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51"/>
  </p:notesMasterIdLst>
  <p:handoutMasterIdLst>
    <p:handoutMasterId r:id="rId52"/>
  </p:handoutMasterIdLst>
  <p:sldIdLst>
    <p:sldId id="1308" r:id="rId2"/>
    <p:sldId id="1309" r:id="rId3"/>
    <p:sldId id="1311" r:id="rId4"/>
    <p:sldId id="1313" r:id="rId5"/>
    <p:sldId id="1314" r:id="rId6"/>
    <p:sldId id="1315" r:id="rId7"/>
    <p:sldId id="1316" r:id="rId8"/>
    <p:sldId id="1317" r:id="rId9"/>
    <p:sldId id="1318" r:id="rId10"/>
    <p:sldId id="1319" r:id="rId11"/>
    <p:sldId id="1324" r:id="rId12"/>
    <p:sldId id="1325" r:id="rId13"/>
    <p:sldId id="1326" r:id="rId14"/>
    <p:sldId id="1327" r:id="rId15"/>
    <p:sldId id="313" r:id="rId16"/>
    <p:sldId id="1328" r:id="rId17"/>
    <p:sldId id="1329" r:id="rId18"/>
    <p:sldId id="1390" r:id="rId19"/>
    <p:sldId id="1391" r:id="rId20"/>
    <p:sldId id="1336" r:id="rId21"/>
    <p:sldId id="1337" r:id="rId22"/>
    <p:sldId id="1338" r:id="rId23"/>
    <p:sldId id="1339" r:id="rId24"/>
    <p:sldId id="270" r:id="rId25"/>
    <p:sldId id="1344" r:id="rId26"/>
    <p:sldId id="1345" r:id="rId27"/>
    <p:sldId id="1346" r:id="rId28"/>
    <p:sldId id="1352" r:id="rId29"/>
    <p:sldId id="1353" r:id="rId30"/>
    <p:sldId id="1354" r:id="rId31"/>
    <p:sldId id="1355" r:id="rId32"/>
    <p:sldId id="1356" r:id="rId33"/>
    <p:sldId id="1357" r:id="rId34"/>
    <p:sldId id="1358" r:id="rId35"/>
    <p:sldId id="279" r:id="rId36"/>
    <p:sldId id="317" r:id="rId37"/>
    <p:sldId id="331" r:id="rId38"/>
    <p:sldId id="280" r:id="rId39"/>
    <p:sldId id="281" r:id="rId40"/>
    <p:sldId id="332" r:id="rId41"/>
    <p:sldId id="282" r:id="rId42"/>
    <p:sldId id="283" r:id="rId43"/>
    <p:sldId id="1381" r:id="rId44"/>
    <p:sldId id="1382" r:id="rId45"/>
    <p:sldId id="1383" r:id="rId46"/>
    <p:sldId id="1384" r:id="rId47"/>
    <p:sldId id="1385" r:id="rId48"/>
    <p:sldId id="1386" r:id="rId49"/>
    <p:sldId id="1387"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3097775-E7A9-4885-8F39-FE932AA9D61C}">
          <p14:sldIdLst>
            <p14:sldId id="1308"/>
            <p14:sldId id="1309"/>
            <p14:sldId id="1311"/>
            <p14:sldId id="1313"/>
            <p14:sldId id="1314"/>
            <p14:sldId id="1315"/>
            <p14:sldId id="1316"/>
            <p14:sldId id="1317"/>
            <p14:sldId id="1318"/>
            <p14:sldId id="1319"/>
            <p14:sldId id="1324"/>
            <p14:sldId id="1325"/>
            <p14:sldId id="1326"/>
            <p14:sldId id="1327"/>
            <p14:sldId id="313"/>
            <p14:sldId id="1328"/>
            <p14:sldId id="1329"/>
            <p14:sldId id="1390"/>
            <p14:sldId id="1391"/>
            <p14:sldId id="1336"/>
            <p14:sldId id="1337"/>
            <p14:sldId id="1338"/>
            <p14:sldId id="1339"/>
            <p14:sldId id="270"/>
            <p14:sldId id="1344"/>
            <p14:sldId id="1345"/>
            <p14:sldId id="1346"/>
            <p14:sldId id="1352"/>
            <p14:sldId id="1353"/>
            <p14:sldId id="1354"/>
            <p14:sldId id="1355"/>
            <p14:sldId id="1356"/>
            <p14:sldId id="1357"/>
            <p14:sldId id="1358"/>
            <p14:sldId id="279"/>
            <p14:sldId id="317"/>
            <p14:sldId id="331"/>
            <p14:sldId id="280"/>
            <p14:sldId id="281"/>
            <p14:sldId id="332"/>
            <p14:sldId id="282"/>
            <p14:sldId id="283"/>
            <p14:sldId id="1381"/>
            <p14:sldId id="1382"/>
            <p14:sldId id="1383"/>
            <p14:sldId id="1384"/>
            <p14:sldId id="1385"/>
            <p14:sldId id="1386"/>
            <p14:sldId id="13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544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2" d="100"/>
          <a:sy n="162" d="100"/>
        </p:scale>
        <p:origin x="264" y="138"/>
      </p:cViewPr>
      <p:guideLst/>
    </p:cSldViewPr>
  </p:slideViewPr>
  <p:notesTextViewPr>
    <p:cViewPr>
      <p:scale>
        <a:sx n="1" d="1"/>
        <a:sy n="1" d="1"/>
      </p:scale>
      <p:origin x="0" y="0"/>
    </p:cViewPr>
  </p:notesTextViewPr>
  <p:sorterViewPr>
    <p:cViewPr>
      <p:scale>
        <a:sx n="100" d="100"/>
        <a:sy n="100" d="100"/>
      </p:scale>
      <p:origin x="0" y="-192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6.png"/></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0.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2023/3/21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3B141-62F5-4956-9B2A-733BF8A8893A}" type="datetimeFigureOut">
              <a:rPr lang="zh-CN" altLang="en-US" smtClean="0"/>
              <a:t>2023/3/21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9ED4D-7E3E-47F2-AC6D-DD1E904F5C6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a_1"/>
          <p:cNvPicPr>
            <a:picLocks noChangeAspect="1" noChangeArrowheads="1"/>
          </p:cNvPicPr>
          <p:nvPr/>
        </p:nvPicPr>
        <p:blipFill>
          <a:blip r:embed="rId3">
            <a:extLst>
              <a:ext uri="{28A0092B-C50C-407E-A947-70E740481C1C}">
                <a14:useLocalDpi xmlns:a14="http://schemas.microsoft.com/office/drawing/2010/main" val="0"/>
              </a:ext>
            </a:extLst>
          </a:blip>
          <a:srcRect l="2174"/>
          <a:stretch>
            <a:fillRect/>
          </a:stretch>
        </p:blipFill>
        <p:spPr bwMode="auto">
          <a:xfrm>
            <a:off x="0" y="0"/>
            <a:ext cx="12192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27"/>
          <p:cNvSpPr>
            <a:spLocks noChangeShapeType="1"/>
          </p:cNvSpPr>
          <p:nvPr/>
        </p:nvSpPr>
        <p:spPr bwMode="auto">
          <a:xfrm>
            <a:off x="0" y="2590800"/>
            <a:ext cx="12192000" cy="0"/>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9" name="Rectangle 29"/>
          <p:cNvSpPr>
            <a:spLocks noChangeArrowheads="1"/>
          </p:cNvSpPr>
          <p:nvPr/>
        </p:nvSpPr>
        <p:spPr bwMode="gray">
          <a:xfrm>
            <a:off x="1" y="0"/>
            <a:ext cx="12189884" cy="14478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sz="1800"/>
          </a:p>
        </p:txBody>
      </p:sp>
      <p:sp>
        <p:nvSpPr>
          <p:cNvPr id="10" name="Rectangle 33"/>
          <p:cNvSpPr>
            <a:spLocks noChangeArrowheads="1"/>
          </p:cNvSpPr>
          <p:nvPr/>
        </p:nvSpPr>
        <p:spPr bwMode="auto">
          <a:xfrm>
            <a:off x="0" y="1447800"/>
            <a:ext cx="12192000"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9" name="Rectangle 4"/>
          <p:cNvSpPr>
            <a:spLocks noChangeArrowheads="1"/>
          </p:cNvSpPr>
          <p:nvPr/>
        </p:nvSpPr>
        <p:spPr bwMode="auto">
          <a:xfrm>
            <a:off x="1117600" y="6477000"/>
            <a:ext cx="1219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zh-CN" sz="1400">
              <a:latin typeface="Times New Roman" pitchFamily="18" charset="0"/>
            </a:endParaRPr>
          </a:p>
        </p:txBody>
      </p:sp>
    </p:spTree>
    <p:extLst>
      <p:ext uri="{BB962C8B-B14F-4D97-AF65-F5344CB8AC3E}">
        <p14:creationId xmlns:p14="http://schemas.microsoft.com/office/powerpoint/2010/main" val="275020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1A4720E1-0447-48A4-A0D9-9172185AA3CA}" type="datetime10">
              <a:rPr lang="zh-CN" altLang="en-US" smtClean="0"/>
              <a:t>10:12</a:t>
            </a:fld>
            <a:endParaRPr lang="zh-CN" alt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47379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1800" y="152400"/>
            <a:ext cx="2667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320800" y="152400"/>
            <a:ext cx="7797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83E2D16F-B577-409C-9F97-82459459B95B}" type="datetime10">
              <a:rPr lang="zh-CN" altLang="en-US" smtClean="0"/>
              <a:t>10:12</a:t>
            </a:fld>
            <a:endParaRPr lang="zh-CN" alt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894330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A0D68CBC-EE6C-4D92-B9BC-7AA45FC18EBB}" type="datetime10">
              <a:rPr lang="zh-CN" altLang="en-US" smtClean="0"/>
              <a:t>10:12</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7464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4" y="188913"/>
            <a:ext cx="10464800" cy="792162"/>
          </a:xfrm>
        </p:spPr>
        <p:txBody>
          <a:bodyPr/>
          <a:lstStyle/>
          <a:p>
            <a:r>
              <a:rPr lang="zh-CN" altLang="en-US"/>
              <a:t>单击此处编辑母版标题样式</a:t>
            </a:r>
          </a:p>
        </p:txBody>
      </p:sp>
      <p:sp>
        <p:nvSpPr>
          <p:cNvPr id="3" name="文本占位符 2"/>
          <p:cNvSpPr>
            <a:spLocks noGrp="1"/>
          </p:cNvSpPr>
          <p:nvPr>
            <p:ph type="body" sz="half" idx="1"/>
          </p:nvPr>
        </p:nvSpPr>
        <p:spPr>
          <a:xfrm>
            <a:off x="814918" y="1268413"/>
            <a:ext cx="5274733"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2851" y="1268413"/>
            <a:ext cx="5274733" cy="4897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14918" y="6245225"/>
            <a:ext cx="2976033" cy="476250"/>
          </a:xfrm>
          <a:prstGeom prst="rect">
            <a:avLst/>
          </a:prstGeom>
        </p:spPr>
        <p:txBody>
          <a:bodyPr/>
          <a:lstStyle>
            <a:lvl1pPr>
              <a:defRPr/>
            </a:lvl1pPr>
          </a:lstStyle>
          <a:p>
            <a:fld id="{12C18762-CB65-42B6-9B8E-39BC8431DD32}" type="datetime10">
              <a:rPr lang="zh-CN" altLang="en-US" smtClean="0"/>
              <a:t>10:12</a:t>
            </a:fld>
            <a:endParaRPr lang="en-US" altLang="zh-CN"/>
          </a:p>
        </p:txBody>
      </p:sp>
      <p:sp>
        <p:nvSpPr>
          <p:cNvPr id="6" name="页脚占位符 5"/>
          <p:cNvSpPr>
            <a:spLocks noGrp="1"/>
          </p:cNvSpPr>
          <p:nvPr>
            <p:ph type="ftr" sz="quarter" idx="11"/>
          </p:nvPr>
        </p:nvSpPr>
        <p:spPr>
          <a:xfrm>
            <a:off x="4368800" y="6245225"/>
            <a:ext cx="3744384" cy="47625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a:prstGeom prst="rect">
            <a:avLst/>
          </a:prstGeom>
        </p:spPr>
        <p:txBody>
          <a:bodyPr/>
          <a:lstStyle>
            <a:lvl1pPr>
              <a:defRPr/>
            </a:lvl1pPr>
          </a:lstStyle>
          <a:p>
            <a:fld id="{21226B55-A586-474D-9D16-89BB9CABEDB4}" type="slidenum">
              <a:rPr lang="en-US" altLang="zh-CN" smtClean="0"/>
              <a:pPr/>
              <a:t>‹#›</a:t>
            </a:fld>
            <a:r>
              <a:rPr lang="en-US" altLang="zh-CN"/>
              <a:t>/7</a:t>
            </a:r>
          </a:p>
        </p:txBody>
      </p:sp>
    </p:spTree>
    <p:extLst>
      <p:ext uri="{BB962C8B-B14F-4D97-AF65-F5344CB8AC3E}">
        <p14:creationId xmlns:p14="http://schemas.microsoft.com/office/powerpoint/2010/main" val="220738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74D1653E-7BF7-4D3C-8257-083AC9C2CB6F}" type="datetime10">
              <a:rPr lang="zh-CN" altLang="en-US" smtClean="0"/>
              <a:t>10:12</a:t>
            </a:fld>
            <a:endParaRPr lang="zh-CN" alt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8606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BCF5F1FC-65AC-4FDC-8B9A-2C7A95FD0556}" type="datetime10">
              <a:rPr lang="zh-CN" altLang="en-US" smtClean="0"/>
              <a:t>10:12</a:t>
            </a:fld>
            <a:endParaRPr lang="zh-CN" altLang="en-US"/>
          </a:p>
        </p:txBody>
      </p:sp>
      <p:sp>
        <p:nvSpPr>
          <p:cNvPr id="5"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7399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320800" y="838200"/>
            <a:ext cx="5232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56400" y="838200"/>
            <a:ext cx="5232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8B24152D-3679-4742-8775-E84BFF9817AC}" type="datetime10">
              <a:rPr lang="zh-CN" altLang="en-US" smtClean="0"/>
              <a:t>10:12</a:t>
            </a:fld>
            <a:endParaRPr lang="zh-CN" altLang="en-US"/>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1311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315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21E49999-9D9C-4C59-9678-4C8F5E74A8E5}" type="datetime10">
              <a:rPr lang="zh-CN" altLang="en-US" smtClean="0"/>
              <a:t>10:12</a:t>
            </a:fld>
            <a:endParaRPr lang="zh-CN" altLang="en-US"/>
          </a:p>
        </p:txBody>
      </p:sp>
      <p:sp>
        <p:nvSpPr>
          <p:cNvPr id="4"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5"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9092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86023EB9-36F5-4097-843B-0672F1F7495B}" type="datetime10">
              <a:rPr lang="zh-CN" altLang="en-US" smtClean="0"/>
              <a:t>10:12</a:t>
            </a:fld>
            <a:endParaRPr lang="zh-CN" altLang="en-US"/>
          </a:p>
        </p:txBody>
      </p:sp>
      <p:sp>
        <p:nvSpPr>
          <p:cNvPr id="3"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50207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1812D266-BDA4-4DB2-9C4F-0CC5BF057D3C}" type="datetime10">
              <a:rPr lang="zh-CN" altLang="en-US" smtClean="0"/>
              <a:t>10:12</a:t>
            </a:fld>
            <a:endParaRPr lang="zh-CN" altLang="en-US"/>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04457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1117600" y="6477000"/>
            <a:ext cx="1219200" cy="228600"/>
          </a:xfrm>
          <a:prstGeom prst="rect">
            <a:avLst/>
          </a:prstGeom>
          <a:ln/>
        </p:spPr>
        <p:txBody>
          <a:bodyPr/>
          <a:lstStyle>
            <a:lvl1pPr>
              <a:defRPr/>
            </a:lvl1pPr>
          </a:lstStyle>
          <a:p>
            <a:fld id="{25130FEB-0250-43F6-9E50-0A772AEA68DD}" type="datetime10">
              <a:rPr lang="zh-CN" altLang="en-US" smtClean="0"/>
              <a:t>10:12</a:t>
            </a:fld>
            <a:endParaRPr lang="zh-CN" altLang="en-US"/>
          </a:p>
        </p:txBody>
      </p:sp>
      <p:sp>
        <p:nvSpPr>
          <p:cNvPr id="6" name="Rectangle 5"/>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0564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gray">
          <a:xfrm>
            <a:off x="1117600" y="685800"/>
            <a:ext cx="11074400" cy="5562600"/>
          </a:xfrm>
          <a:prstGeom prst="rect">
            <a:avLst/>
          </a:prstGeom>
          <a:gradFill rotWithShape="1">
            <a:gsLst>
              <a:gs pos="0">
                <a:srgbClr val="81CFEB">
                  <a:alpha val="18999"/>
                </a:srgbClr>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sz="1800"/>
          </a:p>
        </p:txBody>
      </p:sp>
      <p:sp>
        <p:nvSpPr>
          <p:cNvPr id="1027" name="Rectangle 3"/>
          <p:cNvSpPr>
            <a:spLocks noGrp="1" noChangeArrowheads="1"/>
          </p:cNvSpPr>
          <p:nvPr>
            <p:ph type="body" idx="1"/>
          </p:nvPr>
        </p:nvSpPr>
        <p:spPr bwMode="auto">
          <a:xfrm>
            <a:off x="1320800" y="838200"/>
            <a:ext cx="10668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5" name="Picture 11" descr="a_1"/>
          <p:cNvPicPr>
            <a:picLocks noChangeAspect="1" noChangeArrowheads="1"/>
          </p:cNvPicPr>
          <p:nvPr/>
        </p:nvPicPr>
        <p:blipFill>
          <a:blip r:embed="rId15">
            <a:extLst>
              <a:ext uri="{28A0092B-C50C-407E-A947-70E740481C1C}">
                <a14:useLocalDpi xmlns:a14="http://schemas.microsoft.com/office/drawing/2010/main" val="0"/>
              </a:ext>
            </a:extLst>
          </a:blip>
          <a:srcRect l="2174"/>
          <a:stretch>
            <a:fillRect/>
          </a:stretch>
        </p:blipFill>
        <p:spPr bwMode="auto">
          <a:xfrm>
            <a:off x="914400" y="685801"/>
            <a:ext cx="11277600"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ChangeArrowheads="1"/>
          </p:cNvSpPr>
          <p:nvPr/>
        </p:nvSpPr>
        <p:spPr bwMode="gray">
          <a:xfrm>
            <a:off x="0" y="0"/>
            <a:ext cx="12192000" cy="685800"/>
          </a:xfrm>
          <a:prstGeom prst="rect">
            <a:avLst/>
          </a:prstGeom>
          <a:gradFill rotWithShape="1">
            <a:gsLst>
              <a:gs pos="0">
                <a:srgbClr val="81CFEB"/>
              </a:gs>
              <a:gs pos="100000">
                <a:srgbClr val="FFFFFF"/>
              </a:gs>
            </a:gsLst>
            <a:lin ang="5400000" scaled="1"/>
          </a:gra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zh-CN" altLang="en-US" sz="1800"/>
          </a:p>
        </p:txBody>
      </p:sp>
      <p:sp>
        <p:nvSpPr>
          <p:cNvPr id="1033" name="Rectangle 2"/>
          <p:cNvSpPr>
            <a:spLocks noGrp="1" noChangeArrowheads="1"/>
          </p:cNvSpPr>
          <p:nvPr>
            <p:ph type="title"/>
          </p:nvPr>
        </p:nvSpPr>
        <p:spPr bwMode="auto">
          <a:xfrm>
            <a:off x="1422400"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grpSp>
        <p:nvGrpSpPr>
          <p:cNvPr id="1034" name="Group 31"/>
          <p:cNvGrpSpPr>
            <a:grpSpLocks/>
          </p:cNvGrpSpPr>
          <p:nvPr/>
        </p:nvGrpSpPr>
        <p:grpSpPr bwMode="auto">
          <a:xfrm rot="10800000">
            <a:off x="11176000" y="0"/>
            <a:ext cx="1016000" cy="685800"/>
            <a:chOff x="5216" y="628"/>
            <a:chExt cx="546" cy="543"/>
          </a:xfrm>
        </p:grpSpPr>
        <p:sp>
          <p:nvSpPr>
            <p:cNvPr id="1041" name="Rectangle 14"/>
            <p:cNvSpPr>
              <a:spLocks noChangeArrowheads="1"/>
            </p:cNvSpPr>
            <p:nvPr userDrawn="1"/>
          </p:nvSpPr>
          <p:spPr bwMode="gray">
            <a:xfrm rot="-5400000">
              <a:off x="5219" y="627"/>
              <a:ext cx="165"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sz="1800"/>
            </a:p>
          </p:txBody>
        </p:sp>
        <p:sp>
          <p:nvSpPr>
            <p:cNvPr id="1042" name="Rectangle 15"/>
            <p:cNvSpPr>
              <a:spLocks noChangeArrowheads="1"/>
            </p:cNvSpPr>
            <p:nvPr userDrawn="1"/>
          </p:nvSpPr>
          <p:spPr bwMode="gray">
            <a:xfrm rot="-5400000">
              <a:off x="5408" y="627"/>
              <a:ext cx="165"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sz="1800"/>
            </a:p>
          </p:txBody>
        </p:sp>
        <p:sp>
          <p:nvSpPr>
            <p:cNvPr id="1043" name="Rectangle 16"/>
            <p:cNvSpPr>
              <a:spLocks noChangeArrowheads="1"/>
            </p:cNvSpPr>
            <p:nvPr userDrawn="1"/>
          </p:nvSpPr>
          <p:spPr bwMode="gray">
            <a:xfrm rot="-5400000">
              <a:off x="5595" y="627"/>
              <a:ext cx="165" cy="168"/>
            </a:xfrm>
            <a:prstGeom prst="rect">
              <a:avLst/>
            </a:prstGeom>
            <a:solidFill>
              <a:srgbClr val="297CDD">
                <a:alpha val="85097"/>
              </a:srgbClr>
            </a:solidFill>
            <a:ln w="19050" algn="ctr">
              <a:solidFill>
                <a:schemeClr val="bg1">
                  <a:alpha val="70195"/>
                </a:schemeClr>
              </a:solidFill>
              <a:miter lim="800000"/>
              <a:headEnd/>
              <a:tailEnd/>
            </a:ln>
          </p:spPr>
          <p:txBody>
            <a:bodyPr wrap="none" anchor="ctr"/>
            <a:lstStyle/>
            <a:p>
              <a:endParaRPr lang="zh-CN" altLang="en-US" sz="1800"/>
            </a:p>
          </p:txBody>
        </p:sp>
        <p:sp>
          <p:nvSpPr>
            <p:cNvPr id="1044" name="Rectangle 17"/>
            <p:cNvSpPr>
              <a:spLocks noChangeArrowheads="1"/>
            </p:cNvSpPr>
            <p:nvPr userDrawn="1"/>
          </p:nvSpPr>
          <p:spPr bwMode="gray">
            <a:xfrm rot="-5400000">
              <a:off x="5406" y="815"/>
              <a:ext cx="166" cy="168"/>
            </a:xfrm>
            <a:prstGeom prst="rect">
              <a:avLst/>
            </a:prstGeom>
            <a:solidFill>
              <a:srgbClr val="297CDD"/>
            </a:solidFill>
            <a:ln w="19050" algn="ctr">
              <a:solidFill>
                <a:schemeClr val="bg1">
                  <a:alpha val="70195"/>
                </a:schemeClr>
              </a:solidFill>
              <a:miter lim="800000"/>
              <a:headEnd/>
              <a:tailEnd/>
            </a:ln>
          </p:spPr>
          <p:txBody>
            <a:bodyPr wrap="none" anchor="ctr"/>
            <a:lstStyle/>
            <a:p>
              <a:endParaRPr lang="zh-CN" altLang="en-US" sz="1800"/>
            </a:p>
          </p:txBody>
        </p:sp>
        <p:sp>
          <p:nvSpPr>
            <p:cNvPr id="1045" name="Rectangle 18"/>
            <p:cNvSpPr>
              <a:spLocks noChangeArrowheads="1"/>
            </p:cNvSpPr>
            <p:nvPr userDrawn="1"/>
          </p:nvSpPr>
          <p:spPr bwMode="gray">
            <a:xfrm rot="-5400000">
              <a:off x="5217" y="818"/>
              <a:ext cx="166" cy="168"/>
            </a:xfrm>
            <a:prstGeom prst="rect">
              <a:avLst/>
            </a:prstGeom>
            <a:solidFill>
              <a:srgbClr val="297CDD">
                <a:alpha val="59999"/>
              </a:srgbClr>
            </a:solidFill>
            <a:ln w="19050" algn="ctr">
              <a:solidFill>
                <a:schemeClr val="bg1">
                  <a:alpha val="70195"/>
                </a:schemeClr>
              </a:solidFill>
              <a:miter lim="800000"/>
              <a:headEnd/>
              <a:tailEnd/>
            </a:ln>
          </p:spPr>
          <p:txBody>
            <a:bodyPr wrap="none" anchor="ctr"/>
            <a:lstStyle/>
            <a:p>
              <a:endParaRPr lang="zh-CN" altLang="en-US" sz="1800"/>
            </a:p>
          </p:txBody>
        </p:sp>
        <p:sp>
          <p:nvSpPr>
            <p:cNvPr id="1046" name="Rectangle 19"/>
            <p:cNvSpPr>
              <a:spLocks noChangeArrowheads="1"/>
            </p:cNvSpPr>
            <p:nvPr userDrawn="1"/>
          </p:nvSpPr>
          <p:spPr bwMode="gray">
            <a:xfrm rot="-5400000">
              <a:off x="5218" y="1006"/>
              <a:ext cx="166" cy="168"/>
            </a:xfrm>
            <a:prstGeom prst="rect">
              <a:avLst/>
            </a:prstGeom>
            <a:solidFill>
              <a:srgbClr val="297CDD">
                <a:alpha val="89803"/>
              </a:srgbClr>
            </a:solidFill>
            <a:ln w="19050" algn="ctr">
              <a:solidFill>
                <a:schemeClr val="bg1">
                  <a:alpha val="70195"/>
                </a:schemeClr>
              </a:solidFill>
              <a:miter lim="800000"/>
              <a:headEnd/>
              <a:tailEnd/>
            </a:ln>
          </p:spPr>
          <p:txBody>
            <a:bodyPr wrap="none" anchor="ctr"/>
            <a:lstStyle/>
            <a:p>
              <a:endParaRPr lang="zh-CN" altLang="en-US" sz="1800"/>
            </a:p>
          </p:txBody>
        </p:sp>
      </p:grpSp>
      <p:sp>
        <p:nvSpPr>
          <p:cNvPr id="3" name="Rectangle 26"/>
          <p:cNvSpPr>
            <a:spLocks noChangeArrowheads="1"/>
          </p:cNvSpPr>
          <p:nvPr/>
        </p:nvSpPr>
        <p:spPr bwMode="gray">
          <a:xfrm>
            <a:off x="359834" y="0"/>
            <a:ext cx="378884" cy="6889750"/>
          </a:xfrm>
          <a:prstGeom prst="rect">
            <a:avLst/>
          </a:prstGeom>
          <a:solidFill>
            <a:srgbClr val="4A9ACC">
              <a:alpha val="79999"/>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sp>
        <p:nvSpPr>
          <p:cNvPr id="1036" name="Rectangle 27"/>
          <p:cNvSpPr>
            <a:spLocks noChangeArrowheads="1"/>
          </p:cNvSpPr>
          <p:nvPr/>
        </p:nvSpPr>
        <p:spPr bwMode="gray">
          <a:xfrm>
            <a:off x="-16934" y="0"/>
            <a:ext cx="440267" cy="6884988"/>
          </a:xfrm>
          <a:prstGeom prst="rect">
            <a:avLst/>
          </a:prstGeom>
          <a:gradFill rotWithShape="1">
            <a:gsLst>
              <a:gs pos="0">
                <a:srgbClr val="152C3A"/>
              </a:gs>
              <a:gs pos="100000">
                <a:srgbClr val="4A9ACC"/>
              </a:gs>
            </a:gsLst>
            <a:lin ang="18900000" scaled="1"/>
          </a:gra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sp>
        <p:nvSpPr>
          <p:cNvPr id="1037" name="Rectangle 28"/>
          <p:cNvSpPr>
            <a:spLocks noChangeArrowheads="1"/>
          </p:cNvSpPr>
          <p:nvPr/>
        </p:nvSpPr>
        <p:spPr bwMode="gray">
          <a:xfrm>
            <a:off x="999067" y="23814"/>
            <a:ext cx="95251" cy="6872287"/>
          </a:xfrm>
          <a:prstGeom prst="rect">
            <a:avLst/>
          </a:prstGeom>
          <a:solidFill>
            <a:srgbClr val="4A9ACC">
              <a:alpha val="20000"/>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sp>
        <p:nvSpPr>
          <p:cNvPr id="1038" name="Rectangle 29"/>
          <p:cNvSpPr>
            <a:spLocks noChangeArrowheads="1"/>
          </p:cNvSpPr>
          <p:nvPr/>
        </p:nvSpPr>
        <p:spPr bwMode="gray">
          <a:xfrm>
            <a:off x="677334" y="0"/>
            <a:ext cx="224367" cy="6865938"/>
          </a:xfrm>
          <a:prstGeom prst="rect">
            <a:avLst/>
          </a:prstGeom>
          <a:solidFill>
            <a:srgbClr val="4A9ACC">
              <a:alpha val="54117"/>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sp>
        <p:nvSpPr>
          <p:cNvPr id="1039" name="Rectangle 30"/>
          <p:cNvSpPr>
            <a:spLocks noChangeArrowheads="1"/>
          </p:cNvSpPr>
          <p:nvPr/>
        </p:nvSpPr>
        <p:spPr bwMode="gray">
          <a:xfrm>
            <a:off x="914400" y="0"/>
            <a:ext cx="152400" cy="6872288"/>
          </a:xfrm>
          <a:prstGeom prst="rect">
            <a:avLst/>
          </a:prstGeom>
          <a:solidFill>
            <a:srgbClr val="4A9ACC">
              <a:alpha val="36862"/>
            </a:srgbClr>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anchor="ctr"/>
          <a:lstStyle/>
          <a:p>
            <a:endParaRPr lang="zh-CN" altLang="en-US" sz="1800"/>
          </a:p>
        </p:txBody>
      </p:sp>
      <p:pic>
        <p:nvPicPr>
          <p:cNvPr id="1040" name="Picture 26" descr="hust-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249834" y="6248400"/>
            <a:ext cx="2942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9063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wipe(up)">
                                      <p:cBhvr>
                                        <p:cTn id="7" dur="500"/>
                                        <p:tgtEl>
                                          <p:spTgt spid="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2.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1.w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2.bin"/><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14.bin"/><Relationship Id="rId7" Type="http://schemas.openxmlformats.org/officeDocument/2006/relationships/image" Target="../media/image32.png"/><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15.bin"/><Relationship Id="rId4" Type="http://schemas.openxmlformats.org/officeDocument/2006/relationships/image" Target="../media/image3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5.wmf"/><Relationship Id="rId5" Type="http://schemas.openxmlformats.org/officeDocument/2006/relationships/oleObject" Target="../embeddings/oleObject17.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47.png"/><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44.wmf"/><Relationship Id="rId11" Type="http://schemas.openxmlformats.org/officeDocument/2006/relationships/image" Target="../media/image39.png"/><Relationship Id="rId5" Type="http://schemas.openxmlformats.org/officeDocument/2006/relationships/oleObject" Target="../embeddings/oleObject19.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image" Target="../media/image51.png"/><Relationship Id="rId7"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48.wmf"/><Relationship Id="rId5" Type="http://schemas.openxmlformats.org/officeDocument/2006/relationships/oleObject" Target="../embeddings/oleObject22.bin"/><Relationship Id="rId10" Type="http://schemas.openxmlformats.org/officeDocument/2006/relationships/image" Target="../media/image50.wmf"/><Relationship Id="rId4" Type="http://schemas.openxmlformats.org/officeDocument/2006/relationships/image" Target="../media/image52.png"/><Relationship Id="rId9"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hyperlink" Target="FLASH/&#38477;&#21387;&#21319;&#21387;&#21464;&#25442;&#22120;&#24037;&#20316;&#36807;&#31243;.exe" TargetMode="Externa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60.png"/><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59.wmf"/><Relationship Id="rId5" Type="http://schemas.openxmlformats.org/officeDocument/2006/relationships/oleObject" Target="../embeddings/oleObject27.bin"/><Relationship Id="rId4" Type="http://schemas.openxmlformats.org/officeDocument/2006/relationships/image" Target="../media/image58.wmf"/></Relationships>
</file>

<file path=ppt/slides/_rels/slide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62.w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4.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30.bin"/><Relationship Id="rId5" Type="http://schemas.openxmlformats.org/officeDocument/2006/relationships/image" Target="../media/image63.wmf"/><Relationship Id="rId4" Type="http://schemas.openxmlformats.org/officeDocument/2006/relationships/oleObject" Target="../embeddings/oleObject2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68.png"/><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67.wmf"/><Relationship Id="rId5" Type="http://schemas.openxmlformats.org/officeDocument/2006/relationships/oleObject" Target="../embeddings/oleObject32.bin"/><Relationship Id="rId4" Type="http://schemas.openxmlformats.org/officeDocument/2006/relationships/image" Target="../media/image66.wmf"/></Relationships>
</file>

<file path=ppt/slides/_rels/slide32.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73.wmf"/><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70.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image" Target="../media/image75.png"/><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36.bin"/><Relationship Id="rId14" Type="http://schemas.openxmlformats.org/officeDocument/2006/relationships/image" Target="../media/image74.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9.wmf"/><Relationship Id="rId5" Type="http://schemas.openxmlformats.org/officeDocument/2006/relationships/oleObject" Target="../embeddings/oleObject41.bin"/><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44.bin"/><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2.xml"/><Relationship Id="rId1" Type="http://schemas.openxmlformats.org/officeDocument/2006/relationships/vmlDrawing" Target="../drawings/vmlDrawing23.vml"/><Relationship Id="rId5" Type="http://schemas.openxmlformats.org/officeDocument/2006/relationships/image" Target="../media/image84.png"/><Relationship Id="rId4" Type="http://schemas.openxmlformats.org/officeDocument/2006/relationships/image" Target="../media/image8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wmf"/></Relationships>
</file>

<file path=ppt/slides/_rels/slide4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oleObject" Target="../embeddings/oleObject5.bin"/><Relationship Id="rId4" Type="http://schemas.openxmlformats.org/officeDocument/2006/relationships/image" Target="../media/image10.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D254357-7D8C-4CF8-8F96-A8C36FA3D3FB}"/>
              </a:ext>
            </a:extLst>
          </p:cNvPr>
          <p:cNvSpPr>
            <a:spLocks noGrp="1"/>
          </p:cNvSpPr>
          <p:nvPr>
            <p:ph type="dt" sz="half" idx="10"/>
          </p:nvPr>
        </p:nvSpPr>
        <p:spPr/>
        <p:txBody>
          <a:bodyPr/>
          <a:lstStyle/>
          <a:p>
            <a:fld id="{A0D68CBC-EE6C-4D92-B9BC-7AA45FC18EBB}" type="datetime10">
              <a:rPr lang="zh-CN" altLang="en-US" smtClean="0"/>
              <a:t>10:12</a:t>
            </a:fld>
            <a:endParaRPr lang="zh-CN" altLang="en-US"/>
          </a:p>
        </p:txBody>
      </p:sp>
      <p:sp>
        <p:nvSpPr>
          <p:cNvPr id="6" name="Rectangle 3">
            <a:extLst>
              <a:ext uri="{FF2B5EF4-FFF2-40B4-BE49-F238E27FC236}">
                <a16:creationId xmlns:a16="http://schemas.microsoft.com/office/drawing/2014/main" id="{4EF3E952-1166-4B15-BA76-E530DC829E97}"/>
              </a:ext>
            </a:extLst>
          </p:cNvPr>
          <p:cNvSpPr>
            <a:spLocks noGrp="1"/>
          </p:cNvSpPr>
          <p:nvPr/>
        </p:nvSpPr>
        <p:spPr>
          <a:xfrm>
            <a:off x="1232566" y="2482850"/>
            <a:ext cx="10017504" cy="946150"/>
          </a:xfrm>
          <a:prstGeom prst="rect">
            <a:avLst/>
          </a:prstGeom>
          <a:noFill/>
          <a:ln w="9525">
            <a:noFill/>
          </a:ln>
        </p:spPr>
        <p:txBody>
          <a:bodyPr vert="horz" wrap="square" lIns="91440" tIns="45720" rIns="91440" bIns="45720" anchor="t"/>
          <a:lstStyle>
            <a:lvl1pPr marL="365125" indent="-255905"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黑体" panose="02010609060101010101" pitchFamily="49" charset="-122"/>
                <a:cs typeface="+mn-cs"/>
              </a:defRPr>
            </a:lvl1pPr>
            <a:lvl2pPr marL="657225" indent="-246380"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黑体" panose="02010609060101010101" pitchFamily="49" charset="-122"/>
                <a:cs typeface="+mn-cs"/>
              </a:defRPr>
            </a:lvl2pPr>
            <a:lvl3pPr marL="922655"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黑体" panose="02010609060101010101" pitchFamily="49" charset="-122"/>
                <a:cs typeface="+mn-cs"/>
              </a:defRPr>
            </a:lvl3pPr>
            <a:lvl4pPr marL="1179830"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黑体" panose="02010609060101010101" pitchFamily="49" charset="-122"/>
                <a:cs typeface="+mn-cs"/>
              </a:defRPr>
            </a:lvl4pPr>
            <a:lvl5pPr marL="1389380" indent="-182880"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黑体" panose="02010609060101010101" pitchFamily="49" charset="-122"/>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a:lstStyle>
          <a:p>
            <a:pPr indent="-255270" algn="ctr" eaLnBrk="1" hangingPunct="1">
              <a:buFont typeface="Georgia" panose="02040502050405020303" pitchFamily="18" charset="0"/>
              <a:buNone/>
            </a:pPr>
            <a:r>
              <a:rPr lang="zh-CN" altLang="en-US" sz="6600" b="1" dirty="0">
                <a:gradFill>
                  <a:gsLst>
                    <a:gs pos="0">
                      <a:srgbClr val="007BD3"/>
                    </a:gs>
                    <a:gs pos="100000">
                      <a:srgbClr val="034373"/>
                    </a:gs>
                  </a:gsLst>
                  <a:lin scaled="0"/>
                </a:gra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cs typeface="华文彩云" panose="02010800040101010101" charset="-122"/>
              </a:rPr>
              <a:t>第五章</a:t>
            </a:r>
            <a:r>
              <a:rPr lang="zh-CN" altLang="en-US" sz="6600" b="1" dirty="0">
                <a:gradFill>
                  <a:gsLst>
                    <a:gs pos="0">
                      <a:srgbClr val="007BD3"/>
                    </a:gs>
                    <a:gs pos="100000">
                      <a:srgbClr val="034373"/>
                    </a:gs>
                  </a:gsLst>
                  <a:lin scaled="0"/>
                </a:gra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  直流</a:t>
            </a:r>
            <a:r>
              <a:rPr lang="en-US" altLang="zh-CN" sz="6600" b="1" dirty="0">
                <a:gradFill>
                  <a:gsLst>
                    <a:gs pos="0">
                      <a:srgbClr val="007BD3"/>
                    </a:gs>
                    <a:gs pos="100000">
                      <a:srgbClr val="034373"/>
                    </a:gs>
                  </a:gsLst>
                  <a:lin scaled="0"/>
                </a:gra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a:t>
            </a:r>
            <a:r>
              <a:rPr lang="zh-CN" altLang="en-US" sz="6600" b="1" dirty="0">
                <a:gradFill>
                  <a:gsLst>
                    <a:gs pos="0">
                      <a:srgbClr val="007BD3"/>
                    </a:gs>
                    <a:gs pos="100000">
                      <a:srgbClr val="034373"/>
                    </a:gs>
                  </a:gsLst>
                  <a:lin scaled="0"/>
                </a:gra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直流变换器</a:t>
            </a:r>
          </a:p>
        </p:txBody>
      </p:sp>
      <p:sp>
        <p:nvSpPr>
          <p:cNvPr id="2" name="副标题 1">
            <a:extLst>
              <a:ext uri="{FF2B5EF4-FFF2-40B4-BE49-F238E27FC236}">
                <a16:creationId xmlns:a16="http://schemas.microsoft.com/office/drawing/2014/main" id="{32A30C3E-A98D-4C2B-AFEC-1C160CBACBA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1703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3">
            <a:extLst>
              <a:ext uri="{FF2B5EF4-FFF2-40B4-BE49-F238E27FC236}">
                <a16:creationId xmlns:a16="http://schemas.microsoft.com/office/drawing/2014/main" id="{1E662722-1C7C-4D1D-9598-9FEB46FA6D39}"/>
              </a:ext>
            </a:extLst>
          </p:cNvPr>
          <p:cNvSpPr txBox="1">
            <a:spLocks noChangeAspect="1" noChangeArrowheads="1"/>
          </p:cNvSpPr>
          <p:nvPr/>
        </p:nvSpPr>
        <p:spPr>
          <a:xfrm>
            <a:off x="3900170" y="5194935"/>
            <a:ext cx="3213100" cy="1323340"/>
          </a:xfrm>
        </p:spPr>
        <p:txBody>
          <a:bodyPr lIns="68591" tIns="34295" rIns="68591" bIns="34295"/>
          <a:lstStyle>
            <a:lvl1pPr marL="457200" indent="-457200" algn="l" defTabSz="1219200" rtl="0" fontAlgn="base">
              <a:spcBef>
                <a:spcPct val="20000"/>
              </a:spcBef>
              <a:spcAft>
                <a:spcPct val="0"/>
              </a:spcAft>
              <a:buFont typeface="Arial" panose="020B0604020202020204" pitchFamily="34" charset="0"/>
              <a:buChar char="•"/>
              <a:defRPr sz="4200" kern="1200">
                <a:solidFill>
                  <a:schemeClr val="tx1"/>
                </a:solidFill>
                <a:latin typeface="+mn-lt"/>
                <a:ea typeface="+mn-ea"/>
                <a:cs typeface="+mn-cs"/>
                <a:sym typeface="方正兰亭黑_GBK" charset="-122"/>
              </a:defRPr>
            </a:lvl1pPr>
            <a:lvl2pPr marL="990600" indent="-381000" algn="l" defTabSz="1219200" rtl="0" fontAlgn="base">
              <a:spcBef>
                <a:spcPct val="20000"/>
              </a:spcBef>
              <a:spcAft>
                <a:spcPct val="0"/>
              </a:spcAft>
              <a:buFont typeface="Arial" panose="020B0604020202020204" pitchFamily="34" charset="0"/>
              <a:buChar char="–"/>
              <a:defRPr sz="3700" kern="1200">
                <a:solidFill>
                  <a:schemeClr val="tx1"/>
                </a:solidFill>
                <a:latin typeface="+mn-lt"/>
                <a:ea typeface="+mn-ea"/>
                <a:cs typeface="+mn-cs"/>
                <a:sym typeface="方正兰亭黑_GBK" charset="-122"/>
              </a:defRPr>
            </a:lvl2pPr>
            <a:lvl3pPr marL="1524000" indent="-304800" algn="l" defTabSz="1219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方正兰亭黑_GBK" charset="-122"/>
              </a:defRPr>
            </a:lvl3pPr>
            <a:lvl4pPr marL="2133600" indent="-304800" algn="l" defTabSz="1219200" rtl="0" fontAlgn="base">
              <a:spcBef>
                <a:spcPct val="20000"/>
              </a:spcBef>
              <a:spcAft>
                <a:spcPct val="0"/>
              </a:spcAft>
              <a:buFont typeface="Arial" panose="020B0604020202020204" pitchFamily="34" charset="0"/>
              <a:buChar char="–"/>
              <a:defRPr sz="2600" kern="1200">
                <a:solidFill>
                  <a:schemeClr val="tx1"/>
                </a:solidFill>
                <a:latin typeface="+mn-lt"/>
                <a:ea typeface="+mn-ea"/>
                <a:cs typeface="+mn-cs"/>
                <a:sym typeface="方正兰亭黑_GBK" charset="-122"/>
              </a:defRPr>
            </a:lvl4pPr>
            <a:lvl5pPr marL="2743200" indent="-304800" algn="l" defTabSz="1219200" rtl="0" fontAlgn="base">
              <a:spcBef>
                <a:spcPct val="20000"/>
              </a:spcBef>
              <a:spcAft>
                <a:spcPct val="0"/>
              </a:spcAft>
              <a:buFont typeface="Arial" panose="020B0604020202020204" pitchFamily="34" charset="0"/>
              <a:buChar char="»"/>
              <a:defRPr sz="2600" kern="1200">
                <a:solidFill>
                  <a:schemeClr val="tx1"/>
                </a:solidFill>
                <a:latin typeface="+mn-lt"/>
                <a:ea typeface="+mn-ea"/>
                <a:cs typeface="+mn-cs"/>
                <a:sym typeface="方正兰亭黑_GBK"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 indent="-360045" algn="just" defTabSz="914400">
              <a:lnSpc>
                <a:spcPct val="130000"/>
              </a:lnSpc>
              <a:spcBef>
                <a:spcPct val="0"/>
              </a:spcBef>
              <a:buClr>
                <a:srgbClr val="A04DA3"/>
              </a:buClr>
              <a:buFont typeface="Wingdings" panose="05000000000000000000" pitchFamily="2" charset="2"/>
              <a:buNone/>
              <a:defRPr/>
            </a:pPr>
            <a:endParaRPr lang="zh-CN" altLang="en-US" sz="1350" dirty="0">
              <a:solidFill>
                <a:prstClr val="black"/>
              </a:solidFill>
              <a:latin typeface="Times New Roman" panose="02020603050405020304" pitchFamily="18" charset="0"/>
              <a:ea typeface="等线" panose="02010600030101010101" pitchFamily="2" charset="-122"/>
            </a:endParaRPr>
          </a:p>
        </p:txBody>
      </p:sp>
      <p:sp>
        <p:nvSpPr>
          <p:cNvPr id="7" name="矩形 6">
            <a:extLst>
              <a:ext uri="{FF2B5EF4-FFF2-40B4-BE49-F238E27FC236}">
                <a16:creationId xmlns:a16="http://schemas.microsoft.com/office/drawing/2014/main" id="{0BD9F6CF-29DF-4683-BE8E-7E2B684D2EBB}"/>
              </a:ext>
            </a:extLst>
          </p:cNvPr>
          <p:cNvSpPr/>
          <p:nvPr/>
        </p:nvSpPr>
        <p:spPr>
          <a:xfrm>
            <a:off x="684530" y="936625"/>
            <a:ext cx="10681335" cy="645160"/>
          </a:xfrm>
          <a:prstGeom prst="rect">
            <a:avLst/>
          </a:prstGeom>
        </p:spPr>
        <p:txBody>
          <a:bodyPr wrap="square">
            <a:spAutoFit/>
          </a:bodyPr>
          <a:lstStyle/>
          <a:p>
            <a:pPr indent="565150" algn="just" fontAlgn="base">
              <a:lnSpc>
                <a:spcPct val="150000"/>
              </a:lnSpc>
              <a:spcBef>
                <a:spcPct val="0"/>
              </a:spcBef>
              <a:spcAft>
                <a:spcPct val="0"/>
              </a:spcAft>
              <a:buClr>
                <a:srgbClr val="A04DA3"/>
              </a:buClr>
              <a:buFont typeface="Arial" panose="020B0604020202020204" pitchFamily="34" charset="0"/>
              <a:buNone/>
              <a:defRPr/>
            </a:pPr>
            <a:r>
              <a:rPr lang="zh-CN" altLang="en-US" sz="2400" b="1" noProof="1">
                <a:solidFill>
                  <a:prstClr val="black"/>
                </a:solidFill>
                <a:latin typeface="Times New Roman" panose="02020603050405020304" pitchFamily="18" charset="0"/>
                <a:ea typeface="微软雅黑" panose="020B0503020204020204" charset="-122"/>
                <a:cs typeface="Times New Roman" panose="02020603050405020304" pitchFamily="18" charset="0"/>
              </a:rPr>
              <a:t>采用图(</a:t>
            </a:r>
            <a:r>
              <a:rPr lang="en-US" altLang="zh-CN" sz="2400" b="1" noProof="1">
                <a:solidFill>
                  <a:prstClr val="black"/>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noProof="1">
                <a:solidFill>
                  <a:prstClr val="black"/>
                </a:solidFill>
                <a:latin typeface="Times New Roman" panose="02020603050405020304" pitchFamily="18" charset="0"/>
                <a:ea typeface="微软雅黑" panose="020B0503020204020204" charset="-122"/>
                <a:cs typeface="Times New Roman" panose="02020603050405020304" pitchFamily="18" charset="0"/>
              </a:rPr>
              <a:t>)的电路，则电感中储存的电能可以通过</a:t>
            </a:r>
            <a:r>
              <a:rPr lang="zh-CN" altLang="en-US" sz="2400" b="1" noProof="1">
                <a:solidFill>
                  <a:srgbClr val="C00000"/>
                </a:solidFill>
                <a:latin typeface="Times New Roman" panose="02020603050405020304" pitchFamily="18" charset="0"/>
                <a:ea typeface="微软雅黑" panose="020B0503020204020204" charset="-122"/>
                <a:cs typeface="Times New Roman" panose="02020603050405020304" pitchFamily="18" charset="0"/>
              </a:rPr>
              <a:t>二极管续流释放给负载</a:t>
            </a:r>
            <a:r>
              <a:rPr lang="zh-CN" altLang="en-US" sz="2400" b="1" noProof="1">
                <a:solidFill>
                  <a:prstClr val="black"/>
                </a:solidFill>
                <a:latin typeface="Times New Roman" panose="02020603050405020304" pitchFamily="18" charset="0"/>
                <a:ea typeface="微软雅黑" panose="020B0503020204020204" charset="-122"/>
                <a:cs typeface="Times New Roman" panose="02020603050405020304" pitchFamily="18" charset="0"/>
              </a:rPr>
              <a:t>。</a:t>
            </a:r>
          </a:p>
        </p:txBody>
      </p:sp>
      <p:pic>
        <p:nvPicPr>
          <p:cNvPr id="8" name="Picture 4">
            <a:extLst>
              <a:ext uri="{FF2B5EF4-FFF2-40B4-BE49-F238E27FC236}">
                <a16:creationId xmlns:a16="http://schemas.microsoft.com/office/drawing/2014/main" id="{7B3CB784-29B5-4A92-BC3E-B64FE503AC26}"/>
              </a:ext>
            </a:extLst>
          </p:cNvPr>
          <p:cNvPicPr>
            <a:picLocks noChangeAspect="1"/>
          </p:cNvPicPr>
          <p:nvPr/>
        </p:nvPicPr>
        <p:blipFill>
          <a:blip r:embed="rId3"/>
          <a:stretch>
            <a:fillRect/>
          </a:stretch>
        </p:blipFill>
        <p:spPr>
          <a:xfrm>
            <a:off x="2308860" y="2344420"/>
            <a:ext cx="2839085" cy="3085465"/>
          </a:xfrm>
          <a:prstGeom prst="rect">
            <a:avLst/>
          </a:prstGeom>
          <a:noFill/>
          <a:ln w="9525">
            <a:noFill/>
          </a:ln>
        </p:spPr>
      </p:pic>
      <p:graphicFrame>
        <p:nvGraphicFramePr>
          <p:cNvPr id="9" name="对象 8">
            <a:extLst>
              <a:ext uri="{FF2B5EF4-FFF2-40B4-BE49-F238E27FC236}">
                <a16:creationId xmlns:a16="http://schemas.microsoft.com/office/drawing/2014/main" id="{2A12E483-FF4D-4FE7-B427-81AE3A04962B}"/>
              </a:ext>
            </a:extLst>
          </p:cNvPr>
          <p:cNvGraphicFramePr/>
          <p:nvPr>
            <p:extLst>
              <p:ext uri="{D42A27DB-BD31-4B8C-83A1-F6EECF244321}">
                <p14:modId xmlns:p14="http://schemas.microsoft.com/office/powerpoint/2010/main" val="2002375777"/>
              </p:ext>
            </p:extLst>
          </p:nvPr>
        </p:nvGraphicFramePr>
        <p:xfrm>
          <a:off x="5908675" y="2184400"/>
          <a:ext cx="4459288" cy="2879725"/>
        </p:xfrm>
        <a:graphic>
          <a:graphicData uri="http://schemas.openxmlformats.org/presentationml/2006/ole">
            <mc:AlternateContent xmlns:mc="http://schemas.openxmlformats.org/markup-compatibility/2006">
              <mc:Choice xmlns:v="urn:schemas-microsoft-com:vml" Requires="v">
                <p:oleObj spid="_x0000_s47285" name="BMP 图像" r:id="rId4" imgW="4034160" imgH="2313000" progId="Paint.Picture">
                  <p:embed/>
                </p:oleObj>
              </mc:Choice>
              <mc:Fallback>
                <p:oleObj name="BMP 图像" r:id="rId4" imgW="4034160" imgH="2313000" progId="Paint.Picture">
                  <p:embed/>
                  <p:pic>
                    <p:nvPicPr>
                      <p:cNvPr id="3" name="对象 2"/>
                      <p:cNvPicPr/>
                      <p:nvPr/>
                    </p:nvPicPr>
                    <p:blipFill>
                      <a:blip r:embed="rId5"/>
                      <a:stretch>
                        <a:fillRect/>
                      </a:stretch>
                    </p:blipFill>
                    <p:spPr>
                      <a:xfrm>
                        <a:off x="5908675" y="2184400"/>
                        <a:ext cx="4459288" cy="2879725"/>
                      </a:xfrm>
                      <a:prstGeom prst="rect">
                        <a:avLst/>
                      </a:prstGeom>
                    </p:spPr>
                  </p:pic>
                </p:oleObj>
              </mc:Fallback>
            </mc:AlternateContent>
          </a:graphicData>
        </a:graphic>
      </p:graphicFrame>
      <p:sp>
        <p:nvSpPr>
          <p:cNvPr id="10" name="椭圆形标注 10244">
            <a:extLst>
              <a:ext uri="{FF2B5EF4-FFF2-40B4-BE49-F238E27FC236}">
                <a16:creationId xmlns:a16="http://schemas.microsoft.com/office/drawing/2014/main" id="{9827B570-0876-4C48-800C-8501B1CBD269}"/>
              </a:ext>
            </a:extLst>
          </p:cNvPr>
          <p:cNvSpPr>
            <a:spLocks noChangeAspect="1"/>
          </p:cNvSpPr>
          <p:nvPr/>
        </p:nvSpPr>
        <p:spPr>
          <a:xfrm>
            <a:off x="4378325" y="5269230"/>
            <a:ext cx="2217420" cy="935990"/>
          </a:xfrm>
          <a:prstGeom prst="wedgeEllipseCallout">
            <a:avLst>
              <a:gd name="adj1" fmla="val 55097"/>
              <a:gd name="adj2" fmla="val -175848"/>
            </a:avLst>
          </a:prstGeom>
          <a:solidFill>
            <a:srgbClr val="FFFF99">
              <a:alpha val="1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释放电感中的能量</a:t>
            </a:r>
          </a:p>
        </p:txBody>
      </p:sp>
      <p:sp>
        <p:nvSpPr>
          <p:cNvPr id="11" name="圆角矩形 3">
            <a:extLst>
              <a:ext uri="{FF2B5EF4-FFF2-40B4-BE49-F238E27FC236}">
                <a16:creationId xmlns:a16="http://schemas.microsoft.com/office/drawing/2014/main" id="{0C1C3290-8075-4AF4-9706-F1A6ED80F482}"/>
              </a:ext>
            </a:extLst>
          </p:cNvPr>
          <p:cNvSpPr>
            <a:spLocks noChangeAspect="1"/>
          </p:cNvSpPr>
          <p:nvPr/>
        </p:nvSpPr>
        <p:spPr>
          <a:xfrm>
            <a:off x="6235700" y="3344545"/>
            <a:ext cx="3121025" cy="1590040"/>
          </a:xfrm>
          <a:prstGeom prst="roundRect">
            <a:avLst/>
          </a:prstGeom>
          <a:solidFill>
            <a:srgbClr val="4472C4">
              <a:alpha val="3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12" name="椭圆形标注 11">
            <a:extLst>
              <a:ext uri="{FF2B5EF4-FFF2-40B4-BE49-F238E27FC236}">
                <a16:creationId xmlns:a16="http://schemas.microsoft.com/office/drawing/2014/main" id="{9846996E-09B1-4110-BCCF-6FDAB9ABE4F3}"/>
              </a:ext>
            </a:extLst>
          </p:cNvPr>
          <p:cNvSpPr>
            <a:spLocks noChangeAspect="1"/>
          </p:cNvSpPr>
          <p:nvPr/>
        </p:nvSpPr>
        <p:spPr>
          <a:xfrm>
            <a:off x="7590790" y="5669915"/>
            <a:ext cx="2897505" cy="535305"/>
          </a:xfrm>
          <a:prstGeom prst="wedgeEllipseCallout">
            <a:avLst>
              <a:gd name="adj1" fmla="val -13488"/>
              <a:gd name="adj2" fmla="val -183588"/>
            </a:avLst>
          </a:prstGeom>
          <a:solidFill>
            <a:srgbClr val="B8BA66">
              <a:alpha val="14000"/>
            </a:srgbClr>
          </a:solidFill>
          <a:ln w="9525" cap="flat" cmpd="sng">
            <a:solidFill>
              <a:srgbClr val="000000"/>
            </a:solidFill>
            <a:prstDash val="solid"/>
            <a:miter/>
            <a:headEnd type="none" w="med" len="med"/>
            <a:tailEnd type="none" w="med" len="med"/>
          </a:ln>
        </p:spPr>
        <p:txBody>
          <a:bodyPr/>
          <a:lstStyle/>
          <a:p>
            <a:pPr algn="ctr"/>
            <a:r>
              <a:rPr lang="en-US" altLang="zh-CN" dirty="0">
                <a:solidFill>
                  <a:prstClr val="black"/>
                </a:solidFill>
                <a:latin typeface="Times New Roman" panose="02020603050405020304" pitchFamily="18" charset="0"/>
                <a:ea typeface="华文中宋" panose="02010600040101010101" pitchFamily="2" charset="-122"/>
              </a:rPr>
              <a:t> </a:t>
            </a:r>
            <a:r>
              <a:rPr lang="zh-CN" altLang="en-US" dirty="0">
                <a:solidFill>
                  <a:prstClr val="black"/>
                </a:solidFill>
                <a:latin typeface="等线"/>
                <a:ea typeface="等线" panose="02010600030101010101" pitchFamily="2" charset="-122"/>
              </a:rPr>
              <a:t>能量释放回路</a:t>
            </a:r>
            <a:endParaRPr lang="zh-CN" altLang="en-US" dirty="0">
              <a:solidFill>
                <a:prstClr val="black"/>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319788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文本框 28">
            <a:extLst>
              <a:ext uri="{FF2B5EF4-FFF2-40B4-BE49-F238E27FC236}">
                <a16:creationId xmlns:a16="http://schemas.microsoft.com/office/drawing/2014/main" id="{B08ABF6E-F352-40DC-8795-56D3A902FA03}"/>
              </a:ext>
            </a:extLst>
          </p:cNvPr>
          <p:cNvSpPr/>
          <p:nvPr/>
        </p:nvSpPr>
        <p:spPr>
          <a:xfrm>
            <a:off x="3246755" y="2122170"/>
            <a:ext cx="5699125" cy="1043940"/>
          </a:xfrm>
          <a:prstGeom prst="rect">
            <a:avLst/>
          </a:prstGeom>
          <a:noFill/>
          <a:ln w="9525">
            <a:noFill/>
          </a:ln>
        </p:spPr>
        <p:txBody>
          <a:bodyPr wrap="square" lIns="121908" tIns="60955" rIns="121908" bIns="60955">
            <a:spAutoFit/>
          </a:bodyPr>
          <a:lstStyle/>
          <a:p>
            <a:r>
              <a:rPr lang="en-US" altLang="zh-CN" sz="6000" b="1" dirty="0">
                <a:solidFill>
                  <a:srgbClr val="000099"/>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sym typeface="方正兰亭黑_GBK" charset="-122"/>
              </a:rPr>
              <a:t>5.2 </a:t>
            </a:r>
            <a:r>
              <a:rPr lang="zh-CN" altLang="en-US" sz="6000" b="1" dirty="0">
                <a:solidFill>
                  <a:srgbClr val="000099"/>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sym typeface="方正兰亭黑_GBK" charset="-122"/>
              </a:rPr>
              <a:t>降压变换器</a:t>
            </a:r>
            <a:r>
              <a:rPr lang="zh-CN" altLang="en-US" sz="4800" dirty="0">
                <a:solidFill>
                  <a:srgbClr val="000099"/>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sym typeface="方正兰亭黑_GBK" charset="-122"/>
              </a:rPr>
              <a:t> </a:t>
            </a:r>
            <a:endParaRPr lang="zh-CN" altLang="en-US" sz="4800" dirty="0">
              <a:solidFill>
                <a:srgbClr val="000099"/>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endParaRPr>
          </a:p>
        </p:txBody>
      </p:sp>
      <p:pic>
        <p:nvPicPr>
          <p:cNvPr id="7" name="图片 7" descr="D4.tif">
            <a:extLst>
              <a:ext uri="{FF2B5EF4-FFF2-40B4-BE49-F238E27FC236}">
                <a16:creationId xmlns:a16="http://schemas.microsoft.com/office/drawing/2014/main" id="{68B44335-1E05-4EE7-9A96-5FB01D1309FF}"/>
              </a:ext>
            </a:extLst>
          </p:cNvPr>
          <p:cNvPicPr>
            <a:picLocks noChangeAspect="1"/>
          </p:cNvPicPr>
          <p:nvPr/>
        </p:nvPicPr>
        <p:blipFill>
          <a:blip r:embed="rId2"/>
          <a:stretch>
            <a:fillRect/>
          </a:stretch>
        </p:blipFill>
        <p:spPr>
          <a:xfrm>
            <a:off x="3690936" y="3429000"/>
            <a:ext cx="4810125" cy="2393950"/>
          </a:xfrm>
          <a:prstGeom prst="rect">
            <a:avLst/>
          </a:prstGeom>
          <a:noFill/>
          <a:ln w="9525">
            <a:noFill/>
          </a:ln>
        </p:spPr>
      </p:pic>
    </p:spTree>
    <p:extLst>
      <p:ext uri="{BB962C8B-B14F-4D97-AF65-F5344CB8AC3E}">
        <p14:creationId xmlns:p14="http://schemas.microsoft.com/office/powerpoint/2010/main" val="109484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8">
            <a:extLst>
              <a:ext uri="{FF2B5EF4-FFF2-40B4-BE49-F238E27FC236}">
                <a16:creationId xmlns:a16="http://schemas.microsoft.com/office/drawing/2014/main" id="{8570BD06-4757-4E41-A0F1-59981C3C6A11}"/>
              </a:ext>
            </a:extLst>
          </p:cNvPr>
          <p:cNvSpPr/>
          <p:nvPr/>
        </p:nvSpPr>
        <p:spPr>
          <a:xfrm>
            <a:off x="2725420" y="594360"/>
            <a:ext cx="7243445" cy="674370"/>
          </a:xfrm>
          <a:prstGeom prst="rect">
            <a:avLst/>
          </a:prstGeom>
          <a:noFill/>
          <a:ln w="9525">
            <a:noFill/>
          </a:ln>
        </p:spPr>
        <p:txBody>
          <a:bodyPr wrap="square" lIns="121908" tIns="60955" rIns="121908" bIns="60955">
            <a:spAutoFit/>
          </a:bodyPr>
          <a:lstStyle/>
          <a:p>
            <a:r>
              <a:rPr lang="en-US" altLang="zh-CN" sz="3600" b="1" dirty="0">
                <a:solidFill>
                  <a:prstClr val="black"/>
                </a:solidFill>
                <a:ea typeface="微软雅黑" panose="020B0503020204020204" charset="-122"/>
                <a:sym typeface="方正兰亭黑_GBK" charset="-122"/>
              </a:rPr>
              <a:t>5.2.1 </a:t>
            </a:r>
            <a:r>
              <a:rPr lang="zh-CN" altLang="en-US" sz="3600" b="1" dirty="0">
                <a:solidFill>
                  <a:prstClr val="black"/>
                </a:solidFill>
                <a:ea typeface="微软雅黑" panose="020B0503020204020204" charset="-122"/>
                <a:sym typeface="方正兰亭黑_GBK" charset="-122"/>
              </a:rPr>
              <a:t>电流连续模式时的工作情况</a:t>
            </a:r>
          </a:p>
        </p:txBody>
      </p:sp>
      <p:sp>
        <p:nvSpPr>
          <p:cNvPr id="16" name="矩形 1">
            <a:extLst>
              <a:ext uri="{FF2B5EF4-FFF2-40B4-BE49-F238E27FC236}">
                <a16:creationId xmlns:a16="http://schemas.microsoft.com/office/drawing/2014/main" id="{A19633D9-768E-470C-8050-742B76588CB6}"/>
              </a:ext>
            </a:extLst>
          </p:cNvPr>
          <p:cNvSpPr/>
          <p:nvPr/>
        </p:nvSpPr>
        <p:spPr>
          <a:xfrm>
            <a:off x="1186498" y="1163303"/>
            <a:ext cx="10309860" cy="1753235"/>
          </a:xfrm>
          <a:prstGeom prst="rect">
            <a:avLst/>
          </a:prstGeom>
          <a:noFill/>
          <a:ln w="9525">
            <a:noFill/>
          </a:ln>
        </p:spPr>
        <p:txBody>
          <a:bodyPr wrap="square">
            <a:spAutoFit/>
          </a:bodyPr>
          <a:lstStyle/>
          <a:p>
            <a:pPr indent="457200" algn="just">
              <a:lnSpc>
                <a:spcPct val="150000"/>
              </a:lnSpc>
            </a:pP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  假定输出滤波电容足够大以确保输出电压恒定。在开关管导通期间，二极管反偏，有电感电压</a:t>
            </a:r>
            <a:r>
              <a:rPr lang="en-US" altLang="zh-CN" sz="2400" b="1" i="1" dirty="0">
                <a:solidFill>
                  <a:prstClr val="black"/>
                </a:solidFill>
                <a:latin typeface="Times New Roman" panose="02020603050405020304" pitchFamily="18" charset="0"/>
                <a:ea typeface="微软雅黑" panose="020B0503020204020204" charset="-122"/>
                <a:sym typeface="方正兰亭黑_GBK" charset="-122"/>
              </a:rPr>
              <a:t>u</a:t>
            </a:r>
            <a:r>
              <a:rPr lang="en-US" altLang="zh-CN" sz="2400" b="1" baseline="-25000" dirty="0">
                <a:solidFill>
                  <a:prstClr val="black"/>
                </a:solidFill>
                <a:latin typeface="Times New Roman" panose="02020603050405020304" pitchFamily="18" charset="0"/>
                <a:ea typeface="微软雅黑" panose="020B0503020204020204" charset="-122"/>
                <a:sym typeface="方正兰亭黑_GBK" charset="-122"/>
              </a:rPr>
              <a:t>L</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a:t>
            </a:r>
            <a:r>
              <a:rPr lang="en-US" altLang="zh-CN" sz="2400" b="1" i="1" dirty="0" err="1">
                <a:solidFill>
                  <a:prstClr val="black"/>
                </a:solidFill>
                <a:latin typeface="Times New Roman" panose="02020603050405020304" pitchFamily="18" charset="0"/>
                <a:ea typeface="微软雅黑" panose="020B0503020204020204" charset="-122"/>
                <a:sym typeface="方正兰亭黑_GBK" charset="-122"/>
              </a:rPr>
              <a:t>U</a:t>
            </a:r>
            <a:r>
              <a:rPr lang="en-US" altLang="zh-CN" sz="2400" b="1" baseline="-25000" dirty="0" err="1">
                <a:solidFill>
                  <a:prstClr val="black"/>
                </a:solidFill>
                <a:latin typeface="Times New Roman" panose="02020603050405020304" pitchFamily="18" charset="0"/>
                <a:ea typeface="微软雅黑" panose="020B0503020204020204" charset="-122"/>
                <a:sym typeface="方正兰亭黑_GBK" charset="-122"/>
              </a:rPr>
              <a:t>d</a:t>
            </a:r>
            <a:r>
              <a:rPr lang="en-US" altLang="zh-CN" sz="2400" b="1" dirty="0" err="1">
                <a:solidFill>
                  <a:prstClr val="black"/>
                </a:solidFill>
                <a:latin typeface="Times New Roman" panose="02020603050405020304" pitchFamily="18" charset="0"/>
                <a:ea typeface="微软雅黑" panose="020B0503020204020204" charset="-122"/>
                <a:sym typeface="方正兰亭黑_GBK" charset="-122"/>
              </a:rPr>
              <a:t>-</a:t>
            </a:r>
            <a:r>
              <a:rPr lang="en-US" altLang="zh-CN" sz="2400" b="1" i="1" dirty="0" err="1">
                <a:solidFill>
                  <a:prstClr val="black"/>
                </a:solidFill>
                <a:latin typeface="Times New Roman" panose="02020603050405020304" pitchFamily="18" charset="0"/>
                <a:ea typeface="微软雅黑" panose="020B0503020204020204" charset="-122"/>
                <a:sym typeface="方正兰亭黑_GBK" charset="-122"/>
              </a:rPr>
              <a:t>U</a:t>
            </a:r>
            <a:r>
              <a:rPr lang="en-US" altLang="zh-CN" sz="2400" b="1" baseline="-25000" dirty="0" err="1">
                <a:solidFill>
                  <a:prstClr val="black"/>
                </a:solidFill>
                <a:latin typeface="Times New Roman" panose="02020603050405020304" pitchFamily="18" charset="0"/>
                <a:ea typeface="微软雅黑" panose="020B0503020204020204" charset="-122"/>
                <a:sym typeface="方正兰亭黑_GBK" charset="-122"/>
              </a:rPr>
              <a:t>o</a:t>
            </a:r>
            <a:r>
              <a:rPr lang="zh-CN" altLang="en-US" sz="2400" b="1" dirty="0">
                <a:latin typeface="Times New Roman" panose="02020603050405020304" pitchFamily="18" charset="0"/>
                <a:ea typeface="微软雅黑" panose="020B0503020204020204" charset="-122"/>
                <a:sym typeface="方正兰亭黑_GBK" charset="-122"/>
              </a:rPr>
              <a:t>，</a:t>
            </a:r>
            <a:r>
              <a:rPr lang="zh-CN" altLang="en-US" sz="2400" b="1" dirty="0">
                <a:solidFill>
                  <a:srgbClr val="C00000"/>
                </a:solidFill>
                <a:latin typeface="Times New Roman" panose="02020603050405020304" pitchFamily="18" charset="0"/>
                <a:ea typeface="微软雅黑" panose="020B0503020204020204" charset="-122"/>
                <a:sym typeface="方正兰亭黑_GBK" charset="-122"/>
              </a:rPr>
              <a:t>电感电流线性增加</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；当开关管关断时，电感电压使二极管导通，</a:t>
            </a:r>
            <a:r>
              <a:rPr lang="en-US" altLang="zh-CN" sz="2400" b="1" i="1" dirty="0" err="1">
                <a:solidFill>
                  <a:prstClr val="black"/>
                </a:solidFill>
                <a:latin typeface="Times New Roman" panose="02020603050405020304" pitchFamily="18" charset="0"/>
                <a:ea typeface="微软雅黑" panose="020B0503020204020204" charset="-122"/>
                <a:sym typeface="方正兰亭黑_GBK" charset="-122"/>
              </a:rPr>
              <a:t>i</a:t>
            </a:r>
            <a:r>
              <a:rPr lang="en-US" altLang="zh-CN" sz="2400" b="1" baseline="-25000" dirty="0" err="1">
                <a:solidFill>
                  <a:prstClr val="black"/>
                </a:solidFill>
                <a:latin typeface="Times New Roman" panose="02020603050405020304" pitchFamily="18" charset="0"/>
                <a:ea typeface="微软雅黑" panose="020B0503020204020204" charset="-122"/>
                <a:sym typeface="方正兰亭黑_GBK" charset="-122"/>
              </a:rPr>
              <a:t>L</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经二极管续流，</a:t>
            </a:r>
            <a:r>
              <a:rPr lang="en-US" altLang="zh-CN" sz="2400" b="1" i="1" dirty="0">
                <a:solidFill>
                  <a:prstClr val="black"/>
                </a:solidFill>
                <a:latin typeface="Times New Roman" panose="02020603050405020304" pitchFamily="18" charset="0"/>
                <a:ea typeface="微软雅黑" panose="020B0503020204020204" charset="-122"/>
                <a:sym typeface="方正兰亭黑_GBK" charset="-122"/>
              </a:rPr>
              <a:t>u</a:t>
            </a:r>
            <a:r>
              <a:rPr lang="en-US" altLang="zh-CN" sz="2400" b="1" baseline="-25000" dirty="0">
                <a:solidFill>
                  <a:prstClr val="black"/>
                </a:solidFill>
                <a:latin typeface="Times New Roman" panose="02020603050405020304" pitchFamily="18" charset="0"/>
                <a:ea typeface="微软雅黑" panose="020B0503020204020204" charset="-122"/>
                <a:sym typeface="方正兰亭黑_GBK" charset="-122"/>
              </a:rPr>
              <a:t>L</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 -</a:t>
            </a:r>
            <a:r>
              <a:rPr lang="en-US" altLang="zh-CN" sz="2400" b="1" i="1" dirty="0">
                <a:solidFill>
                  <a:prstClr val="black"/>
                </a:solidFill>
                <a:latin typeface="Times New Roman" panose="02020603050405020304" pitchFamily="18" charset="0"/>
                <a:ea typeface="微软雅黑" panose="020B0503020204020204" charset="-122"/>
                <a:sym typeface="方正兰亭黑_GBK" charset="-122"/>
              </a:rPr>
              <a:t>U</a:t>
            </a:r>
            <a:r>
              <a:rPr lang="en-US" altLang="zh-CN" sz="2400" b="1" baseline="-25000" dirty="0">
                <a:solidFill>
                  <a:prstClr val="black"/>
                </a:solidFill>
                <a:latin typeface="Times New Roman" panose="02020603050405020304" pitchFamily="18" charset="0"/>
                <a:ea typeface="微软雅黑" panose="020B0503020204020204" charset="-122"/>
                <a:sym typeface="方正兰亭黑_GBK" charset="-122"/>
              </a:rPr>
              <a:t>o</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a:t>
            </a:r>
            <a:r>
              <a:rPr lang="zh-CN" altLang="en-US" sz="2400" b="1" dirty="0">
                <a:solidFill>
                  <a:srgbClr val="C00000"/>
                </a:solidFill>
                <a:latin typeface="Times New Roman" panose="02020603050405020304" pitchFamily="18" charset="0"/>
                <a:ea typeface="微软雅黑" panose="020B0503020204020204" charset="-122"/>
                <a:sym typeface="方正兰亭黑_GBK" charset="-122"/>
              </a:rPr>
              <a:t>电感电流线性下降</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a:t>
            </a:r>
          </a:p>
        </p:txBody>
      </p:sp>
      <p:pic>
        <p:nvPicPr>
          <p:cNvPr id="17" name="图片 7" descr="D4.tif">
            <a:extLst>
              <a:ext uri="{FF2B5EF4-FFF2-40B4-BE49-F238E27FC236}">
                <a16:creationId xmlns:a16="http://schemas.microsoft.com/office/drawing/2014/main" id="{29D66B58-EA5D-4921-B7FF-57AB0783AD16}"/>
              </a:ext>
            </a:extLst>
          </p:cNvPr>
          <p:cNvPicPr>
            <a:picLocks noChangeAspect="1"/>
          </p:cNvPicPr>
          <p:nvPr/>
        </p:nvPicPr>
        <p:blipFill>
          <a:blip r:embed="rId2"/>
          <a:stretch>
            <a:fillRect/>
          </a:stretch>
        </p:blipFill>
        <p:spPr>
          <a:xfrm>
            <a:off x="1777171" y="2855278"/>
            <a:ext cx="4810125" cy="2393950"/>
          </a:xfrm>
          <a:prstGeom prst="rect">
            <a:avLst/>
          </a:prstGeom>
          <a:noFill/>
          <a:ln w="9525">
            <a:noFill/>
          </a:ln>
        </p:spPr>
      </p:pic>
      <p:pic>
        <p:nvPicPr>
          <p:cNvPr id="18" name="图片 1">
            <a:extLst>
              <a:ext uri="{FF2B5EF4-FFF2-40B4-BE49-F238E27FC236}">
                <a16:creationId xmlns:a16="http://schemas.microsoft.com/office/drawing/2014/main" id="{C2267389-EED7-4FEB-9DEF-B8B84EEDA4D5}"/>
              </a:ext>
            </a:extLst>
          </p:cNvPr>
          <p:cNvPicPr>
            <a:picLocks noChangeAspect="1"/>
          </p:cNvPicPr>
          <p:nvPr/>
        </p:nvPicPr>
        <p:blipFill>
          <a:blip r:embed="rId3"/>
          <a:stretch>
            <a:fillRect/>
          </a:stretch>
        </p:blipFill>
        <p:spPr>
          <a:xfrm>
            <a:off x="6827008" y="3178175"/>
            <a:ext cx="4303713" cy="1760538"/>
          </a:xfrm>
          <a:prstGeom prst="rect">
            <a:avLst/>
          </a:prstGeom>
          <a:noFill/>
          <a:ln w="9525">
            <a:noFill/>
          </a:ln>
        </p:spPr>
      </p:pic>
      <p:pic>
        <p:nvPicPr>
          <p:cNvPr id="19" name="Picture 5">
            <a:extLst>
              <a:ext uri="{FF2B5EF4-FFF2-40B4-BE49-F238E27FC236}">
                <a16:creationId xmlns:a16="http://schemas.microsoft.com/office/drawing/2014/main" id="{5B716CC5-A31B-423D-BD52-3798EF3D31F8}"/>
              </a:ext>
            </a:extLst>
          </p:cNvPr>
          <p:cNvPicPr>
            <a:picLocks noChangeAspect="1"/>
          </p:cNvPicPr>
          <p:nvPr/>
        </p:nvPicPr>
        <p:blipFill>
          <a:blip r:embed="rId4"/>
          <a:stretch>
            <a:fillRect/>
          </a:stretch>
        </p:blipFill>
        <p:spPr>
          <a:xfrm>
            <a:off x="1777171" y="4948238"/>
            <a:ext cx="3471862" cy="1909762"/>
          </a:xfrm>
          <a:prstGeom prst="rect">
            <a:avLst/>
          </a:prstGeom>
          <a:noFill/>
          <a:ln w="9525">
            <a:noFill/>
          </a:ln>
        </p:spPr>
      </p:pic>
      <p:pic>
        <p:nvPicPr>
          <p:cNvPr id="20" name="Picture 6">
            <a:extLst>
              <a:ext uri="{FF2B5EF4-FFF2-40B4-BE49-F238E27FC236}">
                <a16:creationId xmlns:a16="http://schemas.microsoft.com/office/drawing/2014/main" id="{2A77FAA5-2DB9-4AD5-9047-434F83C7DE31}"/>
              </a:ext>
            </a:extLst>
          </p:cNvPr>
          <p:cNvPicPr>
            <a:picLocks noChangeAspect="1"/>
          </p:cNvPicPr>
          <p:nvPr/>
        </p:nvPicPr>
        <p:blipFill>
          <a:blip r:embed="rId5"/>
          <a:stretch>
            <a:fillRect/>
          </a:stretch>
        </p:blipFill>
        <p:spPr>
          <a:xfrm>
            <a:off x="6252651" y="4948238"/>
            <a:ext cx="3906837" cy="1909762"/>
          </a:xfrm>
          <a:prstGeom prst="rect">
            <a:avLst/>
          </a:prstGeom>
          <a:noFill/>
          <a:ln w="9525">
            <a:noFill/>
          </a:ln>
        </p:spPr>
      </p:pic>
      <p:sp>
        <p:nvSpPr>
          <p:cNvPr id="21" name="椭圆形标注 9">
            <a:extLst>
              <a:ext uri="{FF2B5EF4-FFF2-40B4-BE49-F238E27FC236}">
                <a16:creationId xmlns:a16="http://schemas.microsoft.com/office/drawing/2014/main" id="{0A4210AB-56B5-4897-9894-75CC77B67ACA}"/>
              </a:ext>
            </a:extLst>
          </p:cNvPr>
          <p:cNvSpPr/>
          <p:nvPr/>
        </p:nvSpPr>
        <p:spPr>
          <a:xfrm>
            <a:off x="9751639" y="4603735"/>
            <a:ext cx="2232025" cy="644858"/>
          </a:xfrm>
          <a:prstGeom prst="wedgeEllipseCallout">
            <a:avLst>
              <a:gd name="adj1" fmla="val -40660"/>
              <a:gd name="adj2" fmla="val -157766"/>
            </a:avLst>
          </a:prstGeom>
          <a:solidFill>
            <a:srgbClr val="FF000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电感电流波形</a:t>
            </a:r>
          </a:p>
        </p:txBody>
      </p:sp>
      <p:sp>
        <p:nvSpPr>
          <p:cNvPr id="22" name="椭圆形标注 10">
            <a:extLst>
              <a:ext uri="{FF2B5EF4-FFF2-40B4-BE49-F238E27FC236}">
                <a16:creationId xmlns:a16="http://schemas.microsoft.com/office/drawing/2014/main" id="{7EC45F3B-95E7-4797-8355-2D5C72B83C49}"/>
              </a:ext>
            </a:extLst>
          </p:cNvPr>
          <p:cNvSpPr/>
          <p:nvPr/>
        </p:nvSpPr>
        <p:spPr>
          <a:xfrm>
            <a:off x="10493033" y="5611847"/>
            <a:ext cx="1559496" cy="683642"/>
          </a:xfrm>
          <a:prstGeom prst="wedgeEllipseCallout">
            <a:avLst>
              <a:gd name="adj1" fmla="val -79374"/>
              <a:gd name="adj2" fmla="val 33161"/>
            </a:avLst>
          </a:prstGeom>
          <a:solidFill>
            <a:srgbClr val="00B0F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关断回路</a:t>
            </a:r>
          </a:p>
        </p:txBody>
      </p:sp>
      <p:sp>
        <p:nvSpPr>
          <p:cNvPr id="23" name="椭圆形标注 11">
            <a:extLst>
              <a:ext uri="{FF2B5EF4-FFF2-40B4-BE49-F238E27FC236}">
                <a16:creationId xmlns:a16="http://schemas.microsoft.com/office/drawing/2014/main" id="{C1FED883-F909-47E6-B8AD-B1BB542BF5E5}"/>
              </a:ext>
            </a:extLst>
          </p:cNvPr>
          <p:cNvSpPr/>
          <p:nvPr/>
        </p:nvSpPr>
        <p:spPr>
          <a:xfrm>
            <a:off x="769152" y="4134400"/>
            <a:ext cx="768877" cy="1583998"/>
          </a:xfrm>
          <a:prstGeom prst="wedgeEllipseCallout">
            <a:avLst>
              <a:gd name="adj1" fmla="val 94290"/>
              <a:gd name="adj2" fmla="val 52638"/>
            </a:avLst>
          </a:prstGeom>
          <a:solidFill>
            <a:srgbClr val="FFFF99">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导通回路</a:t>
            </a:r>
          </a:p>
        </p:txBody>
      </p:sp>
      <p:sp>
        <p:nvSpPr>
          <p:cNvPr id="24" name="圆角矩形 1">
            <a:extLst>
              <a:ext uri="{FF2B5EF4-FFF2-40B4-BE49-F238E27FC236}">
                <a16:creationId xmlns:a16="http://schemas.microsoft.com/office/drawing/2014/main" id="{09B70D66-3C89-480A-98E5-E70911C31EAD}"/>
              </a:ext>
            </a:extLst>
          </p:cNvPr>
          <p:cNvSpPr/>
          <p:nvPr/>
        </p:nvSpPr>
        <p:spPr>
          <a:xfrm>
            <a:off x="1777488" y="4996815"/>
            <a:ext cx="3528695" cy="1612265"/>
          </a:xfrm>
          <a:prstGeom prst="roundRect">
            <a:avLst/>
          </a:prstGeom>
          <a:solidFill>
            <a:srgbClr val="B8BA66">
              <a:alpha val="12000"/>
            </a:srgbClr>
          </a:solidFill>
          <a:ln w="635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5" name="圆角矩形 2">
            <a:extLst>
              <a:ext uri="{FF2B5EF4-FFF2-40B4-BE49-F238E27FC236}">
                <a16:creationId xmlns:a16="http://schemas.microsoft.com/office/drawing/2014/main" id="{3EFA7407-AF3E-45C5-BC76-07499E37387D}"/>
              </a:ext>
            </a:extLst>
          </p:cNvPr>
          <p:cNvSpPr/>
          <p:nvPr/>
        </p:nvSpPr>
        <p:spPr>
          <a:xfrm>
            <a:off x="7087343" y="5712534"/>
            <a:ext cx="2952328" cy="835417"/>
          </a:xfrm>
          <a:prstGeom prst="roundRect">
            <a:avLst/>
          </a:prstGeom>
          <a:solidFill>
            <a:srgbClr val="B8BA66">
              <a:alpha val="12000"/>
            </a:srgbClr>
          </a:solidFill>
          <a:ln w="635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3" name="矩形 2">
            <a:extLst>
              <a:ext uri="{FF2B5EF4-FFF2-40B4-BE49-F238E27FC236}">
                <a16:creationId xmlns:a16="http://schemas.microsoft.com/office/drawing/2014/main" id="{67B273B0-DC26-48A4-9EEC-6E1752D03AED}"/>
              </a:ext>
            </a:extLst>
          </p:cNvPr>
          <p:cNvSpPr/>
          <p:nvPr/>
        </p:nvSpPr>
        <p:spPr>
          <a:xfrm>
            <a:off x="2725420" y="6678070"/>
            <a:ext cx="295050" cy="179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ED961A4-8ABE-488C-91CB-C16DBC4B2DB1}"/>
              </a:ext>
            </a:extLst>
          </p:cNvPr>
          <p:cNvSpPr/>
          <p:nvPr/>
        </p:nvSpPr>
        <p:spPr>
          <a:xfrm>
            <a:off x="7087343" y="6678070"/>
            <a:ext cx="328146" cy="179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257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pic>
        <p:nvPicPr>
          <p:cNvPr id="6" name="图片 1">
            <a:extLst>
              <a:ext uri="{FF2B5EF4-FFF2-40B4-BE49-F238E27FC236}">
                <a16:creationId xmlns:a16="http://schemas.microsoft.com/office/drawing/2014/main" id="{85A314F0-0B3E-4067-9469-C41787527387}"/>
              </a:ext>
            </a:extLst>
          </p:cNvPr>
          <p:cNvPicPr>
            <a:picLocks noChangeAspect="1"/>
          </p:cNvPicPr>
          <p:nvPr/>
        </p:nvPicPr>
        <p:blipFill>
          <a:blip r:embed="rId3"/>
          <a:stretch>
            <a:fillRect/>
          </a:stretch>
        </p:blipFill>
        <p:spPr>
          <a:xfrm>
            <a:off x="1281263" y="2064023"/>
            <a:ext cx="4103370" cy="4035425"/>
          </a:xfrm>
          <a:prstGeom prst="rect">
            <a:avLst/>
          </a:prstGeom>
          <a:noFill/>
          <a:ln w="9525">
            <a:noFill/>
          </a:ln>
        </p:spPr>
      </p:pic>
      <p:sp>
        <p:nvSpPr>
          <p:cNvPr id="7" name="矩形 18">
            <a:extLst>
              <a:ext uri="{FF2B5EF4-FFF2-40B4-BE49-F238E27FC236}">
                <a16:creationId xmlns:a16="http://schemas.microsoft.com/office/drawing/2014/main" id="{04FFBCF0-6E90-4BCA-8AC0-F5893603D7DE}"/>
              </a:ext>
            </a:extLst>
          </p:cNvPr>
          <p:cNvSpPr/>
          <p:nvPr/>
        </p:nvSpPr>
        <p:spPr>
          <a:xfrm>
            <a:off x="5655778" y="2806497"/>
            <a:ext cx="1754187" cy="570865"/>
          </a:xfrm>
          <a:prstGeom prst="rect">
            <a:avLst/>
          </a:prstGeom>
          <a:noFill/>
          <a:ln w="9525">
            <a:noFill/>
          </a:ln>
        </p:spPr>
        <p:txBody>
          <a:bodyPr>
            <a:spAutoFit/>
          </a:bodyPr>
          <a:lstStyle/>
          <a:p>
            <a:pPr algn="just">
              <a:lnSpc>
                <a:spcPct val="130000"/>
              </a:lnSpc>
            </a:pPr>
            <a:r>
              <a:rPr lang="zh-CN" altLang="en-US" sz="2400" b="1" dirty="0">
                <a:solidFill>
                  <a:prstClr val="black"/>
                </a:solidFill>
                <a:latin typeface="微软雅黑" panose="020B0503020204020204" charset="-122"/>
                <a:ea typeface="微软雅黑" panose="020B0503020204020204" charset="-122"/>
                <a:sym typeface="+mn-ea"/>
              </a:rPr>
              <a:t>输出电压：</a:t>
            </a:r>
            <a:r>
              <a:rPr lang="zh-CN" altLang="en-US" sz="2400" dirty="0">
                <a:solidFill>
                  <a:prstClr val="black"/>
                </a:solidFill>
                <a:latin typeface="Times New Roman" panose="02020603050405020304" pitchFamily="18" charset="0"/>
                <a:ea typeface="Heiti SC Medium" pitchFamily="2" charset="-128"/>
                <a:sym typeface="+mn-ea"/>
              </a:rPr>
              <a:t>   </a:t>
            </a:r>
            <a:endParaRPr lang="en-US" altLang="zh-CN" sz="2400" dirty="0">
              <a:solidFill>
                <a:prstClr val="black"/>
              </a:solidFill>
              <a:latin typeface="Times New Roman" panose="02020603050405020304" pitchFamily="18" charset="0"/>
              <a:ea typeface="Heiti SC Medium" pitchFamily="2" charset="-128"/>
              <a:sym typeface="+mn-ea"/>
            </a:endParaRPr>
          </a:p>
        </p:txBody>
      </p:sp>
      <p:graphicFrame>
        <p:nvGraphicFramePr>
          <p:cNvPr id="8" name="Object 5">
            <a:extLst>
              <a:ext uri="{FF2B5EF4-FFF2-40B4-BE49-F238E27FC236}">
                <a16:creationId xmlns:a16="http://schemas.microsoft.com/office/drawing/2014/main" id="{8A6F7EF2-06F9-4DBE-8C96-5AFB131A9103}"/>
              </a:ext>
            </a:extLst>
          </p:cNvPr>
          <p:cNvGraphicFramePr>
            <a:graphicFrameLocks noChangeAspect="1"/>
          </p:cNvGraphicFramePr>
          <p:nvPr>
            <p:extLst>
              <p:ext uri="{D42A27DB-BD31-4B8C-83A1-F6EECF244321}">
                <p14:modId xmlns:p14="http://schemas.microsoft.com/office/powerpoint/2010/main" val="2914197770"/>
              </p:ext>
            </p:extLst>
          </p:nvPr>
        </p:nvGraphicFramePr>
        <p:xfrm>
          <a:off x="7508708" y="2744743"/>
          <a:ext cx="2442845" cy="907415"/>
        </p:xfrm>
        <a:graphic>
          <a:graphicData uri="http://schemas.openxmlformats.org/presentationml/2006/ole">
            <mc:AlternateContent xmlns:mc="http://schemas.openxmlformats.org/markup-compatibility/2006">
              <mc:Choice xmlns:v="urn:schemas-microsoft-com:vml" Requires="v">
                <p:oleObj spid="_x0000_s50536" r:id="rId4" imgW="28346400" imgH="10363200" progId="Equation.3">
                  <p:embed/>
                </p:oleObj>
              </mc:Choice>
              <mc:Fallback>
                <p:oleObj r:id="rId4" imgW="28346400" imgH="10363200" progId="Equation.3">
                  <p:embed/>
                  <p:pic>
                    <p:nvPicPr>
                      <p:cNvPr id="24588" name="Object 5"/>
                      <p:cNvPicPr/>
                      <p:nvPr/>
                    </p:nvPicPr>
                    <p:blipFill>
                      <a:blip r:embed="rId5"/>
                      <a:stretch>
                        <a:fillRect/>
                      </a:stretch>
                    </p:blipFill>
                    <p:spPr>
                      <a:xfrm>
                        <a:off x="7508708" y="2744743"/>
                        <a:ext cx="2442845" cy="907415"/>
                      </a:xfrm>
                      <a:prstGeom prst="rect">
                        <a:avLst/>
                      </a:prstGeom>
                      <a:noFill/>
                      <a:ln w="25400" cap="flat" cmpd="sng">
                        <a:solidFill>
                          <a:srgbClr val="FFC000"/>
                        </a:solidFill>
                        <a:prstDash val="solid"/>
                        <a:miter/>
                        <a:headEnd type="none" w="med" len="med"/>
                        <a:tailEnd type="none" w="med" len="med"/>
                      </a:ln>
                    </p:spPr>
                  </p:pic>
                </p:oleObj>
              </mc:Fallback>
            </mc:AlternateContent>
          </a:graphicData>
        </a:graphic>
      </p:graphicFrame>
      <p:graphicFrame>
        <p:nvGraphicFramePr>
          <p:cNvPr id="9" name="Object 5">
            <a:extLst>
              <a:ext uri="{FF2B5EF4-FFF2-40B4-BE49-F238E27FC236}">
                <a16:creationId xmlns:a16="http://schemas.microsoft.com/office/drawing/2014/main" id="{361BD16E-954A-4558-B582-AE4C42AFF323}"/>
              </a:ext>
            </a:extLst>
          </p:cNvPr>
          <p:cNvGraphicFramePr>
            <a:graphicFrameLocks noChangeAspect="1"/>
          </p:cNvGraphicFramePr>
          <p:nvPr>
            <p:extLst>
              <p:ext uri="{D42A27DB-BD31-4B8C-83A1-F6EECF244321}">
                <p14:modId xmlns:p14="http://schemas.microsoft.com/office/powerpoint/2010/main" val="2531170302"/>
              </p:ext>
            </p:extLst>
          </p:nvPr>
        </p:nvGraphicFramePr>
        <p:xfrm>
          <a:off x="7158823" y="1836693"/>
          <a:ext cx="3924300" cy="532765"/>
        </p:xfrm>
        <a:graphic>
          <a:graphicData uri="http://schemas.openxmlformats.org/presentationml/2006/ole">
            <mc:AlternateContent xmlns:mc="http://schemas.openxmlformats.org/markup-compatibility/2006">
              <mc:Choice xmlns:v="urn:schemas-microsoft-com:vml" Requires="v">
                <p:oleObj spid="_x0000_s50537" r:id="rId6" imgW="1638300" imgH="228600" progId="Equation.3">
                  <p:embed/>
                </p:oleObj>
              </mc:Choice>
              <mc:Fallback>
                <p:oleObj r:id="rId6" imgW="1638300" imgH="228600" progId="Equation.3">
                  <p:embed/>
                  <p:pic>
                    <p:nvPicPr>
                      <p:cNvPr id="24589" name="Object 5"/>
                      <p:cNvPicPr/>
                      <p:nvPr/>
                    </p:nvPicPr>
                    <p:blipFill>
                      <a:blip r:embed="rId7"/>
                      <a:stretch>
                        <a:fillRect/>
                      </a:stretch>
                    </p:blipFill>
                    <p:spPr>
                      <a:xfrm>
                        <a:off x="7158823" y="1836693"/>
                        <a:ext cx="3924300" cy="532765"/>
                      </a:xfrm>
                      <a:prstGeom prst="rect">
                        <a:avLst/>
                      </a:prstGeom>
                      <a:noFill/>
                      <a:ln w="38100">
                        <a:noFill/>
                      </a:ln>
                    </p:spPr>
                  </p:pic>
                </p:oleObj>
              </mc:Fallback>
            </mc:AlternateContent>
          </a:graphicData>
        </a:graphic>
      </p:graphicFrame>
      <p:sp>
        <p:nvSpPr>
          <p:cNvPr id="10" name="矩形 2">
            <a:extLst>
              <a:ext uri="{FF2B5EF4-FFF2-40B4-BE49-F238E27FC236}">
                <a16:creationId xmlns:a16="http://schemas.microsoft.com/office/drawing/2014/main" id="{E8894F66-B1F9-4F35-B011-9425687A0B5D}"/>
              </a:ext>
            </a:extLst>
          </p:cNvPr>
          <p:cNvSpPr/>
          <p:nvPr/>
        </p:nvSpPr>
        <p:spPr>
          <a:xfrm>
            <a:off x="5655778" y="3993153"/>
            <a:ext cx="6096000" cy="1753235"/>
          </a:xfrm>
          <a:prstGeom prst="rect">
            <a:avLst/>
          </a:prstGeom>
          <a:noFill/>
          <a:ln w="9525">
            <a:noFill/>
          </a:ln>
        </p:spPr>
        <p:txBody>
          <a:bodyPr>
            <a:spAutoFit/>
          </a:bodyPr>
          <a:lstStyle/>
          <a:p>
            <a:pPr indent="457200" algn="just">
              <a:lnSpc>
                <a:spcPct val="150000"/>
              </a:lnSpc>
            </a:pPr>
            <a:r>
              <a:rPr lang="zh-CN" altLang="en-US" sz="2400" b="1" dirty="0">
                <a:solidFill>
                  <a:prstClr val="black"/>
                </a:solidFill>
                <a:latin typeface="Times New Roman" panose="02020603050405020304" pitchFamily="18" charset="0"/>
                <a:ea typeface="微软雅黑" panose="020B0503020204020204" charset="-122"/>
                <a:sym typeface="+mn-ea"/>
              </a:rPr>
              <a:t>  因此，</a:t>
            </a:r>
            <a:r>
              <a:rPr lang="zh-CN" altLang="en-US" sz="2400" b="1" dirty="0">
                <a:solidFill>
                  <a:srgbClr val="C00000"/>
                </a:solidFill>
                <a:latin typeface="Times New Roman" panose="02020603050405020304" pitchFamily="18" charset="0"/>
                <a:ea typeface="微软雅黑" panose="020B0503020204020204" charset="-122"/>
                <a:sym typeface="+mn-ea"/>
              </a:rPr>
              <a:t>在电感电流连续模式时</a:t>
            </a:r>
            <a:r>
              <a:rPr lang="zh-CN" altLang="en-US" sz="2400" b="1" dirty="0">
                <a:solidFill>
                  <a:prstClr val="black"/>
                </a:solidFill>
                <a:latin typeface="Times New Roman" panose="02020603050405020304" pitchFamily="18" charset="0"/>
                <a:ea typeface="微软雅黑" panose="020B0503020204020204" charset="-122"/>
                <a:sym typeface="+mn-ea"/>
              </a:rPr>
              <a:t>，当输入电压</a:t>
            </a:r>
            <a:r>
              <a:rPr lang="en-US" altLang="zh-CN" sz="2400" b="1" i="1" dirty="0">
                <a:solidFill>
                  <a:prstClr val="black"/>
                </a:solidFill>
                <a:latin typeface="Times New Roman" panose="02020603050405020304" pitchFamily="18" charset="0"/>
                <a:ea typeface="微软雅黑" panose="020B0503020204020204" charset="-122"/>
                <a:sym typeface="+mn-ea"/>
              </a:rPr>
              <a:t>U</a:t>
            </a:r>
            <a:r>
              <a:rPr lang="en-US" altLang="zh-CN" sz="2400" b="1" baseline="-25000" dirty="0">
                <a:solidFill>
                  <a:prstClr val="black"/>
                </a:solidFill>
                <a:latin typeface="Times New Roman" panose="02020603050405020304" pitchFamily="18" charset="0"/>
                <a:ea typeface="微软雅黑" panose="020B0503020204020204" charset="-122"/>
                <a:sym typeface="+mn-ea"/>
              </a:rPr>
              <a:t>d</a:t>
            </a:r>
            <a:r>
              <a:rPr lang="zh-CN" altLang="en-US" sz="2400" b="1" dirty="0">
                <a:solidFill>
                  <a:prstClr val="black"/>
                </a:solidFill>
                <a:latin typeface="Times New Roman" panose="02020603050405020304" pitchFamily="18" charset="0"/>
                <a:ea typeface="微软雅黑" panose="020B0503020204020204" charset="-122"/>
                <a:sym typeface="+mn-ea"/>
              </a:rPr>
              <a:t>不变时，</a:t>
            </a:r>
            <a:r>
              <a:rPr lang="zh-CN" altLang="en-US" sz="2400" b="1" dirty="0">
                <a:solidFill>
                  <a:srgbClr val="C00000"/>
                </a:solidFill>
                <a:latin typeface="Times New Roman" panose="02020603050405020304" pitchFamily="18" charset="0"/>
                <a:ea typeface="微软雅黑" panose="020B0503020204020204" charset="-122"/>
                <a:sym typeface="+mn-ea"/>
              </a:rPr>
              <a:t>输出电压</a:t>
            </a:r>
            <a:r>
              <a:rPr lang="en-US" altLang="zh-CN" sz="2400" b="1" i="1" dirty="0">
                <a:solidFill>
                  <a:srgbClr val="C00000"/>
                </a:solidFill>
                <a:latin typeface="Times New Roman" panose="02020603050405020304" pitchFamily="18" charset="0"/>
                <a:ea typeface="微软雅黑" panose="020B0503020204020204" charset="-122"/>
                <a:sym typeface="+mn-ea"/>
              </a:rPr>
              <a:t>U</a:t>
            </a:r>
            <a:r>
              <a:rPr lang="en-US" altLang="zh-CN" sz="2400" b="1" baseline="-25000" dirty="0">
                <a:solidFill>
                  <a:srgbClr val="C00000"/>
                </a:solidFill>
                <a:latin typeface="Times New Roman" panose="02020603050405020304" pitchFamily="18" charset="0"/>
                <a:ea typeface="微软雅黑" panose="020B0503020204020204" charset="-122"/>
                <a:sym typeface="+mn-ea"/>
              </a:rPr>
              <a:t>o</a:t>
            </a:r>
            <a:r>
              <a:rPr lang="zh-CN" altLang="en-US" sz="2400" b="1" dirty="0">
                <a:solidFill>
                  <a:srgbClr val="C00000"/>
                </a:solidFill>
                <a:latin typeface="Times New Roman" panose="02020603050405020304" pitchFamily="18" charset="0"/>
                <a:ea typeface="微软雅黑" panose="020B0503020204020204" charset="-122"/>
                <a:sym typeface="+mn-ea"/>
              </a:rPr>
              <a:t>随占空比而线性改变</a:t>
            </a:r>
            <a:r>
              <a:rPr lang="zh-CN" altLang="en-US" sz="2400" b="1" dirty="0">
                <a:solidFill>
                  <a:prstClr val="black"/>
                </a:solidFill>
                <a:latin typeface="Times New Roman" panose="02020603050405020304" pitchFamily="18" charset="0"/>
                <a:ea typeface="微软雅黑" panose="020B0503020204020204" charset="-122"/>
                <a:sym typeface="+mn-ea"/>
              </a:rPr>
              <a:t>，而与电路其他参数无关。</a:t>
            </a:r>
          </a:p>
        </p:txBody>
      </p:sp>
      <p:sp>
        <p:nvSpPr>
          <p:cNvPr id="11" name="矩形 2">
            <a:extLst>
              <a:ext uri="{FF2B5EF4-FFF2-40B4-BE49-F238E27FC236}">
                <a16:creationId xmlns:a16="http://schemas.microsoft.com/office/drawing/2014/main" id="{8F4E0CD3-4E0E-4E9A-80E3-7EF94E1D0AED}"/>
              </a:ext>
            </a:extLst>
          </p:cNvPr>
          <p:cNvSpPr/>
          <p:nvPr/>
        </p:nvSpPr>
        <p:spPr>
          <a:xfrm>
            <a:off x="2026594" y="793537"/>
            <a:ext cx="9866312" cy="570865"/>
          </a:xfrm>
          <a:prstGeom prst="rect">
            <a:avLst/>
          </a:prstGeom>
          <a:noFill/>
          <a:ln w="9525">
            <a:noFill/>
          </a:ln>
        </p:spPr>
        <p:txBody>
          <a:bodyPr wrap="square">
            <a:spAutoFit/>
          </a:bodyPr>
          <a:lstStyle/>
          <a:p>
            <a:pPr indent="457200" algn="just">
              <a:lnSpc>
                <a:spcPct val="130000"/>
              </a:lnSpc>
            </a:pPr>
            <a:r>
              <a:rPr lang="zh-CN" altLang="en-US" sz="2400" b="1" dirty="0">
                <a:solidFill>
                  <a:prstClr val="black"/>
                </a:solidFill>
                <a:latin typeface="Times New Roman" panose="02020603050405020304" pitchFamily="18" charset="0"/>
                <a:ea typeface="微软雅黑" panose="020B0503020204020204" charset="-122"/>
                <a:sym typeface="+mn-ea"/>
              </a:rPr>
              <a:t>稳态时，电感电压在一个周期内的积分为零，</a:t>
            </a:r>
          </a:p>
        </p:txBody>
      </p:sp>
    </p:spTree>
    <p:extLst>
      <p:ext uri="{BB962C8B-B14F-4D97-AF65-F5344CB8AC3E}">
        <p14:creationId xmlns:p14="http://schemas.microsoft.com/office/powerpoint/2010/main" val="2073809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矩形 1">
            <a:extLst>
              <a:ext uri="{FF2B5EF4-FFF2-40B4-BE49-F238E27FC236}">
                <a16:creationId xmlns:a16="http://schemas.microsoft.com/office/drawing/2014/main" id="{C29D4762-B5A8-4A30-858C-AADAFCE72311}"/>
              </a:ext>
            </a:extLst>
          </p:cNvPr>
          <p:cNvSpPr/>
          <p:nvPr/>
        </p:nvSpPr>
        <p:spPr>
          <a:xfrm>
            <a:off x="1153573" y="3281668"/>
            <a:ext cx="10302875" cy="2861310"/>
          </a:xfrm>
          <a:prstGeom prst="rect">
            <a:avLst/>
          </a:prstGeom>
          <a:noFill/>
          <a:ln w="9525">
            <a:noFill/>
          </a:ln>
        </p:spPr>
        <p:txBody>
          <a:bodyPr wrap="square">
            <a:spAutoFit/>
          </a:bodyPr>
          <a:lstStyle/>
          <a:p>
            <a:pPr indent="457200" algn="just">
              <a:lnSpc>
                <a:spcPct val="150000"/>
              </a:lnSpc>
              <a:buClr>
                <a:srgbClr val="FFFFFF"/>
              </a:buClr>
              <a:buFont typeface="Arial" panose="020B0604020202020204" pitchFamily="34" charset="0"/>
              <a:buNone/>
            </a:pPr>
            <a:r>
              <a:rPr lang="zh-CN" altLang="en-US" sz="2400" b="1" dirty="0">
                <a:solidFill>
                  <a:prstClr val="black"/>
                </a:solidFill>
                <a:latin typeface="Times New Roman" panose="02020603050405020304" pitchFamily="18" charset="0"/>
                <a:ea typeface="微软雅黑" panose="020B0503020204020204" charset="-122"/>
              </a:rPr>
              <a:t> 在电流连续模式下，降压变换器相当于一个直流变压器，通过</a:t>
            </a:r>
            <a:r>
              <a:rPr lang="zh-CN" altLang="en-US" sz="2400" b="1" dirty="0">
                <a:solidFill>
                  <a:srgbClr val="C00000"/>
                </a:solidFill>
                <a:latin typeface="Times New Roman" panose="02020603050405020304" pitchFamily="18" charset="0"/>
                <a:ea typeface="微软雅黑" panose="020B0503020204020204" charset="-122"/>
              </a:rPr>
              <a:t>控制开关管的占空比，可以得到要求的直流电压。</a:t>
            </a:r>
          </a:p>
          <a:p>
            <a:pPr indent="457200" algn="just">
              <a:lnSpc>
                <a:spcPct val="150000"/>
              </a:lnSpc>
              <a:buClr>
                <a:srgbClr val="FFFFFF"/>
              </a:buClr>
              <a:buFont typeface="Arial" panose="020B0604020202020204" pitchFamily="34" charset="0"/>
              <a:buNone/>
            </a:pPr>
            <a:r>
              <a:rPr lang="zh-CN" altLang="en-US" sz="2400" b="1" dirty="0">
                <a:solidFill>
                  <a:prstClr val="black"/>
                </a:solidFill>
                <a:latin typeface="Times New Roman" panose="02020603050405020304" pitchFamily="18" charset="0"/>
                <a:ea typeface="微软雅黑" panose="020B0503020204020204" charset="-122"/>
              </a:rPr>
              <a:t> 输入电流平均值</a:t>
            </a:r>
            <a:r>
              <a:rPr lang="en-US" altLang="zh-CN" sz="2400" b="1" i="1" dirty="0">
                <a:solidFill>
                  <a:prstClr val="black"/>
                </a:solidFill>
                <a:latin typeface="Times New Roman" panose="02020603050405020304" pitchFamily="18" charset="0"/>
                <a:ea typeface="微软雅黑" panose="020B0503020204020204" charset="-122"/>
              </a:rPr>
              <a:t>I</a:t>
            </a:r>
            <a:r>
              <a:rPr lang="en-US" altLang="zh-CN" sz="2400" b="1" baseline="-25000" dirty="0">
                <a:solidFill>
                  <a:prstClr val="black"/>
                </a:solidFill>
                <a:latin typeface="Times New Roman" panose="02020603050405020304" pitchFamily="18" charset="0"/>
                <a:ea typeface="微软雅黑" panose="020B0503020204020204" charset="-122"/>
              </a:rPr>
              <a:t>d</a:t>
            </a:r>
            <a:r>
              <a:rPr lang="zh-CN" altLang="en-US" sz="2400" b="1" dirty="0">
                <a:solidFill>
                  <a:prstClr val="black"/>
                </a:solidFill>
                <a:latin typeface="Times New Roman" panose="02020603050405020304" pitchFamily="18" charset="0"/>
                <a:ea typeface="微软雅黑" panose="020B0503020204020204" charset="-122"/>
              </a:rPr>
              <a:t>与输出电流</a:t>
            </a:r>
            <a:r>
              <a:rPr lang="en-US" altLang="zh-CN" sz="2400" b="1" i="1" dirty="0">
                <a:solidFill>
                  <a:prstClr val="black"/>
                </a:solidFill>
                <a:latin typeface="Times New Roman" panose="02020603050405020304" pitchFamily="18" charset="0"/>
                <a:ea typeface="微软雅黑" panose="020B0503020204020204" charset="-122"/>
              </a:rPr>
              <a:t>I</a:t>
            </a:r>
            <a:r>
              <a:rPr lang="en-US" altLang="zh-CN" sz="2400" b="1" baseline="-25000" dirty="0">
                <a:solidFill>
                  <a:prstClr val="black"/>
                </a:solidFill>
                <a:latin typeface="Times New Roman" panose="02020603050405020304" pitchFamily="18" charset="0"/>
                <a:ea typeface="微软雅黑" panose="020B0503020204020204" charset="-122"/>
              </a:rPr>
              <a:t>o</a:t>
            </a:r>
            <a:r>
              <a:rPr lang="zh-CN" altLang="en-US" sz="2400" b="1" dirty="0">
                <a:solidFill>
                  <a:prstClr val="black"/>
                </a:solidFill>
                <a:latin typeface="Times New Roman" panose="02020603050405020304" pitchFamily="18" charset="0"/>
                <a:ea typeface="微软雅黑" panose="020B0503020204020204" charset="-122"/>
              </a:rPr>
              <a:t>是变比的关系，但当开关管断开时，输入电流从峰值跳变到</a:t>
            </a:r>
            <a:r>
              <a:rPr lang="en-US" altLang="zh-CN" sz="2400" b="1" dirty="0">
                <a:solidFill>
                  <a:prstClr val="black"/>
                </a:solidFill>
                <a:latin typeface="Times New Roman" panose="02020603050405020304" pitchFamily="18" charset="0"/>
                <a:ea typeface="微软雅黑" panose="020B0503020204020204" charset="-122"/>
              </a:rPr>
              <a:t>0</a:t>
            </a:r>
            <a:r>
              <a:rPr lang="zh-CN" altLang="en-US" sz="2400" b="1" dirty="0">
                <a:solidFill>
                  <a:prstClr val="black"/>
                </a:solidFill>
                <a:latin typeface="Times New Roman" panose="02020603050405020304" pitchFamily="18" charset="0"/>
                <a:ea typeface="微软雅黑" panose="020B0503020204020204" charset="-122"/>
              </a:rPr>
              <a:t>，输入电源会有较大的谐波，因此，在</a:t>
            </a:r>
            <a:r>
              <a:rPr lang="zh-CN" altLang="en-US" sz="2400" b="1" dirty="0">
                <a:solidFill>
                  <a:srgbClr val="C00000"/>
                </a:solidFill>
                <a:latin typeface="Times New Roman" panose="02020603050405020304" pitchFamily="18" charset="0"/>
                <a:ea typeface="微软雅黑" panose="020B0503020204020204" charset="-122"/>
              </a:rPr>
              <a:t>电源输入端加入滤波器</a:t>
            </a:r>
            <a:r>
              <a:rPr lang="zh-CN" altLang="en-US" sz="2400" b="1" dirty="0">
                <a:solidFill>
                  <a:prstClr val="black"/>
                </a:solidFill>
                <a:latin typeface="Times New Roman" panose="02020603050405020304" pitchFamily="18" charset="0"/>
                <a:ea typeface="微软雅黑" panose="020B0503020204020204" charset="-122"/>
              </a:rPr>
              <a:t>消除电流谐波。</a:t>
            </a:r>
            <a:r>
              <a:rPr lang="zh-CN" altLang="en-US" sz="2400" dirty="0">
                <a:solidFill>
                  <a:prstClr val="black"/>
                </a:solidFill>
                <a:latin typeface="Times New Roman" panose="02020603050405020304" pitchFamily="18" charset="0"/>
                <a:ea typeface="微软雅黑" panose="020B0503020204020204" charset="-122"/>
              </a:rPr>
              <a:t> </a:t>
            </a:r>
          </a:p>
        </p:txBody>
      </p:sp>
      <p:sp>
        <p:nvSpPr>
          <p:cNvPr id="7" name="矩形 3">
            <a:extLst>
              <a:ext uri="{FF2B5EF4-FFF2-40B4-BE49-F238E27FC236}">
                <a16:creationId xmlns:a16="http://schemas.microsoft.com/office/drawing/2014/main" id="{28C652B5-CD97-4C64-BD8E-56F3F115317A}"/>
              </a:ext>
            </a:extLst>
          </p:cNvPr>
          <p:cNvSpPr/>
          <p:nvPr/>
        </p:nvSpPr>
        <p:spPr>
          <a:xfrm>
            <a:off x="1525049" y="1007732"/>
            <a:ext cx="5924550" cy="521681"/>
          </a:xfrm>
          <a:prstGeom prst="rect">
            <a:avLst/>
          </a:prstGeom>
          <a:noFill/>
          <a:ln w="9525">
            <a:noFill/>
          </a:ln>
        </p:spPr>
        <p:txBody>
          <a:bodyPr wrap="square">
            <a:spAutoFit/>
          </a:bodyPr>
          <a:lstStyle/>
          <a:p>
            <a:pPr algn="just">
              <a:lnSpc>
                <a:spcPct val="130000"/>
              </a:lnSpc>
              <a:buClr>
                <a:srgbClr val="FFFFFF"/>
              </a:buClr>
              <a:buFont typeface="Arial" panose="020B0604020202020204" pitchFamily="34" charset="0"/>
              <a:buNone/>
            </a:pPr>
            <a:r>
              <a:rPr lang="zh-CN" altLang="en-US" sz="2400" b="1" dirty="0">
                <a:solidFill>
                  <a:prstClr val="black"/>
                </a:solidFill>
                <a:latin typeface="黑体" panose="02010609060101010101" pitchFamily="49" charset="-122"/>
                <a:ea typeface="微软雅黑" panose="020B0503020204020204" charset="-122"/>
              </a:rPr>
              <a:t> 忽略电路所有元件的能量损耗，则</a:t>
            </a:r>
            <a:r>
              <a:rPr lang="zh-CN" altLang="en-US" sz="2400" dirty="0">
                <a:solidFill>
                  <a:prstClr val="black"/>
                </a:solidFill>
                <a:latin typeface="Times New Roman" panose="02020603050405020304" pitchFamily="18" charset="0"/>
                <a:ea typeface="微软雅黑" panose="020B0503020204020204" charset="-122"/>
              </a:rPr>
              <a:t> </a:t>
            </a:r>
            <a:r>
              <a:rPr lang="zh-CN" altLang="en-US" sz="2400" dirty="0">
                <a:solidFill>
                  <a:prstClr val="black"/>
                </a:solidFill>
                <a:latin typeface="Times New Roman" panose="02020603050405020304" pitchFamily="18" charset="0"/>
                <a:ea typeface="Heiti SC Medium" pitchFamily="2" charset="-128"/>
              </a:rPr>
              <a:t>       </a:t>
            </a:r>
          </a:p>
        </p:txBody>
      </p:sp>
      <p:sp>
        <p:nvSpPr>
          <p:cNvPr id="8" name="矩形 7">
            <a:extLst>
              <a:ext uri="{FF2B5EF4-FFF2-40B4-BE49-F238E27FC236}">
                <a16:creationId xmlns:a16="http://schemas.microsoft.com/office/drawing/2014/main" id="{CBC6A7BE-2C98-48F8-A629-86293B814642}"/>
              </a:ext>
            </a:extLst>
          </p:cNvPr>
          <p:cNvSpPr/>
          <p:nvPr/>
        </p:nvSpPr>
        <p:spPr>
          <a:xfrm>
            <a:off x="1674560" y="2144700"/>
            <a:ext cx="1638300" cy="521681"/>
          </a:xfrm>
          <a:prstGeom prst="rect">
            <a:avLst/>
          </a:prstGeom>
        </p:spPr>
        <p:txBody>
          <a:bodyPr wrap="square">
            <a:spAutoFit/>
          </a:bodyPr>
          <a:lstStyle/>
          <a:p>
            <a:pPr algn="just">
              <a:lnSpc>
                <a:spcPct val="130000"/>
              </a:lnSpc>
              <a:spcBef>
                <a:spcPct val="0"/>
              </a:spcBef>
              <a:buClr>
                <a:srgbClr val="A5A5A5"/>
              </a:buClr>
              <a:buFont typeface="Arial" panose="020B0604020202020204" pitchFamily="34" charset="0"/>
              <a:buNone/>
              <a:defRPr/>
            </a:pPr>
            <a:r>
              <a:rPr lang="zh-CN" altLang="en-US" sz="2400" b="1" dirty="0">
                <a:solidFill>
                  <a:prstClr val="black"/>
                </a:solidFill>
                <a:latin typeface="黑体" panose="02010609060101010101" pitchFamily="49" charset="-122"/>
                <a:ea typeface="微软雅黑" panose="020B0503020204020204" charset="-122"/>
                <a:cs typeface="黑体" panose="02010609060101010101" pitchFamily="49" charset="-122"/>
              </a:rPr>
              <a:t>故有</a:t>
            </a:r>
          </a:p>
        </p:txBody>
      </p:sp>
      <p:graphicFrame>
        <p:nvGraphicFramePr>
          <p:cNvPr id="9" name="Object 3">
            <a:extLst>
              <a:ext uri="{FF2B5EF4-FFF2-40B4-BE49-F238E27FC236}">
                <a16:creationId xmlns:a16="http://schemas.microsoft.com/office/drawing/2014/main" id="{69A093D0-57BB-4729-AC7E-D9B01F85EC9A}"/>
              </a:ext>
            </a:extLst>
          </p:cNvPr>
          <p:cNvGraphicFramePr/>
          <p:nvPr>
            <p:extLst>
              <p:ext uri="{D42A27DB-BD31-4B8C-83A1-F6EECF244321}">
                <p14:modId xmlns:p14="http://schemas.microsoft.com/office/powerpoint/2010/main" val="1921351964"/>
              </p:ext>
            </p:extLst>
          </p:nvPr>
        </p:nvGraphicFramePr>
        <p:xfrm>
          <a:off x="6980016" y="1045676"/>
          <a:ext cx="939165" cy="485775"/>
        </p:xfrm>
        <a:graphic>
          <a:graphicData uri="http://schemas.openxmlformats.org/presentationml/2006/ole">
            <mc:AlternateContent xmlns:mc="http://schemas.openxmlformats.org/markup-compatibility/2006">
              <mc:Choice xmlns:v="urn:schemas-microsoft-com:vml" Requires="v">
                <p:oleObj spid="_x0000_s51739" r:id="rId3" imgW="10668000" imgH="4876800" progId="Equation.3">
                  <p:embed/>
                </p:oleObj>
              </mc:Choice>
              <mc:Fallback>
                <p:oleObj r:id="rId3" imgW="10668000" imgH="4876800" progId="Equation.3">
                  <p:embed/>
                  <p:pic>
                    <p:nvPicPr>
                      <p:cNvPr id="25611" name="Object 3"/>
                      <p:cNvPicPr/>
                      <p:nvPr/>
                    </p:nvPicPr>
                    <p:blipFill>
                      <a:blip r:embed="rId4"/>
                      <a:stretch>
                        <a:fillRect/>
                      </a:stretch>
                    </p:blipFill>
                    <p:spPr>
                      <a:xfrm>
                        <a:off x="6980016" y="1045676"/>
                        <a:ext cx="939165" cy="485775"/>
                      </a:xfrm>
                      <a:prstGeom prst="rect">
                        <a:avLst/>
                      </a:prstGeom>
                      <a:noFill/>
                      <a:ln w="38100">
                        <a:noFill/>
                      </a:ln>
                    </p:spPr>
                  </p:pic>
                </p:oleObj>
              </mc:Fallback>
            </mc:AlternateContent>
          </a:graphicData>
        </a:graphic>
      </p:graphicFrame>
      <p:graphicFrame>
        <p:nvGraphicFramePr>
          <p:cNvPr id="10" name="Object 4">
            <a:extLst>
              <a:ext uri="{FF2B5EF4-FFF2-40B4-BE49-F238E27FC236}">
                <a16:creationId xmlns:a16="http://schemas.microsoft.com/office/drawing/2014/main" id="{CF2BCE37-2606-4B3F-BF8B-12553F2BE096}"/>
              </a:ext>
            </a:extLst>
          </p:cNvPr>
          <p:cNvGraphicFramePr/>
          <p:nvPr>
            <p:extLst>
              <p:ext uri="{D42A27DB-BD31-4B8C-83A1-F6EECF244321}">
                <p14:modId xmlns:p14="http://schemas.microsoft.com/office/powerpoint/2010/main" val="3125174375"/>
              </p:ext>
            </p:extLst>
          </p:nvPr>
        </p:nvGraphicFramePr>
        <p:xfrm>
          <a:off x="8414101" y="1053798"/>
          <a:ext cx="1452245" cy="475615"/>
        </p:xfrm>
        <a:graphic>
          <a:graphicData uri="http://schemas.openxmlformats.org/presentationml/2006/ole">
            <mc:AlternateContent xmlns:mc="http://schemas.openxmlformats.org/markup-compatibility/2006">
              <mc:Choice xmlns:v="urn:schemas-microsoft-com:vml" Requires="v">
                <p:oleObj spid="_x0000_s51740" r:id="rId5" imgW="17983200" imgH="4876800" progId="Equation.3">
                  <p:embed/>
                </p:oleObj>
              </mc:Choice>
              <mc:Fallback>
                <p:oleObj r:id="rId5" imgW="17983200" imgH="4876800" progId="Equation.3">
                  <p:embed/>
                  <p:pic>
                    <p:nvPicPr>
                      <p:cNvPr id="25612" name="Object 4"/>
                      <p:cNvPicPr/>
                      <p:nvPr/>
                    </p:nvPicPr>
                    <p:blipFill>
                      <a:blip r:embed="rId6"/>
                      <a:stretch>
                        <a:fillRect/>
                      </a:stretch>
                    </p:blipFill>
                    <p:spPr>
                      <a:xfrm>
                        <a:off x="8414101" y="1053798"/>
                        <a:ext cx="1452245" cy="475615"/>
                      </a:xfrm>
                      <a:prstGeom prst="rect">
                        <a:avLst/>
                      </a:prstGeom>
                      <a:noFill/>
                      <a:ln w="38100">
                        <a:noFill/>
                      </a:ln>
                    </p:spPr>
                  </p:pic>
                </p:oleObj>
              </mc:Fallback>
            </mc:AlternateContent>
          </a:graphicData>
        </a:graphic>
      </p:graphicFrame>
      <p:graphicFrame>
        <p:nvGraphicFramePr>
          <p:cNvPr id="11" name="Object 5">
            <a:extLst>
              <a:ext uri="{FF2B5EF4-FFF2-40B4-BE49-F238E27FC236}">
                <a16:creationId xmlns:a16="http://schemas.microsoft.com/office/drawing/2014/main" id="{B51DF2ED-E1C3-4CE6-910D-B46CB23B50B5}"/>
              </a:ext>
            </a:extLst>
          </p:cNvPr>
          <p:cNvGraphicFramePr/>
          <p:nvPr>
            <p:extLst>
              <p:ext uri="{D42A27DB-BD31-4B8C-83A1-F6EECF244321}">
                <p14:modId xmlns:p14="http://schemas.microsoft.com/office/powerpoint/2010/main" val="506557868"/>
              </p:ext>
            </p:extLst>
          </p:nvPr>
        </p:nvGraphicFramePr>
        <p:xfrm>
          <a:off x="6000528" y="2007858"/>
          <a:ext cx="1524000" cy="912495"/>
        </p:xfrm>
        <a:graphic>
          <a:graphicData uri="http://schemas.openxmlformats.org/presentationml/2006/ole">
            <mc:AlternateContent xmlns:mc="http://schemas.openxmlformats.org/markup-compatibility/2006">
              <mc:Choice xmlns:v="urn:schemas-microsoft-com:vml" Requires="v">
                <p:oleObj spid="_x0000_s51741" r:id="rId7" imgW="19812000" imgH="9753600" progId="Equation.3">
                  <p:embed/>
                </p:oleObj>
              </mc:Choice>
              <mc:Fallback>
                <p:oleObj r:id="rId7" imgW="19812000" imgH="9753600" progId="Equation.3">
                  <p:embed/>
                  <p:pic>
                    <p:nvPicPr>
                      <p:cNvPr id="25613" name="Object 5"/>
                      <p:cNvPicPr/>
                      <p:nvPr/>
                    </p:nvPicPr>
                    <p:blipFill>
                      <a:blip r:embed="rId8"/>
                      <a:stretch>
                        <a:fillRect/>
                      </a:stretch>
                    </p:blipFill>
                    <p:spPr>
                      <a:xfrm>
                        <a:off x="6000528" y="2007858"/>
                        <a:ext cx="1524000" cy="912495"/>
                      </a:xfrm>
                      <a:prstGeom prst="rect">
                        <a:avLst/>
                      </a:prstGeom>
                      <a:noFill/>
                      <a:ln w="19050" cap="flat" cmpd="sng">
                        <a:solidFill>
                          <a:srgbClr val="FFC003"/>
                        </a:solidFill>
                        <a:prstDash val="solid"/>
                        <a:miter/>
                        <a:headEnd type="none" w="med" len="med"/>
                        <a:tailEnd type="none" w="med" len="med"/>
                      </a:ln>
                    </p:spPr>
                  </p:pic>
                </p:oleObj>
              </mc:Fallback>
            </mc:AlternateContent>
          </a:graphicData>
        </a:graphic>
      </p:graphicFrame>
    </p:spTree>
    <p:extLst>
      <p:ext uri="{BB962C8B-B14F-4D97-AF65-F5344CB8AC3E}">
        <p14:creationId xmlns:p14="http://schemas.microsoft.com/office/powerpoint/2010/main" val="1875820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6" name="Text Box 10"/>
          <p:cNvSpPr txBox="1">
            <a:spLocks noChangeArrowheads="1"/>
          </p:cNvSpPr>
          <p:nvPr/>
        </p:nvSpPr>
        <p:spPr bwMode="auto">
          <a:xfrm>
            <a:off x="6889718" y="1936753"/>
            <a:ext cx="34763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9900"/>
                </a:solidFill>
                <a:latin typeface="Times New Roman" pitchFamily="18" charset="0"/>
              </a:rPr>
              <a:t>☞</a:t>
            </a:r>
            <a:r>
              <a:rPr lang="zh-CN" altLang="en-US" sz="2000" b="1" dirty="0">
                <a:latin typeface="Times New Roman" pitchFamily="18" charset="0"/>
              </a:rPr>
              <a:t>电流断续时，</a:t>
            </a:r>
            <a:endParaRPr lang="en-US" altLang="zh-CN" sz="2000" b="1" dirty="0">
              <a:latin typeface="Times New Roman" pitchFamily="18" charset="0"/>
            </a:endParaRPr>
          </a:p>
          <a:p>
            <a:r>
              <a:rPr lang="en-US" altLang="zh-CN" sz="2000" b="1" i="1" dirty="0">
                <a:latin typeface="Times New Roman" pitchFamily="18" charset="0"/>
              </a:rPr>
              <a:t>    </a:t>
            </a:r>
            <a:endParaRPr lang="en-US" altLang="zh-CN" sz="2000" b="1" dirty="0">
              <a:latin typeface="Times New Roman" pitchFamily="18" charset="0"/>
            </a:endParaRPr>
          </a:p>
        </p:txBody>
      </p:sp>
      <p:pic>
        <p:nvPicPr>
          <p:cNvPr id="3" name="图片 2"/>
          <p:cNvPicPr>
            <a:picLocks noChangeAspect="1"/>
          </p:cNvPicPr>
          <p:nvPr/>
        </p:nvPicPr>
        <p:blipFill>
          <a:blip r:embed="rId2"/>
          <a:stretch>
            <a:fillRect/>
          </a:stretch>
        </p:blipFill>
        <p:spPr>
          <a:xfrm>
            <a:off x="2602528" y="1541296"/>
            <a:ext cx="4104456" cy="3386331"/>
          </a:xfrm>
          <a:prstGeom prst="rect">
            <a:avLst/>
          </a:prstGeom>
        </p:spPr>
      </p:pic>
      <p:sp>
        <p:nvSpPr>
          <p:cNvPr id="14" name="Text Box 4"/>
          <p:cNvSpPr txBox="1">
            <a:spLocks noChangeArrowheads="1"/>
          </p:cNvSpPr>
          <p:nvPr/>
        </p:nvSpPr>
        <p:spPr bwMode="auto">
          <a:xfrm>
            <a:off x="2784489" y="4993058"/>
            <a:ext cx="38886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200" b="1" dirty="0">
                <a:solidFill>
                  <a:srgbClr val="6600CC"/>
                </a:solidFill>
                <a:latin typeface="Times New Roman" pitchFamily="18" charset="0"/>
              </a:rPr>
              <a:t>降压斩波电路的原理图及波形</a:t>
            </a:r>
          </a:p>
          <a:p>
            <a:pPr algn="ctr"/>
            <a:r>
              <a:rPr lang="en-US" altLang="zh-CN" sz="1200" b="1" dirty="0">
                <a:solidFill>
                  <a:srgbClr val="6600CC"/>
                </a:solidFill>
                <a:latin typeface="Times New Roman" pitchFamily="18" charset="0"/>
              </a:rPr>
              <a:t>a</a:t>
            </a:r>
            <a:r>
              <a:rPr lang="zh-CN" altLang="en-US" sz="1200" b="1" dirty="0">
                <a:solidFill>
                  <a:srgbClr val="6600CC"/>
                </a:solidFill>
                <a:latin typeface="Times New Roman" pitchFamily="18" charset="0"/>
              </a:rPr>
              <a:t>）电路图   </a:t>
            </a:r>
            <a:r>
              <a:rPr lang="en-US" altLang="zh-CN" sz="1200" b="1" dirty="0">
                <a:solidFill>
                  <a:srgbClr val="6600CC"/>
                </a:solidFill>
                <a:latin typeface="Times New Roman" pitchFamily="18" charset="0"/>
              </a:rPr>
              <a:t>c</a:t>
            </a:r>
            <a:r>
              <a:rPr lang="zh-CN" altLang="en-US" sz="1200" b="1" dirty="0">
                <a:solidFill>
                  <a:srgbClr val="6600CC"/>
                </a:solidFill>
                <a:latin typeface="Times New Roman" pitchFamily="18" charset="0"/>
              </a:rPr>
              <a:t>）电流断续时的波形 </a:t>
            </a:r>
          </a:p>
        </p:txBody>
      </p:sp>
      <p:sp>
        <p:nvSpPr>
          <p:cNvPr id="2" name="矩形 1"/>
          <p:cNvSpPr/>
          <p:nvPr/>
        </p:nvSpPr>
        <p:spPr>
          <a:xfrm>
            <a:off x="6826702" y="5484611"/>
            <a:ext cx="4010491" cy="830997"/>
          </a:xfrm>
          <a:prstGeom prst="rect">
            <a:avLst/>
          </a:prstGeom>
        </p:spPr>
        <p:txBody>
          <a:bodyPr wrap="square">
            <a:spAutoFit/>
          </a:bodyPr>
          <a:lstStyle/>
          <a:p>
            <a:r>
              <a:rPr lang="zh-CN" altLang="en-US" sz="2400" b="1" dirty="0">
                <a:solidFill>
                  <a:srgbClr val="FF0000"/>
                </a:solidFill>
                <a:latin typeface="Times New Roman" pitchFamily="18" charset="0"/>
              </a:rPr>
              <a:t>一般不希望出现电流断续的情况！</a:t>
            </a:r>
            <a:r>
              <a:rPr lang="zh-CN" altLang="en-US" sz="2400" b="1" dirty="0">
                <a:latin typeface="Times New Roman" pitchFamily="18" charset="0"/>
              </a:rPr>
              <a:t>断续是否存在好处？</a:t>
            </a:r>
            <a:endParaRPr lang="zh-CN" altLang="en-US" sz="2400" dirty="0">
              <a:latin typeface="Times New Roman" pitchFamily="18" charset="0"/>
            </a:endParaRPr>
          </a:p>
        </p:txBody>
      </p:sp>
      <p:pic>
        <p:nvPicPr>
          <p:cNvPr id="16" name="图片 15"/>
          <p:cNvPicPr>
            <a:picLocks noChangeAspect="1"/>
          </p:cNvPicPr>
          <p:nvPr/>
        </p:nvPicPr>
        <p:blipFill>
          <a:blip r:embed="rId3"/>
          <a:stretch>
            <a:fillRect/>
          </a:stretch>
        </p:blipFill>
        <p:spPr>
          <a:xfrm>
            <a:off x="6901881" y="2394259"/>
            <a:ext cx="3935312" cy="2452375"/>
          </a:xfrm>
          <a:prstGeom prst="rect">
            <a:avLst/>
          </a:prstGeom>
        </p:spPr>
      </p:pic>
      <p:cxnSp>
        <p:nvCxnSpPr>
          <p:cNvPr id="17" name="直接连接符 16"/>
          <p:cNvCxnSpPr/>
          <p:nvPr/>
        </p:nvCxnSpPr>
        <p:spPr>
          <a:xfrm flipH="1">
            <a:off x="8011756" y="3090446"/>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cxnSp>
        <p:nvCxnSpPr>
          <p:cNvPr id="18" name="直接连接符 17"/>
          <p:cNvCxnSpPr/>
          <p:nvPr/>
        </p:nvCxnSpPr>
        <p:spPr>
          <a:xfrm>
            <a:off x="8011756" y="3090446"/>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cxnSp>
        <p:nvCxnSpPr>
          <p:cNvPr id="19" name="直接连接符 18"/>
          <p:cNvCxnSpPr/>
          <p:nvPr/>
        </p:nvCxnSpPr>
        <p:spPr>
          <a:xfrm flipH="1">
            <a:off x="7291676" y="2690920"/>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cxnSp>
        <p:nvCxnSpPr>
          <p:cNvPr id="20" name="直接连接符 19"/>
          <p:cNvCxnSpPr/>
          <p:nvPr/>
        </p:nvCxnSpPr>
        <p:spPr>
          <a:xfrm>
            <a:off x="7291676" y="2690920"/>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sp>
        <p:nvSpPr>
          <p:cNvPr id="10" name="矩形 9"/>
          <p:cNvSpPr/>
          <p:nvPr/>
        </p:nvSpPr>
        <p:spPr>
          <a:xfrm>
            <a:off x="6901882" y="5012013"/>
            <a:ext cx="3282279" cy="369332"/>
          </a:xfrm>
          <a:prstGeom prst="rect">
            <a:avLst/>
          </a:prstGeom>
        </p:spPr>
        <p:txBody>
          <a:bodyPr wrap="square">
            <a:spAutoFit/>
          </a:bodyPr>
          <a:lstStyle/>
          <a:p>
            <a:r>
              <a:rPr lang="en-US" altLang="zh-CN" b="1" i="1" dirty="0" err="1">
                <a:latin typeface="Times New Roman" pitchFamily="18" charset="0"/>
              </a:rPr>
              <a:t>U</a:t>
            </a:r>
            <a:r>
              <a:rPr lang="en-US" altLang="zh-CN" b="1" i="1" baseline="-25000" dirty="0" err="1">
                <a:latin typeface="Times New Roman" pitchFamily="18" charset="0"/>
              </a:rPr>
              <a:t>o</a:t>
            </a:r>
            <a:r>
              <a:rPr lang="en-US" altLang="zh-CN" b="1" i="1" dirty="0">
                <a:latin typeface="Times New Roman" pitchFamily="18" charset="0"/>
              </a:rPr>
              <a:t>=</a:t>
            </a:r>
            <a:r>
              <a:rPr lang="en-US" altLang="zh-CN" b="1" i="1" dirty="0" err="1">
                <a:latin typeface="Times New Roman" pitchFamily="18" charset="0"/>
              </a:rPr>
              <a:t>E</a:t>
            </a:r>
            <a:r>
              <a:rPr lang="en-US" altLang="zh-CN" b="1" i="1" baseline="-25000" dirty="0" err="1">
                <a:latin typeface="Times New Roman" pitchFamily="18" charset="0"/>
              </a:rPr>
              <a:t>m</a:t>
            </a:r>
            <a:endParaRPr lang="en-US" altLang="zh-CN" b="1" dirty="0">
              <a:latin typeface="Times New Roman" pitchFamily="18" charset="0"/>
            </a:endParaRPr>
          </a:p>
        </p:txBody>
      </p:sp>
      <p:sp>
        <p:nvSpPr>
          <p:cNvPr id="4" name="矩形 3">
            <a:extLst>
              <a:ext uri="{FF2B5EF4-FFF2-40B4-BE49-F238E27FC236}">
                <a16:creationId xmlns:a16="http://schemas.microsoft.com/office/drawing/2014/main" id="{764D6F83-2946-4B07-B1F4-B68A57CA8F71}"/>
              </a:ext>
            </a:extLst>
          </p:cNvPr>
          <p:cNvSpPr/>
          <p:nvPr/>
        </p:nvSpPr>
        <p:spPr>
          <a:xfrm>
            <a:off x="3437323" y="687791"/>
            <a:ext cx="6904789" cy="646331"/>
          </a:xfrm>
          <a:prstGeom prst="rect">
            <a:avLst/>
          </a:prstGeom>
        </p:spPr>
        <p:txBody>
          <a:bodyPr wrap="square">
            <a:spAutoFit/>
          </a:bodyPr>
          <a:lstStyle/>
          <a:p>
            <a:r>
              <a:rPr lang="en-US" altLang="zh-CN" sz="3600" b="1" dirty="0">
                <a:solidFill>
                  <a:prstClr val="black"/>
                </a:solidFill>
                <a:ea typeface="微软雅黑" panose="020B0503020204020204" charset="-122"/>
                <a:sym typeface="方正兰亭黑_GBK" charset="-122"/>
              </a:rPr>
              <a:t>5.2.2 </a:t>
            </a:r>
            <a:r>
              <a:rPr lang="zh-CN" altLang="en-US" sz="3600" b="1" dirty="0">
                <a:solidFill>
                  <a:prstClr val="black"/>
                </a:solidFill>
                <a:ea typeface="微软雅黑" panose="020B0503020204020204" charset="-122"/>
                <a:sym typeface="方正兰亭黑_GBK" charset="-122"/>
              </a:rPr>
              <a:t>电流断续模式时的工作情况</a:t>
            </a:r>
          </a:p>
        </p:txBody>
      </p:sp>
      <p:pic>
        <p:nvPicPr>
          <p:cNvPr id="6" name="图片 5">
            <a:extLst>
              <a:ext uri="{FF2B5EF4-FFF2-40B4-BE49-F238E27FC236}">
                <a16:creationId xmlns:a16="http://schemas.microsoft.com/office/drawing/2014/main" id="{974BCD52-7226-426F-A9AC-EC7327072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449" y="5398490"/>
            <a:ext cx="3790613" cy="1003238"/>
          </a:xfrm>
          <a:prstGeom prst="rect">
            <a:avLst/>
          </a:prstGeom>
        </p:spPr>
      </p:pic>
    </p:spTree>
    <p:extLst>
      <p:ext uri="{BB962C8B-B14F-4D97-AF65-F5344CB8AC3E}">
        <p14:creationId xmlns:p14="http://schemas.microsoft.com/office/powerpoint/2010/main" val="81348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15" name="矩形 3">
            <a:extLst>
              <a:ext uri="{FF2B5EF4-FFF2-40B4-BE49-F238E27FC236}">
                <a16:creationId xmlns:a16="http://schemas.microsoft.com/office/drawing/2014/main" id="{DF0AB5F0-4876-4CCA-9220-80B7755B9954}"/>
              </a:ext>
            </a:extLst>
          </p:cNvPr>
          <p:cNvSpPr/>
          <p:nvPr/>
        </p:nvSpPr>
        <p:spPr>
          <a:xfrm>
            <a:off x="1477963" y="1361758"/>
            <a:ext cx="9301162" cy="1198880"/>
          </a:xfrm>
          <a:prstGeom prst="rect">
            <a:avLst/>
          </a:prstGeom>
          <a:noFill/>
          <a:ln w="9525">
            <a:noFill/>
          </a:ln>
        </p:spPr>
        <p:txBody>
          <a:bodyPr>
            <a:spAutoFit/>
          </a:bodyPr>
          <a:lstStyle/>
          <a:p>
            <a:pPr indent="609600" algn="just">
              <a:lnSpc>
                <a:spcPct val="150000"/>
              </a:lnSpc>
              <a:buClr>
                <a:srgbClr val="FFFFFF"/>
              </a:buClr>
              <a:buFont typeface="Arial" panose="020B0604020202020204" pitchFamily="34" charset="0"/>
              <a:buNone/>
              <a:extLst>
                <a:ext uri="{35155182-B16C-46BC-9424-99874614C6A1}">
                  <wpsdc:indentchars xmlns:wpsdc="http://www.wps.cn/officeDocument/2017/drawingmlCustomData" xmlns="" val="200" checksum="4158780845"/>
                </a:ext>
              </a:extLst>
            </a:pPr>
            <a:r>
              <a:rPr lang="zh-CN" altLang="en-US" sz="2400" b="1" dirty="0">
                <a:solidFill>
                  <a:prstClr val="black"/>
                </a:solidFill>
                <a:latin typeface="Times New Roman" panose="02020603050405020304" pitchFamily="18" charset="0"/>
                <a:ea typeface="微软雅黑" panose="020B0503020204020204" charset="-122"/>
              </a:rPr>
              <a:t>下图给出了在电感电流临界连续的情况下</a:t>
            </a:r>
            <a:r>
              <a:rPr lang="en-US" altLang="zh-CN" sz="2400" b="1" i="1" dirty="0">
                <a:solidFill>
                  <a:prstClr val="black"/>
                </a:solidFill>
                <a:latin typeface="Times New Roman" panose="02020603050405020304" pitchFamily="18" charset="0"/>
                <a:ea typeface="微软雅黑" panose="020B0503020204020204" charset="-122"/>
              </a:rPr>
              <a:t>u</a:t>
            </a:r>
            <a:r>
              <a:rPr lang="en-US" altLang="zh-CN" sz="2400" b="1" baseline="-25000" dirty="0">
                <a:solidFill>
                  <a:prstClr val="black"/>
                </a:solidFill>
                <a:latin typeface="Times New Roman" panose="02020603050405020304" pitchFamily="18" charset="0"/>
                <a:ea typeface="微软雅黑" panose="020B0503020204020204" charset="-122"/>
              </a:rPr>
              <a:t>L</a:t>
            </a:r>
            <a:r>
              <a:rPr lang="zh-CN" altLang="en-US" sz="2400" b="1" dirty="0">
                <a:solidFill>
                  <a:prstClr val="black"/>
                </a:solidFill>
                <a:latin typeface="Times New Roman" panose="02020603050405020304" pitchFamily="18" charset="0"/>
                <a:ea typeface="微软雅黑" panose="020B0503020204020204" charset="-122"/>
              </a:rPr>
              <a:t>和</a:t>
            </a:r>
            <a:r>
              <a:rPr lang="en-US" altLang="zh-CN" sz="2400" b="1" i="1" dirty="0">
                <a:solidFill>
                  <a:prstClr val="black"/>
                </a:solidFill>
                <a:latin typeface="Times New Roman" panose="02020603050405020304" pitchFamily="18" charset="0"/>
                <a:ea typeface="微软雅黑" panose="020B0503020204020204" charset="-122"/>
              </a:rPr>
              <a:t>i</a:t>
            </a:r>
            <a:r>
              <a:rPr lang="en-US" altLang="zh-CN" sz="2400" b="1" baseline="-25000" dirty="0">
                <a:solidFill>
                  <a:prstClr val="black"/>
                </a:solidFill>
                <a:latin typeface="Times New Roman" panose="02020603050405020304" pitchFamily="18" charset="0"/>
                <a:ea typeface="微软雅黑" panose="020B0503020204020204" charset="-122"/>
              </a:rPr>
              <a:t>L</a:t>
            </a:r>
            <a:r>
              <a:rPr lang="zh-CN" altLang="en-US" sz="2400" b="1" dirty="0">
                <a:solidFill>
                  <a:prstClr val="black"/>
                </a:solidFill>
                <a:latin typeface="Times New Roman" panose="02020603050405020304" pitchFamily="18" charset="0"/>
                <a:ea typeface="微软雅黑" panose="020B0503020204020204" charset="-122"/>
              </a:rPr>
              <a:t>的波形。在临界连续的情况下，在断态时间结束时电感电流</a:t>
            </a:r>
            <a:r>
              <a:rPr lang="en-US" altLang="zh-CN" sz="2400" b="1" i="1" dirty="0">
                <a:solidFill>
                  <a:prstClr val="black"/>
                </a:solidFill>
                <a:latin typeface="Times New Roman" panose="02020603050405020304" pitchFamily="18" charset="0"/>
                <a:ea typeface="微软雅黑" panose="020B0503020204020204" charset="-122"/>
              </a:rPr>
              <a:t>i</a:t>
            </a:r>
            <a:r>
              <a:rPr lang="en-US" altLang="zh-CN" sz="2400" b="1" baseline="-25000" dirty="0">
                <a:solidFill>
                  <a:prstClr val="black"/>
                </a:solidFill>
                <a:latin typeface="Times New Roman" panose="02020603050405020304" pitchFamily="18" charset="0"/>
                <a:ea typeface="微软雅黑" panose="020B0503020204020204" charset="-122"/>
              </a:rPr>
              <a:t>L</a:t>
            </a:r>
            <a:r>
              <a:rPr lang="zh-CN" altLang="en-US" sz="2400" b="1" dirty="0">
                <a:solidFill>
                  <a:prstClr val="black"/>
                </a:solidFill>
                <a:latin typeface="Times New Roman" panose="02020603050405020304" pitchFamily="18" charset="0"/>
                <a:ea typeface="微软雅黑" panose="020B0503020204020204" charset="-122"/>
              </a:rPr>
              <a:t>降为</a:t>
            </a:r>
            <a:r>
              <a:rPr lang="en-US" altLang="zh-CN" sz="2400" b="1" dirty="0">
                <a:solidFill>
                  <a:prstClr val="black"/>
                </a:solidFill>
                <a:latin typeface="Times New Roman" panose="02020603050405020304" pitchFamily="18" charset="0"/>
                <a:ea typeface="微软雅黑" panose="020B0503020204020204" charset="-122"/>
              </a:rPr>
              <a:t>0</a:t>
            </a:r>
            <a:r>
              <a:rPr lang="zh-CN" altLang="en-US" sz="2400" b="1" dirty="0">
                <a:solidFill>
                  <a:prstClr val="black"/>
                </a:solidFill>
                <a:latin typeface="Times New Roman" panose="02020603050405020304" pitchFamily="18" charset="0"/>
                <a:ea typeface="微软雅黑" panose="020B0503020204020204" charset="-122"/>
              </a:rPr>
              <a:t>。 </a:t>
            </a:r>
          </a:p>
        </p:txBody>
      </p:sp>
      <p:sp>
        <p:nvSpPr>
          <p:cNvPr id="16" name="矩形 15">
            <a:extLst>
              <a:ext uri="{FF2B5EF4-FFF2-40B4-BE49-F238E27FC236}">
                <a16:creationId xmlns:a16="http://schemas.microsoft.com/office/drawing/2014/main" id="{18C73E51-4694-44A9-A339-3B2BEBE9AD47}"/>
              </a:ext>
            </a:extLst>
          </p:cNvPr>
          <p:cNvSpPr/>
          <p:nvPr/>
        </p:nvSpPr>
        <p:spPr>
          <a:xfrm>
            <a:off x="1477645" y="2638425"/>
            <a:ext cx="5917565" cy="589280"/>
          </a:xfrm>
          <a:prstGeom prst="rect">
            <a:avLst/>
          </a:prstGeom>
          <a:noFill/>
          <a:ln w="9525">
            <a:noFill/>
          </a:ln>
        </p:spPr>
        <p:txBody>
          <a:bodyPr wrap="square">
            <a:spAutoFit/>
          </a:bodyPr>
          <a:lstStyle/>
          <a:p>
            <a:pPr>
              <a:lnSpc>
                <a:spcPct val="135000"/>
              </a:lnSpc>
              <a:buClr>
                <a:srgbClr val="E7E6E6"/>
              </a:buClr>
              <a:buSzPct val="75000"/>
              <a:buFont typeface="Arial" panose="020B0604020202020204" pitchFamily="34" charset="0"/>
              <a:buNone/>
            </a:pPr>
            <a:r>
              <a:rPr lang="zh-CN" altLang="en-US" sz="2400" b="1" dirty="0">
                <a:solidFill>
                  <a:prstClr val="black"/>
                </a:solidFill>
                <a:latin typeface="Times New Roman" panose="02020603050405020304" pitchFamily="18" charset="0"/>
                <a:ea typeface="微软雅黑" panose="020B0503020204020204" charset="-122"/>
                <a:sym typeface="+mn-ea"/>
              </a:rPr>
              <a:t>由开关管导通期间的等效电路图可得</a:t>
            </a:r>
          </a:p>
        </p:txBody>
      </p:sp>
      <p:graphicFrame>
        <p:nvGraphicFramePr>
          <p:cNvPr id="17" name="Object 6">
            <a:extLst>
              <a:ext uri="{FF2B5EF4-FFF2-40B4-BE49-F238E27FC236}">
                <a16:creationId xmlns:a16="http://schemas.microsoft.com/office/drawing/2014/main" id="{42BAE3B3-D776-4234-AE53-FC97704E2AB2}"/>
              </a:ext>
            </a:extLst>
          </p:cNvPr>
          <p:cNvGraphicFramePr>
            <a:graphicFrameLocks noChangeAspect="1"/>
          </p:cNvGraphicFramePr>
          <p:nvPr/>
        </p:nvGraphicFramePr>
        <p:xfrm>
          <a:off x="6958965" y="2555875"/>
          <a:ext cx="3758565" cy="896620"/>
        </p:xfrm>
        <a:graphic>
          <a:graphicData uri="http://schemas.openxmlformats.org/presentationml/2006/ole">
            <mc:AlternateContent xmlns:mc="http://schemas.openxmlformats.org/markup-compatibility/2006">
              <mc:Choice xmlns:v="urn:schemas-microsoft-com:vml" Requires="v">
                <p:oleObj spid="_x0000_s52584" r:id="rId3" imgW="43586400" imgH="10363200" progId="Equation.3">
                  <p:embed/>
                </p:oleObj>
              </mc:Choice>
              <mc:Fallback>
                <p:oleObj r:id="rId3" imgW="43586400" imgH="10363200" progId="Equation.3">
                  <p:embed/>
                  <p:pic>
                    <p:nvPicPr>
                      <p:cNvPr id="26634" name="Object 6"/>
                      <p:cNvPicPr/>
                      <p:nvPr/>
                    </p:nvPicPr>
                    <p:blipFill>
                      <a:blip r:embed="rId4"/>
                      <a:stretch>
                        <a:fillRect/>
                      </a:stretch>
                    </p:blipFill>
                    <p:spPr>
                      <a:xfrm>
                        <a:off x="6958965" y="2555875"/>
                        <a:ext cx="3758565" cy="896620"/>
                      </a:xfrm>
                      <a:prstGeom prst="rect">
                        <a:avLst/>
                      </a:prstGeom>
                      <a:noFill/>
                      <a:ln w="38100">
                        <a:noFill/>
                      </a:ln>
                    </p:spPr>
                  </p:pic>
                </p:oleObj>
              </mc:Fallback>
            </mc:AlternateContent>
          </a:graphicData>
        </a:graphic>
      </p:graphicFrame>
      <p:graphicFrame>
        <p:nvGraphicFramePr>
          <p:cNvPr id="18" name="Object 7">
            <a:extLst>
              <a:ext uri="{FF2B5EF4-FFF2-40B4-BE49-F238E27FC236}">
                <a16:creationId xmlns:a16="http://schemas.microsoft.com/office/drawing/2014/main" id="{39B0BBD5-A9B6-47EB-8384-F2BE38D0C744}"/>
              </a:ext>
            </a:extLst>
          </p:cNvPr>
          <p:cNvGraphicFramePr>
            <a:graphicFrameLocks noChangeAspect="1"/>
          </p:cNvGraphicFramePr>
          <p:nvPr/>
        </p:nvGraphicFramePr>
        <p:xfrm>
          <a:off x="5472430" y="3432175"/>
          <a:ext cx="5536565" cy="798195"/>
        </p:xfrm>
        <a:graphic>
          <a:graphicData uri="http://schemas.openxmlformats.org/presentationml/2006/ole">
            <mc:AlternateContent xmlns:mc="http://schemas.openxmlformats.org/markup-compatibility/2006">
              <mc:Choice xmlns:v="urn:schemas-microsoft-com:vml" Requires="v">
                <p:oleObj spid="_x0000_s52585" r:id="rId5" imgW="72542400" imgH="9448800" progId="Equation.3">
                  <p:embed/>
                </p:oleObj>
              </mc:Choice>
              <mc:Fallback>
                <p:oleObj r:id="rId5" imgW="72542400" imgH="9448800" progId="Equation.3">
                  <p:embed/>
                  <p:pic>
                    <p:nvPicPr>
                      <p:cNvPr id="26635" name="Object 7"/>
                      <p:cNvPicPr/>
                      <p:nvPr/>
                    </p:nvPicPr>
                    <p:blipFill>
                      <a:blip r:embed="rId6"/>
                      <a:stretch>
                        <a:fillRect/>
                      </a:stretch>
                    </p:blipFill>
                    <p:spPr>
                      <a:xfrm>
                        <a:off x="5472430" y="3432175"/>
                        <a:ext cx="5536565" cy="798195"/>
                      </a:xfrm>
                      <a:prstGeom prst="rect">
                        <a:avLst/>
                      </a:prstGeom>
                      <a:noFill/>
                      <a:ln w="25400" cap="flat" cmpd="sng">
                        <a:solidFill>
                          <a:srgbClr val="FFC000"/>
                        </a:solidFill>
                        <a:prstDash val="solid"/>
                        <a:miter/>
                        <a:headEnd type="none" w="med" len="med"/>
                        <a:tailEnd type="none" w="med" len="med"/>
                      </a:ln>
                    </p:spPr>
                  </p:pic>
                </p:oleObj>
              </mc:Fallback>
            </mc:AlternateContent>
          </a:graphicData>
        </a:graphic>
      </p:graphicFrame>
      <p:pic>
        <p:nvPicPr>
          <p:cNvPr id="19" name="图片 2">
            <a:extLst>
              <a:ext uri="{FF2B5EF4-FFF2-40B4-BE49-F238E27FC236}">
                <a16:creationId xmlns:a16="http://schemas.microsoft.com/office/drawing/2014/main" id="{DDF7AAF6-E6B2-4329-A133-0272314DBDBB}"/>
              </a:ext>
            </a:extLst>
          </p:cNvPr>
          <p:cNvPicPr>
            <a:picLocks noChangeAspect="1"/>
          </p:cNvPicPr>
          <p:nvPr/>
        </p:nvPicPr>
        <p:blipFill>
          <a:blip r:embed="rId7"/>
          <a:stretch>
            <a:fillRect/>
          </a:stretch>
        </p:blipFill>
        <p:spPr>
          <a:xfrm>
            <a:off x="7419317" y="4287520"/>
            <a:ext cx="3114063" cy="1958290"/>
          </a:xfrm>
          <a:prstGeom prst="rect">
            <a:avLst/>
          </a:prstGeom>
          <a:noFill/>
          <a:ln w="9525">
            <a:noFill/>
          </a:ln>
        </p:spPr>
      </p:pic>
      <p:pic>
        <p:nvPicPr>
          <p:cNvPr id="20" name="图片 11">
            <a:extLst>
              <a:ext uri="{FF2B5EF4-FFF2-40B4-BE49-F238E27FC236}">
                <a16:creationId xmlns:a16="http://schemas.microsoft.com/office/drawing/2014/main" id="{3FE94BD3-9F31-4869-8BB8-A3B4BD09868D}"/>
              </a:ext>
            </a:extLst>
          </p:cNvPr>
          <p:cNvPicPr>
            <a:picLocks noChangeAspect="1"/>
          </p:cNvPicPr>
          <p:nvPr/>
        </p:nvPicPr>
        <p:blipFill>
          <a:blip r:embed="rId8"/>
          <a:stretch>
            <a:fillRect/>
          </a:stretch>
        </p:blipFill>
        <p:spPr>
          <a:xfrm>
            <a:off x="1658620" y="4083685"/>
            <a:ext cx="3739515" cy="2694940"/>
          </a:xfrm>
          <a:prstGeom prst="rect">
            <a:avLst/>
          </a:prstGeom>
          <a:noFill/>
          <a:ln w="9525">
            <a:noFill/>
          </a:ln>
        </p:spPr>
      </p:pic>
      <p:sp>
        <p:nvSpPr>
          <p:cNvPr id="21" name="矩形 2">
            <a:extLst>
              <a:ext uri="{FF2B5EF4-FFF2-40B4-BE49-F238E27FC236}">
                <a16:creationId xmlns:a16="http://schemas.microsoft.com/office/drawing/2014/main" id="{7404F77D-DBFA-4083-917A-F6DBD988C03B}"/>
              </a:ext>
            </a:extLst>
          </p:cNvPr>
          <p:cNvSpPr/>
          <p:nvPr/>
        </p:nvSpPr>
        <p:spPr>
          <a:xfrm>
            <a:off x="1477645" y="3375025"/>
            <a:ext cx="4423410" cy="589280"/>
          </a:xfrm>
          <a:prstGeom prst="rect">
            <a:avLst/>
          </a:prstGeom>
          <a:noFill/>
          <a:ln w="9525">
            <a:noFill/>
          </a:ln>
        </p:spPr>
        <p:txBody>
          <a:bodyPr wrap="square">
            <a:spAutoFit/>
          </a:bodyPr>
          <a:lstStyle/>
          <a:p>
            <a:pPr>
              <a:lnSpc>
                <a:spcPct val="135000"/>
              </a:lnSpc>
              <a:buClr>
                <a:srgbClr val="E7E6E6"/>
              </a:buClr>
              <a:buSzPct val="75000"/>
              <a:buFont typeface="Arial" panose="020B0604020202020204" pitchFamily="34" charset="0"/>
              <a:buNone/>
            </a:pPr>
            <a:r>
              <a:rPr lang="zh-CN" altLang="en-US" sz="2400" b="1" dirty="0">
                <a:solidFill>
                  <a:prstClr val="black"/>
                </a:solidFill>
                <a:latin typeface="微软雅黑" panose="020B0503020204020204" charset="-122"/>
                <a:ea typeface="微软雅黑" panose="020B0503020204020204" charset="-122"/>
                <a:sym typeface="+mn-ea"/>
              </a:rPr>
              <a:t>故，在电流临界连续时有</a:t>
            </a:r>
          </a:p>
        </p:txBody>
      </p:sp>
      <p:sp>
        <p:nvSpPr>
          <p:cNvPr id="22" name="文本框 28">
            <a:extLst>
              <a:ext uri="{FF2B5EF4-FFF2-40B4-BE49-F238E27FC236}">
                <a16:creationId xmlns:a16="http://schemas.microsoft.com/office/drawing/2014/main" id="{445DFFE6-4DE2-4F68-BEAF-BD5413773283}"/>
              </a:ext>
            </a:extLst>
          </p:cNvPr>
          <p:cNvSpPr/>
          <p:nvPr/>
        </p:nvSpPr>
        <p:spPr>
          <a:xfrm>
            <a:off x="2854325" y="615950"/>
            <a:ext cx="6952615" cy="674370"/>
          </a:xfrm>
          <a:prstGeom prst="rect">
            <a:avLst/>
          </a:prstGeom>
          <a:noFill/>
          <a:ln w="9525">
            <a:noFill/>
          </a:ln>
        </p:spPr>
        <p:txBody>
          <a:bodyPr wrap="square" lIns="121908" tIns="60955" rIns="121908" bIns="60955">
            <a:spAutoFit/>
          </a:bodyPr>
          <a:lstStyle/>
          <a:p>
            <a:r>
              <a:rPr lang="en-US" altLang="zh-CN" sz="3600" b="1" dirty="0">
                <a:solidFill>
                  <a:prstClr val="black"/>
                </a:solidFill>
                <a:ea typeface="微软雅黑" panose="020B0503020204020204" charset="-122"/>
                <a:sym typeface="方正兰亭黑_GBK" charset="-122"/>
              </a:rPr>
              <a:t>5.2.3 </a:t>
            </a:r>
            <a:r>
              <a:rPr lang="zh-CN" altLang="en-US" sz="3600" b="1" dirty="0">
                <a:solidFill>
                  <a:prstClr val="black"/>
                </a:solidFill>
                <a:ea typeface="微软雅黑" panose="020B0503020204020204" charset="-122"/>
                <a:sym typeface="方正兰亭黑_GBK" charset="-122"/>
              </a:rPr>
              <a:t>电流连续和断续模式的边界</a:t>
            </a:r>
          </a:p>
        </p:txBody>
      </p:sp>
      <p:sp>
        <p:nvSpPr>
          <p:cNvPr id="23" name="椭圆形标注 11">
            <a:extLst>
              <a:ext uri="{FF2B5EF4-FFF2-40B4-BE49-F238E27FC236}">
                <a16:creationId xmlns:a16="http://schemas.microsoft.com/office/drawing/2014/main" id="{6EF74254-A2E1-4974-B54B-F7E6CE6A0BEC}"/>
              </a:ext>
            </a:extLst>
          </p:cNvPr>
          <p:cNvSpPr/>
          <p:nvPr/>
        </p:nvSpPr>
        <p:spPr>
          <a:xfrm>
            <a:off x="4781550" y="5041265"/>
            <a:ext cx="2270760" cy="678815"/>
          </a:xfrm>
          <a:prstGeom prst="wedgeEllipseCallout">
            <a:avLst>
              <a:gd name="adj1" fmla="val -70945"/>
              <a:gd name="adj2" fmla="val -65902"/>
            </a:avLst>
          </a:prstGeom>
          <a:solidFill>
            <a:srgbClr val="92D050">
              <a:alpha val="1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电感电流为</a:t>
            </a:r>
            <a:r>
              <a:rPr lang="en-US" altLang="zh-CN" dirty="0">
                <a:solidFill>
                  <a:srgbClr val="44546A"/>
                </a:solidFill>
                <a:latin typeface="Times New Roman" panose="02020603050405020304" pitchFamily="18" charset="0"/>
                <a:ea typeface="华文中宋" panose="02010600040101010101" pitchFamily="2" charset="-122"/>
              </a:rPr>
              <a:t>0</a:t>
            </a:r>
            <a:endParaRPr lang="zh-CN" altLang="en-US" dirty="0">
              <a:solidFill>
                <a:srgbClr val="44546A"/>
              </a:solidFill>
              <a:latin typeface="Times New Roman" panose="02020603050405020304" pitchFamily="18" charset="0"/>
              <a:ea typeface="华文中宋" panose="02010600040101010101" pitchFamily="2" charset="-122"/>
            </a:endParaRPr>
          </a:p>
        </p:txBody>
      </p:sp>
      <p:sp>
        <p:nvSpPr>
          <p:cNvPr id="24" name="直角三角形 23">
            <a:extLst>
              <a:ext uri="{FF2B5EF4-FFF2-40B4-BE49-F238E27FC236}">
                <a16:creationId xmlns:a16="http://schemas.microsoft.com/office/drawing/2014/main" id="{D0FC1D80-A2F4-49D1-A2BF-D83C963561FB}"/>
              </a:ext>
            </a:extLst>
          </p:cNvPr>
          <p:cNvSpPr/>
          <p:nvPr/>
        </p:nvSpPr>
        <p:spPr>
          <a:xfrm flipH="1">
            <a:off x="2076450" y="4328795"/>
            <a:ext cx="1339215" cy="609600"/>
          </a:xfrm>
          <a:prstGeom prst="rtTriangle">
            <a:avLst/>
          </a:prstGeom>
          <a:solidFill>
            <a:srgbClr val="00B050">
              <a:alpha val="8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6305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3">
            <a:extLst>
              <a:ext uri="{FF2B5EF4-FFF2-40B4-BE49-F238E27FC236}">
                <a16:creationId xmlns:a16="http://schemas.microsoft.com/office/drawing/2014/main" id="{ADF33953-D7E1-402A-A343-D46A154FD9F4}"/>
              </a:ext>
            </a:extLst>
          </p:cNvPr>
          <p:cNvSpPr txBox="1"/>
          <p:nvPr/>
        </p:nvSpPr>
        <p:spPr>
          <a:xfrm>
            <a:off x="1065530" y="526415"/>
            <a:ext cx="5592445" cy="6019165"/>
          </a:xfrm>
          <a:prstGeom prst="rect">
            <a:avLst/>
          </a:prstGeom>
          <a:noFill/>
          <a:ln w="9525">
            <a:noFill/>
          </a:ln>
        </p:spPr>
        <p:txBody>
          <a:bodyPr lIns="68591" tIns="34295" rIns="68591" bIns="34295"/>
          <a:lstStyle/>
          <a:p>
            <a:pPr indent="565150" algn="just">
              <a:lnSpc>
                <a:spcPct val="150000"/>
              </a:lnSpc>
            </a:pPr>
            <a:r>
              <a:rPr lang="zh-CN" altLang="en-US" sz="2400" b="1" dirty="0">
                <a:solidFill>
                  <a:srgbClr val="C00000"/>
                </a:solidFill>
                <a:latin typeface="Times New Roman" panose="02020603050405020304" pitchFamily="18" charset="0"/>
                <a:ea typeface="微软雅黑" panose="020B0503020204020204" charset="-122"/>
                <a:sym typeface="方正兰亭黑_GBK" charset="-122"/>
              </a:rPr>
              <a:t>在</a:t>
            </a:r>
            <a:r>
              <a:rPr lang="en-US" altLang="zh-CN" sz="2400" b="1" i="1" dirty="0">
                <a:solidFill>
                  <a:srgbClr val="C00000"/>
                </a:solidFill>
                <a:latin typeface="Times New Roman" panose="02020603050405020304" pitchFamily="18" charset="0"/>
                <a:ea typeface="微软雅黑" panose="020B0503020204020204" charset="-122"/>
                <a:sym typeface="方正兰亭黑_GBK" charset="-122"/>
              </a:rPr>
              <a:t>U</a:t>
            </a:r>
            <a:r>
              <a:rPr lang="en-US" altLang="zh-CN" sz="2400" b="1" baseline="-25000" dirty="0">
                <a:solidFill>
                  <a:srgbClr val="C00000"/>
                </a:solidFill>
                <a:latin typeface="Times New Roman" panose="02020603050405020304" pitchFamily="18" charset="0"/>
                <a:ea typeface="微软雅黑" panose="020B0503020204020204" charset="-122"/>
                <a:sym typeface="方正兰亭黑_GBK" charset="-122"/>
              </a:rPr>
              <a:t>d</a:t>
            </a:r>
            <a:r>
              <a:rPr lang="zh-CN" altLang="en-US" sz="2400" b="1" dirty="0">
                <a:solidFill>
                  <a:srgbClr val="C00000"/>
                </a:solidFill>
                <a:latin typeface="Times New Roman" panose="02020603050405020304" pitchFamily="18" charset="0"/>
                <a:ea typeface="微软雅黑" panose="020B0503020204020204" charset="-122"/>
                <a:sym typeface="方正兰亭黑_GBK" charset="-122"/>
              </a:rPr>
              <a:t>不变时</a:t>
            </a:r>
          </a:p>
          <a:p>
            <a:pPr indent="565150" algn="just">
              <a:lnSpc>
                <a:spcPct val="150000"/>
              </a:lnSpc>
            </a:pPr>
            <a:endParaRPr lang="zh-CN" altLang="en-US" sz="2400" b="1" dirty="0">
              <a:solidFill>
                <a:prstClr val="black"/>
              </a:solidFill>
              <a:latin typeface="Times New Roman" panose="02020603050405020304" pitchFamily="18" charset="0"/>
              <a:ea typeface="微软雅黑" panose="020B0503020204020204" charset="-122"/>
              <a:sym typeface="方正兰亭黑_GBK" charset="-122"/>
            </a:endParaRPr>
          </a:p>
          <a:p>
            <a:pPr indent="565150" algn="just">
              <a:lnSpc>
                <a:spcPct val="150000"/>
              </a:lnSpc>
            </a:pPr>
            <a:endParaRPr lang="zh-CN" altLang="en-US" sz="2400" b="1" dirty="0">
              <a:solidFill>
                <a:prstClr val="black"/>
              </a:solidFill>
              <a:latin typeface="Times New Roman" panose="02020603050405020304" pitchFamily="18" charset="0"/>
              <a:ea typeface="微软雅黑" panose="020B0503020204020204" charset="-122"/>
              <a:sym typeface="方正兰亭黑_GBK" charset="-122"/>
            </a:endParaRPr>
          </a:p>
          <a:p>
            <a:pPr indent="565150" algn="just">
              <a:lnSpc>
                <a:spcPct val="150000"/>
              </a:lnSpc>
            </a:pP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根据上式给出右图所示的临界电流与占空比的关系曲线。</a:t>
            </a:r>
          </a:p>
          <a:p>
            <a:pPr indent="565150" algn="just">
              <a:lnSpc>
                <a:spcPct val="150000"/>
              </a:lnSpc>
            </a:pP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因此，如果输出电流平均值</a:t>
            </a:r>
            <a:r>
              <a:rPr lang="en-US" altLang="zh-CN" sz="2400" b="1" i="1" dirty="0">
                <a:solidFill>
                  <a:prstClr val="black"/>
                </a:solidFill>
                <a:latin typeface="Times New Roman" panose="02020603050405020304" pitchFamily="18" charset="0"/>
                <a:ea typeface="微软雅黑" panose="020B0503020204020204" charset="-122"/>
                <a:sym typeface="方正兰亭黑_GBK" charset="-122"/>
              </a:rPr>
              <a:t>I</a:t>
            </a:r>
            <a:r>
              <a:rPr lang="en-US" altLang="zh-CN" sz="2400" b="1" baseline="-25000" dirty="0">
                <a:solidFill>
                  <a:prstClr val="black"/>
                </a:solidFill>
                <a:latin typeface="Times New Roman" panose="02020603050405020304" pitchFamily="18" charset="0"/>
                <a:ea typeface="微软雅黑" panose="020B0503020204020204" charset="-122"/>
                <a:sym typeface="方正兰亭黑_GBK" charset="-122"/>
              </a:rPr>
              <a:t>o</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比上式所给的</a:t>
            </a:r>
            <a:r>
              <a:rPr lang="en-US" altLang="zh-CN" sz="2400" b="1" i="1" dirty="0">
                <a:solidFill>
                  <a:prstClr val="black"/>
                </a:solidFill>
                <a:latin typeface="Times New Roman" panose="02020603050405020304" pitchFamily="18" charset="0"/>
                <a:ea typeface="微软雅黑" panose="020B0503020204020204" charset="-122"/>
                <a:sym typeface="方正兰亭黑_GBK" charset="-122"/>
              </a:rPr>
              <a:t>I</a:t>
            </a:r>
            <a:r>
              <a:rPr lang="en-US" altLang="zh-CN" sz="2400" b="1" baseline="-25000" dirty="0">
                <a:solidFill>
                  <a:prstClr val="black"/>
                </a:solidFill>
                <a:latin typeface="Times New Roman" panose="02020603050405020304" pitchFamily="18" charset="0"/>
                <a:ea typeface="微软雅黑" panose="020B0503020204020204" charset="-122"/>
                <a:sym typeface="方正兰亭黑_GBK" charset="-122"/>
              </a:rPr>
              <a:t>oB</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小，则工作在电流断续模式下。</a:t>
            </a:r>
            <a:r>
              <a:rPr lang="zh-CN" altLang="en-US" sz="2400" b="1" dirty="0">
                <a:solidFill>
                  <a:srgbClr val="C00000"/>
                </a:solidFill>
                <a:latin typeface="Times New Roman" panose="02020603050405020304" pitchFamily="18" charset="0"/>
                <a:ea typeface="微软雅黑" panose="020B0503020204020204" charset="-122"/>
                <a:sym typeface="方正兰亭黑_GBK" charset="-122"/>
              </a:rPr>
              <a:t>在</a:t>
            </a:r>
            <a:r>
              <a:rPr lang="en-US" altLang="zh-CN" sz="2400" b="1" i="1" dirty="0">
                <a:solidFill>
                  <a:srgbClr val="C00000"/>
                </a:solidFill>
                <a:latin typeface="Times New Roman" panose="02020603050405020304" pitchFamily="18" charset="0"/>
                <a:ea typeface="微软雅黑" panose="020B0503020204020204" charset="-122"/>
                <a:sym typeface="方正兰亭黑_GBK" charset="-122"/>
              </a:rPr>
              <a:t>D</a:t>
            </a:r>
            <a:r>
              <a:rPr lang="en-US" altLang="zh-CN" sz="2400" b="1" dirty="0">
                <a:solidFill>
                  <a:srgbClr val="C00000"/>
                </a:solidFill>
                <a:latin typeface="Times New Roman" panose="02020603050405020304" pitchFamily="18" charset="0"/>
                <a:ea typeface="微软雅黑" panose="020B0503020204020204" charset="-122"/>
                <a:sym typeface="方正兰亭黑_GBK" charset="-122"/>
              </a:rPr>
              <a:t>=0.5</a:t>
            </a:r>
            <a:r>
              <a:rPr lang="zh-CN" altLang="en-US" sz="2400" b="1" dirty="0">
                <a:solidFill>
                  <a:srgbClr val="C00000"/>
                </a:solidFill>
                <a:latin typeface="Times New Roman" panose="02020603050405020304" pitchFamily="18" charset="0"/>
                <a:ea typeface="微软雅黑" panose="020B0503020204020204" charset="-122"/>
                <a:sym typeface="方正兰亭黑_GBK" charset="-122"/>
              </a:rPr>
              <a:t>时，临界电流最大</a:t>
            </a:r>
            <a:r>
              <a:rPr lang="zh-CN" altLang="en-US" sz="2400" b="1" dirty="0">
                <a:solidFill>
                  <a:prstClr val="black"/>
                </a:solidFill>
                <a:latin typeface="Times New Roman" panose="02020603050405020304" pitchFamily="18" charset="0"/>
                <a:ea typeface="黑体" panose="02010609060101010101" pitchFamily="49" charset="-122"/>
                <a:sym typeface="方正兰亭黑_GBK" charset="-122"/>
              </a:rPr>
              <a:t>。</a:t>
            </a:r>
          </a:p>
        </p:txBody>
      </p:sp>
      <p:sp>
        <p:nvSpPr>
          <p:cNvPr id="7" name="Rectangle 7">
            <a:extLst>
              <a:ext uri="{FF2B5EF4-FFF2-40B4-BE49-F238E27FC236}">
                <a16:creationId xmlns:a16="http://schemas.microsoft.com/office/drawing/2014/main" id="{938517E1-D060-45AB-A89F-BEF1A272AA45}"/>
              </a:ext>
            </a:extLst>
          </p:cNvPr>
          <p:cNvSpPr/>
          <p:nvPr/>
        </p:nvSpPr>
        <p:spPr>
          <a:xfrm>
            <a:off x="1568450" y="2930684"/>
            <a:ext cx="309880" cy="398780"/>
          </a:xfrm>
          <a:prstGeom prst="rect">
            <a:avLst/>
          </a:prstGeom>
          <a:noFill/>
          <a:ln w="9525">
            <a:noFill/>
          </a:ln>
        </p:spPr>
        <p:txBody>
          <a:bodyPr wrap="none" anchor="ctr">
            <a:spAutoFit/>
          </a:bodyPr>
          <a:lstStyle/>
          <a:p>
            <a:endParaRPr lang="zh-CN" altLang="en-US" sz="2000" dirty="0">
              <a:solidFill>
                <a:prstClr val="black"/>
              </a:solidFill>
              <a:latin typeface="Times New Roman" panose="02020603050405020304" pitchFamily="18" charset="0"/>
              <a:ea typeface="华文中宋" panose="02010600040101010101" pitchFamily="2" charset="-122"/>
              <a:sym typeface="方正兰亭黑_GBK" charset="-122"/>
            </a:endParaRPr>
          </a:p>
        </p:txBody>
      </p:sp>
      <p:graphicFrame>
        <p:nvGraphicFramePr>
          <p:cNvPr id="8" name="Object 8">
            <a:extLst>
              <a:ext uri="{FF2B5EF4-FFF2-40B4-BE49-F238E27FC236}">
                <a16:creationId xmlns:a16="http://schemas.microsoft.com/office/drawing/2014/main" id="{F37D5661-9951-4C2E-B0C8-89DE3F74E0F9}"/>
              </a:ext>
            </a:extLst>
          </p:cNvPr>
          <p:cNvGraphicFramePr>
            <a:graphicFrameLocks noChangeAspect="1"/>
          </p:cNvGraphicFramePr>
          <p:nvPr>
            <p:extLst>
              <p:ext uri="{D42A27DB-BD31-4B8C-83A1-F6EECF244321}">
                <p14:modId xmlns:p14="http://schemas.microsoft.com/office/powerpoint/2010/main" val="3029914876"/>
              </p:ext>
            </p:extLst>
          </p:nvPr>
        </p:nvGraphicFramePr>
        <p:xfrm>
          <a:off x="3748702" y="1303194"/>
          <a:ext cx="5306805" cy="614823"/>
        </p:xfrm>
        <a:graphic>
          <a:graphicData uri="http://schemas.openxmlformats.org/presentationml/2006/ole">
            <mc:AlternateContent xmlns:mc="http://schemas.openxmlformats.org/markup-compatibility/2006">
              <mc:Choice xmlns:v="urn:schemas-microsoft-com:vml" Requires="v">
                <p:oleObj spid="_x0000_s91340" name="Equation" r:id="rId3" imgW="3187440" imgH="393480" progId="Equation.DSMT4">
                  <p:embed/>
                </p:oleObj>
              </mc:Choice>
              <mc:Fallback>
                <p:oleObj name="Equation" r:id="rId3" imgW="3187440" imgH="393480" progId="Equation.DSMT4">
                  <p:embed/>
                  <p:pic>
                    <p:nvPicPr>
                      <p:cNvPr id="8" name="Object 8">
                        <a:extLst>
                          <a:ext uri="{FF2B5EF4-FFF2-40B4-BE49-F238E27FC236}">
                            <a16:creationId xmlns:a16="http://schemas.microsoft.com/office/drawing/2014/main" id="{F37D5661-9951-4C2E-B0C8-89DE3F74E0F9}"/>
                          </a:ext>
                        </a:extLst>
                      </p:cNvPr>
                      <p:cNvPicPr/>
                      <p:nvPr/>
                    </p:nvPicPr>
                    <p:blipFill>
                      <a:blip r:embed="rId4"/>
                      <a:stretch>
                        <a:fillRect/>
                      </a:stretch>
                    </p:blipFill>
                    <p:spPr>
                      <a:xfrm>
                        <a:off x="3748702" y="1303194"/>
                        <a:ext cx="5306805" cy="614823"/>
                      </a:xfrm>
                      <a:prstGeom prst="rect">
                        <a:avLst/>
                      </a:prstGeom>
                      <a:noFill/>
                      <a:ln w="25400" cap="flat" cmpd="sng">
                        <a:solidFill>
                          <a:srgbClr val="FFC000"/>
                        </a:solidFill>
                        <a:prstDash val="solid"/>
                        <a:miter/>
                        <a:headEnd type="none" w="med" len="med"/>
                        <a:tailEnd type="none" w="med" len="med"/>
                      </a:ln>
                    </p:spPr>
                  </p:pic>
                </p:oleObj>
              </mc:Fallback>
            </mc:AlternateContent>
          </a:graphicData>
        </a:graphic>
      </p:graphicFrame>
      <p:sp>
        <p:nvSpPr>
          <p:cNvPr id="9" name="思想气泡: 云 8">
            <a:extLst>
              <a:ext uri="{FF2B5EF4-FFF2-40B4-BE49-F238E27FC236}">
                <a16:creationId xmlns:a16="http://schemas.microsoft.com/office/drawing/2014/main" id="{4267DD9F-C4B2-4940-B7B0-E43BCD9725F7}"/>
              </a:ext>
            </a:extLst>
          </p:cNvPr>
          <p:cNvSpPr/>
          <p:nvPr/>
        </p:nvSpPr>
        <p:spPr>
          <a:xfrm>
            <a:off x="8332940" y="158529"/>
            <a:ext cx="2532482" cy="970403"/>
          </a:xfrm>
          <a:prstGeom prst="cloudCallout">
            <a:avLst>
              <a:gd name="adj1" fmla="val -57114"/>
              <a:gd name="adj2" fmla="val 57466"/>
            </a:avLst>
          </a:prstGeom>
          <a:solidFill>
            <a:srgbClr val="4472C4">
              <a:alpha val="14000"/>
            </a:srgbClr>
          </a:solidFill>
          <a:ln w="12700" cap="flat" cmpd="sng" algn="ctr">
            <a:solidFill>
              <a:srgbClr val="4472C4">
                <a:shade val="50000"/>
              </a:srgbClr>
            </a:solidFill>
            <a:prstDash val="solid"/>
            <a:miter lim="800000"/>
          </a:ln>
          <a:effectLst/>
        </p:spPr>
        <p:txBody>
          <a:bodyPr rtlCol="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sym typeface="方正兰亭黑_GBK" charset="-122"/>
              </a:rPr>
              <a:t>在</a:t>
            </a:r>
            <a:r>
              <a:rPr kumimoji="0" lang="en-US" altLang="zh-CN" sz="1800" b="1" i="1" u="none" strike="noStrike" kern="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方正兰亭黑_GBK" charset="-122"/>
              </a:rPr>
              <a:t>U</a:t>
            </a:r>
            <a:r>
              <a:rPr kumimoji="0" lang="en-US" altLang="zh-CN" sz="1800" b="1" i="0" u="none" strike="noStrike" kern="0" cap="none" spc="0" normalizeH="0" baseline="-25000" noProof="0" dirty="0" err="1">
                <a:ln>
                  <a:noFill/>
                </a:ln>
                <a:solidFill>
                  <a:prstClr val="black"/>
                </a:solidFill>
                <a:effectLst/>
                <a:uLnTx/>
                <a:uFillTx/>
                <a:latin typeface="宋体" panose="02010600030101010101" pitchFamily="2" charset="-122"/>
                <a:ea typeface="等线" panose="02010600030101010101" pitchFamily="2" charset="-122"/>
                <a:cs typeface="+mn-cs"/>
                <a:sym typeface="方正兰亭黑_GBK" charset="-122"/>
              </a:rPr>
              <a:t>o</a:t>
            </a:r>
            <a:r>
              <a:rPr kumimoji="0" lang="zh-CN" altLang="en-US" sz="1800" b="1" i="0" u="none" strike="noStrike" kern="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sym typeface="方正兰亭黑_GBK" charset="-122"/>
              </a:rPr>
              <a:t>不变时关系曲线呢？</a:t>
            </a:r>
            <a:endParaRPr kumimoji="0" lang="zh-CN" altLang="en-US" sz="1600" b="1" i="0" u="none" strike="noStrike" kern="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sym typeface="方正兰亭黑_GBK" charset="-122"/>
            </a:endParaRPr>
          </a:p>
        </p:txBody>
      </p:sp>
      <p:graphicFrame>
        <p:nvGraphicFramePr>
          <p:cNvPr id="10" name="对象 9">
            <a:extLst>
              <a:ext uri="{FF2B5EF4-FFF2-40B4-BE49-F238E27FC236}">
                <a16:creationId xmlns:a16="http://schemas.microsoft.com/office/drawing/2014/main" id="{FF00408D-822F-44B2-9C78-B5DC30EBCC06}"/>
              </a:ext>
            </a:extLst>
          </p:cNvPr>
          <p:cNvGraphicFramePr>
            <a:graphicFrameLocks noChangeAspect="1"/>
          </p:cNvGraphicFramePr>
          <p:nvPr>
            <p:extLst/>
          </p:nvPr>
        </p:nvGraphicFramePr>
        <p:xfrm>
          <a:off x="7238365" y="2750979"/>
          <a:ext cx="4507865" cy="3463290"/>
        </p:xfrm>
        <a:graphic>
          <a:graphicData uri="http://schemas.openxmlformats.org/presentationml/2006/ole">
            <mc:AlternateContent xmlns:mc="http://schemas.openxmlformats.org/markup-compatibility/2006">
              <mc:Choice xmlns:v="urn:schemas-microsoft-com:vml" Requires="v">
                <p:oleObj spid="_x0000_s91341" r:id="rId5" imgW="11668125" imgH="8963025" progId="Paint.Picture">
                  <p:embed/>
                </p:oleObj>
              </mc:Choice>
              <mc:Fallback>
                <p:oleObj r:id="rId5" imgW="11668125" imgH="8963025" progId="Paint.Picture">
                  <p:embed/>
                  <p:pic>
                    <p:nvPicPr>
                      <p:cNvPr id="10" name="对象 9">
                        <a:extLst>
                          <a:ext uri="{FF2B5EF4-FFF2-40B4-BE49-F238E27FC236}">
                            <a16:creationId xmlns:a16="http://schemas.microsoft.com/office/drawing/2014/main" id="{FF00408D-822F-44B2-9C78-B5DC30EBCC06}"/>
                          </a:ext>
                        </a:extLst>
                      </p:cNvPr>
                      <p:cNvPicPr/>
                      <p:nvPr/>
                    </p:nvPicPr>
                    <p:blipFill>
                      <a:blip r:embed="rId6"/>
                      <a:stretch>
                        <a:fillRect/>
                      </a:stretch>
                    </p:blipFill>
                    <p:spPr>
                      <a:xfrm>
                        <a:off x="7238365" y="2750979"/>
                        <a:ext cx="4507865" cy="3463290"/>
                      </a:xfrm>
                      <a:prstGeom prst="rect">
                        <a:avLst/>
                      </a:prstGeom>
                    </p:spPr>
                  </p:pic>
                </p:oleObj>
              </mc:Fallback>
            </mc:AlternateContent>
          </a:graphicData>
        </a:graphic>
      </p:graphicFrame>
      <p:sp>
        <p:nvSpPr>
          <p:cNvPr id="11" name="椭圆形标注 2">
            <a:extLst>
              <a:ext uri="{FF2B5EF4-FFF2-40B4-BE49-F238E27FC236}">
                <a16:creationId xmlns:a16="http://schemas.microsoft.com/office/drawing/2014/main" id="{F2609935-F6FF-437F-BA8F-B08240A9B2DE}"/>
              </a:ext>
            </a:extLst>
          </p:cNvPr>
          <p:cNvSpPr/>
          <p:nvPr/>
        </p:nvSpPr>
        <p:spPr>
          <a:xfrm>
            <a:off x="8608695" y="2195671"/>
            <a:ext cx="1886585" cy="755650"/>
          </a:xfrm>
          <a:prstGeom prst="wedgeEllipseCallout">
            <a:avLst>
              <a:gd name="adj1" fmla="val -6445"/>
              <a:gd name="adj2" fmla="val 169789"/>
            </a:avLst>
          </a:prstGeom>
          <a:solidFill>
            <a:srgbClr val="92D050">
              <a:alpha val="8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电流连续和</a:t>
            </a:r>
          </a:p>
          <a:p>
            <a:pPr algn="ctr"/>
            <a:r>
              <a:rPr lang="zh-CN" altLang="en-US" dirty="0">
                <a:solidFill>
                  <a:srgbClr val="44546A"/>
                </a:solidFill>
                <a:latin typeface="Times New Roman" panose="02020603050405020304" pitchFamily="18" charset="0"/>
                <a:ea typeface="华文中宋" panose="02010600040101010101" pitchFamily="2" charset="-122"/>
              </a:rPr>
              <a:t>断续临界线</a:t>
            </a:r>
          </a:p>
        </p:txBody>
      </p:sp>
      <p:sp>
        <p:nvSpPr>
          <p:cNvPr id="12" name="椭圆形标注 8">
            <a:extLst>
              <a:ext uri="{FF2B5EF4-FFF2-40B4-BE49-F238E27FC236}">
                <a16:creationId xmlns:a16="http://schemas.microsoft.com/office/drawing/2014/main" id="{0E238400-76BF-40CB-B1EF-6C2BEC6EC0D8}"/>
              </a:ext>
            </a:extLst>
          </p:cNvPr>
          <p:cNvSpPr/>
          <p:nvPr/>
        </p:nvSpPr>
        <p:spPr>
          <a:xfrm>
            <a:off x="5354955" y="5836920"/>
            <a:ext cx="1886585" cy="755650"/>
          </a:xfrm>
          <a:prstGeom prst="wedgeEllipseCallout">
            <a:avLst>
              <a:gd name="adj1" fmla="val 160214"/>
              <a:gd name="adj2" fmla="val -210185"/>
            </a:avLst>
          </a:prstGeom>
          <a:solidFill>
            <a:srgbClr val="FFC000">
              <a:alpha val="5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电感电流</a:t>
            </a:r>
          </a:p>
          <a:p>
            <a:pPr algn="ctr"/>
            <a:r>
              <a:rPr lang="zh-CN" altLang="en-US" dirty="0">
                <a:solidFill>
                  <a:srgbClr val="44546A"/>
                </a:solidFill>
                <a:latin typeface="Times New Roman" panose="02020603050405020304" pitchFamily="18" charset="0"/>
                <a:ea typeface="华文中宋" panose="02010600040101010101" pitchFamily="2" charset="-122"/>
              </a:rPr>
              <a:t>断续</a:t>
            </a:r>
            <a:r>
              <a:rPr lang="zh-CN" altLang="en-US" dirty="0">
                <a:solidFill>
                  <a:srgbClr val="44546A"/>
                </a:solidFill>
                <a:latin typeface="等线"/>
                <a:ea typeface="等线" panose="02010600030101010101" pitchFamily="2" charset="-122"/>
              </a:rPr>
              <a:t>区</a:t>
            </a:r>
            <a:endParaRPr lang="zh-CN" altLang="en-US" dirty="0">
              <a:solidFill>
                <a:srgbClr val="44546A"/>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335830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3">
            <a:extLst>
              <a:ext uri="{FF2B5EF4-FFF2-40B4-BE49-F238E27FC236}">
                <a16:creationId xmlns:a16="http://schemas.microsoft.com/office/drawing/2014/main" id="{B73633E6-D974-4637-900E-41B3E80F8C23}"/>
              </a:ext>
            </a:extLst>
          </p:cNvPr>
          <p:cNvSpPr txBox="1">
            <a:spLocks noChangeArrowheads="1"/>
          </p:cNvSpPr>
          <p:nvPr/>
        </p:nvSpPr>
        <p:spPr>
          <a:xfrm>
            <a:off x="1065531" y="607060"/>
            <a:ext cx="1004570" cy="599440"/>
          </a:xfrm>
          <a:prstGeom prst="rect">
            <a:avLst/>
          </a:prstGeom>
        </p:spPr>
        <p:txBody>
          <a:bodyPr vert="horz" wrap="square" lIns="91440" tIns="45720" rIns="91440" bIns="45720" numCol="1" rtlCol="0" anchor="t" anchorCtr="0" compatLnSpc="1">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855" indent="0" algn="just">
              <a:lnSpc>
                <a:spcPct val="150000"/>
              </a:lnSpc>
              <a:spcBef>
                <a:spcPts val="600"/>
              </a:spcBef>
              <a:buClr>
                <a:schemeClr val="accent3"/>
              </a:buClr>
              <a:buFont typeface="Arial" panose="020B0604020202020204" pitchFamily="34" charset="0"/>
              <a:buNone/>
              <a:defRPr/>
            </a:pPr>
            <a:r>
              <a:rPr lang="zh-CN" altLang="en-US" sz="2595" b="1" dirty="0">
                <a:solidFill>
                  <a:srgbClr val="FF0000"/>
                </a:solidFill>
                <a:latin typeface="Times New Roman" panose="02020603050405020304" pitchFamily="18" charset="0"/>
                <a:ea typeface="微软雅黑" panose="020B0503020204020204" charset="-122"/>
              </a:rPr>
              <a:t>例题</a:t>
            </a:r>
            <a:endParaRPr lang="zh-CN" altLang="en-US" sz="2595" b="1" dirty="0">
              <a:latin typeface="Times New Roman" panose="02020603050405020304" pitchFamily="18" charset="0"/>
              <a:ea typeface="微软雅黑" panose="020B0503020204020204" charset="-122"/>
            </a:endParaRPr>
          </a:p>
        </p:txBody>
      </p:sp>
      <p:sp>
        <p:nvSpPr>
          <p:cNvPr id="10" name="Rectangle 3">
            <a:extLst>
              <a:ext uri="{FF2B5EF4-FFF2-40B4-BE49-F238E27FC236}">
                <a16:creationId xmlns:a16="http://schemas.microsoft.com/office/drawing/2014/main" id="{A46FC56E-A8D9-4384-9BFC-9038394D7DFC}"/>
              </a:ext>
            </a:extLst>
          </p:cNvPr>
          <p:cNvSpPr txBox="1">
            <a:spLocks noChangeArrowheads="1"/>
          </p:cNvSpPr>
          <p:nvPr/>
        </p:nvSpPr>
        <p:spPr bwMode="auto">
          <a:xfrm>
            <a:off x="1141413" y="1149350"/>
            <a:ext cx="109426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just"/>
            <a:r>
              <a:rPr lang="en-US" altLang="zh-CN" sz="2400" b="1" kern="0" dirty="0">
                <a:solidFill>
                  <a:schemeClr val="tx1"/>
                </a:solidFill>
                <a:latin typeface="Times New Roman" panose="02020603050405020304" pitchFamily="18" charset="0"/>
                <a:cs typeface="Times New Roman" panose="02020603050405020304" pitchFamily="18" charset="0"/>
              </a:rPr>
              <a:t>Consider the buck converter with controller shown in the following Figure. Assume that the dc input voltage </a:t>
            </a:r>
            <a:r>
              <a:rPr lang="en-US" altLang="zh-CN" sz="2400" b="1" i="1" kern="0" dirty="0" err="1">
                <a:solidFill>
                  <a:schemeClr val="tx1"/>
                </a:solidFill>
                <a:latin typeface="Times New Roman" panose="02020603050405020304" pitchFamily="18" charset="0"/>
                <a:cs typeface="Times New Roman" panose="02020603050405020304" pitchFamily="18" charset="0"/>
              </a:rPr>
              <a:t>V</a:t>
            </a:r>
            <a:r>
              <a:rPr lang="en-US" altLang="zh-CN" sz="1200" b="1" kern="0" dirty="0" err="1">
                <a:solidFill>
                  <a:schemeClr val="tx1"/>
                </a:solidFill>
                <a:latin typeface="Times New Roman" panose="02020603050405020304" pitchFamily="18" charset="0"/>
                <a:cs typeface="Times New Roman" panose="02020603050405020304" pitchFamily="18" charset="0"/>
              </a:rPr>
              <a:t>d</a:t>
            </a:r>
            <a:r>
              <a:rPr lang="en-US" altLang="zh-CN" sz="2400" b="1" kern="0" dirty="0">
                <a:solidFill>
                  <a:schemeClr val="tx1"/>
                </a:solidFill>
                <a:latin typeface="Times New Roman" panose="02020603050405020304" pitchFamily="18" charset="0"/>
                <a:cs typeface="Times New Roman" panose="02020603050405020304" pitchFamily="18" charset="0"/>
              </a:rPr>
              <a:t>=100V, switching frequency </a:t>
            </a:r>
            <a:r>
              <a:rPr lang="en-US" altLang="zh-CN" sz="2400" b="1" i="1" kern="0" dirty="0" err="1">
                <a:solidFill>
                  <a:schemeClr val="tx1"/>
                </a:solidFill>
                <a:latin typeface="Times New Roman" panose="02020603050405020304" pitchFamily="18" charset="0"/>
                <a:cs typeface="Times New Roman" panose="02020603050405020304" pitchFamily="18" charset="0"/>
              </a:rPr>
              <a:t>f</a:t>
            </a:r>
            <a:r>
              <a:rPr lang="en-US" altLang="zh-CN" sz="1200" b="1" kern="0" dirty="0" err="1">
                <a:solidFill>
                  <a:schemeClr val="tx1"/>
                </a:solidFill>
                <a:latin typeface="Times New Roman" panose="02020603050405020304" pitchFamily="18" charset="0"/>
                <a:cs typeface="Times New Roman" panose="02020603050405020304" pitchFamily="18" charset="0"/>
              </a:rPr>
              <a:t>sw</a:t>
            </a:r>
            <a:r>
              <a:rPr lang="en-US" altLang="zh-CN" sz="2400" b="1" kern="0" dirty="0">
                <a:solidFill>
                  <a:schemeClr val="tx1"/>
                </a:solidFill>
                <a:latin typeface="Times New Roman" panose="02020603050405020304" pitchFamily="18" charset="0"/>
                <a:cs typeface="Times New Roman" panose="02020603050405020304" pitchFamily="18" charset="0"/>
              </a:rPr>
              <a:t>=1000Hz, </a:t>
            </a:r>
            <a:r>
              <a:rPr lang="en-US" altLang="zh-CN" sz="2400" b="1" i="1" kern="0" dirty="0">
                <a:solidFill>
                  <a:schemeClr val="tx1"/>
                </a:solidFill>
                <a:latin typeface="Times New Roman" panose="02020603050405020304" pitchFamily="18" charset="0"/>
                <a:cs typeface="Times New Roman" panose="02020603050405020304" pitchFamily="18" charset="0"/>
              </a:rPr>
              <a:t>L</a:t>
            </a:r>
            <a:r>
              <a:rPr lang="en-US" altLang="zh-CN" sz="2400" b="1" kern="0" dirty="0">
                <a:solidFill>
                  <a:schemeClr val="tx1"/>
                </a:solidFill>
                <a:latin typeface="Times New Roman" panose="02020603050405020304" pitchFamily="18" charset="0"/>
                <a:cs typeface="Times New Roman" panose="02020603050405020304" pitchFamily="18" charset="0"/>
              </a:rPr>
              <a:t>=10mH, load resistance </a:t>
            </a:r>
            <a:r>
              <a:rPr lang="en-US" altLang="zh-CN" sz="2400" b="1" i="1" kern="0" dirty="0">
                <a:solidFill>
                  <a:schemeClr val="tx1"/>
                </a:solidFill>
                <a:latin typeface="Times New Roman" panose="02020603050405020304" pitchFamily="18" charset="0"/>
                <a:cs typeface="Times New Roman" panose="02020603050405020304" pitchFamily="18" charset="0"/>
              </a:rPr>
              <a:t>R</a:t>
            </a:r>
            <a:r>
              <a:rPr lang="en-US" altLang="zh-CN" sz="1100" b="1" i="1" kern="0" dirty="0">
                <a:solidFill>
                  <a:schemeClr val="tx1"/>
                </a:solidFill>
                <a:latin typeface="Times New Roman" panose="02020603050405020304" pitchFamily="18" charset="0"/>
                <a:cs typeface="Times New Roman" panose="02020603050405020304" pitchFamily="18" charset="0"/>
              </a:rPr>
              <a:t>L</a:t>
            </a:r>
            <a:r>
              <a:rPr lang="en-US" altLang="zh-CN" sz="2400" b="1" kern="0" dirty="0">
                <a:solidFill>
                  <a:schemeClr val="tx1"/>
                </a:solidFill>
                <a:latin typeface="Times New Roman" panose="02020603050405020304" pitchFamily="18" charset="0"/>
                <a:cs typeface="Times New Roman" panose="02020603050405020304" pitchFamily="18" charset="0"/>
              </a:rPr>
              <a:t>(load)=50Ω, output voltage </a:t>
            </a:r>
            <a:r>
              <a:rPr lang="en-US" altLang="zh-CN" sz="2400" b="1" i="1" kern="0" dirty="0">
                <a:solidFill>
                  <a:schemeClr val="tx1"/>
                </a:solidFill>
                <a:latin typeface="Times New Roman" panose="02020603050405020304" pitchFamily="18" charset="0"/>
                <a:cs typeface="Times New Roman" panose="02020603050405020304" pitchFamily="18" charset="0"/>
              </a:rPr>
              <a:t>V</a:t>
            </a:r>
            <a:r>
              <a:rPr lang="en-US" altLang="zh-CN" sz="1200" b="1" kern="0" dirty="0">
                <a:solidFill>
                  <a:schemeClr val="tx1"/>
                </a:solidFill>
                <a:latin typeface="Times New Roman" panose="02020603050405020304" pitchFamily="18" charset="0"/>
                <a:cs typeface="Times New Roman" panose="02020603050405020304" pitchFamily="18" charset="0"/>
              </a:rPr>
              <a:t>o</a:t>
            </a:r>
            <a:r>
              <a:rPr lang="en-US" altLang="zh-CN" sz="2400" b="1" kern="0" dirty="0">
                <a:solidFill>
                  <a:schemeClr val="tx1"/>
                </a:solidFill>
                <a:latin typeface="Times New Roman" panose="02020603050405020304" pitchFamily="18" charset="0"/>
                <a:cs typeface="Times New Roman" panose="02020603050405020304" pitchFamily="18" charset="0"/>
              </a:rPr>
              <a:t>=40V, and the duty cycle </a:t>
            </a:r>
            <a:r>
              <a:rPr lang="en-US" altLang="zh-CN" sz="2400" b="1" i="1" kern="0" dirty="0">
                <a:solidFill>
                  <a:schemeClr val="tx1"/>
                </a:solidFill>
                <a:latin typeface="Times New Roman" panose="02020603050405020304" pitchFamily="18" charset="0"/>
                <a:cs typeface="Times New Roman" panose="02020603050405020304" pitchFamily="18" charset="0"/>
              </a:rPr>
              <a:t>D</a:t>
            </a:r>
            <a:r>
              <a:rPr lang="en-US" altLang="zh-CN" sz="2400" b="1" kern="0" dirty="0">
                <a:solidFill>
                  <a:schemeClr val="tx1"/>
                </a:solidFill>
                <a:latin typeface="Times New Roman" panose="02020603050405020304" pitchFamily="18" charset="0"/>
                <a:cs typeface="Times New Roman" panose="02020603050405020304" pitchFamily="18" charset="0"/>
              </a:rPr>
              <a:t> is adjusted by the controller to keep the output voltage constant. Answer the following questions.</a:t>
            </a:r>
          </a:p>
          <a:p>
            <a:pPr algn="just"/>
            <a:r>
              <a:rPr lang="en-US" altLang="zh-CN" sz="2400" b="1" kern="0" dirty="0">
                <a:solidFill>
                  <a:schemeClr val="tx1"/>
                </a:solidFill>
                <a:latin typeface="Times New Roman" panose="02020603050405020304" pitchFamily="18" charset="0"/>
                <a:cs typeface="Times New Roman" panose="02020603050405020304" pitchFamily="18" charset="0"/>
              </a:rPr>
              <a:t>The load resistor </a:t>
            </a:r>
            <a:r>
              <a:rPr lang="en-US" altLang="zh-CN" sz="2400" b="1" i="1" kern="0" dirty="0">
                <a:solidFill>
                  <a:schemeClr val="tx1"/>
                </a:solidFill>
                <a:latin typeface="Times New Roman" panose="02020603050405020304" pitchFamily="18" charset="0"/>
                <a:cs typeface="Times New Roman" panose="02020603050405020304" pitchFamily="18" charset="0"/>
              </a:rPr>
              <a:t>R</a:t>
            </a:r>
            <a:r>
              <a:rPr lang="en-US" altLang="zh-CN" sz="1050" b="1" i="1" kern="0" dirty="0">
                <a:solidFill>
                  <a:schemeClr val="tx1"/>
                </a:solidFill>
                <a:latin typeface="Times New Roman" panose="02020603050405020304" pitchFamily="18" charset="0"/>
                <a:cs typeface="Times New Roman" panose="02020603050405020304" pitchFamily="18" charset="0"/>
              </a:rPr>
              <a:t>L</a:t>
            </a:r>
            <a:r>
              <a:rPr lang="en-US" altLang="zh-CN" sz="2400" b="1" kern="0" dirty="0">
                <a:solidFill>
                  <a:schemeClr val="tx1"/>
                </a:solidFill>
                <a:latin typeface="Times New Roman" panose="02020603050405020304" pitchFamily="18" charset="0"/>
                <a:cs typeface="Times New Roman" panose="02020603050405020304" pitchFamily="18" charset="0"/>
              </a:rPr>
              <a:t>(load) is decreased to 10Ω. The duty cycle is still adjusted to keep the output voltage constant.</a:t>
            </a:r>
          </a:p>
        </p:txBody>
      </p:sp>
      <p:pic>
        <p:nvPicPr>
          <p:cNvPr id="11" name="Picture 4">
            <a:extLst>
              <a:ext uri="{FF2B5EF4-FFF2-40B4-BE49-F238E27FC236}">
                <a16:creationId xmlns:a16="http://schemas.microsoft.com/office/drawing/2014/main" id="{88A6637C-6353-4DEC-97DE-03394F890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650" y="3990975"/>
            <a:ext cx="4606925"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
            <a:extLst>
              <a:ext uri="{FF2B5EF4-FFF2-40B4-BE49-F238E27FC236}">
                <a16:creationId xmlns:a16="http://schemas.microsoft.com/office/drawing/2014/main" id="{4869EC85-8AEE-4736-8C88-27B69E31D3F2}"/>
              </a:ext>
            </a:extLst>
          </p:cNvPr>
          <p:cNvSpPr>
            <a:spLocks noChangeArrowheads="1"/>
          </p:cNvSpPr>
          <p:nvPr/>
        </p:nvSpPr>
        <p:spPr bwMode="auto">
          <a:xfrm>
            <a:off x="5940107" y="3990975"/>
            <a:ext cx="625189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AutoNum type="arabicParenBoth"/>
            </a:pPr>
            <a:r>
              <a:rPr lang="en-US" altLang="zh-CN" sz="2400" dirty="0">
                <a:latin typeface="Times New Roman" panose="02020603050405020304" pitchFamily="18" charset="0"/>
                <a:cs typeface="Times New Roman" panose="02020603050405020304" pitchFamily="18" charset="0"/>
              </a:rPr>
              <a:t>Calculate the boundary current </a:t>
            </a:r>
            <a:r>
              <a:rPr lang="en-US" altLang="zh-CN" sz="2400" i="1" dirty="0">
                <a:latin typeface="Times New Roman" panose="02020603050405020304" pitchFamily="18" charset="0"/>
                <a:cs typeface="Times New Roman" panose="02020603050405020304" pitchFamily="18" charset="0"/>
              </a:rPr>
              <a:t>I</a:t>
            </a:r>
            <a:r>
              <a:rPr lang="en-US" altLang="zh-CN" sz="2400" baseline="-25000" dirty="0">
                <a:latin typeface="Times New Roman" panose="02020603050405020304" pitchFamily="18" charset="0"/>
                <a:cs typeface="Times New Roman" panose="02020603050405020304" pitchFamily="18" charset="0"/>
              </a:rPr>
              <a:t>LB</a:t>
            </a:r>
          </a:p>
          <a:p>
            <a:pPr eaLnBrk="1" hangingPunct="1">
              <a:spcBef>
                <a:spcPct val="0"/>
              </a:spcBef>
              <a:buClrTx/>
              <a:buSzTx/>
              <a:buFont typeface="Wingdings" panose="05000000000000000000" pitchFamily="2" charset="2"/>
              <a:buAutoNum type="arabicParenBoth"/>
            </a:pPr>
            <a:r>
              <a:rPr lang="en-US" altLang="zh-CN" sz="2400" dirty="0">
                <a:latin typeface="Times New Roman" panose="02020603050405020304" pitchFamily="18" charset="0"/>
                <a:cs typeface="Times New Roman" panose="02020603050405020304" pitchFamily="18" charset="0"/>
              </a:rPr>
              <a:t>Determine the operating mode of the converter</a:t>
            </a:r>
          </a:p>
        </p:txBody>
      </p:sp>
    </p:spTree>
    <p:extLst>
      <p:ext uri="{BB962C8B-B14F-4D97-AF65-F5344CB8AC3E}">
        <p14:creationId xmlns:p14="http://schemas.microsoft.com/office/powerpoint/2010/main" val="1937920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7" name="Rectangle 3">
            <a:extLst>
              <a:ext uri="{FF2B5EF4-FFF2-40B4-BE49-F238E27FC236}">
                <a16:creationId xmlns:a16="http://schemas.microsoft.com/office/drawing/2014/main" id="{1EC3D9EF-FECB-4D13-BF04-D955A77AE4D1}"/>
              </a:ext>
            </a:extLst>
          </p:cNvPr>
          <p:cNvSpPr txBox="1">
            <a:spLocks noChangeArrowheads="1"/>
          </p:cNvSpPr>
          <p:nvPr/>
        </p:nvSpPr>
        <p:spPr bwMode="auto">
          <a:xfrm>
            <a:off x="1219200" y="722313"/>
            <a:ext cx="5484812" cy="261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l">
              <a:buFont typeface="Wingdings" panose="05000000000000000000" pitchFamily="2" charset="2"/>
              <a:buNone/>
            </a:pPr>
            <a:r>
              <a:rPr lang="en-US" altLang="zh-CN" kern="0" dirty="0">
                <a:solidFill>
                  <a:schemeClr val="tx1"/>
                </a:solidFill>
              </a:rPr>
              <a:t>(1)</a:t>
            </a:r>
            <a:r>
              <a:rPr lang="zh-CN" altLang="en-US" kern="0" dirty="0">
                <a:solidFill>
                  <a:schemeClr val="tx1"/>
                </a:solidFill>
              </a:rPr>
              <a:t>计算电感边界电流</a:t>
            </a:r>
            <a:r>
              <a:rPr lang="en-US" altLang="zh-CN" i="1" kern="0" dirty="0">
                <a:solidFill>
                  <a:schemeClr val="tx1"/>
                </a:solidFill>
                <a:latin typeface="Times New Roman" panose="02020603050405020304" pitchFamily="18" charset="0"/>
                <a:cs typeface="Times New Roman" panose="02020603050405020304" pitchFamily="18" charset="0"/>
              </a:rPr>
              <a:t>I</a:t>
            </a:r>
            <a:r>
              <a:rPr lang="en-US" altLang="zh-CN" kern="0" baseline="-25000" dirty="0">
                <a:solidFill>
                  <a:schemeClr val="tx1"/>
                </a:solidFill>
                <a:latin typeface="Times New Roman" panose="02020603050405020304" pitchFamily="18" charset="0"/>
                <a:cs typeface="Times New Roman" panose="02020603050405020304" pitchFamily="18" charset="0"/>
              </a:rPr>
              <a:t>LB</a:t>
            </a:r>
          </a:p>
        </p:txBody>
      </p:sp>
      <p:pic>
        <p:nvPicPr>
          <p:cNvPr id="8" name="Picture 4">
            <a:extLst>
              <a:ext uri="{FF2B5EF4-FFF2-40B4-BE49-F238E27FC236}">
                <a16:creationId xmlns:a16="http://schemas.microsoft.com/office/drawing/2014/main" id="{14FDC3DE-DD83-45D6-A3C5-DC2518D78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919" y="1281907"/>
            <a:ext cx="2428081" cy="189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17C256AF-FF90-42D5-BEFD-C5226ED21235}"/>
              </a:ext>
            </a:extLst>
          </p:cNvPr>
          <p:cNvSpPr txBox="1">
            <a:spLocks noChangeArrowheads="1"/>
          </p:cNvSpPr>
          <p:nvPr/>
        </p:nvSpPr>
        <p:spPr bwMode="auto">
          <a:xfrm>
            <a:off x="1219200" y="3339307"/>
            <a:ext cx="5905500" cy="2439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algn="l">
              <a:buFont typeface="Wingdings" panose="05000000000000000000" pitchFamily="2" charset="2"/>
              <a:buNone/>
            </a:pPr>
            <a:r>
              <a:rPr lang="en-US" altLang="zh-CN" kern="0" dirty="0">
                <a:solidFill>
                  <a:schemeClr val="tx1"/>
                </a:solidFill>
              </a:rPr>
              <a:t>(2) </a:t>
            </a:r>
            <a:r>
              <a:rPr lang="zh-CN" altLang="en-US" kern="0" dirty="0">
                <a:solidFill>
                  <a:schemeClr val="tx1"/>
                </a:solidFill>
              </a:rPr>
              <a:t>确定运行模式（非连续）</a:t>
            </a:r>
            <a:endParaRPr lang="en-US" altLang="zh-CN" kern="0" dirty="0">
              <a:solidFill>
                <a:schemeClr val="tx1"/>
              </a:solidFill>
            </a:endParaRPr>
          </a:p>
          <a:p>
            <a:pPr algn="l">
              <a:buFont typeface="Wingdings" panose="05000000000000000000" pitchFamily="2" charset="2"/>
              <a:buNone/>
            </a:pPr>
            <a:endParaRPr lang="en-US" altLang="zh-CN" kern="0" dirty="0">
              <a:solidFill>
                <a:schemeClr val="tx1"/>
              </a:solidFill>
            </a:endParaRPr>
          </a:p>
        </p:txBody>
      </p:sp>
      <p:pic>
        <p:nvPicPr>
          <p:cNvPr id="13" name="Picture 4">
            <a:extLst>
              <a:ext uri="{FF2B5EF4-FFF2-40B4-BE49-F238E27FC236}">
                <a16:creationId xmlns:a16="http://schemas.microsoft.com/office/drawing/2014/main" id="{18257366-3325-4279-A022-749E948F3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2450" y="4094900"/>
            <a:ext cx="2879725"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46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88A283-27AA-4CB5-A082-2A4934C18193}"/>
              </a:ext>
            </a:extLst>
          </p:cNvPr>
          <p:cNvSpPr>
            <a:spLocks noGrp="1"/>
          </p:cNvSpPr>
          <p:nvPr>
            <p:ph type="dt" sz="half" idx="10"/>
          </p:nvPr>
        </p:nvSpPr>
        <p:spPr/>
        <p:txBody>
          <a:bodyPr/>
          <a:lstStyle/>
          <a:p>
            <a:fld id="{A0D68CBC-EE6C-4D92-B9BC-7AA45FC18EBB}" type="datetime10">
              <a:rPr lang="zh-CN" altLang="en-US" smtClean="0"/>
              <a:t>10:12</a:t>
            </a:fld>
            <a:endParaRPr lang="zh-CN" altLang="en-US"/>
          </a:p>
        </p:txBody>
      </p:sp>
      <p:sp>
        <p:nvSpPr>
          <p:cNvPr id="6" name="Rectangle 3">
            <a:extLst>
              <a:ext uri="{FF2B5EF4-FFF2-40B4-BE49-F238E27FC236}">
                <a16:creationId xmlns:a16="http://schemas.microsoft.com/office/drawing/2014/main" id="{EA37FBA7-526F-4D1A-B1A3-10BA2968338E}"/>
              </a:ext>
            </a:extLst>
          </p:cNvPr>
          <p:cNvSpPr>
            <a:spLocks noGrp="1"/>
          </p:cNvSpPr>
          <p:nvPr/>
        </p:nvSpPr>
        <p:spPr>
          <a:xfrm>
            <a:off x="1131570" y="1102995"/>
            <a:ext cx="10155555" cy="5010785"/>
          </a:xfrm>
          <a:prstGeom prst="rect">
            <a:avLst/>
          </a:prstGeom>
          <a:noFill/>
          <a:ln w="9525">
            <a:noFill/>
          </a:ln>
        </p:spPr>
        <p:txBody>
          <a:bodyPr vert="horz" wrap="square" lIns="91440" tIns="45720" rIns="91440" bIns="45720" anchor="t"/>
          <a:lstStyle>
            <a:lvl1pPr marL="365125" indent="-255905"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黑体" panose="02010609060101010101" pitchFamily="49" charset="-122"/>
                <a:cs typeface="+mn-cs"/>
              </a:defRPr>
            </a:lvl1pPr>
            <a:lvl2pPr marL="657225" indent="-246380"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黑体" panose="02010609060101010101" pitchFamily="49" charset="-122"/>
                <a:cs typeface="+mn-cs"/>
              </a:defRPr>
            </a:lvl2pPr>
            <a:lvl3pPr marL="922655"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黑体" panose="02010609060101010101" pitchFamily="49" charset="-122"/>
                <a:cs typeface="+mn-cs"/>
              </a:defRPr>
            </a:lvl3pPr>
            <a:lvl4pPr marL="1179830"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黑体" panose="02010609060101010101" pitchFamily="49" charset="-122"/>
                <a:cs typeface="+mn-cs"/>
              </a:defRPr>
            </a:lvl4pPr>
            <a:lvl5pPr marL="1389380" indent="-182880"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黑体" panose="02010609060101010101" pitchFamily="49" charset="-122"/>
                <a:cs typeface="+mn-cs"/>
              </a:defRPr>
            </a:lvl5pPr>
            <a:lvl6pPr marL="1609090" indent="-182880" algn="l" rtl="0" eaLnBrk="1" latinLnBrk="0" hangingPunct="1">
              <a:spcBef>
                <a:spcPts val="300"/>
              </a:spcBef>
              <a:buClr>
                <a:schemeClr val="accent3"/>
              </a:buClr>
              <a:buFont typeface="Georgia" panose="02040502050405020303"/>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0"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0" sz="1400" kern="1200" baseline="0">
                <a:solidFill>
                  <a:schemeClr val="accent3"/>
                </a:solidFill>
                <a:latin typeface="+mn-lt"/>
                <a:ea typeface="+mn-ea"/>
                <a:cs typeface="+mn-cs"/>
              </a:defRPr>
            </a:lvl9pPr>
          </a:lstStyle>
          <a:p>
            <a:pPr indent="-255270" algn="just" eaLnBrk="1" hangingPunct="1">
              <a:buNone/>
            </a:pPr>
            <a:r>
              <a:rPr lang="en-US" altLang="zh-CN" b="1" dirty="0">
                <a:solidFill>
                  <a:schemeClr val="tx2"/>
                </a:solidFill>
                <a:latin typeface="Times New Roman" panose="02020603050405020304" pitchFamily="18" charset="0"/>
                <a:ea typeface="微软雅黑" panose="020B0503020204020204" charset="-122"/>
              </a:rPr>
              <a:t>                                      </a:t>
            </a:r>
            <a:r>
              <a:rPr lang="en-US" altLang="zh-CN" sz="3600" b="1" dirty="0">
                <a:solidFill>
                  <a:schemeClr val="tx2"/>
                </a:solidFill>
                <a:latin typeface="Times New Roman" panose="02020603050405020304" pitchFamily="18" charset="0"/>
                <a:ea typeface="微软雅黑" panose="020B0503020204020204" charset="-122"/>
              </a:rPr>
              <a:t> </a:t>
            </a:r>
            <a:r>
              <a:rPr lang="zh-CN" altLang="en-US" sz="3600" b="1" dirty="0">
                <a:solidFill>
                  <a:schemeClr val="tx2"/>
                </a:solidFill>
                <a:latin typeface="Times New Roman" panose="02020603050405020304" pitchFamily="18" charset="0"/>
                <a:ea typeface="微软雅黑" panose="020B0503020204020204" charset="-122"/>
              </a:rPr>
              <a:t>主要内容</a:t>
            </a:r>
          </a:p>
          <a:p>
            <a:pPr indent="-255270" algn="just" eaLnBrk="1" hangingPunct="1">
              <a:buNone/>
            </a:pPr>
            <a:endParaRPr lang="zh-CN" altLang="en-US" sz="1600" b="1" dirty="0">
              <a:latin typeface="Times New Roman" panose="02020603050405020304" pitchFamily="18" charset="0"/>
              <a:ea typeface="微软雅黑" panose="020B0503020204020204" charset="-122"/>
            </a:endParaRPr>
          </a:p>
          <a:p>
            <a:pPr marL="395605" indent="-285750" algn="just" eaLnBrk="1" hangingPunct="1">
              <a:lnSpc>
                <a:spcPct val="150000"/>
              </a:lnSpc>
              <a:spcBef>
                <a:spcPct val="0"/>
              </a:spcBef>
              <a:buFont typeface="Wingdings" panose="05000000000000000000" charset="0"/>
              <a:buChar char="u"/>
            </a:pPr>
            <a:r>
              <a:rPr lang="en-US" altLang="zh-CN" b="1" dirty="0">
                <a:latin typeface="Times New Roman" panose="02020603050405020304" pitchFamily="18" charset="0"/>
                <a:ea typeface="微软雅黑" panose="020B0503020204020204" charset="-122"/>
              </a:rPr>
              <a:t> </a:t>
            </a:r>
            <a:r>
              <a:rPr lang="zh-CN" altLang="en-US" b="1" dirty="0">
                <a:latin typeface="Times New Roman" panose="02020603050405020304" pitchFamily="18" charset="0"/>
                <a:ea typeface="微软雅黑" panose="020B0503020204020204" charset="-122"/>
              </a:rPr>
              <a:t>降压变换器、升压变换器的拓扑结构、工作原理；</a:t>
            </a:r>
          </a:p>
          <a:p>
            <a:pPr marL="395605" indent="-285750" algn="just" eaLnBrk="1" hangingPunct="1">
              <a:lnSpc>
                <a:spcPct val="150000"/>
              </a:lnSpc>
              <a:spcBef>
                <a:spcPct val="0"/>
              </a:spcBef>
              <a:buFont typeface="Wingdings" panose="05000000000000000000" charset="0"/>
              <a:buChar char="u"/>
            </a:pPr>
            <a:r>
              <a:rPr lang="en-US" altLang="zh-CN" b="1" dirty="0">
                <a:latin typeface="Times New Roman" panose="02020603050405020304" pitchFamily="18" charset="0"/>
                <a:ea typeface="微软雅黑" panose="020B0503020204020204" charset="-122"/>
              </a:rPr>
              <a:t> </a:t>
            </a:r>
            <a:r>
              <a:rPr lang="zh-CN" altLang="en-US" b="1" dirty="0">
                <a:latin typeface="Times New Roman" panose="02020603050405020304" pitchFamily="18" charset="0"/>
                <a:ea typeface="微软雅黑" panose="020B0503020204020204" charset="-122"/>
              </a:rPr>
              <a:t>复合斩波电路和多相多重斩波电路。</a:t>
            </a:r>
          </a:p>
        </p:txBody>
      </p:sp>
    </p:spTree>
    <p:extLst>
      <p:ext uri="{BB962C8B-B14F-4D97-AF65-F5344CB8AC3E}">
        <p14:creationId xmlns:p14="http://schemas.microsoft.com/office/powerpoint/2010/main" val="255617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5ACCCB3A-17DD-457C-9E69-04E0CB7BBAA5}"/>
              </a:ext>
            </a:extLst>
          </p:cNvPr>
          <p:cNvSpPr txBox="1">
            <a:spLocks/>
          </p:cNvSpPr>
          <p:nvPr/>
        </p:nvSpPr>
        <p:spPr>
          <a:xfrm>
            <a:off x="2966720" y="2265045"/>
            <a:ext cx="6258560" cy="1143000"/>
          </a:xfrm>
        </p:spPr>
        <p:txBody>
          <a:bodyPr vert="horz" wrap="square" lIns="91440" tIns="45720" rIns="91440" bIns="45720" anchor="ctr">
            <a:noAutofit/>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sz="6000" kern="0" dirty="0">
                <a:solidFill>
                  <a:srgbClr val="000099"/>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5.3  </a:t>
            </a:r>
            <a:r>
              <a:rPr lang="zh-CN" altLang="en-US" sz="6000" kern="0" dirty="0">
                <a:solidFill>
                  <a:srgbClr val="000099"/>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升压变换器</a:t>
            </a:r>
          </a:p>
        </p:txBody>
      </p:sp>
      <p:pic>
        <p:nvPicPr>
          <p:cNvPr id="7" name="Picture 8" descr="D11">
            <a:extLst>
              <a:ext uri="{FF2B5EF4-FFF2-40B4-BE49-F238E27FC236}">
                <a16:creationId xmlns:a16="http://schemas.microsoft.com/office/drawing/2014/main" id="{F99E3E22-3538-4398-8C9F-8F7D01B16BE5}"/>
              </a:ext>
            </a:extLst>
          </p:cNvPr>
          <p:cNvPicPr>
            <a:picLocks noChangeAspect="1"/>
          </p:cNvPicPr>
          <p:nvPr/>
        </p:nvPicPr>
        <p:blipFill>
          <a:blip r:embed="rId2"/>
          <a:stretch>
            <a:fillRect/>
          </a:stretch>
        </p:blipFill>
        <p:spPr>
          <a:xfrm>
            <a:off x="4043362" y="3676488"/>
            <a:ext cx="4105275" cy="1892300"/>
          </a:xfrm>
          <a:prstGeom prst="rect">
            <a:avLst/>
          </a:prstGeom>
          <a:noFill/>
          <a:ln w="9525">
            <a:noFill/>
          </a:ln>
        </p:spPr>
      </p:pic>
    </p:spTree>
    <p:extLst>
      <p:ext uri="{BB962C8B-B14F-4D97-AF65-F5344CB8AC3E}">
        <p14:creationId xmlns:p14="http://schemas.microsoft.com/office/powerpoint/2010/main" val="332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对角圆角矩形 7">
            <a:extLst>
              <a:ext uri="{FF2B5EF4-FFF2-40B4-BE49-F238E27FC236}">
                <a16:creationId xmlns:a16="http://schemas.microsoft.com/office/drawing/2014/main" id="{8C6E9EFC-6753-4336-ADC3-25BC0F601145}"/>
              </a:ext>
            </a:extLst>
          </p:cNvPr>
          <p:cNvSpPr/>
          <p:nvPr/>
        </p:nvSpPr>
        <p:spPr>
          <a:xfrm>
            <a:off x="1490980" y="1791335"/>
            <a:ext cx="10091420" cy="1637665"/>
          </a:xfrm>
          <a:prstGeom prst="round2DiagRect">
            <a:avLst/>
          </a:prstGeom>
          <a:solidFill>
            <a:srgbClr val="FFC000">
              <a:alpha val="4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17" name="Rectangle 7">
            <a:extLst>
              <a:ext uri="{FF2B5EF4-FFF2-40B4-BE49-F238E27FC236}">
                <a16:creationId xmlns:a16="http://schemas.microsoft.com/office/drawing/2014/main" id="{5301E4C0-E133-4A33-BF3B-EDEE00EC8367}"/>
              </a:ext>
            </a:extLst>
          </p:cNvPr>
          <p:cNvSpPr/>
          <p:nvPr/>
        </p:nvSpPr>
        <p:spPr>
          <a:xfrm>
            <a:off x="1490980" y="567690"/>
            <a:ext cx="10091420" cy="2861310"/>
          </a:xfrm>
          <a:prstGeom prst="rect">
            <a:avLst/>
          </a:prstGeom>
          <a:noFill/>
          <a:ln w="9525">
            <a:noFill/>
          </a:ln>
        </p:spPr>
        <p:txBody>
          <a:bodyPr wrap="square" anchor="t">
            <a:spAutoFit/>
          </a:bodyPr>
          <a:lstStyle/>
          <a:p>
            <a:pPr algn="just">
              <a:lnSpc>
                <a:spcPct val="150000"/>
              </a:lnSpc>
            </a:pPr>
            <a:r>
              <a:rPr lang="zh-CN" altLang="en-US" sz="2400" b="1" dirty="0">
                <a:solidFill>
                  <a:srgbClr val="C00000"/>
                </a:solidFill>
                <a:latin typeface="Times New Roman" panose="02020603050405020304" pitchFamily="18" charset="0"/>
                <a:ea typeface="微软雅黑" panose="020B0503020204020204" charset="-122"/>
              </a:rPr>
              <a:t>升压变换器也称为</a:t>
            </a:r>
            <a:r>
              <a:rPr lang="en-US" altLang="zh-CN" sz="2400" b="1" dirty="0">
                <a:solidFill>
                  <a:srgbClr val="C00000"/>
                </a:solidFill>
                <a:latin typeface="Times New Roman" panose="02020603050405020304" pitchFamily="18" charset="0"/>
                <a:ea typeface="微软雅黑" panose="020B0503020204020204" charset="-122"/>
              </a:rPr>
              <a:t>Boost</a:t>
            </a:r>
            <a:r>
              <a:rPr lang="zh-CN" altLang="en-US" sz="2400" b="1" dirty="0">
                <a:solidFill>
                  <a:srgbClr val="C00000"/>
                </a:solidFill>
                <a:latin typeface="Times New Roman" panose="02020603050405020304" pitchFamily="18" charset="0"/>
                <a:ea typeface="微软雅黑" panose="020B0503020204020204" charset="-122"/>
              </a:rPr>
              <a:t>变换器。其输出电压总是高于输入电压。</a:t>
            </a:r>
            <a:endParaRPr lang="en-US" altLang="zh-CN" sz="2400" b="1" dirty="0">
              <a:solidFill>
                <a:srgbClr val="C00000"/>
              </a:solidFill>
              <a:latin typeface="Times New Roman" panose="02020603050405020304" pitchFamily="18" charset="0"/>
              <a:ea typeface="微软雅黑" panose="020B0503020204020204" charset="-122"/>
            </a:endParaRPr>
          </a:p>
          <a:p>
            <a:pPr algn="just">
              <a:lnSpc>
                <a:spcPct val="150000"/>
              </a:lnSpc>
            </a:pPr>
            <a:r>
              <a:rPr lang="zh-CN" altLang="en-US" sz="2400" b="1" dirty="0">
                <a:solidFill>
                  <a:prstClr val="black"/>
                </a:solidFill>
                <a:latin typeface="Times New Roman" panose="02020603050405020304" pitchFamily="18" charset="0"/>
                <a:ea typeface="微软雅黑" panose="020B0503020204020204" charset="-122"/>
              </a:rPr>
              <a:t>        当开关管导通时，二极管反向偏置不导通，电感电流上升。</a:t>
            </a:r>
            <a:endParaRPr lang="en-US" altLang="zh-CN" sz="2400" b="1" dirty="0">
              <a:solidFill>
                <a:prstClr val="black"/>
              </a:solidFill>
              <a:latin typeface="Times New Roman" panose="02020603050405020304" pitchFamily="18" charset="0"/>
              <a:ea typeface="微软雅黑" panose="020B0503020204020204" charset="-122"/>
            </a:endParaRPr>
          </a:p>
          <a:p>
            <a:pPr algn="just">
              <a:lnSpc>
                <a:spcPct val="150000"/>
              </a:lnSpc>
            </a:pPr>
            <a:r>
              <a:rPr lang="zh-CN" altLang="en-US" sz="2400" b="1" dirty="0">
                <a:solidFill>
                  <a:prstClr val="black"/>
                </a:solidFill>
                <a:latin typeface="Times New Roman" panose="02020603050405020304" pitchFamily="18" charset="0"/>
                <a:ea typeface="微软雅黑" panose="020B0503020204020204" charset="-122"/>
              </a:rPr>
              <a:t>        当开关管断开时，二极管导通，电感电流下降。</a:t>
            </a:r>
            <a:endParaRPr lang="en-US" altLang="zh-CN" sz="2400" b="1" dirty="0">
              <a:solidFill>
                <a:prstClr val="black"/>
              </a:solidFill>
              <a:latin typeface="Times New Roman" panose="02020603050405020304" pitchFamily="18" charset="0"/>
              <a:ea typeface="微软雅黑" panose="020B0503020204020204" charset="-122"/>
            </a:endParaRPr>
          </a:p>
          <a:p>
            <a:pPr algn="just">
              <a:lnSpc>
                <a:spcPct val="150000"/>
              </a:lnSpc>
            </a:pPr>
            <a:r>
              <a:rPr lang="zh-CN" altLang="en-US" sz="2400" b="1" dirty="0">
                <a:solidFill>
                  <a:prstClr val="black"/>
                </a:solidFill>
                <a:latin typeface="Times New Roman" panose="02020603050405020304" pitchFamily="18" charset="0"/>
                <a:ea typeface="微软雅黑" panose="020B0503020204020204" charset="-122"/>
              </a:rPr>
              <a:t>在下面的稳态分析中，输出端的滤波电容器被假定为足够大以确保输出电压保持恒定，即</a:t>
            </a:r>
            <a:r>
              <a:rPr lang="en-US" altLang="zh-CN" sz="2400" b="1" i="1" dirty="0">
                <a:solidFill>
                  <a:prstClr val="black"/>
                </a:solidFill>
                <a:latin typeface="Times New Roman" panose="02020603050405020304" pitchFamily="18" charset="0"/>
                <a:ea typeface="微软雅黑" panose="020B0503020204020204" charset="-122"/>
              </a:rPr>
              <a:t>u</a:t>
            </a:r>
            <a:r>
              <a:rPr lang="en-US" altLang="zh-CN" sz="2400" b="1" baseline="-30000" dirty="0">
                <a:solidFill>
                  <a:prstClr val="black"/>
                </a:solidFill>
                <a:latin typeface="Times New Roman" panose="02020603050405020304" pitchFamily="18" charset="0"/>
                <a:ea typeface="微软雅黑" panose="020B0503020204020204" charset="-122"/>
              </a:rPr>
              <a:t>o</a:t>
            </a:r>
            <a:r>
              <a:rPr lang="en-US" altLang="zh-CN" sz="2400" b="1" dirty="0">
                <a:solidFill>
                  <a:prstClr val="black"/>
                </a:solidFill>
                <a:latin typeface="Times New Roman" panose="02020603050405020304" pitchFamily="18" charset="0"/>
                <a:ea typeface="微软雅黑" panose="020B0503020204020204" charset="-122"/>
              </a:rPr>
              <a:t>=</a:t>
            </a:r>
            <a:r>
              <a:rPr lang="en-US" altLang="zh-CN" sz="2400" b="1" i="1" dirty="0">
                <a:solidFill>
                  <a:prstClr val="black"/>
                </a:solidFill>
                <a:latin typeface="Times New Roman" panose="02020603050405020304" pitchFamily="18" charset="0"/>
                <a:ea typeface="微软雅黑" panose="020B0503020204020204" charset="-122"/>
              </a:rPr>
              <a:t> U</a:t>
            </a:r>
            <a:r>
              <a:rPr lang="en-US" altLang="zh-CN" sz="2400" b="1" baseline="-30000" dirty="0">
                <a:solidFill>
                  <a:prstClr val="black"/>
                </a:solidFill>
                <a:latin typeface="Times New Roman" panose="02020603050405020304" pitchFamily="18" charset="0"/>
                <a:ea typeface="微软雅黑" panose="020B0503020204020204" charset="-122"/>
              </a:rPr>
              <a:t>o</a:t>
            </a:r>
            <a:r>
              <a:rPr lang="zh-CN" altLang="en-US" sz="2400" b="1" dirty="0">
                <a:solidFill>
                  <a:prstClr val="black"/>
                </a:solidFill>
                <a:latin typeface="Times New Roman" panose="02020603050405020304" pitchFamily="18" charset="0"/>
                <a:ea typeface="微软雅黑" panose="020B0503020204020204" charset="-122"/>
              </a:rPr>
              <a:t>。</a:t>
            </a:r>
            <a:endParaRPr lang="zh-CN" altLang="en-US" sz="2400" dirty="0">
              <a:solidFill>
                <a:prstClr val="black"/>
              </a:solidFill>
              <a:latin typeface="Times New Roman" panose="02020603050405020304" pitchFamily="18" charset="0"/>
              <a:ea typeface="黑体" panose="02010609060101010101" pitchFamily="49" charset="-122"/>
            </a:endParaRPr>
          </a:p>
        </p:txBody>
      </p:sp>
      <p:pic>
        <p:nvPicPr>
          <p:cNvPr id="18" name="Picture 5">
            <a:extLst>
              <a:ext uri="{FF2B5EF4-FFF2-40B4-BE49-F238E27FC236}">
                <a16:creationId xmlns:a16="http://schemas.microsoft.com/office/drawing/2014/main" id="{EA426765-5389-4E06-8D24-926EAF9FD6BB}"/>
              </a:ext>
            </a:extLst>
          </p:cNvPr>
          <p:cNvPicPr>
            <a:picLocks noChangeAspect="1"/>
          </p:cNvPicPr>
          <p:nvPr/>
        </p:nvPicPr>
        <p:blipFill>
          <a:blip r:embed="rId2"/>
          <a:stretch>
            <a:fillRect/>
          </a:stretch>
        </p:blipFill>
        <p:spPr>
          <a:xfrm>
            <a:off x="1526540" y="4192647"/>
            <a:ext cx="3245485" cy="1913890"/>
          </a:xfrm>
          <a:prstGeom prst="rect">
            <a:avLst/>
          </a:prstGeom>
          <a:noFill/>
          <a:ln w="9525">
            <a:noFill/>
          </a:ln>
        </p:spPr>
      </p:pic>
      <p:pic>
        <p:nvPicPr>
          <p:cNvPr id="19" name="Picture 6">
            <a:extLst>
              <a:ext uri="{FF2B5EF4-FFF2-40B4-BE49-F238E27FC236}">
                <a16:creationId xmlns:a16="http://schemas.microsoft.com/office/drawing/2014/main" id="{6422323C-D17C-4754-89DF-2643B7FC5A68}"/>
              </a:ext>
            </a:extLst>
          </p:cNvPr>
          <p:cNvPicPr>
            <a:picLocks noChangeAspect="1"/>
          </p:cNvPicPr>
          <p:nvPr/>
        </p:nvPicPr>
        <p:blipFill>
          <a:blip r:embed="rId3"/>
          <a:stretch>
            <a:fillRect/>
          </a:stretch>
        </p:blipFill>
        <p:spPr>
          <a:xfrm>
            <a:off x="8412571" y="4396994"/>
            <a:ext cx="3086100" cy="1831975"/>
          </a:xfrm>
          <a:prstGeom prst="rect">
            <a:avLst/>
          </a:prstGeom>
          <a:noFill/>
          <a:ln w="9525">
            <a:noFill/>
          </a:ln>
        </p:spPr>
      </p:pic>
      <p:sp>
        <p:nvSpPr>
          <p:cNvPr id="20" name="对角圆角矩形 1">
            <a:extLst>
              <a:ext uri="{FF2B5EF4-FFF2-40B4-BE49-F238E27FC236}">
                <a16:creationId xmlns:a16="http://schemas.microsoft.com/office/drawing/2014/main" id="{A188440D-8F36-418B-A96A-24619B616B41}"/>
              </a:ext>
            </a:extLst>
          </p:cNvPr>
          <p:cNvSpPr/>
          <p:nvPr/>
        </p:nvSpPr>
        <p:spPr>
          <a:xfrm>
            <a:off x="1490980" y="1207770"/>
            <a:ext cx="10091420" cy="581660"/>
          </a:xfrm>
          <a:prstGeom prst="round2DiagRect">
            <a:avLst/>
          </a:prstGeom>
          <a:solidFill>
            <a:srgbClr val="00B0F0">
              <a:alpha val="4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1" name="对角圆角矩形 2">
            <a:extLst>
              <a:ext uri="{FF2B5EF4-FFF2-40B4-BE49-F238E27FC236}">
                <a16:creationId xmlns:a16="http://schemas.microsoft.com/office/drawing/2014/main" id="{D6CD577F-E73F-4F2F-9F47-B81281FA9A81}"/>
              </a:ext>
            </a:extLst>
          </p:cNvPr>
          <p:cNvSpPr/>
          <p:nvPr/>
        </p:nvSpPr>
        <p:spPr>
          <a:xfrm>
            <a:off x="6489958" y="2616117"/>
            <a:ext cx="45719" cy="45719"/>
          </a:xfrm>
          <a:prstGeom prst="round2Diag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3" name="对角圆角矩形 3">
            <a:extLst>
              <a:ext uri="{FF2B5EF4-FFF2-40B4-BE49-F238E27FC236}">
                <a16:creationId xmlns:a16="http://schemas.microsoft.com/office/drawing/2014/main" id="{380B5D52-4206-44AE-8F71-A89F070946CA}"/>
              </a:ext>
            </a:extLst>
          </p:cNvPr>
          <p:cNvSpPr>
            <a:spLocks noChangeAspect="1"/>
          </p:cNvSpPr>
          <p:nvPr/>
        </p:nvSpPr>
        <p:spPr>
          <a:xfrm>
            <a:off x="1485900" y="4132957"/>
            <a:ext cx="3319145" cy="1707515"/>
          </a:xfrm>
          <a:prstGeom prst="round2DiagRect">
            <a:avLst/>
          </a:prstGeom>
          <a:solidFill>
            <a:srgbClr val="00B0F0">
              <a:alpha val="4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对角圆角矩形 4">
            <a:extLst>
              <a:ext uri="{FF2B5EF4-FFF2-40B4-BE49-F238E27FC236}">
                <a16:creationId xmlns:a16="http://schemas.microsoft.com/office/drawing/2014/main" id="{3EC52E92-337E-4C97-9059-C9710AC8C1AD}"/>
              </a:ext>
            </a:extLst>
          </p:cNvPr>
          <p:cNvSpPr>
            <a:spLocks noChangeAspect="1"/>
          </p:cNvSpPr>
          <p:nvPr/>
        </p:nvSpPr>
        <p:spPr>
          <a:xfrm>
            <a:off x="8412631" y="4220486"/>
            <a:ext cx="3206115" cy="1707515"/>
          </a:xfrm>
          <a:prstGeom prst="round2DiagRect">
            <a:avLst/>
          </a:prstGeom>
          <a:solidFill>
            <a:srgbClr val="FFC000">
              <a:alpha val="4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5" name="左弧形箭头 5">
            <a:extLst>
              <a:ext uri="{FF2B5EF4-FFF2-40B4-BE49-F238E27FC236}">
                <a16:creationId xmlns:a16="http://schemas.microsoft.com/office/drawing/2014/main" id="{AA380787-4B17-43D0-A82E-674F7D534A1D}"/>
              </a:ext>
            </a:extLst>
          </p:cNvPr>
          <p:cNvSpPr/>
          <p:nvPr/>
        </p:nvSpPr>
        <p:spPr>
          <a:xfrm>
            <a:off x="770397" y="1708408"/>
            <a:ext cx="720079" cy="3604574"/>
          </a:xfrm>
          <a:prstGeom prst="curvedRightArrow">
            <a:avLst/>
          </a:prstGeom>
          <a:solidFill>
            <a:srgbClr val="00B0F0">
              <a:alpha val="4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26" name="右弧形箭头 6">
            <a:extLst>
              <a:ext uri="{FF2B5EF4-FFF2-40B4-BE49-F238E27FC236}">
                <a16:creationId xmlns:a16="http://schemas.microsoft.com/office/drawing/2014/main" id="{F107A982-E1FF-4D87-983C-F6C98E0CAA63}"/>
              </a:ext>
            </a:extLst>
          </p:cNvPr>
          <p:cNvSpPr/>
          <p:nvPr/>
        </p:nvSpPr>
        <p:spPr>
          <a:xfrm>
            <a:off x="11581765" y="2904490"/>
            <a:ext cx="337185" cy="2520315"/>
          </a:xfrm>
          <a:prstGeom prst="curvedLeftArrow">
            <a:avLst/>
          </a:prstGeom>
          <a:solidFill>
            <a:srgbClr val="FFFF00">
              <a:alpha val="4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a:ea typeface="等线" panose="02010600030101010101" pitchFamily="2" charset="-122"/>
              <a:cs typeface="+mn-cs"/>
            </a:endParaRPr>
          </a:p>
        </p:txBody>
      </p:sp>
      <p:pic>
        <p:nvPicPr>
          <p:cNvPr id="27" name="图片 26">
            <a:extLst>
              <a:ext uri="{FF2B5EF4-FFF2-40B4-BE49-F238E27FC236}">
                <a16:creationId xmlns:a16="http://schemas.microsoft.com/office/drawing/2014/main" id="{B50CF6BF-D4DC-465D-9C72-E4027402AB7B}"/>
              </a:ext>
            </a:extLst>
          </p:cNvPr>
          <p:cNvPicPr>
            <a:picLocks noChangeAspect="1"/>
          </p:cNvPicPr>
          <p:nvPr/>
        </p:nvPicPr>
        <p:blipFill>
          <a:blip r:embed="rId4"/>
          <a:stretch>
            <a:fillRect/>
          </a:stretch>
        </p:blipFill>
        <p:spPr>
          <a:xfrm>
            <a:off x="4970284" y="3700780"/>
            <a:ext cx="3097964" cy="2405757"/>
          </a:xfrm>
          <a:prstGeom prst="rect">
            <a:avLst/>
          </a:prstGeom>
        </p:spPr>
      </p:pic>
    </p:spTree>
    <p:extLst>
      <p:ext uri="{BB962C8B-B14F-4D97-AF65-F5344CB8AC3E}">
        <p14:creationId xmlns:p14="http://schemas.microsoft.com/office/powerpoint/2010/main" val="2185145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686C335A-FBEC-4498-9B18-DE46C2A0605A}"/>
              </a:ext>
            </a:extLst>
          </p:cNvPr>
          <p:cNvSpPr txBox="1">
            <a:spLocks/>
          </p:cNvSpPr>
          <p:nvPr/>
        </p:nvSpPr>
        <p:spPr>
          <a:xfrm>
            <a:off x="2468245" y="652145"/>
            <a:ext cx="7084695" cy="890905"/>
          </a:xfrm>
        </p:spPr>
        <p:txBody>
          <a:bodyPr vert="horz" wrap="square" lIns="91440" tIns="45720" rIns="91440" bIns="45720" anchor="ctr">
            <a:normAutofit fontScale="90000"/>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4000" b="1"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j-cs"/>
              </a:rPr>
              <a:t>5.3.1  </a:t>
            </a:r>
            <a:r>
              <a:rPr kumimoji="0" lang="zh-CN" altLang="en-US" sz="4000" b="1"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j-cs"/>
              </a:rPr>
              <a:t>电流连续模式时的工作情况</a:t>
            </a:r>
            <a:r>
              <a:rPr kumimoji="0" lang="zh-CN" altLang="en-US" sz="3200" b="1" i="0" u="none" strike="noStrike" kern="0" cap="none" spc="0" normalizeH="0" baseline="0" noProof="0" dirty="0">
                <a:ln>
                  <a:noFill/>
                </a:ln>
                <a:solidFill>
                  <a:sysClr val="windowText" lastClr="000000"/>
                </a:solidFill>
                <a:effectLst/>
                <a:uLnTx/>
                <a:uFillTx/>
                <a:latin typeface="黑体" panose="02010609060101010101" pitchFamily="49" charset="-122"/>
                <a:ea typeface="等线 Light" panose="02010600030101010101" pitchFamily="2" charset="-122"/>
                <a:cs typeface="+mj-cs"/>
              </a:rPr>
              <a:t> </a:t>
            </a:r>
          </a:p>
        </p:txBody>
      </p:sp>
      <p:sp>
        <p:nvSpPr>
          <p:cNvPr id="7" name="Rectangle 3">
            <a:extLst>
              <a:ext uri="{FF2B5EF4-FFF2-40B4-BE49-F238E27FC236}">
                <a16:creationId xmlns:a16="http://schemas.microsoft.com/office/drawing/2014/main" id="{34BBC3CD-2FBB-48DD-8C74-CED5E4F71B16}"/>
              </a:ext>
            </a:extLst>
          </p:cNvPr>
          <p:cNvSpPr txBox="1">
            <a:spLocks/>
          </p:cNvSpPr>
          <p:nvPr/>
        </p:nvSpPr>
        <p:spPr>
          <a:xfrm>
            <a:off x="963930" y="1648460"/>
            <a:ext cx="6381115" cy="4708525"/>
          </a:xfrm>
        </p:spPr>
        <p:txBody>
          <a:bodyPr vert="horz" wrap="square" lIns="91440" tIns="45720" rIns="91440" bIns="45720" anchor="t"/>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109855" indent="0" algn="just" fontAlgn="auto">
              <a:lnSpc>
                <a:spcPct val="150000"/>
              </a:lnSpc>
              <a:spcBef>
                <a:spcPct val="0"/>
              </a:spcBef>
              <a:buFontTx/>
              <a:buNone/>
            </a:pPr>
            <a:r>
              <a:rPr lang="zh-CN" altLang="en-US" sz="2400" b="1" kern="0" dirty="0">
                <a:latin typeface="Times New Roman" panose="02020603050405020304" pitchFamily="18" charset="0"/>
                <a:ea typeface="微软雅黑" panose="020B0503020204020204" charset="-122"/>
              </a:rPr>
              <a:t>在稳态时，电感电压在一个周期内的积分是 </a:t>
            </a:r>
            <a:r>
              <a:rPr lang="en-US" altLang="zh-CN" sz="2400" b="1" kern="0" dirty="0">
                <a:latin typeface="Times New Roman" panose="02020603050405020304" pitchFamily="18" charset="0"/>
                <a:ea typeface="微软雅黑" panose="020B0503020204020204" charset="-122"/>
              </a:rPr>
              <a:t>0</a:t>
            </a:r>
            <a:r>
              <a:rPr lang="zh-CN" altLang="en-US" sz="2400" b="1" kern="0" dirty="0">
                <a:latin typeface="Times New Roman" panose="02020603050405020304" pitchFamily="18" charset="0"/>
                <a:ea typeface="微软雅黑" panose="020B0503020204020204" charset="-122"/>
              </a:rPr>
              <a:t>，</a:t>
            </a:r>
          </a:p>
          <a:p>
            <a:pPr marL="109855" indent="0" algn="just" fontAlgn="auto">
              <a:lnSpc>
                <a:spcPct val="150000"/>
              </a:lnSpc>
              <a:spcBef>
                <a:spcPct val="0"/>
              </a:spcBef>
              <a:buFontTx/>
              <a:buNone/>
            </a:pPr>
            <a:endParaRPr lang="zh-CN" altLang="en-US" sz="2400" b="1" kern="0" dirty="0">
              <a:latin typeface="Times New Roman" panose="02020603050405020304" pitchFamily="18" charset="0"/>
              <a:ea typeface="微软雅黑" panose="020B0503020204020204" charset="-122"/>
            </a:endParaRPr>
          </a:p>
          <a:p>
            <a:pPr marL="109855" indent="0" algn="just" fontAlgn="auto">
              <a:lnSpc>
                <a:spcPct val="150000"/>
              </a:lnSpc>
              <a:spcBef>
                <a:spcPct val="0"/>
              </a:spcBef>
              <a:buFontTx/>
              <a:buNone/>
            </a:pPr>
            <a:r>
              <a:rPr lang="zh-CN" altLang="en-US" sz="2400" b="1" kern="0" dirty="0">
                <a:latin typeface="Times New Roman" panose="02020603050405020304" pitchFamily="18" charset="0"/>
                <a:ea typeface="微软雅黑" panose="020B0503020204020204" charset="-122"/>
              </a:rPr>
              <a:t>上式的两边除以</a:t>
            </a:r>
            <a:r>
              <a:rPr lang="en-US" altLang="zh-CN" sz="2400" b="1" i="1" kern="0" dirty="0">
                <a:latin typeface="Times New Roman" panose="02020603050405020304" pitchFamily="18" charset="0"/>
                <a:ea typeface="微软雅黑" panose="020B0503020204020204" charset="-122"/>
              </a:rPr>
              <a:t>T</a:t>
            </a:r>
            <a:r>
              <a:rPr lang="en-US" altLang="zh-CN" sz="2400" b="1" kern="0" baseline="-30000" dirty="0">
                <a:latin typeface="Times New Roman" panose="02020603050405020304" pitchFamily="18" charset="0"/>
                <a:ea typeface="微软雅黑" panose="020B0503020204020204" charset="-122"/>
              </a:rPr>
              <a:t>s</a:t>
            </a:r>
            <a:r>
              <a:rPr lang="zh-CN" altLang="en-US" sz="2400" b="1" kern="0" dirty="0">
                <a:latin typeface="Times New Roman" panose="02020603050405020304" pitchFamily="18" charset="0"/>
                <a:ea typeface="微软雅黑" panose="020B0503020204020204" charset="-122"/>
              </a:rPr>
              <a:t>，得：</a:t>
            </a:r>
          </a:p>
          <a:p>
            <a:pPr marL="109855" indent="0" algn="just" fontAlgn="auto">
              <a:lnSpc>
                <a:spcPct val="150000"/>
              </a:lnSpc>
              <a:spcBef>
                <a:spcPct val="0"/>
              </a:spcBef>
              <a:buFontTx/>
              <a:buNone/>
            </a:pPr>
            <a:r>
              <a:rPr lang="zh-CN" altLang="en-US" sz="2400" b="1" kern="0" dirty="0">
                <a:solidFill>
                  <a:srgbClr val="000000"/>
                </a:solidFill>
                <a:latin typeface="Times New Roman" panose="02020603050405020304" pitchFamily="18" charset="0"/>
                <a:ea typeface="微软雅黑" panose="020B0503020204020204" charset="-122"/>
              </a:rPr>
              <a:t> </a:t>
            </a:r>
          </a:p>
          <a:p>
            <a:pPr marL="109855" indent="0" algn="just" fontAlgn="auto">
              <a:lnSpc>
                <a:spcPct val="150000"/>
              </a:lnSpc>
              <a:spcBef>
                <a:spcPct val="0"/>
              </a:spcBef>
              <a:buFontTx/>
              <a:buNone/>
            </a:pPr>
            <a:r>
              <a:rPr lang="zh-CN" altLang="en-US" sz="2400" b="1" kern="0" dirty="0">
                <a:solidFill>
                  <a:srgbClr val="000000"/>
                </a:solidFill>
                <a:latin typeface="Times New Roman" panose="02020603050405020304" pitchFamily="18" charset="0"/>
                <a:ea typeface="微软雅黑" panose="020B0503020204020204" charset="-122"/>
              </a:rPr>
              <a:t>         </a:t>
            </a:r>
            <a:r>
              <a:rPr lang="en-US" altLang="zh-CN" sz="2400" b="1" kern="0" dirty="0">
                <a:solidFill>
                  <a:srgbClr val="000000"/>
                </a:solidFill>
                <a:latin typeface="Times New Roman" panose="02020603050405020304" pitchFamily="18" charset="0"/>
                <a:ea typeface="微软雅黑" panose="020B0503020204020204" charset="-122"/>
              </a:rPr>
              <a:t>  </a:t>
            </a:r>
          </a:p>
          <a:p>
            <a:pPr marL="109855" indent="0" algn="just" fontAlgn="auto">
              <a:lnSpc>
                <a:spcPct val="150000"/>
              </a:lnSpc>
              <a:spcBef>
                <a:spcPct val="0"/>
              </a:spcBef>
              <a:buFontTx/>
              <a:buNone/>
            </a:pPr>
            <a:r>
              <a:rPr lang="zh-CN" altLang="en-US" sz="2400" b="1" kern="0" dirty="0">
                <a:solidFill>
                  <a:srgbClr val="000000"/>
                </a:solidFill>
                <a:latin typeface="Times New Roman" panose="02020603050405020304" pitchFamily="18" charset="0"/>
                <a:ea typeface="微软雅黑" panose="020B0503020204020204" charset="-122"/>
              </a:rPr>
              <a:t>假设电路没有损耗，则</a:t>
            </a:r>
            <a:r>
              <a:rPr lang="en-US" altLang="zh-CN" sz="2400" b="1" i="1" kern="0" dirty="0">
                <a:solidFill>
                  <a:srgbClr val="000000"/>
                </a:solidFill>
                <a:latin typeface="Times New Roman" panose="02020603050405020304" pitchFamily="18" charset="0"/>
                <a:ea typeface="微软雅黑" panose="020B0503020204020204" charset="-122"/>
              </a:rPr>
              <a:t>P</a:t>
            </a:r>
            <a:r>
              <a:rPr lang="en-US" altLang="zh-CN" sz="2400" b="1" kern="0" baseline="-30000" dirty="0">
                <a:solidFill>
                  <a:srgbClr val="000000"/>
                </a:solidFill>
                <a:latin typeface="Times New Roman" panose="02020603050405020304" pitchFamily="18" charset="0"/>
                <a:ea typeface="微软雅黑" panose="020B0503020204020204" charset="-122"/>
              </a:rPr>
              <a:t>d</a:t>
            </a:r>
            <a:r>
              <a:rPr lang="en-US" altLang="zh-CN" sz="2400" b="1" kern="0" dirty="0">
                <a:solidFill>
                  <a:srgbClr val="000000"/>
                </a:solidFill>
                <a:latin typeface="Times New Roman" panose="02020603050405020304" pitchFamily="18" charset="0"/>
                <a:ea typeface="微软雅黑" panose="020B0503020204020204" charset="-122"/>
              </a:rPr>
              <a:t>=</a:t>
            </a:r>
            <a:r>
              <a:rPr lang="en-US" altLang="zh-CN" sz="2400" b="1" i="1" kern="0" dirty="0">
                <a:solidFill>
                  <a:srgbClr val="000000"/>
                </a:solidFill>
                <a:latin typeface="Times New Roman" panose="02020603050405020304" pitchFamily="18" charset="0"/>
                <a:ea typeface="微软雅黑" panose="020B0503020204020204" charset="-122"/>
              </a:rPr>
              <a:t>P</a:t>
            </a:r>
            <a:r>
              <a:rPr lang="en-US" altLang="zh-CN" sz="2400" b="1" kern="0" baseline="-30000" dirty="0">
                <a:solidFill>
                  <a:srgbClr val="000000"/>
                </a:solidFill>
                <a:latin typeface="Times New Roman" panose="02020603050405020304" pitchFamily="18" charset="0"/>
                <a:ea typeface="微软雅黑" panose="020B0503020204020204" charset="-122"/>
              </a:rPr>
              <a:t>o</a:t>
            </a:r>
            <a:r>
              <a:rPr lang="zh-CN" altLang="en-US" sz="2400" b="1" kern="0" dirty="0">
                <a:solidFill>
                  <a:srgbClr val="000000"/>
                </a:solidFill>
                <a:latin typeface="Times New Roman" panose="02020603050405020304" pitchFamily="18" charset="0"/>
                <a:ea typeface="微软雅黑" panose="020B0503020204020204" charset="-122"/>
              </a:rPr>
              <a:t>，</a:t>
            </a:r>
            <a:endParaRPr lang="en-US" altLang="zh-CN" sz="2400" b="1" kern="0" dirty="0">
              <a:latin typeface="Times New Roman" panose="02020603050405020304" pitchFamily="18" charset="0"/>
              <a:ea typeface="微软雅黑" panose="020B0503020204020204" charset="-122"/>
            </a:endParaRPr>
          </a:p>
        </p:txBody>
      </p:sp>
      <p:graphicFrame>
        <p:nvGraphicFramePr>
          <p:cNvPr id="8" name="Object 5">
            <a:extLst>
              <a:ext uri="{FF2B5EF4-FFF2-40B4-BE49-F238E27FC236}">
                <a16:creationId xmlns:a16="http://schemas.microsoft.com/office/drawing/2014/main" id="{EFAE0709-DCCE-4851-81DA-FA65D13CE5FB}"/>
              </a:ext>
            </a:extLst>
          </p:cNvPr>
          <p:cNvGraphicFramePr>
            <a:graphicFrameLocks noChangeAspect="1"/>
          </p:cNvGraphicFramePr>
          <p:nvPr/>
        </p:nvGraphicFramePr>
        <p:xfrm>
          <a:off x="3258185" y="2442845"/>
          <a:ext cx="3232785" cy="417195"/>
        </p:xfrm>
        <a:graphic>
          <a:graphicData uri="http://schemas.openxmlformats.org/presentationml/2006/ole">
            <mc:AlternateContent xmlns:mc="http://schemas.openxmlformats.org/markup-compatibility/2006">
              <mc:Choice xmlns:v="urn:schemas-microsoft-com:vml" Requires="v">
                <p:oleObj spid="_x0000_s59090" r:id="rId3" imgW="34137600" imgH="4876800" progId="Equation.3">
                  <p:embed/>
                </p:oleObj>
              </mc:Choice>
              <mc:Fallback>
                <p:oleObj r:id="rId3" imgW="34137600" imgH="4876800" progId="Equation.3">
                  <p:embed/>
                  <p:pic>
                    <p:nvPicPr>
                      <p:cNvPr id="43012" name="Object 5"/>
                      <p:cNvPicPr/>
                      <p:nvPr/>
                    </p:nvPicPr>
                    <p:blipFill>
                      <a:blip r:embed="rId4"/>
                      <a:stretch>
                        <a:fillRect/>
                      </a:stretch>
                    </p:blipFill>
                    <p:spPr>
                      <a:xfrm>
                        <a:off x="3258185" y="2442845"/>
                        <a:ext cx="3232785" cy="417195"/>
                      </a:xfrm>
                      <a:prstGeom prst="rect">
                        <a:avLst/>
                      </a:prstGeom>
                      <a:noFill/>
                      <a:ln w="38100">
                        <a:noFill/>
                      </a:ln>
                    </p:spPr>
                  </p:pic>
                </p:oleObj>
              </mc:Fallback>
            </mc:AlternateContent>
          </a:graphicData>
        </a:graphic>
      </p:graphicFrame>
      <p:graphicFrame>
        <p:nvGraphicFramePr>
          <p:cNvPr id="9" name="Object 7">
            <a:extLst>
              <a:ext uri="{FF2B5EF4-FFF2-40B4-BE49-F238E27FC236}">
                <a16:creationId xmlns:a16="http://schemas.microsoft.com/office/drawing/2014/main" id="{A324B9D5-0A4D-40B0-9980-34AD1FB380DC}"/>
              </a:ext>
            </a:extLst>
          </p:cNvPr>
          <p:cNvGraphicFramePr>
            <a:graphicFrameLocks noChangeAspect="1"/>
          </p:cNvGraphicFramePr>
          <p:nvPr>
            <p:extLst>
              <p:ext uri="{D42A27DB-BD31-4B8C-83A1-F6EECF244321}">
                <p14:modId xmlns:p14="http://schemas.microsoft.com/office/powerpoint/2010/main" val="3790795741"/>
              </p:ext>
            </p:extLst>
          </p:nvPr>
        </p:nvGraphicFramePr>
        <p:xfrm>
          <a:off x="3258185" y="3549015"/>
          <a:ext cx="2234565" cy="768350"/>
        </p:xfrm>
        <a:graphic>
          <a:graphicData uri="http://schemas.openxmlformats.org/presentationml/2006/ole">
            <mc:AlternateContent xmlns:mc="http://schemas.openxmlformats.org/markup-compatibility/2006">
              <mc:Choice xmlns:v="urn:schemas-microsoft-com:vml" Requires="v">
                <p:oleObj spid="_x0000_s59091" r:id="rId5" imgW="24688800" imgH="9753600" progId="Equation.3">
                  <p:embed/>
                </p:oleObj>
              </mc:Choice>
              <mc:Fallback>
                <p:oleObj r:id="rId5" imgW="24688800" imgH="9753600" progId="Equation.3">
                  <p:embed/>
                  <p:pic>
                    <p:nvPicPr>
                      <p:cNvPr id="43014" name="Object 7"/>
                      <p:cNvPicPr/>
                      <p:nvPr/>
                    </p:nvPicPr>
                    <p:blipFill>
                      <a:blip r:embed="rId6"/>
                      <a:stretch>
                        <a:fillRect/>
                      </a:stretch>
                    </p:blipFill>
                    <p:spPr>
                      <a:xfrm>
                        <a:off x="3258185" y="3549015"/>
                        <a:ext cx="2234565" cy="768350"/>
                      </a:xfrm>
                      <a:prstGeom prst="rect">
                        <a:avLst/>
                      </a:prstGeom>
                      <a:noFill/>
                      <a:ln w="25400" cap="flat" cmpd="sng">
                        <a:solidFill>
                          <a:srgbClr val="FFC000"/>
                        </a:solidFill>
                        <a:prstDash val="solid"/>
                        <a:miter/>
                        <a:headEnd type="none" w="med" len="med"/>
                        <a:tailEnd type="none" w="med" len="med"/>
                      </a:ln>
                    </p:spPr>
                  </p:pic>
                </p:oleObj>
              </mc:Fallback>
            </mc:AlternateContent>
          </a:graphicData>
        </a:graphic>
      </p:graphicFrame>
      <p:graphicFrame>
        <p:nvGraphicFramePr>
          <p:cNvPr id="10" name="Object 9">
            <a:extLst>
              <a:ext uri="{FF2B5EF4-FFF2-40B4-BE49-F238E27FC236}">
                <a16:creationId xmlns:a16="http://schemas.microsoft.com/office/drawing/2014/main" id="{1564E0F8-65BB-43B7-9117-8D667A2934B6}"/>
              </a:ext>
            </a:extLst>
          </p:cNvPr>
          <p:cNvGraphicFramePr>
            <a:graphicFrameLocks noChangeAspect="1"/>
          </p:cNvGraphicFramePr>
          <p:nvPr>
            <p:extLst>
              <p:ext uri="{D42A27DB-BD31-4B8C-83A1-F6EECF244321}">
                <p14:modId xmlns:p14="http://schemas.microsoft.com/office/powerpoint/2010/main" val="699450635"/>
              </p:ext>
            </p:extLst>
          </p:nvPr>
        </p:nvGraphicFramePr>
        <p:xfrm>
          <a:off x="5258435" y="4529788"/>
          <a:ext cx="1675130" cy="457200"/>
        </p:xfrm>
        <a:graphic>
          <a:graphicData uri="http://schemas.openxmlformats.org/presentationml/2006/ole">
            <mc:AlternateContent xmlns:mc="http://schemas.openxmlformats.org/markup-compatibility/2006">
              <mc:Choice xmlns:v="urn:schemas-microsoft-com:vml" Requires="v">
                <p:oleObj spid="_x0000_s59092" r:id="rId7" imgW="17678400" imgH="4876800" progId="Equation.3">
                  <p:embed/>
                </p:oleObj>
              </mc:Choice>
              <mc:Fallback>
                <p:oleObj r:id="rId7" imgW="17678400" imgH="4876800" progId="Equation.3">
                  <p:embed/>
                  <p:pic>
                    <p:nvPicPr>
                      <p:cNvPr id="43016" name="Object 9"/>
                      <p:cNvPicPr/>
                      <p:nvPr/>
                    </p:nvPicPr>
                    <p:blipFill>
                      <a:blip r:embed="rId8"/>
                      <a:stretch>
                        <a:fillRect/>
                      </a:stretch>
                    </p:blipFill>
                    <p:spPr>
                      <a:xfrm>
                        <a:off x="5258435" y="4529788"/>
                        <a:ext cx="1675130" cy="457200"/>
                      </a:xfrm>
                      <a:prstGeom prst="rect">
                        <a:avLst/>
                      </a:prstGeom>
                      <a:noFill/>
                      <a:ln w="38100">
                        <a:noFill/>
                      </a:ln>
                    </p:spPr>
                  </p:pic>
                </p:oleObj>
              </mc:Fallback>
            </mc:AlternateContent>
          </a:graphicData>
        </a:graphic>
      </p:graphicFrame>
      <p:graphicFrame>
        <p:nvGraphicFramePr>
          <p:cNvPr id="11" name="Object 11">
            <a:extLst>
              <a:ext uri="{FF2B5EF4-FFF2-40B4-BE49-F238E27FC236}">
                <a16:creationId xmlns:a16="http://schemas.microsoft.com/office/drawing/2014/main" id="{EFCDF1B7-0659-4E95-986F-1EFCEB7B0E55}"/>
              </a:ext>
            </a:extLst>
          </p:cNvPr>
          <p:cNvGraphicFramePr>
            <a:graphicFrameLocks noChangeAspect="1"/>
          </p:cNvGraphicFramePr>
          <p:nvPr/>
        </p:nvGraphicFramePr>
        <p:xfrm>
          <a:off x="4068445" y="5250180"/>
          <a:ext cx="1424305" cy="859155"/>
        </p:xfrm>
        <a:graphic>
          <a:graphicData uri="http://schemas.openxmlformats.org/presentationml/2006/ole">
            <mc:AlternateContent xmlns:mc="http://schemas.openxmlformats.org/markup-compatibility/2006">
              <mc:Choice xmlns:v="urn:schemas-microsoft-com:vml" Requires="v">
                <p:oleObj spid="_x0000_s59093" r:id="rId9" imgW="14935200" imgH="9753600" progId="Equation.3">
                  <p:embed/>
                </p:oleObj>
              </mc:Choice>
              <mc:Fallback>
                <p:oleObj r:id="rId9" imgW="14935200" imgH="9753600" progId="Equation.3">
                  <p:embed/>
                  <p:pic>
                    <p:nvPicPr>
                      <p:cNvPr id="43018" name="Object 11"/>
                      <p:cNvPicPr/>
                      <p:nvPr/>
                    </p:nvPicPr>
                    <p:blipFill>
                      <a:blip r:embed="rId10"/>
                      <a:stretch>
                        <a:fillRect/>
                      </a:stretch>
                    </p:blipFill>
                    <p:spPr>
                      <a:xfrm>
                        <a:off x="4068445" y="5250180"/>
                        <a:ext cx="1424305" cy="859155"/>
                      </a:xfrm>
                      <a:prstGeom prst="rect">
                        <a:avLst/>
                      </a:prstGeom>
                      <a:noFill/>
                      <a:ln w="38100">
                        <a:noFill/>
                      </a:ln>
                    </p:spPr>
                  </p:pic>
                </p:oleObj>
              </mc:Fallback>
            </mc:AlternateContent>
          </a:graphicData>
        </a:graphic>
      </p:graphicFrame>
      <p:pic>
        <p:nvPicPr>
          <p:cNvPr id="12" name="Picture 8" descr="D11">
            <a:extLst>
              <a:ext uri="{FF2B5EF4-FFF2-40B4-BE49-F238E27FC236}">
                <a16:creationId xmlns:a16="http://schemas.microsoft.com/office/drawing/2014/main" id="{B65BAA09-E539-4BAE-B2EB-AA6BB421206A}"/>
              </a:ext>
            </a:extLst>
          </p:cNvPr>
          <p:cNvPicPr>
            <a:picLocks noChangeAspect="1"/>
          </p:cNvPicPr>
          <p:nvPr/>
        </p:nvPicPr>
        <p:blipFill>
          <a:blip r:embed="rId11"/>
          <a:stretch>
            <a:fillRect/>
          </a:stretch>
        </p:blipFill>
        <p:spPr>
          <a:xfrm>
            <a:off x="7861619" y="1885951"/>
            <a:ext cx="4044712" cy="1543049"/>
          </a:xfrm>
          <a:prstGeom prst="rect">
            <a:avLst/>
          </a:prstGeom>
          <a:noFill/>
          <a:ln w="9525">
            <a:noFill/>
          </a:ln>
        </p:spPr>
      </p:pic>
      <p:sp>
        <p:nvSpPr>
          <p:cNvPr id="13" name="Rectangle 3">
            <a:extLst>
              <a:ext uri="{FF2B5EF4-FFF2-40B4-BE49-F238E27FC236}">
                <a16:creationId xmlns:a16="http://schemas.microsoft.com/office/drawing/2014/main" id="{61461563-9E5E-4C6C-8619-A753F3432C94}"/>
              </a:ext>
            </a:extLst>
          </p:cNvPr>
          <p:cNvSpPr txBox="1"/>
          <p:nvPr/>
        </p:nvSpPr>
        <p:spPr>
          <a:xfrm>
            <a:off x="7526220" y="5746750"/>
            <a:ext cx="4715510" cy="459105"/>
          </a:xfrm>
          <a:prstGeom prst="rect">
            <a:avLst/>
          </a:prstGeom>
          <a:noFill/>
          <a:ln w="9525">
            <a:noFill/>
          </a:ln>
        </p:spPr>
        <p:txBody>
          <a:bodyPr anchor="t"/>
          <a:lstStyle/>
          <a:p>
            <a:pPr marL="109855">
              <a:lnSpc>
                <a:spcPct val="90000"/>
              </a:lnSpc>
              <a:spcBef>
                <a:spcPts val="300"/>
              </a:spcBef>
              <a:buClr>
                <a:srgbClr val="A04DA3"/>
              </a:buClr>
            </a:pPr>
            <a:r>
              <a:rPr lang="zh-CN" altLang="en-US" sz="2400" b="1" dirty="0">
                <a:solidFill>
                  <a:srgbClr val="0563C1"/>
                </a:solidFill>
                <a:latin typeface="微软雅黑" panose="020B0503020204020204" charset="-122"/>
                <a:ea typeface="微软雅黑" panose="020B0503020204020204" charset="-122"/>
              </a:rPr>
              <a:t>升压变换器工作过程 </a:t>
            </a:r>
            <a:r>
              <a:rPr lang="en-US" altLang="zh-CN" sz="2400" b="1" dirty="0">
                <a:solidFill>
                  <a:srgbClr val="0563C1"/>
                </a:solidFill>
                <a:latin typeface="微软雅黑" panose="020B0503020204020204" charset="-122"/>
                <a:ea typeface="微软雅黑" panose="020B0503020204020204" charset="-122"/>
              </a:rPr>
              <a:t>(</a:t>
            </a:r>
            <a:r>
              <a:rPr lang="en-US" altLang="zh-CN" sz="2400" b="1" i="1" dirty="0">
                <a:solidFill>
                  <a:srgbClr val="0563C1"/>
                </a:solidFill>
                <a:latin typeface="微软雅黑" panose="020B0503020204020204" charset="-122"/>
                <a:ea typeface="微软雅黑" panose="020B0503020204020204" charset="-122"/>
              </a:rPr>
              <a:t>i</a:t>
            </a:r>
            <a:r>
              <a:rPr lang="en-US" altLang="zh-CN" sz="2400" b="1" baseline="-30000" dirty="0">
                <a:solidFill>
                  <a:srgbClr val="0563C1"/>
                </a:solidFill>
                <a:latin typeface="微软雅黑" panose="020B0503020204020204" charset="-122"/>
                <a:ea typeface="微软雅黑" panose="020B0503020204020204" charset="-122"/>
              </a:rPr>
              <a:t>L</a:t>
            </a:r>
            <a:r>
              <a:rPr lang="zh-CN" altLang="en-US" sz="2400" b="1" dirty="0">
                <a:solidFill>
                  <a:srgbClr val="0563C1"/>
                </a:solidFill>
                <a:latin typeface="微软雅黑" panose="020B0503020204020204" charset="-122"/>
                <a:ea typeface="微软雅黑" panose="020B0503020204020204" charset="-122"/>
              </a:rPr>
              <a:t>连续</a:t>
            </a:r>
            <a:r>
              <a:rPr lang="en-US" altLang="zh-CN" sz="2400" b="1" dirty="0">
                <a:solidFill>
                  <a:srgbClr val="0563C1"/>
                </a:solidFill>
                <a:latin typeface="微软雅黑" panose="020B0503020204020204" charset="-122"/>
                <a:ea typeface="微软雅黑" panose="020B0503020204020204" charset="-122"/>
              </a:rPr>
              <a:t>) </a:t>
            </a:r>
          </a:p>
        </p:txBody>
      </p:sp>
      <p:pic>
        <p:nvPicPr>
          <p:cNvPr id="14" name="图片 13">
            <a:extLst>
              <a:ext uri="{FF2B5EF4-FFF2-40B4-BE49-F238E27FC236}">
                <a16:creationId xmlns:a16="http://schemas.microsoft.com/office/drawing/2014/main" id="{0ED962C6-FC5A-489B-A206-70EF559A0A73}"/>
              </a:ext>
            </a:extLst>
          </p:cNvPr>
          <p:cNvPicPr>
            <a:picLocks noChangeAspect="1"/>
          </p:cNvPicPr>
          <p:nvPr/>
        </p:nvPicPr>
        <p:blipFill>
          <a:blip r:embed="rId12"/>
          <a:stretch>
            <a:fillRect/>
          </a:stretch>
        </p:blipFill>
        <p:spPr>
          <a:xfrm>
            <a:off x="7861619" y="3798565"/>
            <a:ext cx="4044712" cy="1689284"/>
          </a:xfrm>
          <a:prstGeom prst="rect">
            <a:avLst/>
          </a:prstGeom>
        </p:spPr>
      </p:pic>
    </p:spTree>
    <p:extLst>
      <p:ext uri="{BB962C8B-B14F-4D97-AF65-F5344CB8AC3E}">
        <p14:creationId xmlns:p14="http://schemas.microsoft.com/office/powerpoint/2010/main" val="1585986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5">
            <a:extLst>
              <a:ext uri="{FF2B5EF4-FFF2-40B4-BE49-F238E27FC236}">
                <a16:creationId xmlns:a16="http://schemas.microsoft.com/office/drawing/2014/main" id="{07920B92-05C3-4361-9653-3E9EEB07C491}"/>
              </a:ext>
            </a:extLst>
          </p:cNvPr>
          <p:cNvSpPr txBox="1">
            <a:spLocks/>
          </p:cNvSpPr>
          <p:nvPr/>
        </p:nvSpPr>
        <p:spPr>
          <a:xfrm>
            <a:off x="1522874" y="1037447"/>
            <a:ext cx="9613265" cy="2567305"/>
          </a:xfrm>
        </p:spPr>
        <p:txBody>
          <a:bodyPr vert="horz" wrap="square" lIns="91440" tIns="45720" rIns="91440" bIns="45720" anchor="t">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109855" indent="0" fontAlgn="auto">
              <a:lnSpc>
                <a:spcPct val="150000"/>
              </a:lnSpc>
              <a:spcBef>
                <a:spcPct val="0"/>
              </a:spcBef>
              <a:buFontTx/>
              <a:buNone/>
            </a:pPr>
            <a:r>
              <a:rPr lang="zh-CN" altLang="en-US" sz="2400" b="1" kern="0" dirty="0">
                <a:latin typeface="Times New Roman" panose="02020603050405020304" pitchFamily="18" charset="0"/>
                <a:ea typeface="微软雅黑" panose="020B0503020204020204" charset="-122"/>
              </a:rPr>
              <a:t>在开关管导通期间，</a:t>
            </a:r>
            <a:endParaRPr lang="en-US" altLang="zh-CN" sz="2400" b="1" kern="0" dirty="0">
              <a:latin typeface="Times New Roman" panose="02020603050405020304" pitchFamily="18" charset="0"/>
              <a:ea typeface="微软雅黑" panose="020B0503020204020204" charset="-122"/>
            </a:endParaRPr>
          </a:p>
          <a:p>
            <a:pPr marL="109855" indent="0" fontAlgn="auto">
              <a:lnSpc>
                <a:spcPct val="150000"/>
              </a:lnSpc>
              <a:spcBef>
                <a:spcPct val="0"/>
              </a:spcBef>
              <a:buFontTx/>
              <a:buNone/>
            </a:pPr>
            <a:endParaRPr lang="en-US" altLang="zh-CN" sz="2400" b="1" kern="0" dirty="0">
              <a:latin typeface="Times New Roman" panose="02020603050405020304" pitchFamily="18" charset="0"/>
              <a:ea typeface="微软雅黑" panose="020B0503020204020204" charset="-122"/>
            </a:endParaRPr>
          </a:p>
          <a:p>
            <a:pPr marL="109855" indent="0" fontAlgn="auto">
              <a:lnSpc>
                <a:spcPct val="150000"/>
              </a:lnSpc>
              <a:spcBef>
                <a:spcPct val="0"/>
              </a:spcBef>
              <a:buFontTx/>
              <a:buNone/>
            </a:pPr>
            <a:r>
              <a:rPr lang="zh-CN" altLang="en-US" sz="2400" b="1" kern="0" dirty="0">
                <a:latin typeface="Times New Roman" panose="02020603050405020304" pitchFamily="18" charset="0"/>
                <a:ea typeface="微软雅黑" panose="020B0503020204020204" charset="-122"/>
              </a:rPr>
              <a:t>在临界连续的情况下，在断开间隔结束时电感电流</a:t>
            </a:r>
            <a:r>
              <a:rPr lang="en-US" altLang="zh-CN" sz="2400" b="1" i="1" kern="0" dirty="0" err="1">
                <a:latin typeface="Times New Roman" panose="02020603050405020304" pitchFamily="18" charset="0"/>
                <a:ea typeface="微软雅黑" panose="020B0503020204020204" charset="-122"/>
              </a:rPr>
              <a:t>i</a:t>
            </a:r>
            <a:r>
              <a:rPr lang="en-US" altLang="zh-CN" sz="2400" b="1" kern="0" baseline="-25000" dirty="0" err="1">
                <a:latin typeface="Times New Roman" panose="02020603050405020304" pitchFamily="18" charset="0"/>
                <a:ea typeface="微软雅黑" panose="020B0503020204020204" charset="-122"/>
              </a:rPr>
              <a:t>L</a:t>
            </a:r>
            <a:r>
              <a:rPr lang="zh-CN" altLang="en-US" sz="2400" b="1" kern="0" dirty="0">
                <a:latin typeface="Times New Roman" panose="02020603050405020304" pitchFamily="18" charset="0"/>
                <a:ea typeface="微软雅黑" panose="020B0503020204020204" charset="-122"/>
              </a:rPr>
              <a:t>降为</a:t>
            </a:r>
            <a:r>
              <a:rPr lang="en-US" altLang="zh-CN" sz="2400" b="1" kern="0" dirty="0">
                <a:latin typeface="Times New Roman" panose="02020603050405020304" pitchFamily="18" charset="0"/>
                <a:ea typeface="微软雅黑" panose="020B0503020204020204" charset="-122"/>
              </a:rPr>
              <a:t>0</a:t>
            </a:r>
            <a:r>
              <a:rPr lang="zh-CN" altLang="en-US" sz="2400" b="1" kern="0" dirty="0">
                <a:latin typeface="Times New Roman" panose="02020603050405020304" pitchFamily="18" charset="0"/>
                <a:ea typeface="微软雅黑" panose="020B0503020204020204" charset="-122"/>
              </a:rPr>
              <a:t>。因此有</a:t>
            </a:r>
            <a:r>
              <a:rPr lang="zh-CN" altLang="en-US" sz="2400" kern="0" dirty="0">
                <a:latin typeface="Times New Roman" panose="02020603050405020304" pitchFamily="18" charset="0"/>
              </a:rPr>
              <a:t> </a:t>
            </a:r>
          </a:p>
        </p:txBody>
      </p:sp>
      <p:sp>
        <p:nvSpPr>
          <p:cNvPr id="7" name="Rectangle 6">
            <a:extLst>
              <a:ext uri="{FF2B5EF4-FFF2-40B4-BE49-F238E27FC236}">
                <a16:creationId xmlns:a16="http://schemas.microsoft.com/office/drawing/2014/main" id="{7E2E2068-243A-4EFD-806E-3255BC0D2382}"/>
              </a:ext>
            </a:extLst>
          </p:cNvPr>
          <p:cNvSpPr/>
          <p:nvPr/>
        </p:nvSpPr>
        <p:spPr>
          <a:xfrm>
            <a:off x="3258012" y="1534912"/>
            <a:ext cx="9144000" cy="368300"/>
          </a:xfrm>
          <a:prstGeom prst="rect">
            <a:avLst/>
          </a:prstGeom>
          <a:noFill/>
          <a:ln w="9525">
            <a:noFill/>
          </a:ln>
        </p:spPr>
        <p:txBody>
          <a:bodyPr anchor="t">
            <a:spAutoFit/>
          </a:bodyPr>
          <a:lstStyle/>
          <a:p>
            <a:endParaRPr lang="zh-CN" altLang="en-US" dirty="0">
              <a:solidFill>
                <a:prstClr val="black"/>
              </a:solidFill>
              <a:latin typeface="Times New Roman" panose="02020603050405020304" pitchFamily="18" charset="0"/>
              <a:ea typeface="黑体" panose="02010609060101010101" pitchFamily="49" charset="-122"/>
            </a:endParaRPr>
          </a:p>
        </p:txBody>
      </p:sp>
      <p:pic>
        <p:nvPicPr>
          <p:cNvPr id="8" name="Picture 8" descr="D11">
            <a:extLst>
              <a:ext uri="{FF2B5EF4-FFF2-40B4-BE49-F238E27FC236}">
                <a16:creationId xmlns:a16="http://schemas.microsoft.com/office/drawing/2014/main" id="{7072CBB2-8451-4F11-A0CE-93FCBB38209D}"/>
              </a:ext>
            </a:extLst>
          </p:cNvPr>
          <p:cNvPicPr>
            <a:picLocks noChangeAspect="1"/>
          </p:cNvPicPr>
          <p:nvPr/>
        </p:nvPicPr>
        <p:blipFill>
          <a:blip r:embed="rId3"/>
          <a:stretch>
            <a:fillRect/>
          </a:stretch>
        </p:blipFill>
        <p:spPr>
          <a:xfrm>
            <a:off x="1281892" y="3660892"/>
            <a:ext cx="4763770" cy="2194560"/>
          </a:xfrm>
          <a:prstGeom prst="rect">
            <a:avLst/>
          </a:prstGeom>
          <a:noFill/>
          <a:ln w="9525">
            <a:noFill/>
          </a:ln>
        </p:spPr>
      </p:pic>
      <p:pic>
        <p:nvPicPr>
          <p:cNvPr id="9" name="Picture 6">
            <a:extLst>
              <a:ext uri="{FF2B5EF4-FFF2-40B4-BE49-F238E27FC236}">
                <a16:creationId xmlns:a16="http://schemas.microsoft.com/office/drawing/2014/main" id="{E97255AB-4198-497D-B0AF-591A9DFC2CB2}"/>
              </a:ext>
            </a:extLst>
          </p:cNvPr>
          <p:cNvPicPr>
            <a:picLocks noChangeAspect="1"/>
          </p:cNvPicPr>
          <p:nvPr/>
        </p:nvPicPr>
        <p:blipFill>
          <a:blip r:embed="rId4"/>
          <a:stretch>
            <a:fillRect/>
          </a:stretch>
        </p:blipFill>
        <p:spPr>
          <a:xfrm>
            <a:off x="6823220" y="3579295"/>
            <a:ext cx="3429000" cy="2551112"/>
          </a:xfrm>
          <a:prstGeom prst="rect">
            <a:avLst/>
          </a:prstGeom>
          <a:noFill/>
          <a:ln w="9525">
            <a:noFill/>
          </a:ln>
        </p:spPr>
      </p:pic>
      <p:graphicFrame>
        <p:nvGraphicFramePr>
          <p:cNvPr id="10" name="Object 7">
            <a:extLst>
              <a:ext uri="{FF2B5EF4-FFF2-40B4-BE49-F238E27FC236}">
                <a16:creationId xmlns:a16="http://schemas.microsoft.com/office/drawing/2014/main" id="{2503ACDF-278D-45B5-83E2-AB7D40021BB6}"/>
              </a:ext>
            </a:extLst>
          </p:cNvPr>
          <p:cNvGraphicFramePr>
            <a:graphicFrameLocks noChangeAspect="1"/>
          </p:cNvGraphicFramePr>
          <p:nvPr>
            <p:extLst>
              <p:ext uri="{D42A27DB-BD31-4B8C-83A1-F6EECF244321}">
                <p14:modId xmlns:p14="http://schemas.microsoft.com/office/powerpoint/2010/main" val="1474301368"/>
              </p:ext>
            </p:extLst>
          </p:nvPr>
        </p:nvGraphicFramePr>
        <p:xfrm>
          <a:off x="4953062" y="1395371"/>
          <a:ext cx="2827020" cy="897255"/>
        </p:xfrm>
        <a:graphic>
          <a:graphicData uri="http://schemas.openxmlformats.org/presentationml/2006/ole">
            <mc:AlternateContent xmlns:mc="http://schemas.openxmlformats.org/markup-compatibility/2006">
              <mc:Choice xmlns:v="urn:schemas-microsoft-com:vml" Requires="v">
                <p:oleObj spid="_x0000_s59931" r:id="rId5" imgW="36271200" imgH="10363200" progId="Equation.3">
                  <p:embed/>
                </p:oleObj>
              </mc:Choice>
              <mc:Fallback>
                <p:oleObj r:id="rId5" imgW="36271200" imgH="10363200" progId="Equation.3">
                  <p:embed/>
                  <p:pic>
                    <p:nvPicPr>
                      <p:cNvPr id="44038" name="Object 7"/>
                      <p:cNvPicPr/>
                      <p:nvPr/>
                    </p:nvPicPr>
                    <p:blipFill>
                      <a:blip r:embed="rId6"/>
                      <a:stretch>
                        <a:fillRect/>
                      </a:stretch>
                    </p:blipFill>
                    <p:spPr>
                      <a:xfrm>
                        <a:off x="4953062" y="1395371"/>
                        <a:ext cx="2827020" cy="897255"/>
                      </a:xfrm>
                      <a:prstGeom prst="rect">
                        <a:avLst/>
                      </a:prstGeom>
                      <a:noFill/>
                      <a:ln w="38100">
                        <a:noFill/>
                      </a:ln>
                    </p:spPr>
                  </p:pic>
                </p:oleObj>
              </mc:Fallback>
            </mc:AlternateContent>
          </a:graphicData>
        </a:graphic>
      </p:graphicFrame>
      <p:graphicFrame>
        <p:nvGraphicFramePr>
          <p:cNvPr id="11" name="Object 8">
            <a:extLst>
              <a:ext uri="{FF2B5EF4-FFF2-40B4-BE49-F238E27FC236}">
                <a16:creationId xmlns:a16="http://schemas.microsoft.com/office/drawing/2014/main" id="{5B6B157B-9F86-42E0-9F4E-FD5935537A3B}"/>
              </a:ext>
            </a:extLst>
          </p:cNvPr>
          <p:cNvGraphicFramePr>
            <a:graphicFrameLocks noChangeAspect="1"/>
          </p:cNvGraphicFramePr>
          <p:nvPr>
            <p:extLst>
              <p:ext uri="{D42A27DB-BD31-4B8C-83A1-F6EECF244321}">
                <p14:modId xmlns:p14="http://schemas.microsoft.com/office/powerpoint/2010/main" val="517621703"/>
              </p:ext>
            </p:extLst>
          </p:nvPr>
        </p:nvGraphicFramePr>
        <p:xfrm>
          <a:off x="3551382" y="2794752"/>
          <a:ext cx="3977005" cy="730250"/>
        </p:xfrm>
        <a:graphic>
          <a:graphicData uri="http://schemas.openxmlformats.org/presentationml/2006/ole">
            <mc:AlternateContent xmlns:mc="http://schemas.openxmlformats.org/markup-compatibility/2006">
              <mc:Choice xmlns:v="urn:schemas-microsoft-com:vml" Requires="v">
                <p:oleObj spid="_x0000_s59932" r:id="rId7" imgW="53644800" imgH="9448800" progId="Equation.3">
                  <p:embed/>
                </p:oleObj>
              </mc:Choice>
              <mc:Fallback>
                <p:oleObj r:id="rId7" imgW="53644800" imgH="9448800" progId="Equation.3">
                  <p:embed/>
                  <p:pic>
                    <p:nvPicPr>
                      <p:cNvPr id="44039" name="Object 8"/>
                      <p:cNvPicPr/>
                      <p:nvPr/>
                    </p:nvPicPr>
                    <p:blipFill>
                      <a:blip r:embed="rId8"/>
                      <a:stretch>
                        <a:fillRect/>
                      </a:stretch>
                    </p:blipFill>
                    <p:spPr>
                      <a:xfrm>
                        <a:off x="3551382" y="2794752"/>
                        <a:ext cx="3977005" cy="730250"/>
                      </a:xfrm>
                      <a:prstGeom prst="rect">
                        <a:avLst/>
                      </a:prstGeom>
                      <a:noFill/>
                      <a:ln w="25400" cap="flat" cmpd="sng">
                        <a:solidFill>
                          <a:srgbClr val="FFC000"/>
                        </a:solidFill>
                        <a:prstDash val="solid"/>
                        <a:miter/>
                        <a:headEnd type="none" w="med" len="med"/>
                        <a:tailEnd type="none" w="med" len="med"/>
                      </a:ln>
                    </p:spPr>
                  </p:pic>
                </p:oleObj>
              </mc:Fallback>
            </mc:AlternateContent>
          </a:graphicData>
        </a:graphic>
      </p:graphicFrame>
      <p:graphicFrame>
        <p:nvGraphicFramePr>
          <p:cNvPr id="12" name="Object 9">
            <a:extLst>
              <a:ext uri="{FF2B5EF4-FFF2-40B4-BE49-F238E27FC236}">
                <a16:creationId xmlns:a16="http://schemas.microsoft.com/office/drawing/2014/main" id="{956AE3CB-6BD9-486D-8420-E6219D0ABC03}"/>
              </a:ext>
            </a:extLst>
          </p:cNvPr>
          <p:cNvGraphicFramePr>
            <a:graphicFrameLocks noChangeAspect="1"/>
          </p:cNvGraphicFramePr>
          <p:nvPr>
            <p:extLst>
              <p:ext uri="{D42A27DB-BD31-4B8C-83A1-F6EECF244321}">
                <p14:modId xmlns:p14="http://schemas.microsoft.com/office/powerpoint/2010/main" val="2630959252"/>
              </p:ext>
            </p:extLst>
          </p:nvPr>
        </p:nvGraphicFramePr>
        <p:xfrm>
          <a:off x="7745557" y="2773797"/>
          <a:ext cx="2427605" cy="751205"/>
        </p:xfrm>
        <a:graphic>
          <a:graphicData uri="http://schemas.openxmlformats.org/presentationml/2006/ole">
            <mc:AlternateContent xmlns:mc="http://schemas.openxmlformats.org/markup-compatibility/2006">
              <mc:Choice xmlns:v="urn:schemas-microsoft-com:vml" Requires="v">
                <p:oleObj spid="_x0000_s59933" r:id="rId9" imgW="31394400" imgH="9448800" progId="Equation.3">
                  <p:embed/>
                </p:oleObj>
              </mc:Choice>
              <mc:Fallback>
                <p:oleObj r:id="rId9" imgW="31394400" imgH="9448800" progId="Equation.3">
                  <p:embed/>
                  <p:pic>
                    <p:nvPicPr>
                      <p:cNvPr id="44040" name="Object 9"/>
                      <p:cNvPicPr/>
                      <p:nvPr/>
                    </p:nvPicPr>
                    <p:blipFill>
                      <a:blip r:embed="rId10"/>
                      <a:stretch>
                        <a:fillRect/>
                      </a:stretch>
                    </p:blipFill>
                    <p:spPr>
                      <a:xfrm>
                        <a:off x="7745557" y="2773797"/>
                        <a:ext cx="2427605" cy="751205"/>
                      </a:xfrm>
                      <a:prstGeom prst="rect">
                        <a:avLst/>
                      </a:prstGeom>
                      <a:noFill/>
                      <a:ln w="25400" cap="flat" cmpd="sng">
                        <a:solidFill>
                          <a:srgbClr val="FFC000"/>
                        </a:solidFill>
                        <a:prstDash val="solid"/>
                        <a:miter/>
                        <a:headEnd type="none" w="med" len="med"/>
                        <a:tailEnd type="none" w="med" len="med"/>
                      </a:ln>
                    </p:spPr>
                  </p:pic>
                </p:oleObj>
              </mc:Fallback>
            </mc:AlternateContent>
          </a:graphicData>
        </a:graphic>
      </p:graphicFrame>
      <p:sp>
        <p:nvSpPr>
          <p:cNvPr id="13" name="椭圆形标注 9">
            <a:extLst>
              <a:ext uri="{FF2B5EF4-FFF2-40B4-BE49-F238E27FC236}">
                <a16:creationId xmlns:a16="http://schemas.microsoft.com/office/drawing/2014/main" id="{071F6962-36CB-48A7-8078-19197B8F449C}"/>
              </a:ext>
            </a:extLst>
          </p:cNvPr>
          <p:cNvSpPr/>
          <p:nvPr/>
        </p:nvSpPr>
        <p:spPr>
          <a:xfrm>
            <a:off x="9615314" y="5485549"/>
            <a:ext cx="2232025" cy="644858"/>
          </a:xfrm>
          <a:prstGeom prst="wedgeEllipseCallout">
            <a:avLst>
              <a:gd name="adj1" fmla="val -63689"/>
              <a:gd name="adj2" fmla="val -170961"/>
            </a:avLst>
          </a:prstGeom>
          <a:solidFill>
            <a:srgbClr val="FFC000">
              <a:alpha val="12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电感电流为</a:t>
            </a:r>
            <a:r>
              <a:rPr lang="en-US" altLang="zh-CN" dirty="0">
                <a:solidFill>
                  <a:srgbClr val="44546A"/>
                </a:solidFill>
                <a:latin typeface="Times New Roman" panose="02020603050405020304" pitchFamily="18" charset="0"/>
                <a:ea typeface="华文中宋" panose="02010600040101010101" pitchFamily="2" charset="-122"/>
              </a:rPr>
              <a:t>0</a:t>
            </a:r>
            <a:endParaRPr lang="zh-CN" altLang="en-US" dirty="0">
              <a:solidFill>
                <a:srgbClr val="44546A"/>
              </a:solidFill>
              <a:latin typeface="Times New Roman" panose="02020603050405020304" pitchFamily="18" charset="0"/>
              <a:ea typeface="华文中宋" panose="02010600040101010101" pitchFamily="2" charset="-122"/>
            </a:endParaRPr>
          </a:p>
        </p:txBody>
      </p:sp>
      <p:sp>
        <p:nvSpPr>
          <p:cNvPr id="14" name="椭圆形标注 10244">
            <a:extLst>
              <a:ext uri="{FF2B5EF4-FFF2-40B4-BE49-F238E27FC236}">
                <a16:creationId xmlns:a16="http://schemas.microsoft.com/office/drawing/2014/main" id="{D0EFC22C-40BA-4973-94C0-6669F6C0C627}"/>
              </a:ext>
            </a:extLst>
          </p:cNvPr>
          <p:cNvSpPr/>
          <p:nvPr/>
        </p:nvSpPr>
        <p:spPr>
          <a:xfrm>
            <a:off x="5523057" y="3855202"/>
            <a:ext cx="1612900" cy="970280"/>
          </a:xfrm>
          <a:prstGeom prst="wedgeEllipseCallout">
            <a:avLst>
              <a:gd name="adj1" fmla="val -115748"/>
              <a:gd name="adj2" fmla="val 62630"/>
            </a:avLst>
          </a:prstGeom>
          <a:solidFill>
            <a:srgbClr val="92D050">
              <a:alpha val="12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保持输出电压平稳</a:t>
            </a:r>
          </a:p>
        </p:txBody>
      </p:sp>
      <p:sp>
        <p:nvSpPr>
          <p:cNvPr id="15" name="直角三角形 14">
            <a:extLst>
              <a:ext uri="{FF2B5EF4-FFF2-40B4-BE49-F238E27FC236}">
                <a16:creationId xmlns:a16="http://schemas.microsoft.com/office/drawing/2014/main" id="{F100B27F-6993-4681-AF21-93BEAE8981CB}"/>
              </a:ext>
            </a:extLst>
          </p:cNvPr>
          <p:cNvSpPr/>
          <p:nvPr/>
        </p:nvSpPr>
        <p:spPr>
          <a:xfrm flipH="1">
            <a:off x="7255335" y="4068562"/>
            <a:ext cx="1216026" cy="652463"/>
          </a:xfrm>
          <a:prstGeom prst="rtTriangle">
            <a:avLst/>
          </a:prstGeom>
          <a:solidFill>
            <a:srgbClr val="00B050">
              <a:alpha val="8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 name="矩形 1">
            <a:extLst>
              <a:ext uri="{FF2B5EF4-FFF2-40B4-BE49-F238E27FC236}">
                <a16:creationId xmlns:a16="http://schemas.microsoft.com/office/drawing/2014/main" id="{145C4314-4A0D-40D6-A27C-AEDA0C316E8E}"/>
              </a:ext>
            </a:extLst>
          </p:cNvPr>
          <p:cNvSpPr/>
          <p:nvPr/>
        </p:nvSpPr>
        <p:spPr>
          <a:xfrm>
            <a:off x="3383817" y="565634"/>
            <a:ext cx="6878806" cy="646331"/>
          </a:xfrm>
          <a:prstGeom prst="rect">
            <a:avLst/>
          </a:prstGeom>
        </p:spPr>
        <p:txBody>
          <a:bodyPr wrap="none">
            <a:spAutoFit/>
          </a:bodyPr>
          <a:lstStyle/>
          <a:p>
            <a:r>
              <a:rPr lang="en-US" altLang="zh-CN" sz="3600" b="1" dirty="0">
                <a:solidFill>
                  <a:prstClr val="black"/>
                </a:solidFill>
                <a:ea typeface="微软雅黑" panose="020B0503020204020204" charset="-122"/>
                <a:sym typeface="方正兰亭黑_GBK" charset="-122"/>
              </a:rPr>
              <a:t>5.3.2 </a:t>
            </a:r>
            <a:r>
              <a:rPr lang="zh-CN" altLang="en-US" sz="3600" b="1" dirty="0">
                <a:solidFill>
                  <a:prstClr val="black"/>
                </a:solidFill>
                <a:ea typeface="微软雅黑" panose="020B0503020204020204" charset="-122"/>
                <a:sym typeface="方正兰亭黑_GBK" charset="-122"/>
              </a:rPr>
              <a:t>电流连续和断续模式的边界</a:t>
            </a:r>
          </a:p>
        </p:txBody>
      </p:sp>
    </p:spTree>
    <p:extLst>
      <p:ext uri="{BB962C8B-B14F-4D97-AF65-F5344CB8AC3E}">
        <p14:creationId xmlns:p14="http://schemas.microsoft.com/office/powerpoint/2010/main" val="1206237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740" name="Object 4"/>
          <p:cNvGraphicFramePr>
            <a:graphicFrameLocks noChangeAspect="1"/>
          </p:cNvGraphicFramePr>
          <p:nvPr>
            <p:extLst>
              <p:ext uri="{D42A27DB-BD31-4B8C-83A1-F6EECF244321}">
                <p14:modId xmlns:p14="http://schemas.microsoft.com/office/powerpoint/2010/main" val="2525743191"/>
              </p:ext>
            </p:extLst>
          </p:nvPr>
        </p:nvGraphicFramePr>
        <p:xfrm>
          <a:off x="2283820" y="3072579"/>
          <a:ext cx="3302550" cy="1432845"/>
        </p:xfrm>
        <a:graphic>
          <a:graphicData uri="http://schemas.openxmlformats.org/presentationml/2006/ole">
            <mc:AlternateContent xmlns:mc="http://schemas.openxmlformats.org/markup-compatibility/2006">
              <mc:Choice xmlns:v="urn:schemas-microsoft-com:vml" Requires="v">
                <p:oleObj spid="_x0000_s92256" name="Image" r:id="rId3" imgW="5838367" imgH="3134694" progId="Photoshop.Image.7">
                  <p:embed/>
                </p:oleObj>
              </mc:Choice>
              <mc:Fallback>
                <p:oleObj name="Image" r:id="rId3" imgW="5838367" imgH="3134694" progId="Photoshop.Image.7">
                  <p:embed/>
                  <p:pic>
                    <p:nvPicPr>
                      <p:cNvPr id="2447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820" y="3072579"/>
                        <a:ext cx="3302550" cy="1432845"/>
                      </a:xfrm>
                      <a:prstGeom prst="rect">
                        <a:avLst/>
                      </a:prstGeom>
                      <a:noFill/>
                      <a:ln>
                        <a:noFill/>
                      </a:ln>
                      <a:effectLst/>
                      <a:extLst/>
                    </p:spPr>
                  </p:pic>
                </p:oleObj>
              </mc:Fallback>
            </mc:AlternateContent>
          </a:graphicData>
        </a:graphic>
      </p:graphicFrame>
      <p:sp>
        <p:nvSpPr>
          <p:cNvPr id="244864" name="Text Box 128"/>
          <p:cNvSpPr txBox="1">
            <a:spLocks noChangeArrowheads="1"/>
          </p:cNvSpPr>
          <p:nvPr/>
        </p:nvSpPr>
        <p:spPr bwMode="auto">
          <a:xfrm>
            <a:off x="6019309" y="3073146"/>
            <a:ext cx="48473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b="1" dirty="0">
                <a:solidFill>
                  <a:srgbClr val="0000FF"/>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一是用于直流电动机传动，二是用作单相功率因数校正（</a:t>
            </a:r>
            <a:r>
              <a:rPr lang="en-US" altLang="zh-CN" b="1" dirty="0">
                <a:latin typeface="微软雅黑" panose="020B0503020204020204" pitchFamily="34" charset="-122"/>
                <a:ea typeface="微软雅黑" panose="020B0503020204020204" pitchFamily="34" charset="-122"/>
              </a:rPr>
              <a:t>Power Factor Correction—PFC</a:t>
            </a:r>
            <a:r>
              <a:rPr lang="zh-CN" altLang="en-US" b="1" dirty="0">
                <a:latin typeface="微软雅黑" panose="020B0503020204020204" pitchFamily="34" charset="-122"/>
                <a:ea typeface="微软雅黑" panose="020B0503020204020204" pitchFamily="34" charset="-122"/>
              </a:rPr>
              <a:t>）电路，三是用于其他交直流电源中。 </a:t>
            </a:r>
            <a:endParaRPr lang="en-US" altLang="zh-CN" b="1" dirty="0">
              <a:latin typeface="微软雅黑" panose="020B0503020204020204" pitchFamily="34" charset="-122"/>
              <a:ea typeface="微软雅黑" panose="020B0503020204020204" pitchFamily="34" charset="-122"/>
            </a:endParaRPr>
          </a:p>
          <a:p>
            <a:endParaRPr lang="zh-CN" altLang="en-US" b="1" dirty="0">
              <a:latin typeface="微软雅黑" panose="020B0503020204020204" pitchFamily="34" charset="-122"/>
              <a:ea typeface="微软雅黑" panose="020B0503020204020204" pitchFamily="34" charset="-122"/>
            </a:endParaRPr>
          </a:p>
          <a:p>
            <a:r>
              <a:rPr lang="zh-CN" altLang="en-US" b="1" dirty="0">
                <a:solidFill>
                  <a:srgbClr val="0000FF"/>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以用于直流电动机传动为例</a:t>
            </a:r>
          </a:p>
          <a:p>
            <a:pPr algn="just"/>
            <a:r>
              <a:rPr lang="zh-CN" altLang="en-US" b="1" dirty="0">
                <a:solidFill>
                  <a:srgbClr val="0000FF"/>
                </a:solidFill>
                <a:latin typeface="微软雅黑" panose="020B0503020204020204" pitchFamily="34" charset="-122"/>
                <a:ea typeface="微软雅黑" panose="020B0503020204020204" pitchFamily="34" charset="-122"/>
              </a:rPr>
              <a:t>        </a:t>
            </a:r>
            <a:r>
              <a:rPr lang="zh-CN" altLang="en-US" b="1" dirty="0">
                <a:solidFill>
                  <a:srgbClr val="00990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在直流电动机</a:t>
            </a:r>
            <a:r>
              <a:rPr lang="zh-CN" altLang="en-US" b="1" dirty="0">
                <a:solidFill>
                  <a:srgbClr val="E35449"/>
                </a:solidFill>
                <a:latin typeface="微软雅黑" panose="020B0503020204020204" pitchFamily="34" charset="-122"/>
                <a:ea typeface="微软雅黑" panose="020B0503020204020204" pitchFamily="34" charset="-122"/>
              </a:rPr>
              <a:t>再生制动</a:t>
            </a:r>
            <a:r>
              <a:rPr lang="zh-CN" altLang="en-US" b="1" dirty="0">
                <a:latin typeface="微软雅黑" panose="020B0503020204020204" pitchFamily="34" charset="-122"/>
                <a:ea typeface="微软雅黑" panose="020B0503020204020204" pitchFamily="34" charset="-122"/>
              </a:rPr>
              <a:t>时把电能回馈给直流电源。</a:t>
            </a:r>
          </a:p>
        </p:txBody>
      </p:sp>
      <p:sp>
        <p:nvSpPr>
          <p:cNvPr id="244865" name="Rectangle 129"/>
          <p:cNvSpPr>
            <a:spLocks noChangeArrowheads="1"/>
          </p:cNvSpPr>
          <p:nvPr/>
        </p:nvSpPr>
        <p:spPr bwMode="auto">
          <a:xfrm>
            <a:off x="1524001"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矩形 2"/>
          <p:cNvSpPr/>
          <p:nvPr/>
        </p:nvSpPr>
        <p:spPr>
          <a:xfrm>
            <a:off x="2194623" y="2551747"/>
            <a:ext cx="1693092" cy="461665"/>
          </a:xfrm>
          <a:prstGeom prst="rect">
            <a:avLst/>
          </a:prstGeom>
        </p:spPr>
        <p:txBody>
          <a:bodyPr wrap="none">
            <a:spAutoFit/>
          </a:bodyPr>
          <a:lstStyle/>
          <a:p>
            <a:r>
              <a:rPr lang="en-US" altLang="zh-CN" sz="2400" b="1" dirty="0">
                <a:solidFill>
                  <a:srgbClr val="E35449"/>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典型应用 </a:t>
            </a:r>
          </a:p>
        </p:txBody>
      </p:sp>
      <p:sp>
        <p:nvSpPr>
          <p:cNvPr id="132" name="Rectangle 10">
            <a:extLst>
              <a:ext uri="{FF2B5EF4-FFF2-40B4-BE49-F238E27FC236}">
                <a16:creationId xmlns:a16="http://schemas.microsoft.com/office/drawing/2014/main" id="{C9091CF9-6FE6-4524-822F-5EA2D43D8EF8}"/>
              </a:ext>
            </a:extLst>
          </p:cNvPr>
          <p:cNvSpPr>
            <a:spLocks noChangeArrowheads="1"/>
          </p:cNvSpPr>
          <p:nvPr/>
        </p:nvSpPr>
        <p:spPr bwMode="auto">
          <a:xfrm>
            <a:off x="3023556" y="914200"/>
            <a:ext cx="7239000" cy="1498600"/>
          </a:xfrm>
          <a:prstGeom prst="rect">
            <a:avLst/>
          </a:prstGeom>
          <a:noFill/>
          <a:ln w="38100" cmpd="dbl">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华文中宋" panose="02010600040101010101" pitchFamily="2" charset="-122"/>
              </a:defRPr>
            </a:lvl1pPr>
            <a:lvl2pPr>
              <a:spcBef>
                <a:spcPct val="20000"/>
              </a:spcBef>
              <a:buChar char="–"/>
              <a:defRPr kumimoji="1" sz="2800">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9pPr>
          </a:lstStyle>
          <a:p>
            <a:pPr eaLnBrk="1" hangingPunct="1">
              <a:spcBef>
                <a:spcPct val="50000"/>
              </a:spcBef>
              <a:buFont typeface="Wingdings" panose="05000000000000000000" pitchFamily="2" charset="2"/>
              <a:buChar char="v"/>
            </a:pPr>
            <a:r>
              <a:rPr lang="zh-CN" altLang="en-US" sz="2400" b="1" dirty="0">
                <a:latin typeface="微软雅黑" panose="020B0503020204020204" pitchFamily="34" charset="-122"/>
                <a:ea typeface="微软雅黑" panose="020B0503020204020204" pitchFamily="34" charset="-122"/>
              </a:rPr>
              <a:t>升压斩波电路能使输出电压高于电源电压的原因</a:t>
            </a:r>
          </a:p>
          <a:p>
            <a:pPr lvl="1" eaLnBrk="1" hangingPunct="1">
              <a:spcBef>
                <a:spcPct val="50000"/>
              </a:spcBef>
              <a:buClr>
                <a:schemeClr val="tx1"/>
              </a:buClr>
              <a:buFont typeface="Wingdings" panose="05000000000000000000" pitchFamily="2" charset="2"/>
              <a:buChar char="Ø"/>
            </a:pPr>
            <a:r>
              <a:rPr lang="zh-CN" altLang="en-US" sz="2400" b="1">
                <a:latin typeface="微软雅黑" panose="020B0503020204020204" pitchFamily="34" charset="-122"/>
                <a:ea typeface="微软雅黑" panose="020B0503020204020204" pitchFamily="34" charset="-122"/>
              </a:rPr>
              <a:t> 一</a:t>
            </a:r>
            <a:r>
              <a:rPr lang="zh-CN" altLang="en-US" sz="2400" b="1" dirty="0">
                <a:latin typeface="微软雅黑" panose="020B0503020204020204" pitchFamily="34" charset="-122"/>
                <a:ea typeface="微软雅黑" panose="020B0503020204020204" pitchFamily="34" charset="-122"/>
              </a:rPr>
              <a:t>是</a:t>
            </a:r>
            <a:r>
              <a:rPr lang="en-US" altLang="zh-CN" sz="2400" b="1" i="1" dirty="0">
                <a:latin typeface="微软雅黑" panose="020B0503020204020204" pitchFamily="34" charset="-122"/>
                <a:ea typeface="微软雅黑" panose="020B0503020204020204" pitchFamily="34" charset="-122"/>
              </a:rPr>
              <a:t>L</a:t>
            </a:r>
            <a:r>
              <a:rPr lang="zh-CN" altLang="en-US" sz="2400" b="1" dirty="0">
                <a:latin typeface="微软雅黑" panose="020B0503020204020204" pitchFamily="34" charset="-122"/>
                <a:ea typeface="微软雅黑" panose="020B0503020204020204" pitchFamily="34" charset="-122"/>
              </a:rPr>
              <a:t>储能之后具有使电压泵升的作用</a:t>
            </a:r>
          </a:p>
          <a:p>
            <a:pPr lvl="1" eaLnBrk="1" hangingPunct="1">
              <a:spcBef>
                <a:spcPct val="50000"/>
              </a:spcBef>
              <a:buClr>
                <a:schemeClr val="tx1"/>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 二是电容</a:t>
            </a:r>
            <a:r>
              <a:rPr lang="en-US" altLang="zh-CN" sz="2400" b="1" i="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可将输出电压保持住</a:t>
            </a:r>
          </a:p>
        </p:txBody>
      </p:sp>
      <p:sp>
        <p:nvSpPr>
          <p:cNvPr id="133" name="Rectangle 10">
            <a:extLst>
              <a:ext uri="{FF2B5EF4-FFF2-40B4-BE49-F238E27FC236}">
                <a16:creationId xmlns:a16="http://schemas.microsoft.com/office/drawing/2014/main" id="{2FD435A7-E723-4C72-9D2C-5375681A042B}"/>
              </a:ext>
            </a:extLst>
          </p:cNvPr>
          <p:cNvSpPr>
            <a:spLocks noChangeArrowheads="1"/>
          </p:cNvSpPr>
          <p:nvPr/>
        </p:nvSpPr>
        <p:spPr bwMode="auto">
          <a:xfrm>
            <a:off x="6096001" y="5190358"/>
            <a:ext cx="4770611" cy="615553"/>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spcBef>
                <a:spcPct val="20000"/>
              </a:spcBef>
              <a:buChar char="•"/>
              <a:defRPr kumimoji="1" sz="3200">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中宋" panose="02010600040101010101" pitchFamily="2" charset="-122"/>
              </a:defRPr>
            </a:lvl9pPr>
          </a:lstStyle>
          <a:p>
            <a:pPr algn="just" eaLnBrk="1" hangingPunct="1">
              <a:spcBef>
                <a:spcPct val="0"/>
              </a:spcBef>
              <a:buFontTx/>
              <a:buNone/>
            </a:pPr>
            <a:r>
              <a:rPr lang="zh-CN" altLang="en-US" sz="2000" b="1" dirty="0">
                <a:latin typeface="微软雅黑" panose="020B0503020204020204" pitchFamily="34" charset="-122"/>
                <a:ea typeface="微软雅黑" panose="020B0503020204020204" pitchFamily="34" charset="-122"/>
              </a:rPr>
              <a:t>实际电感</a:t>
            </a:r>
            <a:r>
              <a:rPr lang="en-US" altLang="zh-CN" sz="2000" b="1" dirty="0">
                <a:latin typeface="微软雅黑" panose="020B0503020204020204" pitchFamily="34" charset="-122"/>
                <a:ea typeface="微软雅黑" panose="020B0503020204020204" pitchFamily="34" charset="-122"/>
              </a:rPr>
              <a:t>L</a:t>
            </a:r>
            <a:r>
              <a:rPr lang="zh-CN" altLang="en-US" sz="2000" b="1" dirty="0">
                <a:latin typeface="微软雅黑" panose="020B0503020204020204" pitchFamily="34" charset="-122"/>
                <a:ea typeface="微软雅黑" panose="020B0503020204020204" pitchFamily="34" charset="-122"/>
              </a:rPr>
              <a:t>值不可能为无穷大，因此也有电动机电枢电流连续和断续两种工作状态。</a:t>
            </a:r>
          </a:p>
        </p:txBody>
      </p:sp>
      <p:grpSp>
        <p:nvGrpSpPr>
          <p:cNvPr id="134" name="Group 5">
            <a:extLst>
              <a:ext uri="{FF2B5EF4-FFF2-40B4-BE49-F238E27FC236}">
                <a16:creationId xmlns:a16="http://schemas.microsoft.com/office/drawing/2014/main" id="{1196DCEB-4B36-403D-B6BE-7556202CAEA0}"/>
              </a:ext>
            </a:extLst>
          </p:cNvPr>
          <p:cNvGrpSpPr>
            <a:grpSpLocks/>
          </p:cNvGrpSpPr>
          <p:nvPr/>
        </p:nvGrpSpPr>
        <p:grpSpPr bwMode="auto">
          <a:xfrm>
            <a:off x="2244021" y="4766509"/>
            <a:ext cx="1429249" cy="1502631"/>
            <a:chOff x="3016" y="2424"/>
            <a:chExt cx="1221" cy="1105"/>
          </a:xfrm>
        </p:grpSpPr>
        <p:sp>
          <p:nvSpPr>
            <p:cNvPr id="135" name="Rectangle 6">
              <a:extLst>
                <a:ext uri="{FF2B5EF4-FFF2-40B4-BE49-F238E27FC236}">
                  <a16:creationId xmlns:a16="http://schemas.microsoft.com/office/drawing/2014/main" id="{E755AEE2-2DF6-4CB1-8AE8-6A92190E0229}"/>
                </a:ext>
              </a:extLst>
            </p:cNvPr>
            <p:cNvSpPr>
              <a:spLocks noChangeArrowheads="1"/>
            </p:cNvSpPr>
            <p:nvPr/>
          </p:nvSpPr>
          <p:spPr bwMode="auto">
            <a:xfrm>
              <a:off x="4178" y="3284"/>
              <a:ext cx="2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136" name="Rectangle 7">
              <a:extLst>
                <a:ext uri="{FF2B5EF4-FFF2-40B4-BE49-F238E27FC236}">
                  <a16:creationId xmlns:a16="http://schemas.microsoft.com/office/drawing/2014/main" id="{81CBC275-0EFE-4561-BA2E-869712D58799}"/>
                </a:ext>
              </a:extLst>
            </p:cNvPr>
            <p:cNvSpPr>
              <a:spLocks noChangeArrowheads="1"/>
            </p:cNvSpPr>
            <p:nvPr/>
          </p:nvSpPr>
          <p:spPr bwMode="auto">
            <a:xfrm>
              <a:off x="4192" y="2773"/>
              <a:ext cx="2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137" name="Line 8">
              <a:extLst>
                <a:ext uri="{FF2B5EF4-FFF2-40B4-BE49-F238E27FC236}">
                  <a16:creationId xmlns:a16="http://schemas.microsoft.com/office/drawing/2014/main" id="{3680A526-B3F5-44C6-A985-614F9D73321E}"/>
                </a:ext>
              </a:extLst>
            </p:cNvPr>
            <p:cNvSpPr>
              <a:spLocks noChangeShapeType="1"/>
            </p:cNvSpPr>
            <p:nvPr/>
          </p:nvSpPr>
          <p:spPr bwMode="auto">
            <a:xfrm>
              <a:off x="3114" y="2495"/>
              <a:ext cx="1" cy="34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Freeform 9">
              <a:extLst>
                <a:ext uri="{FF2B5EF4-FFF2-40B4-BE49-F238E27FC236}">
                  <a16:creationId xmlns:a16="http://schemas.microsoft.com/office/drawing/2014/main" id="{CFF3A146-9E32-4C4C-9F3C-23777123FFCC}"/>
                </a:ext>
              </a:extLst>
            </p:cNvPr>
            <p:cNvSpPr>
              <a:spLocks/>
            </p:cNvSpPr>
            <p:nvPr/>
          </p:nvSpPr>
          <p:spPr bwMode="auto">
            <a:xfrm>
              <a:off x="3095" y="2450"/>
              <a:ext cx="37" cy="49"/>
            </a:xfrm>
            <a:custGeom>
              <a:avLst/>
              <a:gdLst>
                <a:gd name="T0" fmla="*/ 0 w 37"/>
                <a:gd name="T1" fmla="*/ 49 h 49"/>
                <a:gd name="T2" fmla="*/ 19 w 37"/>
                <a:gd name="T3" fmla="*/ 0 h 49"/>
                <a:gd name="T4" fmla="*/ 37 w 37"/>
                <a:gd name="T5" fmla="*/ 49 h 49"/>
                <a:gd name="T6" fmla="*/ 0 w 37"/>
                <a:gd name="T7" fmla="*/ 49 h 49"/>
              </a:gdLst>
              <a:ahLst/>
              <a:cxnLst>
                <a:cxn ang="0">
                  <a:pos x="T0" y="T1"/>
                </a:cxn>
                <a:cxn ang="0">
                  <a:pos x="T2" y="T3"/>
                </a:cxn>
                <a:cxn ang="0">
                  <a:pos x="T4" y="T5"/>
                </a:cxn>
                <a:cxn ang="0">
                  <a:pos x="T6" y="T7"/>
                </a:cxn>
              </a:cxnLst>
              <a:rect l="0" t="0" r="r" b="b"/>
              <a:pathLst>
                <a:path w="37" h="49">
                  <a:moveTo>
                    <a:pt x="0" y="49"/>
                  </a:moveTo>
                  <a:lnTo>
                    <a:pt x="19" y="0"/>
                  </a:lnTo>
                  <a:lnTo>
                    <a:pt x="37" y="49"/>
                  </a:lnTo>
                  <a:lnTo>
                    <a:pt x="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 name="Line 10">
              <a:extLst>
                <a:ext uri="{FF2B5EF4-FFF2-40B4-BE49-F238E27FC236}">
                  <a16:creationId xmlns:a16="http://schemas.microsoft.com/office/drawing/2014/main" id="{63D03AAC-1492-4F1B-BD29-0D2F042F0990}"/>
                </a:ext>
              </a:extLst>
            </p:cNvPr>
            <p:cNvSpPr>
              <a:spLocks noChangeShapeType="1"/>
            </p:cNvSpPr>
            <p:nvPr/>
          </p:nvSpPr>
          <p:spPr bwMode="auto">
            <a:xfrm>
              <a:off x="3051" y="2781"/>
              <a:ext cx="1135"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Freeform 11">
              <a:extLst>
                <a:ext uri="{FF2B5EF4-FFF2-40B4-BE49-F238E27FC236}">
                  <a16:creationId xmlns:a16="http://schemas.microsoft.com/office/drawing/2014/main" id="{17D69F69-5010-46E1-9CA8-C79DDB4BF0CE}"/>
                </a:ext>
              </a:extLst>
            </p:cNvPr>
            <p:cNvSpPr>
              <a:spLocks/>
            </p:cNvSpPr>
            <p:nvPr/>
          </p:nvSpPr>
          <p:spPr bwMode="auto">
            <a:xfrm>
              <a:off x="4181" y="2764"/>
              <a:ext cx="56" cy="33"/>
            </a:xfrm>
            <a:custGeom>
              <a:avLst/>
              <a:gdLst>
                <a:gd name="T0" fmla="*/ 0 w 56"/>
                <a:gd name="T1" fmla="*/ 0 h 33"/>
                <a:gd name="T2" fmla="*/ 56 w 56"/>
                <a:gd name="T3" fmla="*/ 17 h 33"/>
                <a:gd name="T4" fmla="*/ 0 w 56"/>
                <a:gd name="T5" fmla="*/ 33 h 33"/>
                <a:gd name="T6" fmla="*/ 0 w 56"/>
                <a:gd name="T7" fmla="*/ 0 h 33"/>
              </a:gdLst>
              <a:ahLst/>
              <a:cxnLst>
                <a:cxn ang="0">
                  <a:pos x="T0" y="T1"/>
                </a:cxn>
                <a:cxn ang="0">
                  <a:pos x="T2" y="T3"/>
                </a:cxn>
                <a:cxn ang="0">
                  <a:pos x="T4" y="T5"/>
                </a:cxn>
                <a:cxn ang="0">
                  <a:pos x="T6" y="T7"/>
                </a:cxn>
              </a:cxnLst>
              <a:rect l="0" t="0" r="r" b="b"/>
              <a:pathLst>
                <a:path w="56" h="33">
                  <a:moveTo>
                    <a:pt x="0" y="0"/>
                  </a:moveTo>
                  <a:lnTo>
                    <a:pt x="56" y="17"/>
                  </a:lnTo>
                  <a:lnTo>
                    <a:pt x="0" y="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 name="Line 12">
              <a:extLst>
                <a:ext uri="{FF2B5EF4-FFF2-40B4-BE49-F238E27FC236}">
                  <a16:creationId xmlns:a16="http://schemas.microsoft.com/office/drawing/2014/main" id="{875AAC0A-2468-45C7-8FE1-386A6A2F7CB0}"/>
                </a:ext>
              </a:extLst>
            </p:cNvPr>
            <p:cNvSpPr>
              <a:spLocks noChangeShapeType="1"/>
            </p:cNvSpPr>
            <p:nvPr/>
          </p:nvSpPr>
          <p:spPr bwMode="auto">
            <a:xfrm>
              <a:off x="3112" y="2911"/>
              <a:ext cx="2" cy="618"/>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Freeform 13">
              <a:extLst>
                <a:ext uri="{FF2B5EF4-FFF2-40B4-BE49-F238E27FC236}">
                  <a16:creationId xmlns:a16="http://schemas.microsoft.com/office/drawing/2014/main" id="{0D2DB1BD-B5C3-4239-A404-724149BD0288}"/>
                </a:ext>
              </a:extLst>
            </p:cNvPr>
            <p:cNvSpPr>
              <a:spLocks/>
            </p:cNvSpPr>
            <p:nvPr/>
          </p:nvSpPr>
          <p:spPr bwMode="auto">
            <a:xfrm>
              <a:off x="3094" y="2866"/>
              <a:ext cx="37" cy="49"/>
            </a:xfrm>
            <a:custGeom>
              <a:avLst/>
              <a:gdLst>
                <a:gd name="T0" fmla="*/ 0 w 37"/>
                <a:gd name="T1" fmla="*/ 49 h 49"/>
                <a:gd name="T2" fmla="*/ 18 w 37"/>
                <a:gd name="T3" fmla="*/ 0 h 49"/>
                <a:gd name="T4" fmla="*/ 37 w 37"/>
                <a:gd name="T5" fmla="*/ 49 h 49"/>
                <a:gd name="T6" fmla="*/ 0 w 37"/>
                <a:gd name="T7" fmla="*/ 49 h 49"/>
              </a:gdLst>
              <a:ahLst/>
              <a:cxnLst>
                <a:cxn ang="0">
                  <a:pos x="T0" y="T1"/>
                </a:cxn>
                <a:cxn ang="0">
                  <a:pos x="T2" y="T3"/>
                </a:cxn>
                <a:cxn ang="0">
                  <a:pos x="T4" y="T5"/>
                </a:cxn>
                <a:cxn ang="0">
                  <a:pos x="T6" y="T7"/>
                </a:cxn>
              </a:cxnLst>
              <a:rect l="0" t="0" r="r" b="b"/>
              <a:pathLst>
                <a:path w="37" h="49">
                  <a:moveTo>
                    <a:pt x="0" y="49"/>
                  </a:moveTo>
                  <a:lnTo>
                    <a:pt x="18" y="0"/>
                  </a:lnTo>
                  <a:lnTo>
                    <a:pt x="37" y="49"/>
                  </a:lnTo>
                  <a:lnTo>
                    <a:pt x="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Line 14">
              <a:extLst>
                <a:ext uri="{FF2B5EF4-FFF2-40B4-BE49-F238E27FC236}">
                  <a16:creationId xmlns:a16="http://schemas.microsoft.com/office/drawing/2014/main" id="{64BC69AA-DA54-4659-AD07-9C4F17E3F4AA}"/>
                </a:ext>
              </a:extLst>
            </p:cNvPr>
            <p:cNvSpPr>
              <a:spLocks noChangeShapeType="1"/>
            </p:cNvSpPr>
            <p:nvPr/>
          </p:nvSpPr>
          <p:spPr bwMode="auto">
            <a:xfrm>
              <a:off x="3051" y="3287"/>
              <a:ext cx="1135"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Freeform 15">
              <a:extLst>
                <a:ext uri="{FF2B5EF4-FFF2-40B4-BE49-F238E27FC236}">
                  <a16:creationId xmlns:a16="http://schemas.microsoft.com/office/drawing/2014/main" id="{EFAC2B98-B617-4EEF-B75C-2BBE15E163D6}"/>
                </a:ext>
              </a:extLst>
            </p:cNvPr>
            <p:cNvSpPr>
              <a:spLocks/>
            </p:cNvSpPr>
            <p:nvPr/>
          </p:nvSpPr>
          <p:spPr bwMode="auto">
            <a:xfrm>
              <a:off x="4181" y="3270"/>
              <a:ext cx="56" cy="33"/>
            </a:xfrm>
            <a:custGeom>
              <a:avLst/>
              <a:gdLst>
                <a:gd name="T0" fmla="*/ 0 w 56"/>
                <a:gd name="T1" fmla="*/ 0 h 33"/>
                <a:gd name="T2" fmla="*/ 56 w 56"/>
                <a:gd name="T3" fmla="*/ 17 h 33"/>
                <a:gd name="T4" fmla="*/ 0 w 56"/>
                <a:gd name="T5" fmla="*/ 33 h 33"/>
                <a:gd name="T6" fmla="*/ 0 w 56"/>
                <a:gd name="T7" fmla="*/ 0 h 33"/>
              </a:gdLst>
              <a:ahLst/>
              <a:cxnLst>
                <a:cxn ang="0">
                  <a:pos x="T0" y="T1"/>
                </a:cxn>
                <a:cxn ang="0">
                  <a:pos x="T2" y="T3"/>
                </a:cxn>
                <a:cxn ang="0">
                  <a:pos x="T4" y="T5"/>
                </a:cxn>
                <a:cxn ang="0">
                  <a:pos x="T6" y="T7"/>
                </a:cxn>
              </a:cxnLst>
              <a:rect l="0" t="0" r="r" b="b"/>
              <a:pathLst>
                <a:path w="56" h="33">
                  <a:moveTo>
                    <a:pt x="0" y="0"/>
                  </a:moveTo>
                  <a:lnTo>
                    <a:pt x="56" y="17"/>
                  </a:lnTo>
                  <a:lnTo>
                    <a:pt x="0" y="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 name="Freeform 16">
              <a:extLst>
                <a:ext uri="{FF2B5EF4-FFF2-40B4-BE49-F238E27FC236}">
                  <a16:creationId xmlns:a16="http://schemas.microsoft.com/office/drawing/2014/main" id="{C2774530-6E86-4F68-A14D-B40F8D2FA560}"/>
                </a:ext>
              </a:extLst>
            </p:cNvPr>
            <p:cNvSpPr>
              <a:spLocks/>
            </p:cNvSpPr>
            <p:nvPr/>
          </p:nvSpPr>
          <p:spPr bwMode="auto">
            <a:xfrm>
              <a:off x="3114" y="2956"/>
              <a:ext cx="424" cy="155"/>
            </a:xfrm>
            <a:custGeom>
              <a:avLst/>
              <a:gdLst>
                <a:gd name="T0" fmla="*/ 0 w 424"/>
                <a:gd name="T1" fmla="*/ 155 h 155"/>
                <a:gd name="T2" fmla="*/ 424 w 424"/>
                <a:gd name="T3" fmla="*/ 0 h 155"/>
              </a:gdLst>
              <a:ahLst/>
              <a:cxnLst>
                <a:cxn ang="0">
                  <a:pos x="T0" y="T1"/>
                </a:cxn>
                <a:cxn ang="0">
                  <a:pos x="T2" y="T3"/>
                </a:cxn>
              </a:cxnLst>
              <a:rect l="0" t="0" r="r" b="b"/>
              <a:pathLst>
                <a:path w="424" h="155">
                  <a:moveTo>
                    <a:pt x="0" y="155"/>
                  </a:moveTo>
                  <a:cubicBezTo>
                    <a:pt x="27" y="128"/>
                    <a:pt x="217" y="59"/>
                    <a:pt x="424" y="0"/>
                  </a:cubicBezTo>
                </a:path>
              </a:pathLst>
            </a:custGeom>
            <a:noFill/>
            <a:ln w="28575" cap="rnd"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6" name="Freeform 17">
              <a:extLst>
                <a:ext uri="{FF2B5EF4-FFF2-40B4-BE49-F238E27FC236}">
                  <a16:creationId xmlns:a16="http://schemas.microsoft.com/office/drawing/2014/main" id="{AF66ECD6-E420-4BA3-88BF-AC7A27D1F0BA}"/>
                </a:ext>
              </a:extLst>
            </p:cNvPr>
            <p:cNvSpPr>
              <a:spLocks/>
            </p:cNvSpPr>
            <p:nvPr/>
          </p:nvSpPr>
          <p:spPr bwMode="auto">
            <a:xfrm>
              <a:off x="3538" y="2956"/>
              <a:ext cx="325" cy="155"/>
            </a:xfrm>
            <a:custGeom>
              <a:avLst/>
              <a:gdLst>
                <a:gd name="T0" fmla="*/ 0 w 325"/>
                <a:gd name="T1" fmla="*/ 0 h 155"/>
                <a:gd name="T2" fmla="*/ 325 w 325"/>
                <a:gd name="T3" fmla="*/ 155 h 155"/>
              </a:gdLst>
              <a:ahLst/>
              <a:cxnLst>
                <a:cxn ang="0">
                  <a:pos x="T0" y="T1"/>
                </a:cxn>
                <a:cxn ang="0">
                  <a:pos x="T2" y="T3"/>
                </a:cxn>
              </a:cxnLst>
              <a:rect l="0" t="0" r="r" b="b"/>
              <a:pathLst>
                <a:path w="325" h="155">
                  <a:moveTo>
                    <a:pt x="0" y="0"/>
                  </a:moveTo>
                  <a:cubicBezTo>
                    <a:pt x="141" y="52"/>
                    <a:pt x="286" y="121"/>
                    <a:pt x="325" y="155"/>
                  </a:cubicBezTo>
                </a:path>
              </a:pathLst>
            </a:custGeom>
            <a:noFill/>
            <a:ln w="28575" cap="rnd"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7" name="Freeform 18">
              <a:extLst>
                <a:ext uri="{FF2B5EF4-FFF2-40B4-BE49-F238E27FC236}">
                  <a16:creationId xmlns:a16="http://schemas.microsoft.com/office/drawing/2014/main" id="{82A8D4BA-2D7E-45B4-834B-7382AB9CDBE6}"/>
                </a:ext>
              </a:extLst>
            </p:cNvPr>
            <p:cNvSpPr>
              <a:spLocks/>
            </p:cNvSpPr>
            <p:nvPr/>
          </p:nvSpPr>
          <p:spPr bwMode="auto">
            <a:xfrm>
              <a:off x="3863" y="3044"/>
              <a:ext cx="149" cy="67"/>
            </a:xfrm>
            <a:custGeom>
              <a:avLst/>
              <a:gdLst>
                <a:gd name="T0" fmla="*/ 0 w 149"/>
                <a:gd name="T1" fmla="*/ 67 h 67"/>
                <a:gd name="T2" fmla="*/ 149 w 149"/>
                <a:gd name="T3" fmla="*/ 0 h 67"/>
              </a:gdLst>
              <a:ahLst/>
              <a:cxnLst>
                <a:cxn ang="0">
                  <a:pos x="T0" y="T1"/>
                </a:cxn>
                <a:cxn ang="0">
                  <a:pos x="T2" y="T3"/>
                </a:cxn>
              </a:cxnLst>
              <a:rect l="0" t="0" r="r" b="b"/>
              <a:pathLst>
                <a:path w="149" h="67">
                  <a:moveTo>
                    <a:pt x="0" y="67"/>
                  </a:moveTo>
                  <a:cubicBezTo>
                    <a:pt x="12" y="51"/>
                    <a:pt x="79" y="22"/>
                    <a:pt x="149" y="0"/>
                  </a:cubicBezTo>
                </a:path>
              </a:pathLst>
            </a:custGeom>
            <a:noFill/>
            <a:ln w="28575" cap="rnd"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 name="Freeform 19">
              <a:extLst>
                <a:ext uri="{FF2B5EF4-FFF2-40B4-BE49-F238E27FC236}">
                  <a16:creationId xmlns:a16="http://schemas.microsoft.com/office/drawing/2014/main" id="{12A09195-0F52-4499-B439-5D04A46A2A97}"/>
                </a:ext>
              </a:extLst>
            </p:cNvPr>
            <p:cNvSpPr>
              <a:spLocks noEditPoints="1"/>
            </p:cNvSpPr>
            <p:nvPr/>
          </p:nvSpPr>
          <p:spPr bwMode="auto">
            <a:xfrm>
              <a:off x="3535" y="2777"/>
              <a:ext cx="6" cy="183"/>
            </a:xfrm>
            <a:custGeom>
              <a:avLst/>
              <a:gdLst>
                <a:gd name="T0" fmla="*/ 16 w 16"/>
                <a:gd name="T1" fmla="*/ 8 h 451"/>
                <a:gd name="T2" fmla="*/ 16 w 16"/>
                <a:gd name="T3" fmla="*/ 120 h 451"/>
                <a:gd name="T4" fmla="*/ 8 w 16"/>
                <a:gd name="T5" fmla="*/ 128 h 451"/>
                <a:gd name="T6" fmla="*/ 0 w 16"/>
                <a:gd name="T7" fmla="*/ 120 h 451"/>
                <a:gd name="T8" fmla="*/ 0 w 16"/>
                <a:gd name="T9" fmla="*/ 8 h 451"/>
                <a:gd name="T10" fmla="*/ 8 w 16"/>
                <a:gd name="T11" fmla="*/ 0 h 451"/>
                <a:gd name="T12" fmla="*/ 16 w 16"/>
                <a:gd name="T13" fmla="*/ 8 h 451"/>
                <a:gd name="T14" fmla="*/ 16 w 16"/>
                <a:gd name="T15" fmla="*/ 200 h 451"/>
                <a:gd name="T16" fmla="*/ 16 w 16"/>
                <a:gd name="T17" fmla="*/ 312 h 451"/>
                <a:gd name="T18" fmla="*/ 8 w 16"/>
                <a:gd name="T19" fmla="*/ 320 h 451"/>
                <a:gd name="T20" fmla="*/ 0 w 16"/>
                <a:gd name="T21" fmla="*/ 312 h 451"/>
                <a:gd name="T22" fmla="*/ 0 w 16"/>
                <a:gd name="T23" fmla="*/ 200 h 451"/>
                <a:gd name="T24" fmla="*/ 8 w 16"/>
                <a:gd name="T25" fmla="*/ 192 h 451"/>
                <a:gd name="T26" fmla="*/ 16 w 16"/>
                <a:gd name="T27" fmla="*/ 200 h 451"/>
                <a:gd name="T28" fmla="*/ 16 w 16"/>
                <a:gd name="T29" fmla="*/ 392 h 451"/>
                <a:gd name="T30" fmla="*/ 16 w 16"/>
                <a:gd name="T31" fmla="*/ 443 h 451"/>
                <a:gd name="T32" fmla="*/ 8 w 16"/>
                <a:gd name="T33" fmla="*/ 451 h 451"/>
                <a:gd name="T34" fmla="*/ 0 w 16"/>
                <a:gd name="T35" fmla="*/ 443 h 451"/>
                <a:gd name="T36" fmla="*/ 0 w 16"/>
                <a:gd name="T37" fmla="*/ 392 h 451"/>
                <a:gd name="T38" fmla="*/ 8 w 16"/>
                <a:gd name="T39" fmla="*/ 384 h 451"/>
                <a:gd name="T40" fmla="*/ 16 w 16"/>
                <a:gd name="T41" fmla="*/ 392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451">
                  <a:moveTo>
                    <a:pt x="16" y="8"/>
                  </a:moveTo>
                  <a:lnTo>
                    <a:pt x="16" y="120"/>
                  </a:lnTo>
                  <a:cubicBezTo>
                    <a:pt x="16" y="124"/>
                    <a:pt x="12" y="128"/>
                    <a:pt x="8" y="128"/>
                  </a:cubicBezTo>
                  <a:cubicBezTo>
                    <a:pt x="3" y="128"/>
                    <a:pt x="0" y="124"/>
                    <a:pt x="0" y="120"/>
                  </a:cubicBezTo>
                  <a:lnTo>
                    <a:pt x="0" y="8"/>
                  </a:lnTo>
                  <a:cubicBezTo>
                    <a:pt x="0" y="3"/>
                    <a:pt x="3" y="0"/>
                    <a:pt x="8" y="0"/>
                  </a:cubicBezTo>
                  <a:cubicBezTo>
                    <a:pt x="12" y="0"/>
                    <a:pt x="16" y="3"/>
                    <a:pt x="16" y="8"/>
                  </a:cubicBezTo>
                  <a:close/>
                  <a:moveTo>
                    <a:pt x="16" y="200"/>
                  </a:moveTo>
                  <a:lnTo>
                    <a:pt x="16" y="312"/>
                  </a:lnTo>
                  <a:cubicBezTo>
                    <a:pt x="16" y="316"/>
                    <a:pt x="12" y="320"/>
                    <a:pt x="8" y="320"/>
                  </a:cubicBezTo>
                  <a:cubicBezTo>
                    <a:pt x="3" y="320"/>
                    <a:pt x="0" y="316"/>
                    <a:pt x="0" y="312"/>
                  </a:cubicBezTo>
                  <a:lnTo>
                    <a:pt x="0" y="200"/>
                  </a:lnTo>
                  <a:cubicBezTo>
                    <a:pt x="0" y="195"/>
                    <a:pt x="3" y="192"/>
                    <a:pt x="8" y="192"/>
                  </a:cubicBezTo>
                  <a:cubicBezTo>
                    <a:pt x="12" y="192"/>
                    <a:pt x="16" y="195"/>
                    <a:pt x="16" y="200"/>
                  </a:cubicBezTo>
                  <a:close/>
                  <a:moveTo>
                    <a:pt x="16" y="392"/>
                  </a:moveTo>
                  <a:lnTo>
                    <a:pt x="16" y="443"/>
                  </a:lnTo>
                  <a:cubicBezTo>
                    <a:pt x="16" y="448"/>
                    <a:pt x="12" y="451"/>
                    <a:pt x="8" y="451"/>
                  </a:cubicBezTo>
                  <a:cubicBezTo>
                    <a:pt x="3" y="451"/>
                    <a:pt x="0" y="448"/>
                    <a:pt x="0" y="443"/>
                  </a:cubicBezTo>
                  <a:lnTo>
                    <a:pt x="0" y="392"/>
                  </a:lnTo>
                  <a:cubicBezTo>
                    <a:pt x="0" y="387"/>
                    <a:pt x="3" y="384"/>
                    <a:pt x="8" y="384"/>
                  </a:cubicBezTo>
                  <a:cubicBezTo>
                    <a:pt x="12" y="384"/>
                    <a:pt x="16" y="387"/>
                    <a:pt x="16" y="392"/>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149" name="Freeform 20">
              <a:extLst>
                <a:ext uri="{FF2B5EF4-FFF2-40B4-BE49-F238E27FC236}">
                  <a16:creationId xmlns:a16="http://schemas.microsoft.com/office/drawing/2014/main" id="{0CE4040F-7865-4DB5-A22B-BEEBC1C6EF56}"/>
                </a:ext>
              </a:extLst>
            </p:cNvPr>
            <p:cNvSpPr>
              <a:spLocks noEditPoints="1"/>
            </p:cNvSpPr>
            <p:nvPr/>
          </p:nvSpPr>
          <p:spPr bwMode="auto">
            <a:xfrm>
              <a:off x="3859" y="2777"/>
              <a:ext cx="7" cy="337"/>
            </a:xfrm>
            <a:custGeom>
              <a:avLst/>
              <a:gdLst>
                <a:gd name="T0" fmla="*/ 16 w 16"/>
                <a:gd name="T1" fmla="*/ 8 h 833"/>
                <a:gd name="T2" fmla="*/ 16 w 16"/>
                <a:gd name="T3" fmla="*/ 120 h 833"/>
                <a:gd name="T4" fmla="*/ 8 w 16"/>
                <a:gd name="T5" fmla="*/ 128 h 833"/>
                <a:gd name="T6" fmla="*/ 0 w 16"/>
                <a:gd name="T7" fmla="*/ 120 h 833"/>
                <a:gd name="T8" fmla="*/ 0 w 16"/>
                <a:gd name="T9" fmla="*/ 8 h 833"/>
                <a:gd name="T10" fmla="*/ 8 w 16"/>
                <a:gd name="T11" fmla="*/ 0 h 833"/>
                <a:gd name="T12" fmla="*/ 16 w 16"/>
                <a:gd name="T13" fmla="*/ 8 h 833"/>
                <a:gd name="T14" fmla="*/ 16 w 16"/>
                <a:gd name="T15" fmla="*/ 200 h 833"/>
                <a:gd name="T16" fmla="*/ 16 w 16"/>
                <a:gd name="T17" fmla="*/ 312 h 833"/>
                <a:gd name="T18" fmla="*/ 8 w 16"/>
                <a:gd name="T19" fmla="*/ 320 h 833"/>
                <a:gd name="T20" fmla="*/ 0 w 16"/>
                <a:gd name="T21" fmla="*/ 312 h 833"/>
                <a:gd name="T22" fmla="*/ 0 w 16"/>
                <a:gd name="T23" fmla="*/ 200 h 833"/>
                <a:gd name="T24" fmla="*/ 8 w 16"/>
                <a:gd name="T25" fmla="*/ 192 h 833"/>
                <a:gd name="T26" fmla="*/ 16 w 16"/>
                <a:gd name="T27" fmla="*/ 200 h 833"/>
                <a:gd name="T28" fmla="*/ 16 w 16"/>
                <a:gd name="T29" fmla="*/ 392 h 833"/>
                <a:gd name="T30" fmla="*/ 16 w 16"/>
                <a:gd name="T31" fmla="*/ 504 h 833"/>
                <a:gd name="T32" fmla="*/ 8 w 16"/>
                <a:gd name="T33" fmla="*/ 512 h 833"/>
                <a:gd name="T34" fmla="*/ 0 w 16"/>
                <a:gd name="T35" fmla="*/ 504 h 833"/>
                <a:gd name="T36" fmla="*/ 0 w 16"/>
                <a:gd name="T37" fmla="*/ 392 h 833"/>
                <a:gd name="T38" fmla="*/ 8 w 16"/>
                <a:gd name="T39" fmla="*/ 384 h 833"/>
                <a:gd name="T40" fmla="*/ 16 w 16"/>
                <a:gd name="T41" fmla="*/ 392 h 833"/>
                <a:gd name="T42" fmla="*/ 16 w 16"/>
                <a:gd name="T43" fmla="*/ 584 h 833"/>
                <a:gd name="T44" fmla="*/ 16 w 16"/>
                <a:gd name="T45" fmla="*/ 696 h 833"/>
                <a:gd name="T46" fmla="*/ 8 w 16"/>
                <a:gd name="T47" fmla="*/ 704 h 833"/>
                <a:gd name="T48" fmla="*/ 0 w 16"/>
                <a:gd name="T49" fmla="*/ 696 h 833"/>
                <a:gd name="T50" fmla="*/ 0 w 16"/>
                <a:gd name="T51" fmla="*/ 584 h 833"/>
                <a:gd name="T52" fmla="*/ 8 w 16"/>
                <a:gd name="T53" fmla="*/ 576 h 833"/>
                <a:gd name="T54" fmla="*/ 16 w 16"/>
                <a:gd name="T55" fmla="*/ 584 h 833"/>
                <a:gd name="T56" fmla="*/ 16 w 16"/>
                <a:gd name="T57" fmla="*/ 776 h 833"/>
                <a:gd name="T58" fmla="*/ 16 w 16"/>
                <a:gd name="T59" fmla="*/ 825 h 833"/>
                <a:gd name="T60" fmla="*/ 8 w 16"/>
                <a:gd name="T61" fmla="*/ 833 h 833"/>
                <a:gd name="T62" fmla="*/ 0 w 16"/>
                <a:gd name="T63" fmla="*/ 825 h 833"/>
                <a:gd name="T64" fmla="*/ 0 w 16"/>
                <a:gd name="T65" fmla="*/ 776 h 833"/>
                <a:gd name="T66" fmla="*/ 8 w 16"/>
                <a:gd name="T67" fmla="*/ 768 h 833"/>
                <a:gd name="T68" fmla="*/ 16 w 16"/>
                <a:gd name="T69" fmla="*/ 776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833">
                  <a:moveTo>
                    <a:pt x="16" y="8"/>
                  </a:moveTo>
                  <a:lnTo>
                    <a:pt x="16" y="120"/>
                  </a:lnTo>
                  <a:cubicBezTo>
                    <a:pt x="16" y="124"/>
                    <a:pt x="12" y="128"/>
                    <a:pt x="8" y="128"/>
                  </a:cubicBezTo>
                  <a:cubicBezTo>
                    <a:pt x="3" y="128"/>
                    <a:pt x="0" y="124"/>
                    <a:pt x="0" y="120"/>
                  </a:cubicBezTo>
                  <a:lnTo>
                    <a:pt x="0" y="8"/>
                  </a:lnTo>
                  <a:cubicBezTo>
                    <a:pt x="0" y="3"/>
                    <a:pt x="3" y="0"/>
                    <a:pt x="8" y="0"/>
                  </a:cubicBezTo>
                  <a:cubicBezTo>
                    <a:pt x="12" y="0"/>
                    <a:pt x="16" y="3"/>
                    <a:pt x="16" y="8"/>
                  </a:cubicBezTo>
                  <a:close/>
                  <a:moveTo>
                    <a:pt x="16" y="200"/>
                  </a:moveTo>
                  <a:lnTo>
                    <a:pt x="16" y="312"/>
                  </a:lnTo>
                  <a:cubicBezTo>
                    <a:pt x="16" y="316"/>
                    <a:pt x="12" y="320"/>
                    <a:pt x="8" y="320"/>
                  </a:cubicBezTo>
                  <a:cubicBezTo>
                    <a:pt x="3" y="320"/>
                    <a:pt x="0" y="316"/>
                    <a:pt x="0" y="312"/>
                  </a:cubicBezTo>
                  <a:lnTo>
                    <a:pt x="0" y="200"/>
                  </a:lnTo>
                  <a:cubicBezTo>
                    <a:pt x="0" y="195"/>
                    <a:pt x="3" y="192"/>
                    <a:pt x="8" y="192"/>
                  </a:cubicBezTo>
                  <a:cubicBezTo>
                    <a:pt x="12" y="192"/>
                    <a:pt x="16" y="195"/>
                    <a:pt x="16" y="200"/>
                  </a:cubicBezTo>
                  <a:close/>
                  <a:moveTo>
                    <a:pt x="16" y="392"/>
                  </a:moveTo>
                  <a:lnTo>
                    <a:pt x="16" y="504"/>
                  </a:lnTo>
                  <a:cubicBezTo>
                    <a:pt x="16" y="508"/>
                    <a:pt x="12" y="512"/>
                    <a:pt x="8" y="512"/>
                  </a:cubicBezTo>
                  <a:cubicBezTo>
                    <a:pt x="3" y="512"/>
                    <a:pt x="0" y="508"/>
                    <a:pt x="0" y="504"/>
                  </a:cubicBezTo>
                  <a:lnTo>
                    <a:pt x="0" y="392"/>
                  </a:lnTo>
                  <a:cubicBezTo>
                    <a:pt x="0" y="387"/>
                    <a:pt x="3" y="384"/>
                    <a:pt x="8" y="384"/>
                  </a:cubicBezTo>
                  <a:cubicBezTo>
                    <a:pt x="12" y="384"/>
                    <a:pt x="16" y="387"/>
                    <a:pt x="16" y="392"/>
                  </a:cubicBezTo>
                  <a:close/>
                  <a:moveTo>
                    <a:pt x="16" y="584"/>
                  </a:moveTo>
                  <a:lnTo>
                    <a:pt x="16" y="696"/>
                  </a:lnTo>
                  <a:cubicBezTo>
                    <a:pt x="16" y="700"/>
                    <a:pt x="12" y="704"/>
                    <a:pt x="8" y="704"/>
                  </a:cubicBezTo>
                  <a:cubicBezTo>
                    <a:pt x="3" y="704"/>
                    <a:pt x="0" y="700"/>
                    <a:pt x="0" y="696"/>
                  </a:cubicBezTo>
                  <a:lnTo>
                    <a:pt x="0" y="584"/>
                  </a:lnTo>
                  <a:cubicBezTo>
                    <a:pt x="0" y="579"/>
                    <a:pt x="3" y="576"/>
                    <a:pt x="8" y="576"/>
                  </a:cubicBezTo>
                  <a:cubicBezTo>
                    <a:pt x="12" y="576"/>
                    <a:pt x="16" y="579"/>
                    <a:pt x="16" y="584"/>
                  </a:cubicBezTo>
                  <a:close/>
                  <a:moveTo>
                    <a:pt x="16" y="776"/>
                  </a:moveTo>
                  <a:lnTo>
                    <a:pt x="16" y="825"/>
                  </a:lnTo>
                  <a:cubicBezTo>
                    <a:pt x="16" y="829"/>
                    <a:pt x="12" y="833"/>
                    <a:pt x="8" y="833"/>
                  </a:cubicBezTo>
                  <a:cubicBezTo>
                    <a:pt x="3" y="833"/>
                    <a:pt x="0" y="829"/>
                    <a:pt x="0" y="825"/>
                  </a:cubicBezTo>
                  <a:lnTo>
                    <a:pt x="0" y="776"/>
                  </a:lnTo>
                  <a:cubicBezTo>
                    <a:pt x="0" y="771"/>
                    <a:pt x="3" y="768"/>
                    <a:pt x="8" y="768"/>
                  </a:cubicBezTo>
                  <a:cubicBezTo>
                    <a:pt x="12" y="768"/>
                    <a:pt x="16" y="771"/>
                    <a:pt x="16" y="776"/>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150" name="Line 21">
              <a:extLst>
                <a:ext uri="{FF2B5EF4-FFF2-40B4-BE49-F238E27FC236}">
                  <a16:creationId xmlns:a16="http://schemas.microsoft.com/office/drawing/2014/main" id="{73F69604-7210-4871-B9C9-D7246A0C6FBC}"/>
                </a:ext>
              </a:extLst>
            </p:cNvPr>
            <p:cNvSpPr>
              <a:spLocks noChangeShapeType="1"/>
            </p:cNvSpPr>
            <p:nvPr/>
          </p:nvSpPr>
          <p:spPr bwMode="auto">
            <a:xfrm>
              <a:off x="3114" y="3111"/>
              <a:ext cx="149"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22">
              <a:extLst>
                <a:ext uri="{FF2B5EF4-FFF2-40B4-BE49-F238E27FC236}">
                  <a16:creationId xmlns:a16="http://schemas.microsoft.com/office/drawing/2014/main" id="{7CC9818F-E69E-4ED3-970B-A1B0BA11F9F2}"/>
                </a:ext>
              </a:extLst>
            </p:cNvPr>
            <p:cNvSpPr>
              <a:spLocks noChangeShapeType="1"/>
            </p:cNvSpPr>
            <p:nvPr/>
          </p:nvSpPr>
          <p:spPr bwMode="auto">
            <a:xfrm>
              <a:off x="3188" y="3155"/>
              <a:ext cx="1" cy="87"/>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Freeform 23">
              <a:extLst>
                <a:ext uri="{FF2B5EF4-FFF2-40B4-BE49-F238E27FC236}">
                  <a16:creationId xmlns:a16="http://schemas.microsoft.com/office/drawing/2014/main" id="{776AC19C-572B-47F8-8051-0F8534CEC192}"/>
                </a:ext>
              </a:extLst>
            </p:cNvPr>
            <p:cNvSpPr>
              <a:spLocks/>
            </p:cNvSpPr>
            <p:nvPr/>
          </p:nvSpPr>
          <p:spPr bwMode="auto">
            <a:xfrm>
              <a:off x="3170" y="3111"/>
              <a:ext cx="37" cy="49"/>
            </a:xfrm>
            <a:custGeom>
              <a:avLst/>
              <a:gdLst>
                <a:gd name="T0" fmla="*/ 0 w 37"/>
                <a:gd name="T1" fmla="*/ 49 h 49"/>
                <a:gd name="T2" fmla="*/ 18 w 37"/>
                <a:gd name="T3" fmla="*/ 0 h 49"/>
                <a:gd name="T4" fmla="*/ 37 w 37"/>
                <a:gd name="T5" fmla="*/ 49 h 49"/>
                <a:gd name="T6" fmla="*/ 0 w 37"/>
                <a:gd name="T7" fmla="*/ 49 h 49"/>
              </a:gdLst>
              <a:ahLst/>
              <a:cxnLst>
                <a:cxn ang="0">
                  <a:pos x="T0" y="T1"/>
                </a:cxn>
                <a:cxn ang="0">
                  <a:pos x="T2" y="T3"/>
                </a:cxn>
                <a:cxn ang="0">
                  <a:pos x="T4" y="T5"/>
                </a:cxn>
                <a:cxn ang="0">
                  <a:pos x="T6" y="T7"/>
                </a:cxn>
              </a:cxnLst>
              <a:rect l="0" t="0" r="r" b="b"/>
              <a:pathLst>
                <a:path w="37" h="49">
                  <a:moveTo>
                    <a:pt x="0" y="49"/>
                  </a:moveTo>
                  <a:lnTo>
                    <a:pt x="18" y="0"/>
                  </a:lnTo>
                  <a:lnTo>
                    <a:pt x="37" y="49"/>
                  </a:lnTo>
                  <a:lnTo>
                    <a:pt x="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Freeform 24">
              <a:extLst>
                <a:ext uri="{FF2B5EF4-FFF2-40B4-BE49-F238E27FC236}">
                  <a16:creationId xmlns:a16="http://schemas.microsoft.com/office/drawing/2014/main" id="{99C627FF-506A-4FCB-89E4-22EB4BB8994E}"/>
                </a:ext>
              </a:extLst>
            </p:cNvPr>
            <p:cNvSpPr>
              <a:spLocks/>
            </p:cNvSpPr>
            <p:nvPr/>
          </p:nvSpPr>
          <p:spPr bwMode="auto">
            <a:xfrm>
              <a:off x="3170" y="3237"/>
              <a:ext cx="37" cy="50"/>
            </a:xfrm>
            <a:custGeom>
              <a:avLst/>
              <a:gdLst>
                <a:gd name="T0" fmla="*/ 37 w 37"/>
                <a:gd name="T1" fmla="*/ 0 h 50"/>
                <a:gd name="T2" fmla="*/ 18 w 37"/>
                <a:gd name="T3" fmla="*/ 50 h 50"/>
                <a:gd name="T4" fmla="*/ 0 w 37"/>
                <a:gd name="T5" fmla="*/ 0 h 50"/>
                <a:gd name="T6" fmla="*/ 37 w 37"/>
                <a:gd name="T7" fmla="*/ 0 h 50"/>
              </a:gdLst>
              <a:ahLst/>
              <a:cxnLst>
                <a:cxn ang="0">
                  <a:pos x="T0" y="T1"/>
                </a:cxn>
                <a:cxn ang="0">
                  <a:pos x="T2" y="T3"/>
                </a:cxn>
                <a:cxn ang="0">
                  <a:pos x="T4" y="T5"/>
                </a:cxn>
                <a:cxn ang="0">
                  <a:pos x="T6" y="T7"/>
                </a:cxn>
              </a:cxnLst>
              <a:rect l="0" t="0" r="r" b="b"/>
              <a:pathLst>
                <a:path w="37" h="50">
                  <a:moveTo>
                    <a:pt x="37" y="0"/>
                  </a:moveTo>
                  <a:lnTo>
                    <a:pt x="18" y="50"/>
                  </a:lnTo>
                  <a:lnTo>
                    <a:pt x="0" y="0"/>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Line 25">
              <a:extLst>
                <a:ext uri="{FF2B5EF4-FFF2-40B4-BE49-F238E27FC236}">
                  <a16:creationId xmlns:a16="http://schemas.microsoft.com/office/drawing/2014/main" id="{25397E19-5AA7-4F5C-A131-44699B4037C8}"/>
                </a:ext>
              </a:extLst>
            </p:cNvPr>
            <p:cNvSpPr>
              <a:spLocks noChangeShapeType="1"/>
            </p:cNvSpPr>
            <p:nvPr/>
          </p:nvSpPr>
          <p:spPr bwMode="auto">
            <a:xfrm>
              <a:off x="3538" y="3002"/>
              <a:ext cx="1" cy="86"/>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Freeform 26">
              <a:extLst>
                <a:ext uri="{FF2B5EF4-FFF2-40B4-BE49-F238E27FC236}">
                  <a16:creationId xmlns:a16="http://schemas.microsoft.com/office/drawing/2014/main" id="{0D70EF7D-7585-424D-A069-D23C15775D5E}"/>
                </a:ext>
              </a:extLst>
            </p:cNvPr>
            <p:cNvSpPr>
              <a:spLocks/>
            </p:cNvSpPr>
            <p:nvPr/>
          </p:nvSpPr>
          <p:spPr bwMode="auto">
            <a:xfrm>
              <a:off x="3519" y="2956"/>
              <a:ext cx="37" cy="50"/>
            </a:xfrm>
            <a:custGeom>
              <a:avLst/>
              <a:gdLst>
                <a:gd name="T0" fmla="*/ 0 w 37"/>
                <a:gd name="T1" fmla="*/ 50 h 50"/>
                <a:gd name="T2" fmla="*/ 19 w 37"/>
                <a:gd name="T3" fmla="*/ 0 h 50"/>
                <a:gd name="T4" fmla="*/ 37 w 37"/>
                <a:gd name="T5" fmla="*/ 50 h 50"/>
                <a:gd name="T6" fmla="*/ 0 w 37"/>
                <a:gd name="T7" fmla="*/ 50 h 50"/>
              </a:gdLst>
              <a:ahLst/>
              <a:cxnLst>
                <a:cxn ang="0">
                  <a:pos x="T0" y="T1"/>
                </a:cxn>
                <a:cxn ang="0">
                  <a:pos x="T2" y="T3"/>
                </a:cxn>
                <a:cxn ang="0">
                  <a:pos x="T4" y="T5"/>
                </a:cxn>
                <a:cxn ang="0">
                  <a:pos x="T6" y="T7"/>
                </a:cxn>
              </a:cxnLst>
              <a:rect l="0" t="0" r="r" b="b"/>
              <a:pathLst>
                <a:path w="37" h="50">
                  <a:moveTo>
                    <a:pt x="0" y="50"/>
                  </a:moveTo>
                  <a:lnTo>
                    <a:pt x="19" y="0"/>
                  </a:lnTo>
                  <a:lnTo>
                    <a:pt x="37"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Line 27">
              <a:extLst>
                <a:ext uri="{FF2B5EF4-FFF2-40B4-BE49-F238E27FC236}">
                  <a16:creationId xmlns:a16="http://schemas.microsoft.com/office/drawing/2014/main" id="{9A0FD764-4723-4C11-BD3C-B48249C9F8C3}"/>
                </a:ext>
              </a:extLst>
            </p:cNvPr>
            <p:cNvSpPr>
              <a:spLocks noChangeShapeType="1"/>
            </p:cNvSpPr>
            <p:nvPr/>
          </p:nvSpPr>
          <p:spPr bwMode="auto">
            <a:xfrm flipV="1">
              <a:off x="3538" y="3176"/>
              <a:ext cx="1" cy="66"/>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Freeform 28">
              <a:extLst>
                <a:ext uri="{FF2B5EF4-FFF2-40B4-BE49-F238E27FC236}">
                  <a16:creationId xmlns:a16="http://schemas.microsoft.com/office/drawing/2014/main" id="{1CDA4A0F-A904-4951-88AB-4CF3EED21D93}"/>
                </a:ext>
              </a:extLst>
            </p:cNvPr>
            <p:cNvSpPr>
              <a:spLocks/>
            </p:cNvSpPr>
            <p:nvPr/>
          </p:nvSpPr>
          <p:spPr bwMode="auto">
            <a:xfrm>
              <a:off x="3519" y="3237"/>
              <a:ext cx="37" cy="50"/>
            </a:xfrm>
            <a:custGeom>
              <a:avLst/>
              <a:gdLst>
                <a:gd name="T0" fmla="*/ 37 w 37"/>
                <a:gd name="T1" fmla="*/ 0 h 50"/>
                <a:gd name="T2" fmla="*/ 19 w 37"/>
                <a:gd name="T3" fmla="*/ 50 h 50"/>
                <a:gd name="T4" fmla="*/ 0 w 37"/>
                <a:gd name="T5" fmla="*/ 0 h 50"/>
                <a:gd name="T6" fmla="*/ 37 w 37"/>
                <a:gd name="T7" fmla="*/ 0 h 50"/>
              </a:gdLst>
              <a:ahLst/>
              <a:cxnLst>
                <a:cxn ang="0">
                  <a:pos x="T0" y="T1"/>
                </a:cxn>
                <a:cxn ang="0">
                  <a:pos x="T2" y="T3"/>
                </a:cxn>
                <a:cxn ang="0">
                  <a:pos x="T4" y="T5"/>
                </a:cxn>
                <a:cxn ang="0">
                  <a:pos x="T6" y="T7"/>
                </a:cxn>
              </a:cxnLst>
              <a:rect l="0" t="0" r="r" b="b"/>
              <a:pathLst>
                <a:path w="37" h="50">
                  <a:moveTo>
                    <a:pt x="37" y="0"/>
                  </a:moveTo>
                  <a:lnTo>
                    <a:pt x="19" y="50"/>
                  </a:lnTo>
                  <a:lnTo>
                    <a:pt x="0" y="0"/>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Line 29">
              <a:extLst>
                <a:ext uri="{FF2B5EF4-FFF2-40B4-BE49-F238E27FC236}">
                  <a16:creationId xmlns:a16="http://schemas.microsoft.com/office/drawing/2014/main" id="{D5099197-F293-4C29-BC4F-8393AF12734E}"/>
                </a:ext>
              </a:extLst>
            </p:cNvPr>
            <p:cNvSpPr>
              <a:spLocks noChangeShapeType="1"/>
            </p:cNvSpPr>
            <p:nvPr/>
          </p:nvSpPr>
          <p:spPr bwMode="auto">
            <a:xfrm>
              <a:off x="3863" y="3155"/>
              <a:ext cx="1" cy="87"/>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Freeform 30">
              <a:extLst>
                <a:ext uri="{FF2B5EF4-FFF2-40B4-BE49-F238E27FC236}">
                  <a16:creationId xmlns:a16="http://schemas.microsoft.com/office/drawing/2014/main" id="{F342A504-1A87-4A63-84A5-80D5E05A1523}"/>
                </a:ext>
              </a:extLst>
            </p:cNvPr>
            <p:cNvSpPr>
              <a:spLocks/>
            </p:cNvSpPr>
            <p:nvPr/>
          </p:nvSpPr>
          <p:spPr bwMode="auto">
            <a:xfrm>
              <a:off x="3844" y="3111"/>
              <a:ext cx="37" cy="49"/>
            </a:xfrm>
            <a:custGeom>
              <a:avLst/>
              <a:gdLst>
                <a:gd name="T0" fmla="*/ 0 w 37"/>
                <a:gd name="T1" fmla="*/ 49 h 49"/>
                <a:gd name="T2" fmla="*/ 19 w 37"/>
                <a:gd name="T3" fmla="*/ 0 h 49"/>
                <a:gd name="T4" fmla="*/ 37 w 37"/>
                <a:gd name="T5" fmla="*/ 49 h 49"/>
                <a:gd name="T6" fmla="*/ 0 w 37"/>
                <a:gd name="T7" fmla="*/ 49 h 49"/>
              </a:gdLst>
              <a:ahLst/>
              <a:cxnLst>
                <a:cxn ang="0">
                  <a:pos x="T0" y="T1"/>
                </a:cxn>
                <a:cxn ang="0">
                  <a:pos x="T2" y="T3"/>
                </a:cxn>
                <a:cxn ang="0">
                  <a:pos x="T4" y="T5"/>
                </a:cxn>
                <a:cxn ang="0">
                  <a:pos x="T6" y="T7"/>
                </a:cxn>
              </a:cxnLst>
              <a:rect l="0" t="0" r="r" b="b"/>
              <a:pathLst>
                <a:path w="37" h="49">
                  <a:moveTo>
                    <a:pt x="0" y="49"/>
                  </a:moveTo>
                  <a:lnTo>
                    <a:pt x="19" y="0"/>
                  </a:lnTo>
                  <a:lnTo>
                    <a:pt x="37" y="49"/>
                  </a:lnTo>
                  <a:lnTo>
                    <a:pt x="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31">
              <a:extLst>
                <a:ext uri="{FF2B5EF4-FFF2-40B4-BE49-F238E27FC236}">
                  <a16:creationId xmlns:a16="http://schemas.microsoft.com/office/drawing/2014/main" id="{CD4D76D2-76F6-41FF-8AB4-073E98B90239}"/>
                </a:ext>
              </a:extLst>
            </p:cNvPr>
            <p:cNvSpPr>
              <a:spLocks/>
            </p:cNvSpPr>
            <p:nvPr/>
          </p:nvSpPr>
          <p:spPr bwMode="auto">
            <a:xfrm>
              <a:off x="3844" y="3237"/>
              <a:ext cx="37" cy="50"/>
            </a:xfrm>
            <a:custGeom>
              <a:avLst/>
              <a:gdLst>
                <a:gd name="T0" fmla="*/ 37 w 37"/>
                <a:gd name="T1" fmla="*/ 0 h 50"/>
                <a:gd name="T2" fmla="*/ 19 w 37"/>
                <a:gd name="T3" fmla="*/ 50 h 50"/>
                <a:gd name="T4" fmla="*/ 0 w 37"/>
                <a:gd name="T5" fmla="*/ 0 h 50"/>
                <a:gd name="T6" fmla="*/ 37 w 37"/>
                <a:gd name="T7" fmla="*/ 0 h 50"/>
              </a:gdLst>
              <a:ahLst/>
              <a:cxnLst>
                <a:cxn ang="0">
                  <a:pos x="T0" y="T1"/>
                </a:cxn>
                <a:cxn ang="0">
                  <a:pos x="T2" y="T3"/>
                </a:cxn>
                <a:cxn ang="0">
                  <a:pos x="T4" y="T5"/>
                </a:cxn>
                <a:cxn ang="0">
                  <a:pos x="T6" y="T7"/>
                </a:cxn>
              </a:cxnLst>
              <a:rect l="0" t="0" r="r" b="b"/>
              <a:pathLst>
                <a:path w="37" h="50">
                  <a:moveTo>
                    <a:pt x="37" y="0"/>
                  </a:moveTo>
                  <a:lnTo>
                    <a:pt x="19" y="50"/>
                  </a:lnTo>
                  <a:lnTo>
                    <a:pt x="0" y="0"/>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 name="Line 32">
              <a:extLst>
                <a:ext uri="{FF2B5EF4-FFF2-40B4-BE49-F238E27FC236}">
                  <a16:creationId xmlns:a16="http://schemas.microsoft.com/office/drawing/2014/main" id="{1EF0D9BD-080A-4DFD-A8A2-A26834694527}"/>
                </a:ext>
              </a:extLst>
            </p:cNvPr>
            <p:cNvSpPr>
              <a:spLocks noChangeShapeType="1"/>
            </p:cNvSpPr>
            <p:nvPr/>
          </p:nvSpPr>
          <p:spPr bwMode="auto">
            <a:xfrm>
              <a:off x="3538" y="3309"/>
              <a:ext cx="1" cy="88"/>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 name="Line 33">
              <a:extLst>
                <a:ext uri="{FF2B5EF4-FFF2-40B4-BE49-F238E27FC236}">
                  <a16:creationId xmlns:a16="http://schemas.microsoft.com/office/drawing/2014/main" id="{F8FFE7BF-6C51-44A4-8BCF-93CBD17FF25D}"/>
                </a:ext>
              </a:extLst>
            </p:cNvPr>
            <p:cNvSpPr>
              <a:spLocks noChangeShapeType="1"/>
            </p:cNvSpPr>
            <p:nvPr/>
          </p:nvSpPr>
          <p:spPr bwMode="auto">
            <a:xfrm>
              <a:off x="3159" y="3366"/>
              <a:ext cx="322"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Freeform 34">
              <a:extLst>
                <a:ext uri="{FF2B5EF4-FFF2-40B4-BE49-F238E27FC236}">
                  <a16:creationId xmlns:a16="http://schemas.microsoft.com/office/drawing/2014/main" id="{7C8B0167-5246-486D-8BB4-0E8B3180EFE0}"/>
                </a:ext>
              </a:extLst>
            </p:cNvPr>
            <p:cNvSpPr>
              <a:spLocks/>
            </p:cNvSpPr>
            <p:nvPr/>
          </p:nvSpPr>
          <p:spPr bwMode="auto">
            <a:xfrm>
              <a:off x="3108" y="3350"/>
              <a:ext cx="56" cy="33"/>
            </a:xfrm>
            <a:custGeom>
              <a:avLst/>
              <a:gdLst>
                <a:gd name="T0" fmla="*/ 56 w 56"/>
                <a:gd name="T1" fmla="*/ 33 h 33"/>
                <a:gd name="T2" fmla="*/ 0 w 56"/>
                <a:gd name="T3" fmla="*/ 16 h 33"/>
                <a:gd name="T4" fmla="*/ 56 w 56"/>
                <a:gd name="T5" fmla="*/ 0 h 33"/>
                <a:gd name="T6" fmla="*/ 56 w 56"/>
                <a:gd name="T7" fmla="*/ 33 h 33"/>
              </a:gdLst>
              <a:ahLst/>
              <a:cxnLst>
                <a:cxn ang="0">
                  <a:pos x="T0" y="T1"/>
                </a:cxn>
                <a:cxn ang="0">
                  <a:pos x="T2" y="T3"/>
                </a:cxn>
                <a:cxn ang="0">
                  <a:pos x="T4" y="T5"/>
                </a:cxn>
                <a:cxn ang="0">
                  <a:pos x="T6" y="T7"/>
                </a:cxn>
              </a:cxnLst>
              <a:rect l="0" t="0" r="r" b="b"/>
              <a:pathLst>
                <a:path w="56" h="33">
                  <a:moveTo>
                    <a:pt x="56" y="33"/>
                  </a:moveTo>
                  <a:lnTo>
                    <a:pt x="0" y="16"/>
                  </a:lnTo>
                  <a:lnTo>
                    <a:pt x="56" y="0"/>
                  </a:lnTo>
                  <a:lnTo>
                    <a:pt x="56"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 name="Freeform 35">
              <a:extLst>
                <a:ext uri="{FF2B5EF4-FFF2-40B4-BE49-F238E27FC236}">
                  <a16:creationId xmlns:a16="http://schemas.microsoft.com/office/drawing/2014/main" id="{B698B8B5-DEF3-422F-8F6E-7BA7043C6190}"/>
                </a:ext>
              </a:extLst>
            </p:cNvPr>
            <p:cNvSpPr>
              <a:spLocks/>
            </p:cNvSpPr>
            <p:nvPr/>
          </p:nvSpPr>
          <p:spPr bwMode="auto">
            <a:xfrm>
              <a:off x="3477" y="3350"/>
              <a:ext cx="55" cy="33"/>
            </a:xfrm>
            <a:custGeom>
              <a:avLst/>
              <a:gdLst>
                <a:gd name="T0" fmla="*/ 0 w 55"/>
                <a:gd name="T1" fmla="*/ 0 h 33"/>
                <a:gd name="T2" fmla="*/ 55 w 55"/>
                <a:gd name="T3" fmla="*/ 16 h 33"/>
                <a:gd name="T4" fmla="*/ 0 w 55"/>
                <a:gd name="T5" fmla="*/ 33 h 33"/>
                <a:gd name="T6" fmla="*/ 0 w 55"/>
                <a:gd name="T7" fmla="*/ 0 h 33"/>
              </a:gdLst>
              <a:ahLst/>
              <a:cxnLst>
                <a:cxn ang="0">
                  <a:pos x="T0" y="T1"/>
                </a:cxn>
                <a:cxn ang="0">
                  <a:pos x="T2" y="T3"/>
                </a:cxn>
                <a:cxn ang="0">
                  <a:pos x="T4" y="T5"/>
                </a:cxn>
                <a:cxn ang="0">
                  <a:pos x="T6" y="T7"/>
                </a:cxn>
              </a:cxnLst>
              <a:rect l="0" t="0" r="r" b="b"/>
              <a:pathLst>
                <a:path w="55" h="33">
                  <a:moveTo>
                    <a:pt x="0" y="0"/>
                  </a:moveTo>
                  <a:lnTo>
                    <a:pt x="55" y="16"/>
                  </a:lnTo>
                  <a:lnTo>
                    <a:pt x="0" y="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 name="Line 36">
              <a:extLst>
                <a:ext uri="{FF2B5EF4-FFF2-40B4-BE49-F238E27FC236}">
                  <a16:creationId xmlns:a16="http://schemas.microsoft.com/office/drawing/2014/main" id="{E9AC9B8E-D4BB-475A-BD3D-CC0CDB5307FB}"/>
                </a:ext>
              </a:extLst>
            </p:cNvPr>
            <p:cNvSpPr>
              <a:spLocks noChangeShapeType="1"/>
            </p:cNvSpPr>
            <p:nvPr/>
          </p:nvSpPr>
          <p:spPr bwMode="auto">
            <a:xfrm>
              <a:off x="3583" y="3366"/>
              <a:ext cx="228"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Freeform 37">
              <a:extLst>
                <a:ext uri="{FF2B5EF4-FFF2-40B4-BE49-F238E27FC236}">
                  <a16:creationId xmlns:a16="http://schemas.microsoft.com/office/drawing/2014/main" id="{64F2E4F4-688C-4A06-A8D4-283433E0F6BF}"/>
                </a:ext>
              </a:extLst>
            </p:cNvPr>
            <p:cNvSpPr>
              <a:spLocks/>
            </p:cNvSpPr>
            <p:nvPr/>
          </p:nvSpPr>
          <p:spPr bwMode="auto">
            <a:xfrm>
              <a:off x="3532" y="3350"/>
              <a:ext cx="56" cy="33"/>
            </a:xfrm>
            <a:custGeom>
              <a:avLst/>
              <a:gdLst>
                <a:gd name="T0" fmla="*/ 56 w 56"/>
                <a:gd name="T1" fmla="*/ 33 h 33"/>
                <a:gd name="T2" fmla="*/ 0 w 56"/>
                <a:gd name="T3" fmla="*/ 16 h 33"/>
                <a:gd name="T4" fmla="*/ 56 w 56"/>
                <a:gd name="T5" fmla="*/ 0 h 33"/>
                <a:gd name="T6" fmla="*/ 56 w 56"/>
                <a:gd name="T7" fmla="*/ 33 h 33"/>
              </a:gdLst>
              <a:ahLst/>
              <a:cxnLst>
                <a:cxn ang="0">
                  <a:pos x="T0" y="T1"/>
                </a:cxn>
                <a:cxn ang="0">
                  <a:pos x="T2" y="T3"/>
                </a:cxn>
                <a:cxn ang="0">
                  <a:pos x="T4" y="T5"/>
                </a:cxn>
                <a:cxn ang="0">
                  <a:pos x="T6" y="T7"/>
                </a:cxn>
              </a:cxnLst>
              <a:rect l="0" t="0" r="r" b="b"/>
              <a:pathLst>
                <a:path w="56" h="33">
                  <a:moveTo>
                    <a:pt x="56" y="33"/>
                  </a:moveTo>
                  <a:lnTo>
                    <a:pt x="0" y="16"/>
                  </a:lnTo>
                  <a:lnTo>
                    <a:pt x="56" y="0"/>
                  </a:lnTo>
                  <a:lnTo>
                    <a:pt x="56"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 name="Freeform 38">
              <a:extLst>
                <a:ext uri="{FF2B5EF4-FFF2-40B4-BE49-F238E27FC236}">
                  <a16:creationId xmlns:a16="http://schemas.microsoft.com/office/drawing/2014/main" id="{CFDDC8E5-8BE9-48CB-BCD8-FD76EA7573A7}"/>
                </a:ext>
              </a:extLst>
            </p:cNvPr>
            <p:cNvSpPr>
              <a:spLocks/>
            </p:cNvSpPr>
            <p:nvPr/>
          </p:nvSpPr>
          <p:spPr bwMode="auto">
            <a:xfrm>
              <a:off x="3806" y="3350"/>
              <a:ext cx="56" cy="33"/>
            </a:xfrm>
            <a:custGeom>
              <a:avLst/>
              <a:gdLst>
                <a:gd name="T0" fmla="*/ 0 w 56"/>
                <a:gd name="T1" fmla="*/ 0 h 33"/>
                <a:gd name="T2" fmla="*/ 56 w 56"/>
                <a:gd name="T3" fmla="*/ 16 h 33"/>
                <a:gd name="T4" fmla="*/ 0 w 56"/>
                <a:gd name="T5" fmla="*/ 33 h 33"/>
                <a:gd name="T6" fmla="*/ 0 w 56"/>
                <a:gd name="T7" fmla="*/ 0 h 33"/>
              </a:gdLst>
              <a:ahLst/>
              <a:cxnLst>
                <a:cxn ang="0">
                  <a:pos x="T0" y="T1"/>
                </a:cxn>
                <a:cxn ang="0">
                  <a:pos x="T2" y="T3"/>
                </a:cxn>
                <a:cxn ang="0">
                  <a:pos x="T4" y="T5"/>
                </a:cxn>
                <a:cxn ang="0">
                  <a:pos x="T6" y="T7"/>
                </a:cxn>
              </a:cxnLst>
              <a:rect l="0" t="0" r="r" b="b"/>
              <a:pathLst>
                <a:path w="56" h="33">
                  <a:moveTo>
                    <a:pt x="0" y="0"/>
                  </a:moveTo>
                  <a:lnTo>
                    <a:pt x="56" y="16"/>
                  </a:lnTo>
                  <a:lnTo>
                    <a:pt x="0" y="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 name="Line 39">
              <a:extLst>
                <a:ext uri="{FF2B5EF4-FFF2-40B4-BE49-F238E27FC236}">
                  <a16:creationId xmlns:a16="http://schemas.microsoft.com/office/drawing/2014/main" id="{DEF8F9DE-75BE-4149-856B-4A9338370F8F}"/>
                </a:ext>
              </a:extLst>
            </p:cNvPr>
            <p:cNvSpPr>
              <a:spLocks noChangeShapeType="1"/>
            </p:cNvSpPr>
            <p:nvPr/>
          </p:nvSpPr>
          <p:spPr bwMode="auto">
            <a:xfrm>
              <a:off x="3164" y="3476"/>
              <a:ext cx="647"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Freeform 40">
              <a:extLst>
                <a:ext uri="{FF2B5EF4-FFF2-40B4-BE49-F238E27FC236}">
                  <a16:creationId xmlns:a16="http://schemas.microsoft.com/office/drawing/2014/main" id="{0483C61E-881A-4B07-BCC8-D7A48DBC4C64}"/>
                </a:ext>
              </a:extLst>
            </p:cNvPr>
            <p:cNvSpPr>
              <a:spLocks/>
            </p:cNvSpPr>
            <p:nvPr/>
          </p:nvSpPr>
          <p:spPr bwMode="auto">
            <a:xfrm>
              <a:off x="3114" y="3460"/>
              <a:ext cx="55" cy="32"/>
            </a:xfrm>
            <a:custGeom>
              <a:avLst/>
              <a:gdLst>
                <a:gd name="T0" fmla="*/ 55 w 55"/>
                <a:gd name="T1" fmla="*/ 32 h 32"/>
                <a:gd name="T2" fmla="*/ 0 w 55"/>
                <a:gd name="T3" fmla="*/ 16 h 32"/>
                <a:gd name="T4" fmla="*/ 55 w 55"/>
                <a:gd name="T5" fmla="*/ 0 h 32"/>
                <a:gd name="T6" fmla="*/ 55 w 55"/>
                <a:gd name="T7" fmla="*/ 32 h 32"/>
              </a:gdLst>
              <a:ahLst/>
              <a:cxnLst>
                <a:cxn ang="0">
                  <a:pos x="T0" y="T1"/>
                </a:cxn>
                <a:cxn ang="0">
                  <a:pos x="T2" y="T3"/>
                </a:cxn>
                <a:cxn ang="0">
                  <a:pos x="T4" y="T5"/>
                </a:cxn>
                <a:cxn ang="0">
                  <a:pos x="T6" y="T7"/>
                </a:cxn>
              </a:cxnLst>
              <a:rect l="0" t="0" r="r" b="b"/>
              <a:pathLst>
                <a:path w="55" h="32">
                  <a:moveTo>
                    <a:pt x="55" y="32"/>
                  </a:moveTo>
                  <a:lnTo>
                    <a:pt x="0" y="16"/>
                  </a:lnTo>
                  <a:lnTo>
                    <a:pt x="55" y="0"/>
                  </a:lnTo>
                  <a:lnTo>
                    <a:pt x="55"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 name="Freeform 41">
              <a:extLst>
                <a:ext uri="{FF2B5EF4-FFF2-40B4-BE49-F238E27FC236}">
                  <a16:creationId xmlns:a16="http://schemas.microsoft.com/office/drawing/2014/main" id="{99831879-5FC1-4B64-9996-0E49D952C88B}"/>
                </a:ext>
              </a:extLst>
            </p:cNvPr>
            <p:cNvSpPr>
              <a:spLocks/>
            </p:cNvSpPr>
            <p:nvPr/>
          </p:nvSpPr>
          <p:spPr bwMode="auto">
            <a:xfrm>
              <a:off x="3807" y="3460"/>
              <a:ext cx="56" cy="32"/>
            </a:xfrm>
            <a:custGeom>
              <a:avLst/>
              <a:gdLst>
                <a:gd name="T0" fmla="*/ 0 w 56"/>
                <a:gd name="T1" fmla="*/ 0 h 32"/>
                <a:gd name="T2" fmla="*/ 56 w 56"/>
                <a:gd name="T3" fmla="*/ 16 h 32"/>
                <a:gd name="T4" fmla="*/ 0 w 56"/>
                <a:gd name="T5" fmla="*/ 32 h 32"/>
                <a:gd name="T6" fmla="*/ 0 w 56"/>
                <a:gd name="T7" fmla="*/ 0 h 32"/>
              </a:gdLst>
              <a:ahLst/>
              <a:cxnLst>
                <a:cxn ang="0">
                  <a:pos x="T0" y="T1"/>
                </a:cxn>
                <a:cxn ang="0">
                  <a:pos x="T2" y="T3"/>
                </a:cxn>
                <a:cxn ang="0">
                  <a:pos x="T4" y="T5"/>
                </a:cxn>
                <a:cxn ang="0">
                  <a:pos x="T6" y="T7"/>
                </a:cxn>
              </a:cxnLst>
              <a:rect l="0" t="0" r="r" b="b"/>
              <a:pathLst>
                <a:path w="56" h="32">
                  <a:moveTo>
                    <a:pt x="0" y="0"/>
                  </a:moveTo>
                  <a:lnTo>
                    <a:pt x="56" y="16"/>
                  </a:lnTo>
                  <a:lnTo>
                    <a:pt x="0"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 name="Line 42">
              <a:extLst>
                <a:ext uri="{FF2B5EF4-FFF2-40B4-BE49-F238E27FC236}">
                  <a16:creationId xmlns:a16="http://schemas.microsoft.com/office/drawing/2014/main" id="{CB8FA830-7B0D-4726-AEE5-47AF6E79603A}"/>
                </a:ext>
              </a:extLst>
            </p:cNvPr>
            <p:cNvSpPr>
              <a:spLocks noChangeShapeType="1"/>
            </p:cNvSpPr>
            <p:nvPr/>
          </p:nvSpPr>
          <p:spPr bwMode="auto">
            <a:xfrm>
              <a:off x="3863" y="3287"/>
              <a:ext cx="1" cy="242"/>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Rectangle 43">
              <a:extLst>
                <a:ext uri="{FF2B5EF4-FFF2-40B4-BE49-F238E27FC236}">
                  <a16:creationId xmlns:a16="http://schemas.microsoft.com/office/drawing/2014/main" id="{B20A393B-A39F-4BB7-A262-155AE2172FEA}"/>
                </a:ext>
              </a:extLst>
            </p:cNvPr>
            <p:cNvSpPr>
              <a:spLocks noChangeArrowheads="1"/>
            </p:cNvSpPr>
            <p:nvPr/>
          </p:nvSpPr>
          <p:spPr bwMode="auto">
            <a:xfrm>
              <a:off x="3483" y="3400"/>
              <a:ext cx="4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173" name="Rectangle 44">
              <a:extLst>
                <a:ext uri="{FF2B5EF4-FFF2-40B4-BE49-F238E27FC236}">
                  <a16:creationId xmlns:a16="http://schemas.microsoft.com/office/drawing/2014/main" id="{F0DB9FB1-40D9-43D7-9A64-FD94F498994F}"/>
                </a:ext>
              </a:extLst>
            </p:cNvPr>
            <p:cNvSpPr>
              <a:spLocks noChangeArrowheads="1"/>
            </p:cNvSpPr>
            <p:nvPr/>
          </p:nvSpPr>
          <p:spPr bwMode="auto">
            <a:xfrm>
              <a:off x="3642" y="2450"/>
              <a:ext cx="44"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E</a:t>
              </a:r>
              <a:endParaRPr kumimoji="1" lang="en-US" altLang="zh-CN" sz="2400">
                <a:latin typeface="Times New Roman" pitchFamily="18" charset="0"/>
                <a:ea typeface="华文中宋" pitchFamily="2" charset="-122"/>
              </a:endParaRPr>
            </a:p>
          </p:txBody>
        </p:sp>
        <p:sp>
          <p:nvSpPr>
            <p:cNvPr id="174" name="Rectangle 45">
              <a:extLst>
                <a:ext uri="{FF2B5EF4-FFF2-40B4-BE49-F238E27FC236}">
                  <a16:creationId xmlns:a16="http://schemas.microsoft.com/office/drawing/2014/main" id="{27CB9660-0BB5-4C4D-B1BE-0B7B775FA94E}"/>
                </a:ext>
              </a:extLst>
            </p:cNvPr>
            <p:cNvSpPr>
              <a:spLocks noChangeArrowheads="1"/>
            </p:cNvSpPr>
            <p:nvPr/>
          </p:nvSpPr>
          <p:spPr bwMode="auto">
            <a:xfrm>
              <a:off x="3057" y="2863"/>
              <a:ext cx="2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175" name="Rectangle 46">
              <a:extLst>
                <a:ext uri="{FF2B5EF4-FFF2-40B4-BE49-F238E27FC236}">
                  <a16:creationId xmlns:a16="http://schemas.microsoft.com/office/drawing/2014/main" id="{9165CE9B-A602-4AA9-AC3B-3244B551DF02}"/>
                </a:ext>
              </a:extLst>
            </p:cNvPr>
            <p:cNvSpPr>
              <a:spLocks noChangeArrowheads="1"/>
            </p:cNvSpPr>
            <p:nvPr/>
          </p:nvSpPr>
          <p:spPr bwMode="auto">
            <a:xfrm>
              <a:off x="3050" y="2786"/>
              <a:ext cx="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176" name="Rectangle 47">
              <a:extLst>
                <a:ext uri="{FF2B5EF4-FFF2-40B4-BE49-F238E27FC236}">
                  <a16:creationId xmlns:a16="http://schemas.microsoft.com/office/drawing/2014/main" id="{270A4BB2-B7BA-438E-8105-8379A7664B8B}"/>
                </a:ext>
              </a:extLst>
            </p:cNvPr>
            <p:cNvSpPr>
              <a:spLocks noChangeArrowheads="1"/>
            </p:cNvSpPr>
            <p:nvPr/>
          </p:nvSpPr>
          <p:spPr bwMode="auto">
            <a:xfrm>
              <a:off x="3050" y="3290"/>
              <a:ext cx="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177" name="Freeform 48">
              <a:extLst>
                <a:ext uri="{FF2B5EF4-FFF2-40B4-BE49-F238E27FC236}">
                  <a16:creationId xmlns:a16="http://schemas.microsoft.com/office/drawing/2014/main" id="{E6E3CDBB-551A-415C-AFB2-FE14CE026202}"/>
                </a:ext>
              </a:extLst>
            </p:cNvPr>
            <p:cNvSpPr>
              <a:spLocks/>
            </p:cNvSpPr>
            <p:nvPr/>
          </p:nvSpPr>
          <p:spPr bwMode="auto">
            <a:xfrm>
              <a:off x="3114" y="2538"/>
              <a:ext cx="749" cy="243"/>
            </a:xfrm>
            <a:custGeom>
              <a:avLst/>
              <a:gdLst>
                <a:gd name="T0" fmla="*/ 0 w 749"/>
                <a:gd name="T1" fmla="*/ 243 h 243"/>
                <a:gd name="T2" fmla="*/ 424 w 749"/>
                <a:gd name="T3" fmla="*/ 243 h 243"/>
                <a:gd name="T4" fmla="*/ 424 w 749"/>
                <a:gd name="T5" fmla="*/ 0 h 243"/>
                <a:gd name="T6" fmla="*/ 749 w 749"/>
                <a:gd name="T7" fmla="*/ 0 h 243"/>
                <a:gd name="T8" fmla="*/ 749 w 749"/>
                <a:gd name="T9" fmla="*/ 243 h 243"/>
              </a:gdLst>
              <a:ahLst/>
              <a:cxnLst>
                <a:cxn ang="0">
                  <a:pos x="T0" y="T1"/>
                </a:cxn>
                <a:cxn ang="0">
                  <a:pos x="T2" y="T3"/>
                </a:cxn>
                <a:cxn ang="0">
                  <a:pos x="T4" y="T5"/>
                </a:cxn>
                <a:cxn ang="0">
                  <a:pos x="T6" y="T7"/>
                </a:cxn>
                <a:cxn ang="0">
                  <a:pos x="T8" y="T9"/>
                </a:cxn>
              </a:cxnLst>
              <a:rect l="0" t="0" r="r" b="b"/>
              <a:pathLst>
                <a:path w="749" h="243">
                  <a:moveTo>
                    <a:pt x="0" y="243"/>
                  </a:moveTo>
                  <a:lnTo>
                    <a:pt x="424" y="243"/>
                  </a:lnTo>
                  <a:lnTo>
                    <a:pt x="424" y="0"/>
                  </a:lnTo>
                  <a:lnTo>
                    <a:pt x="749" y="0"/>
                  </a:lnTo>
                  <a:lnTo>
                    <a:pt x="749" y="243"/>
                  </a:lnTo>
                </a:path>
              </a:pathLst>
            </a:custGeom>
            <a:noFill/>
            <a:ln w="28575" cap="rnd"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8" name="Rectangle 49">
              <a:extLst>
                <a:ext uri="{FF2B5EF4-FFF2-40B4-BE49-F238E27FC236}">
                  <a16:creationId xmlns:a16="http://schemas.microsoft.com/office/drawing/2014/main" id="{48951FDA-BAB8-40F9-94A9-1860C242DD97}"/>
                </a:ext>
              </a:extLst>
            </p:cNvPr>
            <p:cNvSpPr>
              <a:spLocks noChangeArrowheads="1"/>
            </p:cNvSpPr>
            <p:nvPr/>
          </p:nvSpPr>
          <p:spPr bwMode="auto">
            <a:xfrm>
              <a:off x="3305" y="2902"/>
              <a:ext cx="2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179" name="Rectangle 50">
              <a:extLst>
                <a:ext uri="{FF2B5EF4-FFF2-40B4-BE49-F238E27FC236}">
                  <a16:creationId xmlns:a16="http://schemas.microsoft.com/office/drawing/2014/main" id="{A7E0BCAF-6D85-4C6A-BA6F-B0E6CF87EC5C}"/>
                </a:ext>
              </a:extLst>
            </p:cNvPr>
            <p:cNvSpPr>
              <a:spLocks noChangeArrowheads="1"/>
            </p:cNvSpPr>
            <p:nvPr/>
          </p:nvSpPr>
          <p:spPr bwMode="auto">
            <a:xfrm>
              <a:off x="3332" y="2948"/>
              <a:ext cx="24"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1</a:t>
              </a:r>
              <a:endParaRPr kumimoji="1" lang="en-US" altLang="zh-CN" sz="2400">
                <a:latin typeface="Times New Roman" pitchFamily="18" charset="0"/>
                <a:ea typeface="华文中宋" pitchFamily="2" charset="-122"/>
              </a:endParaRPr>
            </a:p>
          </p:txBody>
        </p:sp>
        <p:sp>
          <p:nvSpPr>
            <p:cNvPr id="180" name="Rectangle 51">
              <a:extLst>
                <a:ext uri="{FF2B5EF4-FFF2-40B4-BE49-F238E27FC236}">
                  <a16:creationId xmlns:a16="http://schemas.microsoft.com/office/drawing/2014/main" id="{C3526DE1-1B1F-49E2-B83F-CB5734AA9CA5}"/>
                </a:ext>
              </a:extLst>
            </p:cNvPr>
            <p:cNvSpPr>
              <a:spLocks noChangeArrowheads="1"/>
            </p:cNvSpPr>
            <p:nvPr/>
          </p:nvSpPr>
          <p:spPr bwMode="auto">
            <a:xfrm>
              <a:off x="3697" y="2902"/>
              <a:ext cx="2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181" name="Rectangle 52">
              <a:extLst>
                <a:ext uri="{FF2B5EF4-FFF2-40B4-BE49-F238E27FC236}">
                  <a16:creationId xmlns:a16="http://schemas.microsoft.com/office/drawing/2014/main" id="{0146822C-5D7D-487D-8A0A-F8FBB5C89B8B}"/>
                </a:ext>
              </a:extLst>
            </p:cNvPr>
            <p:cNvSpPr>
              <a:spLocks noChangeArrowheads="1"/>
            </p:cNvSpPr>
            <p:nvPr/>
          </p:nvSpPr>
          <p:spPr bwMode="auto">
            <a:xfrm>
              <a:off x="3717" y="2948"/>
              <a:ext cx="24"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2</a:t>
              </a:r>
              <a:endParaRPr kumimoji="1" lang="en-US" altLang="zh-CN" sz="2400">
                <a:latin typeface="Times New Roman" pitchFamily="18" charset="0"/>
                <a:ea typeface="华文中宋" pitchFamily="2" charset="-122"/>
              </a:endParaRPr>
            </a:p>
          </p:txBody>
        </p:sp>
        <p:sp>
          <p:nvSpPr>
            <p:cNvPr id="182" name="Rectangle 53">
              <a:extLst>
                <a:ext uri="{FF2B5EF4-FFF2-40B4-BE49-F238E27FC236}">
                  <a16:creationId xmlns:a16="http://schemas.microsoft.com/office/drawing/2014/main" id="{7E2866F4-128A-436A-9111-74E263843077}"/>
                </a:ext>
              </a:extLst>
            </p:cNvPr>
            <p:cNvSpPr>
              <a:spLocks noChangeArrowheads="1"/>
            </p:cNvSpPr>
            <p:nvPr/>
          </p:nvSpPr>
          <p:spPr bwMode="auto">
            <a:xfrm>
              <a:off x="3222" y="3141"/>
              <a:ext cx="24"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183" name="Rectangle 54">
              <a:extLst>
                <a:ext uri="{FF2B5EF4-FFF2-40B4-BE49-F238E27FC236}">
                  <a16:creationId xmlns:a16="http://schemas.microsoft.com/office/drawing/2014/main" id="{6ACF2217-D38C-4111-9E71-6D556B2B6CD5}"/>
                </a:ext>
              </a:extLst>
            </p:cNvPr>
            <p:cNvSpPr>
              <a:spLocks noChangeArrowheads="1"/>
            </p:cNvSpPr>
            <p:nvPr/>
          </p:nvSpPr>
          <p:spPr bwMode="auto">
            <a:xfrm>
              <a:off x="3250" y="3193"/>
              <a:ext cx="48"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10</a:t>
              </a:r>
              <a:endParaRPr kumimoji="1" lang="en-US" altLang="zh-CN" sz="2400">
                <a:latin typeface="Times New Roman" pitchFamily="18" charset="0"/>
                <a:ea typeface="华文中宋" pitchFamily="2" charset="-122"/>
              </a:endParaRPr>
            </a:p>
          </p:txBody>
        </p:sp>
        <p:sp>
          <p:nvSpPr>
            <p:cNvPr id="184" name="Rectangle 55">
              <a:extLst>
                <a:ext uri="{FF2B5EF4-FFF2-40B4-BE49-F238E27FC236}">
                  <a16:creationId xmlns:a16="http://schemas.microsoft.com/office/drawing/2014/main" id="{BFDC19F6-AABC-45BD-B68D-94B1ED477DC3}"/>
                </a:ext>
              </a:extLst>
            </p:cNvPr>
            <p:cNvSpPr>
              <a:spLocks noChangeArrowheads="1"/>
            </p:cNvSpPr>
            <p:nvPr/>
          </p:nvSpPr>
          <p:spPr bwMode="auto">
            <a:xfrm>
              <a:off x="3525" y="3083"/>
              <a:ext cx="24"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185" name="Rectangle 56">
              <a:extLst>
                <a:ext uri="{FF2B5EF4-FFF2-40B4-BE49-F238E27FC236}">
                  <a16:creationId xmlns:a16="http://schemas.microsoft.com/office/drawing/2014/main" id="{DC4837EA-DB8D-4444-B11B-78C041E99084}"/>
                </a:ext>
              </a:extLst>
            </p:cNvPr>
            <p:cNvSpPr>
              <a:spLocks noChangeArrowheads="1"/>
            </p:cNvSpPr>
            <p:nvPr/>
          </p:nvSpPr>
          <p:spPr bwMode="auto">
            <a:xfrm>
              <a:off x="3552" y="3135"/>
              <a:ext cx="4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20</a:t>
              </a:r>
              <a:endParaRPr kumimoji="1" lang="en-US" altLang="zh-CN" sz="2400">
                <a:latin typeface="Times New Roman" pitchFamily="18" charset="0"/>
                <a:ea typeface="华文中宋" pitchFamily="2" charset="-122"/>
              </a:endParaRPr>
            </a:p>
          </p:txBody>
        </p:sp>
        <p:sp>
          <p:nvSpPr>
            <p:cNvPr id="186" name="Rectangle 57">
              <a:extLst>
                <a:ext uri="{FF2B5EF4-FFF2-40B4-BE49-F238E27FC236}">
                  <a16:creationId xmlns:a16="http://schemas.microsoft.com/office/drawing/2014/main" id="{EE09A9DC-1DE0-453C-B104-F9FCE4638DB5}"/>
                </a:ext>
              </a:extLst>
            </p:cNvPr>
            <p:cNvSpPr>
              <a:spLocks noChangeArrowheads="1"/>
            </p:cNvSpPr>
            <p:nvPr/>
          </p:nvSpPr>
          <p:spPr bwMode="auto">
            <a:xfrm>
              <a:off x="3889" y="3141"/>
              <a:ext cx="24"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187" name="Rectangle 58">
              <a:extLst>
                <a:ext uri="{FF2B5EF4-FFF2-40B4-BE49-F238E27FC236}">
                  <a16:creationId xmlns:a16="http://schemas.microsoft.com/office/drawing/2014/main" id="{02162B47-9503-4D96-8DC4-9B50B590F1AC}"/>
                </a:ext>
              </a:extLst>
            </p:cNvPr>
            <p:cNvSpPr>
              <a:spLocks noChangeArrowheads="1"/>
            </p:cNvSpPr>
            <p:nvPr/>
          </p:nvSpPr>
          <p:spPr bwMode="auto">
            <a:xfrm>
              <a:off x="3917" y="3193"/>
              <a:ext cx="48"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10</a:t>
              </a:r>
              <a:endParaRPr kumimoji="1" lang="en-US" altLang="zh-CN" sz="2400">
                <a:latin typeface="Times New Roman" pitchFamily="18" charset="0"/>
                <a:ea typeface="华文中宋" pitchFamily="2" charset="-122"/>
              </a:endParaRPr>
            </a:p>
          </p:txBody>
        </p:sp>
        <p:sp>
          <p:nvSpPr>
            <p:cNvPr id="188" name="Rectangle 59">
              <a:extLst>
                <a:ext uri="{FF2B5EF4-FFF2-40B4-BE49-F238E27FC236}">
                  <a16:creationId xmlns:a16="http://schemas.microsoft.com/office/drawing/2014/main" id="{84319A43-05CE-4240-956C-A2A3677AC7E9}"/>
                </a:ext>
              </a:extLst>
            </p:cNvPr>
            <p:cNvSpPr>
              <a:spLocks noChangeArrowheads="1"/>
            </p:cNvSpPr>
            <p:nvPr/>
          </p:nvSpPr>
          <p:spPr bwMode="auto">
            <a:xfrm>
              <a:off x="3291" y="3264"/>
              <a:ext cx="2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189" name="Rectangle 60">
              <a:extLst>
                <a:ext uri="{FF2B5EF4-FFF2-40B4-BE49-F238E27FC236}">
                  <a16:creationId xmlns:a16="http://schemas.microsoft.com/office/drawing/2014/main" id="{F81E9870-1841-4B73-A5BD-5C473EBE84DE}"/>
                </a:ext>
              </a:extLst>
            </p:cNvPr>
            <p:cNvSpPr>
              <a:spLocks noChangeArrowheads="1"/>
            </p:cNvSpPr>
            <p:nvPr/>
          </p:nvSpPr>
          <p:spPr bwMode="auto">
            <a:xfrm>
              <a:off x="3318" y="3316"/>
              <a:ext cx="48"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on</a:t>
              </a:r>
              <a:endParaRPr kumimoji="1" lang="en-US" altLang="zh-CN" sz="2400">
                <a:latin typeface="Times New Roman" pitchFamily="18" charset="0"/>
                <a:ea typeface="华文中宋" pitchFamily="2" charset="-122"/>
              </a:endParaRPr>
            </a:p>
          </p:txBody>
        </p:sp>
        <p:sp>
          <p:nvSpPr>
            <p:cNvPr id="190" name="Rectangle 61">
              <a:extLst>
                <a:ext uri="{FF2B5EF4-FFF2-40B4-BE49-F238E27FC236}">
                  <a16:creationId xmlns:a16="http://schemas.microsoft.com/office/drawing/2014/main" id="{8BC60E55-000B-4447-A94F-606EF43FEACB}"/>
                </a:ext>
              </a:extLst>
            </p:cNvPr>
            <p:cNvSpPr>
              <a:spLocks noChangeArrowheads="1"/>
            </p:cNvSpPr>
            <p:nvPr/>
          </p:nvSpPr>
          <p:spPr bwMode="auto">
            <a:xfrm>
              <a:off x="3635" y="3264"/>
              <a:ext cx="20"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191" name="Rectangle 62">
              <a:extLst>
                <a:ext uri="{FF2B5EF4-FFF2-40B4-BE49-F238E27FC236}">
                  <a16:creationId xmlns:a16="http://schemas.microsoft.com/office/drawing/2014/main" id="{783256EB-33E2-449D-9FE2-6DF5C65A68FE}"/>
                </a:ext>
              </a:extLst>
            </p:cNvPr>
            <p:cNvSpPr>
              <a:spLocks noChangeArrowheads="1"/>
            </p:cNvSpPr>
            <p:nvPr/>
          </p:nvSpPr>
          <p:spPr bwMode="auto">
            <a:xfrm>
              <a:off x="3655" y="3316"/>
              <a:ext cx="56"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off</a:t>
              </a:r>
              <a:endParaRPr kumimoji="1" lang="en-US" altLang="zh-CN" sz="2400">
                <a:latin typeface="Times New Roman" pitchFamily="18" charset="0"/>
                <a:ea typeface="华文中宋" pitchFamily="2" charset="-122"/>
              </a:endParaRPr>
            </a:p>
          </p:txBody>
        </p:sp>
        <p:sp>
          <p:nvSpPr>
            <p:cNvPr id="192" name="Rectangle 63">
              <a:extLst>
                <a:ext uri="{FF2B5EF4-FFF2-40B4-BE49-F238E27FC236}">
                  <a16:creationId xmlns:a16="http://schemas.microsoft.com/office/drawing/2014/main" id="{C6D2B9F0-A553-40C4-872F-211857E358A4}"/>
                </a:ext>
              </a:extLst>
            </p:cNvPr>
            <p:cNvSpPr>
              <a:spLocks noChangeArrowheads="1"/>
            </p:cNvSpPr>
            <p:nvPr/>
          </p:nvSpPr>
          <p:spPr bwMode="auto">
            <a:xfrm>
              <a:off x="3016" y="2424"/>
              <a:ext cx="36"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u</a:t>
              </a:r>
              <a:endParaRPr kumimoji="1" lang="en-US" altLang="zh-CN" sz="2400">
                <a:latin typeface="Times New Roman" pitchFamily="18" charset="0"/>
                <a:ea typeface="华文中宋" pitchFamily="2" charset="-122"/>
              </a:endParaRPr>
            </a:p>
          </p:txBody>
        </p:sp>
        <p:sp>
          <p:nvSpPr>
            <p:cNvPr id="193" name="Rectangle 64">
              <a:extLst>
                <a:ext uri="{FF2B5EF4-FFF2-40B4-BE49-F238E27FC236}">
                  <a16:creationId xmlns:a16="http://schemas.microsoft.com/office/drawing/2014/main" id="{528561D5-5BF5-4AAA-8DE3-1DE553BD6D97}"/>
                </a:ext>
              </a:extLst>
            </p:cNvPr>
            <p:cNvSpPr>
              <a:spLocks noChangeArrowheads="1"/>
            </p:cNvSpPr>
            <p:nvPr/>
          </p:nvSpPr>
          <p:spPr bwMode="auto">
            <a:xfrm>
              <a:off x="3050" y="2476"/>
              <a:ext cx="24"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grpSp>
      <p:grpSp>
        <p:nvGrpSpPr>
          <p:cNvPr id="194" name="Group 65">
            <a:extLst>
              <a:ext uri="{FF2B5EF4-FFF2-40B4-BE49-F238E27FC236}">
                <a16:creationId xmlns:a16="http://schemas.microsoft.com/office/drawing/2014/main" id="{6842B588-30B0-48BA-81D2-A0CA787445D6}"/>
              </a:ext>
            </a:extLst>
          </p:cNvPr>
          <p:cNvGrpSpPr>
            <a:grpSpLocks/>
          </p:cNvGrpSpPr>
          <p:nvPr/>
        </p:nvGrpSpPr>
        <p:grpSpPr bwMode="auto">
          <a:xfrm>
            <a:off x="4109986" y="4793195"/>
            <a:ext cx="1466955" cy="1504742"/>
            <a:chOff x="4446" y="2437"/>
            <a:chExt cx="1218" cy="1212"/>
          </a:xfrm>
        </p:grpSpPr>
        <p:sp>
          <p:nvSpPr>
            <p:cNvPr id="195" name="Rectangle 66">
              <a:extLst>
                <a:ext uri="{FF2B5EF4-FFF2-40B4-BE49-F238E27FC236}">
                  <a16:creationId xmlns:a16="http://schemas.microsoft.com/office/drawing/2014/main" id="{87A7033E-16CB-42B6-98D6-58A55C959CD6}"/>
                </a:ext>
              </a:extLst>
            </p:cNvPr>
            <p:cNvSpPr>
              <a:spLocks noChangeArrowheads="1"/>
            </p:cNvSpPr>
            <p:nvPr/>
          </p:nvSpPr>
          <p:spPr bwMode="auto">
            <a:xfrm>
              <a:off x="5616" y="3284"/>
              <a:ext cx="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196" name="Rectangle 67">
              <a:extLst>
                <a:ext uri="{FF2B5EF4-FFF2-40B4-BE49-F238E27FC236}">
                  <a16:creationId xmlns:a16="http://schemas.microsoft.com/office/drawing/2014/main" id="{FA36A466-232D-482B-A0E9-4319AF76619C}"/>
                </a:ext>
              </a:extLst>
            </p:cNvPr>
            <p:cNvSpPr>
              <a:spLocks noChangeArrowheads="1"/>
            </p:cNvSpPr>
            <p:nvPr/>
          </p:nvSpPr>
          <p:spPr bwMode="auto">
            <a:xfrm>
              <a:off x="4467" y="2779"/>
              <a:ext cx="5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197" name="Line 68">
              <a:extLst>
                <a:ext uri="{FF2B5EF4-FFF2-40B4-BE49-F238E27FC236}">
                  <a16:creationId xmlns:a16="http://schemas.microsoft.com/office/drawing/2014/main" id="{0B6F2B5E-8D4B-4919-B0E1-A654457155A7}"/>
                </a:ext>
              </a:extLst>
            </p:cNvPr>
            <p:cNvSpPr>
              <a:spLocks noChangeShapeType="1"/>
            </p:cNvSpPr>
            <p:nvPr/>
          </p:nvSpPr>
          <p:spPr bwMode="auto">
            <a:xfrm>
              <a:off x="4541" y="2495"/>
              <a:ext cx="1" cy="340"/>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Freeform 69">
              <a:extLst>
                <a:ext uri="{FF2B5EF4-FFF2-40B4-BE49-F238E27FC236}">
                  <a16:creationId xmlns:a16="http://schemas.microsoft.com/office/drawing/2014/main" id="{B29E5433-F237-406C-9E2F-450C0B3C995E}"/>
                </a:ext>
              </a:extLst>
            </p:cNvPr>
            <p:cNvSpPr>
              <a:spLocks/>
            </p:cNvSpPr>
            <p:nvPr/>
          </p:nvSpPr>
          <p:spPr bwMode="auto">
            <a:xfrm>
              <a:off x="4522" y="2450"/>
              <a:ext cx="37" cy="49"/>
            </a:xfrm>
            <a:custGeom>
              <a:avLst/>
              <a:gdLst>
                <a:gd name="T0" fmla="*/ 0 w 37"/>
                <a:gd name="T1" fmla="*/ 49 h 49"/>
                <a:gd name="T2" fmla="*/ 19 w 37"/>
                <a:gd name="T3" fmla="*/ 0 h 49"/>
                <a:gd name="T4" fmla="*/ 37 w 37"/>
                <a:gd name="T5" fmla="*/ 49 h 49"/>
                <a:gd name="T6" fmla="*/ 0 w 37"/>
                <a:gd name="T7" fmla="*/ 49 h 49"/>
              </a:gdLst>
              <a:ahLst/>
              <a:cxnLst>
                <a:cxn ang="0">
                  <a:pos x="T0" y="T1"/>
                </a:cxn>
                <a:cxn ang="0">
                  <a:pos x="T2" y="T3"/>
                </a:cxn>
                <a:cxn ang="0">
                  <a:pos x="T4" y="T5"/>
                </a:cxn>
                <a:cxn ang="0">
                  <a:pos x="T6" y="T7"/>
                </a:cxn>
              </a:cxnLst>
              <a:rect l="0" t="0" r="r" b="b"/>
              <a:pathLst>
                <a:path w="37" h="49">
                  <a:moveTo>
                    <a:pt x="0" y="49"/>
                  </a:moveTo>
                  <a:lnTo>
                    <a:pt x="19" y="0"/>
                  </a:lnTo>
                  <a:lnTo>
                    <a:pt x="37" y="49"/>
                  </a:lnTo>
                  <a:lnTo>
                    <a:pt x="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 name="Line 70">
              <a:extLst>
                <a:ext uri="{FF2B5EF4-FFF2-40B4-BE49-F238E27FC236}">
                  <a16:creationId xmlns:a16="http://schemas.microsoft.com/office/drawing/2014/main" id="{4970C93C-8401-4C34-96F4-8C6D26613B17}"/>
                </a:ext>
              </a:extLst>
            </p:cNvPr>
            <p:cNvSpPr>
              <a:spLocks noChangeShapeType="1"/>
            </p:cNvSpPr>
            <p:nvPr/>
          </p:nvSpPr>
          <p:spPr bwMode="auto">
            <a:xfrm>
              <a:off x="4540" y="2924"/>
              <a:ext cx="1" cy="616"/>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Freeform 71">
              <a:extLst>
                <a:ext uri="{FF2B5EF4-FFF2-40B4-BE49-F238E27FC236}">
                  <a16:creationId xmlns:a16="http://schemas.microsoft.com/office/drawing/2014/main" id="{C8FAF5D6-3106-44D1-8C31-4D2F6EA6FACA}"/>
                </a:ext>
              </a:extLst>
            </p:cNvPr>
            <p:cNvSpPr>
              <a:spLocks/>
            </p:cNvSpPr>
            <p:nvPr/>
          </p:nvSpPr>
          <p:spPr bwMode="auto">
            <a:xfrm>
              <a:off x="4521" y="2880"/>
              <a:ext cx="38" cy="48"/>
            </a:xfrm>
            <a:custGeom>
              <a:avLst/>
              <a:gdLst>
                <a:gd name="T0" fmla="*/ 0 w 38"/>
                <a:gd name="T1" fmla="*/ 48 h 48"/>
                <a:gd name="T2" fmla="*/ 19 w 38"/>
                <a:gd name="T3" fmla="*/ 0 h 48"/>
                <a:gd name="T4" fmla="*/ 38 w 38"/>
                <a:gd name="T5" fmla="*/ 48 h 48"/>
                <a:gd name="T6" fmla="*/ 0 w 38"/>
                <a:gd name="T7" fmla="*/ 48 h 48"/>
              </a:gdLst>
              <a:ahLst/>
              <a:cxnLst>
                <a:cxn ang="0">
                  <a:pos x="T0" y="T1"/>
                </a:cxn>
                <a:cxn ang="0">
                  <a:pos x="T2" y="T3"/>
                </a:cxn>
                <a:cxn ang="0">
                  <a:pos x="T4" y="T5"/>
                </a:cxn>
                <a:cxn ang="0">
                  <a:pos x="T6" y="T7"/>
                </a:cxn>
              </a:cxnLst>
              <a:rect l="0" t="0" r="r" b="b"/>
              <a:pathLst>
                <a:path w="38" h="48">
                  <a:moveTo>
                    <a:pt x="0" y="48"/>
                  </a:moveTo>
                  <a:lnTo>
                    <a:pt x="19" y="0"/>
                  </a:lnTo>
                  <a:lnTo>
                    <a:pt x="38" y="4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 name="Line 72">
              <a:extLst>
                <a:ext uri="{FF2B5EF4-FFF2-40B4-BE49-F238E27FC236}">
                  <a16:creationId xmlns:a16="http://schemas.microsoft.com/office/drawing/2014/main" id="{F244572A-806B-47F5-AC07-D0E641DDB066}"/>
                </a:ext>
              </a:extLst>
            </p:cNvPr>
            <p:cNvSpPr>
              <a:spLocks noChangeShapeType="1"/>
            </p:cNvSpPr>
            <p:nvPr/>
          </p:nvSpPr>
          <p:spPr bwMode="auto">
            <a:xfrm>
              <a:off x="4479" y="3275"/>
              <a:ext cx="1134"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Freeform 73">
              <a:extLst>
                <a:ext uri="{FF2B5EF4-FFF2-40B4-BE49-F238E27FC236}">
                  <a16:creationId xmlns:a16="http://schemas.microsoft.com/office/drawing/2014/main" id="{14E3DF5A-CE96-422F-88AB-D29991EA83CD}"/>
                </a:ext>
              </a:extLst>
            </p:cNvPr>
            <p:cNvSpPr>
              <a:spLocks/>
            </p:cNvSpPr>
            <p:nvPr/>
          </p:nvSpPr>
          <p:spPr bwMode="auto">
            <a:xfrm>
              <a:off x="5608" y="3259"/>
              <a:ext cx="56" cy="33"/>
            </a:xfrm>
            <a:custGeom>
              <a:avLst/>
              <a:gdLst>
                <a:gd name="T0" fmla="*/ 0 w 56"/>
                <a:gd name="T1" fmla="*/ 0 h 33"/>
                <a:gd name="T2" fmla="*/ 56 w 56"/>
                <a:gd name="T3" fmla="*/ 16 h 33"/>
                <a:gd name="T4" fmla="*/ 0 w 56"/>
                <a:gd name="T5" fmla="*/ 33 h 33"/>
                <a:gd name="T6" fmla="*/ 0 w 56"/>
                <a:gd name="T7" fmla="*/ 0 h 33"/>
              </a:gdLst>
              <a:ahLst/>
              <a:cxnLst>
                <a:cxn ang="0">
                  <a:pos x="T0" y="T1"/>
                </a:cxn>
                <a:cxn ang="0">
                  <a:pos x="T2" y="T3"/>
                </a:cxn>
                <a:cxn ang="0">
                  <a:pos x="T4" y="T5"/>
                </a:cxn>
                <a:cxn ang="0">
                  <a:pos x="T6" y="T7"/>
                </a:cxn>
              </a:cxnLst>
              <a:rect l="0" t="0" r="r" b="b"/>
              <a:pathLst>
                <a:path w="56" h="33">
                  <a:moveTo>
                    <a:pt x="0" y="0"/>
                  </a:moveTo>
                  <a:lnTo>
                    <a:pt x="56" y="16"/>
                  </a:lnTo>
                  <a:lnTo>
                    <a:pt x="0" y="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 name="Freeform 74">
              <a:extLst>
                <a:ext uri="{FF2B5EF4-FFF2-40B4-BE49-F238E27FC236}">
                  <a16:creationId xmlns:a16="http://schemas.microsoft.com/office/drawing/2014/main" id="{F77C2457-DD46-4A26-B0F3-893B3D84B0BC}"/>
                </a:ext>
              </a:extLst>
            </p:cNvPr>
            <p:cNvSpPr>
              <a:spLocks/>
            </p:cNvSpPr>
            <p:nvPr/>
          </p:nvSpPr>
          <p:spPr bwMode="auto">
            <a:xfrm>
              <a:off x="4540" y="3099"/>
              <a:ext cx="424" cy="176"/>
            </a:xfrm>
            <a:custGeom>
              <a:avLst/>
              <a:gdLst>
                <a:gd name="T0" fmla="*/ 0 w 424"/>
                <a:gd name="T1" fmla="*/ 176 h 176"/>
                <a:gd name="T2" fmla="*/ 424 w 424"/>
                <a:gd name="T3" fmla="*/ 0 h 176"/>
              </a:gdLst>
              <a:ahLst/>
              <a:cxnLst>
                <a:cxn ang="0">
                  <a:pos x="T0" y="T1"/>
                </a:cxn>
                <a:cxn ang="0">
                  <a:pos x="T2" y="T3"/>
                </a:cxn>
              </a:cxnLst>
              <a:rect l="0" t="0" r="r" b="b"/>
              <a:pathLst>
                <a:path w="424" h="176">
                  <a:moveTo>
                    <a:pt x="0" y="176"/>
                  </a:moveTo>
                  <a:cubicBezTo>
                    <a:pt x="25" y="145"/>
                    <a:pt x="215" y="67"/>
                    <a:pt x="424" y="0"/>
                  </a:cubicBezTo>
                </a:path>
              </a:pathLst>
            </a:custGeom>
            <a:noFill/>
            <a:ln w="28575" cap="rnd"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 name="Freeform 75">
              <a:extLst>
                <a:ext uri="{FF2B5EF4-FFF2-40B4-BE49-F238E27FC236}">
                  <a16:creationId xmlns:a16="http://schemas.microsoft.com/office/drawing/2014/main" id="{70C48CD4-3CB0-4295-84D8-9F641629EB4F}"/>
                </a:ext>
              </a:extLst>
            </p:cNvPr>
            <p:cNvSpPr>
              <a:spLocks/>
            </p:cNvSpPr>
            <p:nvPr/>
          </p:nvSpPr>
          <p:spPr bwMode="auto">
            <a:xfrm>
              <a:off x="4964" y="3099"/>
              <a:ext cx="299" cy="176"/>
            </a:xfrm>
            <a:custGeom>
              <a:avLst/>
              <a:gdLst>
                <a:gd name="T0" fmla="*/ 0 w 299"/>
                <a:gd name="T1" fmla="*/ 0 h 176"/>
                <a:gd name="T2" fmla="*/ 299 w 299"/>
                <a:gd name="T3" fmla="*/ 176 h 176"/>
              </a:gdLst>
              <a:ahLst/>
              <a:cxnLst>
                <a:cxn ang="0">
                  <a:pos x="T0" y="T1"/>
                </a:cxn>
                <a:cxn ang="0">
                  <a:pos x="T2" y="T3"/>
                </a:cxn>
              </a:cxnLst>
              <a:rect l="0" t="0" r="r" b="b"/>
              <a:pathLst>
                <a:path w="299" h="176">
                  <a:moveTo>
                    <a:pt x="0" y="0"/>
                  </a:moveTo>
                  <a:cubicBezTo>
                    <a:pt x="137" y="55"/>
                    <a:pt x="271" y="134"/>
                    <a:pt x="299" y="176"/>
                  </a:cubicBezTo>
                </a:path>
              </a:pathLst>
            </a:custGeom>
            <a:noFill/>
            <a:ln w="28575" cap="rnd"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 name="Freeform 76">
              <a:extLst>
                <a:ext uri="{FF2B5EF4-FFF2-40B4-BE49-F238E27FC236}">
                  <a16:creationId xmlns:a16="http://schemas.microsoft.com/office/drawing/2014/main" id="{99543289-FB14-4095-8118-AD7249B54143}"/>
                </a:ext>
              </a:extLst>
            </p:cNvPr>
            <p:cNvSpPr>
              <a:spLocks/>
            </p:cNvSpPr>
            <p:nvPr/>
          </p:nvSpPr>
          <p:spPr bwMode="auto">
            <a:xfrm>
              <a:off x="5388" y="3210"/>
              <a:ext cx="125" cy="65"/>
            </a:xfrm>
            <a:custGeom>
              <a:avLst/>
              <a:gdLst>
                <a:gd name="T0" fmla="*/ 0 w 125"/>
                <a:gd name="T1" fmla="*/ 65 h 65"/>
                <a:gd name="T2" fmla="*/ 125 w 125"/>
                <a:gd name="T3" fmla="*/ 0 h 65"/>
              </a:gdLst>
              <a:ahLst/>
              <a:cxnLst>
                <a:cxn ang="0">
                  <a:pos x="T0" y="T1"/>
                </a:cxn>
                <a:cxn ang="0">
                  <a:pos x="T2" y="T3"/>
                </a:cxn>
              </a:cxnLst>
              <a:rect l="0" t="0" r="r" b="b"/>
              <a:pathLst>
                <a:path w="125" h="65">
                  <a:moveTo>
                    <a:pt x="0" y="65"/>
                  </a:moveTo>
                  <a:cubicBezTo>
                    <a:pt x="9" y="51"/>
                    <a:pt x="65" y="21"/>
                    <a:pt x="125" y="0"/>
                  </a:cubicBezTo>
                </a:path>
              </a:pathLst>
            </a:custGeom>
            <a:noFill/>
            <a:ln w="28575" cap="rnd" cmpd="sng">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 name="Line 77">
              <a:extLst>
                <a:ext uri="{FF2B5EF4-FFF2-40B4-BE49-F238E27FC236}">
                  <a16:creationId xmlns:a16="http://schemas.microsoft.com/office/drawing/2014/main" id="{F6240E00-18FA-495A-9810-F702FBBEE6C0}"/>
                </a:ext>
              </a:extLst>
            </p:cNvPr>
            <p:cNvSpPr>
              <a:spLocks noChangeShapeType="1"/>
            </p:cNvSpPr>
            <p:nvPr/>
          </p:nvSpPr>
          <p:spPr bwMode="auto">
            <a:xfrm>
              <a:off x="4964" y="3145"/>
              <a:ext cx="1" cy="86"/>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 name="Freeform 78">
              <a:extLst>
                <a:ext uri="{FF2B5EF4-FFF2-40B4-BE49-F238E27FC236}">
                  <a16:creationId xmlns:a16="http://schemas.microsoft.com/office/drawing/2014/main" id="{9941683E-D7F6-4358-AC11-C44F7AA69B5A}"/>
                </a:ext>
              </a:extLst>
            </p:cNvPr>
            <p:cNvSpPr>
              <a:spLocks/>
            </p:cNvSpPr>
            <p:nvPr/>
          </p:nvSpPr>
          <p:spPr bwMode="auto">
            <a:xfrm>
              <a:off x="4945" y="3099"/>
              <a:ext cx="37" cy="50"/>
            </a:xfrm>
            <a:custGeom>
              <a:avLst/>
              <a:gdLst>
                <a:gd name="T0" fmla="*/ 0 w 37"/>
                <a:gd name="T1" fmla="*/ 50 h 50"/>
                <a:gd name="T2" fmla="*/ 19 w 37"/>
                <a:gd name="T3" fmla="*/ 0 h 50"/>
                <a:gd name="T4" fmla="*/ 37 w 37"/>
                <a:gd name="T5" fmla="*/ 50 h 50"/>
                <a:gd name="T6" fmla="*/ 0 w 37"/>
                <a:gd name="T7" fmla="*/ 50 h 50"/>
              </a:gdLst>
              <a:ahLst/>
              <a:cxnLst>
                <a:cxn ang="0">
                  <a:pos x="T0" y="T1"/>
                </a:cxn>
                <a:cxn ang="0">
                  <a:pos x="T2" y="T3"/>
                </a:cxn>
                <a:cxn ang="0">
                  <a:pos x="T4" y="T5"/>
                </a:cxn>
                <a:cxn ang="0">
                  <a:pos x="T6" y="T7"/>
                </a:cxn>
              </a:cxnLst>
              <a:rect l="0" t="0" r="r" b="b"/>
              <a:pathLst>
                <a:path w="37" h="50">
                  <a:moveTo>
                    <a:pt x="0" y="50"/>
                  </a:moveTo>
                  <a:lnTo>
                    <a:pt x="19" y="0"/>
                  </a:lnTo>
                  <a:lnTo>
                    <a:pt x="37"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8" name="Freeform 79">
              <a:extLst>
                <a:ext uri="{FF2B5EF4-FFF2-40B4-BE49-F238E27FC236}">
                  <a16:creationId xmlns:a16="http://schemas.microsoft.com/office/drawing/2014/main" id="{FE848A11-794E-418B-8CDF-4117A867FABE}"/>
                </a:ext>
              </a:extLst>
            </p:cNvPr>
            <p:cNvSpPr>
              <a:spLocks/>
            </p:cNvSpPr>
            <p:nvPr/>
          </p:nvSpPr>
          <p:spPr bwMode="auto">
            <a:xfrm>
              <a:off x="4945" y="3227"/>
              <a:ext cx="37" cy="48"/>
            </a:xfrm>
            <a:custGeom>
              <a:avLst/>
              <a:gdLst>
                <a:gd name="T0" fmla="*/ 37 w 37"/>
                <a:gd name="T1" fmla="*/ 0 h 48"/>
                <a:gd name="T2" fmla="*/ 19 w 37"/>
                <a:gd name="T3" fmla="*/ 48 h 48"/>
                <a:gd name="T4" fmla="*/ 0 w 37"/>
                <a:gd name="T5" fmla="*/ 0 h 48"/>
                <a:gd name="T6" fmla="*/ 37 w 37"/>
                <a:gd name="T7" fmla="*/ 0 h 48"/>
              </a:gdLst>
              <a:ahLst/>
              <a:cxnLst>
                <a:cxn ang="0">
                  <a:pos x="T0" y="T1"/>
                </a:cxn>
                <a:cxn ang="0">
                  <a:pos x="T2" y="T3"/>
                </a:cxn>
                <a:cxn ang="0">
                  <a:pos x="T4" y="T5"/>
                </a:cxn>
                <a:cxn ang="0">
                  <a:pos x="T6" y="T7"/>
                </a:cxn>
              </a:cxnLst>
              <a:rect l="0" t="0" r="r" b="b"/>
              <a:pathLst>
                <a:path w="37" h="48">
                  <a:moveTo>
                    <a:pt x="37" y="0"/>
                  </a:moveTo>
                  <a:lnTo>
                    <a:pt x="19" y="48"/>
                  </a:lnTo>
                  <a:lnTo>
                    <a:pt x="0" y="0"/>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 name="Line 80">
              <a:extLst>
                <a:ext uri="{FF2B5EF4-FFF2-40B4-BE49-F238E27FC236}">
                  <a16:creationId xmlns:a16="http://schemas.microsoft.com/office/drawing/2014/main" id="{9C08A9F9-94EF-4E47-9ECA-ABD268DF3E24}"/>
                </a:ext>
              </a:extLst>
            </p:cNvPr>
            <p:cNvSpPr>
              <a:spLocks noChangeShapeType="1"/>
            </p:cNvSpPr>
            <p:nvPr/>
          </p:nvSpPr>
          <p:spPr bwMode="auto">
            <a:xfrm>
              <a:off x="4591" y="3366"/>
              <a:ext cx="323"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Freeform 81">
              <a:extLst>
                <a:ext uri="{FF2B5EF4-FFF2-40B4-BE49-F238E27FC236}">
                  <a16:creationId xmlns:a16="http://schemas.microsoft.com/office/drawing/2014/main" id="{362CCBD7-5EBC-42D3-BFE4-4E4B1E1249BE}"/>
                </a:ext>
              </a:extLst>
            </p:cNvPr>
            <p:cNvSpPr>
              <a:spLocks/>
            </p:cNvSpPr>
            <p:nvPr/>
          </p:nvSpPr>
          <p:spPr bwMode="auto">
            <a:xfrm>
              <a:off x="4540" y="3350"/>
              <a:ext cx="56" cy="33"/>
            </a:xfrm>
            <a:custGeom>
              <a:avLst/>
              <a:gdLst>
                <a:gd name="T0" fmla="*/ 56 w 56"/>
                <a:gd name="T1" fmla="*/ 33 h 33"/>
                <a:gd name="T2" fmla="*/ 0 w 56"/>
                <a:gd name="T3" fmla="*/ 16 h 33"/>
                <a:gd name="T4" fmla="*/ 56 w 56"/>
                <a:gd name="T5" fmla="*/ 0 h 33"/>
                <a:gd name="T6" fmla="*/ 56 w 56"/>
                <a:gd name="T7" fmla="*/ 33 h 33"/>
              </a:gdLst>
              <a:ahLst/>
              <a:cxnLst>
                <a:cxn ang="0">
                  <a:pos x="T0" y="T1"/>
                </a:cxn>
                <a:cxn ang="0">
                  <a:pos x="T2" y="T3"/>
                </a:cxn>
                <a:cxn ang="0">
                  <a:pos x="T4" y="T5"/>
                </a:cxn>
                <a:cxn ang="0">
                  <a:pos x="T6" y="T7"/>
                </a:cxn>
              </a:cxnLst>
              <a:rect l="0" t="0" r="r" b="b"/>
              <a:pathLst>
                <a:path w="56" h="33">
                  <a:moveTo>
                    <a:pt x="56" y="33"/>
                  </a:moveTo>
                  <a:lnTo>
                    <a:pt x="0" y="16"/>
                  </a:lnTo>
                  <a:lnTo>
                    <a:pt x="56" y="0"/>
                  </a:lnTo>
                  <a:lnTo>
                    <a:pt x="56"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1" name="Freeform 82">
              <a:extLst>
                <a:ext uri="{FF2B5EF4-FFF2-40B4-BE49-F238E27FC236}">
                  <a16:creationId xmlns:a16="http://schemas.microsoft.com/office/drawing/2014/main" id="{1EF093D8-4ECC-4FA8-8E22-B47FCF2026CC}"/>
                </a:ext>
              </a:extLst>
            </p:cNvPr>
            <p:cNvSpPr>
              <a:spLocks/>
            </p:cNvSpPr>
            <p:nvPr/>
          </p:nvSpPr>
          <p:spPr bwMode="auto">
            <a:xfrm>
              <a:off x="4909" y="3350"/>
              <a:ext cx="56" cy="33"/>
            </a:xfrm>
            <a:custGeom>
              <a:avLst/>
              <a:gdLst>
                <a:gd name="T0" fmla="*/ 0 w 56"/>
                <a:gd name="T1" fmla="*/ 0 h 33"/>
                <a:gd name="T2" fmla="*/ 56 w 56"/>
                <a:gd name="T3" fmla="*/ 16 h 33"/>
                <a:gd name="T4" fmla="*/ 0 w 56"/>
                <a:gd name="T5" fmla="*/ 33 h 33"/>
                <a:gd name="T6" fmla="*/ 0 w 56"/>
                <a:gd name="T7" fmla="*/ 0 h 33"/>
              </a:gdLst>
              <a:ahLst/>
              <a:cxnLst>
                <a:cxn ang="0">
                  <a:pos x="T0" y="T1"/>
                </a:cxn>
                <a:cxn ang="0">
                  <a:pos x="T2" y="T3"/>
                </a:cxn>
                <a:cxn ang="0">
                  <a:pos x="T4" y="T5"/>
                </a:cxn>
                <a:cxn ang="0">
                  <a:pos x="T6" y="T7"/>
                </a:cxn>
              </a:cxnLst>
              <a:rect l="0" t="0" r="r" b="b"/>
              <a:pathLst>
                <a:path w="56" h="33">
                  <a:moveTo>
                    <a:pt x="0" y="0"/>
                  </a:moveTo>
                  <a:lnTo>
                    <a:pt x="56" y="16"/>
                  </a:lnTo>
                  <a:lnTo>
                    <a:pt x="0" y="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2" name="Line 83">
              <a:extLst>
                <a:ext uri="{FF2B5EF4-FFF2-40B4-BE49-F238E27FC236}">
                  <a16:creationId xmlns:a16="http://schemas.microsoft.com/office/drawing/2014/main" id="{C29FB83A-E614-4E2C-BC03-136078424295}"/>
                </a:ext>
              </a:extLst>
            </p:cNvPr>
            <p:cNvSpPr>
              <a:spLocks noChangeShapeType="1"/>
            </p:cNvSpPr>
            <p:nvPr/>
          </p:nvSpPr>
          <p:spPr bwMode="auto">
            <a:xfrm>
              <a:off x="5015" y="3366"/>
              <a:ext cx="198"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Freeform 84">
              <a:extLst>
                <a:ext uri="{FF2B5EF4-FFF2-40B4-BE49-F238E27FC236}">
                  <a16:creationId xmlns:a16="http://schemas.microsoft.com/office/drawing/2014/main" id="{F6053C17-D43D-4F77-A8DB-EA5A57C936F4}"/>
                </a:ext>
              </a:extLst>
            </p:cNvPr>
            <p:cNvSpPr>
              <a:spLocks/>
            </p:cNvSpPr>
            <p:nvPr/>
          </p:nvSpPr>
          <p:spPr bwMode="auto">
            <a:xfrm>
              <a:off x="4965" y="3350"/>
              <a:ext cx="55" cy="33"/>
            </a:xfrm>
            <a:custGeom>
              <a:avLst/>
              <a:gdLst>
                <a:gd name="T0" fmla="*/ 55 w 55"/>
                <a:gd name="T1" fmla="*/ 33 h 33"/>
                <a:gd name="T2" fmla="*/ 0 w 55"/>
                <a:gd name="T3" fmla="*/ 16 h 33"/>
                <a:gd name="T4" fmla="*/ 55 w 55"/>
                <a:gd name="T5" fmla="*/ 0 h 33"/>
                <a:gd name="T6" fmla="*/ 55 w 55"/>
                <a:gd name="T7" fmla="*/ 33 h 33"/>
              </a:gdLst>
              <a:ahLst/>
              <a:cxnLst>
                <a:cxn ang="0">
                  <a:pos x="T0" y="T1"/>
                </a:cxn>
                <a:cxn ang="0">
                  <a:pos x="T2" y="T3"/>
                </a:cxn>
                <a:cxn ang="0">
                  <a:pos x="T4" y="T5"/>
                </a:cxn>
                <a:cxn ang="0">
                  <a:pos x="T6" y="T7"/>
                </a:cxn>
              </a:cxnLst>
              <a:rect l="0" t="0" r="r" b="b"/>
              <a:pathLst>
                <a:path w="55" h="33">
                  <a:moveTo>
                    <a:pt x="55" y="33"/>
                  </a:moveTo>
                  <a:lnTo>
                    <a:pt x="0" y="16"/>
                  </a:lnTo>
                  <a:lnTo>
                    <a:pt x="55" y="0"/>
                  </a:lnTo>
                  <a:lnTo>
                    <a:pt x="55"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4" name="Freeform 85">
              <a:extLst>
                <a:ext uri="{FF2B5EF4-FFF2-40B4-BE49-F238E27FC236}">
                  <a16:creationId xmlns:a16="http://schemas.microsoft.com/office/drawing/2014/main" id="{E78C8C8A-C241-4A13-8409-8378D5776010}"/>
                </a:ext>
              </a:extLst>
            </p:cNvPr>
            <p:cNvSpPr>
              <a:spLocks/>
            </p:cNvSpPr>
            <p:nvPr/>
          </p:nvSpPr>
          <p:spPr bwMode="auto">
            <a:xfrm>
              <a:off x="5208" y="3350"/>
              <a:ext cx="56" cy="33"/>
            </a:xfrm>
            <a:custGeom>
              <a:avLst/>
              <a:gdLst>
                <a:gd name="T0" fmla="*/ 0 w 56"/>
                <a:gd name="T1" fmla="*/ 0 h 33"/>
                <a:gd name="T2" fmla="*/ 56 w 56"/>
                <a:gd name="T3" fmla="*/ 16 h 33"/>
                <a:gd name="T4" fmla="*/ 0 w 56"/>
                <a:gd name="T5" fmla="*/ 33 h 33"/>
                <a:gd name="T6" fmla="*/ 0 w 56"/>
                <a:gd name="T7" fmla="*/ 0 h 33"/>
              </a:gdLst>
              <a:ahLst/>
              <a:cxnLst>
                <a:cxn ang="0">
                  <a:pos x="T0" y="T1"/>
                </a:cxn>
                <a:cxn ang="0">
                  <a:pos x="T2" y="T3"/>
                </a:cxn>
                <a:cxn ang="0">
                  <a:pos x="T4" y="T5"/>
                </a:cxn>
                <a:cxn ang="0">
                  <a:pos x="T6" y="T7"/>
                </a:cxn>
              </a:cxnLst>
              <a:rect l="0" t="0" r="r" b="b"/>
              <a:pathLst>
                <a:path w="56" h="33">
                  <a:moveTo>
                    <a:pt x="0" y="0"/>
                  </a:moveTo>
                  <a:lnTo>
                    <a:pt x="56" y="16"/>
                  </a:lnTo>
                  <a:lnTo>
                    <a:pt x="0" y="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5" name="Line 86">
              <a:extLst>
                <a:ext uri="{FF2B5EF4-FFF2-40B4-BE49-F238E27FC236}">
                  <a16:creationId xmlns:a16="http://schemas.microsoft.com/office/drawing/2014/main" id="{D6BFC370-7A4F-4373-9456-C1C514E03F71}"/>
                </a:ext>
              </a:extLst>
            </p:cNvPr>
            <p:cNvSpPr>
              <a:spLocks noChangeShapeType="1"/>
            </p:cNvSpPr>
            <p:nvPr/>
          </p:nvSpPr>
          <p:spPr bwMode="auto">
            <a:xfrm>
              <a:off x="4591" y="3520"/>
              <a:ext cx="746"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Freeform 87">
              <a:extLst>
                <a:ext uri="{FF2B5EF4-FFF2-40B4-BE49-F238E27FC236}">
                  <a16:creationId xmlns:a16="http://schemas.microsoft.com/office/drawing/2014/main" id="{3D9E91E2-4285-413A-8E68-29B94F045C31}"/>
                </a:ext>
              </a:extLst>
            </p:cNvPr>
            <p:cNvSpPr>
              <a:spLocks/>
            </p:cNvSpPr>
            <p:nvPr/>
          </p:nvSpPr>
          <p:spPr bwMode="auto">
            <a:xfrm>
              <a:off x="4540" y="3504"/>
              <a:ext cx="56" cy="32"/>
            </a:xfrm>
            <a:custGeom>
              <a:avLst/>
              <a:gdLst>
                <a:gd name="T0" fmla="*/ 56 w 56"/>
                <a:gd name="T1" fmla="*/ 32 h 32"/>
                <a:gd name="T2" fmla="*/ 0 w 56"/>
                <a:gd name="T3" fmla="*/ 16 h 32"/>
                <a:gd name="T4" fmla="*/ 56 w 56"/>
                <a:gd name="T5" fmla="*/ 0 h 32"/>
                <a:gd name="T6" fmla="*/ 56 w 56"/>
                <a:gd name="T7" fmla="*/ 32 h 32"/>
              </a:gdLst>
              <a:ahLst/>
              <a:cxnLst>
                <a:cxn ang="0">
                  <a:pos x="T0" y="T1"/>
                </a:cxn>
                <a:cxn ang="0">
                  <a:pos x="T2" y="T3"/>
                </a:cxn>
                <a:cxn ang="0">
                  <a:pos x="T4" y="T5"/>
                </a:cxn>
                <a:cxn ang="0">
                  <a:pos x="T6" y="T7"/>
                </a:cxn>
              </a:cxnLst>
              <a:rect l="0" t="0" r="r" b="b"/>
              <a:pathLst>
                <a:path w="56" h="32">
                  <a:moveTo>
                    <a:pt x="56" y="32"/>
                  </a:moveTo>
                  <a:lnTo>
                    <a:pt x="0" y="16"/>
                  </a:lnTo>
                  <a:lnTo>
                    <a:pt x="56" y="0"/>
                  </a:lnTo>
                  <a:lnTo>
                    <a:pt x="56"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7" name="Freeform 88">
              <a:extLst>
                <a:ext uri="{FF2B5EF4-FFF2-40B4-BE49-F238E27FC236}">
                  <a16:creationId xmlns:a16="http://schemas.microsoft.com/office/drawing/2014/main" id="{01B839C8-3B9D-4CA4-A681-8F701892F5D3}"/>
                </a:ext>
              </a:extLst>
            </p:cNvPr>
            <p:cNvSpPr>
              <a:spLocks/>
            </p:cNvSpPr>
            <p:nvPr/>
          </p:nvSpPr>
          <p:spPr bwMode="auto">
            <a:xfrm>
              <a:off x="5332" y="3504"/>
              <a:ext cx="56" cy="32"/>
            </a:xfrm>
            <a:custGeom>
              <a:avLst/>
              <a:gdLst>
                <a:gd name="T0" fmla="*/ 0 w 56"/>
                <a:gd name="T1" fmla="*/ 0 h 32"/>
                <a:gd name="T2" fmla="*/ 56 w 56"/>
                <a:gd name="T3" fmla="*/ 16 h 32"/>
                <a:gd name="T4" fmla="*/ 0 w 56"/>
                <a:gd name="T5" fmla="*/ 32 h 32"/>
                <a:gd name="T6" fmla="*/ 0 w 56"/>
                <a:gd name="T7" fmla="*/ 0 h 32"/>
              </a:gdLst>
              <a:ahLst/>
              <a:cxnLst>
                <a:cxn ang="0">
                  <a:pos x="T0" y="T1"/>
                </a:cxn>
                <a:cxn ang="0">
                  <a:pos x="T2" y="T3"/>
                </a:cxn>
                <a:cxn ang="0">
                  <a:pos x="T4" y="T5"/>
                </a:cxn>
                <a:cxn ang="0">
                  <a:pos x="T6" y="T7"/>
                </a:cxn>
              </a:cxnLst>
              <a:rect l="0" t="0" r="r" b="b"/>
              <a:pathLst>
                <a:path w="56" h="32">
                  <a:moveTo>
                    <a:pt x="0" y="0"/>
                  </a:moveTo>
                  <a:lnTo>
                    <a:pt x="56" y="16"/>
                  </a:lnTo>
                  <a:lnTo>
                    <a:pt x="0"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8" name="Line 89">
              <a:extLst>
                <a:ext uri="{FF2B5EF4-FFF2-40B4-BE49-F238E27FC236}">
                  <a16:creationId xmlns:a16="http://schemas.microsoft.com/office/drawing/2014/main" id="{77D68E8F-04B3-4A74-9602-437C365593F7}"/>
                </a:ext>
              </a:extLst>
            </p:cNvPr>
            <p:cNvSpPr>
              <a:spLocks noChangeShapeType="1"/>
            </p:cNvSpPr>
            <p:nvPr/>
          </p:nvSpPr>
          <p:spPr bwMode="auto">
            <a:xfrm>
              <a:off x="5388" y="3275"/>
              <a:ext cx="1" cy="265"/>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9" name="Rectangle 90">
              <a:extLst>
                <a:ext uri="{FF2B5EF4-FFF2-40B4-BE49-F238E27FC236}">
                  <a16:creationId xmlns:a16="http://schemas.microsoft.com/office/drawing/2014/main" id="{3BDF8505-29A0-490D-B84A-A773B4187D0B}"/>
                </a:ext>
              </a:extLst>
            </p:cNvPr>
            <p:cNvSpPr>
              <a:spLocks noChangeArrowheads="1"/>
            </p:cNvSpPr>
            <p:nvPr/>
          </p:nvSpPr>
          <p:spPr bwMode="auto">
            <a:xfrm>
              <a:off x="4880" y="3432"/>
              <a:ext cx="4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20" name="Rectangle 91">
              <a:extLst>
                <a:ext uri="{FF2B5EF4-FFF2-40B4-BE49-F238E27FC236}">
                  <a16:creationId xmlns:a16="http://schemas.microsoft.com/office/drawing/2014/main" id="{7789789F-1B0E-42C6-B54E-342B2B95614D}"/>
                </a:ext>
              </a:extLst>
            </p:cNvPr>
            <p:cNvSpPr>
              <a:spLocks noChangeArrowheads="1"/>
            </p:cNvSpPr>
            <p:nvPr/>
          </p:nvSpPr>
          <p:spPr bwMode="auto">
            <a:xfrm>
              <a:off x="4474" y="3277"/>
              <a:ext cx="52"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21" name="Line 92">
              <a:extLst>
                <a:ext uri="{FF2B5EF4-FFF2-40B4-BE49-F238E27FC236}">
                  <a16:creationId xmlns:a16="http://schemas.microsoft.com/office/drawing/2014/main" id="{C2946E1D-3BBF-43B0-882B-1388BEAC7F4F}"/>
                </a:ext>
              </a:extLst>
            </p:cNvPr>
            <p:cNvSpPr>
              <a:spLocks noChangeShapeType="1"/>
            </p:cNvSpPr>
            <p:nvPr/>
          </p:nvSpPr>
          <p:spPr bwMode="auto">
            <a:xfrm flipH="1" flipV="1">
              <a:off x="4964" y="3275"/>
              <a:ext cx="1" cy="192"/>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 name="Line 93">
              <a:extLst>
                <a:ext uri="{FF2B5EF4-FFF2-40B4-BE49-F238E27FC236}">
                  <a16:creationId xmlns:a16="http://schemas.microsoft.com/office/drawing/2014/main" id="{37BD1170-0471-4B32-8137-DED7548CB9B3}"/>
                </a:ext>
              </a:extLst>
            </p:cNvPr>
            <p:cNvSpPr>
              <a:spLocks noChangeShapeType="1"/>
            </p:cNvSpPr>
            <p:nvPr/>
          </p:nvSpPr>
          <p:spPr bwMode="auto">
            <a:xfrm>
              <a:off x="5021" y="3459"/>
              <a:ext cx="322"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3" name="Freeform 94">
              <a:extLst>
                <a:ext uri="{FF2B5EF4-FFF2-40B4-BE49-F238E27FC236}">
                  <a16:creationId xmlns:a16="http://schemas.microsoft.com/office/drawing/2014/main" id="{F48AB96E-4D58-453F-9578-F8972D8AE670}"/>
                </a:ext>
              </a:extLst>
            </p:cNvPr>
            <p:cNvSpPr>
              <a:spLocks/>
            </p:cNvSpPr>
            <p:nvPr/>
          </p:nvSpPr>
          <p:spPr bwMode="auto">
            <a:xfrm>
              <a:off x="4970" y="3443"/>
              <a:ext cx="55" cy="32"/>
            </a:xfrm>
            <a:custGeom>
              <a:avLst/>
              <a:gdLst>
                <a:gd name="T0" fmla="*/ 55 w 55"/>
                <a:gd name="T1" fmla="*/ 32 h 32"/>
                <a:gd name="T2" fmla="*/ 0 w 55"/>
                <a:gd name="T3" fmla="*/ 16 h 32"/>
                <a:gd name="T4" fmla="*/ 55 w 55"/>
                <a:gd name="T5" fmla="*/ 0 h 32"/>
                <a:gd name="T6" fmla="*/ 55 w 55"/>
                <a:gd name="T7" fmla="*/ 32 h 32"/>
              </a:gdLst>
              <a:ahLst/>
              <a:cxnLst>
                <a:cxn ang="0">
                  <a:pos x="T0" y="T1"/>
                </a:cxn>
                <a:cxn ang="0">
                  <a:pos x="T2" y="T3"/>
                </a:cxn>
                <a:cxn ang="0">
                  <a:pos x="T4" y="T5"/>
                </a:cxn>
                <a:cxn ang="0">
                  <a:pos x="T6" y="T7"/>
                </a:cxn>
              </a:cxnLst>
              <a:rect l="0" t="0" r="r" b="b"/>
              <a:pathLst>
                <a:path w="55" h="32">
                  <a:moveTo>
                    <a:pt x="55" y="32"/>
                  </a:moveTo>
                  <a:lnTo>
                    <a:pt x="0" y="16"/>
                  </a:lnTo>
                  <a:lnTo>
                    <a:pt x="55" y="0"/>
                  </a:lnTo>
                  <a:lnTo>
                    <a:pt x="55"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4" name="Freeform 95">
              <a:extLst>
                <a:ext uri="{FF2B5EF4-FFF2-40B4-BE49-F238E27FC236}">
                  <a16:creationId xmlns:a16="http://schemas.microsoft.com/office/drawing/2014/main" id="{A222AEDC-B441-4EAC-A17B-68A82F9843CE}"/>
                </a:ext>
              </a:extLst>
            </p:cNvPr>
            <p:cNvSpPr>
              <a:spLocks/>
            </p:cNvSpPr>
            <p:nvPr/>
          </p:nvSpPr>
          <p:spPr bwMode="auto">
            <a:xfrm>
              <a:off x="5338" y="3443"/>
              <a:ext cx="56" cy="32"/>
            </a:xfrm>
            <a:custGeom>
              <a:avLst/>
              <a:gdLst>
                <a:gd name="T0" fmla="*/ 0 w 56"/>
                <a:gd name="T1" fmla="*/ 0 h 32"/>
                <a:gd name="T2" fmla="*/ 56 w 56"/>
                <a:gd name="T3" fmla="*/ 16 h 32"/>
                <a:gd name="T4" fmla="*/ 0 w 56"/>
                <a:gd name="T5" fmla="*/ 32 h 32"/>
                <a:gd name="T6" fmla="*/ 0 w 56"/>
                <a:gd name="T7" fmla="*/ 0 h 32"/>
              </a:gdLst>
              <a:ahLst/>
              <a:cxnLst>
                <a:cxn ang="0">
                  <a:pos x="T0" y="T1"/>
                </a:cxn>
                <a:cxn ang="0">
                  <a:pos x="T2" y="T3"/>
                </a:cxn>
                <a:cxn ang="0">
                  <a:pos x="T4" y="T5"/>
                </a:cxn>
                <a:cxn ang="0">
                  <a:pos x="T6" y="T7"/>
                </a:cxn>
              </a:cxnLst>
              <a:rect l="0" t="0" r="r" b="b"/>
              <a:pathLst>
                <a:path w="56" h="32">
                  <a:moveTo>
                    <a:pt x="0" y="0"/>
                  </a:moveTo>
                  <a:lnTo>
                    <a:pt x="56" y="16"/>
                  </a:lnTo>
                  <a:lnTo>
                    <a:pt x="0" y="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 name="Line 96">
              <a:extLst>
                <a:ext uri="{FF2B5EF4-FFF2-40B4-BE49-F238E27FC236}">
                  <a16:creationId xmlns:a16="http://schemas.microsoft.com/office/drawing/2014/main" id="{113BA8E6-588B-471D-875B-BAA34EF0C6D8}"/>
                </a:ext>
              </a:extLst>
            </p:cNvPr>
            <p:cNvSpPr>
              <a:spLocks noChangeShapeType="1"/>
            </p:cNvSpPr>
            <p:nvPr/>
          </p:nvSpPr>
          <p:spPr bwMode="auto">
            <a:xfrm>
              <a:off x="4479" y="2781"/>
              <a:ext cx="1134" cy="1"/>
            </a:xfrm>
            <a:prstGeom prst="line">
              <a:avLst/>
            </a:prstGeom>
            <a:noFill/>
            <a:ln w="63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Freeform 97">
              <a:extLst>
                <a:ext uri="{FF2B5EF4-FFF2-40B4-BE49-F238E27FC236}">
                  <a16:creationId xmlns:a16="http://schemas.microsoft.com/office/drawing/2014/main" id="{9DD3CE1A-C577-4A0C-95E9-9F250092F3E6}"/>
                </a:ext>
              </a:extLst>
            </p:cNvPr>
            <p:cNvSpPr>
              <a:spLocks/>
            </p:cNvSpPr>
            <p:nvPr/>
          </p:nvSpPr>
          <p:spPr bwMode="auto">
            <a:xfrm>
              <a:off x="5608" y="2764"/>
              <a:ext cx="56" cy="33"/>
            </a:xfrm>
            <a:custGeom>
              <a:avLst/>
              <a:gdLst>
                <a:gd name="T0" fmla="*/ 0 w 56"/>
                <a:gd name="T1" fmla="*/ 0 h 33"/>
                <a:gd name="T2" fmla="*/ 56 w 56"/>
                <a:gd name="T3" fmla="*/ 17 h 33"/>
                <a:gd name="T4" fmla="*/ 0 w 56"/>
                <a:gd name="T5" fmla="*/ 33 h 33"/>
                <a:gd name="T6" fmla="*/ 0 w 56"/>
                <a:gd name="T7" fmla="*/ 0 h 33"/>
              </a:gdLst>
              <a:ahLst/>
              <a:cxnLst>
                <a:cxn ang="0">
                  <a:pos x="T0" y="T1"/>
                </a:cxn>
                <a:cxn ang="0">
                  <a:pos x="T2" y="T3"/>
                </a:cxn>
                <a:cxn ang="0">
                  <a:pos x="T4" y="T5"/>
                </a:cxn>
                <a:cxn ang="0">
                  <a:pos x="T6" y="T7"/>
                </a:cxn>
              </a:cxnLst>
              <a:rect l="0" t="0" r="r" b="b"/>
              <a:pathLst>
                <a:path w="56" h="33">
                  <a:moveTo>
                    <a:pt x="0" y="0"/>
                  </a:moveTo>
                  <a:lnTo>
                    <a:pt x="56" y="17"/>
                  </a:lnTo>
                  <a:lnTo>
                    <a:pt x="0" y="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7" name="Freeform 98">
              <a:extLst>
                <a:ext uri="{FF2B5EF4-FFF2-40B4-BE49-F238E27FC236}">
                  <a16:creationId xmlns:a16="http://schemas.microsoft.com/office/drawing/2014/main" id="{9B53E0E9-24EE-4FD1-8C03-4F053856270C}"/>
                </a:ext>
              </a:extLst>
            </p:cNvPr>
            <p:cNvSpPr>
              <a:spLocks noEditPoints="1"/>
            </p:cNvSpPr>
            <p:nvPr/>
          </p:nvSpPr>
          <p:spPr bwMode="auto">
            <a:xfrm>
              <a:off x="4960" y="2777"/>
              <a:ext cx="9" cy="337"/>
            </a:xfrm>
            <a:custGeom>
              <a:avLst/>
              <a:gdLst>
                <a:gd name="T0" fmla="*/ 19 w 19"/>
                <a:gd name="T1" fmla="*/ 8 h 833"/>
                <a:gd name="T2" fmla="*/ 19 w 19"/>
                <a:gd name="T3" fmla="*/ 120 h 833"/>
                <a:gd name="T4" fmla="*/ 11 w 19"/>
                <a:gd name="T5" fmla="*/ 128 h 833"/>
                <a:gd name="T6" fmla="*/ 3 w 19"/>
                <a:gd name="T7" fmla="*/ 119 h 833"/>
                <a:gd name="T8" fmla="*/ 3 w 19"/>
                <a:gd name="T9" fmla="*/ 7 h 833"/>
                <a:gd name="T10" fmla="*/ 11 w 19"/>
                <a:gd name="T11" fmla="*/ 0 h 833"/>
                <a:gd name="T12" fmla="*/ 19 w 19"/>
                <a:gd name="T13" fmla="*/ 8 h 833"/>
                <a:gd name="T14" fmla="*/ 19 w 19"/>
                <a:gd name="T15" fmla="*/ 200 h 833"/>
                <a:gd name="T16" fmla="*/ 18 w 19"/>
                <a:gd name="T17" fmla="*/ 312 h 833"/>
                <a:gd name="T18" fmla="*/ 10 w 19"/>
                <a:gd name="T19" fmla="*/ 320 h 833"/>
                <a:gd name="T20" fmla="*/ 2 w 19"/>
                <a:gd name="T21" fmla="*/ 311 h 833"/>
                <a:gd name="T22" fmla="*/ 3 w 19"/>
                <a:gd name="T23" fmla="*/ 199 h 833"/>
                <a:gd name="T24" fmla="*/ 11 w 19"/>
                <a:gd name="T25" fmla="*/ 192 h 833"/>
                <a:gd name="T26" fmla="*/ 19 w 19"/>
                <a:gd name="T27" fmla="*/ 200 h 833"/>
                <a:gd name="T28" fmla="*/ 18 w 19"/>
                <a:gd name="T29" fmla="*/ 392 h 833"/>
                <a:gd name="T30" fmla="*/ 18 w 19"/>
                <a:gd name="T31" fmla="*/ 504 h 833"/>
                <a:gd name="T32" fmla="*/ 10 w 19"/>
                <a:gd name="T33" fmla="*/ 512 h 833"/>
                <a:gd name="T34" fmla="*/ 2 w 19"/>
                <a:gd name="T35" fmla="*/ 503 h 833"/>
                <a:gd name="T36" fmla="*/ 2 w 19"/>
                <a:gd name="T37" fmla="*/ 391 h 833"/>
                <a:gd name="T38" fmla="*/ 10 w 19"/>
                <a:gd name="T39" fmla="*/ 384 h 833"/>
                <a:gd name="T40" fmla="*/ 18 w 19"/>
                <a:gd name="T41" fmla="*/ 392 h 833"/>
                <a:gd name="T42" fmla="*/ 17 w 19"/>
                <a:gd name="T43" fmla="*/ 584 h 833"/>
                <a:gd name="T44" fmla="*/ 17 w 19"/>
                <a:gd name="T45" fmla="*/ 696 h 833"/>
                <a:gd name="T46" fmla="*/ 9 w 19"/>
                <a:gd name="T47" fmla="*/ 704 h 833"/>
                <a:gd name="T48" fmla="*/ 1 w 19"/>
                <a:gd name="T49" fmla="*/ 695 h 833"/>
                <a:gd name="T50" fmla="*/ 1 w 19"/>
                <a:gd name="T51" fmla="*/ 583 h 833"/>
                <a:gd name="T52" fmla="*/ 9 w 19"/>
                <a:gd name="T53" fmla="*/ 576 h 833"/>
                <a:gd name="T54" fmla="*/ 17 w 19"/>
                <a:gd name="T55" fmla="*/ 584 h 833"/>
                <a:gd name="T56" fmla="*/ 17 w 19"/>
                <a:gd name="T57" fmla="*/ 776 h 833"/>
                <a:gd name="T58" fmla="*/ 16 w 19"/>
                <a:gd name="T59" fmla="*/ 825 h 833"/>
                <a:gd name="T60" fmla="*/ 8 w 19"/>
                <a:gd name="T61" fmla="*/ 833 h 833"/>
                <a:gd name="T62" fmla="*/ 1 w 19"/>
                <a:gd name="T63" fmla="*/ 825 h 833"/>
                <a:gd name="T64" fmla="*/ 1 w 19"/>
                <a:gd name="T65" fmla="*/ 775 h 833"/>
                <a:gd name="T66" fmla="*/ 9 w 19"/>
                <a:gd name="T67" fmla="*/ 768 h 833"/>
                <a:gd name="T68" fmla="*/ 17 w 19"/>
                <a:gd name="T69" fmla="*/ 776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 h="833">
                  <a:moveTo>
                    <a:pt x="19" y="8"/>
                  </a:moveTo>
                  <a:lnTo>
                    <a:pt x="19" y="120"/>
                  </a:lnTo>
                  <a:cubicBezTo>
                    <a:pt x="19" y="124"/>
                    <a:pt x="15" y="128"/>
                    <a:pt x="11" y="128"/>
                  </a:cubicBezTo>
                  <a:cubicBezTo>
                    <a:pt x="6" y="128"/>
                    <a:pt x="3" y="124"/>
                    <a:pt x="3" y="119"/>
                  </a:cubicBezTo>
                  <a:lnTo>
                    <a:pt x="3" y="7"/>
                  </a:lnTo>
                  <a:cubicBezTo>
                    <a:pt x="3" y="3"/>
                    <a:pt x="7" y="0"/>
                    <a:pt x="11" y="0"/>
                  </a:cubicBezTo>
                  <a:cubicBezTo>
                    <a:pt x="16" y="0"/>
                    <a:pt x="19" y="3"/>
                    <a:pt x="19" y="8"/>
                  </a:cubicBezTo>
                  <a:close/>
                  <a:moveTo>
                    <a:pt x="19" y="200"/>
                  </a:moveTo>
                  <a:lnTo>
                    <a:pt x="18" y="312"/>
                  </a:lnTo>
                  <a:cubicBezTo>
                    <a:pt x="18" y="316"/>
                    <a:pt x="15" y="320"/>
                    <a:pt x="10" y="320"/>
                  </a:cubicBezTo>
                  <a:cubicBezTo>
                    <a:pt x="6" y="320"/>
                    <a:pt x="2" y="316"/>
                    <a:pt x="2" y="311"/>
                  </a:cubicBezTo>
                  <a:lnTo>
                    <a:pt x="3" y="199"/>
                  </a:lnTo>
                  <a:cubicBezTo>
                    <a:pt x="3" y="195"/>
                    <a:pt x="6" y="192"/>
                    <a:pt x="11" y="192"/>
                  </a:cubicBezTo>
                  <a:cubicBezTo>
                    <a:pt x="15" y="192"/>
                    <a:pt x="19" y="195"/>
                    <a:pt x="19" y="200"/>
                  </a:cubicBezTo>
                  <a:close/>
                  <a:moveTo>
                    <a:pt x="18" y="392"/>
                  </a:moveTo>
                  <a:lnTo>
                    <a:pt x="18" y="504"/>
                  </a:lnTo>
                  <a:cubicBezTo>
                    <a:pt x="18" y="508"/>
                    <a:pt x="14" y="512"/>
                    <a:pt x="10" y="512"/>
                  </a:cubicBezTo>
                  <a:cubicBezTo>
                    <a:pt x="5" y="512"/>
                    <a:pt x="2" y="508"/>
                    <a:pt x="2" y="503"/>
                  </a:cubicBezTo>
                  <a:lnTo>
                    <a:pt x="2" y="391"/>
                  </a:lnTo>
                  <a:cubicBezTo>
                    <a:pt x="2" y="387"/>
                    <a:pt x="6" y="384"/>
                    <a:pt x="10" y="384"/>
                  </a:cubicBezTo>
                  <a:cubicBezTo>
                    <a:pt x="14" y="384"/>
                    <a:pt x="18" y="387"/>
                    <a:pt x="18" y="392"/>
                  </a:cubicBezTo>
                  <a:close/>
                  <a:moveTo>
                    <a:pt x="17" y="584"/>
                  </a:moveTo>
                  <a:lnTo>
                    <a:pt x="17" y="696"/>
                  </a:lnTo>
                  <a:cubicBezTo>
                    <a:pt x="17" y="700"/>
                    <a:pt x="13" y="704"/>
                    <a:pt x="9" y="704"/>
                  </a:cubicBezTo>
                  <a:cubicBezTo>
                    <a:pt x="4" y="704"/>
                    <a:pt x="1" y="700"/>
                    <a:pt x="1" y="695"/>
                  </a:cubicBezTo>
                  <a:lnTo>
                    <a:pt x="1" y="583"/>
                  </a:lnTo>
                  <a:cubicBezTo>
                    <a:pt x="1" y="579"/>
                    <a:pt x="5" y="576"/>
                    <a:pt x="9" y="576"/>
                  </a:cubicBezTo>
                  <a:cubicBezTo>
                    <a:pt x="14" y="576"/>
                    <a:pt x="17" y="579"/>
                    <a:pt x="17" y="584"/>
                  </a:cubicBezTo>
                  <a:close/>
                  <a:moveTo>
                    <a:pt x="17" y="776"/>
                  </a:moveTo>
                  <a:lnTo>
                    <a:pt x="16" y="825"/>
                  </a:lnTo>
                  <a:cubicBezTo>
                    <a:pt x="16" y="829"/>
                    <a:pt x="13" y="833"/>
                    <a:pt x="8" y="833"/>
                  </a:cubicBezTo>
                  <a:cubicBezTo>
                    <a:pt x="4" y="833"/>
                    <a:pt x="0" y="829"/>
                    <a:pt x="1" y="825"/>
                  </a:cubicBezTo>
                  <a:lnTo>
                    <a:pt x="1" y="775"/>
                  </a:lnTo>
                  <a:cubicBezTo>
                    <a:pt x="1" y="771"/>
                    <a:pt x="4" y="768"/>
                    <a:pt x="9" y="768"/>
                  </a:cubicBezTo>
                  <a:cubicBezTo>
                    <a:pt x="13" y="768"/>
                    <a:pt x="17" y="771"/>
                    <a:pt x="17" y="776"/>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228" name="Freeform 99">
              <a:extLst>
                <a:ext uri="{FF2B5EF4-FFF2-40B4-BE49-F238E27FC236}">
                  <a16:creationId xmlns:a16="http://schemas.microsoft.com/office/drawing/2014/main" id="{0EEFD95A-6796-4F63-B6C7-B5952F41F2D2}"/>
                </a:ext>
              </a:extLst>
            </p:cNvPr>
            <p:cNvSpPr>
              <a:spLocks noEditPoints="1"/>
            </p:cNvSpPr>
            <p:nvPr/>
          </p:nvSpPr>
          <p:spPr bwMode="auto">
            <a:xfrm>
              <a:off x="5260" y="2623"/>
              <a:ext cx="7" cy="750"/>
            </a:xfrm>
            <a:custGeom>
              <a:avLst/>
              <a:gdLst>
                <a:gd name="T0" fmla="*/ 16 w 17"/>
                <a:gd name="T1" fmla="*/ 120 h 1856"/>
                <a:gd name="T2" fmla="*/ 0 w 17"/>
                <a:gd name="T3" fmla="*/ 120 h 1856"/>
                <a:gd name="T4" fmla="*/ 8 w 17"/>
                <a:gd name="T5" fmla="*/ 0 h 1856"/>
                <a:gd name="T6" fmla="*/ 16 w 17"/>
                <a:gd name="T7" fmla="*/ 200 h 1856"/>
                <a:gd name="T8" fmla="*/ 8 w 17"/>
                <a:gd name="T9" fmla="*/ 320 h 1856"/>
                <a:gd name="T10" fmla="*/ 0 w 17"/>
                <a:gd name="T11" fmla="*/ 200 h 1856"/>
                <a:gd name="T12" fmla="*/ 16 w 17"/>
                <a:gd name="T13" fmla="*/ 200 h 1856"/>
                <a:gd name="T14" fmla="*/ 16 w 17"/>
                <a:gd name="T15" fmla="*/ 504 h 1856"/>
                <a:gd name="T16" fmla="*/ 0 w 17"/>
                <a:gd name="T17" fmla="*/ 504 h 1856"/>
                <a:gd name="T18" fmla="*/ 8 w 17"/>
                <a:gd name="T19" fmla="*/ 384 h 1856"/>
                <a:gd name="T20" fmla="*/ 17 w 17"/>
                <a:gd name="T21" fmla="*/ 584 h 1856"/>
                <a:gd name="T22" fmla="*/ 9 w 17"/>
                <a:gd name="T23" fmla="*/ 704 h 1856"/>
                <a:gd name="T24" fmla="*/ 1 w 17"/>
                <a:gd name="T25" fmla="*/ 584 h 1856"/>
                <a:gd name="T26" fmla="*/ 17 w 17"/>
                <a:gd name="T27" fmla="*/ 584 h 1856"/>
                <a:gd name="T28" fmla="*/ 17 w 17"/>
                <a:gd name="T29" fmla="*/ 888 h 1856"/>
                <a:gd name="T30" fmla="*/ 1 w 17"/>
                <a:gd name="T31" fmla="*/ 888 h 1856"/>
                <a:gd name="T32" fmla="*/ 9 w 17"/>
                <a:gd name="T33" fmla="*/ 768 h 1856"/>
                <a:gd name="T34" fmla="*/ 17 w 17"/>
                <a:gd name="T35" fmla="*/ 968 h 1856"/>
                <a:gd name="T36" fmla="*/ 9 w 17"/>
                <a:gd name="T37" fmla="*/ 1088 h 1856"/>
                <a:gd name="T38" fmla="*/ 1 w 17"/>
                <a:gd name="T39" fmla="*/ 968 h 1856"/>
                <a:gd name="T40" fmla="*/ 17 w 17"/>
                <a:gd name="T41" fmla="*/ 968 h 1856"/>
                <a:gd name="T42" fmla="*/ 17 w 17"/>
                <a:gd name="T43" fmla="*/ 1272 h 1856"/>
                <a:gd name="T44" fmla="*/ 1 w 17"/>
                <a:gd name="T45" fmla="*/ 1272 h 1856"/>
                <a:gd name="T46" fmla="*/ 9 w 17"/>
                <a:gd name="T47" fmla="*/ 1152 h 1856"/>
                <a:gd name="T48" fmla="*/ 17 w 17"/>
                <a:gd name="T49" fmla="*/ 1352 h 1856"/>
                <a:gd name="T50" fmla="*/ 9 w 17"/>
                <a:gd name="T51" fmla="*/ 1472 h 1856"/>
                <a:gd name="T52" fmla="*/ 1 w 17"/>
                <a:gd name="T53" fmla="*/ 1352 h 1856"/>
                <a:gd name="T54" fmla="*/ 17 w 17"/>
                <a:gd name="T55" fmla="*/ 1352 h 1856"/>
                <a:gd name="T56" fmla="*/ 17 w 17"/>
                <a:gd name="T57" fmla="*/ 1656 h 1856"/>
                <a:gd name="T58" fmla="*/ 1 w 17"/>
                <a:gd name="T59" fmla="*/ 1656 h 1856"/>
                <a:gd name="T60" fmla="*/ 9 w 17"/>
                <a:gd name="T61" fmla="*/ 1536 h 1856"/>
                <a:gd name="T62" fmla="*/ 17 w 17"/>
                <a:gd name="T63" fmla="*/ 1736 h 1856"/>
                <a:gd name="T64" fmla="*/ 9 w 17"/>
                <a:gd name="T65" fmla="*/ 1856 h 1856"/>
                <a:gd name="T66" fmla="*/ 1 w 17"/>
                <a:gd name="T67" fmla="*/ 1736 h 1856"/>
                <a:gd name="T68" fmla="*/ 17 w 17"/>
                <a:gd name="T69" fmla="*/ 173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1856">
                  <a:moveTo>
                    <a:pt x="16" y="8"/>
                  </a:moveTo>
                  <a:lnTo>
                    <a:pt x="16" y="120"/>
                  </a:lnTo>
                  <a:cubicBezTo>
                    <a:pt x="16" y="125"/>
                    <a:pt x="13" y="128"/>
                    <a:pt x="8" y="128"/>
                  </a:cubicBezTo>
                  <a:cubicBezTo>
                    <a:pt x="4" y="128"/>
                    <a:pt x="0" y="125"/>
                    <a:pt x="0" y="120"/>
                  </a:cubicBezTo>
                  <a:lnTo>
                    <a:pt x="0" y="8"/>
                  </a:lnTo>
                  <a:cubicBezTo>
                    <a:pt x="0" y="4"/>
                    <a:pt x="4" y="0"/>
                    <a:pt x="8" y="0"/>
                  </a:cubicBezTo>
                  <a:cubicBezTo>
                    <a:pt x="13" y="0"/>
                    <a:pt x="16" y="4"/>
                    <a:pt x="16" y="8"/>
                  </a:cubicBezTo>
                  <a:close/>
                  <a:moveTo>
                    <a:pt x="16" y="200"/>
                  </a:moveTo>
                  <a:lnTo>
                    <a:pt x="16" y="312"/>
                  </a:lnTo>
                  <a:cubicBezTo>
                    <a:pt x="16" y="317"/>
                    <a:pt x="13" y="320"/>
                    <a:pt x="8" y="320"/>
                  </a:cubicBezTo>
                  <a:cubicBezTo>
                    <a:pt x="4" y="320"/>
                    <a:pt x="0" y="317"/>
                    <a:pt x="0" y="312"/>
                  </a:cubicBezTo>
                  <a:lnTo>
                    <a:pt x="0" y="200"/>
                  </a:lnTo>
                  <a:cubicBezTo>
                    <a:pt x="0" y="196"/>
                    <a:pt x="4" y="192"/>
                    <a:pt x="8" y="192"/>
                  </a:cubicBezTo>
                  <a:cubicBezTo>
                    <a:pt x="13" y="192"/>
                    <a:pt x="16" y="196"/>
                    <a:pt x="16" y="200"/>
                  </a:cubicBezTo>
                  <a:close/>
                  <a:moveTo>
                    <a:pt x="16" y="392"/>
                  </a:moveTo>
                  <a:lnTo>
                    <a:pt x="16" y="504"/>
                  </a:lnTo>
                  <a:cubicBezTo>
                    <a:pt x="16" y="509"/>
                    <a:pt x="13" y="512"/>
                    <a:pt x="8" y="512"/>
                  </a:cubicBezTo>
                  <a:cubicBezTo>
                    <a:pt x="4" y="512"/>
                    <a:pt x="0" y="509"/>
                    <a:pt x="0" y="504"/>
                  </a:cubicBezTo>
                  <a:lnTo>
                    <a:pt x="0" y="392"/>
                  </a:lnTo>
                  <a:cubicBezTo>
                    <a:pt x="0" y="388"/>
                    <a:pt x="4" y="384"/>
                    <a:pt x="8" y="384"/>
                  </a:cubicBezTo>
                  <a:cubicBezTo>
                    <a:pt x="13" y="384"/>
                    <a:pt x="16" y="388"/>
                    <a:pt x="16" y="392"/>
                  </a:cubicBezTo>
                  <a:close/>
                  <a:moveTo>
                    <a:pt x="17" y="584"/>
                  </a:moveTo>
                  <a:lnTo>
                    <a:pt x="17" y="696"/>
                  </a:lnTo>
                  <a:cubicBezTo>
                    <a:pt x="17" y="701"/>
                    <a:pt x="13" y="704"/>
                    <a:pt x="9" y="704"/>
                  </a:cubicBezTo>
                  <a:cubicBezTo>
                    <a:pt x="4" y="704"/>
                    <a:pt x="1" y="701"/>
                    <a:pt x="1" y="696"/>
                  </a:cubicBezTo>
                  <a:lnTo>
                    <a:pt x="1" y="584"/>
                  </a:lnTo>
                  <a:cubicBezTo>
                    <a:pt x="1" y="580"/>
                    <a:pt x="4" y="576"/>
                    <a:pt x="9" y="576"/>
                  </a:cubicBezTo>
                  <a:cubicBezTo>
                    <a:pt x="13" y="576"/>
                    <a:pt x="17" y="580"/>
                    <a:pt x="17" y="584"/>
                  </a:cubicBezTo>
                  <a:close/>
                  <a:moveTo>
                    <a:pt x="17" y="776"/>
                  </a:moveTo>
                  <a:lnTo>
                    <a:pt x="17" y="888"/>
                  </a:lnTo>
                  <a:cubicBezTo>
                    <a:pt x="17" y="893"/>
                    <a:pt x="13" y="896"/>
                    <a:pt x="9" y="896"/>
                  </a:cubicBezTo>
                  <a:cubicBezTo>
                    <a:pt x="4" y="896"/>
                    <a:pt x="1" y="893"/>
                    <a:pt x="1" y="888"/>
                  </a:cubicBezTo>
                  <a:lnTo>
                    <a:pt x="1" y="776"/>
                  </a:lnTo>
                  <a:cubicBezTo>
                    <a:pt x="1" y="772"/>
                    <a:pt x="4" y="768"/>
                    <a:pt x="9" y="768"/>
                  </a:cubicBezTo>
                  <a:cubicBezTo>
                    <a:pt x="13" y="768"/>
                    <a:pt x="17" y="772"/>
                    <a:pt x="17" y="776"/>
                  </a:cubicBezTo>
                  <a:close/>
                  <a:moveTo>
                    <a:pt x="17" y="968"/>
                  </a:moveTo>
                  <a:lnTo>
                    <a:pt x="17" y="1080"/>
                  </a:lnTo>
                  <a:cubicBezTo>
                    <a:pt x="17" y="1085"/>
                    <a:pt x="13" y="1088"/>
                    <a:pt x="9" y="1088"/>
                  </a:cubicBezTo>
                  <a:cubicBezTo>
                    <a:pt x="4" y="1088"/>
                    <a:pt x="1" y="1085"/>
                    <a:pt x="1" y="1080"/>
                  </a:cubicBezTo>
                  <a:lnTo>
                    <a:pt x="1" y="968"/>
                  </a:lnTo>
                  <a:cubicBezTo>
                    <a:pt x="1" y="964"/>
                    <a:pt x="4" y="960"/>
                    <a:pt x="9" y="960"/>
                  </a:cubicBezTo>
                  <a:cubicBezTo>
                    <a:pt x="13" y="960"/>
                    <a:pt x="17" y="964"/>
                    <a:pt x="17" y="968"/>
                  </a:cubicBezTo>
                  <a:close/>
                  <a:moveTo>
                    <a:pt x="17" y="1160"/>
                  </a:moveTo>
                  <a:lnTo>
                    <a:pt x="17" y="1272"/>
                  </a:lnTo>
                  <a:cubicBezTo>
                    <a:pt x="17" y="1277"/>
                    <a:pt x="13" y="1280"/>
                    <a:pt x="9" y="1280"/>
                  </a:cubicBezTo>
                  <a:cubicBezTo>
                    <a:pt x="5" y="1280"/>
                    <a:pt x="1" y="1277"/>
                    <a:pt x="1" y="1272"/>
                  </a:cubicBezTo>
                  <a:lnTo>
                    <a:pt x="1" y="1160"/>
                  </a:lnTo>
                  <a:cubicBezTo>
                    <a:pt x="1" y="1156"/>
                    <a:pt x="5" y="1152"/>
                    <a:pt x="9" y="1152"/>
                  </a:cubicBezTo>
                  <a:cubicBezTo>
                    <a:pt x="13" y="1152"/>
                    <a:pt x="17" y="1156"/>
                    <a:pt x="17" y="1160"/>
                  </a:cubicBezTo>
                  <a:close/>
                  <a:moveTo>
                    <a:pt x="17" y="1352"/>
                  </a:moveTo>
                  <a:lnTo>
                    <a:pt x="17" y="1464"/>
                  </a:lnTo>
                  <a:cubicBezTo>
                    <a:pt x="17" y="1469"/>
                    <a:pt x="14" y="1472"/>
                    <a:pt x="9" y="1472"/>
                  </a:cubicBezTo>
                  <a:cubicBezTo>
                    <a:pt x="5" y="1472"/>
                    <a:pt x="1" y="1469"/>
                    <a:pt x="1" y="1464"/>
                  </a:cubicBezTo>
                  <a:lnTo>
                    <a:pt x="1" y="1352"/>
                  </a:lnTo>
                  <a:cubicBezTo>
                    <a:pt x="1" y="1348"/>
                    <a:pt x="5" y="1344"/>
                    <a:pt x="9" y="1344"/>
                  </a:cubicBezTo>
                  <a:cubicBezTo>
                    <a:pt x="13" y="1344"/>
                    <a:pt x="17" y="1348"/>
                    <a:pt x="17" y="1352"/>
                  </a:cubicBezTo>
                  <a:close/>
                  <a:moveTo>
                    <a:pt x="17" y="1544"/>
                  </a:moveTo>
                  <a:lnTo>
                    <a:pt x="17" y="1656"/>
                  </a:lnTo>
                  <a:cubicBezTo>
                    <a:pt x="17" y="1661"/>
                    <a:pt x="14" y="1664"/>
                    <a:pt x="9" y="1664"/>
                  </a:cubicBezTo>
                  <a:cubicBezTo>
                    <a:pt x="5" y="1664"/>
                    <a:pt x="1" y="1661"/>
                    <a:pt x="1" y="1656"/>
                  </a:cubicBezTo>
                  <a:lnTo>
                    <a:pt x="1" y="1544"/>
                  </a:lnTo>
                  <a:cubicBezTo>
                    <a:pt x="1" y="1540"/>
                    <a:pt x="5" y="1536"/>
                    <a:pt x="9" y="1536"/>
                  </a:cubicBezTo>
                  <a:cubicBezTo>
                    <a:pt x="14" y="1536"/>
                    <a:pt x="17" y="1540"/>
                    <a:pt x="17" y="1544"/>
                  </a:cubicBezTo>
                  <a:close/>
                  <a:moveTo>
                    <a:pt x="17" y="1736"/>
                  </a:moveTo>
                  <a:lnTo>
                    <a:pt x="17" y="1848"/>
                  </a:lnTo>
                  <a:cubicBezTo>
                    <a:pt x="17" y="1853"/>
                    <a:pt x="14" y="1856"/>
                    <a:pt x="9" y="1856"/>
                  </a:cubicBezTo>
                  <a:cubicBezTo>
                    <a:pt x="5" y="1856"/>
                    <a:pt x="1" y="1853"/>
                    <a:pt x="1" y="1848"/>
                  </a:cubicBezTo>
                  <a:lnTo>
                    <a:pt x="1" y="1736"/>
                  </a:lnTo>
                  <a:cubicBezTo>
                    <a:pt x="1" y="1732"/>
                    <a:pt x="5" y="1728"/>
                    <a:pt x="9" y="1728"/>
                  </a:cubicBezTo>
                  <a:cubicBezTo>
                    <a:pt x="14" y="1728"/>
                    <a:pt x="17" y="1732"/>
                    <a:pt x="17" y="1736"/>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229" name="Rectangle 100">
              <a:extLst>
                <a:ext uri="{FF2B5EF4-FFF2-40B4-BE49-F238E27FC236}">
                  <a16:creationId xmlns:a16="http://schemas.microsoft.com/office/drawing/2014/main" id="{CA7F30B0-5AEA-437B-9BD3-D4D91411818B}"/>
                </a:ext>
              </a:extLst>
            </p:cNvPr>
            <p:cNvSpPr>
              <a:spLocks noChangeArrowheads="1"/>
            </p:cNvSpPr>
            <p:nvPr/>
          </p:nvSpPr>
          <p:spPr bwMode="auto">
            <a:xfrm>
              <a:off x="5072" y="2450"/>
              <a:ext cx="4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E</a:t>
              </a:r>
              <a:endParaRPr kumimoji="1" lang="en-US" altLang="zh-CN" sz="2400">
                <a:latin typeface="Times New Roman" pitchFamily="18" charset="0"/>
                <a:ea typeface="华文中宋" pitchFamily="2" charset="-122"/>
              </a:endParaRPr>
            </a:p>
          </p:txBody>
        </p:sp>
        <p:sp>
          <p:nvSpPr>
            <p:cNvPr id="230" name="Freeform 101">
              <a:extLst>
                <a:ext uri="{FF2B5EF4-FFF2-40B4-BE49-F238E27FC236}">
                  <a16:creationId xmlns:a16="http://schemas.microsoft.com/office/drawing/2014/main" id="{E19B5F2A-8249-472B-92A8-21A0B5E90088}"/>
                </a:ext>
              </a:extLst>
            </p:cNvPr>
            <p:cNvSpPr>
              <a:spLocks/>
            </p:cNvSpPr>
            <p:nvPr/>
          </p:nvSpPr>
          <p:spPr bwMode="auto">
            <a:xfrm>
              <a:off x="4540" y="2538"/>
              <a:ext cx="848" cy="243"/>
            </a:xfrm>
            <a:custGeom>
              <a:avLst/>
              <a:gdLst>
                <a:gd name="T0" fmla="*/ 0 w 848"/>
                <a:gd name="T1" fmla="*/ 243 h 243"/>
                <a:gd name="T2" fmla="*/ 424 w 848"/>
                <a:gd name="T3" fmla="*/ 243 h 243"/>
                <a:gd name="T4" fmla="*/ 424 w 848"/>
                <a:gd name="T5" fmla="*/ 0 h 243"/>
                <a:gd name="T6" fmla="*/ 723 w 848"/>
                <a:gd name="T7" fmla="*/ 0 h 243"/>
                <a:gd name="T8" fmla="*/ 723 w 848"/>
                <a:gd name="T9" fmla="*/ 88 h 243"/>
                <a:gd name="T10" fmla="*/ 848 w 848"/>
                <a:gd name="T11" fmla="*/ 88 h 243"/>
                <a:gd name="T12" fmla="*/ 848 w 848"/>
                <a:gd name="T13" fmla="*/ 243 h 243"/>
              </a:gdLst>
              <a:ahLst/>
              <a:cxnLst>
                <a:cxn ang="0">
                  <a:pos x="T0" y="T1"/>
                </a:cxn>
                <a:cxn ang="0">
                  <a:pos x="T2" y="T3"/>
                </a:cxn>
                <a:cxn ang="0">
                  <a:pos x="T4" y="T5"/>
                </a:cxn>
                <a:cxn ang="0">
                  <a:pos x="T6" y="T7"/>
                </a:cxn>
                <a:cxn ang="0">
                  <a:pos x="T8" y="T9"/>
                </a:cxn>
                <a:cxn ang="0">
                  <a:pos x="T10" y="T11"/>
                </a:cxn>
                <a:cxn ang="0">
                  <a:pos x="T12" y="T13"/>
                </a:cxn>
              </a:cxnLst>
              <a:rect l="0" t="0" r="r" b="b"/>
              <a:pathLst>
                <a:path w="848" h="243">
                  <a:moveTo>
                    <a:pt x="0" y="243"/>
                  </a:moveTo>
                  <a:lnTo>
                    <a:pt x="424" y="243"/>
                  </a:lnTo>
                  <a:lnTo>
                    <a:pt x="424" y="0"/>
                  </a:lnTo>
                  <a:lnTo>
                    <a:pt x="723" y="0"/>
                  </a:lnTo>
                  <a:lnTo>
                    <a:pt x="723" y="88"/>
                  </a:lnTo>
                  <a:lnTo>
                    <a:pt x="848" y="88"/>
                  </a:lnTo>
                  <a:lnTo>
                    <a:pt x="848" y="243"/>
                  </a:lnTo>
                </a:path>
              </a:pathLst>
            </a:custGeom>
            <a:noFill/>
            <a:ln w="28575" cap="rnd"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1" name="Freeform 102">
              <a:extLst>
                <a:ext uri="{FF2B5EF4-FFF2-40B4-BE49-F238E27FC236}">
                  <a16:creationId xmlns:a16="http://schemas.microsoft.com/office/drawing/2014/main" id="{C99F19A7-E21B-4146-8FD5-573C8B280AD9}"/>
                </a:ext>
              </a:extLst>
            </p:cNvPr>
            <p:cNvSpPr>
              <a:spLocks noEditPoints="1"/>
            </p:cNvSpPr>
            <p:nvPr/>
          </p:nvSpPr>
          <p:spPr bwMode="auto">
            <a:xfrm>
              <a:off x="5385" y="2777"/>
              <a:ext cx="7" cy="513"/>
            </a:xfrm>
            <a:custGeom>
              <a:avLst/>
              <a:gdLst>
                <a:gd name="T0" fmla="*/ 16 w 16"/>
                <a:gd name="T1" fmla="*/ 8 h 1269"/>
                <a:gd name="T2" fmla="*/ 16 w 16"/>
                <a:gd name="T3" fmla="*/ 120 h 1269"/>
                <a:gd name="T4" fmla="*/ 8 w 16"/>
                <a:gd name="T5" fmla="*/ 128 h 1269"/>
                <a:gd name="T6" fmla="*/ 0 w 16"/>
                <a:gd name="T7" fmla="*/ 120 h 1269"/>
                <a:gd name="T8" fmla="*/ 0 w 16"/>
                <a:gd name="T9" fmla="*/ 8 h 1269"/>
                <a:gd name="T10" fmla="*/ 8 w 16"/>
                <a:gd name="T11" fmla="*/ 0 h 1269"/>
                <a:gd name="T12" fmla="*/ 16 w 16"/>
                <a:gd name="T13" fmla="*/ 8 h 1269"/>
                <a:gd name="T14" fmla="*/ 16 w 16"/>
                <a:gd name="T15" fmla="*/ 200 h 1269"/>
                <a:gd name="T16" fmla="*/ 16 w 16"/>
                <a:gd name="T17" fmla="*/ 312 h 1269"/>
                <a:gd name="T18" fmla="*/ 8 w 16"/>
                <a:gd name="T19" fmla="*/ 320 h 1269"/>
                <a:gd name="T20" fmla="*/ 0 w 16"/>
                <a:gd name="T21" fmla="*/ 312 h 1269"/>
                <a:gd name="T22" fmla="*/ 0 w 16"/>
                <a:gd name="T23" fmla="*/ 200 h 1269"/>
                <a:gd name="T24" fmla="*/ 8 w 16"/>
                <a:gd name="T25" fmla="*/ 192 h 1269"/>
                <a:gd name="T26" fmla="*/ 16 w 16"/>
                <a:gd name="T27" fmla="*/ 200 h 1269"/>
                <a:gd name="T28" fmla="*/ 16 w 16"/>
                <a:gd name="T29" fmla="*/ 392 h 1269"/>
                <a:gd name="T30" fmla="*/ 16 w 16"/>
                <a:gd name="T31" fmla="*/ 504 h 1269"/>
                <a:gd name="T32" fmla="*/ 8 w 16"/>
                <a:gd name="T33" fmla="*/ 512 h 1269"/>
                <a:gd name="T34" fmla="*/ 0 w 16"/>
                <a:gd name="T35" fmla="*/ 504 h 1269"/>
                <a:gd name="T36" fmla="*/ 0 w 16"/>
                <a:gd name="T37" fmla="*/ 392 h 1269"/>
                <a:gd name="T38" fmla="*/ 8 w 16"/>
                <a:gd name="T39" fmla="*/ 384 h 1269"/>
                <a:gd name="T40" fmla="*/ 16 w 16"/>
                <a:gd name="T41" fmla="*/ 392 h 1269"/>
                <a:gd name="T42" fmla="*/ 16 w 16"/>
                <a:gd name="T43" fmla="*/ 584 h 1269"/>
                <a:gd name="T44" fmla="*/ 16 w 16"/>
                <a:gd name="T45" fmla="*/ 696 h 1269"/>
                <a:gd name="T46" fmla="*/ 8 w 16"/>
                <a:gd name="T47" fmla="*/ 704 h 1269"/>
                <a:gd name="T48" fmla="*/ 0 w 16"/>
                <a:gd name="T49" fmla="*/ 696 h 1269"/>
                <a:gd name="T50" fmla="*/ 0 w 16"/>
                <a:gd name="T51" fmla="*/ 584 h 1269"/>
                <a:gd name="T52" fmla="*/ 8 w 16"/>
                <a:gd name="T53" fmla="*/ 576 h 1269"/>
                <a:gd name="T54" fmla="*/ 16 w 16"/>
                <a:gd name="T55" fmla="*/ 584 h 1269"/>
                <a:gd name="T56" fmla="*/ 16 w 16"/>
                <a:gd name="T57" fmla="*/ 776 h 1269"/>
                <a:gd name="T58" fmla="*/ 16 w 16"/>
                <a:gd name="T59" fmla="*/ 888 h 1269"/>
                <a:gd name="T60" fmla="*/ 8 w 16"/>
                <a:gd name="T61" fmla="*/ 896 h 1269"/>
                <a:gd name="T62" fmla="*/ 0 w 16"/>
                <a:gd name="T63" fmla="*/ 888 h 1269"/>
                <a:gd name="T64" fmla="*/ 0 w 16"/>
                <a:gd name="T65" fmla="*/ 776 h 1269"/>
                <a:gd name="T66" fmla="*/ 8 w 16"/>
                <a:gd name="T67" fmla="*/ 768 h 1269"/>
                <a:gd name="T68" fmla="*/ 16 w 16"/>
                <a:gd name="T69" fmla="*/ 776 h 1269"/>
                <a:gd name="T70" fmla="*/ 16 w 16"/>
                <a:gd name="T71" fmla="*/ 968 h 1269"/>
                <a:gd name="T72" fmla="*/ 16 w 16"/>
                <a:gd name="T73" fmla="*/ 1080 h 1269"/>
                <a:gd name="T74" fmla="*/ 8 w 16"/>
                <a:gd name="T75" fmla="*/ 1088 h 1269"/>
                <a:gd name="T76" fmla="*/ 0 w 16"/>
                <a:gd name="T77" fmla="*/ 1080 h 1269"/>
                <a:gd name="T78" fmla="*/ 0 w 16"/>
                <a:gd name="T79" fmla="*/ 968 h 1269"/>
                <a:gd name="T80" fmla="*/ 8 w 16"/>
                <a:gd name="T81" fmla="*/ 960 h 1269"/>
                <a:gd name="T82" fmla="*/ 16 w 16"/>
                <a:gd name="T83" fmla="*/ 968 h 1269"/>
                <a:gd name="T84" fmla="*/ 16 w 16"/>
                <a:gd name="T85" fmla="*/ 1160 h 1269"/>
                <a:gd name="T86" fmla="*/ 16 w 16"/>
                <a:gd name="T87" fmla="*/ 1261 h 1269"/>
                <a:gd name="T88" fmla="*/ 8 w 16"/>
                <a:gd name="T89" fmla="*/ 1269 h 1269"/>
                <a:gd name="T90" fmla="*/ 0 w 16"/>
                <a:gd name="T91" fmla="*/ 1261 h 1269"/>
                <a:gd name="T92" fmla="*/ 0 w 16"/>
                <a:gd name="T93" fmla="*/ 1160 h 1269"/>
                <a:gd name="T94" fmla="*/ 8 w 16"/>
                <a:gd name="T95" fmla="*/ 1152 h 1269"/>
                <a:gd name="T96" fmla="*/ 16 w 16"/>
                <a:gd name="T97" fmla="*/ 1160 h 1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 h="1269">
                  <a:moveTo>
                    <a:pt x="16" y="8"/>
                  </a:moveTo>
                  <a:lnTo>
                    <a:pt x="16" y="120"/>
                  </a:lnTo>
                  <a:cubicBezTo>
                    <a:pt x="16" y="124"/>
                    <a:pt x="13" y="128"/>
                    <a:pt x="8" y="128"/>
                  </a:cubicBezTo>
                  <a:cubicBezTo>
                    <a:pt x="4" y="128"/>
                    <a:pt x="0" y="124"/>
                    <a:pt x="0" y="120"/>
                  </a:cubicBezTo>
                  <a:lnTo>
                    <a:pt x="0" y="8"/>
                  </a:lnTo>
                  <a:cubicBezTo>
                    <a:pt x="0" y="3"/>
                    <a:pt x="4" y="0"/>
                    <a:pt x="8" y="0"/>
                  </a:cubicBezTo>
                  <a:cubicBezTo>
                    <a:pt x="13" y="0"/>
                    <a:pt x="16" y="3"/>
                    <a:pt x="16" y="8"/>
                  </a:cubicBezTo>
                  <a:close/>
                  <a:moveTo>
                    <a:pt x="16" y="200"/>
                  </a:moveTo>
                  <a:lnTo>
                    <a:pt x="16" y="312"/>
                  </a:lnTo>
                  <a:cubicBezTo>
                    <a:pt x="16" y="316"/>
                    <a:pt x="13" y="320"/>
                    <a:pt x="8" y="320"/>
                  </a:cubicBezTo>
                  <a:cubicBezTo>
                    <a:pt x="4" y="320"/>
                    <a:pt x="0" y="316"/>
                    <a:pt x="0" y="312"/>
                  </a:cubicBezTo>
                  <a:lnTo>
                    <a:pt x="0" y="200"/>
                  </a:lnTo>
                  <a:cubicBezTo>
                    <a:pt x="0" y="195"/>
                    <a:pt x="4" y="192"/>
                    <a:pt x="8" y="192"/>
                  </a:cubicBezTo>
                  <a:cubicBezTo>
                    <a:pt x="13" y="192"/>
                    <a:pt x="16" y="195"/>
                    <a:pt x="16" y="200"/>
                  </a:cubicBezTo>
                  <a:close/>
                  <a:moveTo>
                    <a:pt x="16" y="392"/>
                  </a:moveTo>
                  <a:lnTo>
                    <a:pt x="16" y="504"/>
                  </a:lnTo>
                  <a:cubicBezTo>
                    <a:pt x="16" y="508"/>
                    <a:pt x="13" y="512"/>
                    <a:pt x="8" y="512"/>
                  </a:cubicBezTo>
                  <a:cubicBezTo>
                    <a:pt x="4" y="512"/>
                    <a:pt x="0" y="508"/>
                    <a:pt x="0" y="504"/>
                  </a:cubicBezTo>
                  <a:lnTo>
                    <a:pt x="0" y="392"/>
                  </a:lnTo>
                  <a:cubicBezTo>
                    <a:pt x="0" y="387"/>
                    <a:pt x="4" y="384"/>
                    <a:pt x="8" y="384"/>
                  </a:cubicBezTo>
                  <a:cubicBezTo>
                    <a:pt x="13" y="384"/>
                    <a:pt x="16" y="387"/>
                    <a:pt x="16" y="392"/>
                  </a:cubicBezTo>
                  <a:close/>
                  <a:moveTo>
                    <a:pt x="16" y="584"/>
                  </a:moveTo>
                  <a:lnTo>
                    <a:pt x="16" y="696"/>
                  </a:lnTo>
                  <a:cubicBezTo>
                    <a:pt x="16" y="700"/>
                    <a:pt x="13" y="704"/>
                    <a:pt x="8" y="704"/>
                  </a:cubicBezTo>
                  <a:cubicBezTo>
                    <a:pt x="4" y="704"/>
                    <a:pt x="0" y="700"/>
                    <a:pt x="0" y="696"/>
                  </a:cubicBezTo>
                  <a:lnTo>
                    <a:pt x="0" y="584"/>
                  </a:lnTo>
                  <a:cubicBezTo>
                    <a:pt x="0" y="579"/>
                    <a:pt x="4" y="576"/>
                    <a:pt x="8" y="576"/>
                  </a:cubicBezTo>
                  <a:cubicBezTo>
                    <a:pt x="13" y="576"/>
                    <a:pt x="16" y="579"/>
                    <a:pt x="16" y="584"/>
                  </a:cubicBezTo>
                  <a:close/>
                  <a:moveTo>
                    <a:pt x="16" y="776"/>
                  </a:moveTo>
                  <a:lnTo>
                    <a:pt x="16" y="888"/>
                  </a:lnTo>
                  <a:cubicBezTo>
                    <a:pt x="16" y="892"/>
                    <a:pt x="13" y="896"/>
                    <a:pt x="8" y="896"/>
                  </a:cubicBezTo>
                  <a:cubicBezTo>
                    <a:pt x="4" y="896"/>
                    <a:pt x="0" y="892"/>
                    <a:pt x="0" y="888"/>
                  </a:cubicBezTo>
                  <a:lnTo>
                    <a:pt x="0" y="776"/>
                  </a:lnTo>
                  <a:cubicBezTo>
                    <a:pt x="0" y="771"/>
                    <a:pt x="4" y="768"/>
                    <a:pt x="8" y="768"/>
                  </a:cubicBezTo>
                  <a:cubicBezTo>
                    <a:pt x="13" y="768"/>
                    <a:pt x="16" y="771"/>
                    <a:pt x="16" y="776"/>
                  </a:cubicBezTo>
                  <a:close/>
                  <a:moveTo>
                    <a:pt x="16" y="968"/>
                  </a:moveTo>
                  <a:lnTo>
                    <a:pt x="16" y="1080"/>
                  </a:lnTo>
                  <a:cubicBezTo>
                    <a:pt x="16" y="1084"/>
                    <a:pt x="13" y="1088"/>
                    <a:pt x="8" y="1088"/>
                  </a:cubicBezTo>
                  <a:cubicBezTo>
                    <a:pt x="4" y="1088"/>
                    <a:pt x="0" y="1084"/>
                    <a:pt x="0" y="1080"/>
                  </a:cubicBezTo>
                  <a:lnTo>
                    <a:pt x="0" y="968"/>
                  </a:lnTo>
                  <a:cubicBezTo>
                    <a:pt x="0" y="963"/>
                    <a:pt x="4" y="960"/>
                    <a:pt x="8" y="960"/>
                  </a:cubicBezTo>
                  <a:cubicBezTo>
                    <a:pt x="13" y="960"/>
                    <a:pt x="16" y="963"/>
                    <a:pt x="16" y="968"/>
                  </a:cubicBezTo>
                  <a:close/>
                  <a:moveTo>
                    <a:pt x="16" y="1160"/>
                  </a:moveTo>
                  <a:lnTo>
                    <a:pt x="16" y="1261"/>
                  </a:lnTo>
                  <a:cubicBezTo>
                    <a:pt x="16" y="1265"/>
                    <a:pt x="13" y="1269"/>
                    <a:pt x="8" y="1269"/>
                  </a:cubicBezTo>
                  <a:cubicBezTo>
                    <a:pt x="4" y="1269"/>
                    <a:pt x="0" y="1265"/>
                    <a:pt x="0" y="1261"/>
                  </a:cubicBezTo>
                  <a:lnTo>
                    <a:pt x="0" y="1160"/>
                  </a:lnTo>
                  <a:cubicBezTo>
                    <a:pt x="0" y="1155"/>
                    <a:pt x="4" y="1152"/>
                    <a:pt x="8" y="1152"/>
                  </a:cubicBezTo>
                  <a:cubicBezTo>
                    <a:pt x="13" y="1152"/>
                    <a:pt x="16" y="1155"/>
                    <a:pt x="16" y="1160"/>
                  </a:cubicBezTo>
                  <a:close/>
                </a:path>
              </a:pathLst>
            </a:custGeom>
            <a:solidFill>
              <a:srgbClr val="000000"/>
            </a:solidFill>
            <a:ln w="11113" cap="flat">
              <a:solidFill>
                <a:srgbClr val="000000"/>
              </a:solidFill>
              <a:prstDash val="solid"/>
              <a:bevel/>
              <a:headEnd/>
              <a:tailEnd/>
            </a:ln>
          </p:spPr>
          <p:txBody>
            <a:bodyPr/>
            <a:lstStyle/>
            <a:p>
              <a:endParaRPr lang="zh-CN" altLang="en-US"/>
            </a:p>
          </p:txBody>
        </p:sp>
        <p:sp>
          <p:nvSpPr>
            <p:cNvPr id="232" name="Rectangle 103">
              <a:extLst>
                <a:ext uri="{FF2B5EF4-FFF2-40B4-BE49-F238E27FC236}">
                  <a16:creationId xmlns:a16="http://schemas.microsoft.com/office/drawing/2014/main" id="{D06B8312-9D11-407A-980B-B10A2E71829F}"/>
                </a:ext>
              </a:extLst>
            </p:cNvPr>
            <p:cNvSpPr>
              <a:spLocks noChangeArrowheads="1"/>
            </p:cNvSpPr>
            <p:nvPr/>
          </p:nvSpPr>
          <p:spPr bwMode="auto">
            <a:xfrm>
              <a:off x="5622" y="2786"/>
              <a:ext cx="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33" name="Rectangle 104">
              <a:extLst>
                <a:ext uri="{FF2B5EF4-FFF2-40B4-BE49-F238E27FC236}">
                  <a16:creationId xmlns:a16="http://schemas.microsoft.com/office/drawing/2014/main" id="{B356A8D5-BCCF-479F-A254-B5BAD675E782}"/>
                </a:ext>
              </a:extLst>
            </p:cNvPr>
            <p:cNvSpPr>
              <a:spLocks noChangeArrowheads="1"/>
            </p:cNvSpPr>
            <p:nvPr/>
          </p:nvSpPr>
          <p:spPr bwMode="auto">
            <a:xfrm>
              <a:off x="4962" y="3542"/>
              <a:ext cx="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200" b="1">
                  <a:solidFill>
                    <a:srgbClr val="000000"/>
                  </a:solidFill>
                  <a:latin typeface="Times New Roman" pitchFamily="18" charset="0"/>
                  <a:ea typeface="华文中宋" pitchFamily="2" charset="-122"/>
                </a:rPr>
                <a:t>c)</a:t>
              </a:r>
              <a:endParaRPr kumimoji="1" lang="en-US" altLang="zh-CN" sz="1200" b="1">
                <a:latin typeface="Times New Roman" pitchFamily="18" charset="0"/>
                <a:ea typeface="华文中宋" pitchFamily="2" charset="-122"/>
              </a:endParaRPr>
            </a:p>
          </p:txBody>
        </p:sp>
        <p:sp>
          <p:nvSpPr>
            <p:cNvPr id="234" name="Rectangle 105">
              <a:extLst>
                <a:ext uri="{FF2B5EF4-FFF2-40B4-BE49-F238E27FC236}">
                  <a16:creationId xmlns:a16="http://schemas.microsoft.com/office/drawing/2014/main" id="{681B9BC2-9F57-4258-BC41-F883D7D09129}"/>
                </a:ext>
              </a:extLst>
            </p:cNvPr>
            <p:cNvSpPr>
              <a:spLocks noChangeArrowheads="1"/>
            </p:cNvSpPr>
            <p:nvPr/>
          </p:nvSpPr>
          <p:spPr bwMode="auto">
            <a:xfrm>
              <a:off x="4446" y="2437"/>
              <a:ext cx="36"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u</a:t>
              </a:r>
              <a:endParaRPr kumimoji="1" lang="en-US" altLang="zh-CN" sz="2400">
                <a:latin typeface="Times New Roman" pitchFamily="18" charset="0"/>
                <a:ea typeface="华文中宋" pitchFamily="2" charset="-122"/>
              </a:endParaRPr>
            </a:p>
          </p:txBody>
        </p:sp>
        <p:sp>
          <p:nvSpPr>
            <p:cNvPr id="235" name="Rectangle 106">
              <a:extLst>
                <a:ext uri="{FF2B5EF4-FFF2-40B4-BE49-F238E27FC236}">
                  <a16:creationId xmlns:a16="http://schemas.microsoft.com/office/drawing/2014/main" id="{DEF50D94-2B6A-4511-841E-F9001D2E4BAD}"/>
                </a:ext>
              </a:extLst>
            </p:cNvPr>
            <p:cNvSpPr>
              <a:spLocks noChangeArrowheads="1"/>
            </p:cNvSpPr>
            <p:nvPr/>
          </p:nvSpPr>
          <p:spPr bwMode="auto">
            <a:xfrm>
              <a:off x="4488" y="2482"/>
              <a:ext cx="24"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36" name="Rectangle 107">
              <a:extLst>
                <a:ext uri="{FF2B5EF4-FFF2-40B4-BE49-F238E27FC236}">
                  <a16:creationId xmlns:a16="http://schemas.microsoft.com/office/drawing/2014/main" id="{39443F32-2018-4674-956E-EF1087535BE2}"/>
                </a:ext>
              </a:extLst>
            </p:cNvPr>
            <p:cNvSpPr>
              <a:spLocks noChangeArrowheads="1"/>
            </p:cNvSpPr>
            <p:nvPr/>
          </p:nvSpPr>
          <p:spPr bwMode="auto">
            <a:xfrm>
              <a:off x="4460" y="2863"/>
              <a:ext cx="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237" name="Rectangle 108">
              <a:extLst>
                <a:ext uri="{FF2B5EF4-FFF2-40B4-BE49-F238E27FC236}">
                  <a16:creationId xmlns:a16="http://schemas.microsoft.com/office/drawing/2014/main" id="{4C465BCA-D5A2-455D-89F2-EFE7750B386C}"/>
                </a:ext>
              </a:extLst>
            </p:cNvPr>
            <p:cNvSpPr>
              <a:spLocks noChangeArrowheads="1"/>
            </p:cNvSpPr>
            <p:nvPr/>
          </p:nvSpPr>
          <p:spPr bwMode="auto">
            <a:xfrm>
              <a:off x="4488" y="2915"/>
              <a:ext cx="24"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38" name="Rectangle 109">
              <a:extLst>
                <a:ext uri="{FF2B5EF4-FFF2-40B4-BE49-F238E27FC236}">
                  <a16:creationId xmlns:a16="http://schemas.microsoft.com/office/drawing/2014/main" id="{3B4746DE-DEBD-4FBF-8A00-15035B784652}"/>
                </a:ext>
              </a:extLst>
            </p:cNvPr>
            <p:cNvSpPr>
              <a:spLocks noChangeArrowheads="1"/>
            </p:cNvSpPr>
            <p:nvPr/>
          </p:nvSpPr>
          <p:spPr bwMode="auto">
            <a:xfrm>
              <a:off x="4763" y="3044"/>
              <a:ext cx="2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239" name="Rectangle 110">
              <a:extLst>
                <a:ext uri="{FF2B5EF4-FFF2-40B4-BE49-F238E27FC236}">
                  <a16:creationId xmlns:a16="http://schemas.microsoft.com/office/drawing/2014/main" id="{D229039E-903E-474F-8E29-FF9A1C68CC8D}"/>
                </a:ext>
              </a:extLst>
            </p:cNvPr>
            <p:cNvSpPr>
              <a:spLocks noChangeArrowheads="1"/>
            </p:cNvSpPr>
            <p:nvPr/>
          </p:nvSpPr>
          <p:spPr bwMode="auto">
            <a:xfrm>
              <a:off x="4783" y="3096"/>
              <a:ext cx="2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1</a:t>
              </a:r>
              <a:endParaRPr kumimoji="1" lang="en-US" altLang="zh-CN" sz="2400">
                <a:latin typeface="Times New Roman" pitchFamily="18" charset="0"/>
                <a:ea typeface="华文中宋" pitchFamily="2" charset="-122"/>
              </a:endParaRPr>
            </a:p>
          </p:txBody>
        </p:sp>
        <p:sp>
          <p:nvSpPr>
            <p:cNvPr id="240" name="Rectangle 111">
              <a:extLst>
                <a:ext uri="{FF2B5EF4-FFF2-40B4-BE49-F238E27FC236}">
                  <a16:creationId xmlns:a16="http://schemas.microsoft.com/office/drawing/2014/main" id="{F79606F1-B936-4B75-8CED-93A939E486C8}"/>
                </a:ext>
              </a:extLst>
            </p:cNvPr>
            <p:cNvSpPr>
              <a:spLocks noChangeArrowheads="1"/>
            </p:cNvSpPr>
            <p:nvPr/>
          </p:nvSpPr>
          <p:spPr bwMode="auto">
            <a:xfrm>
              <a:off x="5079" y="3044"/>
              <a:ext cx="20"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241" name="Rectangle 112">
              <a:extLst>
                <a:ext uri="{FF2B5EF4-FFF2-40B4-BE49-F238E27FC236}">
                  <a16:creationId xmlns:a16="http://schemas.microsoft.com/office/drawing/2014/main" id="{ECC9D7A7-B9AB-495D-9790-53FA5EA3B27F}"/>
                </a:ext>
              </a:extLst>
            </p:cNvPr>
            <p:cNvSpPr>
              <a:spLocks noChangeArrowheads="1"/>
            </p:cNvSpPr>
            <p:nvPr/>
          </p:nvSpPr>
          <p:spPr bwMode="auto">
            <a:xfrm>
              <a:off x="5107" y="3096"/>
              <a:ext cx="24" cy="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2</a:t>
              </a:r>
              <a:endParaRPr kumimoji="1" lang="en-US" altLang="zh-CN" sz="2400">
                <a:latin typeface="Times New Roman" pitchFamily="18" charset="0"/>
                <a:ea typeface="华文中宋" pitchFamily="2" charset="-122"/>
              </a:endParaRPr>
            </a:p>
          </p:txBody>
        </p:sp>
        <p:sp>
          <p:nvSpPr>
            <p:cNvPr id="242" name="Rectangle 113">
              <a:extLst>
                <a:ext uri="{FF2B5EF4-FFF2-40B4-BE49-F238E27FC236}">
                  <a16:creationId xmlns:a16="http://schemas.microsoft.com/office/drawing/2014/main" id="{C6E12361-04B1-4BE4-8937-CEEEB7EE9A72}"/>
                </a:ext>
              </a:extLst>
            </p:cNvPr>
            <p:cNvSpPr>
              <a:spLocks noChangeArrowheads="1"/>
            </p:cNvSpPr>
            <p:nvPr/>
          </p:nvSpPr>
          <p:spPr bwMode="auto">
            <a:xfrm>
              <a:off x="4997" y="3264"/>
              <a:ext cx="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43" name="Rectangle 114">
              <a:extLst>
                <a:ext uri="{FF2B5EF4-FFF2-40B4-BE49-F238E27FC236}">
                  <a16:creationId xmlns:a16="http://schemas.microsoft.com/office/drawing/2014/main" id="{64A3010A-5AB5-4E5F-AB9D-4257A6383AEE}"/>
                </a:ext>
              </a:extLst>
            </p:cNvPr>
            <p:cNvSpPr>
              <a:spLocks noChangeArrowheads="1"/>
            </p:cNvSpPr>
            <p:nvPr/>
          </p:nvSpPr>
          <p:spPr bwMode="auto">
            <a:xfrm>
              <a:off x="5017" y="3316"/>
              <a:ext cx="24"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1</a:t>
              </a:r>
              <a:endParaRPr kumimoji="1" lang="en-US" altLang="zh-CN" sz="2400">
                <a:latin typeface="Times New Roman" pitchFamily="18" charset="0"/>
                <a:ea typeface="华文中宋" pitchFamily="2" charset="-122"/>
              </a:endParaRPr>
            </a:p>
          </p:txBody>
        </p:sp>
        <p:sp>
          <p:nvSpPr>
            <p:cNvPr id="244" name="Rectangle 115">
              <a:extLst>
                <a:ext uri="{FF2B5EF4-FFF2-40B4-BE49-F238E27FC236}">
                  <a16:creationId xmlns:a16="http://schemas.microsoft.com/office/drawing/2014/main" id="{1F0A2372-2FAD-4741-9B21-B2C9FA2841C2}"/>
                </a:ext>
              </a:extLst>
            </p:cNvPr>
            <p:cNvSpPr>
              <a:spLocks noChangeArrowheads="1"/>
            </p:cNvSpPr>
            <p:nvPr/>
          </p:nvSpPr>
          <p:spPr bwMode="auto">
            <a:xfrm>
              <a:off x="5292" y="3264"/>
              <a:ext cx="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45" name="Rectangle 116">
              <a:extLst>
                <a:ext uri="{FF2B5EF4-FFF2-40B4-BE49-F238E27FC236}">
                  <a16:creationId xmlns:a16="http://schemas.microsoft.com/office/drawing/2014/main" id="{C4A8555D-AA53-40F3-BC55-886447739CE5}"/>
                </a:ext>
              </a:extLst>
            </p:cNvPr>
            <p:cNvSpPr>
              <a:spLocks noChangeArrowheads="1"/>
            </p:cNvSpPr>
            <p:nvPr/>
          </p:nvSpPr>
          <p:spPr bwMode="auto">
            <a:xfrm>
              <a:off x="5313" y="3316"/>
              <a:ext cx="24"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2</a:t>
              </a:r>
              <a:endParaRPr kumimoji="1" lang="en-US" altLang="zh-CN" sz="2400">
                <a:latin typeface="Times New Roman" pitchFamily="18" charset="0"/>
                <a:ea typeface="华文中宋" pitchFamily="2" charset="-122"/>
              </a:endParaRPr>
            </a:p>
          </p:txBody>
        </p:sp>
        <p:sp>
          <p:nvSpPr>
            <p:cNvPr id="246" name="Rectangle 117">
              <a:extLst>
                <a:ext uri="{FF2B5EF4-FFF2-40B4-BE49-F238E27FC236}">
                  <a16:creationId xmlns:a16="http://schemas.microsoft.com/office/drawing/2014/main" id="{8CB852B5-ADBF-44A7-AF28-6BAA4A7D2D1B}"/>
                </a:ext>
              </a:extLst>
            </p:cNvPr>
            <p:cNvSpPr>
              <a:spLocks noChangeArrowheads="1"/>
            </p:cNvSpPr>
            <p:nvPr/>
          </p:nvSpPr>
          <p:spPr bwMode="auto">
            <a:xfrm>
              <a:off x="5107" y="3264"/>
              <a:ext cx="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47" name="Rectangle 118">
              <a:extLst>
                <a:ext uri="{FF2B5EF4-FFF2-40B4-BE49-F238E27FC236}">
                  <a16:creationId xmlns:a16="http://schemas.microsoft.com/office/drawing/2014/main" id="{02B34EAA-2925-4004-B5F3-D108881C3108}"/>
                </a:ext>
              </a:extLst>
            </p:cNvPr>
            <p:cNvSpPr>
              <a:spLocks noChangeArrowheads="1"/>
            </p:cNvSpPr>
            <p:nvPr/>
          </p:nvSpPr>
          <p:spPr bwMode="auto">
            <a:xfrm>
              <a:off x="5134" y="3316"/>
              <a:ext cx="24"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x</a:t>
              </a:r>
              <a:endParaRPr kumimoji="1" lang="en-US" altLang="zh-CN" sz="2400">
                <a:latin typeface="Times New Roman" pitchFamily="18" charset="0"/>
                <a:ea typeface="华文中宋" pitchFamily="2" charset="-122"/>
              </a:endParaRPr>
            </a:p>
          </p:txBody>
        </p:sp>
        <p:sp>
          <p:nvSpPr>
            <p:cNvPr id="248" name="Rectangle 119">
              <a:extLst>
                <a:ext uri="{FF2B5EF4-FFF2-40B4-BE49-F238E27FC236}">
                  <a16:creationId xmlns:a16="http://schemas.microsoft.com/office/drawing/2014/main" id="{BFBDC516-962C-43CF-95C0-5942DAE1C04A}"/>
                </a:ext>
              </a:extLst>
            </p:cNvPr>
            <p:cNvSpPr>
              <a:spLocks noChangeArrowheads="1"/>
            </p:cNvSpPr>
            <p:nvPr/>
          </p:nvSpPr>
          <p:spPr bwMode="auto">
            <a:xfrm>
              <a:off x="4721" y="3264"/>
              <a:ext cx="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49" name="Rectangle 120">
              <a:extLst>
                <a:ext uri="{FF2B5EF4-FFF2-40B4-BE49-F238E27FC236}">
                  <a16:creationId xmlns:a16="http://schemas.microsoft.com/office/drawing/2014/main" id="{5F4993A0-E902-4674-8F43-A415B6027C33}"/>
                </a:ext>
              </a:extLst>
            </p:cNvPr>
            <p:cNvSpPr>
              <a:spLocks noChangeArrowheads="1"/>
            </p:cNvSpPr>
            <p:nvPr/>
          </p:nvSpPr>
          <p:spPr bwMode="auto">
            <a:xfrm>
              <a:off x="4742" y="3316"/>
              <a:ext cx="48"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on</a:t>
              </a:r>
              <a:endParaRPr kumimoji="1" lang="en-US" altLang="zh-CN" sz="2400">
                <a:latin typeface="Times New Roman" pitchFamily="18" charset="0"/>
                <a:ea typeface="华文中宋" pitchFamily="2" charset="-122"/>
              </a:endParaRPr>
            </a:p>
          </p:txBody>
        </p:sp>
        <p:sp>
          <p:nvSpPr>
            <p:cNvPr id="250" name="Rectangle 121">
              <a:extLst>
                <a:ext uri="{FF2B5EF4-FFF2-40B4-BE49-F238E27FC236}">
                  <a16:creationId xmlns:a16="http://schemas.microsoft.com/office/drawing/2014/main" id="{E483F2BE-2162-4852-85B1-EA160D1C6888}"/>
                </a:ext>
              </a:extLst>
            </p:cNvPr>
            <p:cNvSpPr>
              <a:spLocks noChangeArrowheads="1"/>
            </p:cNvSpPr>
            <p:nvPr/>
          </p:nvSpPr>
          <p:spPr bwMode="auto">
            <a:xfrm>
              <a:off x="5141" y="3355"/>
              <a:ext cx="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51" name="Rectangle 122">
              <a:extLst>
                <a:ext uri="{FF2B5EF4-FFF2-40B4-BE49-F238E27FC236}">
                  <a16:creationId xmlns:a16="http://schemas.microsoft.com/office/drawing/2014/main" id="{589702CE-E689-419E-8554-D8CD045F9273}"/>
                </a:ext>
              </a:extLst>
            </p:cNvPr>
            <p:cNvSpPr>
              <a:spLocks noChangeArrowheads="1"/>
            </p:cNvSpPr>
            <p:nvPr/>
          </p:nvSpPr>
          <p:spPr bwMode="auto">
            <a:xfrm>
              <a:off x="5162" y="3400"/>
              <a:ext cx="56"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off</a:t>
              </a:r>
              <a:endParaRPr kumimoji="1" lang="en-US" altLang="zh-CN" sz="2400">
                <a:latin typeface="Times New Roman" pitchFamily="18" charset="0"/>
                <a:ea typeface="华文中宋" pitchFamily="2" charset="-122"/>
              </a:endParaRPr>
            </a:p>
          </p:txBody>
        </p:sp>
        <p:sp>
          <p:nvSpPr>
            <p:cNvPr id="252" name="Rectangle 123">
              <a:extLst>
                <a:ext uri="{FF2B5EF4-FFF2-40B4-BE49-F238E27FC236}">
                  <a16:creationId xmlns:a16="http://schemas.microsoft.com/office/drawing/2014/main" id="{D858A3DA-CC57-40CC-92D7-D6D91BE069BF}"/>
                </a:ext>
              </a:extLst>
            </p:cNvPr>
            <p:cNvSpPr>
              <a:spLocks noChangeArrowheads="1"/>
            </p:cNvSpPr>
            <p:nvPr/>
          </p:nvSpPr>
          <p:spPr bwMode="auto">
            <a:xfrm>
              <a:off x="4873" y="3135"/>
              <a:ext cx="2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9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253" name="Rectangle 124">
              <a:extLst>
                <a:ext uri="{FF2B5EF4-FFF2-40B4-BE49-F238E27FC236}">
                  <a16:creationId xmlns:a16="http://schemas.microsoft.com/office/drawing/2014/main" id="{45E38F4A-B128-4FEA-96FA-A6BE896A2F1B}"/>
                </a:ext>
              </a:extLst>
            </p:cNvPr>
            <p:cNvSpPr>
              <a:spLocks noChangeArrowheads="1"/>
            </p:cNvSpPr>
            <p:nvPr/>
          </p:nvSpPr>
          <p:spPr bwMode="auto">
            <a:xfrm>
              <a:off x="4900" y="3180"/>
              <a:ext cx="48" cy="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20</a:t>
              </a:r>
              <a:endParaRPr kumimoji="1" lang="en-US" altLang="zh-CN" sz="2400">
                <a:latin typeface="Times New Roman" pitchFamily="18" charset="0"/>
                <a:ea typeface="华文中宋" pitchFamily="2" charset="-122"/>
              </a:endParaRPr>
            </a:p>
          </p:txBody>
        </p:sp>
      </p:grpSp>
      <p:sp>
        <p:nvSpPr>
          <p:cNvPr id="254" name="Text Box 125">
            <a:extLst>
              <a:ext uri="{FF2B5EF4-FFF2-40B4-BE49-F238E27FC236}">
                <a16:creationId xmlns:a16="http://schemas.microsoft.com/office/drawing/2014/main" id="{5193C6C4-4612-48A4-8B1F-C6B70DF5F488}"/>
              </a:ext>
            </a:extLst>
          </p:cNvPr>
          <p:cNvSpPr txBox="1">
            <a:spLocks noChangeArrowheads="1"/>
          </p:cNvSpPr>
          <p:nvPr/>
        </p:nvSpPr>
        <p:spPr bwMode="auto">
          <a:xfrm>
            <a:off x="3810064" y="4567667"/>
            <a:ext cx="3794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200" b="1" dirty="0">
                <a:latin typeface="Times New Roman" pitchFamily="18" charset="0"/>
              </a:rPr>
              <a:t>a)</a:t>
            </a:r>
          </a:p>
        </p:txBody>
      </p:sp>
      <p:sp>
        <p:nvSpPr>
          <p:cNvPr id="255" name="Text Box 126">
            <a:extLst>
              <a:ext uri="{FF2B5EF4-FFF2-40B4-BE49-F238E27FC236}">
                <a16:creationId xmlns:a16="http://schemas.microsoft.com/office/drawing/2014/main" id="{EAD056A7-AAEE-4F46-9637-C54BE869A8D5}"/>
              </a:ext>
            </a:extLst>
          </p:cNvPr>
          <p:cNvSpPr txBox="1">
            <a:spLocks noChangeArrowheads="1"/>
          </p:cNvSpPr>
          <p:nvPr/>
        </p:nvSpPr>
        <p:spPr bwMode="auto">
          <a:xfrm>
            <a:off x="2691108" y="6161017"/>
            <a:ext cx="3079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200" b="1" dirty="0">
                <a:latin typeface="Times New Roman" pitchFamily="18" charset="0"/>
              </a:rPr>
              <a:t>b)</a:t>
            </a:r>
          </a:p>
        </p:txBody>
      </p:sp>
      <p:sp>
        <p:nvSpPr>
          <p:cNvPr id="4" name="矩形 3">
            <a:extLst>
              <a:ext uri="{FF2B5EF4-FFF2-40B4-BE49-F238E27FC236}">
                <a16:creationId xmlns:a16="http://schemas.microsoft.com/office/drawing/2014/main" id="{282C9D19-69A8-4EDB-BD2A-5D8DCD866A6A}"/>
              </a:ext>
            </a:extLst>
          </p:cNvPr>
          <p:cNvSpPr/>
          <p:nvPr/>
        </p:nvSpPr>
        <p:spPr>
          <a:xfrm>
            <a:off x="1611992" y="6393455"/>
            <a:ext cx="4731568" cy="461665"/>
          </a:xfrm>
          <a:prstGeom prst="rect">
            <a:avLst/>
          </a:prstGeom>
        </p:spPr>
        <p:txBody>
          <a:bodyPr wrap="square">
            <a:spAutoFit/>
          </a:bodyPr>
          <a:lstStyle/>
          <a:p>
            <a:pPr algn="ctr"/>
            <a:r>
              <a:rPr lang="zh-CN" altLang="en-US" sz="1200" b="1" dirty="0">
                <a:solidFill>
                  <a:srgbClr val="6600CC"/>
                </a:solidFill>
                <a:latin typeface="Times New Roman" pitchFamily="18" charset="0"/>
              </a:rPr>
              <a:t>用于直流电动机回馈能量的升压斩波电路及其波形</a:t>
            </a:r>
          </a:p>
          <a:p>
            <a:pPr algn="ctr"/>
            <a:r>
              <a:rPr lang="en-US" altLang="zh-CN" sz="1200" b="1" dirty="0">
                <a:solidFill>
                  <a:srgbClr val="6600CC"/>
                </a:solidFill>
                <a:latin typeface="Times New Roman" pitchFamily="18" charset="0"/>
              </a:rPr>
              <a:t>a</a:t>
            </a:r>
            <a:r>
              <a:rPr lang="zh-CN" altLang="en-US" sz="1200" b="1" dirty="0">
                <a:solidFill>
                  <a:srgbClr val="6600CC"/>
                </a:solidFill>
                <a:latin typeface="Times New Roman" pitchFamily="18" charset="0"/>
              </a:rPr>
              <a:t>）电路图 </a:t>
            </a:r>
            <a:r>
              <a:rPr lang="en-US" altLang="zh-CN" sz="1200" b="1" dirty="0">
                <a:solidFill>
                  <a:srgbClr val="6600CC"/>
                </a:solidFill>
                <a:latin typeface="Times New Roman" pitchFamily="18" charset="0"/>
              </a:rPr>
              <a:t>b</a:t>
            </a:r>
            <a:r>
              <a:rPr lang="zh-CN" altLang="en-US" sz="1200" b="1" dirty="0">
                <a:solidFill>
                  <a:srgbClr val="6600CC"/>
                </a:solidFill>
                <a:latin typeface="Times New Roman" pitchFamily="18" charset="0"/>
              </a:rPr>
              <a:t>）电流连续时 </a:t>
            </a:r>
            <a:r>
              <a:rPr lang="en-US" altLang="zh-CN" sz="1200" b="1" dirty="0">
                <a:solidFill>
                  <a:srgbClr val="6600CC"/>
                </a:solidFill>
                <a:latin typeface="Times New Roman" pitchFamily="18" charset="0"/>
              </a:rPr>
              <a:t>c</a:t>
            </a:r>
            <a:r>
              <a:rPr lang="zh-CN" altLang="en-US" sz="1200" b="1" dirty="0">
                <a:solidFill>
                  <a:srgbClr val="6600CC"/>
                </a:solidFill>
                <a:latin typeface="Times New Roman" pitchFamily="18" charset="0"/>
              </a:rPr>
              <a:t>）电流断续时</a:t>
            </a:r>
            <a:r>
              <a:rPr lang="zh-CN" altLang="en-US" sz="1200" dirty="0">
                <a:latin typeface="Times New Roman" pitchFamily="18" charset="0"/>
              </a:rPr>
              <a:t> </a:t>
            </a:r>
          </a:p>
        </p:txBody>
      </p:sp>
    </p:spTree>
    <p:extLst>
      <p:ext uri="{BB962C8B-B14F-4D97-AF65-F5344CB8AC3E}">
        <p14:creationId xmlns:p14="http://schemas.microsoft.com/office/powerpoint/2010/main" val="315540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wipe(up)">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26309BB7-8B9E-4DA1-BE81-3CC68DB84C2E}"/>
              </a:ext>
            </a:extLst>
          </p:cNvPr>
          <p:cNvSpPr txBox="1">
            <a:spLocks/>
          </p:cNvSpPr>
          <p:nvPr/>
        </p:nvSpPr>
        <p:spPr>
          <a:xfrm>
            <a:off x="2389821" y="2286000"/>
            <a:ext cx="7412355" cy="1143000"/>
          </a:xfrm>
        </p:spPr>
        <p:txBody>
          <a:bodyPr vert="horz" wrap="square" lIns="91440" tIns="45720" rIns="91440" bIns="45720" anchor="ctr">
            <a:normAutofit fontScale="90000"/>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j-cs"/>
              </a:rPr>
              <a:t>5.4  </a:t>
            </a:r>
            <a:r>
              <a:rPr kumimoji="0" lang="zh-CN" altLang="en-US" sz="60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j-cs"/>
              </a:rPr>
              <a:t>降压</a:t>
            </a:r>
            <a:r>
              <a:rPr kumimoji="0" lang="en-US" altLang="zh-CN" sz="60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j-cs"/>
              </a:rPr>
              <a:t>-</a:t>
            </a:r>
            <a:r>
              <a:rPr kumimoji="0" lang="zh-CN" altLang="en-US" sz="60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隶书" panose="02010509060101010101" pitchFamily="49" charset="-122"/>
                <a:ea typeface="隶书" panose="02010509060101010101" pitchFamily="49" charset="-122"/>
                <a:cs typeface="+mj-cs"/>
              </a:rPr>
              <a:t>升压变换器</a:t>
            </a:r>
            <a:r>
              <a:rPr kumimoji="0" lang="zh-CN" altLang="en-US" sz="48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等线 Light"/>
                <a:ea typeface="等线 Light" panose="02010600030101010101" pitchFamily="2" charset="-122"/>
                <a:cs typeface="+mj-cs"/>
              </a:rPr>
              <a:t> </a:t>
            </a:r>
          </a:p>
        </p:txBody>
      </p:sp>
      <p:pic>
        <p:nvPicPr>
          <p:cNvPr id="7" name="Picture 9" descr="D18">
            <a:extLst>
              <a:ext uri="{FF2B5EF4-FFF2-40B4-BE49-F238E27FC236}">
                <a16:creationId xmlns:a16="http://schemas.microsoft.com/office/drawing/2014/main" id="{77720C62-1592-490B-AC90-A2E90660727B}"/>
              </a:ext>
            </a:extLst>
          </p:cNvPr>
          <p:cNvPicPr>
            <a:picLocks noChangeAspect="1"/>
          </p:cNvPicPr>
          <p:nvPr/>
        </p:nvPicPr>
        <p:blipFill>
          <a:blip r:embed="rId2"/>
          <a:stretch>
            <a:fillRect/>
          </a:stretch>
        </p:blipFill>
        <p:spPr>
          <a:xfrm>
            <a:off x="3817937" y="3543295"/>
            <a:ext cx="4556125" cy="2857500"/>
          </a:xfrm>
          <a:prstGeom prst="rect">
            <a:avLst/>
          </a:prstGeom>
          <a:noFill/>
          <a:ln w="9525">
            <a:noFill/>
          </a:ln>
        </p:spPr>
      </p:pic>
    </p:spTree>
    <p:extLst>
      <p:ext uri="{BB962C8B-B14F-4D97-AF65-F5344CB8AC3E}">
        <p14:creationId xmlns:p14="http://schemas.microsoft.com/office/powerpoint/2010/main" val="1565172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9">
            <a:extLst>
              <a:ext uri="{FF2B5EF4-FFF2-40B4-BE49-F238E27FC236}">
                <a16:creationId xmlns:a16="http://schemas.microsoft.com/office/drawing/2014/main" id="{25431783-7751-4CD4-B12D-D3198BE90DD1}"/>
              </a:ext>
            </a:extLst>
          </p:cNvPr>
          <p:cNvSpPr txBox="1"/>
          <p:nvPr/>
        </p:nvSpPr>
        <p:spPr>
          <a:xfrm>
            <a:off x="695400" y="682219"/>
            <a:ext cx="10519147" cy="3235571"/>
          </a:xfrm>
          <a:prstGeom prst="rect">
            <a:avLst/>
          </a:prstGeom>
          <a:noFill/>
          <a:ln w="9525">
            <a:noFill/>
          </a:ln>
        </p:spPr>
        <p:txBody>
          <a:bodyPr anchor="t"/>
          <a:lstStyle/>
          <a:p>
            <a:pPr indent="457200" algn="just">
              <a:lnSpc>
                <a:spcPct val="130000"/>
              </a:lnSpc>
              <a:spcAft>
                <a:spcPts val="1200"/>
              </a:spcAft>
              <a:buClr>
                <a:srgbClr val="A04DA3"/>
              </a:buClr>
            </a:pPr>
            <a:r>
              <a:rPr lang="zh-CN" altLang="en-US" sz="2400" b="1" dirty="0">
                <a:solidFill>
                  <a:srgbClr val="C00000"/>
                </a:solidFill>
                <a:latin typeface="等线"/>
                <a:ea typeface="微软雅黑" panose="020B0503020204020204" charset="-122"/>
              </a:rPr>
              <a:t>降压</a:t>
            </a:r>
            <a:r>
              <a:rPr lang="en-US" altLang="zh-CN" sz="2400" b="1" dirty="0">
                <a:solidFill>
                  <a:srgbClr val="C00000"/>
                </a:solidFill>
                <a:latin typeface="等线"/>
                <a:ea typeface="微软雅黑" panose="020B0503020204020204" charset="-122"/>
              </a:rPr>
              <a:t>-</a:t>
            </a:r>
            <a:r>
              <a:rPr lang="zh-CN" altLang="en-US" sz="2400" b="1" dirty="0">
                <a:solidFill>
                  <a:srgbClr val="C00000"/>
                </a:solidFill>
                <a:latin typeface="等线"/>
                <a:ea typeface="微软雅黑" panose="020B0503020204020204" charset="-122"/>
              </a:rPr>
              <a:t>升压变换器可以得到高于或低于输入电压的输出电压。</a:t>
            </a:r>
            <a:endParaRPr lang="en-US" altLang="zh-CN" sz="2400" b="1" dirty="0">
              <a:solidFill>
                <a:srgbClr val="C00000"/>
              </a:solidFill>
              <a:latin typeface="等线"/>
              <a:ea typeface="微软雅黑" panose="020B0503020204020204" charset="-122"/>
            </a:endParaRPr>
          </a:p>
          <a:p>
            <a:pPr indent="457200" algn="just">
              <a:lnSpc>
                <a:spcPct val="130000"/>
              </a:lnSpc>
              <a:spcAft>
                <a:spcPts val="1200"/>
              </a:spcAft>
              <a:buClr>
                <a:srgbClr val="A04DA3"/>
              </a:buClr>
            </a:pPr>
            <a:r>
              <a:rPr lang="zh-CN" altLang="en-US" sz="2400" b="1" dirty="0">
                <a:solidFill>
                  <a:prstClr val="black"/>
                </a:solidFill>
                <a:latin typeface="等线"/>
                <a:ea typeface="微软雅黑" panose="020B0503020204020204" charset="-122"/>
              </a:rPr>
              <a:t>当开关管导通时，电源提供能量给电感，二极管反向偏置。</a:t>
            </a:r>
            <a:endParaRPr lang="en-US" altLang="zh-CN" sz="2400" b="1" dirty="0">
              <a:solidFill>
                <a:prstClr val="black"/>
              </a:solidFill>
              <a:latin typeface="等线"/>
              <a:ea typeface="微软雅黑" panose="020B0503020204020204" charset="-122"/>
            </a:endParaRPr>
          </a:p>
          <a:p>
            <a:pPr indent="457200" algn="just">
              <a:lnSpc>
                <a:spcPct val="130000"/>
              </a:lnSpc>
              <a:spcAft>
                <a:spcPts val="1200"/>
              </a:spcAft>
              <a:buClr>
                <a:srgbClr val="A04DA3"/>
              </a:buClr>
            </a:pPr>
            <a:r>
              <a:rPr lang="zh-CN" altLang="en-US" sz="2400" b="1" dirty="0">
                <a:solidFill>
                  <a:prstClr val="black"/>
                </a:solidFill>
                <a:latin typeface="等线"/>
                <a:ea typeface="微软雅黑" panose="020B0503020204020204" charset="-122"/>
              </a:rPr>
              <a:t>当开关管断开时，电感电压使二极管导通。</a:t>
            </a:r>
            <a:endParaRPr lang="en-US" altLang="zh-CN" sz="2400" b="1" dirty="0">
              <a:solidFill>
                <a:prstClr val="black"/>
              </a:solidFill>
              <a:latin typeface="等线"/>
              <a:ea typeface="微软雅黑" panose="020B0503020204020204" charset="-122"/>
            </a:endParaRPr>
          </a:p>
          <a:p>
            <a:pPr indent="457200" algn="just">
              <a:lnSpc>
                <a:spcPct val="130000"/>
              </a:lnSpc>
              <a:spcAft>
                <a:spcPts val="1200"/>
              </a:spcAft>
              <a:buClr>
                <a:srgbClr val="A04DA3"/>
              </a:buClr>
            </a:pPr>
            <a:r>
              <a:rPr lang="zh-CN" altLang="en-US" sz="2400" b="1" dirty="0">
                <a:solidFill>
                  <a:prstClr val="black"/>
                </a:solidFill>
                <a:latin typeface="等线"/>
                <a:ea typeface="微软雅黑" panose="020B0503020204020204" charset="-122"/>
              </a:rPr>
              <a:t>该变换器的输出电压是负的。</a:t>
            </a:r>
          </a:p>
        </p:txBody>
      </p:sp>
      <p:pic>
        <p:nvPicPr>
          <p:cNvPr id="7" name="Picture 6">
            <a:extLst>
              <a:ext uri="{FF2B5EF4-FFF2-40B4-BE49-F238E27FC236}">
                <a16:creationId xmlns:a16="http://schemas.microsoft.com/office/drawing/2014/main" id="{57833742-445A-4AC6-BBBB-43A636B89DC9}"/>
              </a:ext>
            </a:extLst>
          </p:cNvPr>
          <p:cNvPicPr>
            <a:picLocks noChangeAspect="1"/>
          </p:cNvPicPr>
          <p:nvPr/>
        </p:nvPicPr>
        <p:blipFill>
          <a:blip r:embed="rId2"/>
          <a:stretch>
            <a:fillRect/>
          </a:stretch>
        </p:blipFill>
        <p:spPr>
          <a:xfrm>
            <a:off x="1255801" y="3964772"/>
            <a:ext cx="2785745" cy="2107565"/>
          </a:xfrm>
          <a:prstGeom prst="rect">
            <a:avLst/>
          </a:prstGeom>
          <a:noFill/>
          <a:ln w="9525">
            <a:noFill/>
          </a:ln>
        </p:spPr>
      </p:pic>
      <p:pic>
        <p:nvPicPr>
          <p:cNvPr id="8" name="Picture 7">
            <a:extLst>
              <a:ext uri="{FF2B5EF4-FFF2-40B4-BE49-F238E27FC236}">
                <a16:creationId xmlns:a16="http://schemas.microsoft.com/office/drawing/2014/main" id="{CC42F027-E744-4670-B576-01FAE5955B82}"/>
              </a:ext>
            </a:extLst>
          </p:cNvPr>
          <p:cNvPicPr>
            <a:picLocks noChangeAspect="1"/>
          </p:cNvPicPr>
          <p:nvPr/>
        </p:nvPicPr>
        <p:blipFill>
          <a:blip r:embed="rId3"/>
          <a:stretch>
            <a:fillRect/>
          </a:stretch>
        </p:blipFill>
        <p:spPr>
          <a:xfrm>
            <a:off x="8751885" y="3979703"/>
            <a:ext cx="2643188" cy="2092325"/>
          </a:xfrm>
          <a:prstGeom prst="rect">
            <a:avLst/>
          </a:prstGeom>
          <a:noFill/>
          <a:ln w="9525">
            <a:noFill/>
          </a:ln>
        </p:spPr>
      </p:pic>
      <p:sp>
        <p:nvSpPr>
          <p:cNvPr id="9" name="Rectangle 2">
            <a:extLst>
              <a:ext uri="{FF2B5EF4-FFF2-40B4-BE49-F238E27FC236}">
                <a16:creationId xmlns:a16="http://schemas.microsoft.com/office/drawing/2014/main" id="{901964A0-36BF-45D4-8B3E-D675A0F554D7}"/>
              </a:ext>
            </a:extLst>
          </p:cNvPr>
          <p:cNvSpPr/>
          <p:nvPr/>
        </p:nvSpPr>
        <p:spPr>
          <a:xfrm>
            <a:off x="4549773" y="6247725"/>
            <a:ext cx="4202112" cy="460375"/>
          </a:xfrm>
          <a:prstGeom prst="rect">
            <a:avLst/>
          </a:prstGeom>
          <a:noFill/>
          <a:ln w="9525">
            <a:noFill/>
          </a:ln>
        </p:spPr>
        <p:txBody>
          <a:bodyPr anchor="ctr">
            <a:spAutoFit/>
          </a:bodyPr>
          <a:lstStyle/>
          <a:p>
            <a:pPr algn="ctr"/>
            <a:r>
              <a:rPr lang="zh-CN" altLang="en-US" sz="2400" dirty="0">
                <a:solidFill>
                  <a:prstClr val="black"/>
                </a:solidFill>
                <a:ea typeface="黑体" panose="02010609060101010101" pitchFamily="49" charset="-122"/>
                <a:hlinkClick r:id="rId4" action="ppaction://hlinkfile"/>
              </a:rPr>
              <a:t>降压升压变换器工作过程演示</a:t>
            </a:r>
            <a:endParaRPr lang="zh-CN" altLang="en-US" sz="2400" dirty="0">
              <a:solidFill>
                <a:prstClr val="black"/>
              </a:solidFill>
              <a:ea typeface="黑体" panose="02010609060101010101" pitchFamily="49" charset="-122"/>
            </a:endParaRPr>
          </a:p>
        </p:txBody>
      </p:sp>
      <p:sp>
        <p:nvSpPr>
          <p:cNvPr id="10" name="对角圆角矩形 1">
            <a:extLst>
              <a:ext uri="{FF2B5EF4-FFF2-40B4-BE49-F238E27FC236}">
                <a16:creationId xmlns:a16="http://schemas.microsoft.com/office/drawing/2014/main" id="{9C70002B-E344-476C-9506-0579426D9D24}"/>
              </a:ext>
            </a:extLst>
          </p:cNvPr>
          <p:cNvSpPr/>
          <p:nvPr/>
        </p:nvSpPr>
        <p:spPr>
          <a:xfrm>
            <a:off x="1127464" y="1376680"/>
            <a:ext cx="10153311" cy="496570"/>
          </a:xfrm>
          <a:prstGeom prst="round2DiagRect">
            <a:avLst/>
          </a:prstGeom>
          <a:solidFill>
            <a:srgbClr val="4472C4">
              <a:alpha val="8000"/>
            </a:srgbClr>
          </a:solidFill>
          <a:ln w="635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1" name="对角圆角矩形 9">
            <a:extLst>
              <a:ext uri="{FF2B5EF4-FFF2-40B4-BE49-F238E27FC236}">
                <a16:creationId xmlns:a16="http://schemas.microsoft.com/office/drawing/2014/main" id="{6AE30A49-43EF-48DD-8187-DBD5F091028A}"/>
              </a:ext>
            </a:extLst>
          </p:cNvPr>
          <p:cNvSpPr/>
          <p:nvPr/>
        </p:nvSpPr>
        <p:spPr>
          <a:xfrm>
            <a:off x="1117939" y="1985010"/>
            <a:ext cx="10153311" cy="541020"/>
          </a:xfrm>
          <a:prstGeom prst="round2DiagRect">
            <a:avLst/>
          </a:prstGeom>
          <a:solidFill>
            <a:srgbClr val="70AD47">
              <a:lumMod val="60000"/>
              <a:lumOff val="40000"/>
              <a:alpha val="8000"/>
            </a:srgbClr>
          </a:solidFill>
          <a:ln w="635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2" name="对角圆角矩形 2">
            <a:extLst>
              <a:ext uri="{FF2B5EF4-FFF2-40B4-BE49-F238E27FC236}">
                <a16:creationId xmlns:a16="http://schemas.microsoft.com/office/drawing/2014/main" id="{45FA793D-2E75-4EC6-804E-5BE9E59B5271}"/>
              </a:ext>
            </a:extLst>
          </p:cNvPr>
          <p:cNvSpPr/>
          <p:nvPr/>
        </p:nvSpPr>
        <p:spPr>
          <a:xfrm>
            <a:off x="1108556" y="3943229"/>
            <a:ext cx="2913923" cy="1753553"/>
          </a:xfrm>
          <a:prstGeom prst="round2DiagRect">
            <a:avLst/>
          </a:prstGeom>
          <a:solidFill>
            <a:srgbClr val="4472C4">
              <a:alpha val="8000"/>
            </a:srgbClr>
          </a:solidFill>
          <a:ln w="635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对角圆角矩形 3">
            <a:extLst>
              <a:ext uri="{FF2B5EF4-FFF2-40B4-BE49-F238E27FC236}">
                <a16:creationId xmlns:a16="http://schemas.microsoft.com/office/drawing/2014/main" id="{F4973C96-B60D-44D9-94D9-A657E6A1230D}"/>
              </a:ext>
            </a:extLst>
          </p:cNvPr>
          <p:cNvSpPr/>
          <p:nvPr/>
        </p:nvSpPr>
        <p:spPr>
          <a:xfrm>
            <a:off x="8904312" y="3979703"/>
            <a:ext cx="2376264" cy="1753553"/>
          </a:xfrm>
          <a:prstGeom prst="round2DiagRect">
            <a:avLst/>
          </a:prstGeom>
          <a:solidFill>
            <a:srgbClr val="70AD47">
              <a:lumMod val="60000"/>
              <a:lumOff val="40000"/>
              <a:alpha val="8000"/>
            </a:srgbClr>
          </a:solidFill>
          <a:ln w="635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4" name="左弧形箭头 4">
            <a:extLst>
              <a:ext uri="{FF2B5EF4-FFF2-40B4-BE49-F238E27FC236}">
                <a16:creationId xmlns:a16="http://schemas.microsoft.com/office/drawing/2014/main" id="{74F3A436-3214-4BC6-9E6A-05B6B762A848}"/>
              </a:ext>
            </a:extLst>
          </p:cNvPr>
          <p:cNvSpPr/>
          <p:nvPr/>
        </p:nvSpPr>
        <p:spPr>
          <a:xfrm>
            <a:off x="725487" y="1572220"/>
            <a:ext cx="371475" cy="3567430"/>
          </a:xfrm>
          <a:prstGeom prst="curvedRightArrow">
            <a:avLst>
              <a:gd name="adj1" fmla="val 0"/>
              <a:gd name="adj2" fmla="val 123531"/>
              <a:gd name="adj3" fmla="val 15430"/>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15" name="右弧形箭头 5">
            <a:extLst>
              <a:ext uri="{FF2B5EF4-FFF2-40B4-BE49-F238E27FC236}">
                <a16:creationId xmlns:a16="http://schemas.microsoft.com/office/drawing/2014/main" id="{DDAF0666-CFD8-4C97-B375-231615D53791}"/>
              </a:ext>
            </a:extLst>
          </p:cNvPr>
          <p:cNvSpPr/>
          <p:nvPr/>
        </p:nvSpPr>
        <p:spPr>
          <a:xfrm>
            <a:off x="11280775" y="2291715"/>
            <a:ext cx="753110" cy="2088515"/>
          </a:xfrm>
          <a:prstGeom prst="curvedLeftArrow">
            <a:avLst/>
          </a:prstGeom>
          <a:solidFill>
            <a:srgbClr val="70AD47">
              <a:lumMod val="60000"/>
              <a:lumOff val="40000"/>
              <a:alpha val="12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a:ea typeface="等线" panose="02010600030101010101" pitchFamily="2" charset="-122"/>
              <a:cs typeface="+mn-cs"/>
            </a:endParaRPr>
          </a:p>
        </p:txBody>
      </p:sp>
      <p:pic>
        <p:nvPicPr>
          <p:cNvPr id="16" name="图片 15">
            <a:extLst>
              <a:ext uri="{FF2B5EF4-FFF2-40B4-BE49-F238E27FC236}">
                <a16:creationId xmlns:a16="http://schemas.microsoft.com/office/drawing/2014/main" id="{1E20BA4C-EEB0-469C-90B2-2E66688EB82C}"/>
              </a:ext>
            </a:extLst>
          </p:cNvPr>
          <p:cNvPicPr>
            <a:picLocks noChangeAspect="1"/>
          </p:cNvPicPr>
          <p:nvPr/>
        </p:nvPicPr>
        <p:blipFill>
          <a:blip r:embed="rId5"/>
          <a:stretch>
            <a:fillRect/>
          </a:stretch>
        </p:blipFill>
        <p:spPr>
          <a:xfrm>
            <a:off x="4728779" y="3486796"/>
            <a:ext cx="3527461" cy="2732799"/>
          </a:xfrm>
          <a:prstGeom prst="rect">
            <a:avLst/>
          </a:prstGeom>
        </p:spPr>
      </p:pic>
      <p:sp>
        <p:nvSpPr>
          <p:cNvPr id="17" name="椭圆形标注 10244">
            <a:extLst>
              <a:ext uri="{FF2B5EF4-FFF2-40B4-BE49-F238E27FC236}">
                <a16:creationId xmlns:a16="http://schemas.microsoft.com/office/drawing/2014/main" id="{57D3838A-1954-4225-B3A7-FD5B79936B3B}"/>
              </a:ext>
            </a:extLst>
          </p:cNvPr>
          <p:cNvSpPr/>
          <p:nvPr/>
        </p:nvSpPr>
        <p:spPr>
          <a:xfrm>
            <a:off x="3719830" y="4258945"/>
            <a:ext cx="1689100" cy="970280"/>
          </a:xfrm>
          <a:prstGeom prst="wedgeEllipseCallout">
            <a:avLst>
              <a:gd name="adj1" fmla="val -90785"/>
              <a:gd name="adj2" fmla="val 43394"/>
            </a:avLst>
          </a:prstGeom>
          <a:solidFill>
            <a:srgbClr val="92D050">
              <a:alpha val="4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保持输出电压平稳</a:t>
            </a:r>
          </a:p>
        </p:txBody>
      </p:sp>
    </p:spTree>
    <p:extLst>
      <p:ext uri="{BB962C8B-B14F-4D97-AF65-F5344CB8AC3E}">
        <p14:creationId xmlns:p14="http://schemas.microsoft.com/office/powerpoint/2010/main" val="3165455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7">
            <a:extLst>
              <a:ext uri="{FF2B5EF4-FFF2-40B4-BE49-F238E27FC236}">
                <a16:creationId xmlns:a16="http://schemas.microsoft.com/office/drawing/2014/main" id="{C82C0CAF-FE1C-4AED-9197-D09653E4D97C}"/>
              </a:ext>
            </a:extLst>
          </p:cNvPr>
          <p:cNvSpPr txBox="1">
            <a:spLocks/>
          </p:cNvSpPr>
          <p:nvPr/>
        </p:nvSpPr>
        <p:spPr>
          <a:xfrm>
            <a:off x="968375" y="1582420"/>
            <a:ext cx="10490835" cy="5135245"/>
          </a:xfrm>
        </p:spPr>
        <p:txBody>
          <a:bodyPr vert="horz" wrap="square" lIns="91440" tIns="45720" rIns="91440" bIns="45720" anchor="t">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457200">
              <a:lnSpc>
                <a:spcPct val="130000"/>
              </a:lnSpc>
              <a:buFontTx/>
              <a:buNone/>
            </a:pPr>
            <a:r>
              <a:rPr lang="zh-CN" altLang="en-US" sz="2400" b="1" kern="0" dirty="0">
                <a:latin typeface="Times New Roman" panose="02020603050405020304" pitchFamily="18" charset="0"/>
                <a:ea typeface="微软雅黑" panose="020B0503020204020204" charset="-122"/>
              </a:rPr>
              <a:t>电感电压在一个周期内的积分为</a:t>
            </a:r>
            <a:r>
              <a:rPr lang="en-US" altLang="zh-CN" sz="2400" b="1" kern="0" dirty="0">
                <a:latin typeface="Times New Roman" panose="02020603050405020304" pitchFamily="18" charset="0"/>
                <a:ea typeface="微软雅黑" panose="020B0503020204020204" charset="-122"/>
              </a:rPr>
              <a:t>0</a:t>
            </a:r>
            <a:r>
              <a:rPr lang="zh-CN" altLang="en-US" sz="2400" b="1" kern="0" dirty="0">
                <a:latin typeface="Times New Roman" panose="02020603050405020304" pitchFamily="18" charset="0"/>
                <a:ea typeface="微软雅黑" panose="020B0503020204020204" charset="-122"/>
              </a:rPr>
              <a:t>，因此有：</a:t>
            </a:r>
          </a:p>
          <a:p>
            <a:pPr marL="0" indent="457200">
              <a:lnSpc>
                <a:spcPct val="130000"/>
              </a:lnSpc>
              <a:buFontTx/>
              <a:buNone/>
            </a:pPr>
            <a:endParaRPr lang="zh-CN" altLang="en-US" b="1" kern="0" dirty="0">
              <a:latin typeface="Times New Roman" panose="02020603050405020304" pitchFamily="18" charset="0"/>
              <a:ea typeface="微软雅黑" panose="020B0503020204020204" charset="-122"/>
            </a:endParaRPr>
          </a:p>
          <a:p>
            <a:pPr marL="0" indent="457200">
              <a:lnSpc>
                <a:spcPct val="130000"/>
              </a:lnSpc>
              <a:buFontTx/>
              <a:buNone/>
            </a:pPr>
            <a:endParaRPr lang="zh-CN" altLang="en-US" b="1" kern="0" dirty="0">
              <a:latin typeface="Times New Roman" panose="02020603050405020304" pitchFamily="18" charset="0"/>
              <a:ea typeface="微软雅黑" panose="020B0503020204020204" charset="-122"/>
            </a:endParaRPr>
          </a:p>
          <a:p>
            <a:pPr marL="0" indent="457200">
              <a:lnSpc>
                <a:spcPct val="130000"/>
              </a:lnSpc>
              <a:buFontTx/>
              <a:buNone/>
            </a:pPr>
            <a:endParaRPr lang="zh-CN" altLang="en-US" sz="1800" b="1" kern="0" dirty="0">
              <a:latin typeface="Times New Roman" panose="02020603050405020304" pitchFamily="18" charset="0"/>
              <a:ea typeface="微软雅黑" panose="020B0503020204020204" charset="-122"/>
            </a:endParaRPr>
          </a:p>
          <a:p>
            <a:pPr marL="0" indent="457200">
              <a:lnSpc>
                <a:spcPct val="130000"/>
              </a:lnSpc>
              <a:buFontTx/>
              <a:buNone/>
            </a:pPr>
            <a:endParaRPr lang="en-US" altLang="zh-CN" b="1" kern="0" dirty="0">
              <a:latin typeface="Times New Roman" panose="02020603050405020304" pitchFamily="18" charset="0"/>
              <a:ea typeface="微软雅黑" panose="020B0503020204020204" charset="-122"/>
            </a:endParaRPr>
          </a:p>
          <a:p>
            <a:pPr marL="0" indent="457200" fontAlgn="auto">
              <a:lnSpc>
                <a:spcPct val="150000"/>
              </a:lnSpc>
              <a:buFontTx/>
              <a:buNone/>
            </a:pPr>
            <a:r>
              <a:rPr lang="zh-CN" altLang="en-US" sz="2400" b="1" kern="0" dirty="0">
                <a:latin typeface="Times New Roman" panose="02020603050405020304" pitchFamily="18" charset="0"/>
                <a:ea typeface="微软雅黑" panose="020B0503020204020204" charset="-122"/>
              </a:rPr>
              <a:t>由上式可知，当</a:t>
            </a:r>
            <a:r>
              <a:rPr lang="zh-CN" altLang="en-US" sz="2400" b="1" kern="0" dirty="0">
                <a:solidFill>
                  <a:srgbClr val="C00000"/>
                </a:solidFill>
                <a:latin typeface="Times New Roman" panose="02020603050405020304" pitchFamily="18" charset="0"/>
                <a:ea typeface="微软雅黑" panose="020B0503020204020204" charset="-122"/>
              </a:rPr>
              <a:t>占空比</a:t>
            </a:r>
            <a:r>
              <a:rPr lang="en-US" altLang="zh-CN" sz="2400" b="1" i="1" kern="0" dirty="0">
                <a:solidFill>
                  <a:srgbClr val="C00000"/>
                </a:solidFill>
                <a:latin typeface="Times New Roman" panose="02020603050405020304" pitchFamily="18" charset="0"/>
                <a:ea typeface="微软雅黑" panose="020B0503020204020204" charset="-122"/>
              </a:rPr>
              <a:t>D</a:t>
            </a:r>
            <a:r>
              <a:rPr lang="zh-CN" altLang="en-US" sz="2400" b="1" kern="0" dirty="0">
                <a:solidFill>
                  <a:srgbClr val="C00000"/>
                </a:solidFill>
                <a:latin typeface="Times New Roman" panose="02020603050405020304" pitchFamily="18" charset="0"/>
                <a:ea typeface="微软雅黑" panose="020B0503020204020204" charset="-122"/>
              </a:rPr>
              <a:t>大于</a:t>
            </a:r>
            <a:r>
              <a:rPr lang="en-US" altLang="zh-CN" sz="2400" b="1" kern="0" dirty="0">
                <a:solidFill>
                  <a:srgbClr val="C00000"/>
                </a:solidFill>
                <a:latin typeface="Times New Roman" panose="02020603050405020304" pitchFamily="18" charset="0"/>
                <a:ea typeface="微软雅黑" panose="020B0503020204020204" charset="-122"/>
              </a:rPr>
              <a:t>0.5</a:t>
            </a:r>
            <a:r>
              <a:rPr lang="zh-CN" altLang="en-US" sz="2400" b="1" kern="0" dirty="0">
                <a:solidFill>
                  <a:srgbClr val="C00000"/>
                </a:solidFill>
                <a:latin typeface="Times New Roman" panose="02020603050405020304" pitchFamily="18" charset="0"/>
                <a:ea typeface="微软雅黑" panose="020B0503020204020204" charset="-122"/>
              </a:rPr>
              <a:t>时，输出电压高于输入电压</a:t>
            </a:r>
            <a:r>
              <a:rPr lang="zh-CN" altLang="en-US" sz="2400" b="1" kern="0" dirty="0">
                <a:latin typeface="Times New Roman" panose="02020603050405020304" pitchFamily="18" charset="0"/>
                <a:ea typeface="微软雅黑" panose="020B0503020204020204" charset="-122"/>
              </a:rPr>
              <a:t>；当</a:t>
            </a:r>
            <a:r>
              <a:rPr lang="zh-CN" altLang="en-US" sz="2400" b="1" kern="0" dirty="0">
                <a:solidFill>
                  <a:srgbClr val="C00000"/>
                </a:solidFill>
                <a:latin typeface="Times New Roman" panose="02020603050405020304" pitchFamily="18" charset="0"/>
                <a:ea typeface="微软雅黑" panose="020B0503020204020204" charset="-122"/>
              </a:rPr>
              <a:t>占空比</a:t>
            </a:r>
            <a:r>
              <a:rPr lang="en-US" altLang="zh-CN" sz="2400" b="1" i="1" kern="0" dirty="0">
                <a:solidFill>
                  <a:srgbClr val="C00000"/>
                </a:solidFill>
                <a:latin typeface="Times New Roman" panose="02020603050405020304" pitchFamily="18" charset="0"/>
                <a:ea typeface="微软雅黑" panose="020B0503020204020204" charset="-122"/>
              </a:rPr>
              <a:t>D</a:t>
            </a:r>
            <a:r>
              <a:rPr lang="zh-CN" altLang="en-US" sz="2400" b="1" kern="0" dirty="0">
                <a:solidFill>
                  <a:srgbClr val="C00000"/>
                </a:solidFill>
                <a:latin typeface="Times New Roman" panose="02020603050405020304" pitchFamily="18" charset="0"/>
                <a:ea typeface="微软雅黑" panose="020B0503020204020204" charset="-122"/>
              </a:rPr>
              <a:t>小于</a:t>
            </a:r>
            <a:r>
              <a:rPr lang="en-US" altLang="zh-CN" sz="2400" b="1" kern="0" dirty="0">
                <a:solidFill>
                  <a:srgbClr val="C00000"/>
                </a:solidFill>
                <a:latin typeface="Times New Roman" panose="02020603050405020304" pitchFamily="18" charset="0"/>
                <a:ea typeface="微软雅黑" panose="020B0503020204020204" charset="-122"/>
              </a:rPr>
              <a:t>0.5</a:t>
            </a:r>
            <a:r>
              <a:rPr lang="zh-CN" altLang="en-US" sz="2400" b="1" kern="0" dirty="0">
                <a:solidFill>
                  <a:srgbClr val="C00000"/>
                </a:solidFill>
                <a:latin typeface="Times New Roman" panose="02020603050405020304" pitchFamily="18" charset="0"/>
                <a:ea typeface="微软雅黑" panose="020B0503020204020204" charset="-122"/>
              </a:rPr>
              <a:t>时，输出电压低于输入电压</a:t>
            </a:r>
            <a:r>
              <a:rPr lang="zh-CN" altLang="en-US" sz="2400" b="1" kern="0" dirty="0">
                <a:latin typeface="Times New Roman" panose="02020603050405020304" pitchFamily="18" charset="0"/>
                <a:ea typeface="微软雅黑" panose="020B0503020204020204" charset="-122"/>
              </a:rPr>
              <a:t>，因此，改变占空比就可以得到期望的输出电压值。</a:t>
            </a:r>
          </a:p>
        </p:txBody>
      </p:sp>
      <p:graphicFrame>
        <p:nvGraphicFramePr>
          <p:cNvPr id="7" name="Object 3">
            <a:extLst>
              <a:ext uri="{FF2B5EF4-FFF2-40B4-BE49-F238E27FC236}">
                <a16:creationId xmlns:a16="http://schemas.microsoft.com/office/drawing/2014/main" id="{80D35772-DBEE-4EA2-A76D-AFF5C6BB3941}"/>
              </a:ext>
            </a:extLst>
          </p:cNvPr>
          <p:cNvGraphicFramePr>
            <a:graphicFrameLocks noChangeAspect="1"/>
          </p:cNvGraphicFramePr>
          <p:nvPr/>
        </p:nvGraphicFramePr>
        <p:xfrm>
          <a:off x="3203575" y="3416300"/>
          <a:ext cx="1506855" cy="721360"/>
        </p:xfrm>
        <a:graphic>
          <a:graphicData uri="http://schemas.openxmlformats.org/presentationml/2006/ole">
            <mc:AlternateContent xmlns:mc="http://schemas.openxmlformats.org/markup-compatibility/2006">
              <mc:Choice xmlns:v="urn:schemas-microsoft-com:vml" Requires="v">
                <p:oleObj spid="_x0000_s63848" r:id="rId3" imgW="16764000" imgH="9753600" progId="Equation.3">
                  <p:embed/>
                </p:oleObj>
              </mc:Choice>
              <mc:Fallback>
                <p:oleObj r:id="rId3" imgW="16764000" imgH="9753600" progId="Equation.3">
                  <p:embed/>
                  <p:pic>
                    <p:nvPicPr>
                      <p:cNvPr id="51202" name="Object 3"/>
                      <p:cNvPicPr/>
                      <p:nvPr/>
                    </p:nvPicPr>
                    <p:blipFill>
                      <a:blip r:embed="rId4"/>
                      <a:stretch>
                        <a:fillRect/>
                      </a:stretch>
                    </p:blipFill>
                    <p:spPr>
                      <a:xfrm>
                        <a:off x="3203575" y="3416300"/>
                        <a:ext cx="1506855" cy="721360"/>
                      </a:xfrm>
                      <a:prstGeom prst="rect">
                        <a:avLst/>
                      </a:prstGeom>
                      <a:noFill/>
                      <a:ln w="25400" cap="flat" cmpd="sng">
                        <a:solidFill>
                          <a:srgbClr val="FF6600"/>
                        </a:solidFill>
                        <a:prstDash val="solid"/>
                        <a:miter/>
                        <a:headEnd type="none" w="med" len="med"/>
                        <a:tailEnd type="none" w="med" len="med"/>
                      </a:ln>
                    </p:spPr>
                  </p:pic>
                </p:oleObj>
              </mc:Fallback>
            </mc:AlternateContent>
          </a:graphicData>
        </a:graphic>
      </p:graphicFrame>
      <p:graphicFrame>
        <p:nvGraphicFramePr>
          <p:cNvPr id="8" name="Object 5">
            <a:extLst>
              <a:ext uri="{FF2B5EF4-FFF2-40B4-BE49-F238E27FC236}">
                <a16:creationId xmlns:a16="http://schemas.microsoft.com/office/drawing/2014/main" id="{41A8FEA1-8679-4927-95F1-AE117D71A346}"/>
              </a:ext>
            </a:extLst>
          </p:cNvPr>
          <p:cNvGraphicFramePr>
            <a:graphicFrameLocks noChangeAspect="1"/>
          </p:cNvGraphicFramePr>
          <p:nvPr/>
        </p:nvGraphicFramePr>
        <p:xfrm>
          <a:off x="2249170" y="2513330"/>
          <a:ext cx="3145155" cy="393065"/>
        </p:xfrm>
        <a:graphic>
          <a:graphicData uri="http://schemas.openxmlformats.org/presentationml/2006/ole">
            <mc:AlternateContent xmlns:mc="http://schemas.openxmlformats.org/markup-compatibility/2006">
              <mc:Choice xmlns:v="urn:schemas-microsoft-com:vml" Requires="v">
                <p:oleObj spid="_x0000_s63849" r:id="rId5" imgW="38404800" imgH="4876800" progId="Equation.3">
                  <p:embed/>
                </p:oleObj>
              </mc:Choice>
              <mc:Fallback>
                <p:oleObj r:id="rId5" imgW="38404800" imgH="4876800" progId="Equation.3">
                  <p:embed/>
                  <p:pic>
                    <p:nvPicPr>
                      <p:cNvPr id="51204" name="Object 5"/>
                      <p:cNvPicPr/>
                      <p:nvPr/>
                    </p:nvPicPr>
                    <p:blipFill>
                      <a:blip r:embed="rId6"/>
                      <a:stretch>
                        <a:fillRect/>
                      </a:stretch>
                    </p:blipFill>
                    <p:spPr>
                      <a:xfrm>
                        <a:off x="2249170" y="2513330"/>
                        <a:ext cx="3145155" cy="393065"/>
                      </a:xfrm>
                      <a:prstGeom prst="rect">
                        <a:avLst/>
                      </a:prstGeom>
                      <a:noFill/>
                      <a:ln w="38100">
                        <a:noFill/>
                      </a:ln>
                    </p:spPr>
                  </p:pic>
                </p:oleObj>
              </mc:Fallback>
            </mc:AlternateContent>
          </a:graphicData>
        </a:graphic>
      </p:graphicFrame>
      <p:pic>
        <p:nvPicPr>
          <p:cNvPr id="9" name="图片 8">
            <a:extLst>
              <a:ext uri="{FF2B5EF4-FFF2-40B4-BE49-F238E27FC236}">
                <a16:creationId xmlns:a16="http://schemas.microsoft.com/office/drawing/2014/main" id="{0A60BACE-F0FA-476D-8E45-E7D3068E12B3}"/>
              </a:ext>
            </a:extLst>
          </p:cNvPr>
          <p:cNvPicPr>
            <a:picLocks noChangeAspect="1"/>
          </p:cNvPicPr>
          <p:nvPr/>
        </p:nvPicPr>
        <p:blipFill>
          <a:blip r:embed="rId7"/>
          <a:stretch>
            <a:fillRect/>
          </a:stretch>
        </p:blipFill>
        <p:spPr>
          <a:xfrm>
            <a:off x="6056630" y="2513331"/>
            <a:ext cx="5078097" cy="2051918"/>
          </a:xfrm>
          <a:prstGeom prst="rect">
            <a:avLst/>
          </a:prstGeom>
        </p:spPr>
      </p:pic>
      <p:sp>
        <p:nvSpPr>
          <p:cNvPr id="10" name="Rectangle 4">
            <a:extLst>
              <a:ext uri="{FF2B5EF4-FFF2-40B4-BE49-F238E27FC236}">
                <a16:creationId xmlns:a16="http://schemas.microsoft.com/office/drawing/2014/main" id="{3FC0C5F1-53F0-46B7-A447-1DD3302D6259}"/>
              </a:ext>
            </a:extLst>
          </p:cNvPr>
          <p:cNvSpPr>
            <a:spLocks noGrp="1"/>
          </p:cNvSpPr>
          <p:nvPr/>
        </p:nvSpPr>
        <p:spPr>
          <a:xfrm>
            <a:off x="3698158" y="627696"/>
            <a:ext cx="7260590" cy="1139825"/>
          </a:xfrm>
          <a:prstGeom prst="rect">
            <a:avLst/>
          </a:prstGeom>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kern="0" dirty="0">
                <a:solidFill>
                  <a:prstClr val="black"/>
                </a:solidFill>
                <a:latin typeface="Times New Roman" panose="02020603050405020304" pitchFamily="18" charset="0"/>
                <a:ea typeface="微软雅黑" panose="020B0503020204020204" charset="-122"/>
                <a:sym typeface="+mn-ea"/>
              </a:rPr>
              <a:t>电流连续模式时的工作情况</a:t>
            </a:r>
            <a:r>
              <a:rPr lang="zh-CN" altLang="en-US" sz="3200" dirty="0">
                <a:solidFill>
                  <a:prstClr val="black"/>
                </a:solidFill>
                <a:latin typeface="黑体" panose="02010609060101010101" pitchFamily="49" charset="-122"/>
                <a:ea typeface="等线 Light" panose="02010600030101010101" pitchFamily="2" charset="-122"/>
              </a:rPr>
              <a:t> </a:t>
            </a:r>
          </a:p>
        </p:txBody>
      </p:sp>
    </p:spTree>
    <p:extLst>
      <p:ext uri="{BB962C8B-B14F-4D97-AF65-F5344CB8AC3E}">
        <p14:creationId xmlns:p14="http://schemas.microsoft.com/office/powerpoint/2010/main" val="1258704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6A1CC4E5-DAA2-4016-8905-5C95C40BD02C}"/>
              </a:ext>
            </a:extLst>
          </p:cNvPr>
          <p:cNvSpPr txBox="1">
            <a:spLocks/>
          </p:cNvSpPr>
          <p:nvPr/>
        </p:nvSpPr>
        <p:spPr>
          <a:xfrm>
            <a:off x="3083559" y="2174875"/>
            <a:ext cx="6025515" cy="1143000"/>
          </a:xfrm>
        </p:spPr>
        <p:txBody>
          <a:bodyPr vert="horz" wrap="square" lIns="91440" tIns="45720" rIns="91440" bIns="45720" anchor="ct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sz="6000" kern="0"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5.5  </a:t>
            </a:r>
            <a:r>
              <a:rPr lang="zh-CN" altLang="en-US" sz="6000" kern="0"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库克变换器 </a:t>
            </a:r>
          </a:p>
        </p:txBody>
      </p:sp>
      <p:pic>
        <p:nvPicPr>
          <p:cNvPr id="7" name="图片 4" descr="图4-25.tiff">
            <a:extLst>
              <a:ext uri="{FF2B5EF4-FFF2-40B4-BE49-F238E27FC236}">
                <a16:creationId xmlns:a16="http://schemas.microsoft.com/office/drawing/2014/main" id="{6B7660AE-DEB6-4E0E-AB58-1FFBD0673710}"/>
              </a:ext>
            </a:extLst>
          </p:cNvPr>
          <p:cNvPicPr>
            <a:picLocks noChangeAspect="1"/>
          </p:cNvPicPr>
          <p:nvPr/>
        </p:nvPicPr>
        <p:blipFill>
          <a:blip r:embed="rId2"/>
          <a:stretch>
            <a:fillRect/>
          </a:stretch>
        </p:blipFill>
        <p:spPr>
          <a:xfrm>
            <a:off x="3516947" y="3750310"/>
            <a:ext cx="5159375" cy="1943100"/>
          </a:xfrm>
          <a:prstGeom prst="rect">
            <a:avLst/>
          </a:prstGeom>
          <a:noFill/>
          <a:ln w="9525">
            <a:noFill/>
          </a:ln>
        </p:spPr>
      </p:pic>
    </p:spTree>
    <p:extLst>
      <p:ext uri="{BB962C8B-B14F-4D97-AF65-F5344CB8AC3E}">
        <p14:creationId xmlns:p14="http://schemas.microsoft.com/office/powerpoint/2010/main" val="2767848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87068AC1-A0E8-46AC-8C08-29A19E3936C3}"/>
              </a:ext>
            </a:extLst>
          </p:cNvPr>
          <p:cNvSpPr txBox="1">
            <a:spLocks/>
          </p:cNvSpPr>
          <p:nvPr/>
        </p:nvSpPr>
        <p:spPr bwMode="auto">
          <a:xfrm>
            <a:off x="1000760" y="573405"/>
            <a:ext cx="1036701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pPr indent="457200" fontAlgn="auto">
              <a:lnSpc>
                <a:spcPct val="150000"/>
              </a:lnSpc>
            </a:pP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  库克变换器是以发明者的名字命名的。与降压-升压变换器一样，</a:t>
            </a:r>
            <a:r>
              <a:rPr lang="zh-CN" altLang="en-US" sz="2400" kern="0" dirty="0">
                <a:solidFill>
                  <a:srgbClr val="C00000"/>
                </a:solidFill>
                <a:latin typeface="Times New Roman" panose="02020603050405020304" pitchFamily="18" charset="0"/>
                <a:ea typeface="微软雅黑" panose="020B0503020204020204" charset="-122"/>
                <a:sym typeface="Arial" panose="020B0604020202020204" pitchFamily="34" charset="0"/>
              </a:rPr>
              <a:t>库克变换器可以得到高于或低于输入电压的负极性可调输出电压</a:t>
            </a: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。其电路如图所示，电容C</a:t>
            </a:r>
            <a:r>
              <a:rPr lang="zh-CN" altLang="en-US" sz="2400"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1</a:t>
            </a: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的作用是储存从输入端来的能量并传递到输出端。</a:t>
            </a:r>
            <a:b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b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 </a:t>
            </a:r>
            <a:b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br>
            <a:b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br>
            <a:b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br>
            <a:b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b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        在稳定状态下，在一个周期内，电感的平均电压</a:t>
            </a:r>
            <a:r>
              <a:rPr lang="zh-CN" altLang="en-US" sz="2400"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L1</a:t>
            </a: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和</a:t>
            </a:r>
            <a:r>
              <a:rPr lang="zh-CN" altLang="en-US" sz="2400"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L2</a:t>
            </a: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都为零。由回路电压方程式有</a:t>
            </a:r>
            <a:b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b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                  </a:t>
            </a:r>
            <a:b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b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　    </a:t>
            </a:r>
            <a:r>
              <a:rPr lang="zh-CN" altLang="en-US" sz="2400"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C1</a:t>
            </a: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是电源电压</a:t>
            </a:r>
            <a:r>
              <a:rPr lang="zh-CN" altLang="en-US" sz="2400"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d</a:t>
            </a: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和输出电压</a:t>
            </a:r>
            <a:r>
              <a:rPr lang="zh-CN" altLang="en-US" sz="2400"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o</a:t>
            </a: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之和，比</a:t>
            </a:r>
            <a:r>
              <a:rPr lang="zh-CN" altLang="en-US" sz="2400"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d</a:t>
            </a: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和</a:t>
            </a:r>
            <a:r>
              <a:rPr lang="zh-CN" altLang="en-US" sz="2400"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o</a:t>
            </a:r>
            <a:r>
              <a:rPr lang="zh-CN" altLang="en-US" sz="2400" kern="0" dirty="0">
                <a:solidFill>
                  <a:schemeClr val="tx1"/>
                </a:solidFill>
                <a:latin typeface="Times New Roman" panose="02020603050405020304" pitchFamily="18" charset="0"/>
                <a:ea typeface="微软雅黑" panose="020B0503020204020204" charset="-122"/>
                <a:sym typeface="Arial" panose="020B0604020202020204" pitchFamily="34" charset="0"/>
              </a:rPr>
              <a:t>都要大。</a:t>
            </a:r>
          </a:p>
        </p:txBody>
      </p:sp>
      <p:pic>
        <p:nvPicPr>
          <p:cNvPr id="7" name="图片 4" descr="图4-25.tiff">
            <a:extLst>
              <a:ext uri="{FF2B5EF4-FFF2-40B4-BE49-F238E27FC236}">
                <a16:creationId xmlns:a16="http://schemas.microsoft.com/office/drawing/2014/main" id="{1B7605A5-10A3-4503-830D-3001BB36880C}"/>
              </a:ext>
            </a:extLst>
          </p:cNvPr>
          <p:cNvPicPr>
            <a:picLocks noChangeAspect="1"/>
          </p:cNvPicPr>
          <p:nvPr/>
        </p:nvPicPr>
        <p:blipFill>
          <a:blip r:embed="rId3"/>
          <a:srcRect t="-1172" b="6797"/>
          <a:stretch>
            <a:fillRect/>
          </a:stretch>
        </p:blipFill>
        <p:spPr bwMode="auto">
          <a:xfrm>
            <a:off x="3634740" y="2432685"/>
            <a:ext cx="6037580" cy="2153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4">
            <a:extLst>
              <a:ext uri="{FF2B5EF4-FFF2-40B4-BE49-F238E27FC236}">
                <a16:creationId xmlns:a16="http://schemas.microsoft.com/office/drawing/2014/main" id="{3481DEFD-F047-49AA-BAF8-79D98ECCBA1E}"/>
              </a:ext>
            </a:extLst>
          </p:cNvPr>
          <p:cNvGraphicFramePr>
            <a:graphicFrameLocks noChangeAspect="1"/>
          </p:cNvGraphicFramePr>
          <p:nvPr/>
        </p:nvGraphicFramePr>
        <p:xfrm>
          <a:off x="5128895" y="5225415"/>
          <a:ext cx="1934210" cy="502920"/>
        </p:xfrm>
        <a:graphic>
          <a:graphicData uri="http://schemas.openxmlformats.org/presentationml/2006/ole">
            <mc:AlternateContent xmlns:mc="http://schemas.openxmlformats.org/markup-compatibility/2006">
              <mc:Choice xmlns:v="urn:schemas-microsoft-com:vml" Requires="v">
                <p:oleObj spid="_x0000_s68789" r:id="rId4" imgW="21031200" imgH="5486400" progId="Equation.DSMT4">
                  <p:embed/>
                </p:oleObj>
              </mc:Choice>
              <mc:Fallback>
                <p:oleObj r:id="rId4" imgW="21031200" imgH="5486400" progId="Equation.DSMT4">
                  <p:embed/>
                  <p:pic>
                    <p:nvPicPr>
                      <p:cNvPr id="58371" name="Object 4"/>
                      <p:cNvPicPr/>
                      <p:nvPr/>
                    </p:nvPicPr>
                    <p:blipFill>
                      <a:blip r:embed="rId5"/>
                      <a:stretch>
                        <a:fillRect/>
                      </a:stretch>
                    </p:blipFill>
                    <p:spPr>
                      <a:xfrm>
                        <a:off x="5128895" y="5225415"/>
                        <a:ext cx="1934210" cy="502920"/>
                      </a:xfrm>
                      <a:prstGeom prst="rect">
                        <a:avLst/>
                      </a:prstGeom>
                      <a:noFill/>
                      <a:ln w="25400">
                        <a:solidFill>
                          <a:srgbClr val="FFC000"/>
                        </a:solidFill>
                      </a:ln>
                    </p:spPr>
                  </p:pic>
                </p:oleObj>
              </mc:Fallback>
            </mc:AlternateContent>
          </a:graphicData>
        </a:graphic>
      </p:graphicFrame>
    </p:spTree>
    <p:extLst>
      <p:ext uri="{BB962C8B-B14F-4D97-AF65-F5344CB8AC3E}">
        <p14:creationId xmlns:p14="http://schemas.microsoft.com/office/powerpoint/2010/main" val="321116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BF96B6A-C038-4604-A813-B4C26E6EE17F}"/>
              </a:ext>
            </a:extLst>
          </p:cNvPr>
          <p:cNvSpPr>
            <a:spLocks noGrp="1"/>
          </p:cNvSpPr>
          <p:nvPr>
            <p:ph type="dt" sz="half" idx="10"/>
          </p:nvPr>
        </p:nvSpPr>
        <p:spPr/>
        <p:txBody>
          <a:bodyPr/>
          <a:lstStyle/>
          <a:p>
            <a:fld id="{A0D68CBC-EE6C-4D92-B9BC-7AA45FC18EBB}" type="datetime10">
              <a:rPr lang="zh-CN" altLang="en-US" smtClean="0"/>
              <a:t>10:12</a:t>
            </a:fld>
            <a:endParaRPr lang="zh-CN" altLang="en-US" dirty="0"/>
          </a:p>
        </p:txBody>
      </p:sp>
      <p:sp>
        <p:nvSpPr>
          <p:cNvPr id="7" name="矩形 1">
            <a:extLst>
              <a:ext uri="{FF2B5EF4-FFF2-40B4-BE49-F238E27FC236}">
                <a16:creationId xmlns:a16="http://schemas.microsoft.com/office/drawing/2014/main" id="{85E0C915-73E9-4EF3-8EF4-2B1B2AFECFD1}"/>
              </a:ext>
            </a:extLst>
          </p:cNvPr>
          <p:cNvSpPr/>
          <p:nvPr/>
        </p:nvSpPr>
        <p:spPr>
          <a:xfrm>
            <a:off x="1095335" y="880085"/>
            <a:ext cx="10515600" cy="1753235"/>
          </a:xfrm>
          <a:prstGeom prst="rect">
            <a:avLst/>
          </a:prstGeom>
          <a:noFill/>
          <a:ln w="9525">
            <a:noFill/>
          </a:ln>
        </p:spPr>
        <p:txBody>
          <a:bodyPr wrap="square">
            <a:spAutoFit/>
          </a:bodyPr>
          <a:lstStyle/>
          <a:p>
            <a:pPr marL="107950" indent="457200" algn="just">
              <a:lnSpc>
                <a:spcPct val="150000"/>
              </a:lnSpc>
            </a:pPr>
            <a:r>
              <a:rPr lang="en-US" altLang="en-US" sz="2400" b="1" dirty="0">
                <a:solidFill>
                  <a:srgbClr val="C00000"/>
                </a:solidFill>
                <a:latin typeface="微软雅黑" panose="020B0503020204020204" charset="-122"/>
                <a:ea typeface="微软雅黑" panose="020B0503020204020204" charset="-122"/>
                <a:sym typeface="方正兰亭黑_GBK" charset="-122"/>
              </a:rPr>
              <a:t> </a:t>
            </a:r>
            <a:r>
              <a:rPr lang="en-US" altLang="en-US" sz="2400" b="1" dirty="0" err="1">
                <a:solidFill>
                  <a:srgbClr val="C00000"/>
                </a:solidFill>
                <a:latin typeface="微软雅黑" panose="020B0503020204020204" charset="-122"/>
                <a:ea typeface="微软雅黑" panose="020B0503020204020204" charset="-122"/>
                <a:sym typeface="方正兰亭黑_GBK" charset="-122"/>
              </a:rPr>
              <a:t>直流</a:t>
            </a:r>
            <a:r>
              <a:rPr lang="en-US" altLang="zh-CN" sz="2400" b="1" dirty="0" err="1">
                <a:solidFill>
                  <a:srgbClr val="C00000"/>
                </a:solidFill>
                <a:latin typeface="微软雅黑" panose="020B0503020204020204" charset="-122"/>
                <a:ea typeface="微软雅黑" panose="020B0503020204020204" charset="-122"/>
                <a:sym typeface="方正兰亭黑_GBK" charset="-122"/>
              </a:rPr>
              <a:t>-</a:t>
            </a:r>
            <a:r>
              <a:rPr lang="en-US" altLang="en-US" sz="2400" b="1" dirty="0" err="1">
                <a:solidFill>
                  <a:srgbClr val="C00000"/>
                </a:solidFill>
                <a:latin typeface="微软雅黑" panose="020B0503020204020204" charset="-122"/>
                <a:ea typeface="微软雅黑" panose="020B0503020204020204" charset="-122"/>
                <a:sym typeface="方正兰亭黑_GBK" charset="-122"/>
              </a:rPr>
              <a:t>直流变换器</a:t>
            </a:r>
            <a:r>
              <a:rPr lang="zh-CN" altLang="en-US" sz="2400" b="1" dirty="0">
                <a:solidFill>
                  <a:srgbClr val="C00000"/>
                </a:solidFill>
                <a:latin typeface="微软雅黑" panose="020B0503020204020204" charset="-122"/>
                <a:ea typeface="微软雅黑" panose="020B0503020204020204" charset="-122"/>
                <a:sym typeface="方正兰亭黑_GBK" charset="-122"/>
              </a:rPr>
              <a:t>是将直流电变换成可调的直流电，</a:t>
            </a:r>
            <a:r>
              <a:rPr lang="en-US" altLang="en-US" sz="2400" b="1" dirty="0" err="1">
                <a:solidFill>
                  <a:prstClr val="black"/>
                </a:solidFill>
                <a:latin typeface="微软雅黑" panose="020B0503020204020204" charset="-122"/>
                <a:ea typeface="微软雅黑" panose="020B0503020204020204" charset="-122"/>
                <a:sym typeface="方正兰亭黑_GBK" charset="-122"/>
              </a:rPr>
              <a:t>也称为</a:t>
            </a:r>
            <a:r>
              <a:rPr lang="en-US" altLang="en-US" sz="2400" b="1" dirty="0" err="1">
                <a:solidFill>
                  <a:srgbClr val="C00000"/>
                </a:solidFill>
                <a:latin typeface="微软雅黑" panose="020B0503020204020204" charset="-122"/>
                <a:ea typeface="微软雅黑" panose="020B0503020204020204" charset="-122"/>
                <a:sym typeface="方正兰亭黑_GBK" charset="-122"/>
              </a:rPr>
              <a:t>直流斩波器</a:t>
            </a:r>
            <a:r>
              <a:rPr lang="en-US" altLang="en-US" sz="2400" b="1" dirty="0" err="1">
                <a:solidFill>
                  <a:prstClr val="black"/>
                </a:solidFill>
                <a:latin typeface="微软雅黑" panose="020B0503020204020204" charset="-122"/>
                <a:ea typeface="微软雅黑" panose="020B0503020204020204" charset="-122"/>
                <a:sym typeface="方正兰亭黑_GBK" charset="-122"/>
              </a:rPr>
              <a:t>，通过对电力电子器件的通断控制，将直流电压断续地加到负载上，通过</a:t>
            </a:r>
            <a:r>
              <a:rPr lang="en-US" altLang="en-US" sz="2400" b="1" dirty="0" err="1">
                <a:solidFill>
                  <a:srgbClr val="C00000"/>
                </a:solidFill>
                <a:latin typeface="微软雅黑" panose="020B0503020204020204" charset="-122"/>
                <a:ea typeface="微软雅黑" panose="020B0503020204020204" charset="-122"/>
                <a:sym typeface="方正兰亭黑_GBK" charset="-122"/>
              </a:rPr>
              <a:t>改变占空比</a:t>
            </a:r>
            <a:r>
              <a:rPr lang="en-US" altLang="en-US" sz="2400" b="1" dirty="0" err="1">
                <a:solidFill>
                  <a:prstClr val="black"/>
                </a:solidFill>
                <a:latin typeface="微软雅黑" panose="020B0503020204020204" charset="-122"/>
                <a:ea typeface="微软雅黑" panose="020B0503020204020204" charset="-122"/>
                <a:sym typeface="方正兰亭黑_GBK" charset="-122"/>
              </a:rPr>
              <a:t>改变输出电压平均值</a:t>
            </a:r>
            <a:r>
              <a:rPr lang="en-US" altLang="en-US" sz="2400" b="1" dirty="0">
                <a:solidFill>
                  <a:prstClr val="black"/>
                </a:solidFill>
                <a:latin typeface="微软雅黑" panose="020B0503020204020204" charset="-122"/>
                <a:ea typeface="微软雅黑" panose="020B0503020204020204" charset="-122"/>
                <a:sym typeface="方正兰亭黑_GBK" charset="-122"/>
              </a:rPr>
              <a:t>。</a:t>
            </a:r>
          </a:p>
        </p:txBody>
      </p:sp>
      <p:sp>
        <p:nvSpPr>
          <p:cNvPr id="8" name="矩形 3">
            <a:extLst>
              <a:ext uri="{FF2B5EF4-FFF2-40B4-BE49-F238E27FC236}">
                <a16:creationId xmlns:a16="http://schemas.microsoft.com/office/drawing/2014/main" id="{28D7F96D-C363-4AE6-AC3F-79E43F05B4FE}"/>
              </a:ext>
            </a:extLst>
          </p:cNvPr>
          <p:cNvSpPr/>
          <p:nvPr/>
        </p:nvSpPr>
        <p:spPr>
          <a:xfrm>
            <a:off x="1685608" y="2615248"/>
            <a:ext cx="6461125" cy="570865"/>
          </a:xfrm>
          <a:prstGeom prst="rect">
            <a:avLst/>
          </a:prstGeom>
          <a:noFill/>
          <a:ln w="9525">
            <a:noFill/>
          </a:ln>
        </p:spPr>
        <p:txBody>
          <a:bodyPr>
            <a:spAutoFit/>
          </a:bodyPr>
          <a:lstStyle/>
          <a:p>
            <a:pPr marL="365125" indent="-255270" algn="just">
              <a:lnSpc>
                <a:spcPct val="130000"/>
              </a:lnSpc>
              <a:buClr>
                <a:srgbClr val="A04DA3"/>
              </a:buClr>
              <a:buFont typeface="Arial" panose="020B0604020202020204" pitchFamily="34" charset="0"/>
              <a:buNone/>
            </a:pPr>
            <a:r>
              <a:rPr lang="zh-CN" altLang="en-US" sz="2400" b="1" dirty="0">
                <a:solidFill>
                  <a:prstClr val="black"/>
                </a:solidFill>
                <a:latin typeface="微软雅黑" panose="020B0503020204020204" charset="-122"/>
                <a:ea typeface="微软雅黑" panose="020B0503020204020204" charset="-122"/>
                <a:sym typeface="方正兰亭黑_GBK" charset="-122"/>
              </a:rPr>
              <a:t>直流斩波器主要有如下几种基本型式</a:t>
            </a:r>
            <a:r>
              <a:rPr lang="zh-CN" altLang="en-US" sz="2400" dirty="0">
                <a:solidFill>
                  <a:prstClr val="black"/>
                </a:solidFill>
                <a:latin typeface="微软雅黑" panose="020B0503020204020204" charset="-122"/>
                <a:ea typeface="微软雅黑" panose="020B0503020204020204" charset="-122"/>
                <a:sym typeface="方正兰亭黑_GBK" charset="-122"/>
              </a:rPr>
              <a:t>：</a:t>
            </a:r>
          </a:p>
        </p:txBody>
      </p:sp>
      <p:sp>
        <p:nvSpPr>
          <p:cNvPr id="10" name="矩形 8">
            <a:extLst>
              <a:ext uri="{FF2B5EF4-FFF2-40B4-BE49-F238E27FC236}">
                <a16:creationId xmlns:a16="http://schemas.microsoft.com/office/drawing/2014/main" id="{5EE5AF4A-8609-48F0-874B-1D281FC5D5AA}"/>
              </a:ext>
            </a:extLst>
          </p:cNvPr>
          <p:cNvSpPr/>
          <p:nvPr/>
        </p:nvSpPr>
        <p:spPr>
          <a:xfrm>
            <a:off x="1685925" y="3401060"/>
            <a:ext cx="7050405" cy="2861310"/>
          </a:xfrm>
          <a:prstGeom prst="rect">
            <a:avLst/>
          </a:prstGeom>
          <a:noFill/>
          <a:ln w="9525">
            <a:noFill/>
          </a:ln>
        </p:spPr>
        <p:txBody>
          <a:bodyPr wrap="square">
            <a:spAutoFit/>
          </a:bodyPr>
          <a:lstStyle/>
          <a:p>
            <a:pPr marL="107950" algn="just">
              <a:lnSpc>
                <a:spcPct val="150000"/>
              </a:lnSpc>
              <a:buClr>
                <a:srgbClr val="A04DA3"/>
              </a:buClr>
              <a:buFont typeface="Arial" panose="020B0604020202020204" pitchFamily="34" charset="0"/>
              <a:buNone/>
            </a:pP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1. </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降压变换器</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(Buck Converter)</a:t>
            </a:r>
          </a:p>
          <a:p>
            <a:pPr marL="107950" algn="just">
              <a:lnSpc>
                <a:spcPct val="150000"/>
              </a:lnSpc>
              <a:buClr>
                <a:srgbClr val="A04DA3"/>
              </a:buClr>
              <a:buFont typeface="Arial" panose="020B0604020202020204" pitchFamily="34" charset="0"/>
              <a:buNone/>
            </a:pP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2. </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升压变换器</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(Boost Converter)</a:t>
            </a:r>
          </a:p>
          <a:p>
            <a:pPr marL="107950" algn="just">
              <a:lnSpc>
                <a:spcPct val="150000"/>
              </a:lnSpc>
              <a:buClr>
                <a:srgbClr val="A04DA3"/>
              </a:buClr>
              <a:buFont typeface="Arial" panose="020B0604020202020204" pitchFamily="34" charset="0"/>
              <a:buNone/>
            </a:pP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3. </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降压</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升压变换器</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(Buck- Boost Converter)</a:t>
            </a:r>
          </a:p>
          <a:p>
            <a:pPr marL="107950" algn="just">
              <a:lnSpc>
                <a:spcPct val="150000"/>
              </a:lnSpc>
              <a:buClr>
                <a:srgbClr val="A04DA3"/>
              </a:buClr>
              <a:buFont typeface="Arial" panose="020B0604020202020204" pitchFamily="34" charset="0"/>
              <a:buNone/>
            </a:pP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4. </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库克变换器 </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Cuk</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 Converter)</a:t>
            </a:r>
          </a:p>
          <a:p>
            <a:pPr marL="107950" algn="just">
              <a:lnSpc>
                <a:spcPct val="150000"/>
              </a:lnSpc>
              <a:buClr>
                <a:srgbClr val="A04DA3"/>
              </a:buClr>
              <a:buFont typeface="Arial" panose="020B0604020202020204" pitchFamily="34" charset="0"/>
              <a:buNone/>
            </a:pP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5. </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全桥式直流斩波器</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(Full Bridge Converter)</a:t>
            </a:r>
            <a:r>
              <a:rPr lang="en-US" altLang="zh-CN" sz="2400" dirty="0">
                <a:solidFill>
                  <a:prstClr val="black"/>
                </a:solidFill>
                <a:latin typeface="Times New Roman" panose="02020603050405020304" pitchFamily="18" charset="0"/>
                <a:ea typeface="微软雅黑" panose="020B0503020204020204" charset="-122"/>
                <a:sym typeface="方正兰亭黑_GBK" charset="-122"/>
              </a:rPr>
              <a:t> </a:t>
            </a:r>
            <a:endParaRPr lang="zh-CN" altLang="en-US" sz="2400" dirty="0">
              <a:solidFill>
                <a:prstClr val="black"/>
              </a:solidFill>
              <a:latin typeface="Times New Roman" panose="02020603050405020304" pitchFamily="18" charset="0"/>
              <a:ea typeface="微软雅黑" panose="020B0503020204020204" charset="-122"/>
              <a:sym typeface="方正兰亭黑_GBK" charset="-122"/>
            </a:endParaRPr>
          </a:p>
        </p:txBody>
      </p:sp>
      <p:sp>
        <p:nvSpPr>
          <p:cNvPr id="11" name="圆角矩形 1">
            <a:extLst>
              <a:ext uri="{FF2B5EF4-FFF2-40B4-BE49-F238E27FC236}">
                <a16:creationId xmlns:a16="http://schemas.microsoft.com/office/drawing/2014/main" id="{49485E72-9AC2-4B94-B01D-C53FF37F5555}"/>
              </a:ext>
            </a:extLst>
          </p:cNvPr>
          <p:cNvSpPr/>
          <p:nvPr/>
        </p:nvSpPr>
        <p:spPr>
          <a:xfrm>
            <a:off x="1550670" y="3412858"/>
            <a:ext cx="7544435" cy="2980690"/>
          </a:xfrm>
          <a:prstGeom prst="roundRect">
            <a:avLst/>
          </a:prstGeom>
          <a:solidFill>
            <a:srgbClr val="4472C4">
              <a:alpha val="3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7395A557-12D5-43EE-B5EC-F50AA285DEF5}"/>
              </a:ext>
            </a:extLst>
          </p:cNvPr>
          <p:cNvSpPr txBox="1"/>
          <p:nvPr/>
        </p:nvSpPr>
        <p:spPr>
          <a:xfrm>
            <a:off x="4358649" y="-20534"/>
            <a:ext cx="6107836"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000099"/>
                </a:solidFill>
                <a:effectLst/>
                <a:uLnTx/>
                <a:uFillTx/>
                <a:latin typeface="隶书" panose="02010509060101010101" pitchFamily="49" charset="-122"/>
                <a:ea typeface="隶书" panose="02010509060101010101" pitchFamily="49" charset="-122"/>
                <a:cs typeface="+mn-cs"/>
                <a:sym typeface="+mn-ea"/>
              </a:rPr>
              <a:t>5.1  </a:t>
            </a:r>
            <a:r>
              <a:rPr kumimoji="0" lang="zh-CN" altLang="en-US" sz="4400" b="1" i="0" u="none" strike="noStrike" kern="1200" cap="none" spc="0" normalizeH="0" baseline="0" noProof="0" dirty="0">
                <a:ln>
                  <a:noFill/>
                </a:ln>
                <a:solidFill>
                  <a:srgbClr val="000099"/>
                </a:solidFill>
                <a:effectLst/>
                <a:uLnTx/>
                <a:uFillTx/>
                <a:latin typeface="隶书" panose="02010509060101010101" pitchFamily="49" charset="-122"/>
                <a:ea typeface="隶书" panose="02010509060101010101" pitchFamily="49" charset="-122"/>
                <a:cs typeface="+mn-cs"/>
                <a:sym typeface="+mn-ea"/>
              </a:rPr>
              <a:t>引  言</a:t>
            </a:r>
            <a:endParaRPr kumimoji="0" lang="zh-CN" altLang="en-US" sz="4400" b="0" i="0" u="none" strike="noStrike" kern="1200" cap="none" spc="0" normalizeH="0" baseline="0" noProof="0" dirty="0">
              <a:ln>
                <a:noFill/>
              </a:ln>
              <a:solidFill>
                <a:srgbClr val="000099"/>
              </a:solidFill>
              <a:effectLst/>
              <a:uLnTx/>
              <a:uFillTx/>
              <a:latin typeface="Times New Roman" panose="02020603050405020304" pitchFamily="18" charset="0"/>
              <a:ea typeface="华文彩云" panose="02010800040101010101" charset="-122"/>
              <a:cs typeface="+mn-cs"/>
            </a:endParaRPr>
          </a:p>
        </p:txBody>
      </p:sp>
    </p:spTree>
    <p:extLst>
      <p:ext uri="{BB962C8B-B14F-4D97-AF65-F5344CB8AC3E}">
        <p14:creationId xmlns:p14="http://schemas.microsoft.com/office/powerpoint/2010/main" val="1900517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pic>
        <p:nvPicPr>
          <p:cNvPr id="6" name="Picture 6">
            <a:extLst>
              <a:ext uri="{FF2B5EF4-FFF2-40B4-BE49-F238E27FC236}">
                <a16:creationId xmlns:a16="http://schemas.microsoft.com/office/drawing/2014/main" id="{CA0CBAE6-6C22-4EBA-97B5-042128453675}"/>
              </a:ext>
            </a:extLst>
          </p:cNvPr>
          <p:cNvPicPr>
            <a:picLocks noChangeAspect="1"/>
          </p:cNvPicPr>
          <p:nvPr/>
        </p:nvPicPr>
        <p:blipFill>
          <a:blip r:embed="rId3"/>
          <a:stretch>
            <a:fillRect/>
          </a:stretch>
        </p:blipFill>
        <p:spPr>
          <a:xfrm>
            <a:off x="7002780" y="3502241"/>
            <a:ext cx="4879340" cy="2313940"/>
          </a:xfrm>
          <a:prstGeom prst="rect">
            <a:avLst/>
          </a:prstGeom>
          <a:noFill/>
          <a:ln w="9525">
            <a:noFill/>
          </a:ln>
        </p:spPr>
      </p:pic>
      <p:sp>
        <p:nvSpPr>
          <p:cNvPr id="7" name="Rectangle 2">
            <a:extLst>
              <a:ext uri="{FF2B5EF4-FFF2-40B4-BE49-F238E27FC236}">
                <a16:creationId xmlns:a16="http://schemas.microsoft.com/office/drawing/2014/main" id="{DEBEDDED-ED1F-42F5-A2F3-6ADBC8781D3F}"/>
              </a:ext>
            </a:extLst>
          </p:cNvPr>
          <p:cNvSpPr txBox="1">
            <a:spLocks/>
          </p:cNvSpPr>
          <p:nvPr/>
        </p:nvSpPr>
        <p:spPr bwMode="auto">
          <a:xfrm>
            <a:off x="1098550" y="973455"/>
            <a:ext cx="10141585" cy="532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indent="457200" algn="just" eaLnBrk="0" hangingPunct="0">
              <a:lnSpc>
                <a:spcPct val="150000"/>
              </a:lnSpc>
              <a:spcBef>
                <a:spcPts val="0"/>
              </a:spcBef>
              <a:spcAft>
                <a:spcPts val="0"/>
              </a:spcAft>
            </a:pPr>
            <a:r>
              <a:rPr lang="zh-CN" altLang="en-US" sz="2400" b="1" kern="0" dirty="0">
                <a:solidFill>
                  <a:schemeClr val="tx1"/>
                </a:solidFill>
                <a:latin typeface="Times New Roman" panose="02020603050405020304" pitchFamily="18" charset="0"/>
                <a:ea typeface="微软雅黑" panose="020B0503020204020204" charset="-122"/>
              </a:rPr>
              <a:t>当VT断开时，输入电源</a:t>
            </a:r>
            <a:r>
              <a:rPr lang="zh-CN" altLang="en-US" sz="2400" b="1"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d</a:t>
            </a:r>
            <a:r>
              <a:rPr lang="zh-CN" altLang="en-US" sz="2400" b="1" kern="0" dirty="0">
                <a:solidFill>
                  <a:schemeClr val="tx1"/>
                </a:solidFill>
                <a:latin typeface="Times New Roman" panose="02020603050405020304" pitchFamily="18" charset="0"/>
                <a:ea typeface="微软雅黑" panose="020B0503020204020204" charset="-122"/>
              </a:rPr>
              <a:t>经</a:t>
            </a:r>
            <a:r>
              <a:rPr lang="zh-CN" altLang="en-US" sz="2400" b="1" kern="0" dirty="0">
                <a:solidFill>
                  <a:schemeClr val="tx1"/>
                </a:solidFill>
                <a:latin typeface="Times New Roman" panose="02020603050405020304" pitchFamily="18" charset="0"/>
                <a:ea typeface="微软雅黑" panose="020B0503020204020204" charset="-122"/>
                <a:sym typeface="Arial" panose="020B0604020202020204" pitchFamily="34" charset="0"/>
              </a:rPr>
              <a:t>L</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1</a:t>
            </a:r>
            <a:r>
              <a:rPr lang="zh-CN" altLang="en-US" sz="2400" b="1" kern="0" dirty="0">
                <a:solidFill>
                  <a:schemeClr val="tx1"/>
                </a:solidFill>
                <a:latin typeface="Times New Roman" panose="02020603050405020304" pitchFamily="18" charset="0"/>
                <a:ea typeface="微软雅黑" panose="020B0503020204020204" charset="-122"/>
              </a:rPr>
              <a:t>、</a:t>
            </a:r>
            <a:r>
              <a:rPr lang="zh-CN" altLang="en-US" sz="2400" b="1" kern="0" dirty="0">
                <a:solidFill>
                  <a:schemeClr val="tx1"/>
                </a:solidFill>
                <a:latin typeface="Times New Roman" panose="02020603050405020304" pitchFamily="18" charset="0"/>
                <a:ea typeface="微软雅黑" panose="020B0503020204020204" charset="-122"/>
                <a:sym typeface="Arial" panose="020B0604020202020204" pitchFamily="34" charset="0"/>
              </a:rPr>
              <a:t>C</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1</a:t>
            </a:r>
            <a:r>
              <a:rPr lang="zh-CN" altLang="en-US" sz="2400" b="1" kern="0" dirty="0">
                <a:solidFill>
                  <a:schemeClr val="tx1"/>
                </a:solidFill>
                <a:latin typeface="Times New Roman" panose="02020603050405020304" pitchFamily="18" charset="0"/>
                <a:ea typeface="微软雅黑" panose="020B0503020204020204" charset="-122"/>
              </a:rPr>
              <a:t>、VD形成回路，对</a:t>
            </a:r>
            <a:r>
              <a:rPr lang="zh-CN" altLang="en-US" sz="2400" b="1" kern="0" dirty="0">
                <a:solidFill>
                  <a:schemeClr val="tx1"/>
                </a:solidFill>
                <a:latin typeface="Times New Roman" panose="02020603050405020304" pitchFamily="18" charset="0"/>
                <a:ea typeface="微软雅黑" panose="020B0503020204020204" charset="-122"/>
                <a:sym typeface="Arial" panose="020B0604020202020204" pitchFamily="34" charset="0"/>
              </a:rPr>
              <a:t>C</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1</a:t>
            </a:r>
            <a:r>
              <a:rPr lang="zh-CN" altLang="en-US" sz="2400" b="1" kern="0" dirty="0">
                <a:solidFill>
                  <a:schemeClr val="tx1"/>
                </a:solidFill>
                <a:latin typeface="Times New Roman" panose="02020603050405020304" pitchFamily="18" charset="0"/>
                <a:ea typeface="微软雅黑" panose="020B0503020204020204" charset="-122"/>
              </a:rPr>
              <a:t>充电，电流为</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L1</a:t>
            </a:r>
            <a:r>
              <a:rPr lang="zh-CN" altLang="en-US" sz="2400" b="1" kern="0" dirty="0">
                <a:solidFill>
                  <a:schemeClr val="tx1"/>
                </a:solidFill>
                <a:latin typeface="Times New Roman" panose="02020603050405020304" pitchFamily="18" charset="0"/>
                <a:ea typeface="微软雅黑" panose="020B0503020204020204" charset="-122"/>
              </a:rPr>
              <a:t>。其电压方程式</a:t>
            </a:r>
            <a:endParaRPr lang="en-US" altLang="zh-CN" sz="2400" b="1" kern="0" dirty="0">
              <a:solidFill>
                <a:schemeClr val="tx1"/>
              </a:solidFill>
              <a:latin typeface="Times New Roman" panose="02020603050405020304" pitchFamily="18" charset="0"/>
              <a:ea typeface="微软雅黑" panose="020B0503020204020204" charset="-122"/>
            </a:endParaRPr>
          </a:p>
          <a:p>
            <a:pPr indent="457200" algn="just" eaLnBrk="0" hangingPunct="0">
              <a:lnSpc>
                <a:spcPct val="150000"/>
              </a:lnSpc>
              <a:spcBef>
                <a:spcPts val="0"/>
              </a:spcBef>
              <a:spcAft>
                <a:spcPts val="0"/>
              </a:spcAft>
            </a:pPr>
            <a:endParaRPr lang="en-US" altLang="zh-CN" sz="2400" b="1" kern="0" dirty="0">
              <a:solidFill>
                <a:schemeClr val="tx1"/>
              </a:solidFill>
              <a:latin typeface="Times New Roman" panose="02020603050405020304" pitchFamily="18" charset="0"/>
              <a:ea typeface="微软雅黑" panose="020B0503020204020204" charset="-122"/>
            </a:endParaRPr>
          </a:p>
          <a:p>
            <a:pPr indent="457200" algn="just" eaLnBrk="0" hangingPunct="0">
              <a:lnSpc>
                <a:spcPct val="150000"/>
              </a:lnSpc>
              <a:spcBef>
                <a:spcPts val="0"/>
              </a:spcBef>
              <a:spcAft>
                <a:spcPts val="0"/>
              </a:spcAft>
            </a:pPr>
            <a:r>
              <a:rPr lang="zh-CN" altLang="en-US" sz="2400" b="1" kern="0" dirty="0">
                <a:solidFill>
                  <a:schemeClr val="tx1"/>
                </a:solidFill>
                <a:latin typeface="Times New Roman" panose="02020603050405020304" pitchFamily="18" charset="0"/>
                <a:ea typeface="微软雅黑" panose="020B0503020204020204" charset="-122"/>
              </a:rPr>
              <a:t>由于</a:t>
            </a:r>
            <a:r>
              <a:rPr lang="zh-CN" altLang="en-US" sz="2400" b="1"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C1</a:t>
            </a:r>
            <a:r>
              <a:rPr lang="en-US" altLang="zh-CN" sz="2400" b="1" kern="0" dirty="0">
                <a:solidFill>
                  <a:schemeClr val="tx1"/>
                </a:solidFill>
                <a:latin typeface="Times New Roman" panose="02020603050405020304" pitchFamily="18" charset="0"/>
                <a:ea typeface="微软雅黑" panose="020B0503020204020204" charset="-122"/>
              </a:rPr>
              <a:t>&gt;</a:t>
            </a:r>
            <a:r>
              <a:rPr lang="zh-CN" altLang="en-US" sz="2400" b="1"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d</a:t>
            </a:r>
            <a:r>
              <a:rPr lang="zh-CN" altLang="en-US" sz="2400" b="1" kern="0" dirty="0">
                <a:solidFill>
                  <a:schemeClr val="tx1"/>
                </a:solidFill>
                <a:latin typeface="Times New Roman" panose="02020603050405020304" pitchFamily="18" charset="0"/>
                <a:ea typeface="微软雅黑" panose="020B0503020204020204" charset="-122"/>
              </a:rPr>
              <a:t>，电感</a:t>
            </a:r>
            <a:r>
              <a:rPr lang="zh-CN" altLang="en-US" sz="2400" b="1" kern="0" dirty="0">
                <a:solidFill>
                  <a:schemeClr val="tx1"/>
                </a:solidFill>
                <a:latin typeface="Times New Roman" panose="02020603050405020304" pitchFamily="18" charset="0"/>
                <a:ea typeface="微软雅黑" panose="020B0503020204020204" charset="-122"/>
                <a:sym typeface="Arial" panose="020B0604020202020204" pitchFamily="34" charset="0"/>
              </a:rPr>
              <a:t>L</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1</a:t>
            </a:r>
            <a:r>
              <a:rPr lang="zh-CN" altLang="en-US" sz="2400" b="1" kern="0" dirty="0">
                <a:solidFill>
                  <a:schemeClr val="tx1"/>
                </a:solidFill>
                <a:latin typeface="Times New Roman" panose="02020603050405020304" pitchFamily="18" charset="0"/>
                <a:ea typeface="微软雅黑" panose="020B0503020204020204" charset="-122"/>
              </a:rPr>
              <a:t>产生的电压为负，电流</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L1</a:t>
            </a:r>
            <a:r>
              <a:rPr lang="zh-CN" altLang="en-US" sz="2400" b="1" kern="0" dirty="0">
                <a:solidFill>
                  <a:schemeClr val="tx1"/>
                </a:solidFill>
                <a:latin typeface="Times New Roman" panose="02020603050405020304" pitchFamily="18" charset="0"/>
                <a:ea typeface="微软雅黑" panose="020B0503020204020204" charset="-122"/>
              </a:rPr>
              <a:t>减小。</a:t>
            </a:r>
          </a:p>
          <a:p>
            <a:pPr indent="457200" algn="just" eaLnBrk="0" hangingPunct="0">
              <a:lnSpc>
                <a:spcPct val="150000"/>
              </a:lnSpc>
              <a:spcBef>
                <a:spcPts val="0"/>
              </a:spcBef>
              <a:spcAft>
                <a:spcPts val="0"/>
              </a:spcAft>
            </a:pPr>
            <a:r>
              <a:rPr lang="zh-CN" altLang="en-US" sz="2400" b="1" kern="0" dirty="0">
                <a:solidFill>
                  <a:schemeClr val="tx1"/>
                </a:solidFill>
                <a:latin typeface="Times New Roman" panose="02020603050405020304" pitchFamily="18" charset="0"/>
                <a:ea typeface="微软雅黑" panose="020B0503020204020204" charset="-122"/>
              </a:rPr>
              <a:t>C</a:t>
            </a:r>
            <a:r>
              <a:rPr lang="zh-CN" altLang="en-US" sz="2400" b="1" kern="0" baseline="-25000" dirty="0">
                <a:solidFill>
                  <a:schemeClr val="tx1"/>
                </a:solidFill>
                <a:latin typeface="Times New Roman" panose="02020603050405020304" pitchFamily="18" charset="0"/>
                <a:ea typeface="微软雅黑" panose="020B0503020204020204" charset="-122"/>
              </a:rPr>
              <a:t>2</a:t>
            </a:r>
            <a:r>
              <a:rPr lang="zh-CN" altLang="en-US" sz="2400" b="1" kern="0" dirty="0">
                <a:solidFill>
                  <a:schemeClr val="tx1"/>
                </a:solidFill>
                <a:latin typeface="Times New Roman" panose="02020603050405020304" pitchFamily="18" charset="0"/>
                <a:ea typeface="微软雅黑" panose="020B0503020204020204" charset="-122"/>
              </a:rPr>
              <a:t>和负载R</a:t>
            </a:r>
            <a:r>
              <a:rPr lang="zh-CN" altLang="en-US" sz="2400" b="1" kern="0" baseline="-25000" dirty="0">
                <a:solidFill>
                  <a:schemeClr val="tx1"/>
                </a:solidFill>
                <a:latin typeface="Times New Roman" panose="02020603050405020304" pitchFamily="18" charset="0"/>
                <a:ea typeface="微软雅黑" panose="020B0503020204020204" charset="-122"/>
              </a:rPr>
              <a:t>L</a:t>
            </a:r>
            <a:r>
              <a:rPr lang="zh-CN" altLang="en-US" sz="2400" b="1" kern="0" dirty="0">
                <a:solidFill>
                  <a:schemeClr val="tx1"/>
                </a:solidFill>
                <a:latin typeface="Times New Roman" panose="02020603050405020304" pitchFamily="18" charset="0"/>
                <a:ea typeface="微软雅黑" panose="020B0503020204020204" charset="-122"/>
              </a:rPr>
              <a:t>与L</a:t>
            </a:r>
            <a:r>
              <a:rPr lang="zh-CN" altLang="en-US" sz="2400" b="1" kern="0" baseline="-25000" dirty="0">
                <a:solidFill>
                  <a:schemeClr val="tx1"/>
                </a:solidFill>
                <a:latin typeface="Times New Roman" panose="02020603050405020304" pitchFamily="18" charset="0"/>
                <a:ea typeface="微软雅黑" panose="020B0503020204020204" charset="-122"/>
              </a:rPr>
              <a:t>2</a:t>
            </a:r>
            <a:r>
              <a:rPr lang="zh-CN" altLang="en-US" sz="2400" b="1" kern="0" dirty="0">
                <a:solidFill>
                  <a:schemeClr val="tx1"/>
                </a:solidFill>
                <a:latin typeface="Times New Roman" panose="02020603050405020304" pitchFamily="18" charset="0"/>
                <a:ea typeface="微软雅黑" panose="020B0503020204020204" charset="-122"/>
              </a:rPr>
              <a:t>、VD形成回路，</a:t>
            </a:r>
          </a:p>
          <a:p>
            <a:pPr indent="457200" algn="just" eaLnBrk="0" hangingPunct="0">
              <a:lnSpc>
                <a:spcPct val="150000"/>
              </a:lnSpc>
              <a:spcBef>
                <a:spcPts val="0"/>
              </a:spcBef>
              <a:spcAft>
                <a:spcPts val="0"/>
              </a:spcAft>
            </a:pPr>
            <a:r>
              <a:rPr lang="zh-CN" altLang="en-US" sz="2400" b="1" kern="0" dirty="0">
                <a:solidFill>
                  <a:schemeClr val="tx1"/>
                </a:solidFill>
                <a:latin typeface="Times New Roman" panose="02020603050405020304" pitchFamily="18" charset="0"/>
                <a:ea typeface="微软雅黑" panose="020B0503020204020204" charset="-122"/>
              </a:rPr>
              <a:t>电流为</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L2</a:t>
            </a:r>
            <a:r>
              <a:rPr lang="zh-CN" altLang="en-US" sz="2400" b="1" kern="0" dirty="0">
                <a:solidFill>
                  <a:schemeClr val="tx1"/>
                </a:solidFill>
                <a:latin typeface="Times New Roman" panose="02020603050405020304" pitchFamily="18" charset="0"/>
                <a:ea typeface="微软雅黑" panose="020B0503020204020204" charset="-122"/>
              </a:rPr>
              <a:t>。其电压方程式</a:t>
            </a:r>
          </a:p>
          <a:p>
            <a:pPr indent="457200" algn="just" eaLnBrk="0" hangingPunct="0">
              <a:lnSpc>
                <a:spcPct val="150000"/>
              </a:lnSpc>
              <a:spcBef>
                <a:spcPts val="0"/>
              </a:spcBef>
              <a:spcAft>
                <a:spcPts val="0"/>
              </a:spcAft>
            </a:pPr>
            <a:endParaRPr lang="zh-CN" altLang="en-US" sz="2400" b="1" kern="0" dirty="0">
              <a:solidFill>
                <a:schemeClr val="tx1"/>
              </a:solidFill>
              <a:latin typeface="Times New Roman" panose="02020603050405020304" pitchFamily="18" charset="0"/>
              <a:ea typeface="微软雅黑" panose="020B0503020204020204" charset="-122"/>
            </a:endParaRPr>
          </a:p>
          <a:p>
            <a:pPr indent="457200" algn="just" eaLnBrk="0" hangingPunct="0">
              <a:lnSpc>
                <a:spcPct val="150000"/>
              </a:lnSpc>
              <a:spcBef>
                <a:spcPts val="0"/>
              </a:spcBef>
              <a:spcAft>
                <a:spcPts val="0"/>
              </a:spcAft>
            </a:pPr>
            <a:endParaRPr lang="zh-CN" altLang="en-US" sz="2400" b="1" kern="0" dirty="0">
              <a:solidFill>
                <a:schemeClr val="tx1"/>
              </a:solidFill>
              <a:latin typeface="Times New Roman" panose="02020603050405020304" pitchFamily="18" charset="0"/>
              <a:ea typeface="微软雅黑" panose="020B0503020204020204" charset="-122"/>
            </a:endParaRPr>
          </a:p>
          <a:p>
            <a:pPr indent="457200" algn="just" eaLnBrk="0" hangingPunct="0">
              <a:lnSpc>
                <a:spcPct val="150000"/>
              </a:lnSpc>
              <a:spcBef>
                <a:spcPts val="0"/>
              </a:spcBef>
              <a:spcAft>
                <a:spcPts val="0"/>
              </a:spcAft>
            </a:pPr>
            <a:r>
              <a:rPr lang="zh-CN" altLang="en-US" sz="2400" b="1" kern="0" dirty="0">
                <a:solidFill>
                  <a:schemeClr val="tx1"/>
                </a:solidFill>
                <a:latin typeface="Times New Roman" panose="02020603050405020304" pitchFamily="18" charset="0"/>
                <a:ea typeface="微软雅黑" panose="020B0503020204020204" charset="-122"/>
              </a:rPr>
              <a:t>输出电压为常数，因此电感电流 </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L2</a:t>
            </a:r>
            <a:r>
              <a:rPr lang="zh-CN" altLang="en-US" sz="2400" b="1" kern="0" dirty="0">
                <a:solidFill>
                  <a:schemeClr val="tx1"/>
                </a:solidFill>
                <a:latin typeface="Times New Roman" panose="02020603050405020304" pitchFamily="18" charset="0"/>
                <a:ea typeface="微软雅黑" panose="020B0503020204020204" charset="-122"/>
              </a:rPr>
              <a:t>线性下降。</a:t>
            </a:r>
          </a:p>
        </p:txBody>
      </p:sp>
      <p:graphicFrame>
        <p:nvGraphicFramePr>
          <p:cNvPr id="8" name="Object 3">
            <a:extLst>
              <a:ext uri="{FF2B5EF4-FFF2-40B4-BE49-F238E27FC236}">
                <a16:creationId xmlns:a16="http://schemas.microsoft.com/office/drawing/2014/main" id="{3B9EF001-E1E4-4786-BAD5-FE7B02F87801}"/>
              </a:ext>
            </a:extLst>
          </p:cNvPr>
          <p:cNvGraphicFramePr>
            <a:graphicFrameLocks noChangeAspect="1"/>
          </p:cNvGraphicFramePr>
          <p:nvPr/>
        </p:nvGraphicFramePr>
        <p:xfrm>
          <a:off x="4515485" y="1863725"/>
          <a:ext cx="4078605" cy="874395"/>
        </p:xfrm>
        <a:graphic>
          <a:graphicData uri="http://schemas.openxmlformats.org/presentationml/2006/ole">
            <mc:AlternateContent xmlns:mc="http://schemas.openxmlformats.org/markup-compatibility/2006">
              <mc:Choice xmlns:v="urn:schemas-microsoft-com:vml" Requires="v">
                <p:oleObj spid="_x0000_s69992" r:id="rId4" imgW="42976800" imgH="9448800" progId="Equation.DSMT4">
                  <p:embed/>
                </p:oleObj>
              </mc:Choice>
              <mc:Fallback>
                <p:oleObj r:id="rId4" imgW="42976800" imgH="9448800" progId="Equation.DSMT4">
                  <p:embed/>
                  <p:pic>
                    <p:nvPicPr>
                      <p:cNvPr id="59394" name="Object 3"/>
                      <p:cNvPicPr/>
                      <p:nvPr/>
                    </p:nvPicPr>
                    <p:blipFill>
                      <a:blip r:embed="rId5"/>
                      <a:stretch>
                        <a:fillRect/>
                      </a:stretch>
                    </p:blipFill>
                    <p:spPr>
                      <a:xfrm>
                        <a:off x="4515485" y="1863725"/>
                        <a:ext cx="4078605" cy="874395"/>
                      </a:xfrm>
                      <a:prstGeom prst="rect">
                        <a:avLst/>
                      </a:prstGeom>
                      <a:noFill/>
                      <a:ln w="38100">
                        <a:noFill/>
                      </a:ln>
                    </p:spPr>
                  </p:pic>
                </p:oleObj>
              </mc:Fallback>
            </mc:AlternateContent>
          </a:graphicData>
        </a:graphic>
      </p:graphicFrame>
      <p:graphicFrame>
        <p:nvGraphicFramePr>
          <p:cNvPr id="9" name="Object 4">
            <a:extLst>
              <a:ext uri="{FF2B5EF4-FFF2-40B4-BE49-F238E27FC236}">
                <a16:creationId xmlns:a16="http://schemas.microsoft.com/office/drawing/2014/main" id="{3831BF60-E716-4B46-BE12-82396FA92657}"/>
              </a:ext>
            </a:extLst>
          </p:cNvPr>
          <p:cNvGraphicFramePr>
            <a:graphicFrameLocks noChangeAspect="1"/>
          </p:cNvGraphicFramePr>
          <p:nvPr/>
        </p:nvGraphicFramePr>
        <p:xfrm>
          <a:off x="2749550" y="4539615"/>
          <a:ext cx="2884170" cy="857250"/>
        </p:xfrm>
        <a:graphic>
          <a:graphicData uri="http://schemas.openxmlformats.org/presentationml/2006/ole">
            <mc:AlternateContent xmlns:mc="http://schemas.openxmlformats.org/markup-compatibility/2006">
              <mc:Choice xmlns:v="urn:schemas-microsoft-com:vml" Requires="v">
                <p:oleObj spid="_x0000_s69993" r:id="rId6" imgW="31089600" imgH="9448800" progId="Equation.DSMT4">
                  <p:embed/>
                </p:oleObj>
              </mc:Choice>
              <mc:Fallback>
                <p:oleObj r:id="rId6" imgW="31089600" imgH="9448800" progId="Equation.DSMT4">
                  <p:embed/>
                  <p:pic>
                    <p:nvPicPr>
                      <p:cNvPr id="59395" name="Object 4"/>
                      <p:cNvPicPr/>
                      <p:nvPr/>
                    </p:nvPicPr>
                    <p:blipFill>
                      <a:blip r:embed="rId7"/>
                      <a:stretch>
                        <a:fillRect/>
                      </a:stretch>
                    </p:blipFill>
                    <p:spPr>
                      <a:xfrm>
                        <a:off x="2749550" y="4539615"/>
                        <a:ext cx="2884170" cy="857250"/>
                      </a:xfrm>
                      <a:prstGeom prst="rect">
                        <a:avLst/>
                      </a:prstGeom>
                      <a:noFill/>
                      <a:ln w="38100">
                        <a:noFill/>
                      </a:ln>
                    </p:spPr>
                  </p:pic>
                </p:oleObj>
              </mc:Fallback>
            </mc:AlternateContent>
          </a:graphicData>
        </a:graphic>
      </p:graphicFrame>
      <p:sp>
        <p:nvSpPr>
          <p:cNvPr id="10" name="圆角矩形 1">
            <a:extLst>
              <a:ext uri="{FF2B5EF4-FFF2-40B4-BE49-F238E27FC236}">
                <a16:creationId xmlns:a16="http://schemas.microsoft.com/office/drawing/2014/main" id="{9FD0A331-2AC4-44D4-91DC-805FD23855D6}"/>
              </a:ext>
            </a:extLst>
          </p:cNvPr>
          <p:cNvSpPr>
            <a:spLocks noChangeAspect="1"/>
          </p:cNvSpPr>
          <p:nvPr/>
        </p:nvSpPr>
        <p:spPr>
          <a:xfrm>
            <a:off x="7135178" y="3715348"/>
            <a:ext cx="2586355" cy="1621790"/>
          </a:xfrm>
          <a:prstGeom prst="roundRect">
            <a:avLst/>
          </a:prstGeom>
          <a:solidFill>
            <a:srgbClr val="FFC000">
              <a:alpha val="12000"/>
            </a:srgbClr>
          </a:solidFill>
          <a:ln w="635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2">
            <a:extLst>
              <a:ext uri="{FF2B5EF4-FFF2-40B4-BE49-F238E27FC236}">
                <a16:creationId xmlns:a16="http://schemas.microsoft.com/office/drawing/2014/main" id="{F17863B4-83DC-4864-A72E-AD7C7E7EADAE}"/>
              </a:ext>
            </a:extLst>
          </p:cNvPr>
          <p:cNvSpPr>
            <a:spLocks noChangeAspect="1"/>
          </p:cNvSpPr>
          <p:nvPr/>
        </p:nvSpPr>
        <p:spPr>
          <a:xfrm>
            <a:off x="9721533" y="3705188"/>
            <a:ext cx="1915795" cy="1621790"/>
          </a:xfrm>
          <a:prstGeom prst="roundRect">
            <a:avLst/>
          </a:prstGeom>
          <a:solidFill>
            <a:srgbClr val="92D050">
              <a:alpha val="12000"/>
            </a:srgbClr>
          </a:solidFill>
          <a:ln w="635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4135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99E7529C-23BF-4C0C-8C0F-BF3E1A5F9B08}"/>
              </a:ext>
            </a:extLst>
          </p:cNvPr>
          <p:cNvSpPr txBox="1">
            <a:spLocks/>
          </p:cNvSpPr>
          <p:nvPr/>
        </p:nvSpPr>
        <p:spPr bwMode="auto">
          <a:xfrm>
            <a:off x="1071084" y="714375"/>
            <a:ext cx="10280650" cy="590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indent="457200" algn="just" fontAlgn="auto">
              <a:lnSpc>
                <a:spcPct val="150000"/>
              </a:lnSpc>
              <a:spcBef>
                <a:spcPts val="0"/>
              </a:spcBef>
            </a:pPr>
            <a:r>
              <a:rPr lang="zh-CN" altLang="en-US" sz="2400" b="1" kern="0" dirty="0">
                <a:solidFill>
                  <a:schemeClr val="tx1"/>
                </a:solidFill>
                <a:latin typeface="Times New Roman" panose="02020603050405020304" pitchFamily="18" charset="0"/>
                <a:ea typeface="微软雅黑" panose="020B0503020204020204" charset="-122"/>
              </a:rPr>
              <a:t>当VT导通时，在C</a:t>
            </a:r>
            <a:r>
              <a:rPr lang="zh-CN" altLang="en-US" sz="2400" b="1" kern="0" baseline="-25000" dirty="0">
                <a:solidFill>
                  <a:schemeClr val="tx1"/>
                </a:solidFill>
                <a:latin typeface="Times New Roman" panose="02020603050405020304" pitchFamily="18" charset="0"/>
                <a:ea typeface="微软雅黑" panose="020B0503020204020204" charset="-122"/>
              </a:rPr>
              <a:t>1</a:t>
            </a:r>
            <a:r>
              <a:rPr lang="zh-CN" altLang="en-US" sz="2400" b="1" kern="0" dirty="0">
                <a:solidFill>
                  <a:schemeClr val="tx1"/>
                </a:solidFill>
                <a:latin typeface="Times New Roman" panose="02020603050405020304" pitchFamily="18" charset="0"/>
                <a:ea typeface="微软雅黑" panose="020B0503020204020204" charset="-122"/>
              </a:rPr>
              <a:t>的电压</a:t>
            </a:r>
            <a:r>
              <a:rPr lang="zh-CN" altLang="en-US" sz="2400" b="1"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C1</a:t>
            </a:r>
            <a:r>
              <a:rPr lang="zh-CN" altLang="en-US" sz="2400" b="1" kern="0" dirty="0">
                <a:solidFill>
                  <a:schemeClr val="tx1"/>
                </a:solidFill>
                <a:latin typeface="Times New Roman" panose="02020603050405020304" pitchFamily="18" charset="0"/>
                <a:ea typeface="微软雅黑" panose="020B0503020204020204" charset="-122"/>
              </a:rPr>
              <a:t>经VT使VD反向偏置而关断。输入电源</a:t>
            </a:r>
            <a:r>
              <a:rPr lang="zh-CN" altLang="en-US" sz="2400" b="1" i="1" kern="0" dirty="0">
                <a:solidFill>
                  <a:schemeClr val="tx1"/>
                </a:solidFill>
                <a:latin typeface="Times New Roman" panose="02020603050405020304" pitchFamily="18" charset="0"/>
                <a:ea typeface="微软雅黑" panose="020B0503020204020204" charset="-122"/>
                <a:sym typeface="Arial" panose="020B0604020202020204" pitchFamily="34" charset="0"/>
              </a:rPr>
              <a:t>U</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d</a:t>
            </a:r>
            <a:r>
              <a:rPr lang="zh-CN" altLang="en-US" sz="2400" b="1" kern="0" dirty="0">
                <a:solidFill>
                  <a:schemeClr val="tx1"/>
                </a:solidFill>
                <a:latin typeface="Times New Roman" panose="02020603050405020304" pitchFamily="18" charset="0"/>
                <a:ea typeface="微软雅黑" panose="020B0503020204020204" charset="-122"/>
              </a:rPr>
              <a:t>经</a:t>
            </a:r>
            <a:r>
              <a:rPr lang="zh-CN" altLang="en-US" sz="2400" b="1" kern="0" dirty="0">
                <a:solidFill>
                  <a:schemeClr val="tx1"/>
                </a:solidFill>
                <a:latin typeface="Times New Roman" panose="02020603050405020304" pitchFamily="18" charset="0"/>
                <a:ea typeface="微软雅黑" panose="020B0503020204020204" charset="-122"/>
                <a:sym typeface="Arial" panose="020B0604020202020204" pitchFamily="34" charset="0"/>
              </a:rPr>
              <a:t>L</a:t>
            </a:r>
            <a:r>
              <a:rPr lang="zh-CN" altLang="en-US" sz="2400" b="1" kern="0" baseline="-25000" dirty="0">
                <a:solidFill>
                  <a:schemeClr val="tx1"/>
                </a:solidFill>
                <a:latin typeface="Times New Roman" panose="02020603050405020304" pitchFamily="18" charset="0"/>
                <a:ea typeface="微软雅黑" panose="020B0503020204020204" charset="-122"/>
                <a:sym typeface="Arial" panose="020B0604020202020204" pitchFamily="34" charset="0"/>
              </a:rPr>
              <a:t>1</a:t>
            </a:r>
            <a:r>
              <a:rPr lang="zh-CN" altLang="en-US" sz="2400" b="1" kern="0" dirty="0">
                <a:solidFill>
                  <a:schemeClr val="tx1"/>
                </a:solidFill>
                <a:latin typeface="Times New Roman" panose="02020603050405020304" pitchFamily="18" charset="0"/>
                <a:ea typeface="微软雅黑" panose="020B0503020204020204" charset="-122"/>
              </a:rPr>
              <a:t>、VT形成回路，电流为</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L1</a:t>
            </a:r>
            <a:r>
              <a:rPr lang="zh-CN" altLang="en-US" sz="2400" b="1" kern="0" dirty="0">
                <a:solidFill>
                  <a:schemeClr val="tx1"/>
                </a:solidFill>
                <a:latin typeface="Times New Roman" panose="02020603050405020304" pitchFamily="18" charset="0"/>
                <a:ea typeface="微软雅黑" panose="020B0503020204020204" charset="-122"/>
              </a:rPr>
              <a:t>，其电压方程式</a:t>
            </a:r>
          </a:p>
          <a:p>
            <a:pPr indent="457200" algn="just" fontAlgn="auto">
              <a:lnSpc>
                <a:spcPct val="150000"/>
              </a:lnSpc>
              <a:spcBef>
                <a:spcPts val="0"/>
              </a:spcBef>
            </a:pPr>
            <a:endParaRPr lang="en-US" altLang="zh-CN" sz="2400" b="1" kern="0" dirty="0">
              <a:solidFill>
                <a:schemeClr val="tx1"/>
              </a:solidFill>
              <a:latin typeface="Times New Roman" panose="02020603050405020304" pitchFamily="18" charset="0"/>
              <a:ea typeface="微软雅黑" panose="020B0503020204020204" charset="-122"/>
            </a:endParaRPr>
          </a:p>
          <a:p>
            <a:pPr indent="457200" algn="just" fontAlgn="auto">
              <a:lnSpc>
                <a:spcPct val="150000"/>
              </a:lnSpc>
              <a:spcBef>
                <a:spcPts val="0"/>
              </a:spcBef>
            </a:pPr>
            <a:endParaRPr lang="en-US" altLang="zh-CN" sz="2400" b="1" kern="0" dirty="0">
              <a:solidFill>
                <a:schemeClr val="tx1"/>
              </a:solidFill>
              <a:latin typeface="Times New Roman" panose="02020603050405020304" pitchFamily="18" charset="0"/>
              <a:ea typeface="微软雅黑" panose="020B0503020204020204" charset="-122"/>
            </a:endParaRPr>
          </a:p>
          <a:p>
            <a:pPr indent="457200" algn="just" fontAlgn="auto">
              <a:lnSpc>
                <a:spcPct val="150000"/>
              </a:lnSpc>
              <a:spcBef>
                <a:spcPts val="0"/>
              </a:spcBef>
            </a:pPr>
            <a:r>
              <a:rPr lang="zh-CN" altLang="en-US" sz="2400" b="1" kern="0" dirty="0">
                <a:solidFill>
                  <a:schemeClr val="tx1"/>
                </a:solidFill>
                <a:latin typeface="Times New Roman" panose="02020603050405020304" pitchFamily="18" charset="0"/>
                <a:ea typeface="微软雅黑" panose="020B0503020204020204" charset="-122"/>
              </a:rPr>
              <a:t>输入电压为常数，</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L1</a:t>
            </a:r>
            <a:r>
              <a:rPr lang="zh-CN" altLang="en-US" sz="2400" b="1" kern="0" dirty="0">
                <a:solidFill>
                  <a:schemeClr val="tx1"/>
                </a:solidFill>
                <a:latin typeface="Times New Roman" panose="02020603050405020304" pitchFamily="18" charset="0"/>
                <a:ea typeface="微软雅黑" panose="020B0503020204020204" charset="-122"/>
              </a:rPr>
              <a:t>线性上升。</a:t>
            </a:r>
          </a:p>
          <a:p>
            <a:pPr indent="457200" algn="just" fontAlgn="auto">
              <a:lnSpc>
                <a:spcPct val="150000"/>
              </a:lnSpc>
              <a:spcBef>
                <a:spcPts val="0"/>
              </a:spcBef>
            </a:pPr>
            <a:r>
              <a:rPr lang="zh-CN" altLang="en-US" sz="2400" b="1" kern="0" dirty="0">
                <a:solidFill>
                  <a:schemeClr val="tx1"/>
                </a:solidFill>
                <a:latin typeface="Times New Roman" panose="02020603050405020304" pitchFamily="18" charset="0"/>
                <a:ea typeface="微软雅黑" panose="020B0503020204020204" charset="-122"/>
              </a:rPr>
              <a:t>C</a:t>
            </a:r>
            <a:r>
              <a:rPr lang="zh-CN" altLang="en-US" sz="2400" b="1" kern="0" baseline="-25000" dirty="0">
                <a:solidFill>
                  <a:schemeClr val="tx1"/>
                </a:solidFill>
                <a:latin typeface="Times New Roman" panose="02020603050405020304" pitchFamily="18" charset="0"/>
                <a:ea typeface="微软雅黑" panose="020B0503020204020204" charset="-122"/>
              </a:rPr>
              <a:t>2</a:t>
            </a:r>
            <a:r>
              <a:rPr lang="zh-CN" altLang="en-US" sz="2400" b="1" kern="0" dirty="0">
                <a:solidFill>
                  <a:schemeClr val="tx1"/>
                </a:solidFill>
                <a:latin typeface="Times New Roman" panose="02020603050405020304" pitchFamily="18" charset="0"/>
                <a:ea typeface="微软雅黑" panose="020B0503020204020204" charset="-122"/>
              </a:rPr>
              <a:t>和负载R</a:t>
            </a:r>
            <a:r>
              <a:rPr lang="zh-CN" altLang="en-US" sz="2400" b="1" kern="0" baseline="-25000" dirty="0">
                <a:solidFill>
                  <a:schemeClr val="tx1"/>
                </a:solidFill>
                <a:latin typeface="Times New Roman" panose="02020603050405020304" pitchFamily="18" charset="0"/>
                <a:ea typeface="微软雅黑" panose="020B0503020204020204" charset="-122"/>
              </a:rPr>
              <a:t>L</a:t>
            </a:r>
            <a:r>
              <a:rPr lang="zh-CN" altLang="en-US" sz="2400" b="1" kern="0" dirty="0">
                <a:solidFill>
                  <a:schemeClr val="tx1"/>
                </a:solidFill>
                <a:latin typeface="Times New Roman" panose="02020603050405020304" pitchFamily="18" charset="0"/>
                <a:ea typeface="微软雅黑" panose="020B0503020204020204" charset="-122"/>
              </a:rPr>
              <a:t>与L</a:t>
            </a:r>
            <a:r>
              <a:rPr lang="zh-CN" altLang="en-US" sz="2400" b="1" kern="0" baseline="-25000" dirty="0">
                <a:solidFill>
                  <a:schemeClr val="tx1"/>
                </a:solidFill>
                <a:latin typeface="Times New Roman" panose="02020603050405020304" pitchFamily="18" charset="0"/>
                <a:ea typeface="微软雅黑" panose="020B0503020204020204" charset="-122"/>
              </a:rPr>
              <a:t>2</a:t>
            </a:r>
            <a:r>
              <a:rPr lang="zh-CN" altLang="en-US" sz="2400" b="1" kern="0" dirty="0">
                <a:solidFill>
                  <a:schemeClr val="tx1"/>
                </a:solidFill>
                <a:latin typeface="Times New Roman" panose="02020603050405020304" pitchFamily="18" charset="0"/>
                <a:ea typeface="微软雅黑" panose="020B0503020204020204" charset="-122"/>
              </a:rPr>
              <a:t>、C</a:t>
            </a:r>
            <a:r>
              <a:rPr lang="zh-CN" altLang="en-US" sz="2400" b="1" kern="0" baseline="-25000" dirty="0">
                <a:solidFill>
                  <a:schemeClr val="tx1"/>
                </a:solidFill>
                <a:latin typeface="Times New Roman" panose="02020603050405020304" pitchFamily="18" charset="0"/>
                <a:ea typeface="微软雅黑" panose="020B0503020204020204" charset="-122"/>
              </a:rPr>
              <a:t>1</a:t>
            </a:r>
            <a:r>
              <a:rPr lang="zh-CN" altLang="en-US" sz="2400" b="1" kern="0" dirty="0">
                <a:solidFill>
                  <a:schemeClr val="tx1"/>
                </a:solidFill>
                <a:latin typeface="Times New Roman" panose="02020603050405020304" pitchFamily="18" charset="0"/>
                <a:ea typeface="微软雅黑" panose="020B0503020204020204" charset="-122"/>
              </a:rPr>
              <a:t>、VT形成回路，</a:t>
            </a:r>
          </a:p>
          <a:p>
            <a:pPr indent="457200" algn="just" fontAlgn="auto">
              <a:lnSpc>
                <a:spcPct val="150000"/>
              </a:lnSpc>
              <a:spcBef>
                <a:spcPts val="0"/>
              </a:spcBef>
            </a:pPr>
            <a:r>
              <a:rPr lang="zh-CN" altLang="en-US" sz="2400" b="1" kern="0" dirty="0">
                <a:solidFill>
                  <a:schemeClr val="tx1"/>
                </a:solidFill>
                <a:latin typeface="Times New Roman" panose="02020603050405020304" pitchFamily="18" charset="0"/>
                <a:ea typeface="微软雅黑" panose="020B0503020204020204" charset="-122"/>
              </a:rPr>
              <a:t>电流为</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L2</a:t>
            </a:r>
            <a:r>
              <a:rPr lang="zh-CN" altLang="en-US" sz="2400" b="1" kern="0" dirty="0">
                <a:solidFill>
                  <a:schemeClr val="tx1"/>
                </a:solidFill>
                <a:latin typeface="Times New Roman" panose="02020603050405020304" pitchFamily="18" charset="0"/>
                <a:ea typeface="微软雅黑" panose="020B0503020204020204" charset="-122"/>
              </a:rPr>
              <a:t>。其电压方程式</a:t>
            </a:r>
          </a:p>
          <a:p>
            <a:pPr indent="457200" algn="just" fontAlgn="auto">
              <a:lnSpc>
                <a:spcPct val="150000"/>
              </a:lnSpc>
              <a:spcBef>
                <a:spcPts val="0"/>
              </a:spcBef>
            </a:pPr>
            <a:endParaRPr lang="zh-CN" altLang="en-US" sz="2400" b="1" kern="0" dirty="0">
              <a:solidFill>
                <a:schemeClr val="tx1"/>
              </a:solidFill>
              <a:latin typeface="Times New Roman" panose="02020603050405020304" pitchFamily="18" charset="0"/>
              <a:ea typeface="微软雅黑" panose="020B0503020204020204" charset="-122"/>
            </a:endParaRPr>
          </a:p>
          <a:p>
            <a:pPr indent="457200" algn="just" fontAlgn="auto">
              <a:lnSpc>
                <a:spcPct val="150000"/>
              </a:lnSpc>
              <a:spcBef>
                <a:spcPts val="0"/>
              </a:spcBef>
            </a:pPr>
            <a:endParaRPr lang="zh-CN" altLang="en-US" sz="2400" b="1" kern="0" dirty="0">
              <a:solidFill>
                <a:schemeClr val="tx1"/>
              </a:solidFill>
              <a:latin typeface="Times New Roman" panose="02020603050405020304" pitchFamily="18" charset="0"/>
              <a:ea typeface="微软雅黑" panose="020B0503020204020204" charset="-122"/>
            </a:endParaRPr>
          </a:p>
          <a:p>
            <a:pPr indent="457200" algn="just" fontAlgn="auto">
              <a:lnSpc>
                <a:spcPct val="150000"/>
              </a:lnSpc>
              <a:spcBef>
                <a:spcPts val="0"/>
              </a:spcBef>
            </a:pPr>
            <a:r>
              <a:rPr lang="zh-CN" altLang="en-US" sz="2400" b="1" kern="0" dirty="0">
                <a:solidFill>
                  <a:schemeClr val="tx1"/>
                </a:solidFill>
                <a:latin typeface="Times New Roman" panose="02020603050405020304" pitchFamily="18" charset="0"/>
                <a:ea typeface="微软雅黑" panose="020B0503020204020204" charset="-122"/>
              </a:rPr>
              <a:t>因为</a:t>
            </a:r>
            <a:r>
              <a:rPr lang="zh-CN" altLang="en-US" sz="2400" b="1" i="1" kern="0" dirty="0">
                <a:solidFill>
                  <a:schemeClr val="tx1"/>
                </a:solidFill>
                <a:latin typeface="Times New Roman" panose="02020603050405020304" pitchFamily="18" charset="0"/>
                <a:ea typeface="微软雅黑" panose="020B0503020204020204" charset="-122"/>
              </a:rPr>
              <a:t>U</a:t>
            </a:r>
            <a:r>
              <a:rPr lang="zh-CN" altLang="en-US" sz="2400" b="1" kern="0" baseline="-25000" dirty="0">
                <a:solidFill>
                  <a:schemeClr val="tx1"/>
                </a:solidFill>
                <a:latin typeface="Times New Roman" panose="02020603050405020304" pitchFamily="18" charset="0"/>
                <a:ea typeface="微软雅黑" panose="020B0503020204020204" charset="-122"/>
              </a:rPr>
              <a:t>C1</a:t>
            </a:r>
            <a:r>
              <a:rPr lang="en-US" altLang="zh-CN" sz="2400" b="1" kern="0" dirty="0">
                <a:solidFill>
                  <a:schemeClr val="tx1"/>
                </a:solidFill>
                <a:latin typeface="Times New Roman" panose="02020603050405020304" pitchFamily="18" charset="0"/>
                <a:ea typeface="微软雅黑" panose="020B0503020204020204" charset="-122"/>
              </a:rPr>
              <a:t>&gt;</a:t>
            </a:r>
            <a:r>
              <a:rPr lang="zh-CN" altLang="en-US" sz="2400" b="1" i="1" kern="0" dirty="0">
                <a:solidFill>
                  <a:schemeClr val="tx1"/>
                </a:solidFill>
                <a:latin typeface="Times New Roman" panose="02020603050405020304" pitchFamily="18" charset="0"/>
                <a:ea typeface="微软雅黑" panose="020B0503020204020204" charset="-122"/>
              </a:rPr>
              <a:t>U</a:t>
            </a:r>
            <a:r>
              <a:rPr lang="zh-CN" altLang="en-US" sz="2400" b="1" kern="0" baseline="-25000" dirty="0">
                <a:solidFill>
                  <a:schemeClr val="tx1"/>
                </a:solidFill>
                <a:latin typeface="Times New Roman" panose="02020603050405020304" pitchFamily="18" charset="0"/>
                <a:ea typeface="微软雅黑" panose="020B0503020204020204" charset="-122"/>
              </a:rPr>
              <a:t>o</a:t>
            </a:r>
            <a:r>
              <a:rPr lang="zh-CN" altLang="en-US" sz="2400" b="1" kern="0" dirty="0">
                <a:solidFill>
                  <a:schemeClr val="tx1"/>
                </a:solidFill>
                <a:latin typeface="Times New Roman" panose="02020603050405020304" pitchFamily="18" charset="0"/>
                <a:ea typeface="微软雅黑" panose="020B0503020204020204" charset="-122"/>
              </a:rPr>
              <a:t>，因此，电感电流</a:t>
            </a:r>
            <a:r>
              <a:rPr lang="zh-CN" altLang="en-US" sz="2400" b="1" i="1" kern="0" dirty="0">
                <a:solidFill>
                  <a:schemeClr val="tx1"/>
                </a:solidFill>
                <a:latin typeface="Times New Roman" panose="02020603050405020304" pitchFamily="18" charset="0"/>
                <a:ea typeface="微软雅黑" panose="020B0503020204020204" charset="-122"/>
              </a:rPr>
              <a:t>i</a:t>
            </a:r>
            <a:r>
              <a:rPr lang="zh-CN" altLang="en-US" sz="2400" b="1" kern="0" baseline="-25000" dirty="0">
                <a:solidFill>
                  <a:schemeClr val="tx1"/>
                </a:solidFill>
                <a:latin typeface="Times New Roman" panose="02020603050405020304" pitchFamily="18" charset="0"/>
                <a:ea typeface="微软雅黑" panose="020B0503020204020204" charset="-122"/>
              </a:rPr>
              <a:t>L2</a:t>
            </a:r>
            <a:r>
              <a:rPr lang="zh-CN" altLang="en-US" sz="2400" b="1" kern="0" dirty="0">
                <a:solidFill>
                  <a:schemeClr val="tx1"/>
                </a:solidFill>
                <a:latin typeface="Times New Roman" panose="02020603050405020304" pitchFamily="18" charset="0"/>
                <a:ea typeface="微软雅黑" panose="020B0503020204020204" charset="-122"/>
              </a:rPr>
              <a:t>线性上升。</a:t>
            </a:r>
          </a:p>
        </p:txBody>
      </p:sp>
      <p:graphicFrame>
        <p:nvGraphicFramePr>
          <p:cNvPr id="7" name="Object 3">
            <a:extLst>
              <a:ext uri="{FF2B5EF4-FFF2-40B4-BE49-F238E27FC236}">
                <a16:creationId xmlns:a16="http://schemas.microsoft.com/office/drawing/2014/main" id="{347BC8EE-53CC-4F31-96A6-B2F02B218443}"/>
              </a:ext>
            </a:extLst>
          </p:cNvPr>
          <p:cNvGraphicFramePr>
            <a:graphicFrameLocks noChangeAspect="1"/>
          </p:cNvGraphicFramePr>
          <p:nvPr/>
        </p:nvGraphicFramePr>
        <p:xfrm>
          <a:off x="4987925" y="2037715"/>
          <a:ext cx="2666365" cy="951230"/>
        </p:xfrm>
        <a:graphic>
          <a:graphicData uri="http://schemas.openxmlformats.org/presentationml/2006/ole">
            <mc:AlternateContent xmlns:mc="http://schemas.openxmlformats.org/markup-compatibility/2006">
              <mc:Choice xmlns:v="urn:schemas-microsoft-com:vml" Requires="v">
                <p:oleObj spid="_x0000_s71016" r:id="rId3" imgW="26212800" imgH="9448800" progId="Equation.DSMT4">
                  <p:embed/>
                </p:oleObj>
              </mc:Choice>
              <mc:Fallback>
                <p:oleObj r:id="rId3" imgW="26212800" imgH="9448800" progId="Equation.DSMT4">
                  <p:embed/>
                  <p:pic>
                    <p:nvPicPr>
                      <p:cNvPr id="60418" name="Object 3"/>
                      <p:cNvPicPr/>
                      <p:nvPr/>
                    </p:nvPicPr>
                    <p:blipFill>
                      <a:blip r:embed="rId4"/>
                      <a:stretch>
                        <a:fillRect/>
                      </a:stretch>
                    </p:blipFill>
                    <p:spPr>
                      <a:xfrm>
                        <a:off x="4987925" y="2037715"/>
                        <a:ext cx="2666365" cy="951230"/>
                      </a:xfrm>
                      <a:prstGeom prst="rect">
                        <a:avLst/>
                      </a:prstGeom>
                      <a:noFill/>
                      <a:ln w="38100">
                        <a:noFill/>
                      </a:ln>
                    </p:spPr>
                  </p:pic>
                </p:oleObj>
              </mc:Fallback>
            </mc:AlternateContent>
          </a:graphicData>
        </a:graphic>
      </p:graphicFrame>
      <p:graphicFrame>
        <p:nvGraphicFramePr>
          <p:cNvPr id="8" name="Object 4">
            <a:extLst>
              <a:ext uri="{FF2B5EF4-FFF2-40B4-BE49-F238E27FC236}">
                <a16:creationId xmlns:a16="http://schemas.microsoft.com/office/drawing/2014/main" id="{D9F81699-5CD1-4924-989E-649F1311A95B}"/>
              </a:ext>
            </a:extLst>
          </p:cNvPr>
          <p:cNvGraphicFramePr>
            <a:graphicFrameLocks noChangeAspect="1"/>
          </p:cNvGraphicFramePr>
          <p:nvPr/>
        </p:nvGraphicFramePr>
        <p:xfrm>
          <a:off x="2531745" y="4785360"/>
          <a:ext cx="3829050" cy="922655"/>
        </p:xfrm>
        <a:graphic>
          <a:graphicData uri="http://schemas.openxmlformats.org/presentationml/2006/ole">
            <mc:AlternateContent xmlns:mc="http://schemas.openxmlformats.org/markup-compatibility/2006">
              <mc:Choice xmlns:v="urn:schemas-microsoft-com:vml" Requires="v">
                <p:oleObj spid="_x0000_s71017" r:id="rId5" imgW="43891200" imgH="9448800" progId="Equation.DSMT4">
                  <p:embed/>
                </p:oleObj>
              </mc:Choice>
              <mc:Fallback>
                <p:oleObj r:id="rId5" imgW="43891200" imgH="9448800" progId="Equation.DSMT4">
                  <p:embed/>
                  <p:pic>
                    <p:nvPicPr>
                      <p:cNvPr id="60419" name="Object 4"/>
                      <p:cNvPicPr/>
                      <p:nvPr/>
                    </p:nvPicPr>
                    <p:blipFill>
                      <a:blip r:embed="rId6"/>
                      <a:stretch>
                        <a:fillRect/>
                      </a:stretch>
                    </p:blipFill>
                    <p:spPr>
                      <a:xfrm>
                        <a:off x="2531745" y="4785360"/>
                        <a:ext cx="3829050" cy="922655"/>
                      </a:xfrm>
                      <a:prstGeom prst="rect">
                        <a:avLst/>
                      </a:prstGeom>
                      <a:noFill/>
                      <a:ln w="38100">
                        <a:noFill/>
                      </a:ln>
                    </p:spPr>
                  </p:pic>
                </p:oleObj>
              </mc:Fallback>
            </mc:AlternateContent>
          </a:graphicData>
        </a:graphic>
      </p:graphicFrame>
      <p:pic>
        <p:nvPicPr>
          <p:cNvPr id="9" name="Picture 6">
            <a:extLst>
              <a:ext uri="{FF2B5EF4-FFF2-40B4-BE49-F238E27FC236}">
                <a16:creationId xmlns:a16="http://schemas.microsoft.com/office/drawing/2014/main" id="{7DD8C72A-8D73-4103-A063-4AD883A059E7}"/>
              </a:ext>
            </a:extLst>
          </p:cNvPr>
          <p:cNvPicPr>
            <a:picLocks noChangeAspect="1"/>
          </p:cNvPicPr>
          <p:nvPr/>
        </p:nvPicPr>
        <p:blipFill>
          <a:blip r:embed="rId7"/>
          <a:srcRect t="8415"/>
          <a:stretch>
            <a:fillRect/>
          </a:stretch>
        </p:blipFill>
        <p:spPr>
          <a:xfrm>
            <a:off x="7402034" y="3503245"/>
            <a:ext cx="4480560" cy="1993900"/>
          </a:xfrm>
          <a:prstGeom prst="rect">
            <a:avLst/>
          </a:prstGeom>
          <a:noFill/>
          <a:ln w="9525">
            <a:noFill/>
          </a:ln>
        </p:spPr>
      </p:pic>
      <p:sp>
        <p:nvSpPr>
          <p:cNvPr id="10" name="圆角矩形 1">
            <a:extLst>
              <a:ext uri="{FF2B5EF4-FFF2-40B4-BE49-F238E27FC236}">
                <a16:creationId xmlns:a16="http://schemas.microsoft.com/office/drawing/2014/main" id="{EF84294B-A27B-48F3-86D1-9CF7467774EA}"/>
              </a:ext>
            </a:extLst>
          </p:cNvPr>
          <p:cNvSpPr/>
          <p:nvPr/>
        </p:nvSpPr>
        <p:spPr>
          <a:xfrm>
            <a:off x="7422515" y="3587115"/>
            <a:ext cx="1278890" cy="1473835"/>
          </a:xfrm>
          <a:prstGeom prst="roundRect">
            <a:avLst/>
          </a:prstGeom>
          <a:solidFill>
            <a:srgbClr val="FFC000">
              <a:alpha val="8000"/>
            </a:srgb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2">
            <a:extLst>
              <a:ext uri="{FF2B5EF4-FFF2-40B4-BE49-F238E27FC236}">
                <a16:creationId xmlns:a16="http://schemas.microsoft.com/office/drawing/2014/main" id="{5C7696F7-BB6D-4743-8056-7858C0CC7BA1}"/>
              </a:ext>
            </a:extLst>
          </p:cNvPr>
          <p:cNvSpPr/>
          <p:nvPr/>
        </p:nvSpPr>
        <p:spPr>
          <a:xfrm>
            <a:off x="8701405" y="3587115"/>
            <a:ext cx="3119120" cy="1473835"/>
          </a:xfrm>
          <a:prstGeom prst="roundRect">
            <a:avLst/>
          </a:prstGeom>
          <a:solidFill>
            <a:srgbClr val="92D050">
              <a:alpha val="8000"/>
            </a:srgbClr>
          </a:solidFill>
          <a:ln w="12700" cmpd="sng">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763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64FB3DEA-08BE-4205-8E20-9318C4639D06}"/>
              </a:ext>
            </a:extLst>
          </p:cNvPr>
          <p:cNvSpPr txBox="1">
            <a:spLocks noChangeArrowheads="1"/>
          </p:cNvSpPr>
          <p:nvPr/>
        </p:nvSpPr>
        <p:spPr>
          <a:xfrm>
            <a:off x="1040139" y="536634"/>
            <a:ext cx="10407650" cy="6009640"/>
          </a:xfrm>
          <a:prstGeom prst="rect">
            <a:avLst/>
          </a:prstGeom>
        </p:spPr>
        <p:txBody>
          <a:bodyPr vert="horz" wrap="square" lIns="91440" tIns="45720" rIns="91440" bIns="45720" numCol="1" rtlCol="0" anchor="t" anchorCtr="0" compatLnSpc="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gn="just">
              <a:lnSpc>
                <a:spcPct val="150000"/>
              </a:lnSpc>
              <a:spcBef>
                <a:spcPts val="0"/>
              </a:spcBef>
              <a:buClr>
                <a:schemeClr val="accent3"/>
              </a:buClr>
              <a:buFont typeface="Arial" panose="020B0604020202020204" pitchFamily="34" charset="0"/>
              <a:buNone/>
              <a:defRPr/>
            </a:pPr>
            <a:r>
              <a:rPr lang="zh-CN" altLang="en-US" sz="2400" b="1">
                <a:latin typeface="Times New Roman" panose="02020603050405020304" pitchFamily="18" charset="0"/>
                <a:ea typeface="微软雅黑" panose="020B0503020204020204" charset="-122"/>
                <a:cs typeface="Times New Roman" panose="02020603050405020304" pitchFamily="18" charset="0"/>
              </a:rPr>
              <a:t>假设电感电流</a:t>
            </a:r>
            <a:r>
              <a:rPr lang="zh-CN" altLang="en-US" sz="2400" b="1" i="1">
                <a:latin typeface="Times New Roman" panose="02020603050405020304" pitchFamily="18" charset="0"/>
                <a:ea typeface="微软雅黑" panose="020B0503020204020204" charset="-122"/>
                <a:cs typeface="Times New Roman" panose="02020603050405020304" pitchFamily="18" charset="0"/>
              </a:rPr>
              <a:t>i</a:t>
            </a:r>
            <a:r>
              <a:rPr lang="zh-CN" altLang="en-US" sz="2400" b="1" baseline="-25000">
                <a:latin typeface="Times New Roman" panose="02020603050405020304" pitchFamily="18" charset="0"/>
                <a:ea typeface="微软雅黑" panose="020B0503020204020204" charset="-122"/>
                <a:cs typeface="Times New Roman" panose="02020603050405020304" pitchFamily="18" charset="0"/>
              </a:rPr>
              <a:t>L1</a:t>
            </a:r>
            <a:r>
              <a:rPr lang="zh-CN" altLang="en-US" sz="2400" b="1">
                <a:latin typeface="Times New Roman" panose="02020603050405020304" pitchFamily="18" charset="0"/>
                <a:ea typeface="微软雅黑" panose="020B0503020204020204" charset="-122"/>
                <a:cs typeface="Times New Roman" panose="02020603050405020304" pitchFamily="18" charset="0"/>
              </a:rPr>
              <a:t>和</a:t>
            </a:r>
            <a:r>
              <a:rPr lang="zh-CN" altLang="en-US" sz="2400" b="1" i="1">
                <a:latin typeface="Times New Roman" panose="02020603050405020304" pitchFamily="18" charset="0"/>
                <a:ea typeface="微软雅黑" panose="020B0503020204020204" charset="-122"/>
                <a:cs typeface="Times New Roman" panose="02020603050405020304" pitchFamily="18" charset="0"/>
              </a:rPr>
              <a:t>i</a:t>
            </a:r>
            <a:r>
              <a:rPr lang="zh-CN" altLang="en-US" sz="2400" b="1" baseline="-25000">
                <a:latin typeface="Times New Roman" panose="02020603050405020304" pitchFamily="18" charset="0"/>
                <a:ea typeface="微软雅黑" panose="020B0503020204020204" charset="-122"/>
                <a:cs typeface="Times New Roman" panose="02020603050405020304" pitchFamily="18" charset="0"/>
              </a:rPr>
              <a:t>L2</a:t>
            </a:r>
            <a:r>
              <a:rPr lang="zh-CN" altLang="en-US" sz="2400" b="1">
                <a:latin typeface="Times New Roman" panose="02020603050405020304" pitchFamily="18" charset="0"/>
                <a:ea typeface="微软雅黑" panose="020B0503020204020204" charset="-122"/>
                <a:cs typeface="Times New Roman" panose="02020603050405020304" pitchFamily="18" charset="0"/>
              </a:rPr>
              <a:t>是连续的，在稳定状态下，一个周期内的电感电压平均值为零，正负面积相等，则有</a:t>
            </a:r>
          </a:p>
          <a:p>
            <a:pPr marL="0" indent="457200" algn="just">
              <a:lnSpc>
                <a:spcPct val="140000"/>
              </a:lnSpc>
              <a:spcBef>
                <a:spcPts val="0"/>
              </a:spcBef>
              <a:buClr>
                <a:schemeClr val="accent3"/>
              </a:buClr>
              <a:buFont typeface="Arial" panose="020B0604020202020204" pitchFamily="34" charset="0"/>
              <a:buNone/>
              <a:defRPr/>
            </a:pPr>
            <a:endParaRPr lang="en-US" altLang="zh-CN" sz="2600" b="1">
              <a:latin typeface="Times New Roman" panose="02020603050405020304" pitchFamily="18" charset="0"/>
              <a:ea typeface="微软雅黑" panose="020B0503020204020204" charset="-122"/>
              <a:cs typeface="Times New Roman" panose="02020603050405020304" pitchFamily="18" charset="0"/>
            </a:endParaRPr>
          </a:p>
          <a:p>
            <a:pPr marL="0" indent="457200" algn="just">
              <a:lnSpc>
                <a:spcPct val="140000"/>
              </a:lnSpc>
              <a:spcBef>
                <a:spcPts val="0"/>
              </a:spcBef>
              <a:buClr>
                <a:schemeClr val="accent3"/>
              </a:buClr>
              <a:buFont typeface="Arial" panose="020B0604020202020204" pitchFamily="34" charset="0"/>
              <a:buNone/>
              <a:defRPr/>
            </a:pPr>
            <a:endParaRPr lang="zh-CN" altLang="en-US" sz="2600" b="1">
              <a:latin typeface="Times New Roman" panose="02020603050405020304" pitchFamily="18" charset="0"/>
              <a:ea typeface="微软雅黑" panose="020B0503020204020204" charset="-122"/>
              <a:cs typeface="Times New Roman" panose="02020603050405020304" pitchFamily="18" charset="0"/>
            </a:endParaRPr>
          </a:p>
          <a:p>
            <a:pPr marL="0" indent="457200" algn="just">
              <a:lnSpc>
                <a:spcPct val="140000"/>
              </a:lnSpc>
              <a:spcBef>
                <a:spcPts val="0"/>
              </a:spcBef>
              <a:buClr>
                <a:schemeClr val="accent3"/>
              </a:buClr>
              <a:buFont typeface="Arial" panose="020B0604020202020204" pitchFamily="34" charset="0"/>
              <a:buNone/>
              <a:defRPr/>
            </a:pPr>
            <a:endParaRPr lang="zh-CN" altLang="en-US" sz="2600" b="1">
              <a:latin typeface="Times New Roman" panose="02020603050405020304" pitchFamily="18" charset="0"/>
              <a:ea typeface="微软雅黑" panose="020B0503020204020204" charset="-122"/>
              <a:cs typeface="Times New Roman" panose="02020603050405020304" pitchFamily="18" charset="0"/>
            </a:endParaRPr>
          </a:p>
          <a:p>
            <a:pPr marL="0" indent="457200" algn="just">
              <a:lnSpc>
                <a:spcPct val="140000"/>
              </a:lnSpc>
              <a:spcBef>
                <a:spcPts val="0"/>
              </a:spcBef>
              <a:buClr>
                <a:schemeClr val="accent3"/>
              </a:buClr>
              <a:buFont typeface="Arial" panose="020B0604020202020204" pitchFamily="34" charset="0"/>
              <a:buNone/>
              <a:defRPr/>
            </a:pPr>
            <a:endParaRPr lang="en-US" altLang="zh-CN" sz="2600" b="1">
              <a:latin typeface="Times New Roman" panose="02020603050405020304" pitchFamily="18" charset="0"/>
              <a:ea typeface="微软雅黑" panose="020B0503020204020204" charset="-122"/>
              <a:cs typeface="Times New Roman" panose="02020603050405020304" pitchFamily="18" charset="0"/>
            </a:endParaRPr>
          </a:p>
          <a:p>
            <a:pPr marL="0" indent="457200" algn="just">
              <a:lnSpc>
                <a:spcPct val="140000"/>
              </a:lnSpc>
              <a:spcBef>
                <a:spcPts val="0"/>
              </a:spcBef>
              <a:buClr>
                <a:schemeClr val="accent3"/>
              </a:buClr>
              <a:buFont typeface="Arial" panose="020B0604020202020204" pitchFamily="34" charset="0"/>
              <a:buNone/>
              <a:defRPr/>
            </a:pPr>
            <a:endParaRPr lang="zh-CN" altLang="en-US" sz="2600" b="1">
              <a:latin typeface="Times New Roman" panose="02020603050405020304" pitchFamily="18" charset="0"/>
              <a:ea typeface="微软雅黑" panose="020B0503020204020204" charset="-122"/>
              <a:cs typeface="Times New Roman" panose="02020603050405020304" pitchFamily="18" charset="0"/>
            </a:endParaRPr>
          </a:p>
          <a:p>
            <a:pPr marL="0" indent="457200" algn="just">
              <a:lnSpc>
                <a:spcPct val="140000"/>
              </a:lnSpc>
              <a:spcBef>
                <a:spcPts val="0"/>
              </a:spcBef>
              <a:buClr>
                <a:schemeClr val="accent3"/>
              </a:buClr>
              <a:buFont typeface="Arial" panose="020B0604020202020204" pitchFamily="34" charset="0"/>
              <a:buNone/>
              <a:defRPr/>
            </a:pPr>
            <a:r>
              <a:rPr lang="zh-CN" altLang="en-US" sz="2400" b="1">
                <a:latin typeface="Times New Roman" panose="02020603050405020304" pitchFamily="18" charset="0"/>
                <a:ea typeface="微软雅黑" panose="020B0503020204020204" charset="-122"/>
                <a:cs typeface="Times New Roman" panose="02020603050405020304" pitchFamily="18" charset="0"/>
              </a:rPr>
              <a:t>则由上述两式可得</a:t>
            </a:r>
          </a:p>
          <a:p>
            <a:pPr marL="0" indent="457200" algn="just">
              <a:lnSpc>
                <a:spcPct val="140000"/>
              </a:lnSpc>
              <a:spcBef>
                <a:spcPts val="0"/>
              </a:spcBef>
              <a:buClr>
                <a:schemeClr val="accent3"/>
              </a:buClr>
              <a:buFont typeface="Arial" panose="020B0604020202020204" pitchFamily="34" charset="0"/>
              <a:buNone/>
              <a:defRPr/>
            </a:pPr>
            <a:endParaRPr lang="en-US" altLang="zh-CN" sz="2400" b="1">
              <a:latin typeface="Times New Roman" panose="02020603050405020304" pitchFamily="18" charset="0"/>
              <a:ea typeface="微软雅黑" panose="020B0503020204020204" charset="-122"/>
              <a:cs typeface="Times New Roman" panose="02020603050405020304" pitchFamily="18" charset="0"/>
            </a:endParaRPr>
          </a:p>
          <a:p>
            <a:pPr marL="0" indent="457200" algn="just">
              <a:lnSpc>
                <a:spcPct val="140000"/>
              </a:lnSpc>
              <a:spcBef>
                <a:spcPts val="0"/>
              </a:spcBef>
              <a:buClr>
                <a:schemeClr val="accent3"/>
              </a:buClr>
              <a:buFont typeface="Arial" panose="020B0604020202020204" pitchFamily="34" charset="0"/>
              <a:buNone/>
              <a:defRPr/>
            </a:pPr>
            <a:r>
              <a:rPr lang="zh-CN" altLang="en-US" sz="2400" b="1">
                <a:latin typeface="Times New Roman" panose="02020603050405020304" pitchFamily="18" charset="0"/>
                <a:ea typeface="微软雅黑" panose="020B0503020204020204" charset="-122"/>
                <a:cs typeface="Times New Roman" panose="02020603050405020304" pitchFamily="18" charset="0"/>
              </a:rPr>
              <a:t>改变占空比</a:t>
            </a:r>
            <a:r>
              <a:rPr lang="zh-CN" altLang="en-US" sz="2400" b="1" i="1">
                <a:latin typeface="Times New Roman" panose="02020603050405020304" pitchFamily="18" charset="0"/>
                <a:ea typeface="微软雅黑" panose="020B0503020204020204" charset="-122"/>
                <a:cs typeface="Times New Roman" panose="02020603050405020304" pitchFamily="18" charset="0"/>
              </a:rPr>
              <a:t>D</a:t>
            </a:r>
            <a:r>
              <a:rPr lang="zh-CN" altLang="en-US" sz="2400" b="1">
                <a:latin typeface="Times New Roman" panose="02020603050405020304" pitchFamily="18" charset="0"/>
                <a:ea typeface="微软雅黑" panose="020B0503020204020204" charset="-122"/>
                <a:cs typeface="Times New Roman" panose="02020603050405020304" pitchFamily="18" charset="0"/>
              </a:rPr>
              <a:t>就可以得到高于或低于输入电压的可调的直流电压。</a:t>
            </a:r>
            <a:endParaRPr lang="zh-CN" altLang="en-US" sz="2400" b="1"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7" name="Object 3">
            <a:extLst>
              <a:ext uri="{FF2B5EF4-FFF2-40B4-BE49-F238E27FC236}">
                <a16:creationId xmlns:a16="http://schemas.microsoft.com/office/drawing/2014/main" id="{EE64720D-FD1B-4371-89AD-9481B462B925}"/>
              </a:ext>
            </a:extLst>
          </p:cNvPr>
          <p:cNvGraphicFramePr>
            <a:graphicFrameLocks noChangeAspect="1"/>
          </p:cNvGraphicFramePr>
          <p:nvPr>
            <p:extLst>
              <p:ext uri="{D42A27DB-BD31-4B8C-83A1-F6EECF244321}">
                <p14:modId xmlns:p14="http://schemas.microsoft.com/office/powerpoint/2010/main" val="1660773150"/>
              </p:ext>
            </p:extLst>
          </p:nvPr>
        </p:nvGraphicFramePr>
        <p:xfrm>
          <a:off x="3199774" y="1776789"/>
          <a:ext cx="2847340" cy="427990"/>
        </p:xfrm>
        <a:graphic>
          <a:graphicData uri="http://schemas.openxmlformats.org/presentationml/2006/ole">
            <mc:AlternateContent xmlns:mc="http://schemas.openxmlformats.org/markup-compatibility/2006">
              <mc:Choice xmlns:v="urn:schemas-microsoft-com:vml" Requires="v">
                <p:oleObj spid="_x0000_s98356" r:id="rId3" imgW="36576000" imgH="5486400" progId="Equation.DSMT4">
                  <p:embed/>
                </p:oleObj>
              </mc:Choice>
              <mc:Fallback>
                <p:oleObj r:id="rId3" imgW="36576000" imgH="5486400" progId="Equation.DSMT4">
                  <p:embed/>
                  <p:pic>
                    <p:nvPicPr>
                      <p:cNvPr id="61442" name="Object 3"/>
                      <p:cNvPicPr/>
                      <p:nvPr/>
                    </p:nvPicPr>
                    <p:blipFill>
                      <a:blip r:embed="rId4"/>
                      <a:stretch>
                        <a:fillRect/>
                      </a:stretch>
                    </p:blipFill>
                    <p:spPr>
                      <a:xfrm>
                        <a:off x="3199774" y="1776789"/>
                        <a:ext cx="2847340" cy="427990"/>
                      </a:xfrm>
                      <a:prstGeom prst="rect">
                        <a:avLst/>
                      </a:prstGeom>
                      <a:noFill/>
                      <a:ln w="38100">
                        <a:noFill/>
                      </a:ln>
                    </p:spPr>
                  </p:pic>
                </p:oleObj>
              </mc:Fallback>
            </mc:AlternateContent>
          </a:graphicData>
        </a:graphic>
      </p:graphicFrame>
      <p:graphicFrame>
        <p:nvGraphicFramePr>
          <p:cNvPr id="8" name="Object 4">
            <a:extLst>
              <a:ext uri="{FF2B5EF4-FFF2-40B4-BE49-F238E27FC236}">
                <a16:creationId xmlns:a16="http://schemas.microsoft.com/office/drawing/2014/main" id="{5C9034A7-345A-422A-83EF-19BC271B73CE}"/>
              </a:ext>
            </a:extLst>
          </p:cNvPr>
          <p:cNvGraphicFramePr>
            <a:graphicFrameLocks noChangeAspect="1"/>
          </p:cNvGraphicFramePr>
          <p:nvPr>
            <p:extLst>
              <p:ext uri="{D42A27DB-BD31-4B8C-83A1-F6EECF244321}">
                <p14:modId xmlns:p14="http://schemas.microsoft.com/office/powerpoint/2010/main" val="2950993950"/>
              </p:ext>
            </p:extLst>
          </p:nvPr>
        </p:nvGraphicFramePr>
        <p:xfrm>
          <a:off x="2700029" y="2467669"/>
          <a:ext cx="3625215" cy="417830"/>
        </p:xfrm>
        <a:graphic>
          <a:graphicData uri="http://schemas.openxmlformats.org/presentationml/2006/ole">
            <mc:AlternateContent xmlns:mc="http://schemas.openxmlformats.org/markup-compatibility/2006">
              <mc:Choice xmlns:v="urn:schemas-microsoft-com:vml" Requires="v">
                <p:oleObj spid="_x0000_s98357" r:id="rId5" imgW="47548800" imgH="5486400" progId="Equation.DSMT4">
                  <p:embed/>
                </p:oleObj>
              </mc:Choice>
              <mc:Fallback>
                <p:oleObj r:id="rId5" imgW="47548800" imgH="5486400" progId="Equation.DSMT4">
                  <p:embed/>
                  <p:pic>
                    <p:nvPicPr>
                      <p:cNvPr id="61443" name="Object 4"/>
                      <p:cNvPicPr/>
                      <p:nvPr/>
                    </p:nvPicPr>
                    <p:blipFill>
                      <a:blip r:embed="rId6"/>
                      <a:stretch>
                        <a:fillRect/>
                      </a:stretch>
                    </p:blipFill>
                    <p:spPr>
                      <a:xfrm>
                        <a:off x="2700029" y="2467669"/>
                        <a:ext cx="3625215" cy="417830"/>
                      </a:xfrm>
                      <a:prstGeom prst="rect">
                        <a:avLst/>
                      </a:prstGeom>
                      <a:noFill/>
                      <a:ln w="38100">
                        <a:noFill/>
                      </a:ln>
                    </p:spPr>
                  </p:pic>
                </p:oleObj>
              </mc:Fallback>
            </mc:AlternateContent>
          </a:graphicData>
        </a:graphic>
      </p:graphicFrame>
      <p:graphicFrame>
        <p:nvGraphicFramePr>
          <p:cNvPr id="9" name="Object 5">
            <a:extLst>
              <a:ext uri="{FF2B5EF4-FFF2-40B4-BE49-F238E27FC236}">
                <a16:creationId xmlns:a16="http://schemas.microsoft.com/office/drawing/2014/main" id="{41025AEE-4F6C-4B3C-B1EC-A7BFAEF3B8FB}"/>
              </a:ext>
            </a:extLst>
          </p:cNvPr>
          <p:cNvGraphicFramePr>
            <a:graphicFrameLocks noChangeAspect="1"/>
          </p:cNvGraphicFramePr>
          <p:nvPr>
            <p:extLst>
              <p:ext uri="{D42A27DB-BD31-4B8C-83A1-F6EECF244321}">
                <p14:modId xmlns:p14="http://schemas.microsoft.com/office/powerpoint/2010/main" val="2674461073"/>
              </p:ext>
            </p:extLst>
          </p:nvPr>
        </p:nvGraphicFramePr>
        <p:xfrm>
          <a:off x="3373129" y="3657659"/>
          <a:ext cx="1587500" cy="677545"/>
        </p:xfrm>
        <a:graphic>
          <a:graphicData uri="http://schemas.openxmlformats.org/presentationml/2006/ole">
            <mc:AlternateContent xmlns:mc="http://schemas.openxmlformats.org/markup-compatibility/2006">
              <mc:Choice xmlns:v="urn:schemas-microsoft-com:vml" Requires="v">
                <p:oleObj spid="_x0000_s98358" r:id="rId7" imgW="21945600" imgH="9448800" progId="Equation.DSMT4">
                  <p:embed/>
                </p:oleObj>
              </mc:Choice>
              <mc:Fallback>
                <p:oleObj r:id="rId7" imgW="21945600" imgH="9448800" progId="Equation.DSMT4">
                  <p:embed/>
                  <p:pic>
                    <p:nvPicPr>
                      <p:cNvPr id="61444" name="Object 5"/>
                      <p:cNvPicPr/>
                      <p:nvPr/>
                    </p:nvPicPr>
                    <p:blipFill>
                      <a:blip r:embed="rId8"/>
                      <a:stretch>
                        <a:fillRect/>
                      </a:stretch>
                    </p:blipFill>
                    <p:spPr>
                      <a:xfrm>
                        <a:off x="3373129" y="3657659"/>
                        <a:ext cx="1587500" cy="677545"/>
                      </a:xfrm>
                      <a:prstGeom prst="rect">
                        <a:avLst/>
                      </a:prstGeom>
                      <a:noFill/>
                      <a:ln w="38100">
                        <a:noFill/>
                      </a:ln>
                    </p:spPr>
                  </p:pic>
                </p:oleObj>
              </mc:Fallback>
            </mc:AlternateContent>
          </a:graphicData>
        </a:graphic>
      </p:graphicFrame>
      <p:graphicFrame>
        <p:nvGraphicFramePr>
          <p:cNvPr id="10" name="Object 6">
            <a:extLst>
              <a:ext uri="{FF2B5EF4-FFF2-40B4-BE49-F238E27FC236}">
                <a16:creationId xmlns:a16="http://schemas.microsoft.com/office/drawing/2014/main" id="{5DEBFB1C-CE30-4A04-A4BD-8DF0729DD82B}"/>
              </a:ext>
            </a:extLst>
          </p:cNvPr>
          <p:cNvGraphicFramePr>
            <a:graphicFrameLocks noChangeAspect="1"/>
          </p:cNvGraphicFramePr>
          <p:nvPr>
            <p:extLst>
              <p:ext uri="{D42A27DB-BD31-4B8C-83A1-F6EECF244321}">
                <p14:modId xmlns:p14="http://schemas.microsoft.com/office/powerpoint/2010/main" val="4292853297"/>
              </p:ext>
            </p:extLst>
          </p:nvPr>
        </p:nvGraphicFramePr>
        <p:xfrm>
          <a:off x="2371734" y="3146484"/>
          <a:ext cx="4192905" cy="410845"/>
        </p:xfrm>
        <a:graphic>
          <a:graphicData uri="http://schemas.openxmlformats.org/presentationml/2006/ole">
            <mc:AlternateContent xmlns:mc="http://schemas.openxmlformats.org/markup-compatibility/2006">
              <mc:Choice xmlns:v="urn:schemas-microsoft-com:vml" Requires="v">
                <p:oleObj spid="_x0000_s98359" r:id="rId9" imgW="52425600" imgH="5486400" progId="Equation.DSMT4">
                  <p:embed/>
                </p:oleObj>
              </mc:Choice>
              <mc:Fallback>
                <p:oleObj r:id="rId9" imgW="52425600" imgH="5486400" progId="Equation.DSMT4">
                  <p:embed/>
                  <p:pic>
                    <p:nvPicPr>
                      <p:cNvPr id="61445" name="Object 6"/>
                      <p:cNvPicPr/>
                      <p:nvPr/>
                    </p:nvPicPr>
                    <p:blipFill>
                      <a:blip r:embed="rId10"/>
                      <a:stretch>
                        <a:fillRect/>
                      </a:stretch>
                    </p:blipFill>
                    <p:spPr>
                      <a:xfrm>
                        <a:off x="2371734" y="3146484"/>
                        <a:ext cx="4192905" cy="410845"/>
                      </a:xfrm>
                      <a:prstGeom prst="rect">
                        <a:avLst/>
                      </a:prstGeom>
                      <a:noFill/>
                      <a:ln w="38100">
                        <a:noFill/>
                      </a:ln>
                    </p:spPr>
                  </p:pic>
                </p:oleObj>
              </mc:Fallback>
            </mc:AlternateContent>
          </a:graphicData>
        </a:graphic>
      </p:graphicFrame>
      <p:graphicFrame>
        <p:nvGraphicFramePr>
          <p:cNvPr id="11" name="Object 7">
            <a:extLst>
              <a:ext uri="{FF2B5EF4-FFF2-40B4-BE49-F238E27FC236}">
                <a16:creationId xmlns:a16="http://schemas.microsoft.com/office/drawing/2014/main" id="{80C582D7-F39D-4333-841C-BD8DA44ECC5A}"/>
              </a:ext>
            </a:extLst>
          </p:cNvPr>
          <p:cNvGraphicFramePr>
            <a:graphicFrameLocks noChangeAspect="1"/>
          </p:cNvGraphicFramePr>
          <p:nvPr>
            <p:extLst>
              <p:ext uri="{D42A27DB-BD31-4B8C-83A1-F6EECF244321}">
                <p14:modId xmlns:p14="http://schemas.microsoft.com/office/powerpoint/2010/main" val="833595128"/>
              </p:ext>
            </p:extLst>
          </p:nvPr>
        </p:nvGraphicFramePr>
        <p:xfrm>
          <a:off x="5775969" y="3658294"/>
          <a:ext cx="1273175" cy="676910"/>
        </p:xfrm>
        <a:graphic>
          <a:graphicData uri="http://schemas.openxmlformats.org/presentationml/2006/ole">
            <mc:AlternateContent xmlns:mc="http://schemas.openxmlformats.org/markup-compatibility/2006">
              <mc:Choice xmlns:v="urn:schemas-microsoft-com:vml" Requires="v">
                <p:oleObj spid="_x0000_s98360" r:id="rId11" imgW="17678400" imgH="9448800" progId="Equation.DSMT4">
                  <p:embed/>
                </p:oleObj>
              </mc:Choice>
              <mc:Fallback>
                <p:oleObj r:id="rId11" imgW="17678400" imgH="9448800" progId="Equation.DSMT4">
                  <p:embed/>
                  <p:pic>
                    <p:nvPicPr>
                      <p:cNvPr id="61446" name="Object 7"/>
                      <p:cNvPicPr/>
                      <p:nvPr/>
                    </p:nvPicPr>
                    <p:blipFill>
                      <a:blip r:embed="rId12"/>
                      <a:stretch>
                        <a:fillRect/>
                      </a:stretch>
                    </p:blipFill>
                    <p:spPr>
                      <a:xfrm>
                        <a:off x="5775969" y="3658294"/>
                        <a:ext cx="1273175" cy="676910"/>
                      </a:xfrm>
                      <a:prstGeom prst="rect">
                        <a:avLst/>
                      </a:prstGeom>
                      <a:noFill/>
                      <a:ln w="38100">
                        <a:noFill/>
                      </a:ln>
                    </p:spPr>
                  </p:pic>
                </p:oleObj>
              </mc:Fallback>
            </mc:AlternateContent>
          </a:graphicData>
        </a:graphic>
      </p:graphicFrame>
      <p:graphicFrame>
        <p:nvGraphicFramePr>
          <p:cNvPr id="12" name="Object 8">
            <a:extLst>
              <a:ext uri="{FF2B5EF4-FFF2-40B4-BE49-F238E27FC236}">
                <a16:creationId xmlns:a16="http://schemas.microsoft.com/office/drawing/2014/main" id="{6BF94EDB-B201-464D-8856-BC63B7E4217E}"/>
              </a:ext>
            </a:extLst>
          </p:cNvPr>
          <p:cNvGraphicFramePr>
            <a:graphicFrameLocks noChangeAspect="1"/>
          </p:cNvGraphicFramePr>
          <p:nvPr>
            <p:extLst>
              <p:ext uri="{D42A27DB-BD31-4B8C-83A1-F6EECF244321}">
                <p14:modId xmlns:p14="http://schemas.microsoft.com/office/powerpoint/2010/main" val="1123189116"/>
              </p:ext>
            </p:extLst>
          </p:nvPr>
        </p:nvGraphicFramePr>
        <p:xfrm>
          <a:off x="4519304" y="4725729"/>
          <a:ext cx="1439545" cy="762635"/>
        </p:xfrm>
        <a:graphic>
          <a:graphicData uri="http://schemas.openxmlformats.org/presentationml/2006/ole">
            <mc:AlternateContent xmlns:mc="http://schemas.openxmlformats.org/markup-compatibility/2006">
              <mc:Choice xmlns:v="urn:schemas-microsoft-com:vml" Requires="v">
                <p:oleObj spid="_x0000_s98361" r:id="rId13" imgW="17068800" imgH="10363200" progId="Equation.DSMT4">
                  <p:embed/>
                </p:oleObj>
              </mc:Choice>
              <mc:Fallback>
                <p:oleObj r:id="rId13" imgW="17068800" imgH="10363200" progId="Equation.DSMT4">
                  <p:embed/>
                  <p:pic>
                    <p:nvPicPr>
                      <p:cNvPr id="61447" name="Object 8"/>
                      <p:cNvPicPr/>
                      <p:nvPr/>
                    </p:nvPicPr>
                    <p:blipFill>
                      <a:blip r:embed="rId14"/>
                      <a:stretch>
                        <a:fillRect/>
                      </a:stretch>
                    </p:blipFill>
                    <p:spPr>
                      <a:xfrm>
                        <a:off x="4519304" y="4725729"/>
                        <a:ext cx="1439545" cy="762635"/>
                      </a:xfrm>
                      <a:prstGeom prst="rect">
                        <a:avLst/>
                      </a:prstGeom>
                      <a:noFill/>
                      <a:ln w="25400" cap="flat" cmpd="sng">
                        <a:solidFill>
                          <a:srgbClr val="FF9900"/>
                        </a:solidFill>
                        <a:prstDash val="solid"/>
                        <a:miter/>
                        <a:headEnd type="none" w="med" len="med"/>
                        <a:tailEnd type="none" w="med" len="med"/>
                      </a:ln>
                    </p:spPr>
                  </p:pic>
                </p:oleObj>
              </mc:Fallback>
            </mc:AlternateContent>
          </a:graphicData>
        </a:graphic>
      </p:graphicFrame>
      <p:pic>
        <p:nvPicPr>
          <p:cNvPr id="13" name="图片 12">
            <a:extLst>
              <a:ext uri="{FF2B5EF4-FFF2-40B4-BE49-F238E27FC236}">
                <a16:creationId xmlns:a16="http://schemas.microsoft.com/office/drawing/2014/main" id="{1499D57C-5F42-4E9D-8DD6-3331B9B6AE84}"/>
              </a:ext>
            </a:extLst>
          </p:cNvPr>
          <p:cNvPicPr>
            <a:picLocks noChangeAspect="1"/>
          </p:cNvPicPr>
          <p:nvPr/>
        </p:nvPicPr>
        <p:blipFill>
          <a:blip r:embed="rId15"/>
          <a:stretch>
            <a:fillRect/>
          </a:stretch>
        </p:blipFill>
        <p:spPr>
          <a:xfrm>
            <a:off x="7760125" y="1463734"/>
            <a:ext cx="3839902" cy="4156359"/>
          </a:xfrm>
          <a:prstGeom prst="rect">
            <a:avLst/>
          </a:prstGeom>
        </p:spPr>
      </p:pic>
    </p:spTree>
    <p:extLst>
      <p:ext uri="{BB962C8B-B14F-4D97-AF65-F5344CB8AC3E}">
        <p14:creationId xmlns:p14="http://schemas.microsoft.com/office/powerpoint/2010/main" val="251901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EC8132B6-425F-4C1C-9EB5-6D63E3C0A847}"/>
              </a:ext>
            </a:extLst>
          </p:cNvPr>
          <p:cNvSpPr txBox="1">
            <a:spLocks/>
          </p:cNvSpPr>
          <p:nvPr/>
        </p:nvSpPr>
        <p:spPr bwMode="auto">
          <a:xfrm>
            <a:off x="1104900" y="583565"/>
            <a:ext cx="10505030" cy="568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rtl="0" eaLnBrk="1" fontAlgn="base" hangingPunct="1">
              <a:spcBef>
                <a:spcPct val="20000"/>
              </a:spcBef>
              <a:spcAft>
                <a:spcPct val="0"/>
              </a:spcAft>
              <a:buNone/>
              <a:defRPr sz="3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None/>
              <a:defRPr sz="2800">
                <a:solidFill>
                  <a:schemeClr val="tx1">
                    <a:tint val="75000"/>
                  </a:schemeClr>
                </a:solidFill>
                <a:latin typeface="+mn-lt"/>
                <a:ea typeface="+mn-ea"/>
              </a:defRPr>
            </a:lvl2pPr>
            <a:lvl3pPr marL="914400" indent="0" algn="ctr" rtl="0" eaLnBrk="1" fontAlgn="base" hangingPunct="1">
              <a:spcBef>
                <a:spcPct val="20000"/>
              </a:spcBef>
              <a:spcAft>
                <a:spcPct val="0"/>
              </a:spcAft>
              <a:buNone/>
              <a:defRPr sz="2400">
                <a:solidFill>
                  <a:schemeClr val="tx1">
                    <a:tint val="75000"/>
                  </a:schemeClr>
                </a:solidFill>
                <a:latin typeface="+mn-lt"/>
                <a:ea typeface="+mn-ea"/>
              </a:defRPr>
            </a:lvl3pPr>
            <a:lvl4pPr marL="1371600" indent="0" algn="ctr" rtl="0" eaLnBrk="1" fontAlgn="base" hangingPunct="1">
              <a:spcBef>
                <a:spcPct val="20000"/>
              </a:spcBef>
              <a:spcAft>
                <a:spcPct val="0"/>
              </a:spcAft>
              <a:buNone/>
              <a:defRPr sz="2000">
                <a:solidFill>
                  <a:schemeClr val="tx1">
                    <a:tint val="75000"/>
                  </a:schemeClr>
                </a:solidFill>
                <a:latin typeface="+mn-lt"/>
                <a:ea typeface="+mn-ea"/>
              </a:defRPr>
            </a:lvl4pPr>
            <a:lvl5pPr marL="1828800" indent="0" algn="ctr" rtl="0" eaLnBrk="1" fontAlgn="base" hangingPunct="1">
              <a:spcBef>
                <a:spcPct val="20000"/>
              </a:spcBef>
              <a:spcAft>
                <a:spcPct val="0"/>
              </a:spcAft>
              <a:buNone/>
              <a:defRPr sz="2000">
                <a:solidFill>
                  <a:schemeClr val="tx1">
                    <a:tint val="75000"/>
                  </a:schemeClr>
                </a:solidFill>
                <a:latin typeface="+mn-lt"/>
                <a:ea typeface="+mn-ea"/>
              </a:defRPr>
            </a:lvl5pPr>
            <a:lvl6pPr marL="2286000" indent="0" algn="ctr" rtl="0" eaLnBrk="1" fontAlgn="base" hangingPunct="1">
              <a:spcBef>
                <a:spcPct val="20000"/>
              </a:spcBef>
              <a:spcAft>
                <a:spcPct val="0"/>
              </a:spcAft>
              <a:buNone/>
              <a:defRPr sz="2000">
                <a:solidFill>
                  <a:schemeClr val="tx1">
                    <a:tint val="75000"/>
                  </a:schemeClr>
                </a:solidFill>
                <a:latin typeface="+mn-lt"/>
                <a:ea typeface="+mn-ea"/>
              </a:defRPr>
            </a:lvl6pPr>
            <a:lvl7pPr marL="2743200" indent="0" algn="ctr" rtl="0" eaLnBrk="1" fontAlgn="base" hangingPunct="1">
              <a:spcBef>
                <a:spcPct val="20000"/>
              </a:spcBef>
              <a:spcAft>
                <a:spcPct val="0"/>
              </a:spcAft>
              <a:buNone/>
              <a:defRPr sz="2000">
                <a:solidFill>
                  <a:schemeClr val="tx1">
                    <a:tint val="75000"/>
                  </a:schemeClr>
                </a:solidFill>
                <a:latin typeface="+mn-lt"/>
                <a:ea typeface="+mn-ea"/>
              </a:defRPr>
            </a:lvl7pPr>
            <a:lvl8pPr marL="3200400" indent="0" algn="ctr" rtl="0" eaLnBrk="1" fontAlgn="base" hangingPunct="1">
              <a:spcBef>
                <a:spcPct val="20000"/>
              </a:spcBef>
              <a:spcAft>
                <a:spcPct val="0"/>
              </a:spcAft>
              <a:buNone/>
              <a:defRPr sz="2000">
                <a:solidFill>
                  <a:schemeClr val="tx1">
                    <a:tint val="75000"/>
                  </a:schemeClr>
                </a:solidFill>
                <a:latin typeface="+mn-lt"/>
                <a:ea typeface="+mn-ea"/>
              </a:defRPr>
            </a:lvl8pPr>
            <a:lvl9pPr marL="3657600" indent="0" algn="ctr" rtl="0" eaLnBrk="1" fontAlgn="base" hangingPunct="1">
              <a:spcBef>
                <a:spcPct val="20000"/>
              </a:spcBef>
              <a:spcAft>
                <a:spcPct val="0"/>
              </a:spcAft>
              <a:buNone/>
              <a:defRPr sz="2000">
                <a:solidFill>
                  <a:schemeClr val="tx1">
                    <a:tint val="75000"/>
                  </a:schemeClr>
                </a:solidFill>
                <a:latin typeface="+mn-lt"/>
                <a:ea typeface="+mn-ea"/>
              </a:defRPr>
            </a:lvl9pPr>
          </a:lstStyle>
          <a:p>
            <a:pPr indent="457200" algn="just" fontAlgn="auto">
              <a:lnSpc>
                <a:spcPct val="150000"/>
              </a:lnSpc>
              <a:spcBef>
                <a:spcPts val="900"/>
              </a:spcBef>
            </a:pPr>
            <a:r>
              <a:rPr lang="en-US" altLang="zh-CN" sz="2400" b="1" kern="0" dirty="0">
                <a:solidFill>
                  <a:schemeClr val="tx1"/>
                </a:solidFill>
                <a:latin typeface="Times New Roman" panose="02020603050405020304" pitchFamily="18" charset="0"/>
                <a:ea typeface="微软雅黑" panose="020B0503020204020204" charset="-122"/>
              </a:rPr>
              <a:t>  </a:t>
            </a:r>
            <a:r>
              <a:rPr lang="zh-CN" altLang="zh-CN" sz="2400" b="1" kern="0" dirty="0">
                <a:solidFill>
                  <a:schemeClr val="tx1"/>
                </a:solidFill>
                <a:latin typeface="Times New Roman" panose="02020603050405020304" pitchFamily="18" charset="0"/>
                <a:ea typeface="微软雅黑" panose="020B0503020204020204" charset="-122"/>
              </a:rPr>
              <a:t>由于输入电流和输出电流都流过电感，因此输入电流和输出电流波动很小，</a:t>
            </a:r>
            <a:r>
              <a:rPr lang="zh-CN" altLang="zh-CN" sz="2400" b="1" kern="0" dirty="0">
                <a:solidFill>
                  <a:srgbClr val="C00000"/>
                </a:solidFill>
                <a:latin typeface="Times New Roman" panose="02020603050405020304" pitchFamily="18" charset="0"/>
                <a:ea typeface="微软雅黑" panose="020B0503020204020204" charset="-122"/>
              </a:rPr>
              <a:t>输入电流连续，相当于增加了输入滤波器；输出有电感，减少了输出电压纹波</a:t>
            </a:r>
            <a:r>
              <a:rPr lang="zh-CN" altLang="zh-CN" sz="2400" b="1" kern="0" dirty="0">
                <a:solidFill>
                  <a:schemeClr val="tx1"/>
                </a:solidFill>
                <a:latin typeface="Times New Roman" panose="02020603050405020304" pitchFamily="18" charset="0"/>
                <a:ea typeface="微软雅黑" panose="020B0503020204020204" charset="-122"/>
              </a:rPr>
              <a:t>。</a:t>
            </a:r>
          </a:p>
          <a:p>
            <a:pPr indent="457200" algn="just" fontAlgn="auto">
              <a:lnSpc>
                <a:spcPct val="150000"/>
              </a:lnSpc>
              <a:spcBef>
                <a:spcPts val="900"/>
              </a:spcBef>
            </a:pPr>
            <a:r>
              <a:rPr lang="zh-CN" altLang="en-US" sz="2400" b="1" kern="0" dirty="0">
                <a:solidFill>
                  <a:schemeClr val="tx1"/>
                </a:solidFill>
                <a:latin typeface="Times New Roman" panose="02020603050405020304" pitchFamily="18" charset="0"/>
                <a:ea typeface="微软雅黑" panose="020B0503020204020204" charset="-122"/>
                <a:sym typeface="+mn-ea"/>
              </a:rPr>
              <a:t>  在</a:t>
            </a:r>
            <a:r>
              <a:rPr lang="zh-CN" altLang="en-US" sz="2400" b="1" kern="0" dirty="0">
                <a:solidFill>
                  <a:srgbClr val="C00000"/>
                </a:solidFill>
                <a:latin typeface="Times New Roman" panose="02020603050405020304" pitchFamily="18" charset="0"/>
                <a:ea typeface="微软雅黑" panose="020B0503020204020204" charset="-122"/>
                <a:sym typeface="+mn-ea"/>
              </a:rPr>
              <a:t>输出端看，</a:t>
            </a:r>
            <a:r>
              <a:rPr lang="zh-CN" altLang="zh-CN" sz="2400" b="1" kern="0" dirty="0">
                <a:solidFill>
                  <a:schemeClr val="tx1"/>
                </a:solidFill>
                <a:latin typeface="Times New Roman" panose="02020603050405020304" pitchFamily="18" charset="0"/>
                <a:ea typeface="微软雅黑" panose="020B0503020204020204" charset="-122"/>
              </a:rPr>
              <a:t>库克变换器开关管导通期间和断开期间的等效电路与降压变换器的</a:t>
            </a:r>
            <a:r>
              <a:rPr lang="zh-CN" altLang="zh-CN" sz="2400" b="1" kern="0" dirty="0">
                <a:solidFill>
                  <a:srgbClr val="C00000"/>
                </a:solidFill>
                <a:latin typeface="Times New Roman" panose="02020603050405020304" pitchFamily="18" charset="0"/>
                <a:ea typeface="微软雅黑" panose="020B0503020204020204" charset="-122"/>
              </a:rPr>
              <a:t>等效电路</a:t>
            </a:r>
            <a:r>
              <a:rPr lang="zh-CN" altLang="en-US" sz="2400" b="1" kern="0" dirty="0">
                <a:solidFill>
                  <a:srgbClr val="C00000"/>
                </a:solidFill>
                <a:latin typeface="Times New Roman" panose="02020603050405020304" pitchFamily="18" charset="0"/>
                <a:ea typeface="微软雅黑" panose="020B0503020204020204" charset="-122"/>
              </a:rPr>
              <a:t>是</a:t>
            </a:r>
            <a:r>
              <a:rPr lang="zh-CN" altLang="zh-CN" sz="2400" b="1" kern="0" dirty="0">
                <a:solidFill>
                  <a:srgbClr val="C00000"/>
                </a:solidFill>
                <a:latin typeface="Times New Roman" panose="02020603050405020304" pitchFamily="18" charset="0"/>
                <a:ea typeface="微软雅黑" panose="020B0503020204020204" charset="-122"/>
              </a:rPr>
              <a:t>一样</a:t>
            </a:r>
            <a:r>
              <a:rPr lang="zh-CN" altLang="en-US" sz="2400" b="1" kern="0" dirty="0">
                <a:solidFill>
                  <a:srgbClr val="C00000"/>
                </a:solidFill>
                <a:latin typeface="Times New Roman" panose="02020603050405020304" pitchFamily="18" charset="0"/>
                <a:ea typeface="微软雅黑" panose="020B0503020204020204" charset="-122"/>
              </a:rPr>
              <a:t>。</a:t>
            </a:r>
            <a:endParaRPr lang="zh-CN" altLang="zh-CN" sz="2400" b="1" kern="0" dirty="0">
              <a:solidFill>
                <a:schemeClr val="tx1"/>
              </a:solidFill>
              <a:latin typeface="Times New Roman" panose="02020603050405020304" pitchFamily="18" charset="0"/>
              <a:ea typeface="微软雅黑" panose="020B0503020204020204" charset="-122"/>
            </a:endParaRPr>
          </a:p>
        </p:txBody>
      </p:sp>
    </p:spTree>
    <p:extLst>
      <p:ext uri="{BB962C8B-B14F-4D97-AF65-F5344CB8AC3E}">
        <p14:creationId xmlns:p14="http://schemas.microsoft.com/office/powerpoint/2010/main" val="1117522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0F789584-0376-4858-AE4C-CE8A683AB74A}"/>
              </a:ext>
            </a:extLst>
          </p:cNvPr>
          <p:cNvSpPr txBox="1">
            <a:spLocks/>
          </p:cNvSpPr>
          <p:nvPr/>
        </p:nvSpPr>
        <p:spPr>
          <a:xfrm>
            <a:off x="1844081" y="1646105"/>
            <a:ext cx="9718655" cy="1143000"/>
          </a:xfrm>
        </p:spPr>
        <p:txBody>
          <a:bodyPr vert="horz" wrap="square" lIns="91440" tIns="45720" rIns="91440" bIns="45720" anchor="ctr">
            <a:normAutofit fontScale="70000" lnSpcReduction="20000"/>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sz="6000" kern="0" dirty="0">
                <a:solidFill>
                  <a:srgbClr val="000099"/>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5.6  </a:t>
            </a:r>
            <a:r>
              <a:rPr lang="zh-CN" altLang="en-US" sz="6000" kern="0" dirty="0">
                <a:solidFill>
                  <a:srgbClr val="000099"/>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复合斩波电路和多相多重斩波电路</a:t>
            </a:r>
          </a:p>
        </p:txBody>
      </p:sp>
      <p:sp>
        <p:nvSpPr>
          <p:cNvPr id="2" name="矩形 1">
            <a:extLst>
              <a:ext uri="{FF2B5EF4-FFF2-40B4-BE49-F238E27FC236}">
                <a16:creationId xmlns:a16="http://schemas.microsoft.com/office/drawing/2014/main" id="{C2B1AB36-3D56-4C4A-8AC5-49C2094FD5F5}"/>
              </a:ext>
            </a:extLst>
          </p:cNvPr>
          <p:cNvSpPr/>
          <p:nvPr/>
        </p:nvSpPr>
        <p:spPr>
          <a:xfrm>
            <a:off x="4847077" y="3049926"/>
            <a:ext cx="3712661" cy="1200329"/>
          </a:xfrm>
          <a:prstGeom prst="rect">
            <a:avLst/>
          </a:prstGeom>
        </p:spPr>
        <p:txBody>
          <a:bodyPr wrap="square">
            <a:spAutoFit/>
          </a:bodyPr>
          <a:lstStyle/>
          <a:p>
            <a:pPr algn="just">
              <a:buFontTx/>
              <a:buNone/>
            </a:pPr>
            <a:r>
              <a:rPr lang="en-US" altLang="zh-CN" sz="2400" b="1" dirty="0">
                <a:solidFill>
                  <a:srgbClr val="663300"/>
                </a:solidFill>
                <a:latin typeface="微软雅黑" panose="020B0503020204020204" pitchFamily="34" charset="-122"/>
                <a:ea typeface="微软雅黑" panose="020B0503020204020204" pitchFamily="34" charset="-122"/>
                <a:hlinkClick r:id="" action="ppaction://noaction"/>
              </a:rPr>
              <a:t>5.6.1 </a:t>
            </a:r>
            <a:r>
              <a:rPr lang="zh-CN" altLang="en-US" sz="2400" b="1" dirty="0">
                <a:solidFill>
                  <a:srgbClr val="663300"/>
                </a:solidFill>
                <a:latin typeface="微软雅黑" panose="020B0503020204020204" pitchFamily="34" charset="-122"/>
                <a:ea typeface="微软雅黑" panose="020B0503020204020204" pitchFamily="34" charset="-122"/>
                <a:hlinkClick r:id="" action="ppaction://noaction"/>
              </a:rPr>
              <a:t>电流可逆斩波电路</a:t>
            </a:r>
            <a:endParaRPr lang="zh-CN" altLang="en-US" sz="2400" b="1" dirty="0">
              <a:solidFill>
                <a:srgbClr val="663300"/>
              </a:solidFill>
              <a:latin typeface="微软雅黑" panose="020B0503020204020204" pitchFamily="34" charset="-122"/>
              <a:ea typeface="微软雅黑" panose="020B0503020204020204" pitchFamily="34" charset="-122"/>
            </a:endParaRPr>
          </a:p>
          <a:p>
            <a:pPr algn="just">
              <a:buFontTx/>
              <a:buNone/>
            </a:pPr>
            <a:r>
              <a:rPr lang="en-US" altLang="zh-CN" sz="2400" b="1" dirty="0">
                <a:solidFill>
                  <a:srgbClr val="663300"/>
                </a:solidFill>
                <a:latin typeface="微软雅黑" panose="020B0503020204020204" pitchFamily="34" charset="-122"/>
                <a:ea typeface="微软雅黑" panose="020B0503020204020204" pitchFamily="34" charset="-122"/>
                <a:hlinkClick r:id="" action="ppaction://noaction"/>
              </a:rPr>
              <a:t>5.6.2 </a:t>
            </a:r>
            <a:r>
              <a:rPr lang="zh-CN" altLang="en-US" sz="2400" b="1" dirty="0">
                <a:solidFill>
                  <a:srgbClr val="663300"/>
                </a:solidFill>
                <a:latin typeface="微软雅黑" panose="020B0503020204020204" pitchFamily="34" charset="-122"/>
                <a:ea typeface="微软雅黑" panose="020B0503020204020204" pitchFamily="34" charset="-122"/>
                <a:hlinkClick r:id="" action="ppaction://noaction"/>
              </a:rPr>
              <a:t>桥式可逆斩波电路</a:t>
            </a:r>
            <a:endParaRPr lang="zh-CN" altLang="en-US" sz="2400" b="1" dirty="0">
              <a:solidFill>
                <a:srgbClr val="663300"/>
              </a:solidFill>
              <a:latin typeface="微软雅黑" panose="020B0503020204020204" pitchFamily="34" charset="-122"/>
              <a:ea typeface="微软雅黑" panose="020B0503020204020204" pitchFamily="34" charset="-122"/>
            </a:endParaRPr>
          </a:p>
          <a:p>
            <a:pPr algn="just">
              <a:buFontTx/>
              <a:buNone/>
            </a:pPr>
            <a:r>
              <a:rPr lang="en-US" altLang="zh-CN" sz="2400" b="1" dirty="0">
                <a:solidFill>
                  <a:srgbClr val="663300"/>
                </a:solidFill>
                <a:latin typeface="微软雅黑" panose="020B0503020204020204" pitchFamily="34" charset="-122"/>
                <a:ea typeface="微软雅黑" panose="020B0503020204020204" pitchFamily="34" charset="-122"/>
                <a:hlinkClick r:id="" action="ppaction://noaction"/>
              </a:rPr>
              <a:t>5.6.3 </a:t>
            </a:r>
            <a:r>
              <a:rPr lang="zh-CN" altLang="en-US" sz="2400" b="1" dirty="0">
                <a:solidFill>
                  <a:srgbClr val="663300"/>
                </a:solidFill>
                <a:latin typeface="微软雅黑" panose="020B0503020204020204" pitchFamily="34" charset="-122"/>
                <a:ea typeface="微软雅黑" panose="020B0503020204020204" pitchFamily="34" charset="-122"/>
                <a:hlinkClick r:id="" action="ppaction://noaction"/>
              </a:rPr>
              <a:t>多相多重斩波电路</a:t>
            </a:r>
            <a:endParaRPr lang="zh-CN" altLang="en-US" sz="2400" b="1" dirty="0">
              <a:solidFill>
                <a:srgbClr val="663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932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2351088" y="261939"/>
            <a:ext cx="7848600" cy="428625"/>
          </a:xfrm>
        </p:spPr>
        <p:txBody>
          <a:bodyPr/>
          <a:lstStyle/>
          <a:p>
            <a:pPr algn="l"/>
            <a:r>
              <a:rPr lang="en-US" altLang="zh-CN" sz="3600" dirty="0">
                <a:solidFill>
                  <a:schemeClr val="tx1"/>
                </a:solidFill>
              </a:rPr>
              <a:t>5.6.1 </a:t>
            </a:r>
            <a:r>
              <a:rPr lang="zh-CN" altLang="en-US" sz="3600" dirty="0">
                <a:solidFill>
                  <a:schemeClr val="tx1"/>
                </a:solidFill>
              </a:rPr>
              <a:t>电流可逆斩波电路</a:t>
            </a:r>
          </a:p>
        </p:txBody>
      </p:sp>
      <p:sp>
        <p:nvSpPr>
          <p:cNvPr id="253955" name="Rectangle 3"/>
          <p:cNvSpPr>
            <a:spLocks noGrp="1" noChangeArrowheads="1"/>
          </p:cNvSpPr>
          <p:nvPr>
            <p:ph idx="1"/>
          </p:nvPr>
        </p:nvSpPr>
        <p:spPr>
          <a:xfrm>
            <a:off x="2279576" y="838200"/>
            <a:ext cx="8236024" cy="5181600"/>
          </a:xfrm>
        </p:spPr>
        <p:txBody>
          <a:bodyPr/>
          <a:lstStyle/>
          <a:p>
            <a:pPr>
              <a:lnSpc>
                <a:spcPct val="90000"/>
              </a:lnSpc>
              <a:buFontTx/>
              <a:buNone/>
            </a:pPr>
            <a:r>
              <a:rPr lang="en-US" altLang="zh-CN" sz="2400" b="1" dirty="0">
                <a:solidFill>
                  <a:srgbClr val="E35449"/>
                </a:solidFill>
              </a:rPr>
              <a:t>■</a:t>
            </a:r>
            <a:r>
              <a:rPr lang="zh-CN" altLang="en-US" sz="2400" b="1" dirty="0"/>
              <a:t>概念</a:t>
            </a:r>
          </a:p>
          <a:p>
            <a:pPr>
              <a:lnSpc>
                <a:spcPct val="150000"/>
              </a:lnSpc>
              <a:buFontTx/>
              <a:buNone/>
            </a:pPr>
            <a:r>
              <a:rPr lang="zh-CN" altLang="en-US" sz="2400" b="1" dirty="0">
                <a:solidFill>
                  <a:srgbClr val="E35449"/>
                </a:solidFill>
              </a:rPr>
              <a:t>    </a:t>
            </a:r>
            <a:r>
              <a:rPr lang="zh-CN" altLang="en-US" sz="2400" b="1" dirty="0">
                <a:solidFill>
                  <a:srgbClr val="0000FF"/>
                </a:solidFill>
              </a:rPr>
              <a:t>◆</a:t>
            </a:r>
            <a:r>
              <a:rPr lang="zh-CN" altLang="en-US" sz="2400" b="1" dirty="0">
                <a:solidFill>
                  <a:srgbClr val="E35449"/>
                </a:solidFill>
              </a:rPr>
              <a:t>复合斩波电路</a:t>
            </a:r>
            <a:r>
              <a:rPr lang="zh-CN" altLang="en-US" sz="2400" b="1" dirty="0"/>
              <a:t>：</a:t>
            </a:r>
            <a:r>
              <a:rPr lang="zh-CN" altLang="en-US" sz="2400" b="1" dirty="0">
                <a:solidFill>
                  <a:schemeClr val="tx2"/>
                </a:solidFill>
              </a:rPr>
              <a:t>降压斩波电路和升压斩波电路组合构成。</a:t>
            </a:r>
          </a:p>
          <a:p>
            <a:pPr>
              <a:lnSpc>
                <a:spcPct val="150000"/>
              </a:lnSpc>
              <a:buFontTx/>
              <a:buNone/>
            </a:pPr>
            <a:r>
              <a:rPr lang="zh-CN" altLang="en-US" sz="2400" b="1" dirty="0">
                <a:solidFill>
                  <a:schemeClr val="tx2"/>
                </a:solidFill>
              </a:rPr>
              <a:t>    </a:t>
            </a:r>
            <a:r>
              <a:rPr lang="zh-CN" altLang="en-US" sz="2400" b="1" dirty="0">
                <a:solidFill>
                  <a:srgbClr val="0000FF"/>
                </a:solidFill>
              </a:rPr>
              <a:t>◆</a:t>
            </a:r>
            <a:r>
              <a:rPr lang="zh-CN" altLang="en-US" sz="2400" b="1" dirty="0">
                <a:solidFill>
                  <a:srgbClr val="E35449"/>
                </a:solidFill>
              </a:rPr>
              <a:t>多相多重斩波电路</a:t>
            </a:r>
            <a:r>
              <a:rPr lang="zh-CN" altLang="en-US" sz="2400" b="1" dirty="0"/>
              <a:t>：</a:t>
            </a:r>
            <a:r>
              <a:rPr lang="zh-CN" altLang="en-US" sz="2400" b="1" dirty="0">
                <a:solidFill>
                  <a:srgbClr val="000000"/>
                </a:solidFill>
              </a:rPr>
              <a:t>相同结构的基本斩波电路组合构成。</a:t>
            </a:r>
            <a:r>
              <a:rPr lang="zh-CN" altLang="en-US" sz="2400" b="1" dirty="0">
                <a:solidFill>
                  <a:schemeClr val="tx2"/>
                </a:solidFill>
              </a:rPr>
              <a:t> </a:t>
            </a:r>
            <a:endParaRPr lang="zh-CN" altLang="en-US" sz="2400" b="1" dirty="0">
              <a:solidFill>
                <a:srgbClr val="E35449"/>
              </a:solidFill>
            </a:endParaRPr>
          </a:p>
          <a:p>
            <a:pPr>
              <a:lnSpc>
                <a:spcPct val="90000"/>
              </a:lnSpc>
              <a:buFontTx/>
              <a:buNone/>
            </a:pPr>
            <a:r>
              <a:rPr lang="zh-CN" altLang="en-US" sz="2400" b="1" dirty="0">
                <a:solidFill>
                  <a:srgbClr val="E35449"/>
                </a:solidFill>
              </a:rPr>
              <a:t>■</a:t>
            </a:r>
            <a:r>
              <a:rPr kumimoji="1" lang="en-US" altLang="en-US" sz="2400" b="1" dirty="0" err="1">
                <a:solidFill>
                  <a:schemeClr val="tx2"/>
                </a:solidFill>
              </a:rPr>
              <a:t>电流可逆斩波电路</a:t>
            </a:r>
            <a:endParaRPr kumimoji="1" lang="zh-CN" altLang="en-US" sz="2400" b="1" dirty="0">
              <a:solidFill>
                <a:schemeClr val="tx2"/>
              </a:solidFill>
            </a:endParaRPr>
          </a:p>
          <a:p>
            <a:pPr>
              <a:lnSpc>
                <a:spcPct val="150000"/>
              </a:lnSpc>
              <a:buFontTx/>
              <a:buNone/>
            </a:pPr>
            <a:r>
              <a:rPr kumimoji="1" lang="zh-CN" altLang="en-US" sz="2400" b="1" dirty="0">
                <a:solidFill>
                  <a:schemeClr val="tx2"/>
                </a:solidFill>
              </a:rPr>
              <a:t>    </a:t>
            </a:r>
            <a:r>
              <a:rPr lang="zh-CN" altLang="en-US" sz="2400" b="1" dirty="0">
                <a:solidFill>
                  <a:srgbClr val="0000FF"/>
                </a:solidFill>
              </a:rPr>
              <a:t>◆</a:t>
            </a:r>
            <a:r>
              <a:rPr kumimoji="1" lang="zh-CN" altLang="en-US" sz="2400" b="1" dirty="0">
                <a:solidFill>
                  <a:schemeClr val="tx2"/>
                </a:solidFill>
              </a:rPr>
              <a:t>斩波电路用于拖动直流电动机时，常要使电动机既可</a:t>
            </a:r>
            <a:r>
              <a:rPr kumimoji="1" lang="zh-CN" altLang="en-US" sz="2400" b="1" dirty="0">
                <a:solidFill>
                  <a:srgbClr val="E35449"/>
                </a:solidFill>
              </a:rPr>
              <a:t>电动运行</a:t>
            </a:r>
            <a:r>
              <a:rPr kumimoji="1" lang="zh-CN" altLang="en-US" sz="2400" b="1" dirty="0">
                <a:solidFill>
                  <a:schemeClr val="tx2"/>
                </a:solidFill>
              </a:rPr>
              <a:t>，又可</a:t>
            </a:r>
            <a:r>
              <a:rPr kumimoji="1" lang="zh-CN" altLang="en-US" sz="2400" b="1" dirty="0">
                <a:solidFill>
                  <a:srgbClr val="E35449"/>
                </a:solidFill>
              </a:rPr>
              <a:t>再生制动</a:t>
            </a:r>
            <a:r>
              <a:rPr kumimoji="1" lang="zh-CN" altLang="en-US" sz="2400" b="1" dirty="0">
                <a:solidFill>
                  <a:schemeClr val="tx2"/>
                </a:solidFill>
              </a:rPr>
              <a:t>，降压斩波电路能使电动机工作于第</a:t>
            </a:r>
            <a:r>
              <a:rPr kumimoji="1" lang="en-US" altLang="zh-CN" sz="2400" b="1" dirty="0">
                <a:solidFill>
                  <a:srgbClr val="E35449"/>
                </a:solidFill>
              </a:rPr>
              <a:t>1</a:t>
            </a:r>
            <a:r>
              <a:rPr kumimoji="1" lang="zh-CN" altLang="en-US" sz="2400" b="1" dirty="0">
                <a:solidFill>
                  <a:schemeClr val="tx2"/>
                </a:solidFill>
              </a:rPr>
              <a:t>象限，升压斩波电路能使电动机工作于第</a:t>
            </a:r>
            <a:r>
              <a:rPr kumimoji="1" lang="en-US" altLang="zh-CN" sz="2400" b="1" dirty="0">
                <a:solidFill>
                  <a:srgbClr val="E35449"/>
                </a:solidFill>
              </a:rPr>
              <a:t>2</a:t>
            </a:r>
            <a:r>
              <a:rPr kumimoji="1" lang="zh-CN" altLang="en-US" sz="2400" b="1" dirty="0">
                <a:solidFill>
                  <a:schemeClr val="tx2"/>
                </a:solidFill>
              </a:rPr>
              <a:t>象限。</a:t>
            </a:r>
          </a:p>
          <a:p>
            <a:pPr>
              <a:lnSpc>
                <a:spcPct val="150000"/>
              </a:lnSpc>
              <a:buFontTx/>
              <a:buNone/>
            </a:pPr>
            <a:r>
              <a:rPr kumimoji="1" lang="zh-CN" altLang="en-US" sz="2400" b="1" dirty="0">
                <a:solidFill>
                  <a:schemeClr val="tx2"/>
                </a:solidFill>
              </a:rPr>
              <a:t>    </a:t>
            </a:r>
            <a:r>
              <a:rPr lang="zh-CN" altLang="en-US" sz="2400" b="1" dirty="0">
                <a:solidFill>
                  <a:srgbClr val="0000FF"/>
                </a:solidFill>
              </a:rPr>
              <a:t>◆</a:t>
            </a:r>
            <a:r>
              <a:rPr kumimoji="1" lang="zh-CN" altLang="en-US" sz="2400" b="1" dirty="0"/>
              <a:t>电流可逆斩波电路：降压斩波电路与升压斩波电路组合，此电路电动机的电枢电流可正可负，但电压只能是一种极性，故其可工作于第</a:t>
            </a:r>
            <a:r>
              <a:rPr kumimoji="1" lang="en-US" altLang="zh-CN" sz="2400" b="1" dirty="0">
                <a:solidFill>
                  <a:srgbClr val="E35449"/>
                </a:solidFill>
              </a:rPr>
              <a:t>1</a:t>
            </a:r>
            <a:r>
              <a:rPr kumimoji="1" lang="zh-CN" altLang="en-US" sz="2400" b="1" dirty="0"/>
              <a:t>象限和第</a:t>
            </a:r>
            <a:r>
              <a:rPr kumimoji="1" lang="en-US" altLang="zh-CN" sz="2400" b="1" dirty="0">
                <a:solidFill>
                  <a:srgbClr val="E35449"/>
                </a:solidFill>
              </a:rPr>
              <a:t>2</a:t>
            </a:r>
            <a:r>
              <a:rPr kumimoji="1" lang="zh-CN" altLang="en-US" sz="2400" b="1" dirty="0"/>
              <a:t>象限。</a:t>
            </a:r>
          </a:p>
          <a:p>
            <a:pPr>
              <a:lnSpc>
                <a:spcPct val="90000"/>
              </a:lnSpc>
              <a:buFontTx/>
              <a:buNone/>
            </a:pPr>
            <a:endParaRPr kumimoji="1" lang="en-US" altLang="zh-CN" sz="2400" b="1" dirty="0"/>
          </a:p>
        </p:txBody>
      </p:sp>
    </p:spTree>
    <p:extLst>
      <p:ext uri="{BB962C8B-B14F-4D97-AF65-F5344CB8AC3E}">
        <p14:creationId xmlns:p14="http://schemas.microsoft.com/office/powerpoint/2010/main" val="1899971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2351088" y="261939"/>
            <a:ext cx="7848600" cy="428625"/>
          </a:xfrm>
        </p:spPr>
        <p:txBody>
          <a:bodyPr/>
          <a:lstStyle/>
          <a:p>
            <a:pPr algn="l"/>
            <a:r>
              <a:rPr lang="en-US" altLang="zh-CN" sz="3600" dirty="0">
                <a:solidFill>
                  <a:schemeClr val="tx1"/>
                </a:solidFill>
              </a:rPr>
              <a:t>5.6.1 </a:t>
            </a:r>
            <a:r>
              <a:rPr lang="zh-CN" altLang="en-US" sz="3600" dirty="0">
                <a:solidFill>
                  <a:schemeClr val="tx1"/>
                </a:solidFill>
              </a:rPr>
              <a:t>电流可逆斩波电路</a:t>
            </a:r>
          </a:p>
        </p:txBody>
      </p:sp>
      <p:graphicFrame>
        <p:nvGraphicFramePr>
          <p:cNvPr id="254979" name="Object 3"/>
          <p:cNvGraphicFramePr>
            <a:graphicFrameLocks noChangeAspect="1"/>
          </p:cNvGraphicFramePr>
          <p:nvPr>
            <p:extLst/>
          </p:nvPr>
        </p:nvGraphicFramePr>
        <p:xfrm>
          <a:off x="3074987" y="2636912"/>
          <a:ext cx="3124200" cy="1871662"/>
        </p:xfrm>
        <a:graphic>
          <a:graphicData uri="http://schemas.openxmlformats.org/presentationml/2006/ole">
            <mc:AlternateContent xmlns:mc="http://schemas.openxmlformats.org/markup-compatibility/2006">
              <mc:Choice xmlns:v="urn:schemas-microsoft-com:vml" Requires="v">
                <p:oleObj spid="_x0000_s93255" name="Image" r:id="rId3" imgW="7013878" imgH="3105306" progId="Photoshop.Image.7">
                  <p:embed/>
                </p:oleObj>
              </mc:Choice>
              <mc:Fallback>
                <p:oleObj name="Image" r:id="rId3" imgW="7013878" imgH="3105306" progId="Photoshop.Image.7">
                  <p:embed/>
                  <p:pic>
                    <p:nvPicPr>
                      <p:cNvPr id="2549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987" y="2636912"/>
                        <a:ext cx="31242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4983" name="Text Box 7"/>
          <p:cNvSpPr txBox="1">
            <a:spLocks noChangeArrowheads="1"/>
          </p:cNvSpPr>
          <p:nvPr/>
        </p:nvSpPr>
        <p:spPr bwMode="auto">
          <a:xfrm>
            <a:off x="3233255" y="1625109"/>
            <a:ext cx="28076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solidFill>
                  <a:srgbClr val="0000FF"/>
                </a:solidFill>
                <a:latin typeface="Times New Roman" pitchFamily="18" charset="0"/>
              </a:rPr>
              <a:t>◆</a:t>
            </a:r>
            <a:r>
              <a:rPr kumimoji="1" lang="zh-CN" altLang="en-US" b="1" dirty="0">
                <a:latin typeface="Times New Roman" pitchFamily="18" charset="0"/>
              </a:rPr>
              <a:t>电路结构</a:t>
            </a:r>
            <a:endParaRPr kumimoji="1" lang="zh-CN" altLang="en-US" b="1" dirty="0">
              <a:solidFill>
                <a:schemeClr val="tx2"/>
              </a:solidFill>
              <a:latin typeface="Times New Roman" pitchFamily="18" charset="0"/>
            </a:endParaRPr>
          </a:p>
        </p:txBody>
      </p:sp>
    </p:spTree>
    <p:extLst>
      <p:ext uri="{BB962C8B-B14F-4D97-AF65-F5344CB8AC3E}">
        <p14:creationId xmlns:p14="http://schemas.microsoft.com/office/powerpoint/2010/main" val="3893853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2351088" y="261939"/>
            <a:ext cx="7848600" cy="428625"/>
          </a:xfrm>
        </p:spPr>
        <p:txBody>
          <a:bodyPr/>
          <a:lstStyle/>
          <a:p>
            <a:pPr algn="l"/>
            <a:r>
              <a:rPr lang="en-US" altLang="zh-CN" sz="3600" dirty="0">
                <a:solidFill>
                  <a:schemeClr val="tx1"/>
                </a:solidFill>
              </a:rPr>
              <a:t>5.6.1 </a:t>
            </a:r>
            <a:r>
              <a:rPr lang="zh-CN" altLang="en-US" sz="3600" dirty="0">
                <a:solidFill>
                  <a:schemeClr val="tx1"/>
                </a:solidFill>
              </a:rPr>
              <a:t>电流可逆斩波电路</a:t>
            </a:r>
          </a:p>
        </p:txBody>
      </p:sp>
      <p:pic>
        <p:nvPicPr>
          <p:cNvPr id="2" name="图片 1"/>
          <p:cNvPicPr>
            <a:picLocks noChangeAspect="1"/>
          </p:cNvPicPr>
          <p:nvPr/>
        </p:nvPicPr>
        <p:blipFill>
          <a:blip r:embed="rId2"/>
          <a:stretch>
            <a:fillRect/>
          </a:stretch>
        </p:blipFill>
        <p:spPr>
          <a:xfrm>
            <a:off x="2633697" y="2476440"/>
            <a:ext cx="3200847" cy="1857634"/>
          </a:xfrm>
          <a:prstGeom prst="rect">
            <a:avLst/>
          </a:prstGeom>
        </p:spPr>
      </p:pic>
      <p:pic>
        <p:nvPicPr>
          <p:cNvPr id="3" name="图片 2"/>
          <p:cNvPicPr>
            <a:picLocks noChangeAspect="1"/>
          </p:cNvPicPr>
          <p:nvPr/>
        </p:nvPicPr>
        <p:blipFill>
          <a:blip r:embed="rId3"/>
          <a:stretch>
            <a:fillRect/>
          </a:stretch>
        </p:blipFill>
        <p:spPr>
          <a:xfrm>
            <a:off x="6900020" y="2476440"/>
            <a:ext cx="3099385" cy="1851955"/>
          </a:xfrm>
          <a:prstGeom prst="rect">
            <a:avLst/>
          </a:prstGeom>
        </p:spPr>
      </p:pic>
      <p:sp>
        <p:nvSpPr>
          <p:cNvPr id="4" name="矩形 3"/>
          <p:cNvSpPr/>
          <p:nvPr/>
        </p:nvSpPr>
        <p:spPr>
          <a:xfrm>
            <a:off x="2783632" y="4981772"/>
            <a:ext cx="6696744" cy="923330"/>
          </a:xfrm>
          <a:prstGeom prst="rect">
            <a:avLst/>
          </a:prstGeom>
        </p:spPr>
        <p:txBody>
          <a:bodyPr wrap="square">
            <a:spAutoFit/>
          </a:bodyPr>
          <a:lstStyle/>
          <a:p>
            <a:r>
              <a:rPr lang="zh-CN" altLang="en-US" b="1" dirty="0">
                <a:solidFill>
                  <a:schemeClr val="tx2"/>
                </a:solidFill>
                <a:latin typeface="Times New Roman" pitchFamily="18" charset="0"/>
              </a:rPr>
              <a:t> </a:t>
            </a:r>
            <a:r>
              <a:rPr lang="zh-CN" altLang="en-US" b="1" dirty="0">
                <a:solidFill>
                  <a:srgbClr val="009900"/>
                </a:solidFill>
                <a:latin typeface="Times New Roman" pitchFamily="18" charset="0"/>
              </a:rPr>
              <a:t>☞</a:t>
            </a:r>
            <a:r>
              <a:rPr kumimoji="1" lang="zh-CN" altLang="en-US" b="1" dirty="0">
                <a:latin typeface="Times New Roman" pitchFamily="18" charset="0"/>
              </a:rPr>
              <a:t>必须防止</a:t>
            </a:r>
            <a:r>
              <a:rPr kumimoji="1" lang="en-US" altLang="zh-CN" b="1" dirty="0">
                <a:latin typeface="Times New Roman" pitchFamily="18" charset="0"/>
              </a:rPr>
              <a:t>V</a:t>
            </a:r>
            <a:r>
              <a:rPr kumimoji="1" lang="en-US" altLang="zh-CN" b="1" baseline="-25000" dirty="0">
                <a:latin typeface="Times New Roman" pitchFamily="18" charset="0"/>
              </a:rPr>
              <a:t>1</a:t>
            </a:r>
            <a:r>
              <a:rPr kumimoji="1" lang="zh-CN" altLang="en-US" b="1" dirty="0">
                <a:latin typeface="Times New Roman" pitchFamily="18" charset="0"/>
              </a:rPr>
              <a:t>和</a:t>
            </a:r>
            <a:r>
              <a:rPr kumimoji="1" lang="en-US" altLang="zh-CN" b="1" dirty="0">
                <a:latin typeface="Times New Roman" pitchFamily="18" charset="0"/>
              </a:rPr>
              <a:t>V</a:t>
            </a:r>
            <a:r>
              <a:rPr kumimoji="1" lang="en-US" altLang="zh-CN" b="1" baseline="-25000" dirty="0">
                <a:latin typeface="Times New Roman" pitchFamily="18" charset="0"/>
              </a:rPr>
              <a:t>2</a:t>
            </a:r>
            <a:r>
              <a:rPr kumimoji="1" lang="zh-CN" altLang="en-US" b="1" dirty="0">
                <a:latin typeface="Times New Roman" pitchFamily="18" charset="0"/>
              </a:rPr>
              <a:t>同时导通而</a:t>
            </a:r>
            <a:r>
              <a:rPr kumimoji="1" lang="zh-CN" altLang="en-US" b="1" dirty="0">
                <a:solidFill>
                  <a:schemeClr val="tx2"/>
                </a:solidFill>
                <a:latin typeface="Times New Roman" pitchFamily="18" charset="0"/>
              </a:rPr>
              <a:t>导致电源短路。</a:t>
            </a:r>
            <a:endParaRPr kumimoji="1" lang="en-US" altLang="zh-CN" b="1" dirty="0">
              <a:solidFill>
                <a:schemeClr val="tx2"/>
              </a:solidFill>
              <a:latin typeface="Times New Roman" pitchFamily="18" charset="0"/>
            </a:endParaRPr>
          </a:p>
          <a:p>
            <a:endParaRPr lang="en-US" altLang="zh-CN" b="1" dirty="0">
              <a:solidFill>
                <a:srgbClr val="009900"/>
              </a:solidFill>
              <a:latin typeface="Times New Roman" pitchFamily="18" charset="0"/>
            </a:endParaRPr>
          </a:p>
          <a:p>
            <a:r>
              <a:rPr lang="zh-CN" altLang="en-US" b="1" dirty="0">
                <a:solidFill>
                  <a:srgbClr val="009900"/>
                </a:solidFill>
                <a:latin typeface="Times New Roman" pitchFamily="18" charset="0"/>
              </a:rPr>
              <a:t>☞</a:t>
            </a:r>
            <a:r>
              <a:rPr lang="zh-CN" altLang="en-US" b="1" dirty="0">
                <a:latin typeface="Times New Roman" pitchFamily="18" charset="0"/>
              </a:rPr>
              <a:t>两种工作情况：只作降压斩波器运行和只作升压斩波器运行。 </a:t>
            </a:r>
            <a:endParaRPr lang="zh-CN" altLang="en-US" dirty="0"/>
          </a:p>
        </p:txBody>
      </p:sp>
      <p:sp>
        <p:nvSpPr>
          <p:cNvPr id="5" name="矩形 4"/>
          <p:cNvSpPr/>
          <p:nvPr/>
        </p:nvSpPr>
        <p:spPr>
          <a:xfrm>
            <a:off x="6900020" y="1338261"/>
            <a:ext cx="3024336" cy="923330"/>
          </a:xfrm>
          <a:prstGeom prst="rect">
            <a:avLst/>
          </a:prstGeom>
        </p:spPr>
        <p:txBody>
          <a:bodyPr wrap="square">
            <a:spAutoFit/>
          </a:bodyPr>
          <a:lstStyle/>
          <a:p>
            <a:r>
              <a:rPr lang="zh-CN" altLang="en-US" b="1" dirty="0">
                <a:solidFill>
                  <a:schemeClr val="tx2"/>
                </a:solidFill>
                <a:latin typeface="Times New Roman" pitchFamily="18" charset="0"/>
              </a:rPr>
              <a:t> </a:t>
            </a:r>
            <a:r>
              <a:rPr lang="zh-CN" altLang="en-US" b="1" dirty="0">
                <a:solidFill>
                  <a:srgbClr val="009900"/>
                </a:solidFill>
                <a:latin typeface="Times New Roman" pitchFamily="18" charset="0"/>
              </a:rPr>
              <a:t>☞</a:t>
            </a:r>
            <a:r>
              <a:rPr lang="en-US" altLang="zh-CN" b="1" dirty="0">
                <a:solidFill>
                  <a:srgbClr val="E35449"/>
                </a:solidFill>
                <a:latin typeface="Times New Roman" pitchFamily="18" charset="0"/>
              </a:rPr>
              <a:t>V</a:t>
            </a:r>
            <a:r>
              <a:rPr lang="en-US" altLang="zh-CN" b="1" baseline="-25000" dirty="0">
                <a:solidFill>
                  <a:srgbClr val="E35449"/>
                </a:solidFill>
                <a:latin typeface="Times New Roman" pitchFamily="18" charset="0"/>
              </a:rPr>
              <a:t>2</a:t>
            </a:r>
            <a:r>
              <a:rPr lang="zh-CN" altLang="en-US" b="1" dirty="0">
                <a:solidFill>
                  <a:schemeClr val="tx2"/>
                </a:solidFill>
                <a:latin typeface="Times New Roman" pitchFamily="18" charset="0"/>
              </a:rPr>
              <a:t>和</a:t>
            </a:r>
            <a:r>
              <a:rPr lang="en-US" altLang="zh-CN" b="1" dirty="0">
                <a:solidFill>
                  <a:srgbClr val="E35449"/>
                </a:solidFill>
                <a:latin typeface="Times New Roman" pitchFamily="18" charset="0"/>
              </a:rPr>
              <a:t>VD</a:t>
            </a:r>
            <a:r>
              <a:rPr lang="en-US" altLang="zh-CN" b="1" baseline="-25000" dirty="0">
                <a:solidFill>
                  <a:srgbClr val="E35449"/>
                </a:solidFill>
                <a:latin typeface="Times New Roman" pitchFamily="18" charset="0"/>
              </a:rPr>
              <a:t>2</a:t>
            </a:r>
            <a:r>
              <a:rPr lang="zh-CN" altLang="en-US" b="1" dirty="0">
                <a:solidFill>
                  <a:schemeClr val="tx2"/>
                </a:solidFill>
                <a:latin typeface="Times New Roman" pitchFamily="18" charset="0"/>
              </a:rPr>
              <a:t>构成</a:t>
            </a:r>
            <a:r>
              <a:rPr lang="zh-CN" altLang="en-US" b="1" dirty="0">
                <a:solidFill>
                  <a:srgbClr val="E35449"/>
                </a:solidFill>
                <a:latin typeface="Times New Roman" pitchFamily="18" charset="0"/>
              </a:rPr>
              <a:t>升压斩波电路</a:t>
            </a:r>
            <a:r>
              <a:rPr lang="zh-CN" altLang="en-US" b="1" dirty="0">
                <a:solidFill>
                  <a:schemeClr val="tx2"/>
                </a:solidFill>
                <a:latin typeface="Times New Roman" pitchFamily="18" charset="0"/>
              </a:rPr>
              <a:t>，电动机作再生制动运行，工作于第</a:t>
            </a:r>
            <a:r>
              <a:rPr lang="en-US" altLang="zh-CN" b="1" dirty="0">
                <a:solidFill>
                  <a:srgbClr val="E35449"/>
                </a:solidFill>
                <a:latin typeface="Times New Roman" pitchFamily="18" charset="0"/>
              </a:rPr>
              <a:t>2</a:t>
            </a:r>
            <a:r>
              <a:rPr lang="zh-CN" altLang="en-US" b="1" dirty="0">
                <a:solidFill>
                  <a:schemeClr val="tx2"/>
                </a:solidFill>
                <a:latin typeface="Times New Roman" pitchFamily="18" charset="0"/>
              </a:rPr>
              <a:t>象限。</a:t>
            </a:r>
            <a:endParaRPr lang="zh-CN" altLang="en-US" dirty="0"/>
          </a:p>
        </p:txBody>
      </p:sp>
      <p:sp>
        <p:nvSpPr>
          <p:cNvPr id="6" name="矩形 5"/>
          <p:cNvSpPr/>
          <p:nvPr/>
        </p:nvSpPr>
        <p:spPr>
          <a:xfrm>
            <a:off x="2692722" y="1338261"/>
            <a:ext cx="2958860" cy="923330"/>
          </a:xfrm>
          <a:prstGeom prst="rect">
            <a:avLst/>
          </a:prstGeom>
        </p:spPr>
        <p:txBody>
          <a:bodyPr wrap="square">
            <a:spAutoFit/>
          </a:bodyPr>
          <a:lstStyle/>
          <a:p>
            <a:r>
              <a:rPr lang="zh-CN" altLang="en-US" b="1" dirty="0">
                <a:solidFill>
                  <a:srgbClr val="009900"/>
                </a:solidFill>
                <a:latin typeface="Times New Roman" pitchFamily="18" charset="0"/>
              </a:rPr>
              <a:t>☞</a:t>
            </a:r>
            <a:r>
              <a:rPr lang="en-US" altLang="zh-CN" b="1" dirty="0">
                <a:solidFill>
                  <a:srgbClr val="E35449"/>
                </a:solidFill>
                <a:latin typeface="Times New Roman" pitchFamily="18" charset="0"/>
              </a:rPr>
              <a:t>V</a:t>
            </a:r>
            <a:r>
              <a:rPr lang="en-US" altLang="zh-CN" b="1" baseline="-25000" dirty="0">
                <a:solidFill>
                  <a:srgbClr val="E35449"/>
                </a:solidFill>
                <a:latin typeface="Times New Roman" pitchFamily="18" charset="0"/>
              </a:rPr>
              <a:t>1</a:t>
            </a:r>
            <a:r>
              <a:rPr lang="zh-CN" altLang="en-US" b="1" dirty="0">
                <a:solidFill>
                  <a:schemeClr val="tx2"/>
                </a:solidFill>
                <a:latin typeface="Times New Roman" pitchFamily="18" charset="0"/>
              </a:rPr>
              <a:t>和</a:t>
            </a:r>
            <a:r>
              <a:rPr lang="en-US" altLang="zh-CN" b="1" dirty="0">
                <a:solidFill>
                  <a:srgbClr val="E35449"/>
                </a:solidFill>
                <a:latin typeface="Times New Roman" pitchFamily="18" charset="0"/>
              </a:rPr>
              <a:t>VD</a:t>
            </a:r>
            <a:r>
              <a:rPr lang="en-US" altLang="zh-CN" b="1" baseline="-25000" dirty="0">
                <a:solidFill>
                  <a:srgbClr val="E35449"/>
                </a:solidFill>
                <a:latin typeface="Times New Roman" pitchFamily="18" charset="0"/>
              </a:rPr>
              <a:t>1</a:t>
            </a:r>
            <a:r>
              <a:rPr lang="zh-CN" altLang="en-US" b="1" dirty="0">
                <a:solidFill>
                  <a:schemeClr val="tx2"/>
                </a:solidFill>
                <a:latin typeface="Times New Roman" pitchFamily="18" charset="0"/>
              </a:rPr>
              <a:t>构成</a:t>
            </a:r>
            <a:r>
              <a:rPr lang="zh-CN" altLang="en-US" b="1" dirty="0">
                <a:solidFill>
                  <a:srgbClr val="E35449"/>
                </a:solidFill>
                <a:latin typeface="Times New Roman" pitchFamily="18" charset="0"/>
              </a:rPr>
              <a:t>降压斩波电路</a:t>
            </a:r>
            <a:r>
              <a:rPr lang="zh-CN" altLang="en-US" b="1" dirty="0">
                <a:solidFill>
                  <a:schemeClr val="tx2"/>
                </a:solidFill>
                <a:latin typeface="Times New Roman" pitchFamily="18" charset="0"/>
              </a:rPr>
              <a:t>，电动机为电动运行，工作于第</a:t>
            </a:r>
            <a:r>
              <a:rPr lang="en-US" altLang="zh-CN" b="1" dirty="0">
                <a:solidFill>
                  <a:srgbClr val="E35449"/>
                </a:solidFill>
                <a:latin typeface="Times New Roman" pitchFamily="18" charset="0"/>
              </a:rPr>
              <a:t>1</a:t>
            </a:r>
            <a:r>
              <a:rPr lang="zh-CN" altLang="en-US" b="1" dirty="0">
                <a:solidFill>
                  <a:schemeClr val="tx2"/>
                </a:solidFill>
                <a:latin typeface="Times New Roman" pitchFamily="18" charset="0"/>
              </a:rPr>
              <a:t>象限。</a:t>
            </a:r>
            <a:endParaRPr lang="en-US" altLang="zh-CN" b="1" dirty="0">
              <a:solidFill>
                <a:schemeClr val="tx2"/>
              </a:solidFill>
              <a:latin typeface="Times New Roman" pitchFamily="18" charset="0"/>
            </a:endParaRPr>
          </a:p>
        </p:txBody>
      </p:sp>
    </p:spTree>
    <p:extLst>
      <p:ext uri="{BB962C8B-B14F-4D97-AF65-F5344CB8AC3E}">
        <p14:creationId xmlns:p14="http://schemas.microsoft.com/office/powerpoint/2010/main" val="2922738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979" name="Object 3"/>
          <p:cNvGraphicFramePr>
            <a:graphicFrameLocks noChangeAspect="1"/>
          </p:cNvGraphicFramePr>
          <p:nvPr/>
        </p:nvGraphicFramePr>
        <p:xfrm>
          <a:off x="7032625" y="1341438"/>
          <a:ext cx="3124200" cy="1871662"/>
        </p:xfrm>
        <a:graphic>
          <a:graphicData uri="http://schemas.openxmlformats.org/presentationml/2006/ole">
            <mc:AlternateContent xmlns:mc="http://schemas.openxmlformats.org/markup-compatibility/2006">
              <mc:Choice xmlns:v="urn:schemas-microsoft-com:vml" Requires="v">
                <p:oleObj spid="_x0000_s94348" name="Image" r:id="rId3" imgW="7013878" imgH="3105306" progId="Photoshop.Image.7">
                  <p:embed/>
                </p:oleObj>
              </mc:Choice>
              <mc:Fallback>
                <p:oleObj name="Image" r:id="rId3" imgW="7013878" imgH="3105306" progId="Photoshop.Image.7">
                  <p:embed/>
                  <p:pic>
                    <p:nvPicPr>
                      <p:cNvPr id="2549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25" y="1341438"/>
                        <a:ext cx="31242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4980" name="Object 4"/>
          <p:cNvGraphicFramePr>
            <a:graphicFrameLocks noChangeAspect="1"/>
          </p:cNvGraphicFramePr>
          <p:nvPr>
            <p:extLst/>
          </p:nvPr>
        </p:nvGraphicFramePr>
        <p:xfrm>
          <a:off x="6816726" y="3500439"/>
          <a:ext cx="4463851" cy="1958975"/>
        </p:xfrm>
        <a:graphic>
          <a:graphicData uri="http://schemas.openxmlformats.org/presentationml/2006/ole">
            <mc:AlternateContent xmlns:mc="http://schemas.openxmlformats.org/markup-compatibility/2006">
              <mc:Choice xmlns:v="urn:schemas-microsoft-com:vml" Requires="v">
                <p:oleObj spid="_x0000_s94349" name="Visio" r:id="rId5" imgW="2725200" imgH="1274400" progId="Visio.Drawing.6">
                  <p:embed/>
                </p:oleObj>
              </mc:Choice>
              <mc:Fallback>
                <p:oleObj name="Visio" r:id="rId5" imgW="2725200" imgH="1274400" progId="Visio.Drawing.6">
                  <p:embed/>
                  <p:pic>
                    <p:nvPicPr>
                      <p:cNvPr id="25498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726" y="3500439"/>
                        <a:ext cx="4463851" cy="1958975"/>
                      </a:xfrm>
                      <a:prstGeom prst="rect">
                        <a:avLst/>
                      </a:prstGeom>
                      <a:noFill/>
                      <a:ln>
                        <a:noFill/>
                      </a:ln>
                      <a:effectLst/>
                      <a:extLst/>
                    </p:spPr>
                  </p:pic>
                </p:oleObj>
              </mc:Fallback>
            </mc:AlternateContent>
          </a:graphicData>
        </a:graphic>
      </p:graphicFrame>
      <p:sp>
        <p:nvSpPr>
          <p:cNvPr id="254981" name="Text Box 5"/>
          <p:cNvSpPr txBox="1">
            <a:spLocks noChangeArrowheads="1"/>
          </p:cNvSpPr>
          <p:nvPr/>
        </p:nvSpPr>
        <p:spPr bwMode="auto">
          <a:xfrm>
            <a:off x="8234364" y="3225800"/>
            <a:ext cx="3825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dirty="0">
                <a:latin typeface="Times New Roman" pitchFamily="18" charset="0"/>
              </a:rPr>
              <a:t>a)</a:t>
            </a:r>
          </a:p>
        </p:txBody>
      </p:sp>
      <p:sp>
        <p:nvSpPr>
          <p:cNvPr id="254982" name="Text Box 6"/>
          <p:cNvSpPr txBox="1">
            <a:spLocks noChangeArrowheads="1"/>
          </p:cNvSpPr>
          <p:nvPr/>
        </p:nvSpPr>
        <p:spPr bwMode="auto">
          <a:xfrm>
            <a:off x="6743700" y="5586414"/>
            <a:ext cx="3816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400" b="1" dirty="0">
                <a:solidFill>
                  <a:srgbClr val="6600CC"/>
                </a:solidFill>
                <a:latin typeface="Times New Roman" pitchFamily="18" charset="0"/>
              </a:rPr>
              <a:t>电流可逆斩波电路及其波形</a:t>
            </a:r>
          </a:p>
          <a:p>
            <a:pPr algn="ctr"/>
            <a:r>
              <a:rPr lang="en-US" altLang="zh-CN" sz="1400" b="1" dirty="0">
                <a:solidFill>
                  <a:srgbClr val="6600CC"/>
                </a:solidFill>
                <a:latin typeface="Times New Roman" pitchFamily="18" charset="0"/>
              </a:rPr>
              <a:t>a</a:t>
            </a:r>
            <a:r>
              <a:rPr lang="zh-CN" altLang="en-US" sz="1400" b="1" dirty="0">
                <a:solidFill>
                  <a:srgbClr val="6600CC"/>
                </a:solidFill>
                <a:latin typeface="Times New Roman" pitchFamily="18" charset="0"/>
              </a:rPr>
              <a:t>） 电路图      </a:t>
            </a:r>
            <a:r>
              <a:rPr lang="en-US" altLang="zh-CN" sz="1400" b="1" dirty="0">
                <a:solidFill>
                  <a:srgbClr val="6600CC"/>
                </a:solidFill>
                <a:latin typeface="Times New Roman" pitchFamily="18" charset="0"/>
              </a:rPr>
              <a:t>b</a:t>
            </a:r>
            <a:r>
              <a:rPr lang="zh-CN" altLang="en-US" sz="1400" b="1" dirty="0">
                <a:solidFill>
                  <a:srgbClr val="6600CC"/>
                </a:solidFill>
                <a:latin typeface="Times New Roman" pitchFamily="18" charset="0"/>
              </a:rPr>
              <a:t>） 波形</a:t>
            </a:r>
            <a:r>
              <a:rPr lang="zh-CN" altLang="en-US" dirty="0">
                <a:latin typeface="Times New Roman" pitchFamily="18" charset="0"/>
              </a:rPr>
              <a:t> </a:t>
            </a:r>
          </a:p>
        </p:txBody>
      </p:sp>
      <p:sp>
        <p:nvSpPr>
          <p:cNvPr id="254983" name="Text Box 7"/>
          <p:cNvSpPr txBox="1">
            <a:spLocks noChangeArrowheads="1"/>
          </p:cNvSpPr>
          <p:nvPr/>
        </p:nvSpPr>
        <p:spPr bwMode="auto">
          <a:xfrm>
            <a:off x="2724498" y="889844"/>
            <a:ext cx="359930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kumimoji="1" lang="en-US" altLang="zh-CN" b="1" dirty="0">
              <a:latin typeface="Times New Roman" pitchFamily="18" charset="0"/>
            </a:endParaRPr>
          </a:p>
          <a:p>
            <a:r>
              <a:rPr lang="zh-CN" altLang="en-US" b="1" dirty="0">
                <a:solidFill>
                  <a:srgbClr val="009900"/>
                </a:solidFill>
                <a:latin typeface="Times New Roman" pitchFamily="18" charset="0"/>
              </a:rPr>
              <a:t>☞</a:t>
            </a:r>
            <a:r>
              <a:rPr kumimoji="1" lang="zh-CN" altLang="en-US" b="1" dirty="0">
                <a:solidFill>
                  <a:srgbClr val="E35449"/>
                </a:solidFill>
                <a:latin typeface="Times New Roman" pitchFamily="18" charset="0"/>
              </a:rPr>
              <a:t>第</a:t>
            </a:r>
            <a:r>
              <a:rPr kumimoji="1" lang="en-US" altLang="zh-CN" b="1" dirty="0">
                <a:solidFill>
                  <a:srgbClr val="E35449"/>
                </a:solidFill>
                <a:latin typeface="Times New Roman" pitchFamily="18" charset="0"/>
              </a:rPr>
              <a:t>3</a:t>
            </a:r>
            <a:r>
              <a:rPr kumimoji="1" lang="zh-CN" altLang="en-US" b="1" dirty="0">
                <a:solidFill>
                  <a:srgbClr val="E35449"/>
                </a:solidFill>
                <a:latin typeface="Times New Roman" pitchFamily="18" charset="0"/>
              </a:rPr>
              <a:t>种工作方式</a:t>
            </a:r>
            <a:r>
              <a:rPr kumimoji="1" lang="zh-CN" altLang="en-US" b="1" dirty="0">
                <a:solidFill>
                  <a:schemeClr val="tx2"/>
                </a:solidFill>
                <a:latin typeface="Times New Roman" pitchFamily="18" charset="0"/>
              </a:rPr>
              <a:t>：一个周期内</a:t>
            </a:r>
            <a:r>
              <a:rPr kumimoji="1" lang="zh-CN" altLang="en-US" b="1" dirty="0">
                <a:latin typeface="Times New Roman" pitchFamily="18" charset="0"/>
              </a:rPr>
              <a:t>交替</a:t>
            </a:r>
            <a:r>
              <a:rPr kumimoji="1" lang="zh-CN" altLang="en-US" b="1" dirty="0">
                <a:solidFill>
                  <a:schemeClr val="tx2"/>
                </a:solidFill>
                <a:latin typeface="Times New Roman" pitchFamily="18" charset="0"/>
              </a:rPr>
              <a:t>地作为降压斩波电路和升压斩波电路工作。</a:t>
            </a:r>
          </a:p>
          <a:p>
            <a:endParaRPr lang="en-US" altLang="zh-CN" b="1" dirty="0">
              <a:solidFill>
                <a:srgbClr val="009900"/>
              </a:solidFill>
              <a:latin typeface="Times New Roman" pitchFamily="18" charset="0"/>
            </a:endParaRPr>
          </a:p>
          <a:p>
            <a:endParaRPr lang="en-US" altLang="zh-CN" b="1" dirty="0">
              <a:solidFill>
                <a:srgbClr val="009900"/>
              </a:solidFill>
              <a:latin typeface="Times New Roman" pitchFamily="18" charset="0"/>
            </a:endParaRPr>
          </a:p>
          <a:p>
            <a:r>
              <a:rPr lang="zh-CN" altLang="en-US" b="1" dirty="0">
                <a:solidFill>
                  <a:srgbClr val="009900"/>
                </a:solidFill>
                <a:latin typeface="Times New Roman" pitchFamily="18" charset="0"/>
              </a:rPr>
              <a:t>    ☞</a:t>
            </a:r>
            <a:r>
              <a:rPr kumimoji="1" lang="zh-CN" altLang="en-US" b="1" dirty="0">
                <a:solidFill>
                  <a:schemeClr val="tx2"/>
                </a:solidFill>
                <a:latin typeface="Times New Roman" pitchFamily="18" charset="0"/>
              </a:rPr>
              <a:t>第</a:t>
            </a:r>
            <a:r>
              <a:rPr kumimoji="1" lang="en-US" altLang="zh-CN" b="1" dirty="0">
                <a:solidFill>
                  <a:schemeClr val="tx2"/>
                </a:solidFill>
                <a:latin typeface="Times New Roman" pitchFamily="18" charset="0"/>
              </a:rPr>
              <a:t>3</a:t>
            </a:r>
            <a:r>
              <a:rPr kumimoji="1" lang="zh-CN" altLang="en-US" b="1" dirty="0">
                <a:solidFill>
                  <a:schemeClr val="tx2"/>
                </a:solidFill>
                <a:latin typeface="Times New Roman" pitchFamily="18" charset="0"/>
              </a:rPr>
              <a:t>种工作方式下，当一种斩波电路电流断续而为零时，使另一个斩波电路工作，让电流反方向流过，这样电动机电枢回路总有电流流过。</a:t>
            </a:r>
          </a:p>
          <a:p>
            <a:endParaRPr kumimoji="1" lang="en-US" altLang="zh-CN" b="1" dirty="0">
              <a:solidFill>
                <a:schemeClr val="tx2"/>
              </a:solidFill>
              <a:latin typeface="Times New Roman" pitchFamily="18" charset="0"/>
            </a:endParaRPr>
          </a:p>
          <a:p>
            <a:endParaRPr kumimoji="1" lang="en-US" altLang="zh-CN" b="1" dirty="0">
              <a:solidFill>
                <a:schemeClr val="tx2"/>
              </a:solidFill>
              <a:latin typeface="Times New Roman" pitchFamily="18" charset="0"/>
            </a:endParaRPr>
          </a:p>
          <a:p>
            <a:r>
              <a:rPr kumimoji="1" lang="zh-CN" altLang="en-US" b="1" dirty="0">
                <a:solidFill>
                  <a:schemeClr val="tx2"/>
                </a:solidFill>
                <a:latin typeface="Times New Roman" pitchFamily="18" charset="0"/>
              </a:rPr>
              <a:t>    </a:t>
            </a:r>
            <a:r>
              <a:rPr lang="zh-CN" altLang="en-US" b="1" dirty="0">
                <a:solidFill>
                  <a:srgbClr val="009900"/>
                </a:solidFill>
                <a:latin typeface="Times New Roman" pitchFamily="18" charset="0"/>
              </a:rPr>
              <a:t>☞</a:t>
            </a:r>
            <a:r>
              <a:rPr lang="zh-CN" altLang="en-US" b="1" dirty="0">
                <a:latin typeface="Times New Roman" pitchFamily="18" charset="0"/>
              </a:rPr>
              <a:t>一个周期内，电流不断，响应很快。</a:t>
            </a:r>
            <a:r>
              <a:rPr lang="zh-CN" altLang="en-US" dirty="0">
                <a:latin typeface="Times New Roman" pitchFamily="18" charset="0"/>
              </a:rPr>
              <a:t>  </a:t>
            </a:r>
          </a:p>
        </p:txBody>
      </p:sp>
      <p:sp>
        <p:nvSpPr>
          <p:cNvPr id="3" name="矩形 2"/>
          <p:cNvSpPr/>
          <p:nvPr/>
        </p:nvSpPr>
        <p:spPr>
          <a:xfrm>
            <a:off x="2567608" y="332656"/>
            <a:ext cx="1346844" cy="369332"/>
          </a:xfrm>
          <a:prstGeom prst="rect">
            <a:avLst/>
          </a:prstGeom>
        </p:spPr>
        <p:txBody>
          <a:bodyPr wrap="none">
            <a:spAutoFit/>
          </a:bodyPr>
          <a:lstStyle/>
          <a:p>
            <a:r>
              <a:rPr lang="zh-CN" altLang="en-US" b="1" dirty="0">
                <a:solidFill>
                  <a:srgbClr val="0000FF"/>
                </a:solidFill>
                <a:latin typeface="Times New Roman" pitchFamily="18" charset="0"/>
              </a:rPr>
              <a:t>◆</a:t>
            </a:r>
            <a:r>
              <a:rPr kumimoji="1" lang="zh-CN" altLang="en-US" b="1" dirty="0">
                <a:latin typeface="Times New Roman" pitchFamily="18" charset="0"/>
              </a:rPr>
              <a:t>工作过程</a:t>
            </a:r>
          </a:p>
        </p:txBody>
      </p:sp>
    </p:spTree>
    <p:extLst>
      <p:ext uri="{BB962C8B-B14F-4D97-AF65-F5344CB8AC3E}">
        <p14:creationId xmlns:p14="http://schemas.microsoft.com/office/powerpoint/2010/main" val="3600844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2351088" y="261939"/>
            <a:ext cx="7848600" cy="428625"/>
          </a:xfrm>
        </p:spPr>
        <p:txBody>
          <a:bodyPr/>
          <a:lstStyle/>
          <a:p>
            <a:pPr algn="l"/>
            <a:r>
              <a:rPr lang="en-US" altLang="zh-CN" sz="3600" dirty="0">
                <a:solidFill>
                  <a:schemeClr val="tx1"/>
                </a:solidFill>
              </a:rPr>
              <a:t>5.6.2 </a:t>
            </a:r>
            <a:r>
              <a:rPr lang="zh-CN" altLang="en-US" sz="3600" dirty="0">
                <a:solidFill>
                  <a:schemeClr val="tx1"/>
                </a:solidFill>
              </a:rPr>
              <a:t>桥式可逆斩波电路</a:t>
            </a:r>
          </a:p>
        </p:txBody>
      </p:sp>
      <p:graphicFrame>
        <p:nvGraphicFramePr>
          <p:cNvPr id="256003" name="Object 3"/>
          <p:cNvGraphicFramePr>
            <a:graphicFrameLocks noChangeAspect="1"/>
          </p:cNvGraphicFramePr>
          <p:nvPr>
            <p:extLst/>
          </p:nvPr>
        </p:nvGraphicFramePr>
        <p:xfrm>
          <a:off x="3647729" y="2996953"/>
          <a:ext cx="4897437" cy="2276475"/>
        </p:xfrm>
        <a:graphic>
          <a:graphicData uri="http://schemas.openxmlformats.org/presentationml/2006/ole">
            <mc:AlternateContent xmlns:mc="http://schemas.openxmlformats.org/markup-compatibility/2006">
              <mc:Choice xmlns:v="urn:schemas-microsoft-com:vml" Requires="v">
                <p:oleObj spid="_x0000_s95303" name="Image" r:id="rId3" imgW="8257959" imgH="3183673" progId="Photoshop.Image.7">
                  <p:embed/>
                </p:oleObj>
              </mc:Choice>
              <mc:Fallback>
                <p:oleObj name="Image" r:id="rId3" imgW="8257959" imgH="3183673" progId="Photoshop.Image.7">
                  <p:embed/>
                  <p:pic>
                    <p:nvPicPr>
                      <p:cNvPr id="2560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729" y="2996953"/>
                        <a:ext cx="4897437"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04" name="Text Box 4"/>
          <p:cNvSpPr txBox="1">
            <a:spLocks noChangeArrowheads="1"/>
          </p:cNvSpPr>
          <p:nvPr/>
        </p:nvSpPr>
        <p:spPr bwMode="auto">
          <a:xfrm>
            <a:off x="5303912" y="5706420"/>
            <a:ext cx="21796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a:solidFill>
                  <a:srgbClr val="6600CC"/>
                </a:solidFill>
                <a:latin typeface="Times New Roman" pitchFamily="18" charset="0"/>
              </a:rPr>
              <a:t>桥式可逆斩波电路</a:t>
            </a:r>
            <a:r>
              <a:rPr lang="zh-CN" altLang="en-US" dirty="0">
                <a:latin typeface="Times New Roman" pitchFamily="18" charset="0"/>
              </a:rPr>
              <a:t> </a:t>
            </a:r>
          </a:p>
        </p:txBody>
      </p:sp>
      <p:sp>
        <p:nvSpPr>
          <p:cNvPr id="256005" name="Text Box 5"/>
          <p:cNvSpPr txBox="1">
            <a:spLocks noChangeArrowheads="1"/>
          </p:cNvSpPr>
          <p:nvPr/>
        </p:nvSpPr>
        <p:spPr bwMode="auto">
          <a:xfrm>
            <a:off x="2639617" y="1611294"/>
            <a:ext cx="79914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E35449"/>
                </a:solidFill>
                <a:latin typeface="Times New Roman" pitchFamily="18" charset="0"/>
              </a:rPr>
              <a:t>■</a:t>
            </a:r>
            <a:r>
              <a:rPr lang="zh-CN" altLang="en-US" b="1" dirty="0">
                <a:latin typeface="Times New Roman" pitchFamily="18" charset="0"/>
              </a:rPr>
              <a:t>桥式可逆斩波电路 </a:t>
            </a:r>
          </a:p>
          <a:p>
            <a:r>
              <a:rPr lang="zh-CN" altLang="en-US" b="1" dirty="0">
                <a:latin typeface="Times New Roman" pitchFamily="18" charset="0"/>
              </a:rPr>
              <a:t>    </a:t>
            </a:r>
            <a:r>
              <a:rPr lang="zh-CN" altLang="en-US" b="1" dirty="0">
                <a:solidFill>
                  <a:srgbClr val="0000FF"/>
                </a:solidFill>
                <a:latin typeface="Times New Roman" pitchFamily="18" charset="0"/>
              </a:rPr>
              <a:t>◆</a:t>
            </a:r>
            <a:r>
              <a:rPr lang="zh-CN" altLang="en-US" b="1" dirty="0">
                <a:latin typeface="Times New Roman" pitchFamily="18" charset="0"/>
              </a:rPr>
              <a:t>将</a:t>
            </a:r>
            <a:r>
              <a:rPr kumimoji="1" lang="zh-CN" altLang="en-US" b="1" dirty="0">
                <a:latin typeface="Times New Roman" pitchFamily="18" charset="0"/>
              </a:rPr>
              <a:t>两个电流可逆斩波电路组合起来，分别向电动机提供正向和反向电压，使电动机可以</a:t>
            </a:r>
            <a:r>
              <a:rPr kumimoji="1" lang="en-US" altLang="zh-CN" b="1" dirty="0">
                <a:solidFill>
                  <a:srgbClr val="E35449"/>
                </a:solidFill>
                <a:latin typeface="Times New Roman" pitchFamily="18" charset="0"/>
              </a:rPr>
              <a:t>4</a:t>
            </a:r>
            <a:r>
              <a:rPr kumimoji="1" lang="zh-CN" altLang="en-US" b="1" dirty="0">
                <a:solidFill>
                  <a:srgbClr val="E35449"/>
                </a:solidFill>
                <a:latin typeface="Times New Roman" pitchFamily="18" charset="0"/>
              </a:rPr>
              <a:t>象限</a:t>
            </a:r>
            <a:r>
              <a:rPr kumimoji="1" lang="zh-CN" altLang="en-US" b="1" dirty="0">
                <a:latin typeface="Times New Roman" pitchFamily="18" charset="0"/>
              </a:rPr>
              <a:t>运行。</a:t>
            </a:r>
            <a:r>
              <a:rPr kumimoji="1" lang="zh-CN" altLang="en-US" b="1" dirty="0">
                <a:solidFill>
                  <a:schemeClr val="tx2"/>
                </a:solidFill>
                <a:latin typeface="Times New Roman" pitchFamily="18" charset="0"/>
              </a:rPr>
              <a:t>    </a:t>
            </a:r>
          </a:p>
        </p:txBody>
      </p:sp>
    </p:spTree>
    <p:extLst>
      <p:ext uri="{BB962C8B-B14F-4D97-AF65-F5344CB8AC3E}">
        <p14:creationId xmlns:p14="http://schemas.microsoft.com/office/powerpoint/2010/main" val="275296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62C7941-97EA-4431-BBA0-63015C91B814}"/>
              </a:ext>
            </a:extLst>
          </p:cNvPr>
          <p:cNvSpPr>
            <a:spLocks noGrp="1"/>
          </p:cNvSpPr>
          <p:nvPr>
            <p:ph type="dt" sz="half" idx="10"/>
          </p:nvPr>
        </p:nvSpPr>
        <p:spPr/>
        <p:txBody>
          <a:bodyPr/>
          <a:lstStyle/>
          <a:p>
            <a:fld id="{A0D68CBC-EE6C-4D92-B9BC-7AA45FC18EBB}" type="datetime10">
              <a:rPr lang="zh-CN" altLang="en-US" smtClean="0"/>
              <a:t>10:12</a:t>
            </a:fld>
            <a:endParaRPr lang="zh-CN" altLang="en-US"/>
          </a:p>
        </p:txBody>
      </p:sp>
      <p:sp>
        <p:nvSpPr>
          <p:cNvPr id="6" name="文本框 28">
            <a:extLst>
              <a:ext uri="{FF2B5EF4-FFF2-40B4-BE49-F238E27FC236}">
                <a16:creationId xmlns:a16="http://schemas.microsoft.com/office/drawing/2014/main" id="{D96C4A76-4D62-4ABF-975B-F96C3F5BBA2A}"/>
              </a:ext>
            </a:extLst>
          </p:cNvPr>
          <p:cNvSpPr/>
          <p:nvPr/>
        </p:nvSpPr>
        <p:spPr>
          <a:xfrm>
            <a:off x="2504754" y="827435"/>
            <a:ext cx="5170805" cy="612775"/>
          </a:xfrm>
          <a:prstGeom prst="rect">
            <a:avLst/>
          </a:prstGeom>
          <a:noFill/>
          <a:ln w="9525">
            <a:noFill/>
          </a:ln>
        </p:spPr>
        <p:txBody>
          <a:bodyPr wrap="square" lIns="121908" tIns="60955" rIns="121908" bIns="60955">
            <a:spAutoFit/>
          </a:bodyPr>
          <a:lstStyle/>
          <a:p>
            <a:r>
              <a:rPr lang="en-US" altLang="zh-CN" sz="3200" b="1" dirty="0">
                <a:solidFill>
                  <a:prstClr val="black"/>
                </a:solidFill>
                <a:latin typeface="微软雅黑" panose="020B0503020204020204" charset="-122"/>
                <a:ea typeface="微软雅黑" panose="020B0503020204020204" charset="-122"/>
                <a:sym typeface="方正兰亭黑_GBK" charset="-122"/>
              </a:rPr>
              <a:t> </a:t>
            </a:r>
            <a:r>
              <a:rPr lang="zh-CN" altLang="en-US" sz="3200" b="1" dirty="0">
                <a:solidFill>
                  <a:prstClr val="black"/>
                </a:solidFill>
                <a:latin typeface="微软雅黑" panose="020B0503020204020204" charset="-122"/>
                <a:ea typeface="微软雅黑" panose="020B0503020204020204" charset="-122"/>
                <a:sym typeface="方正兰亭黑_GBK" charset="-122"/>
              </a:rPr>
              <a:t>基本直流斩波器</a:t>
            </a:r>
          </a:p>
        </p:txBody>
      </p:sp>
      <p:sp>
        <p:nvSpPr>
          <p:cNvPr id="7" name="矩形 1">
            <a:extLst>
              <a:ext uri="{FF2B5EF4-FFF2-40B4-BE49-F238E27FC236}">
                <a16:creationId xmlns:a16="http://schemas.microsoft.com/office/drawing/2014/main" id="{10D40F87-17DC-4364-B2F4-329FA6358479}"/>
              </a:ext>
            </a:extLst>
          </p:cNvPr>
          <p:cNvSpPr/>
          <p:nvPr/>
        </p:nvSpPr>
        <p:spPr>
          <a:xfrm>
            <a:off x="5251416" y="5523017"/>
            <a:ext cx="4845050" cy="386080"/>
          </a:xfrm>
          <a:prstGeom prst="rect">
            <a:avLst/>
          </a:prstGeom>
          <a:noFill/>
          <a:ln w="9525">
            <a:noFill/>
          </a:ln>
        </p:spPr>
        <p:txBody>
          <a:bodyPr wrap="none">
            <a:spAutoFit/>
          </a:bodyPr>
          <a:lstStyle/>
          <a:p>
            <a:pPr indent="-254000">
              <a:lnSpc>
                <a:spcPct val="80000"/>
              </a:lnSpc>
            </a:pPr>
            <a:r>
              <a:rPr lang="zh-CN" altLang="en-US" sz="2400" b="1" dirty="0">
                <a:solidFill>
                  <a:prstClr val="black"/>
                </a:solidFill>
                <a:latin typeface="微软雅黑" panose="020B0503020204020204" charset="-122"/>
                <a:ea typeface="微软雅黑" panose="020B0503020204020204" charset="-122"/>
                <a:sym typeface="方正兰亭黑_GBK" charset="-122"/>
              </a:rPr>
              <a:t>基本的直流斩波器和它的输出波形</a:t>
            </a:r>
            <a:r>
              <a:rPr lang="zh-CN" altLang="en-US" sz="2400" dirty="0">
                <a:solidFill>
                  <a:prstClr val="black"/>
                </a:solidFill>
                <a:latin typeface="微软雅黑" panose="020B0503020204020204" charset="-122"/>
                <a:ea typeface="微软雅黑" panose="020B0503020204020204" charset="-122"/>
                <a:sym typeface="方正兰亭黑_GBK" charset="-122"/>
              </a:rPr>
              <a:t> </a:t>
            </a:r>
          </a:p>
        </p:txBody>
      </p:sp>
      <p:pic>
        <p:nvPicPr>
          <p:cNvPr id="8" name="Picture 14">
            <a:extLst>
              <a:ext uri="{FF2B5EF4-FFF2-40B4-BE49-F238E27FC236}">
                <a16:creationId xmlns:a16="http://schemas.microsoft.com/office/drawing/2014/main" id="{9CF4BD6C-230C-4B44-B689-8379DBF6D0DF}"/>
              </a:ext>
            </a:extLst>
          </p:cNvPr>
          <p:cNvPicPr>
            <a:picLocks noChangeAspect="1"/>
          </p:cNvPicPr>
          <p:nvPr/>
        </p:nvPicPr>
        <p:blipFill>
          <a:blip r:embed="rId2"/>
          <a:srcRect l="-209" t="-4129" r="209" b="4129"/>
          <a:stretch>
            <a:fillRect/>
          </a:stretch>
        </p:blipFill>
        <p:spPr>
          <a:xfrm>
            <a:off x="3462334" y="2151410"/>
            <a:ext cx="7600950" cy="2660650"/>
          </a:xfrm>
          <a:prstGeom prst="rect">
            <a:avLst/>
          </a:prstGeom>
          <a:noFill/>
          <a:ln w="9525">
            <a:noFill/>
          </a:ln>
        </p:spPr>
      </p:pic>
      <p:sp>
        <p:nvSpPr>
          <p:cNvPr id="9" name="椭圆形标注 6149">
            <a:extLst>
              <a:ext uri="{FF2B5EF4-FFF2-40B4-BE49-F238E27FC236}">
                <a16:creationId xmlns:a16="http://schemas.microsoft.com/office/drawing/2014/main" id="{D76E39EF-2D97-4BB2-992C-E2AAF5F71399}"/>
              </a:ext>
            </a:extLst>
          </p:cNvPr>
          <p:cNvSpPr/>
          <p:nvPr/>
        </p:nvSpPr>
        <p:spPr>
          <a:xfrm>
            <a:off x="1941509" y="4603780"/>
            <a:ext cx="2404110" cy="1461770"/>
          </a:xfrm>
          <a:prstGeom prst="wedgeEllipseCallout">
            <a:avLst>
              <a:gd name="adj1" fmla="val 66059"/>
              <a:gd name="adj2" fmla="val -139748"/>
            </a:avLst>
          </a:prstGeom>
          <a:solidFill>
            <a:srgbClr val="FFFF99">
              <a:alpha val="22000"/>
            </a:srgbClr>
          </a:solidFill>
          <a:ln w="9525" cap="flat" cmpd="sng">
            <a:solidFill>
              <a:srgbClr val="000000"/>
            </a:solidFill>
            <a:prstDash val="solid"/>
            <a:miter/>
            <a:headEnd type="none" w="med" len="med"/>
            <a:tailEnd type="none" w="med" len="med"/>
          </a:ln>
        </p:spPr>
        <p:txBody>
          <a:bodyPr/>
          <a:lstStyle/>
          <a:p>
            <a:pPr algn="ctr"/>
            <a:r>
              <a:rPr lang="en-US" altLang="zh-CN" dirty="0">
                <a:solidFill>
                  <a:prstClr val="black"/>
                </a:solidFill>
                <a:latin typeface="Times New Roman" panose="02020603050405020304" pitchFamily="18" charset="0"/>
                <a:ea typeface="华文中宋" panose="02010600040101010101" pitchFamily="2" charset="-122"/>
              </a:rPr>
              <a:t> </a:t>
            </a:r>
            <a:r>
              <a:rPr lang="zh-CN" altLang="en-US" dirty="0">
                <a:solidFill>
                  <a:srgbClr val="FF0000"/>
                </a:solidFill>
                <a:latin typeface="Times New Roman" panose="02020603050405020304" pitchFamily="18" charset="0"/>
                <a:ea typeface="华文中宋" panose="02010600040101010101" pitchFamily="2" charset="-122"/>
              </a:rPr>
              <a:t>全控型开关管！</a:t>
            </a:r>
          </a:p>
          <a:p>
            <a:pPr algn="ctr"/>
            <a:r>
              <a:rPr lang="zh-CN" altLang="en-US" dirty="0">
                <a:solidFill>
                  <a:prstClr val="black"/>
                </a:solidFill>
                <a:latin typeface="Times New Roman" panose="02020603050405020304" pitchFamily="18" charset="0"/>
                <a:ea typeface="华文中宋" panose="02010600040101010101" pitchFamily="2" charset="-122"/>
              </a:rPr>
              <a:t>   若为晶闸管，须有强迫关断电路。</a:t>
            </a:r>
          </a:p>
        </p:txBody>
      </p:sp>
      <p:sp>
        <p:nvSpPr>
          <p:cNvPr id="10" name="椭圆形标注 9">
            <a:extLst>
              <a:ext uri="{FF2B5EF4-FFF2-40B4-BE49-F238E27FC236}">
                <a16:creationId xmlns:a16="http://schemas.microsoft.com/office/drawing/2014/main" id="{4C327C4B-C2CF-4C7B-8D86-3A36CFCE518C}"/>
              </a:ext>
            </a:extLst>
          </p:cNvPr>
          <p:cNvSpPr/>
          <p:nvPr/>
        </p:nvSpPr>
        <p:spPr>
          <a:xfrm>
            <a:off x="8561796" y="864901"/>
            <a:ext cx="2232248" cy="971338"/>
          </a:xfrm>
          <a:prstGeom prst="wedgeEllipseCallout">
            <a:avLst>
              <a:gd name="adj1" fmla="val -45154"/>
              <a:gd name="adj2" fmla="val 132523"/>
            </a:avLst>
          </a:prstGeom>
          <a:solidFill>
            <a:srgbClr val="B8BA66">
              <a:alpha val="14000"/>
            </a:srgbClr>
          </a:solidFill>
          <a:ln w="9525" cap="flat" cmpd="sng">
            <a:solidFill>
              <a:srgbClr val="000000"/>
            </a:solidFill>
            <a:prstDash val="solid"/>
            <a:miter/>
            <a:headEnd type="none" w="med" len="med"/>
            <a:tailEnd type="none" w="med" len="med"/>
          </a:ln>
        </p:spPr>
        <p:txBody>
          <a:bodyPr/>
          <a:lstStyle/>
          <a:p>
            <a:pPr algn="ctr"/>
            <a:r>
              <a:rPr lang="en-US" altLang="zh-CN" dirty="0">
                <a:solidFill>
                  <a:prstClr val="black"/>
                </a:solidFill>
                <a:latin typeface="Times New Roman" panose="02020603050405020304" pitchFamily="18" charset="0"/>
                <a:ea typeface="华文中宋" panose="02010600040101010101" pitchFamily="2" charset="-122"/>
              </a:rPr>
              <a:t> </a:t>
            </a:r>
            <a:r>
              <a:rPr lang="zh-CN" altLang="en-US" dirty="0">
                <a:solidFill>
                  <a:prstClr val="black"/>
                </a:solidFill>
                <a:latin typeface="Times New Roman" panose="02020603050405020304" pitchFamily="18" charset="0"/>
                <a:ea typeface="华文中宋" panose="02010600040101010101" pitchFamily="2" charset="-122"/>
              </a:rPr>
              <a:t>直流斩波器输出电压波形</a:t>
            </a:r>
          </a:p>
        </p:txBody>
      </p:sp>
      <p:sp>
        <p:nvSpPr>
          <p:cNvPr id="11" name="椭圆形标注 10">
            <a:extLst>
              <a:ext uri="{FF2B5EF4-FFF2-40B4-BE49-F238E27FC236}">
                <a16:creationId xmlns:a16="http://schemas.microsoft.com/office/drawing/2014/main" id="{F78BB3FA-D5FE-40FD-9021-8B7C9022709C}"/>
              </a:ext>
            </a:extLst>
          </p:cNvPr>
          <p:cNvSpPr/>
          <p:nvPr/>
        </p:nvSpPr>
        <p:spPr>
          <a:xfrm>
            <a:off x="1480579" y="1521067"/>
            <a:ext cx="2232248" cy="971338"/>
          </a:xfrm>
          <a:prstGeom prst="wedgeEllipseCallout">
            <a:avLst>
              <a:gd name="adj1" fmla="val 49295"/>
              <a:gd name="adj2" fmla="val 92583"/>
            </a:avLst>
          </a:prstGeom>
          <a:solidFill>
            <a:srgbClr val="B8BA66">
              <a:alpha val="5000"/>
            </a:srgbClr>
          </a:solidFill>
          <a:ln w="9525" cap="flat" cmpd="sng">
            <a:solidFill>
              <a:srgbClr val="000000"/>
            </a:solidFill>
            <a:prstDash val="solid"/>
            <a:miter/>
            <a:headEnd type="none" w="med" len="med"/>
            <a:tailEnd type="none" w="med" len="med"/>
          </a:ln>
        </p:spPr>
        <p:txBody>
          <a:bodyPr/>
          <a:lstStyle/>
          <a:p>
            <a:pPr algn="ctr"/>
            <a:r>
              <a:rPr lang="en-US" altLang="zh-CN" dirty="0">
                <a:solidFill>
                  <a:prstClr val="black"/>
                </a:solidFill>
                <a:latin typeface="Times New Roman" panose="02020603050405020304" pitchFamily="18" charset="0"/>
                <a:ea typeface="华文中宋" panose="02010600040101010101" pitchFamily="2" charset="-122"/>
              </a:rPr>
              <a:t> </a:t>
            </a:r>
            <a:r>
              <a:rPr lang="zh-CN" altLang="en-US" dirty="0">
                <a:solidFill>
                  <a:prstClr val="black"/>
                </a:solidFill>
                <a:latin typeface="Times New Roman" panose="02020603050405020304" pitchFamily="18" charset="0"/>
                <a:ea typeface="华文中宋" panose="02010600040101010101" pitchFamily="2" charset="-122"/>
              </a:rPr>
              <a:t>直流斩波器基本电路</a:t>
            </a:r>
          </a:p>
        </p:txBody>
      </p:sp>
      <p:sp>
        <p:nvSpPr>
          <p:cNvPr id="12" name="圆角矩形 1">
            <a:extLst>
              <a:ext uri="{FF2B5EF4-FFF2-40B4-BE49-F238E27FC236}">
                <a16:creationId xmlns:a16="http://schemas.microsoft.com/office/drawing/2014/main" id="{812D7018-A607-468B-891E-4C24AED307C7}"/>
              </a:ext>
            </a:extLst>
          </p:cNvPr>
          <p:cNvSpPr/>
          <p:nvPr/>
        </p:nvSpPr>
        <p:spPr>
          <a:xfrm>
            <a:off x="3712827" y="2492405"/>
            <a:ext cx="2448272" cy="2409294"/>
          </a:xfrm>
          <a:prstGeom prst="roundRect">
            <a:avLst/>
          </a:prstGeom>
          <a:solidFill>
            <a:srgbClr val="70AD47">
              <a:lumMod val="60000"/>
              <a:lumOff val="40000"/>
              <a:alpha val="4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圆角矩形 2">
            <a:extLst>
              <a:ext uri="{FF2B5EF4-FFF2-40B4-BE49-F238E27FC236}">
                <a16:creationId xmlns:a16="http://schemas.microsoft.com/office/drawing/2014/main" id="{D01C1C8E-9870-430E-B7F1-14DE3B41E1E5}"/>
              </a:ext>
            </a:extLst>
          </p:cNvPr>
          <p:cNvSpPr/>
          <p:nvPr/>
        </p:nvSpPr>
        <p:spPr>
          <a:xfrm>
            <a:off x="6449131" y="2381419"/>
            <a:ext cx="4464496" cy="2520280"/>
          </a:xfrm>
          <a:prstGeom prst="roundRect">
            <a:avLst/>
          </a:prstGeom>
          <a:solidFill>
            <a:srgbClr val="FFC000">
              <a:alpha val="4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258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500"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500"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500"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03" name="Object 3"/>
          <p:cNvGraphicFramePr>
            <a:graphicFrameLocks noChangeAspect="1"/>
          </p:cNvGraphicFramePr>
          <p:nvPr>
            <p:extLst/>
          </p:nvPr>
        </p:nvGraphicFramePr>
        <p:xfrm>
          <a:off x="2373961" y="3017262"/>
          <a:ext cx="3528889" cy="2276475"/>
        </p:xfrm>
        <a:graphic>
          <a:graphicData uri="http://schemas.openxmlformats.org/presentationml/2006/ole">
            <mc:AlternateContent xmlns:mc="http://schemas.openxmlformats.org/markup-compatibility/2006">
              <mc:Choice xmlns:v="urn:schemas-microsoft-com:vml" Requires="v">
                <p:oleObj spid="_x0000_s96396" name="Image" r:id="rId3" imgW="8257959" imgH="3183673" progId="Photoshop.Image.7">
                  <p:embed/>
                </p:oleObj>
              </mc:Choice>
              <mc:Fallback>
                <p:oleObj name="Image" r:id="rId3" imgW="8257959" imgH="3183673" progId="Photoshop.Image.7">
                  <p:embed/>
                  <p:pic>
                    <p:nvPicPr>
                      <p:cNvPr id="2560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961" y="3017262"/>
                        <a:ext cx="3528889" cy="2276475"/>
                      </a:xfrm>
                      <a:prstGeom prst="rect">
                        <a:avLst/>
                      </a:prstGeom>
                      <a:noFill/>
                      <a:ln>
                        <a:noFill/>
                      </a:ln>
                      <a:effectLst/>
                      <a:extLst/>
                    </p:spPr>
                  </p:pic>
                </p:oleObj>
              </mc:Fallback>
            </mc:AlternateContent>
          </a:graphicData>
        </a:graphic>
      </p:graphicFrame>
      <p:sp>
        <p:nvSpPr>
          <p:cNvPr id="256004" name="Text Box 4"/>
          <p:cNvSpPr txBox="1">
            <a:spLocks noChangeArrowheads="1"/>
          </p:cNvSpPr>
          <p:nvPr/>
        </p:nvSpPr>
        <p:spPr bwMode="auto">
          <a:xfrm>
            <a:off x="5558744" y="5726012"/>
            <a:ext cx="21796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b="1" dirty="0">
                <a:solidFill>
                  <a:srgbClr val="6600CC"/>
                </a:solidFill>
                <a:latin typeface="Times New Roman" pitchFamily="18" charset="0"/>
              </a:rPr>
              <a:t>桥式可逆斩波电路</a:t>
            </a:r>
            <a:r>
              <a:rPr lang="zh-CN" altLang="en-US" dirty="0">
                <a:latin typeface="Times New Roman" pitchFamily="18" charset="0"/>
              </a:rPr>
              <a:t> </a:t>
            </a:r>
          </a:p>
        </p:txBody>
      </p:sp>
      <p:sp>
        <p:nvSpPr>
          <p:cNvPr id="256005" name="Text Box 5"/>
          <p:cNvSpPr txBox="1">
            <a:spLocks noChangeArrowheads="1"/>
          </p:cNvSpPr>
          <p:nvPr/>
        </p:nvSpPr>
        <p:spPr bwMode="auto">
          <a:xfrm>
            <a:off x="6744073" y="1131988"/>
            <a:ext cx="29516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9900"/>
                </a:solidFill>
                <a:latin typeface="Times New Roman" pitchFamily="18" charset="0"/>
              </a:rPr>
              <a:t>☞</a:t>
            </a:r>
            <a:r>
              <a:rPr kumimoji="1" lang="en-US" altLang="zh-CN" b="1" dirty="0">
                <a:solidFill>
                  <a:srgbClr val="E35449"/>
                </a:solidFill>
                <a:latin typeface="Times New Roman" pitchFamily="18" charset="0"/>
              </a:rPr>
              <a:t>V</a:t>
            </a:r>
            <a:r>
              <a:rPr kumimoji="1" lang="en-US" altLang="zh-CN" b="1" baseline="-25000" dirty="0">
                <a:solidFill>
                  <a:srgbClr val="E35449"/>
                </a:solidFill>
                <a:latin typeface="Times New Roman" pitchFamily="18" charset="0"/>
              </a:rPr>
              <a:t>2</a:t>
            </a:r>
            <a:r>
              <a:rPr kumimoji="1" lang="zh-CN" altLang="en-US" b="1" dirty="0">
                <a:solidFill>
                  <a:schemeClr val="tx2"/>
                </a:solidFill>
                <a:latin typeface="Times New Roman" pitchFamily="18" charset="0"/>
              </a:rPr>
              <a:t>导通时，</a:t>
            </a:r>
            <a:r>
              <a:rPr kumimoji="1" lang="en-US" altLang="zh-CN" b="1" dirty="0">
                <a:solidFill>
                  <a:schemeClr val="tx2"/>
                </a:solidFill>
                <a:latin typeface="Times New Roman" pitchFamily="18" charset="0"/>
              </a:rPr>
              <a:t>V</a:t>
            </a:r>
            <a:r>
              <a:rPr kumimoji="1" lang="en-US" altLang="zh-CN" b="1" baseline="-25000" dirty="0">
                <a:solidFill>
                  <a:schemeClr val="tx2"/>
                </a:solidFill>
                <a:latin typeface="Times New Roman" pitchFamily="18" charset="0"/>
              </a:rPr>
              <a:t>3</a:t>
            </a:r>
            <a:r>
              <a:rPr kumimoji="1" lang="zh-CN" altLang="en-US" b="1" dirty="0">
                <a:solidFill>
                  <a:schemeClr val="tx2"/>
                </a:solidFill>
                <a:latin typeface="Times New Roman" pitchFamily="18" charset="0"/>
              </a:rPr>
              <a:t>、</a:t>
            </a:r>
            <a:r>
              <a:rPr kumimoji="1" lang="en-US" altLang="zh-CN" b="1" dirty="0">
                <a:solidFill>
                  <a:schemeClr val="tx2"/>
                </a:solidFill>
                <a:latin typeface="Times New Roman" pitchFamily="18" charset="0"/>
              </a:rPr>
              <a:t>VD</a:t>
            </a:r>
            <a:r>
              <a:rPr kumimoji="1" lang="en-US" altLang="zh-CN" b="1" baseline="-25000" dirty="0">
                <a:solidFill>
                  <a:schemeClr val="tx2"/>
                </a:solidFill>
                <a:latin typeface="Times New Roman" pitchFamily="18" charset="0"/>
              </a:rPr>
              <a:t>3</a:t>
            </a:r>
            <a:r>
              <a:rPr kumimoji="1" lang="zh-CN" altLang="en-US" b="1" dirty="0">
                <a:solidFill>
                  <a:schemeClr val="tx2"/>
                </a:solidFill>
                <a:latin typeface="Times New Roman" pitchFamily="18" charset="0"/>
              </a:rPr>
              <a:t>和</a:t>
            </a:r>
            <a:r>
              <a:rPr kumimoji="1" lang="en-US" altLang="zh-CN" b="1" dirty="0">
                <a:solidFill>
                  <a:schemeClr val="tx2"/>
                </a:solidFill>
                <a:latin typeface="Times New Roman" pitchFamily="18" charset="0"/>
              </a:rPr>
              <a:t>V</a:t>
            </a:r>
            <a:r>
              <a:rPr kumimoji="1" lang="en-US" altLang="zh-CN" b="1" baseline="-25000" dirty="0">
                <a:solidFill>
                  <a:schemeClr val="tx2"/>
                </a:solidFill>
                <a:latin typeface="Times New Roman" pitchFamily="18" charset="0"/>
              </a:rPr>
              <a:t>4</a:t>
            </a:r>
            <a:r>
              <a:rPr kumimoji="1" lang="zh-CN" altLang="en-US" b="1" dirty="0">
                <a:solidFill>
                  <a:schemeClr val="tx2"/>
                </a:solidFill>
                <a:latin typeface="Times New Roman" pitchFamily="18" charset="0"/>
              </a:rPr>
              <a:t>、</a:t>
            </a:r>
            <a:r>
              <a:rPr kumimoji="1" lang="en-US" altLang="zh-CN" b="1" dirty="0">
                <a:solidFill>
                  <a:schemeClr val="tx2"/>
                </a:solidFill>
                <a:latin typeface="Times New Roman" pitchFamily="18" charset="0"/>
              </a:rPr>
              <a:t>VD</a:t>
            </a:r>
            <a:r>
              <a:rPr kumimoji="1" lang="en-US" altLang="zh-CN" b="1" baseline="-25000" dirty="0">
                <a:solidFill>
                  <a:schemeClr val="tx2"/>
                </a:solidFill>
                <a:latin typeface="Times New Roman" pitchFamily="18" charset="0"/>
              </a:rPr>
              <a:t>4</a:t>
            </a:r>
            <a:r>
              <a:rPr kumimoji="1" lang="zh-CN" altLang="en-US" b="1" dirty="0">
                <a:solidFill>
                  <a:schemeClr val="tx2"/>
                </a:solidFill>
                <a:latin typeface="Times New Roman" pitchFamily="18" charset="0"/>
              </a:rPr>
              <a:t>等效为又一组电流可逆斩波电路，向电动机提供</a:t>
            </a:r>
            <a:r>
              <a:rPr kumimoji="1" lang="zh-CN" altLang="en-US" b="1" dirty="0">
                <a:solidFill>
                  <a:srgbClr val="E35449"/>
                </a:solidFill>
                <a:latin typeface="Times New Roman" pitchFamily="18" charset="0"/>
              </a:rPr>
              <a:t>负电压</a:t>
            </a:r>
            <a:r>
              <a:rPr kumimoji="1" lang="zh-CN" altLang="en-US" b="1" dirty="0">
                <a:solidFill>
                  <a:schemeClr val="tx2"/>
                </a:solidFill>
                <a:latin typeface="Times New Roman" pitchFamily="18" charset="0"/>
              </a:rPr>
              <a:t>，可使电动机工作于</a:t>
            </a:r>
            <a:r>
              <a:rPr kumimoji="1" lang="zh-CN" altLang="en-US" b="1" dirty="0">
                <a:solidFill>
                  <a:srgbClr val="E35449"/>
                </a:solidFill>
                <a:latin typeface="Times New Roman" pitchFamily="18" charset="0"/>
              </a:rPr>
              <a:t>第</a:t>
            </a:r>
            <a:r>
              <a:rPr kumimoji="1" lang="en-US" altLang="zh-CN" b="1" dirty="0">
                <a:solidFill>
                  <a:srgbClr val="E35449"/>
                </a:solidFill>
                <a:latin typeface="Times New Roman" pitchFamily="18" charset="0"/>
              </a:rPr>
              <a:t>3</a:t>
            </a:r>
            <a:r>
              <a:rPr kumimoji="1" lang="zh-CN" altLang="en-US" b="1" dirty="0">
                <a:solidFill>
                  <a:srgbClr val="E35449"/>
                </a:solidFill>
                <a:latin typeface="Times New Roman" pitchFamily="18" charset="0"/>
              </a:rPr>
              <a:t>、</a:t>
            </a:r>
            <a:r>
              <a:rPr kumimoji="1" lang="en-US" altLang="zh-CN" b="1" dirty="0">
                <a:solidFill>
                  <a:srgbClr val="E35449"/>
                </a:solidFill>
                <a:latin typeface="Times New Roman" pitchFamily="18" charset="0"/>
              </a:rPr>
              <a:t>4</a:t>
            </a:r>
            <a:r>
              <a:rPr kumimoji="1" lang="zh-CN" altLang="en-US" b="1" dirty="0">
                <a:solidFill>
                  <a:srgbClr val="E35449"/>
                </a:solidFill>
                <a:latin typeface="Times New Roman" pitchFamily="18" charset="0"/>
              </a:rPr>
              <a:t>象限</a:t>
            </a:r>
            <a:r>
              <a:rPr kumimoji="1" lang="zh-CN" altLang="en-US" b="1" dirty="0">
                <a:solidFill>
                  <a:schemeClr val="tx2"/>
                </a:solidFill>
                <a:latin typeface="Times New Roman" pitchFamily="18" charset="0"/>
              </a:rPr>
              <a:t>。</a:t>
            </a:r>
          </a:p>
        </p:txBody>
      </p:sp>
      <p:sp>
        <p:nvSpPr>
          <p:cNvPr id="2" name="矩形 1"/>
          <p:cNvSpPr/>
          <p:nvPr/>
        </p:nvSpPr>
        <p:spPr>
          <a:xfrm>
            <a:off x="2810024" y="260648"/>
            <a:ext cx="1584176" cy="369332"/>
          </a:xfrm>
          <a:prstGeom prst="rect">
            <a:avLst/>
          </a:prstGeom>
        </p:spPr>
        <p:txBody>
          <a:bodyPr wrap="square">
            <a:spAutoFit/>
          </a:bodyPr>
          <a:lstStyle/>
          <a:p>
            <a:r>
              <a:rPr lang="zh-CN" altLang="en-US" b="1" dirty="0">
                <a:solidFill>
                  <a:srgbClr val="0000FF"/>
                </a:solidFill>
                <a:latin typeface="Times New Roman" pitchFamily="18" charset="0"/>
              </a:rPr>
              <a:t>◆</a:t>
            </a:r>
            <a:r>
              <a:rPr lang="zh-CN" altLang="en-US" b="1" dirty="0">
                <a:latin typeface="Times New Roman" pitchFamily="18" charset="0"/>
              </a:rPr>
              <a:t>工作过程</a:t>
            </a:r>
          </a:p>
        </p:txBody>
      </p:sp>
      <p:sp>
        <p:nvSpPr>
          <p:cNvPr id="3" name="矩形 2"/>
          <p:cNvSpPr/>
          <p:nvPr/>
        </p:nvSpPr>
        <p:spPr>
          <a:xfrm>
            <a:off x="2377778" y="1209406"/>
            <a:ext cx="3132348" cy="1477328"/>
          </a:xfrm>
          <a:prstGeom prst="rect">
            <a:avLst/>
          </a:prstGeom>
        </p:spPr>
        <p:txBody>
          <a:bodyPr wrap="square">
            <a:spAutoFit/>
          </a:bodyPr>
          <a:lstStyle/>
          <a:p>
            <a:r>
              <a:rPr lang="zh-CN" altLang="en-US" b="1" dirty="0">
                <a:solidFill>
                  <a:srgbClr val="0000FF"/>
                </a:solidFill>
                <a:latin typeface="Times New Roman" pitchFamily="18" charset="0"/>
              </a:rPr>
              <a:t> </a:t>
            </a:r>
            <a:r>
              <a:rPr lang="zh-CN" altLang="en-US" b="1" dirty="0">
                <a:solidFill>
                  <a:srgbClr val="009900"/>
                </a:solidFill>
                <a:latin typeface="Times New Roman" pitchFamily="18" charset="0"/>
              </a:rPr>
              <a:t>☞</a:t>
            </a:r>
            <a:r>
              <a:rPr kumimoji="1" lang="en-US" altLang="zh-CN" b="1" dirty="0">
                <a:solidFill>
                  <a:srgbClr val="E35449"/>
                </a:solidFill>
                <a:latin typeface="Times New Roman" pitchFamily="18" charset="0"/>
              </a:rPr>
              <a:t>V</a:t>
            </a:r>
            <a:r>
              <a:rPr kumimoji="1" lang="en-US" altLang="zh-CN" b="1" baseline="-25000" dirty="0">
                <a:solidFill>
                  <a:srgbClr val="E35449"/>
                </a:solidFill>
                <a:latin typeface="Times New Roman" pitchFamily="18" charset="0"/>
              </a:rPr>
              <a:t>4</a:t>
            </a:r>
            <a:r>
              <a:rPr kumimoji="1" lang="zh-CN" altLang="en-US" b="1" dirty="0">
                <a:solidFill>
                  <a:schemeClr val="tx2"/>
                </a:solidFill>
                <a:latin typeface="Times New Roman" pitchFamily="18" charset="0"/>
              </a:rPr>
              <a:t>导通时，</a:t>
            </a:r>
            <a:r>
              <a:rPr kumimoji="1" lang="en-US" altLang="zh-CN" b="1" dirty="0">
                <a:solidFill>
                  <a:schemeClr val="tx2"/>
                </a:solidFill>
                <a:latin typeface="Times New Roman" pitchFamily="18" charset="0"/>
              </a:rPr>
              <a:t> V</a:t>
            </a:r>
            <a:r>
              <a:rPr kumimoji="1" lang="en-US" altLang="zh-CN" b="1" baseline="-25000" dirty="0">
                <a:solidFill>
                  <a:schemeClr val="tx2"/>
                </a:solidFill>
                <a:latin typeface="Times New Roman" pitchFamily="18" charset="0"/>
              </a:rPr>
              <a:t>1</a:t>
            </a:r>
            <a:r>
              <a:rPr kumimoji="1" lang="zh-CN" altLang="en-US" b="1" dirty="0">
                <a:solidFill>
                  <a:schemeClr val="tx2"/>
                </a:solidFill>
                <a:latin typeface="Times New Roman" pitchFamily="18" charset="0"/>
              </a:rPr>
              <a:t>、</a:t>
            </a:r>
            <a:r>
              <a:rPr kumimoji="1" lang="en-US" altLang="zh-CN" b="1" dirty="0">
                <a:solidFill>
                  <a:schemeClr val="tx2"/>
                </a:solidFill>
                <a:latin typeface="Times New Roman" pitchFamily="18" charset="0"/>
              </a:rPr>
              <a:t>VD</a:t>
            </a:r>
            <a:r>
              <a:rPr kumimoji="1" lang="en-US" altLang="zh-CN" b="1" baseline="-25000" dirty="0">
                <a:solidFill>
                  <a:schemeClr val="tx2"/>
                </a:solidFill>
                <a:latin typeface="Times New Roman" pitchFamily="18" charset="0"/>
              </a:rPr>
              <a:t>1</a:t>
            </a:r>
            <a:r>
              <a:rPr kumimoji="1" lang="zh-CN" altLang="en-US" b="1" dirty="0">
                <a:solidFill>
                  <a:schemeClr val="tx2"/>
                </a:solidFill>
                <a:latin typeface="Times New Roman" pitchFamily="18" charset="0"/>
              </a:rPr>
              <a:t>和</a:t>
            </a:r>
            <a:r>
              <a:rPr kumimoji="1" lang="en-US" altLang="zh-CN" b="1" dirty="0">
                <a:solidFill>
                  <a:schemeClr val="tx2"/>
                </a:solidFill>
                <a:latin typeface="Times New Roman" pitchFamily="18" charset="0"/>
              </a:rPr>
              <a:t>V</a:t>
            </a:r>
            <a:r>
              <a:rPr kumimoji="1" lang="en-US" altLang="zh-CN" b="1" baseline="-25000" dirty="0">
                <a:solidFill>
                  <a:schemeClr val="tx2"/>
                </a:solidFill>
                <a:latin typeface="Times New Roman" pitchFamily="18" charset="0"/>
              </a:rPr>
              <a:t>2</a:t>
            </a:r>
            <a:r>
              <a:rPr kumimoji="1" lang="zh-CN" altLang="en-US" b="1" dirty="0">
                <a:solidFill>
                  <a:schemeClr val="tx2"/>
                </a:solidFill>
                <a:latin typeface="Times New Roman" pitchFamily="18" charset="0"/>
              </a:rPr>
              <a:t>、</a:t>
            </a:r>
            <a:r>
              <a:rPr kumimoji="1" lang="en-US" altLang="zh-CN" b="1" dirty="0">
                <a:solidFill>
                  <a:schemeClr val="tx2"/>
                </a:solidFill>
                <a:latin typeface="Times New Roman" pitchFamily="18" charset="0"/>
              </a:rPr>
              <a:t>VD</a:t>
            </a:r>
            <a:r>
              <a:rPr kumimoji="1" lang="en-US" altLang="zh-CN" b="1" baseline="-25000" dirty="0">
                <a:solidFill>
                  <a:schemeClr val="tx2"/>
                </a:solidFill>
                <a:latin typeface="Times New Roman" pitchFamily="18" charset="0"/>
              </a:rPr>
              <a:t>2</a:t>
            </a:r>
            <a:r>
              <a:rPr kumimoji="1" lang="zh-CN" altLang="en-US" b="1" dirty="0">
                <a:solidFill>
                  <a:schemeClr val="tx2"/>
                </a:solidFill>
                <a:latin typeface="Times New Roman" pitchFamily="18" charset="0"/>
              </a:rPr>
              <a:t>等效等效为图</a:t>
            </a:r>
            <a:r>
              <a:rPr kumimoji="1" lang="en-US" altLang="zh-CN" b="1" dirty="0">
                <a:solidFill>
                  <a:schemeClr val="tx2"/>
                </a:solidFill>
                <a:latin typeface="Times New Roman" pitchFamily="18" charset="0"/>
              </a:rPr>
              <a:t>5-7</a:t>
            </a:r>
            <a:r>
              <a:rPr kumimoji="1" lang="zh-CN" altLang="en-US" b="1" dirty="0">
                <a:solidFill>
                  <a:schemeClr val="tx2"/>
                </a:solidFill>
                <a:latin typeface="Times New Roman" pitchFamily="18" charset="0"/>
              </a:rPr>
              <a:t>所示的电流可逆斩波电路，提供</a:t>
            </a:r>
            <a:r>
              <a:rPr kumimoji="1" lang="zh-CN" altLang="en-US" b="1" dirty="0">
                <a:solidFill>
                  <a:srgbClr val="E35449"/>
                </a:solidFill>
                <a:latin typeface="Times New Roman" pitchFamily="18" charset="0"/>
              </a:rPr>
              <a:t>正电压</a:t>
            </a:r>
            <a:r>
              <a:rPr kumimoji="1" lang="zh-CN" altLang="en-US" b="1" dirty="0">
                <a:solidFill>
                  <a:schemeClr val="tx2"/>
                </a:solidFill>
                <a:latin typeface="Times New Roman" pitchFamily="18" charset="0"/>
              </a:rPr>
              <a:t>，可使电动机工作于</a:t>
            </a:r>
            <a:r>
              <a:rPr kumimoji="1" lang="zh-CN" altLang="en-US" b="1" dirty="0">
                <a:solidFill>
                  <a:srgbClr val="E35449"/>
                </a:solidFill>
                <a:latin typeface="Times New Roman" pitchFamily="18" charset="0"/>
              </a:rPr>
              <a:t>第</a:t>
            </a:r>
            <a:r>
              <a:rPr kumimoji="1" lang="en-US" altLang="zh-CN" b="1" dirty="0">
                <a:solidFill>
                  <a:srgbClr val="E35449"/>
                </a:solidFill>
                <a:latin typeface="Times New Roman" pitchFamily="18" charset="0"/>
              </a:rPr>
              <a:t>1</a:t>
            </a:r>
            <a:r>
              <a:rPr kumimoji="1" lang="zh-CN" altLang="en-US" b="1" dirty="0">
                <a:solidFill>
                  <a:srgbClr val="E35449"/>
                </a:solidFill>
                <a:latin typeface="Times New Roman" pitchFamily="18" charset="0"/>
              </a:rPr>
              <a:t>、</a:t>
            </a:r>
            <a:r>
              <a:rPr kumimoji="1" lang="en-US" altLang="zh-CN" b="1" dirty="0">
                <a:solidFill>
                  <a:srgbClr val="E35449"/>
                </a:solidFill>
                <a:latin typeface="Times New Roman" pitchFamily="18" charset="0"/>
              </a:rPr>
              <a:t>2</a:t>
            </a:r>
            <a:r>
              <a:rPr kumimoji="1" lang="zh-CN" altLang="en-US" b="1" dirty="0">
                <a:solidFill>
                  <a:srgbClr val="E35449"/>
                </a:solidFill>
                <a:latin typeface="Times New Roman" pitchFamily="18" charset="0"/>
              </a:rPr>
              <a:t>象限</a:t>
            </a:r>
            <a:r>
              <a:rPr kumimoji="1" lang="zh-CN" altLang="en-US" b="1" dirty="0">
                <a:solidFill>
                  <a:schemeClr val="tx2"/>
                </a:solidFill>
                <a:latin typeface="Times New Roman" pitchFamily="18" charset="0"/>
              </a:rPr>
              <a:t>。</a:t>
            </a:r>
            <a:endParaRPr lang="zh-CN" altLang="en-US" dirty="0"/>
          </a:p>
        </p:txBody>
      </p:sp>
      <p:cxnSp>
        <p:nvCxnSpPr>
          <p:cNvPr id="8" name="直接连接符 7"/>
          <p:cNvCxnSpPr/>
          <p:nvPr/>
        </p:nvCxnSpPr>
        <p:spPr>
          <a:xfrm flipH="1">
            <a:off x="5172784" y="3819094"/>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cxnSp>
        <p:nvCxnSpPr>
          <p:cNvPr id="9" name="直接连接符 8"/>
          <p:cNvCxnSpPr/>
          <p:nvPr/>
        </p:nvCxnSpPr>
        <p:spPr>
          <a:xfrm>
            <a:off x="5186586" y="3800465"/>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cxnSp>
        <p:nvCxnSpPr>
          <p:cNvPr id="10" name="直接连接符 9"/>
          <p:cNvCxnSpPr/>
          <p:nvPr/>
        </p:nvCxnSpPr>
        <p:spPr>
          <a:xfrm flipH="1">
            <a:off x="5655137" y="3868728"/>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668939" y="3850099"/>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graphicFrame>
        <p:nvGraphicFramePr>
          <p:cNvPr id="12" name="Object 3"/>
          <p:cNvGraphicFramePr>
            <a:graphicFrameLocks noChangeAspect="1"/>
          </p:cNvGraphicFramePr>
          <p:nvPr>
            <p:extLst/>
          </p:nvPr>
        </p:nvGraphicFramePr>
        <p:xfrm>
          <a:off x="6744073" y="3061197"/>
          <a:ext cx="3528889" cy="2276475"/>
        </p:xfrm>
        <a:graphic>
          <a:graphicData uri="http://schemas.openxmlformats.org/presentationml/2006/ole">
            <mc:AlternateContent xmlns:mc="http://schemas.openxmlformats.org/markup-compatibility/2006">
              <mc:Choice xmlns:v="urn:schemas-microsoft-com:vml" Requires="v">
                <p:oleObj spid="_x0000_s96397" name="Image" r:id="rId5" imgW="8257959" imgH="3183673" progId="Photoshop.Image.7">
                  <p:embed/>
                </p:oleObj>
              </mc:Choice>
              <mc:Fallback>
                <p:oleObj name="Image" r:id="rId5" imgW="8257959" imgH="3183673" progId="Photoshop.Image.7">
                  <p:embed/>
                  <p:pic>
                    <p:nvPicPr>
                      <p:cNvPr id="1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073" y="3061197"/>
                        <a:ext cx="3528889" cy="2276475"/>
                      </a:xfrm>
                      <a:prstGeom prst="rect">
                        <a:avLst/>
                      </a:prstGeom>
                      <a:noFill/>
                      <a:ln>
                        <a:noFill/>
                      </a:ln>
                      <a:effectLst/>
                      <a:extLst/>
                    </p:spPr>
                  </p:pic>
                </p:oleObj>
              </mc:Fallback>
            </mc:AlternateContent>
          </a:graphicData>
        </a:graphic>
      </p:graphicFrame>
      <p:cxnSp>
        <p:nvCxnSpPr>
          <p:cNvPr id="13" name="直接连接符 12"/>
          <p:cNvCxnSpPr/>
          <p:nvPr/>
        </p:nvCxnSpPr>
        <p:spPr>
          <a:xfrm flipH="1">
            <a:off x="7306334" y="3887357"/>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cxnSp>
        <p:nvCxnSpPr>
          <p:cNvPr id="14" name="直接连接符 13"/>
          <p:cNvCxnSpPr/>
          <p:nvPr/>
        </p:nvCxnSpPr>
        <p:spPr>
          <a:xfrm>
            <a:off x="7320136" y="3868728"/>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cxnSp>
        <p:nvCxnSpPr>
          <p:cNvPr id="15" name="直接连接符 14"/>
          <p:cNvCxnSpPr/>
          <p:nvPr/>
        </p:nvCxnSpPr>
        <p:spPr>
          <a:xfrm flipH="1">
            <a:off x="7738382" y="3880958"/>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cxnSp>
        <p:nvCxnSpPr>
          <p:cNvPr id="16" name="直接连接符 15"/>
          <p:cNvCxnSpPr/>
          <p:nvPr/>
        </p:nvCxnSpPr>
        <p:spPr>
          <a:xfrm>
            <a:off x="7752184" y="3862329"/>
            <a:ext cx="216024" cy="144016"/>
          </a:xfrm>
          <a:prstGeom prst="line">
            <a:avLst/>
          </a:prstGeom>
          <a:ln>
            <a:solidFill>
              <a:srgbClr val="FF0000"/>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00074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2351088" y="261939"/>
            <a:ext cx="7848600" cy="428625"/>
          </a:xfrm>
        </p:spPr>
        <p:txBody>
          <a:bodyPr/>
          <a:lstStyle/>
          <a:p>
            <a:pPr algn="l"/>
            <a:r>
              <a:rPr lang="en-US" altLang="zh-CN" sz="3600" dirty="0">
                <a:solidFill>
                  <a:schemeClr val="tx1"/>
                </a:solidFill>
              </a:rPr>
              <a:t>5.6.3 </a:t>
            </a:r>
            <a:r>
              <a:rPr lang="zh-CN" altLang="en-US" sz="3600" dirty="0">
                <a:solidFill>
                  <a:schemeClr val="tx1"/>
                </a:solidFill>
              </a:rPr>
              <a:t>多相多重斩波电路</a:t>
            </a:r>
          </a:p>
        </p:txBody>
      </p:sp>
      <p:grpSp>
        <p:nvGrpSpPr>
          <p:cNvPr id="257027" name="Group 3"/>
          <p:cNvGrpSpPr>
            <a:grpSpLocks/>
          </p:cNvGrpSpPr>
          <p:nvPr/>
        </p:nvGrpSpPr>
        <p:grpSpPr bwMode="auto">
          <a:xfrm>
            <a:off x="6672264" y="2663825"/>
            <a:ext cx="3455987" cy="3087522"/>
            <a:chOff x="3582" y="624"/>
            <a:chExt cx="2159" cy="2172"/>
          </a:xfrm>
        </p:grpSpPr>
        <p:sp>
          <p:nvSpPr>
            <p:cNvPr id="257028" name="Line 4"/>
            <p:cNvSpPr>
              <a:spLocks noChangeShapeType="1"/>
            </p:cNvSpPr>
            <p:nvPr/>
          </p:nvSpPr>
          <p:spPr bwMode="auto">
            <a:xfrm>
              <a:off x="3738" y="673"/>
              <a:ext cx="1" cy="19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29" name="Freeform 5"/>
            <p:cNvSpPr>
              <a:spLocks/>
            </p:cNvSpPr>
            <p:nvPr/>
          </p:nvSpPr>
          <p:spPr bwMode="auto">
            <a:xfrm>
              <a:off x="3708" y="624"/>
              <a:ext cx="59" cy="53"/>
            </a:xfrm>
            <a:custGeom>
              <a:avLst/>
              <a:gdLst>
                <a:gd name="T0" fmla="*/ 0 w 59"/>
                <a:gd name="T1" fmla="*/ 53 h 53"/>
                <a:gd name="T2" fmla="*/ 30 w 59"/>
                <a:gd name="T3" fmla="*/ 0 h 53"/>
                <a:gd name="T4" fmla="*/ 59 w 59"/>
                <a:gd name="T5" fmla="*/ 53 h 53"/>
                <a:gd name="T6" fmla="*/ 0 w 59"/>
                <a:gd name="T7" fmla="*/ 53 h 53"/>
              </a:gdLst>
              <a:ahLst/>
              <a:cxnLst>
                <a:cxn ang="0">
                  <a:pos x="T0" y="T1"/>
                </a:cxn>
                <a:cxn ang="0">
                  <a:pos x="T2" y="T3"/>
                </a:cxn>
                <a:cxn ang="0">
                  <a:pos x="T4" y="T5"/>
                </a:cxn>
                <a:cxn ang="0">
                  <a:pos x="T6" y="T7"/>
                </a:cxn>
              </a:cxnLst>
              <a:rect l="0" t="0" r="r" b="b"/>
              <a:pathLst>
                <a:path w="59" h="53">
                  <a:moveTo>
                    <a:pt x="0" y="53"/>
                  </a:moveTo>
                  <a:lnTo>
                    <a:pt x="30" y="0"/>
                  </a:lnTo>
                  <a:lnTo>
                    <a:pt x="59" y="53"/>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30" name="Line 6"/>
            <p:cNvSpPr>
              <a:spLocks noChangeShapeType="1"/>
            </p:cNvSpPr>
            <p:nvPr/>
          </p:nvSpPr>
          <p:spPr bwMode="auto">
            <a:xfrm>
              <a:off x="3658" y="816"/>
              <a:ext cx="1998"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1" name="Freeform 7"/>
            <p:cNvSpPr>
              <a:spLocks/>
            </p:cNvSpPr>
            <p:nvPr/>
          </p:nvSpPr>
          <p:spPr bwMode="auto">
            <a:xfrm>
              <a:off x="5649" y="798"/>
              <a:ext cx="89" cy="35"/>
            </a:xfrm>
            <a:custGeom>
              <a:avLst/>
              <a:gdLst>
                <a:gd name="T0" fmla="*/ 0 w 89"/>
                <a:gd name="T1" fmla="*/ 0 h 35"/>
                <a:gd name="T2" fmla="*/ 89 w 89"/>
                <a:gd name="T3" fmla="*/ 18 h 35"/>
                <a:gd name="T4" fmla="*/ 0 w 89"/>
                <a:gd name="T5" fmla="*/ 35 h 35"/>
                <a:gd name="T6" fmla="*/ 0 w 89"/>
                <a:gd name="T7" fmla="*/ 0 h 35"/>
              </a:gdLst>
              <a:ahLst/>
              <a:cxnLst>
                <a:cxn ang="0">
                  <a:pos x="T0" y="T1"/>
                </a:cxn>
                <a:cxn ang="0">
                  <a:pos x="T2" y="T3"/>
                </a:cxn>
                <a:cxn ang="0">
                  <a:pos x="T4" y="T5"/>
                </a:cxn>
                <a:cxn ang="0">
                  <a:pos x="T6" y="T7"/>
                </a:cxn>
              </a:cxnLst>
              <a:rect l="0" t="0" r="r" b="b"/>
              <a:pathLst>
                <a:path w="89" h="35">
                  <a:moveTo>
                    <a:pt x="0" y="0"/>
                  </a:moveTo>
                  <a:lnTo>
                    <a:pt x="89" y="18"/>
                  </a:lnTo>
                  <a:lnTo>
                    <a:pt x="0" y="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32" name="Rectangle 8"/>
            <p:cNvSpPr>
              <a:spLocks noChangeArrowheads="1"/>
            </p:cNvSpPr>
            <p:nvPr/>
          </p:nvSpPr>
          <p:spPr bwMode="auto">
            <a:xfrm>
              <a:off x="5678" y="818"/>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57033" name="Rectangle 9"/>
            <p:cNvSpPr>
              <a:spLocks noChangeArrowheads="1"/>
            </p:cNvSpPr>
            <p:nvPr/>
          </p:nvSpPr>
          <p:spPr bwMode="auto">
            <a:xfrm>
              <a:off x="3626" y="818"/>
              <a:ext cx="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57034" name="Line 10"/>
            <p:cNvSpPr>
              <a:spLocks noChangeShapeType="1"/>
            </p:cNvSpPr>
            <p:nvPr/>
          </p:nvSpPr>
          <p:spPr bwMode="auto">
            <a:xfrm>
              <a:off x="3738" y="937"/>
              <a:ext cx="1" cy="19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5" name="Freeform 11"/>
            <p:cNvSpPr>
              <a:spLocks/>
            </p:cNvSpPr>
            <p:nvPr/>
          </p:nvSpPr>
          <p:spPr bwMode="auto">
            <a:xfrm>
              <a:off x="3709" y="888"/>
              <a:ext cx="59" cy="53"/>
            </a:xfrm>
            <a:custGeom>
              <a:avLst/>
              <a:gdLst>
                <a:gd name="T0" fmla="*/ 0 w 59"/>
                <a:gd name="T1" fmla="*/ 53 h 53"/>
                <a:gd name="T2" fmla="*/ 29 w 59"/>
                <a:gd name="T3" fmla="*/ 0 h 53"/>
                <a:gd name="T4" fmla="*/ 59 w 59"/>
                <a:gd name="T5" fmla="*/ 53 h 53"/>
                <a:gd name="T6" fmla="*/ 0 w 59"/>
                <a:gd name="T7" fmla="*/ 53 h 53"/>
              </a:gdLst>
              <a:ahLst/>
              <a:cxnLst>
                <a:cxn ang="0">
                  <a:pos x="T0" y="T1"/>
                </a:cxn>
                <a:cxn ang="0">
                  <a:pos x="T2" y="T3"/>
                </a:cxn>
                <a:cxn ang="0">
                  <a:pos x="T4" y="T5"/>
                </a:cxn>
                <a:cxn ang="0">
                  <a:pos x="T6" y="T7"/>
                </a:cxn>
              </a:cxnLst>
              <a:rect l="0" t="0" r="r" b="b"/>
              <a:pathLst>
                <a:path w="59" h="53">
                  <a:moveTo>
                    <a:pt x="0" y="53"/>
                  </a:moveTo>
                  <a:lnTo>
                    <a:pt x="29" y="0"/>
                  </a:lnTo>
                  <a:lnTo>
                    <a:pt x="59" y="53"/>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36" name="Line 12"/>
            <p:cNvSpPr>
              <a:spLocks noChangeShapeType="1"/>
            </p:cNvSpPr>
            <p:nvPr/>
          </p:nvSpPr>
          <p:spPr bwMode="auto">
            <a:xfrm>
              <a:off x="3659" y="1080"/>
              <a:ext cx="1998"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37" name="Freeform 13"/>
            <p:cNvSpPr>
              <a:spLocks/>
            </p:cNvSpPr>
            <p:nvPr/>
          </p:nvSpPr>
          <p:spPr bwMode="auto">
            <a:xfrm>
              <a:off x="5649" y="1062"/>
              <a:ext cx="89" cy="36"/>
            </a:xfrm>
            <a:custGeom>
              <a:avLst/>
              <a:gdLst>
                <a:gd name="T0" fmla="*/ 0 w 89"/>
                <a:gd name="T1" fmla="*/ 0 h 36"/>
                <a:gd name="T2" fmla="*/ 89 w 89"/>
                <a:gd name="T3" fmla="*/ 18 h 36"/>
                <a:gd name="T4" fmla="*/ 0 w 89"/>
                <a:gd name="T5" fmla="*/ 36 h 36"/>
                <a:gd name="T6" fmla="*/ 0 w 89"/>
                <a:gd name="T7" fmla="*/ 0 h 36"/>
              </a:gdLst>
              <a:ahLst/>
              <a:cxnLst>
                <a:cxn ang="0">
                  <a:pos x="T0" y="T1"/>
                </a:cxn>
                <a:cxn ang="0">
                  <a:pos x="T2" y="T3"/>
                </a:cxn>
                <a:cxn ang="0">
                  <a:pos x="T4" y="T5"/>
                </a:cxn>
                <a:cxn ang="0">
                  <a:pos x="T6" y="T7"/>
                </a:cxn>
              </a:cxnLst>
              <a:rect l="0" t="0" r="r" b="b"/>
              <a:pathLst>
                <a:path w="89" h="36">
                  <a:moveTo>
                    <a:pt x="0" y="0"/>
                  </a:moveTo>
                  <a:lnTo>
                    <a:pt x="89" y="18"/>
                  </a:lnTo>
                  <a:lnTo>
                    <a:pt x="0"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38" name="Rectangle 14"/>
            <p:cNvSpPr>
              <a:spLocks noChangeArrowheads="1"/>
            </p:cNvSpPr>
            <p:nvPr/>
          </p:nvSpPr>
          <p:spPr bwMode="auto">
            <a:xfrm>
              <a:off x="5678" y="1079"/>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57039" name="Line 15"/>
            <p:cNvSpPr>
              <a:spLocks noChangeShapeType="1"/>
            </p:cNvSpPr>
            <p:nvPr/>
          </p:nvSpPr>
          <p:spPr bwMode="auto">
            <a:xfrm>
              <a:off x="3742" y="1201"/>
              <a:ext cx="1" cy="19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0" name="Freeform 16"/>
            <p:cNvSpPr>
              <a:spLocks/>
            </p:cNvSpPr>
            <p:nvPr/>
          </p:nvSpPr>
          <p:spPr bwMode="auto">
            <a:xfrm>
              <a:off x="3712" y="1152"/>
              <a:ext cx="60" cy="54"/>
            </a:xfrm>
            <a:custGeom>
              <a:avLst/>
              <a:gdLst>
                <a:gd name="T0" fmla="*/ 0 w 60"/>
                <a:gd name="T1" fmla="*/ 54 h 54"/>
                <a:gd name="T2" fmla="*/ 30 w 60"/>
                <a:gd name="T3" fmla="*/ 0 h 54"/>
                <a:gd name="T4" fmla="*/ 60 w 60"/>
                <a:gd name="T5" fmla="*/ 54 h 54"/>
                <a:gd name="T6" fmla="*/ 0 w 60"/>
                <a:gd name="T7" fmla="*/ 54 h 54"/>
              </a:gdLst>
              <a:ahLst/>
              <a:cxnLst>
                <a:cxn ang="0">
                  <a:pos x="T0" y="T1"/>
                </a:cxn>
                <a:cxn ang="0">
                  <a:pos x="T2" y="T3"/>
                </a:cxn>
                <a:cxn ang="0">
                  <a:pos x="T4" y="T5"/>
                </a:cxn>
                <a:cxn ang="0">
                  <a:pos x="T6" y="T7"/>
                </a:cxn>
              </a:cxnLst>
              <a:rect l="0" t="0" r="r" b="b"/>
              <a:pathLst>
                <a:path w="60" h="54">
                  <a:moveTo>
                    <a:pt x="0" y="54"/>
                  </a:moveTo>
                  <a:lnTo>
                    <a:pt x="30" y="0"/>
                  </a:lnTo>
                  <a:lnTo>
                    <a:pt x="60" y="54"/>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41" name="Line 17"/>
            <p:cNvSpPr>
              <a:spLocks noChangeShapeType="1"/>
            </p:cNvSpPr>
            <p:nvPr/>
          </p:nvSpPr>
          <p:spPr bwMode="auto">
            <a:xfrm>
              <a:off x="3662" y="1344"/>
              <a:ext cx="1998"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2" name="Freeform 18"/>
            <p:cNvSpPr>
              <a:spLocks/>
            </p:cNvSpPr>
            <p:nvPr/>
          </p:nvSpPr>
          <p:spPr bwMode="auto">
            <a:xfrm>
              <a:off x="5652" y="1326"/>
              <a:ext cx="89" cy="36"/>
            </a:xfrm>
            <a:custGeom>
              <a:avLst/>
              <a:gdLst>
                <a:gd name="T0" fmla="*/ 0 w 89"/>
                <a:gd name="T1" fmla="*/ 0 h 36"/>
                <a:gd name="T2" fmla="*/ 89 w 89"/>
                <a:gd name="T3" fmla="*/ 18 h 36"/>
                <a:gd name="T4" fmla="*/ 0 w 89"/>
                <a:gd name="T5" fmla="*/ 36 h 36"/>
                <a:gd name="T6" fmla="*/ 0 w 89"/>
                <a:gd name="T7" fmla="*/ 0 h 36"/>
              </a:gdLst>
              <a:ahLst/>
              <a:cxnLst>
                <a:cxn ang="0">
                  <a:pos x="T0" y="T1"/>
                </a:cxn>
                <a:cxn ang="0">
                  <a:pos x="T2" y="T3"/>
                </a:cxn>
                <a:cxn ang="0">
                  <a:pos x="T4" y="T5"/>
                </a:cxn>
                <a:cxn ang="0">
                  <a:pos x="T6" y="T7"/>
                </a:cxn>
              </a:cxnLst>
              <a:rect l="0" t="0" r="r" b="b"/>
              <a:pathLst>
                <a:path w="89" h="36">
                  <a:moveTo>
                    <a:pt x="0" y="0"/>
                  </a:moveTo>
                  <a:lnTo>
                    <a:pt x="89" y="18"/>
                  </a:lnTo>
                  <a:lnTo>
                    <a:pt x="0"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43" name="Rectangle 19"/>
            <p:cNvSpPr>
              <a:spLocks noChangeArrowheads="1"/>
            </p:cNvSpPr>
            <p:nvPr/>
          </p:nvSpPr>
          <p:spPr bwMode="auto">
            <a:xfrm>
              <a:off x="5678" y="1340"/>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57044" name="Line 20"/>
            <p:cNvSpPr>
              <a:spLocks noChangeShapeType="1"/>
            </p:cNvSpPr>
            <p:nvPr/>
          </p:nvSpPr>
          <p:spPr bwMode="auto">
            <a:xfrm>
              <a:off x="3740" y="1465"/>
              <a:ext cx="1" cy="19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5" name="Freeform 21"/>
            <p:cNvSpPr>
              <a:spLocks/>
            </p:cNvSpPr>
            <p:nvPr/>
          </p:nvSpPr>
          <p:spPr bwMode="auto">
            <a:xfrm>
              <a:off x="3710" y="1416"/>
              <a:ext cx="59" cy="54"/>
            </a:xfrm>
            <a:custGeom>
              <a:avLst/>
              <a:gdLst>
                <a:gd name="T0" fmla="*/ 0 w 59"/>
                <a:gd name="T1" fmla="*/ 54 h 54"/>
                <a:gd name="T2" fmla="*/ 30 w 59"/>
                <a:gd name="T3" fmla="*/ 0 h 54"/>
                <a:gd name="T4" fmla="*/ 59 w 59"/>
                <a:gd name="T5" fmla="*/ 54 h 54"/>
                <a:gd name="T6" fmla="*/ 0 w 59"/>
                <a:gd name="T7" fmla="*/ 54 h 54"/>
              </a:gdLst>
              <a:ahLst/>
              <a:cxnLst>
                <a:cxn ang="0">
                  <a:pos x="T0" y="T1"/>
                </a:cxn>
                <a:cxn ang="0">
                  <a:pos x="T2" y="T3"/>
                </a:cxn>
                <a:cxn ang="0">
                  <a:pos x="T4" y="T5"/>
                </a:cxn>
                <a:cxn ang="0">
                  <a:pos x="T6" y="T7"/>
                </a:cxn>
              </a:cxnLst>
              <a:rect l="0" t="0" r="r" b="b"/>
              <a:pathLst>
                <a:path w="59" h="54">
                  <a:moveTo>
                    <a:pt x="0" y="54"/>
                  </a:moveTo>
                  <a:lnTo>
                    <a:pt x="30" y="0"/>
                  </a:lnTo>
                  <a:lnTo>
                    <a:pt x="59" y="54"/>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46" name="Line 22"/>
            <p:cNvSpPr>
              <a:spLocks noChangeShapeType="1"/>
            </p:cNvSpPr>
            <p:nvPr/>
          </p:nvSpPr>
          <p:spPr bwMode="auto">
            <a:xfrm>
              <a:off x="3660" y="1609"/>
              <a:ext cx="1998"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47" name="Freeform 23"/>
            <p:cNvSpPr>
              <a:spLocks/>
            </p:cNvSpPr>
            <p:nvPr/>
          </p:nvSpPr>
          <p:spPr bwMode="auto">
            <a:xfrm>
              <a:off x="5650" y="1590"/>
              <a:ext cx="90" cy="36"/>
            </a:xfrm>
            <a:custGeom>
              <a:avLst/>
              <a:gdLst>
                <a:gd name="T0" fmla="*/ 0 w 90"/>
                <a:gd name="T1" fmla="*/ 0 h 36"/>
                <a:gd name="T2" fmla="*/ 90 w 90"/>
                <a:gd name="T3" fmla="*/ 19 h 36"/>
                <a:gd name="T4" fmla="*/ 0 w 90"/>
                <a:gd name="T5" fmla="*/ 36 h 36"/>
                <a:gd name="T6" fmla="*/ 0 w 90"/>
                <a:gd name="T7" fmla="*/ 0 h 36"/>
              </a:gdLst>
              <a:ahLst/>
              <a:cxnLst>
                <a:cxn ang="0">
                  <a:pos x="T0" y="T1"/>
                </a:cxn>
                <a:cxn ang="0">
                  <a:pos x="T2" y="T3"/>
                </a:cxn>
                <a:cxn ang="0">
                  <a:pos x="T4" y="T5"/>
                </a:cxn>
                <a:cxn ang="0">
                  <a:pos x="T6" y="T7"/>
                </a:cxn>
              </a:cxnLst>
              <a:rect l="0" t="0" r="r" b="b"/>
              <a:pathLst>
                <a:path w="90" h="36">
                  <a:moveTo>
                    <a:pt x="0" y="0"/>
                  </a:moveTo>
                  <a:lnTo>
                    <a:pt x="90" y="19"/>
                  </a:lnTo>
                  <a:lnTo>
                    <a:pt x="0"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48" name="Rectangle 24"/>
            <p:cNvSpPr>
              <a:spLocks noChangeArrowheads="1"/>
            </p:cNvSpPr>
            <p:nvPr/>
          </p:nvSpPr>
          <p:spPr bwMode="auto">
            <a:xfrm>
              <a:off x="5678" y="1608"/>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57049" name="Line 25"/>
            <p:cNvSpPr>
              <a:spLocks noChangeShapeType="1"/>
            </p:cNvSpPr>
            <p:nvPr/>
          </p:nvSpPr>
          <p:spPr bwMode="auto">
            <a:xfrm>
              <a:off x="3742" y="1729"/>
              <a:ext cx="1" cy="192"/>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50" name="Freeform 26"/>
            <p:cNvSpPr>
              <a:spLocks/>
            </p:cNvSpPr>
            <p:nvPr/>
          </p:nvSpPr>
          <p:spPr bwMode="auto">
            <a:xfrm>
              <a:off x="3712" y="1680"/>
              <a:ext cx="60" cy="54"/>
            </a:xfrm>
            <a:custGeom>
              <a:avLst/>
              <a:gdLst>
                <a:gd name="T0" fmla="*/ 0 w 60"/>
                <a:gd name="T1" fmla="*/ 54 h 54"/>
                <a:gd name="T2" fmla="*/ 30 w 60"/>
                <a:gd name="T3" fmla="*/ 0 h 54"/>
                <a:gd name="T4" fmla="*/ 60 w 60"/>
                <a:gd name="T5" fmla="*/ 54 h 54"/>
                <a:gd name="T6" fmla="*/ 0 w 60"/>
                <a:gd name="T7" fmla="*/ 54 h 54"/>
              </a:gdLst>
              <a:ahLst/>
              <a:cxnLst>
                <a:cxn ang="0">
                  <a:pos x="T0" y="T1"/>
                </a:cxn>
                <a:cxn ang="0">
                  <a:pos x="T2" y="T3"/>
                </a:cxn>
                <a:cxn ang="0">
                  <a:pos x="T4" y="T5"/>
                </a:cxn>
                <a:cxn ang="0">
                  <a:pos x="T6" y="T7"/>
                </a:cxn>
              </a:cxnLst>
              <a:rect l="0" t="0" r="r" b="b"/>
              <a:pathLst>
                <a:path w="60" h="54">
                  <a:moveTo>
                    <a:pt x="0" y="54"/>
                  </a:moveTo>
                  <a:lnTo>
                    <a:pt x="30" y="0"/>
                  </a:lnTo>
                  <a:lnTo>
                    <a:pt x="60" y="54"/>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51" name="Line 27"/>
            <p:cNvSpPr>
              <a:spLocks noChangeShapeType="1"/>
            </p:cNvSpPr>
            <p:nvPr/>
          </p:nvSpPr>
          <p:spPr bwMode="auto">
            <a:xfrm>
              <a:off x="3662" y="1873"/>
              <a:ext cx="1998"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52" name="Freeform 28"/>
            <p:cNvSpPr>
              <a:spLocks/>
            </p:cNvSpPr>
            <p:nvPr/>
          </p:nvSpPr>
          <p:spPr bwMode="auto">
            <a:xfrm>
              <a:off x="5652" y="1855"/>
              <a:ext cx="89" cy="35"/>
            </a:xfrm>
            <a:custGeom>
              <a:avLst/>
              <a:gdLst>
                <a:gd name="T0" fmla="*/ 0 w 89"/>
                <a:gd name="T1" fmla="*/ 0 h 35"/>
                <a:gd name="T2" fmla="*/ 89 w 89"/>
                <a:gd name="T3" fmla="*/ 18 h 35"/>
                <a:gd name="T4" fmla="*/ 0 w 89"/>
                <a:gd name="T5" fmla="*/ 35 h 35"/>
                <a:gd name="T6" fmla="*/ 0 w 89"/>
                <a:gd name="T7" fmla="*/ 0 h 35"/>
              </a:gdLst>
              <a:ahLst/>
              <a:cxnLst>
                <a:cxn ang="0">
                  <a:pos x="T0" y="T1"/>
                </a:cxn>
                <a:cxn ang="0">
                  <a:pos x="T2" y="T3"/>
                </a:cxn>
                <a:cxn ang="0">
                  <a:pos x="T4" y="T5"/>
                </a:cxn>
                <a:cxn ang="0">
                  <a:pos x="T6" y="T7"/>
                </a:cxn>
              </a:cxnLst>
              <a:rect l="0" t="0" r="r" b="b"/>
              <a:pathLst>
                <a:path w="89" h="35">
                  <a:moveTo>
                    <a:pt x="0" y="0"/>
                  </a:moveTo>
                  <a:lnTo>
                    <a:pt x="89" y="18"/>
                  </a:lnTo>
                  <a:lnTo>
                    <a:pt x="0" y="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53" name="Rectangle 29"/>
            <p:cNvSpPr>
              <a:spLocks noChangeArrowheads="1"/>
            </p:cNvSpPr>
            <p:nvPr/>
          </p:nvSpPr>
          <p:spPr bwMode="auto">
            <a:xfrm>
              <a:off x="5678" y="1869"/>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57054" name="Line 30"/>
            <p:cNvSpPr>
              <a:spLocks noChangeShapeType="1"/>
            </p:cNvSpPr>
            <p:nvPr/>
          </p:nvSpPr>
          <p:spPr bwMode="auto">
            <a:xfrm>
              <a:off x="3737" y="1994"/>
              <a:ext cx="1" cy="192"/>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55" name="Freeform 31"/>
            <p:cNvSpPr>
              <a:spLocks/>
            </p:cNvSpPr>
            <p:nvPr/>
          </p:nvSpPr>
          <p:spPr bwMode="auto">
            <a:xfrm>
              <a:off x="3707" y="1945"/>
              <a:ext cx="60" cy="54"/>
            </a:xfrm>
            <a:custGeom>
              <a:avLst/>
              <a:gdLst>
                <a:gd name="T0" fmla="*/ 0 w 60"/>
                <a:gd name="T1" fmla="*/ 54 h 54"/>
                <a:gd name="T2" fmla="*/ 30 w 60"/>
                <a:gd name="T3" fmla="*/ 0 h 54"/>
                <a:gd name="T4" fmla="*/ 60 w 60"/>
                <a:gd name="T5" fmla="*/ 54 h 54"/>
                <a:gd name="T6" fmla="*/ 0 w 60"/>
                <a:gd name="T7" fmla="*/ 54 h 54"/>
              </a:gdLst>
              <a:ahLst/>
              <a:cxnLst>
                <a:cxn ang="0">
                  <a:pos x="T0" y="T1"/>
                </a:cxn>
                <a:cxn ang="0">
                  <a:pos x="T2" y="T3"/>
                </a:cxn>
                <a:cxn ang="0">
                  <a:pos x="T4" y="T5"/>
                </a:cxn>
                <a:cxn ang="0">
                  <a:pos x="T6" y="T7"/>
                </a:cxn>
              </a:cxnLst>
              <a:rect l="0" t="0" r="r" b="b"/>
              <a:pathLst>
                <a:path w="60" h="54">
                  <a:moveTo>
                    <a:pt x="0" y="54"/>
                  </a:moveTo>
                  <a:lnTo>
                    <a:pt x="30" y="0"/>
                  </a:lnTo>
                  <a:lnTo>
                    <a:pt x="60" y="54"/>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56" name="Line 32"/>
            <p:cNvSpPr>
              <a:spLocks noChangeShapeType="1"/>
            </p:cNvSpPr>
            <p:nvPr/>
          </p:nvSpPr>
          <p:spPr bwMode="auto">
            <a:xfrm>
              <a:off x="3657" y="2138"/>
              <a:ext cx="1998"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57" name="Freeform 33"/>
            <p:cNvSpPr>
              <a:spLocks/>
            </p:cNvSpPr>
            <p:nvPr/>
          </p:nvSpPr>
          <p:spPr bwMode="auto">
            <a:xfrm>
              <a:off x="5648" y="2120"/>
              <a:ext cx="89" cy="35"/>
            </a:xfrm>
            <a:custGeom>
              <a:avLst/>
              <a:gdLst>
                <a:gd name="T0" fmla="*/ 0 w 89"/>
                <a:gd name="T1" fmla="*/ 0 h 35"/>
                <a:gd name="T2" fmla="*/ 89 w 89"/>
                <a:gd name="T3" fmla="*/ 18 h 35"/>
                <a:gd name="T4" fmla="*/ 0 w 89"/>
                <a:gd name="T5" fmla="*/ 35 h 35"/>
                <a:gd name="T6" fmla="*/ 0 w 89"/>
                <a:gd name="T7" fmla="*/ 0 h 35"/>
              </a:gdLst>
              <a:ahLst/>
              <a:cxnLst>
                <a:cxn ang="0">
                  <a:pos x="T0" y="T1"/>
                </a:cxn>
                <a:cxn ang="0">
                  <a:pos x="T2" y="T3"/>
                </a:cxn>
                <a:cxn ang="0">
                  <a:pos x="T4" y="T5"/>
                </a:cxn>
                <a:cxn ang="0">
                  <a:pos x="T6" y="T7"/>
                </a:cxn>
              </a:cxnLst>
              <a:rect l="0" t="0" r="r" b="b"/>
              <a:pathLst>
                <a:path w="89" h="35">
                  <a:moveTo>
                    <a:pt x="0" y="0"/>
                  </a:moveTo>
                  <a:lnTo>
                    <a:pt x="89" y="18"/>
                  </a:lnTo>
                  <a:lnTo>
                    <a:pt x="0" y="3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58" name="Rectangle 34"/>
            <p:cNvSpPr>
              <a:spLocks noChangeArrowheads="1"/>
            </p:cNvSpPr>
            <p:nvPr/>
          </p:nvSpPr>
          <p:spPr bwMode="auto">
            <a:xfrm>
              <a:off x="5678" y="2138"/>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57059" name="Line 35"/>
            <p:cNvSpPr>
              <a:spLocks noChangeShapeType="1"/>
            </p:cNvSpPr>
            <p:nvPr/>
          </p:nvSpPr>
          <p:spPr bwMode="auto">
            <a:xfrm>
              <a:off x="3742" y="2258"/>
              <a:ext cx="1" cy="19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0" name="Freeform 36"/>
            <p:cNvSpPr>
              <a:spLocks/>
            </p:cNvSpPr>
            <p:nvPr/>
          </p:nvSpPr>
          <p:spPr bwMode="auto">
            <a:xfrm>
              <a:off x="3712" y="2209"/>
              <a:ext cx="60" cy="53"/>
            </a:xfrm>
            <a:custGeom>
              <a:avLst/>
              <a:gdLst>
                <a:gd name="T0" fmla="*/ 0 w 60"/>
                <a:gd name="T1" fmla="*/ 53 h 53"/>
                <a:gd name="T2" fmla="*/ 30 w 60"/>
                <a:gd name="T3" fmla="*/ 0 h 53"/>
                <a:gd name="T4" fmla="*/ 60 w 60"/>
                <a:gd name="T5" fmla="*/ 53 h 53"/>
                <a:gd name="T6" fmla="*/ 0 w 60"/>
                <a:gd name="T7" fmla="*/ 53 h 53"/>
              </a:gdLst>
              <a:ahLst/>
              <a:cxnLst>
                <a:cxn ang="0">
                  <a:pos x="T0" y="T1"/>
                </a:cxn>
                <a:cxn ang="0">
                  <a:pos x="T2" y="T3"/>
                </a:cxn>
                <a:cxn ang="0">
                  <a:pos x="T4" y="T5"/>
                </a:cxn>
                <a:cxn ang="0">
                  <a:pos x="T6" y="T7"/>
                </a:cxn>
              </a:cxnLst>
              <a:rect l="0" t="0" r="r" b="b"/>
              <a:pathLst>
                <a:path w="60" h="53">
                  <a:moveTo>
                    <a:pt x="0" y="53"/>
                  </a:moveTo>
                  <a:lnTo>
                    <a:pt x="30" y="0"/>
                  </a:lnTo>
                  <a:lnTo>
                    <a:pt x="60" y="53"/>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61" name="Line 37"/>
            <p:cNvSpPr>
              <a:spLocks noChangeShapeType="1"/>
            </p:cNvSpPr>
            <p:nvPr/>
          </p:nvSpPr>
          <p:spPr bwMode="auto">
            <a:xfrm>
              <a:off x="3662" y="2401"/>
              <a:ext cx="1998"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2" name="Freeform 38"/>
            <p:cNvSpPr>
              <a:spLocks/>
            </p:cNvSpPr>
            <p:nvPr/>
          </p:nvSpPr>
          <p:spPr bwMode="auto">
            <a:xfrm>
              <a:off x="5652" y="2383"/>
              <a:ext cx="89" cy="36"/>
            </a:xfrm>
            <a:custGeom>
              <a:avLst/>
              <a:gdLst>
                <a:gd name="T0" fmla="*/ 0 w 89"/>
                <a:gd name="T1" fmla="*/ 0 h 36"/>
                <a:gd name="T2" fmla="*/ 89 w 89"/>
                <a:gd name="T3" fmla="*/ 18 h 36"/>
                <a:gd name="T4" fmla="*/ 0 w 89"/>
                <a:gd name="T5" fmla="*/ 36 h 36"/>
                <a:gd name="T6" fmla="*/ 0 w 89"/>
                <a:gd name="T7" fmla="*/ 0 h 36"/>
              </a:gdLst>
              <a:ahLst/>
              <a:cxnLst>
                <a:cxn ang="0">
                  <a:pos x="T0" y="T1"/>
                </a:cxn>
                <a:cxn ang="0">
                  <a:pos x="T2" y="T3"/>
                </a:cxn>
                <a:cxn ang="0">
                  <a:pos x="T4" y="T5"/>
                </a:cxn>
                <a:cxn ang="0">
                  <a:pos x="T6" y="T7"/>
                </a:cxn>
              </a:cxnLst>
              <a:rect l="0" t="0" r="r" b="b"/>
              <a:pathLst>
                <a:path w="89" h="36">
                  <a:moveTo>
                    <a:pt x="0" y="0"/>
                  </a:moveTo>
                  <a:lnTo>
                    <a:pt x="89" y="18"/>
                  </a:lnTo>
                  <a:lnTo>
                    <a:pt x="0"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63" name="Rectangle 39"/>
            <p:cNvSpPr>
              <a:spLocks noChangeArrowheads="1"/>
            </p:cNvSpPr>
            <p:nvPr/>
          </p:nvSpPr>
          <p:spPr bwMode="auto">
            <a:xfrm>
              <a:off x="5678" y="2399"/>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57064" name="Line 40"/>
            <p:cNvSpPr>
              <a:spLocks noChangeShapeType="1"/>
            </p:cNvSpPr>
            <p:nvPr/>
          </p:nvSpPr>
          <p:spPr bwMode="auto">
            <a:xfrm>
              <a:off x="3738" y="2522"/>
              <a:ext cx="1" cy="215"/>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5" name="Freeform 41"/>
            <p:cNvSpPr>
              <a:spLocks/>
            </p:cNvSpPr>
            <p:nvPr/>
          </p:nvSpPr>
          <p:spPr bwMode="auto">
            <a:xfrm>
              <a:off x="3708" y="2473"/>
              <a:ext cx="59" cy="53"/>
            </a:xfrm>
            <a:custGeom>
              <a:avLst/>
              <a:gdLst>
                <a:gd name="T0" fmla="*/ 0 w 59"/>
                <a:gd name="T1" fmla="*/ 53 h 53"/>
                <a:gd name="T2" fmla="*/ 30 w 59"/>
                <a:gd name="T3" fmla="*/ 0 h 53"/>
                <a:gd name="T4" fmla="*/ 59 w 59"/>
                <a:gd name="T5" fmla="*/ 53 h 53"/>
                <a:gd name="T6" fmla="*/ 0 w 59"/>
                <a:gd name="T7" fmla="*/ 53 h 53"/>
              </a:gdLst>
              <a:ahLst/>
              <a:cxnLst>
                <a:cxn ang="0">
                  <a:pos x="T0" y="T1"/>
                </a:cxn>
                <a:cxn ang="0">
                  <a:pos x="T2" y="T3"/>
                </a:cxn>
                <a:cxn ang="0">
                  <a:pos x="T4" y="T5"/>
                </a:cxn>
                <a:cxn ang="0">
                  <a:pos x="T6" y="T7"/>
                </a:cxn>
              </a:cxnLst>
              <a:rect l="0" t="0" r="r" b="b"/>
              <a:pathLst>
                <a:path w="59" h="53">
                  <a:moveTo>
                    <a:pt x="0" y="53"/>
                  </a:moveTo>
                  <a:lnTo>
                    <a:pt x="30" y="0"/>
                  </a:lnTo>
                  <a:lnTo>
                    <a:pt x="59" y="53"/>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66" name="Line 42"/>
            <p:cNvSpPr>
              <a:spLocks noChangeShapeType="1"/>
            </p:cNvSpPr>
            <p:nvPr/>
          </p:nvSpPr>
          <p:spPr bwMode="auto">
            <a:xfrm>
              <a:off x="3658" y="2689"/>
              <a:ext cx="1998" cy="1"/>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67" name="Freeform 43"/>
            <p:cNvSpPr>
              <a:spLocks/>
            </p:cNvSpPr>
            <p:nvPr/>
          </p:nvSpPr>
          <p:spPr bwMode="auto">
            <a:xfrm>
              <a:off x="5649" y="2671"/>
              <a:ext cx="89" cy="36"/>
            </a:xfrm>
            <a:custGeom>
              <a:avLst/>
              <a:gdLst>
                <a:gd name="T0" fmla="*/ 0 w 89"/>
                <a:gd name="T1" fmla="*/ 0 h 36"/>
                <a:gd name="T2" fmla="*/ 89 w 89"/>
                <a:gd name="T3" fmla="*/ 18 h 36"/>
                <a:gd name="T4" fmla="*/ 0 w 89"/>
                <a:gd name="T5" fmla="*/ 36 h 36"/>
                <a:gd name="T6" fmla="*/ 0 w 89"/>
                <a:gd name="T7" fmla="*/ 0 h 36"/>
              </a:gdLst>
              <a:ahLst/>
              <a:cxnLst>
                <a:cxn ang="0">
                  <a:pos x="T0" y="T1"/>
                </a:cxn>
                <a:cxn ang="0">
                  <a:pos x="T2" y="T3"/>
                </a:cxn>
                <a:cxn ang="0">
                  <a:pos x="T4" y="T5"/>
                </a:cxn>
                <a:cxn ang="0">
                  <a:pos x="T6" y="T7"/>
                </a:cxn>
              </a:cxnLst>
              <a:rect l="0" t="0" r="r" b="b"/>
              <a:pathLst>
                <a:path w="89" h="36">
                  <a:moveTo>
                    <a:pt x="0" y="0"/>
                  </a:moveTo>
                  <a:lnTo>
                    <a:pt x="89" y="18"/>
                  </a:lnTo>
                  <a:lnTo>
                    <a:pt x="0" y="3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068" name="Rectangle 44"/>
            <p:cNvSpPr>
              <a:spLocks noChangeArrowheads="1"/>
            </p:cNvSpPr>
            <p:nvPr/>
          </p:nvSpPr>
          <p:spPr bwMode="auto">
            <a:xfrm>
              <a:off x="5688" y="2688"/>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t</a:t>
              </a:r>
              <a:endParaRPr kumimoji="1" lang="en-US" altLang="zh-CN" sz="2400">
                <a:latin typeface="Times New Roman" pitchFamily="18" charset="0"/>
                <a:ea typeface="华文中宋" pitchFamily="2" charset="-122"/>
              </a:endParaRPr>
            </a:p>
          </p:txBody>
        </p:sp>
        <p:sp>
          <p:nvSpPr>
            <p:cNvPr id="257069" name="Rectangle 45"/>
            <p:cNvSpPr>
              <a:spLocks noChangeArrowheads="1"/>
            </p:cNvSpPr>
            <p:nvPr/>
          </p:nvSpPr>
          <p:spPr bwMode="auto">
            <a:xfrm>
              <a:off x="3626" y="1072"/>
              <a:ext cx="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57070" name="Rectangle 46"/>
            <p:cNvSpPr>
              <a:spLocks noChangeArrowheads="1"/>
            </p:cNvSpPr>
            <p:nvPr/>
          </p:nvSpPr>
          <p:spPr bwMode="auto">
            <a:xfrm>
              <a:off x="3626" y="2681"/>
              <a:ext cx="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57071" name="Rectangle 47"/>
            <p:cNvSpPr>
              <a:spLocks noChangeArrowheads="1"/>
            </p:cNvSpPr>
            <p:nvPr/>
          </p:nvSpPr>
          <p:spPr bwMode="auto">
            <a:xfrm>
              <a:off x="3615" y="2391"/>
              <a:ext cx="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57072" name="Rectangle 48"/>
            <p:cNvSpPr>
              <a:spLocks noChangeArrowheads="1"/>
            </p:cNvSpPr>
            <p:nvPr/>
          </p:nvSpPr>
          <p:spPr bwMode="auto">
            <a:xfrm>
              <a:off x="3615" y="2123"/>
              <a:ext cx="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57073" name="Rectangle 49"/>
            <p:cNvSpPr>
              <a:spLocks noChangeArrowheads="1"/>
            </p:cNvSpPr>
            <p:nvPr/>
          </p:nvSpPr>
          <p:spPr bwMode="auto">
            <a:xfrm>
              <a:off x="3626" y="1869"/>
              <a:ext cx="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57074" name="Rectangle 50"/>
            <p:cNvSpPr>
              <a:spLocks noChangeArrowheads="1"/>
            </p:cNvSpPr>
            <p:nvPr/>
          </p:nvSpPr>
          <p:spPr bwMode="auto">
            <a:xfrm>
              <a:off x="3626" y="1340"/>
              <a:ext cx="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57075" name="Rectangle 51"/>
            <p:cNvSpPr>
              <a:spLocks noChangeArrowheads="1"/>
            </p:cNvSpPr>
            <p:nvPr/>
          </p:nvSpPr>
          <p:spPr bwMode="auto">
            <a:xfrm>
              <a:off x="3626" y="1608"/>
              <a:ext cx="58"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57076" name="Freeform 52"/>
            <p:cNvSpPr>
              <a:spLocks/>
            </p:cNvSpPr>
            <p:nvPr/>
          </p:nvSpPr>
          <p:spPr bwMode="auto">
            <a:xfrm>
              <a:off x="3738" y="1224"/>
              <a:ext cx="1719" cy="120"/>
            </a:xfrm>
            <a:custGeom>
              <a:avLst/>
              <a:gdLst>
                <a:gd name="T0" fmla="*/ 0 w 1719"/>
                <a:gd name="T1" fmla="*/ 120 h 120"/>
                <a:gd name="T2" fmla="*/ 640 w 1719"/>
                <a:gd name="T3" fmla="*/ 120 h 120"/>
                <a:gd name="T4" fmla="*/ 640 w 1719"/>
                <a:gd name="T5" fmla="*/ 0 h 120"/>
                <a:gd name="T6" fmla="*/ 800 w 1719"/>
                <a:gd name="T7" fmla="*/ 0 h 120"/>
                <a:gd name="T8" fmla="*/ 800 w 1719"/>
                <a:gd name="T9" fmla="*/ 120 h 120"/>
                <a:gd name="T10" fmla="*/ 1600 w 1719"/>
                <a:gd name="T11" fmla="*/ 120 h 120"/>
                <a:gd name="T12" fmla="*/ 1600 w 1719"/>
                <a:gd name="T13" fmla="*/ 0 h 120"/>
                <a:gd name="T14" fmla="*/ 1719 w 1719"/>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9" h="120">
                  <a:moveTo>
                    <a:pt x="0" y="120"/>
                  </a:moveTo>
                  <a:lnTo>
                    <a:pt x="640" y="120"/>
                  </a:lnTo>
                  <a:lnTo>
                    <a:pt x="640" y="0"/>
                  </a:lnTo>
                  <a:lnTo>
                    <a:pt x="800" y="0"/>
                  </a:lnTo>
                  <a:lnTo>
                    <a:pt x="800" y="120"/>
                  </a:lnTo>
                  <a:lnTo>
                    <a:pt x="1600" y="120"/>
                  </a:lnTo>
                  <a:lnTo>
                    <a:pt x="1600" y="0"/>
                  </a:lnTo>
                  <a:lnTo>
                    <a:pt x="1719" y="0"/>
                  </a:lnTo>
                </a:path>
              </a:pathLst>
            </a:custGeom>
            <a:noFill/>
            <a:ln w="2540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77" name="Freeform 53"/>
            <p:cNvSpPr>
              <a:spLocks/>
            </p:cNvSpPr>
            <p:nvPr/>
          </p:nvSpPr>
          <p:spPr bwMode="auto">
            <a:xfrm>
              <a:off x="3738" y="960"/>
              <a:ext cx="1719" cy="120"/>
            </a:xfrm>
            <a:custGeom>
              <a:avLst/>
              <a:gdLst>
                <a:gd name="T0" fmla="*/ 0 w 1719"/>
                <a:gd name="T1" fmla="*/ 120 h 120"/>
                <a:gd name="T2" fmla="*/ 320 w 1719"/>
                <a:gd name="T3" fmla="*/ 120 h 120"/>
                <a:gd name="T4" fmla="*/ 320 w 1719"/>
                <a:gd name="T5" fmla="*/ 0 h 120"/>
                <a:gd name="T6" fmla="*/ 480 w 1719"/>
                <a:gd name="T7" fmla="*/ 0 h 120"/>
                <a:gd name="T8" fmla="*/ 480 w 1719"/>
                <a:gd name="T9" fmla="*/ 120 h 120"/>
                <a:gd name="T10" fmla="*/ 1280 w 1719"/>
                <a:gd name="T11" fmla="*/ 120 h 120"/>
                <a:gd name="T12" fmla="*/ 1280 w 1719"/>
                <a:gd name="T13" fmla="*/ 0 h 120"/>
                <a:gd name="T14" fmla="*/ 1440 w 1719"/>
                <a:gd name="T15" fmla="*/ 0 h 120"/>
                <a:gd name="T16" fmla="*/ 1440 w 1719"/>
                <a:gd name="T17" fmla="*/ 120 h 120"/>
                <a:gd name="T18" fmla="*/ 1719 w 1719"/>
                <a:gd name="T1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9" h="120">
                  <a:moveTo>
                    <a:pt x="0" y="120"/>
                  </a:moveTo>
                  <a:lnTo>
                    <a:pt x="320" y="120"/>
                  </a:lnTo>
                  <a:lnTo>
                    <a:pt x="320" y="0"/>
                  </a:lnTo>
                  <a:lnTo>
                    <a:pt x="480" y="0"/>
                  </a:lnTo>
                  <a:lnTo>
                    <a:pt x="480" y="120"/>
                  </a:lnTo>
                  <a:lnTo>
                    <a:pt x="1280" y="120"/>
                  </a:lnTo>
                  <a:lnTo>
                    <a:pt x="1280" y="0"/>
                  </a:lnTo>
                  <a:lnTo>
                    <a:pt x="1440" y="0"/>
                  </a:lnTo>
                  <a:lnTo>
                    <a:pt x="1440" y="120"/>
                  </a:lnTo>
                  <a:lnTo>
                    <a:pt x="1719" y="120"/>
                  </a:lnTo>
                </a:path>
              </a:pathLst>
            </a:custGeom>
            <a:noFill/>
            <a:ln w="2540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78" name="Freeform 54"/>
            <p:cNvSpPr>
              <a:spLocks/>
            </p:cNvSpPr>
            <p:nvPr/>
          </p:nvSpPr>
          <p:spPr bwMode="auto">
            <a:xfrm>
              <a:off x="3738" y="695"/>
              <a:ext cx="1719" cy="121"/>
            </a:xfrm>
            <a:custGeom>
              <a:avLst/>
              <a:gdLst>
                <a:gd name="T0" fmla="*/ 0 w 1719"/>
                <a:gd name="T1" fmla="*/ 0 h 121"/>
                <a:gd name="T2" fmla="*/ 160 w 1719"/>
                <a:gd name="T3" fmla="*/ 0 h 121"/>
                <a:gd name="T4" fmla="*/ 160 w 1719"/>
                <a:gd name="T5" fmla="*/ 121 h 121"/>
                <a:gd name="T6" fmla="*/ 960 w 1719"/>
                <a:gd name="T7" fmla="*/ 121 h 121"/>
                <a:gd name="T8" fmla="*/ 960 w 1719"/>
                <a:gd name="T9" fmla="*/ 0 h 121"/>
                <a:gd name="T10" fmla="*/ 1120 w 1719"/>
                <a:gd name="T11" fmla="*/ 0 h 121"/>
                <a:gd name="T12" fmla="*/ 1120 w 1719"/>
                <a:gd name="T13" fmla="*/ 121 h 121"/>
                <a:gd name="T14" fmla="*/ 1719 w 1719"/>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9" h="121">
                  <a:moveTo>
                    <a:pt x="0" y="0"/>
                  </a:moveTo>
                  <a:lnTo>
                    <a:pt x="160" y="0"/>
                  </a:lnTo>
                  <a:lnTo>
                    <a:pt x="160" y="121"/>
                  </a:lnTo>
                  <a:lnTo>
                    <a:pt x="960" y="121"/>
                  </a:lnTo>
                  <a:lnTo>
                    <a:pt x="960" y="0"/>
                  </a:lnTo>
                  <a:lnTo>
                    <a:pt x="1120" y="0"/>
                  </a:lnTo>
                  <a:lnTo>
                    <a:pt x="1120" y="121"/>
                  </a:lnTo>
                  <a:lnTo>
                    <a:pt x="1719" y="121"/>
                  </a:lnTo>
                </a:path>
              </a:pathLst>
            </a:custGeom>
            <a:noFill/>
            <a:ln w="2540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79" name="Freeform 55"/>
            <p:cNvSpPr>
              <a:spLocks/>
            </p:cNvSpPr>
            <p:nvPr/>
          </p:nvSpPr>
          <p:spPr bwMode="auto">
            <a:xfrm>
              <a:off x="3738" y="1488"/>
              <a:ext cx="1719" cy="121"/>
            </a:xfrm>
            <a:custGeom>
              <a:avLst/>
              <a:gdLst>
                <a:gd name="T0" fmla="*/ 0 w 1719"/>
                <a:gd name="T1" fmla="*/ 0 h 121"/>
                <a:gd name="T2" fmla="*/ 160 w 1719"/>
                <a:gd name="T3" fmla="*/ 0 h 121"/>
                <a:gd name="T4" fmla="*/ 160 w 1719"/>
                <a:gd name="T5" fmla="*/ 121 h 121"/>
                <a:gd name="T6" fmla="*/ 320 w 1719"/>
                <a:gd name="T7" fmla="*/ 121 h 121"/>
                <a:gd name="T8" fmla="*/ 320 w 1719"/>
                <a:gd name="T9" fmla="*/ 0 h 121"/>
                <a:gd name="T10" fmla="*/ 480 w 1719"/>
                <a:gd name="T11" fmla="*/ 0 h 121"/>
                <a:gd name="T12" fmla="*/ 480 w 1719"/>
                <a:gd name="T13" fmla="*/ 121 h 121"/>
                <a:gd name="T14" fmla="*/ 640 w 1719"/>
                <a:gd name="T15" fmla="*/ 121 h 121"/>
                <a:gd name="T16" fmla="*/ 640 w 1719"/>
                <a:gd name="T17" fmla="*/ 0 h 121"/>
                <a:gd name="T18" fmla="*/ 800 w 1719"/>
                <a:gd name="T19" fmla="*/ 0 h 121"/>
                <a:gd name="T20" fmla="*/ 800 w 1719"/>
                <a:gd name="T21" fmla="*/ 121 h 121"/>
                <a:gd name="T22" fmla="*/ 960 w 1719"/>
                <a:gd name="T23" fmla="*/ 121 h 121"/>
                <a:gd name="T24" fmla="*/ 960 w 1719"/>
                <a:gd name="T25" fmla="*/ 0 h 121"/>
                <a:gd name="T26" fmla="*/ 1120 w 1719"/>
                <a:gd name="T27" fmla="*/ 0 h 121"/>
                <a:gd name="T28" fmla="*/ 1120 w 1719"/>
                <a:gd name="T29" fmla="*/ 121 h 121"/>
                <a:gd name="T30" fmla="*/ 1280 w 1719"/>
                <a:gd name="T31" fmla="*/ 121 h 121"/>
                <a:gd name="T32" fmla="*/ 1280 w 1719"/>
                <a:gd name="T33" fmla="*/ 0 h 121"/>
                <a:gd name="T34" fmla="*/ 1440 w 1719"/>
                <a:gd name="T35" fmla="*/ 0 h 121"/>
                <a:gd name="T36" fmla="*/ 1440 w 1719"/>
                <a:gd name="T37" fmla="*/ 121 h 121"/>
                <a:gd name="T38" fmla="*/ 1600 w 1719"/>
                <a:gd name="T39" fmla="*/ 121 h 121"/>
                <a:gd name="T40" fmla="*/ 1600 w 1719"/>
                <a:gd name="T41" fmla="*/ 0 h 121"/>
                <a:gd name="T42" fmla="*/ 1719 w 1719"/>
                <a:gd name="T4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19" h="121">
                  <a:moveTo>
                    <a:pt x="0" y="0"/>
                  </a:moveTo>
                  <a:lnTo>
                    <a:pt x="160" y="0"/>
                  </a:lnTo>
                  <a:lnTo>
                    <a:pt x="160" y="121"/>
                  </a:lnTo>
                  <a:lnTo>
                    <a:pt x="320" y="121"/>
                  </a:lnTo>
                  <a:lnTo>
                    <a:pt x="320" y="0"/>
                  </a:lnTo>
                  <a:lnTo>
                    <a:pt x="480" y="0"/>
                  </a:lnTo>
                  <a:lnTo>
                    <a:pt x="480" y="121"/>
                  </a:lnTo>
                  <a:lnTo>
                    <a:pt x="640" y="121"/>
                  </a:lnTo>
                  <a:lnTo>
                    <a:pt x="640" y="0"/>
                  </a:lnTo>
                  <a:lnTo>
                    <a:pt x="800" y="0"/>
                  </a:lnTo>
                  <a:lnTo>
                    <a:pt x="800" y="121"/>
                  </a:lnTo>
                  <a:lnTo>
                    <a:pt x="960" y="121"/>
                  </a:lnTo>
                  <a:lnTo>
                    <a:pt x="960" y="0"/>
                  </a:lnTo>
                  <a:lnTo>
                    <a:pt x="1120" y="0"/>
                  </a:lnTo>
                  <a:lnTo>
                    <a:pt x="1120" y="121"/>
                  </a:lnTo>
                  <a:lnTo>
                    <a:pt x="1280" y="121"/>
                  </a:lnTo>
                  <a:lnTo>
                    <a:pt x="1280" y="0"/>
                  </a:lnTo>
                  <a:lnTo>
                    <a:pt x="1440" y="0"/>
                  </a:lnTo>
                  <a:lnTo>
                    <a:pt x="1440" y="121"/>
                  </a:lnTo>
                  <a:lnTo>
                    <a:pt x="1600" y="121"/>
                  </a:lnTo>
                  <a:lnTo>
                    <a:pt x="1600" y="0"/>
                  </a:lnTo>
                  <a:lnTo>
                    <a:pt x="1719" y="0"/>
                  </a:lnTo>
                </a:path>
              </a:pathLst>
            </a:custGeom>
            <a:noFill/>
            <a:ln w="2540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80" name="Line 56"/>
            <p:cNvSpPr>
              <a:spLocks noChangeShapeType="1"/>
            </p:cNvSpPr>
            <p:nvPr/>
          </p:nvSpPr>
          <p:spPr bwMode="auto">
            <a:xfrm flipV="1">
              <a:off x="3738" y="1800"/>
              <a:ext cx="160" cy="4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1" name="Line 57"/>
            <p:cNvSpPr>
              <a:spLocks noChangeShapeType="1"/>
            </p:cNvSpPr>
            <p:nvPr/>
          </p:nvSpPr>
          <p:spPr bwMode="auto">
            <a:xfrm>
              <a:off x="3898" y="1800"/>
              <a:ext cx="800" cy="4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2" name="Line 58"/>
            <p:cNvSpPr>
              <a:spLocks noChangeShapeType="1"/>
            </p:cNvSpPr>
            <p:nvPr/>
          </p:nvSpPr>
          <p:spPr bwMode="auto">
            <a:xfrm flipV="1">
              <a:off x="4698" y="1800"/>
              <a:ext cx="160" cy="4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3" name="Line 59"/>
            <p:cNvSpPr>
              <a:spLocks noChangeShapeType="1"/>
            </p:cNvSpPr>
            <p:nvPr/>
          </p:nvSpPr>
          <p:spPr bwMode="auto">
            <a:xfrm>
              <a:off x="4858" y="1800"/>
              <a:ext cx="599" cy="39"/>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4" name="Line 60"/>
            <p:cNvSpPr>
              <a:spLocks noChangeShapeType="1"/>
            </p:cNvSpPr>
            <p:nvPr/>
          </p:nvSpPr>
          <p:spPr bwMode="auto">
            <a:xfrm>
              <a:off x="3738" y="2089"/>
              <a:ext cx="320" cy="24"/>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5" name="Line 61"/>
            <p:cNvSpPr>
              <a:spLocks noChangeShapeType="1"/>
            </p:cNvSpPr>
            <p:nvPr/>
          </p:nvSpPr>
          <p:spPr bwMode="auto">
            <a:xfrm flipV="1">
              <a:off x="4058" y="2065"/>
              <a:ext cx="160" cy="4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6" name="Line 62"/>
            <p:cNvSpPr>
              <a:spLocks noChangeShapeType="1"/>
            </p:cNvSpPr>
            <p:nvPr/>
          </p:nvSpPr>
          <p:spPr bwMode="auto">
            <a:xfrm>
              <a:off x="4218" y="2065"/>
              <a:ext cx="800" cy="4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7" name="Line 63"/>
            <p:cNvSpPr>
              <a:spLocks noChangeShapeType="1"/>
            </p:cNvSpPr>
            <p:nvPr/>
          </p:nvSpPr>
          <p:spPr bwMode="auto">
            <a:xfrm flipV="1">
              <a:off x="5018" y="2065"/>
              <a:ext cx="160" cy="4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8" name="Line 64"/>
            <p:cNvSpPr>
              <a:spLocks noChangeShapeType="1"/>
            </p:cNvSpPr>
            <p:nvPr/>
          </p:nvSpPr>
          <p:spPr bwMode="auto">
            <a:xfrm>
              <a:off x="5178" y="2065"/>
              <a:ext cx="279" cy="12"/>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89" name="Line 65"/>
            <p:cNvSpPr>
              <a:spLocks noChangeShapeType="1"/>
            </p:cNvSpPr>
            <p:nvPr/>
          </p:nvSpPr>
          <p:spPr bwMode="auto">
            <a:xfrm flipV="1">
              <a:off x="4378" y="2329"/>
              <a:ext cx="160" cy="4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0" name="Line 66"/>
            <p:cNvSpPr>
              <a:spLocks noChangeShapeType="1"/>
            </p:cNvSpPr>
            <p:nvPr/>
          </p:nvSpPr>
          <p:spPr bwMode="auto">
            <a:xfrm>
              <a:off x="4538" y="2329"/>
              <a:ext cx="800" cy="4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1" name="Line 67"/>
            <p:cNvSpPr>
              <a:spLocks noChangeShapeType="1"/>
            </p:cNvSpPr>
            <p:nvPr/>
          </p:nvSpPr>
          <p:spPr bwMode="auto">
            <a:xfrm flipV="1">
              <a:off x="5338" y="2339"/>
              <a:ext cx="119" cy="3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2" name="Line 68"/>
            <p:cNvSpPr>
              <a:spLocks noChangeShapeType="1"/>
            </p:cNvSpPr>
            <p:nvPr/>
          </p:nvSpPr>
          <p:spPr bwMode="auto">
            <a:xfrm flipH="1" flipV="1">
              <a:off x="3738" y="2339"/>
              <a:ext cx="640" cy="38"/>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3" name="Freeform 69"/>
            <p:cNvSpPr>
              <a:spLocks/>
            </p:cNvSpPr>
            <p:nvPr/>
          </p:nvSpPr>
          <p:spPr bwMode="auto">
            <a:xfrm>
              <a:off x="3738" y="2521"/>
              <a:ext cx="640" cy="24"/>
            </a:xfrm>
            <a:custGeom>
              <a:avLst/>
              <a:gdLst>
                <a:gd name="T0" fmla="*/ 0 w 640"/>
                <a:gd name="T1" fmla="*/ 24 h 24"/>
                <a:gd name="T2" fmla="*/ 160 w 640"/>
                <a:gd name="T3" fmla="*/ 0 h 24"/>
                <a:gd name="T4" fmla="*/ 320 w 640"/>
                <a:gd name="T5" fmla="*/ 24 h 24"/>
                <a:gd name="T6" fmla="*/ 480 w 640"/>
                <a:gd name="T7" fmla="*/ 0 h 24"/>
                <a:gd name="T8" fmla="*/ 640 w 640"/>
                <a:gd name="T9" fmla="*/ 24 h 24"/>
              </a:gdLst>
              <a:ahLst/>
              <a:cxnLst>
                <a:cxn ang="0">
                  <a:pos x="T0" y="T1"/>
                </a:cxn>
                <a:cxn ang="0">
                  <a:pos x="T2" y="T3"/>
                </a:cxn>
                <a:cxn ang="0">
                  <a:pos x="T4" y="T5"/>
                </a:cxn>
                <a:cxn ang="0">
                  <a:pos x="T6" y="T7"/>
                </a:cxn>
                <a:cxn ang="0">
                  <a:pos x="T8" y="T9"/>
                </a:cxn>
              </a:cxnLst>
              <a:rect l="0" t="0" r="r" b="b"/>
              <a:pathLst>
                <a:path w="640" h="24">
                  <a:moveTo>
                    <a:pt x="0" y="24"/>
                  </a:moveTo>
                  <a:lnTo>
                    <a:pt x="160" y="0"/>
                  </a:lnTo>
                  <a:lnTo>
                    <a:pt x="320" y="24"/>
                  </a:lnTo>
                  <a:lnTo>
                    <a:pt x="480" y="0"/>
                  </a:lnTo>
                  <a:lnTo>
                    <a:pt x="640" y="24"/>
                  </a:lnTo>
                </a:path>
              </a:pathLst>
            </a:custGeom>
            <a:noFill/>
            <a:ln w="25400" cap="rnd">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94" name="Line 70"/>
            <p:cNvSpPr>
              <a:spLocks noChangeShapeType="1"/>
            </p:cNvSpPr>
            <p:nvPr/>
          </p:nvSpPr>
          <p:spPr bwMode="auto">
            <a:xfrm flipV="1">
              <a:off x="4378" y="2521"/>
              <a:ext cx="160" cy="24"/>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5" name="Line 71"/>
            <p:cNvSpPr>
              <a:spLocks noChangeShapeType="1"/>
            </p:cNvSpPr>
            <p:nvPr/>
          </p:nvSpPr>
          <p:spPr bwMode="auto">
            <a:xfrm>
              <a:off x="4538" y="2521"/>
              <a:ext cx="160" cy="24"/>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6" name="Freeform 72"/>
            <p:cNvSpPr>
              <a:spLocks/>
            </p:cNvSpPr>
            <p:nvPr/>
          </p:nvSpPr>
          <p:spPr bwMode="auto">
            <a:xfrm>
              <a:off x="4698" y="2521"/>
              <a:ext cx="480" cy="24"/>
            </a:xfrm>
            <a:custGeom>
              <a:avLst/>
              <a:gdLst>
                <a:gd name="T0" fmla="*/ 0 w 480"/>
                <a:gd name="T1" fmla="*/ 24 h 24"/>
                <a:gd name="T2" fmla="*/ 160 w 480"/>
                <a:gd name="T3" fmla="*/ 0 h 24"/>
                <a:gd name="T4" fmla="*/ 320 w 480"/>
                <a:gd name="T5" fmla="*/ 24 h 24"/>
                <a:gd name="T6" fmla="*/ 480 w 480"/>
                <a:gd name="T7" fmla="*/ 0 h 24"/>
              </a:gdLst>
              <a:ahLst/>
              <a:cxnLst>
                <a:cxn ang="0">
                  <a:pos x="T0" y="T1"/>
                </a:cxn>
                <a:cxn ang="0">
                  <a:pos x="T2" y="T3"/>
                </a:cxn>
                <a:cxn ang="0">
                  <a:pos x="T4" y="T5"/>
                </a:cxn>
                <a:cxn ang="0">
                  <a:pos x="T6" y="T7"/>
                </a:cxn>
              </a:cxnLst>
              <a:rect l="0" t="0" r="r" b="b"/>
              <a:pathLst>
                <a:path w="480" h="24">
                  <a:moveTo>
                    <a:pt x="0" y="24"/>
                  </a:moveTo>
                  <a:lnTo>
                    <a:pt x="160" y="0"/>
                  </a:lnTo>
                  <a:lnTo>
                    <a:pt x="320" y="24"/>
                  </a:lnTo>
                  <a:lnTo>
                    <a:pt x="480" y="0"/>
                  </a:lnTo>
                </a:path>
              </a:pathLst>
            </a:custGeom>
            <a:noFill/>
            <a:ln w="25400" cap="rnd">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97" name="Line 73"/>
            <p:cNvSpPr>
              <a:spLocks noChangeShapeType="1"/>
            </p:cNvSpPr>
            <p:nvPr/>
          </p:nvSpPr>
          <p:spPr bwMode="auto">
            <a:xfrm>
              <a:off x="5178" y="2521"/>
              <a:ext cx="160" cy="24"/>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8" name="Line 74"/>
            <p:cNvSpPr>
              <a:spLocks noChangeShapeType="1"/>
            </p:cNvSpPr>
            <p:nvPr/>
          </p:nvSpPr>
          <p:spPr bwMode="auto">
            <a:xfrm flipV="1">
              <a:off x="5338" y="2528"/>
              <a:ext cx="119" cy="17"/>
            </a:xfrm>
            <a:prstGeom prst="line">
              <a:avLst/>
            </a:prstGeom>
            <a:noFill/>
            <a:ln w="25400" cap="rnd">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099" name="Rectangle 75"/>
            <p:cNvSpPr>
              <a:spLocks noChangeArrowheads="1"/>
            </p:cNvSpPr>
            <p:nvPr/>
          </p:nvSpPr>
          <p:spPr bwMode="auto">
            <a:xfrm>
              <a:off x="3638" y="643"/>
              <a:ext cx="2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1</a:t>
              </a:r>
              <a:endParaRPr kumimoji="1" lang="en-US" altLang="zh-CN" sz="2400">
                <a:latin typeface="Times New Roman" pitchFamily="18" charset="0"/>
                <a:ea typeface="华文中宋" pitchFamily="2" charset="-122"/>
              </a:endParaRPr>
            </a:p>
          </p:txBody>
        </p:sp>
        <p:sp>
          <p:nvSpPr>
            <p:cNvPr id="257100" name="Rectangle 76"/>
            <p:cNvSpPr>
              <a:spLocks noChangeArrowheads="1"/>
            </p:cNvSpPr>
            <p:nvPr/>
          </p:nvSpPr>
          <p:spPr bwMode="auto">
            <a:xfrm>
              <a:off x="3582" y="867"/>
              <a:ext cx="4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u</a:t>
              </a:r>
              <a:endParaRPr kumimoji="1" lang="en-US" altLang="zh-CN" sz="2400">
                <a:latin typeface="Times New Roman" pitchFamily="18" charset="0"/>
                <a:ea typeface="华文中宋" pitchFamily="2" charset="-122"/>
              </a:endParaRPr>
            </a:p>
          </p:txBody>
        </p:sp>
        <p:sp>
          <p:nvSpPr>
            <p:cNvPr id="257101" name="Rectangle 77"/>
            <p:cNvSpPr>
              <a:spLocks noChangeArrowheads="1"/>
            </p:cNvSpPr>
            <p:nvPr/>
          </p:nvSpPr>
          <p:spPr bwMode="auto">
            <a:xfrm>
              <a:off x="3638" y="926"/>
              <a:ext cx="2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2</a:t>
              </a:r>
              <a:endParaRPr kumimoji="1" lang="en-US" altLang="zh-CN" sz="2400">
                <a:latin typeface="Times New Roman" pitchFamily="18" charset="0"/>
                <a:ea typeface="华文中宋" pitchFamily="2" charset="-122"/>
              </a:endParaRPr>
            </a:p>
          </p:txBody>
        </p:sp>
        <p:sp>
          <p:nvSpPr>
            <p:cNvPr id="257102" name="Rectangle 78"/>
            <p:cNvSpPr>
              <a:spLocks noChangeArrowheads="1"/>
            </p:cNvSpPr>
            <p:nvPr/>
          </p:nvSpPr>
          <p:spPr bwMode="auto">
            <a:xfrm>
              <a:off x="3582" y="1135"/>
              <a:ext cx="4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u</a:t>
              </a:r>
              <a:endParaRPr kumimoji="1" lang="en-US" altLang="zh-CN" sz="2400">
                <a:latin typeface="Times New Roman" pitchFamily="18" charset="0"/>
                <a:ea typeface="华文中宋" pitchFamily="2" charset="-122"/>
              </a:endParaRPr>
            </a:p>
          </p:txBody>
        </p:sp>
        <p:sp>
          <p:nvSpPr>
            <p:cNvPr id="257103" name="Rectangle 79"/>
            <p:cNvSpPr>
              <a:spLocks noChangeArrowheads="1"/>
            </p:cNvSpPr>
            <p:nvPr/>
          </p:nvSpPr>
          <p:spPr bwMode="auto">
            <a:xfrm>
              <a:off x="3638" y="1192"/>
              <a:ext cx="2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3</a:t>
              </a:r>
              <a:endParaRPr kumimoji="1" lang="en-US" altLang="zh-CN" sz="2400">
                <a:latin typeface="Times New Roman" pitchFamily="18" charset="0"/>
                <a:ea typeface="华文中宋" pitchFamily="2" charset="-122"/>
              </a:endParaRPr>
            </a:p>
          </p:txBody>
        </p:sp>
        <p:sp>
          <p:nvSpPr>
            <p:cNvPr id="257104" name="Rectangle 80"/>
            <p:cNvSpPr>
              <a:spLocks noChangeArrowheads="1"/>
            </p:cNvSpPr>
            <p:nvPr/>
          </p:nvSpPr>
          <p:spPr bwMode="auto">
            <a:xfrm>
              <a:off x="3582" y="1404"/>
              <a:ext cx="40"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u</a:t>
              </a:r>
              <a:endParaRPr kumimoji="1" lang="en-US" altLang="zh-CN" sz="2400">
                <a:latin typeface="Times New Roman" pitchFamily="18" charset="0"/>
                <a:ea typeface="华文中宋" pitchFamily="2" charset="-122"/>
              </a:endParaRPr>
            </a:p>
          </p:txBody>
        </p:sp>
        <p:sp>
          <p:nvSpPr>
            <p:cNvPr id="257105" name="Rectangle 81"/>
            <p:cNvSpPr>
              <a:spLocks noChangeArrowheads="1"/>
            </p:cNvSpPr>
            <p:nvPr/>
          </p:nvSpPr>
          <p:spPr bwMode="auto">
            <a:xfrm>
              <a:off x="3638" y="1460"/>
              <a:ext cx="2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sp>
          <p:nvSpPr>
            <p:cNvPr id="257106" name="Rectangle 82"/>
            <p:cNvSpPr>
              <a:spLocks noChangeArrowheads="1"/>
            </p:cNvSpPr>
            <p:nvPr/>
          </p:nvSpPr>
          <p:spPr bwMode="auto">
            <a:xfrm>
              <a:off x="3615" y="1686"/>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257107" name="Rectangle 83"/>
            <p:cNvSpPr>
              <a:spLocks noChangeArrowheads="1"/>
            </p:cNvSpPr>
            <p:nvPr/>
          </p:nvSpPr>
          <p:spPr bwMode="auto">
            <a:xfrm>
              <a:off x="3648" y="1736"/>
              <a:ext cx="2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1</a:t>
              </a:r>
              <a:endParaRPr kumimoji="1" lang="en-US" altLang="zh-CN" sz="2400">
                <a:latin typeface="Times New Roman" pitchFamily="18" charset="0"/>
                <a:ea typeface="华文中宋" pitchFamily="2" charset="-122"/>
              </a:endParaRPr>
            </a:p>
          </p:txBody>
        </p:sp>
        <p:sp>
          <p:nvSpPr>
            <p:cNvPr id="257108" name="Rectangle 84"/>
            <p:cNvSpPr>
              <a:spLocks noChangeArrowheads="1"/>
            </p:cNvSpPr>
            <p:nvPr/>
          </p:nvSpPr>
          <p:spPr bwMode="auto">
            <a:xfrm>
              <a:off x="3615" y="1940"/>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257109" name="Rectangle 85"/>
            <p:cNvSpPr>
              <a:spLocks noChangeArrowheads="1"/>
            </p:cNvSpPr>
            <p:nvPr/>
          </p:nvSpPr>
          <p:spPr bwMode="auto">
            <a:xfrm>
              <a:off x="3648" y="1990"/>
              <a:ext cx="2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2</a:t>
              </a:r>
              <a:endParaRPr kumimoji="1" lang="en-US" altLang="zh-CN" sz="2400">
                <a:latin typeface="Times New Roman" pitchFamily="18" charset="0"/>
                <a:ea typeface="华文中宋" pitchFamily="2" charset="-122"/>
              </a:endParaRPr>
            </a:p>
          </p:txBody>
        </p:sp>
        <p:sp>
          <p:nvSpPr>
            <p:cNvPr id="257110" name="Rectangle 86"/>
            <p:cNvSpPr>
              <a:spLocks noChangeArrowheads="1"/>
            </p:cNvSpPr>
            <p:nvPr/>
          </p:nvSpPr>
          <p:spPr bwMode="auto">
            <a:xfrm>
              <a:off x="3615" y="2194"/>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257111" name="Rectangle 87"/>
            <p:cNvSpPr>
              <a:spLocks noChangeArrowheads="1"/>
            </p:cNvSpPr>
            <p:nvPr/>
          </p:nvSpPr>
          <p:spPr bwMode="auto">
            <a:xfrm>
              <a:off x="3648" y="2246"/>
              <a:ext cx="2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3</a:t>
              </a:r>
              <a:endParaRPr kumimoji="1" lang="en-US" altLang="zh-CN" sz="2400">
                <a:latin typeface="Times New Roman" pitchFamily="18" charset="0"/>
                <a:ea typeface="华文中宋" pitchFamily="2" charset="-122"/>
              </a:endParaRPr>
            </a:p>
          </p:txBody>
        </p:sp>
        <p:sp>
          <p:nvSpPr>
            <p:cNvPr id="257112" name="Rectangle 88"/>
            <p:cNvSpPr>
              <a:spLocks noChangeArrowheads="1"/>
            </p:cNvSpPr>
            <p:nvPr/>
          </p:nvSpPr>
          <p:spPr bwMode="auto">
            <a:xfrm>
              <a:off x="3626" y="2469"/>
              <a:ext cx="2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000" i="1">
                  <a:solidFill>
                    <a:srgbClr val="000000"/>
                  </a:solidFill>
                  <a:latin typeface="Times New Roman" pitchFamily="18" charset="0"/>
                  <a:ea typeface="华文中宋" pitchFamily="2" charset="-122"/>
                </a:rPr>
                <a:t>i</a:t>
              </a:r>
              <a:endParaRPr kumimoji="1" lang="en-US" altLang="zh-CN" sz="2400">
                <a:latin typeface="Times New Roman" pitchFamily="18" charset="0"/>
                <a:ea typeface="华文中宋" pitchFamily="2" charset="-122"/>
              </a:endParaRPr>
            </a:p>
          </p:txBody>
        </p:sp>
        <p:sp>
          <p:nvSpPr>
            <p:cNvPr id="257113" name="Rectangle 89"/>
            <p:cNvSpPr>
              <a:spLocks noChangeArrowheads="1"/>
            </p:cNvSpPr>
            <p:nvPr/>
          </p:nvSpPr>
          <p:spPr bwMode="auto">
            <a:xfrm>
              <a:off x="3658" y="2526"/>
              <a:ext cx="24"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600">
                  <a:solidFill>
                    <a:srgbClr val="000000"/>
                  </a:solidFill>
                  <a:latin typeface="Times New Roman" pitchFamily="18" charset="0"/>
                  <a:ea typeface="华文中宋" pitchFamily="2" charset="-122"/>
                </a:rPr>
                <a:t>o</a:t>
              </a:r>
              <a:endParaRPr kumimoji="1" lang="en-US" altLang="zh-CN" sz="2400">
                <a:latin typeface="Times New Roman" pitchFamily="18" charset="0"/>
                <a:ea typeface="华文中宋" pitchFamily="2" charset="-122"/>
              </a:endParaRPr>
            </a:p>
          </p:txBody>
        </p:sp>
      </p:grpSp>
      <p:sp>
        <p:nvSpPr>
          <p:cNvPr id="257114" name="Text Box 90"/>
          <p:cNvSpPr txBox="1">
            <a:spLocks noChangeArrowheads="1"/>
          </p:cNvSpPr>
          <p:nvPr/>
        </p:nvSpPr>
        <p:spPr bwMode="auto">
          <a:xfrm>
            <a:off x="8308976" y="2420939"/>
            <a:ext cx="379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b="1">
                <a:latin typeface="Times New Roman" pitchFamily="18" charset="0"/>
              </a:rPr>
              <a:t>a)</a:t>
            </a:r>
          </a:p>
        </p:txBody>
      </p:sp>
      <p:sp>
        <p:nvSpPr>
          <p:cNvPr id="257115" name="Text Box 91"/>
          <p:cNvSpPr txBox="1">
            <a:spLocks noChangeArrowheads="1"/>
          </p:cNvSpPr>
          <p:nvPr/>
        </p:nvSpPr>
        <p:spPr bwMode="auto">
          <a:xfrm>
            <a:off x="8328026" y="5589589"/>
            <a:ext cx="3794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200" b="1">
                <a:latin typeface="Times New Roman" pitchFamily="18" charset="0"/>
              </a:rPr>
              <a:t>b)</a:t>
            </a:r>
          </a:p>
        </p:txBody>
      </p:sp>
      <p:sp>
        <p:nvSpPr>
          <p:cNvPr id="257116" name="Text Box 92"/>
          <p:cNvSpPr txBox="1">
            <a:spLocks noChangeArrowheads="1"/>
          </p:cNvSpPr>
          <p:nvPr/>
        </p:nvSpPr>
        <p:spPr bwMode="auto">
          <a:xfrm>
            <a:off x="6796089" y="5832476"/>
            <a:ext cx="34766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200" b="1" dirty="0">
                <a:solidFill>
                  <a:srgbClr val="6600CC"/>
                </a:solidFill>
                <a:latin typeface="Times New Roman" pitchFamily="18" charset="0"/>
              </a:rPr>
              <a:t>多相多重斩波电路及其波形</a:t>
            </a:r>
          </a:p>
          <a:p>
            <a:pPr algn="ctr"/>
            <a:r>
              <a:rPr lang="en-US" altLang="zh-CN" sz="1200" b="1" dirty="0">
                <a:solidFill>
                  <a:srgbClr val="6600CC"/>
                </a:solidFill>
                <a:latin typeface="Times New Roman" pitchFamily="18" charset="0"/>
              </a:rPr>
              <a:t>a</a:t>
            </a:r>
            <a:r>
              <a:rPr lang="zh-CN" altLang="en-US" sz="1200" b="1" dirty="0">
                <a:solidFill>
                  <a:srgbClr val="6600CC"/>
                </a:solidFill>
                <a:latin typeface="Times New Roman" pitchFamily="18" charset="0"/>
              </a:rPr>
              <a:t>）电路图       </a:t>
            </a:r>
            <a:r>
              <a:rPr lang="en-US" altLang="zh-CN" sz="1200" b="1" dirty="0">
                <a:solidFill>
                  <a:srgbClr val="6600CC"/>
                </a:solidFill>
                <a:latin typeface="Times New Roman" pitchFamily="18" charset="0"/>
              </a:rPr>
              <a:t>b</a:t>
            </a:r>
            <a:r>
              <a:rPr lang="zh-CN" altLang="en-US" sz="1200" b="1" dirty="0">
                <a:solidFill>
                  <a:srgbClr val="6600CC"/>
                </a:solidFill>
                <a:latin typeface="Times New Roman" pitchFamily="18" charset="0"/>
              </a:rPr>
              <a:t>）波形</a:t>
            </a:r>
            <a:r>
              <a:rPr lang="zh-CN" altLang="en-US" dirty="0">
                <a:latin typeface="Times New Roman" pitchFamily="18" charset="0"/>
              </a:rPr>
              <a:t> </a:t>
            </a:r>
          </a:p>
        </p:txBody>
      </p:sp>
      <p:sp>
        <p:nvSpPr>
          <p:cNvPr id="257117" name="Text Box 93"/>
          <p:cNvSpPr txBox="1">
            <a:spLocks noChangeArrowheads="1"/>
          </p:cNvSpPr>
          <p:nvPr/>
        </p:nvSpPr>
        <p:spPr bwMode="auto">
          <a:xfrm>
            <a:off x="2166939" y="1262064"/>
            <a:ext cx="428942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E35449"/>
                </a:solidFill>
                <a:latin typeface="Times New Roman" pitchFamily="18" charset="0"/>
              </a:rPr>
              <a:t>■</a:t>
            </a:r>
            <a:r>
              <a:rPr kumimoji="1" lang="zh-CN" altLang="en-US" b="1" dirty="0">
                <a:solidFill>
                  <a:schemeClr val="tx2"/>
                </a:solidFill>
                <a:latin typeface="Times New Roman" pitchFamily="18" charset="0"/>
              </a:rPr>
              <a:t>多相多重斩波电路</a:t>
            </a:r>
          </a:p>
          <a:p>
            <a:r>
              <a:rPr kumimoji="1" lang="zh-CN" altLang="en-US" b="1" dirty="0">
                <a:solidFill>
                  <a:schemeClr val="tx2"/>
                </a:solidFill>
                <a:latin typeface="Times New Roman" pitchFamily="18" charset="0"/>
              </a:rPr>
              <a:t>   </a:t>
            </a:r>
            <a:r>
              <a:rPr lang="zh-CN" altLang="en-US" b="1" dirty="0">
                <a:solidFill>
                  <a:srgbClr val="0000FF"/>
                </a:solidFill>
                <a:latin typeface="Times New Roman" pitchFamily="18" charset="0"/>
              </a:rPr>
              <a:t>◆</a:t>
            </a:r>
            <a:r>
              <a:rPr lang="zh-CN" altLang="en-US" b="1" dirty="0">
                <a:latin typeface="Times New Roman" pitchFamily="18" charset="0"/>
              </a:rPr>
              <a:t>是在电源和负载之间接入多个结构相同的基本斩波电路而构成的。 </a:t>
            </a:r>
          </a:p>
          <a:p>
            <a:r>
              <a:rPr lang="zh-CN" altLang="en-US" b="1" dirty="0">
                <a:latin typeface="Times New Roman" pitchFamily="18" charset="0"/>
              </a:rPr>
              <a:t>   </a:t>
            </a:r>
            <a:r>
              <a:rPr lang="zh-CN" altLang="en-US" b="1" dirty="0">
                <a:solidFill>
                  <a:srgbClr val="0000FF"/>
                </a:solidFill>
                <a:latin typeface="Times New Roman" pitchFamily="18" charset="0"/>
              </a:rPr>
              <a:t>◆</a:t>
            </a:r>
            <a:r>
              <a:rPr lang="zh-CN" altLang="en-US" b="1" dirty="0">
                <a:solidFill>
                  <a:srgbClr val="E35449"/>
                </a:solidFill>
                <a:latin typeface="Times New Roman" pitchFamily="18" charset="0"/>
              </a:rPr>
              <a:t>相数</a:t>
            </a:r>
            <a:r>
              <a:rPr lang="zh-CN" altLang="en-US" b="1" dirty="0">
                <a:latin typeface="Times New Roman" pitchFamily="18" charset="0"/>
              </a:rPr>
              <a:t>：一个控制周期中电源侧的电流脉波数。</a:t>
            </a:r>
          </a:p>
          <a:p>
            <a:r>
              <a:rPr lang="zh-CN" altLang="en-US" b="1" dirty="0">
                <a:latin typeface="Times New Roman" pitchFamily="18" charset="0"/>
              </a:rPr>
              <a:t>   </a:t>
            </a:r>
            <a:r>
              <a:rPr lang="zh-CN" altLang="en-US" b="1" dirty="0">
                <a:solidFill>
                  <a:srgbClr val="0000FF"/>
                </a:solidFill>
                <a:latin typeface="Times New Roman" pitchFamily="18" charset="0"/>
              </a:rPr>
              <a:t>◆</a:t>
            </a:r>
            <a:r>
              <a:rPr lang="zh-CN" altLang="en-US" b="1" dirty="0">
                <a:solidFill>
                  <a:srgbClr val="E35449"/>
                </a:solidFill>
                <a:latin typeface="Times New Roman" pitchFamily="18" charset="0"/>
              </a:rPr>
              <a:t>重数</a:t>
            </a:r>
            <a:r>
              <a:rPr lang="zh-CN" altLang="en-US" b="1" dirty="0">
                <a:latin typeface="Times New Roman" pitchFamily="18" charset="0"/>
              </a:rPr>
              <a:t>：负载电流脉波数。</a:t>
            </a:r>
          </a:p>
          <a:p>
            <a:r>
              <a:rPr lang="zh-CN" altLang="en-US" b="1" dirty="0">
                <a:solidFill>
                  <a:srgbClr val="E35449"/>
                </a:solidFill>
                <a:latin typeface="Times New Roman" pitchFamily="18" charset="0"/>
              </a:rPr>
              <a:t>■</a:t>
            </a:r>
            <a:r>
              <a:rPr lang="en-US" altLang="zh-CN" b="1" dirty="0">
                <a:latin typeface="Times New Roman" pitchFamily="18" charset="0"/>
              </a:rPr>
              <a:t>3</a:t>
            </a:r>
            <a:r>
              <a:rPr lang="zh-CN" altLang="en-US" b="1" dirty="0">
                <a:latin typeface="Times New Roman" pitchFamily="18" charset="0"/>
              </a:rPr>
              <a:t>相</a:t>
            </a:r>
            <a:r>
              <a:rPr lang="en-US" altLang="zh-CN" b="1" dirty="0">
                <a:latin typeface="Times New Roman" pitchFamily="18" charset="0"/>
              </a:rPr>
              <a:t>3</a:t>
            </a:r>
            <a:r>
              <a:rPr lang="zh-CN" altLang="en-US" b="1" dirty="0">
                <a:latin typeface="Times New Roman" pitchFamily="18" charset="0"/>
              </a:rPr>
              <a:t>重降压斩波电路 </a:t>
            </a:r>
          </a:p>
          <a:p>
            <a:r>
              <a:rPr lang="zh-CN" altLang="en-US" b="1" dirty="0">
                <a:latin typeface="Times New Roman" pitchFamily="18" charset="0"/>
              </a:rPr>
              <a:t>   </a:t>
            </a:r>
            <a:r>
              <a:rPr lang="zh-CN" altLang="en-US" b="1" dirty="0">
                <a:solidFill>
                  <a:srgbClr val="0000FF"/>
                </a:solidFill>
                <a:latin typeface="Times New Roman" pitchFamily="18" charset="0"/>
              </a:rPr>
              <a:t>◆</a:t>
            </a:r>
            <a:r>
              <a:rPr lang="zh-CN" altLang="en-US" b="1" dirty="0">
                <a:latin typeface="Times New Roman" pitchFamily="18" charset="0"/>
              </a:rPr>
              <a:t>电路及波形分析</a:t>
            </a:r>
          </a:p>
          <a:p>
            <a:r>
              <a:rPr lang="zh-CN" altLang="en-US" b="1" dirty="0">
                <a:solidFill>
                  <a:srgbClr val="0000FF"/>
                </a:solidFill>
                <a:latin typeface="Times New Roman" pitchFamily="18" charset="0"/>
              </a:rPr>
              <a:t>       </a:t>
            </a:r>
            <a:r>
              <a:rPr lang="zh-CN" altLang="en-US" b="1" dirty="0">
                <a:solidFill>
                  <a:srgbClr val="009900"/>
                </a:solidFill>
                <a:latin typeface="Times New Roman" pitchFamily="18" charset="0"/>
              </a:rPr>
              <a:t>☞</a:t>
            </a:r>
            <a:r>
              <a:rPr kumimoji="1" lang="zh-CN" altLang="en-US" b="1" dirty="0">
                <a:solidFill>
                  <a:schemeClr val="tx2"/>
                </a:solidFill>
                <a:latin typeface="Times New Roman" pitchFamily="18" charset="0"/>
              </a:rPr>
              <a:t>相当于由</a:t>
            </a:r>
            <a:r>
              <a:rPr kumimoji="1" lang="en-US" altLang="zh-CN" b="1" dirty="0">
                <a:solidFill>
                  <a:schemeClr val="tx2"/>
                </a:solidFill>
                <a:latin typeface="Times New Roman" pitchFamily="18" charset="0"/>
              </a:rPr>
              <a:t>3</a:t>
            </a:r>
            <a:r>
              <a:rPr kumimoji="1" lang="zh-CN" altLang="en-US" b="1" dirty="0">
                <a:solidFill>
                  <a:schemeClr val="tx2"/>
                </a:solidFill>
                <a:latin typeface="Times New Roman" pitchFamily="18" charset="0"/>
              </a:rPr>
              <a:t>个降压斩波电路单元</a:t>
            </a:r>
            <a:r>
              <a:rPr kumimoji="1" lang="zh-CN" altLang="en-US" b="1" dirty="0">
                <a:solidFill>
                  <a:srgbClr val="E35449"/>
                </a:solidFill>
                <a:latin typeface="Times New Roman" pitchFamily="18" charset="0"/>
              </a:rPr>
              <a:t>并联</a:t>
            </a:r>
            <a:r>
              <a:rPr kumimoji="1" lang="zh-CN" altLang="en-US" b="1" dirty="0">
                <a:solidFill>
                  <a:schemeClr val="tx2"/>
                </a:solidFill>
                <a:latin typeface="Times New Roman" pitchFamily="18" charset="0"/>
              </a:rPr>
              <a:t>而成。</a:t>
            </a:r>
          </a:p>
          <a:p>
            <a:r>
              <a:rPr kumimoji="1" lang="zh-CN" altLang="en-US" b="1" dirty="0">
                <a:solidFill>
                  <a:schemeClr val="tx2"/>
                </a:solidFill>
                <a:latin typeface="Times New Roman" pitchFamily="18" charset="0"/>
              </a:rPr>
              <a:t>       </a:t>
            </a:r>
            <a:r>
              <a:rPr lang="zh-CN" altLang="en-US" b="1" dirty="0">
                <a:solidFill>
                  <a:srgbClr val="009900"/>
                </a:solidFill>
                <a:latin typeface="Times New Roman" pitchFamily="18" charset="0"/>
              </a:rPr>
              <a:t>☞</a:t>
            </a:r>
            <a:r>
              <a:rPr kumimoji="1" lang="zh-CN" altLang="en-US" b="1" dirty="0">
                <a:solidFill>
                  <a:schemeClr val="tx2"/>
                </a:solidFill>
                <a:latin typeface="Times New Roman" pitchFamily="18" charset="0"/>
              </a:rPr>
              <a:t>总输出电流为 </a:t>
            </a:r>
            <a:r>
              <a:rPr kumimoji="1" lang="en-US" altLang="zh-CN" b="1" dirty="0">
                <a:solidFill>
                  <a:schemeClr val="tx2"/>
                </a:solidFill>
                <a:latin typeface="Times New Roman" pitchFamily="18" charset="0"/>
              </a:rPr>
              <a:t>3 </a:t>
            </a:r>
            <a:r>
              <a:rPr kumimoji="1" lang="zh-CN" altLang="en-US" b="1" dirty="0">
                <a:solidFill>
                  <a:schemeClr val="tx2"/>
                </a:solidFill>
                <a:latin typeface="Times New Roman" pitchFamily="18" charset="0"/>
              </a:rPr>
              <a:t>个斩波电路单元输出电流之和，其平均值为单元输出电流平均值的</a:t>
            </a:r>
            <a:r>
              <a:rPr kumimoji="1" lang="en-US" altLang="zh-CN" b="1" dirty="0">
                <a:solidFill>
                  <a:schemeClr val="tx2"/>
                </a:solidFill>
                <a:latin typeface="Times New Roman" pitchFamily="18" charset="0"/>
              </a:rPr>
              <a:t>3</a:t>
            </a:r>
            <a:r>
              <a:rPr kumimoji="1" lang="zh-CN" altLang="en-US" b="1" dirty="0">
                <a:solidFill>
                  <a:schemeClr val="tx2"/>
                </a:solidFill>
                <a:latin typeface="Times New Roman" pitchFamily="18" charset="0"/>
              </a:rPr>
              <a:t>倍，脉动频率也为</a:t>
            </a:r>
            <a:r>
              <a:rPr kumimoji="1" lang="en-US" altLang="zh-CN" b="1" dirty="0">
                <a:solidFill>
                  <a:schemeClr val="tx2"/>
                </a:solidFill>
                <a:latin typeface="Times New Roman" pitchFamily="18" charset="0"/>
              </a:rPr>
              <a:t>3</a:t>
            </a:r>
            <a:r>
              <a:rPr kumimoji="1" lang="zh-CN" altLang="en-US" b="1" dirty="0">
                <a:solidFill>
                  <a:schemeClr val="tx2"/>
                </a:solidFill>
                <a:latin typeface="Times New Roman" pitchFamily="18" charset="0"/>
              </a:rPr>
              <a:t>倍。</a:t>
            </a:r>
          </a:p>
          <a:p>
            <a:r>
              <a:rPr kumimoji="1" lang="zh-CN" altLang="en-US" b="1" dirty="0">
                <a:solidFill>
                  <a:schemeClr val="tx2"/>
                </a:solidFill>
                <a:latin typeface="Times New Roman" pitchFamily="18" charset="0"/>
              </a:rPr>
              <a:t>       </a:t>
            </a:r>
            <a:r>
              <a:rPr lang="zh-CN" altLang="en-US" b="1" dirty="0">
                <a:solidFill>
                  <a:srgbClr val="009900"/>
                </a:solidFill>
                <a:latin typeface="Times New Roman" pitchFamily="18" charset="0"/>
              </a:rPr>
              <a:t>☞</a:t>
            </a:r>
            <a:r>
              <a:rPr kumimoji="1" lang="zh-CN" altLang="en-US" b="1" dirty="0">
                <a:solidFill>
                  <a:schemeClr val="tx2"/>
                </a:solidFill>
                <a:latin typeface="Times New Roman" pitchFamily="18" charset="0"/>
              </a:rPr>
              <a:t>总输出电流</a:t>
            </a:r>
            <a:r>
              <a:rPr kumimoji="1" lang="zh-CN" altLang="en-US" b="1" dirty="0">
                <a:solidFill>
                  <a:srgbClr val="E35449"/>
                </a:solidFill>
                <a:latin typeface="Times New Roman" pitchFamily="18" charset="0"/>
              </a:rPr>
              <a:t>最大脉动率</a:t>
            </a:r>
            <a:r>
              <a:rPr kumimoji="1" lang="zh-CN" altLang="en-US" b="1" dirty="0">
                <a:solidFill>
                  <a:schemeClr val="tx2"/>
                </a:solidFill>
                <a:latin typeface="Times New Roman" pitchFamily="18" charset="0"/>
              </a:rPr>
              <a:t>（电流脉动幅值与电流平均值之比）与相数的平方成反比，其总的输出电流脉动幅值变得很小，所需</a:t>
            </a:r>
            <a:r>
              <a:rPr kumimoji="1" lang="zh-CN" altLang="en-US" b="1" dirty="0">
                <a:solidFill>
                  <a:srgbClr val="E35449"/>
                </a:solidFill>
                <a:latin typeface="Times New Roman" pitchFamily="18" charset="0"/>
              </a:rPr>
              <a:t>平波电抗器</a:t>
            </a:r>
            <a:r>
              <a:rPr kumimoji="1" lang="zh-CN" altLang="en-US" b="1" dirty="0">
                <a:solidFill>
                  <a:schemeClr val="tx2"/>
                </a:solidFill>
                <a:latin typeface="Times New Roman" pitchFamily="18" charset="0"/>
              </a:rPr>
              <a:t>总重量大为减轻。</a:t>
            </a:r>
            <a:r>
              <a:rPr kumimoji="1" lang="zh-CN" altLang="en-US" dirty="0">
                <a:latin typeface="Times New Roman" pitchFamily="18" charset="0"/>
              </a:rPr>
              <a:t> </a:t>
            </a:r>
            <a:endParaRPr lang="zh-CN" altLang="en-US" b="1" dirty="0">
              <a:latin typeface="Times New Roman" pitchFamily="18" charset="0"/>
            </a:endParaRPr>
          </a:p>
          <a:p>
            <a:r>
              <a:rPr lang="zh-CN" altLang="en-US" dirty="0">
                <a:latin typeface="Times New Roman" pitchFamily="18" charset="0"/>
              </a:rPr>
              <a:t>  </a:t>
            </a:r>
          </a:p>
        </p:txBody>
      </p:sp>
      <p:graphicFrame>
        <p:nvGraphicFramePr>
          <p:cNvPr id="257119" name="Object 95"/>
          <p:cNvGraphicFramePr>
            <a:graphicFrameLocks noChangeAspect="1"/>
          </p:cNvGraphicFramePr>
          <p:nvPr/>
        </p:nvGraphicFramePr>
        <p:xfrm>
          <a:off x="6858000" y="1143001"/>
          <a:ext cx="3200400" cy="1362075"/>
        </p:xfrm>
        <a:graphic>
          <a:graphicData uri="http://schemas.openxmlformats.org/presentationml/2006/ole">
            <mc:AlternateContent xmlns:mc="http://schemas.openxmlformats.org/markup-compatibility/2006">
              <mc:Choice xmlns:v="urn:schemas-microsoft-com:vml" Requires="v">
                <p:oleObj spid="_x0000_s97351" name="位图图像" r:id="rId3" imgW="5372376" imgH="2286117" progId="Paint.Picture">
                  <p:embed/>
                </p:oleObj>
              </mc:Choice>
              <mc:Fallback>
                <p:oleObj name="位图图像" r:id="rId3" imgW="5372376" imgH="2286117" progId="Paint.Picture">
                  <p:embed/>
                  <p:pic>
                    <p:nvPicPr>
                      <p:cNvPr id="257119" name="Object 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143001"/>
                        <a:ext cx="32004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35442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Grp="1" noChangeArrowheads="1"/>
          </p:cNvSpPr>
          <p:nvPr>
            <p:ph idx="1"/>
          </p:nvPr>
        </p:nvSpPr>
        <p:spPr/>
        <p:txBody>
          <a:bodyPr/>
          <a:lstStyle/>
          <a:p>
            <a:pPr>
              <a:buFontTx/>
              <a:buNone/>
            </a:pPr>
            <a:r>
              <a:rPr lang="en-US" altLang="zh-CN" sz="2800" b="1" dirty="0">
                <a:solidFill>
                  <a:srgbClr val="009900"/>
                </a:solidFill>
              </a:rPr>
              <a:t>       ☞</a:t>
            </a:r>
            <a:r>
              <a:rPr lang="zh-CN" altLang="en-US" sz="2800" b="1" dirty="0">
                <a:solidFill>
                  <a:schemeClr val="tx2"/>
                </a:solidFill>
              </a:rPr>
              <a:t>当上述电路电源公用而负载为</a:t>
            </a:r>
            <a:r>
              <a:rPr lang="en-US" altLang="zh-CN" sz="2800" b="1" dirty="0">
                <a:solidFill>
                  <a:schemeClr val="tx2"/>
                </a:solidFill>
              </a:rPr>
              <a:t>3</a:t>
            </a:r>
            <a:r>
              <a:rPr lang="zh-CN" altLang="en-US" sz="2800" b="1" dirty="0">
                <a:solidFill>
                  <a:schemeClr val="tx2"/>
                </a:solidFill>
              </a:rPr>
              <a:t>个独立负载时，则为</a:t>
            </a:r>
            <a:r>
              <a:rPr lang="en-US" altLang="zh-CN" sz="2800" b="1" dirty="0">
                <a:solidFill>
                  <a:srgbClr val="E35449"/>
                </a:solidFill>
              </a:rPr>
              <a:t>3</a:t>
            </a:r>
            <a:r>
              <a:rPr lang="zh-CN" altLang="en-US" sz="2800" b="1" dirty="0">
                <a:solidFill>
                  <a:srgbClr val="E35449"/>
                </a:solidFill>
              </a:rPr>
              <a:t>相</a:t>
            </a:r>
            <a:r>
              <a:rPr lang="en-US" altLang="zh-CN" sz="2800" b="1" dirty="0">
                <a:solidFill>
                  <a:srgbClr val="E35449"/>
                </a:solidFill>
              </a:rPr>
              <a:t>1</a:t>
            </a:r>
            <a:r>
              <a:rPr lang="zh-CN" altLang="en-US" sz="2800" b="1" dirty="0">
                <a:solidFill>
                  <a:srgbClr val="E35449"/>
                </a:solidFill>
              </a:rPr>
              <a:t>重斩波电路</a:t>
            </a:r>
            <a:r>
              <a:rPr lang="zh-CN" altLang="en-US" sz="2800" b="1" dirty="0"/>
              <a:t>，</a:t>
            </a:r>
            <a:r>
              <a:rPr lang="zh-CN" altLang="en-US" sz="2800" b="1" dirty="0">
                <a:solidFill>
                  <a:schemeClr val="tx2"/>
                </a:solidFill>
              </a:rPr>
              <a:t>当电源为</a:t>
            </a:r>
            <a:r>
              <a:rPr lang="en-US" altLang="zh-CN" sz="2800" b="1" dirty="0">
                <a:solidFill>
                  <a:schemeClr val="tx2"/>
                </a:solidFill>
              </a:rPr>
              <a:t>3</a:t>
            </a:r>
            <a:r>
              <a:rPr lang="zh-CN" altLang="en-US" sz="2800" b="1" dirty="0">
                <a:solidFill>
                  <a:schemeClr val="tx2"/>
                </a:solidFill>
              </a:rPr>
              <a:t>个独立电源，向一个负载供电时，则为</a:t>
            </a:r>
            <a:r>
              <a:rPr lang="en-US" altLang="zh-CN" sz="2800" b="1" dirty="0">
                <a:solidFill>
                  <a:srgbClr val="E35449"/>
                </a:solidFill>
              </a:rPr>
              <a:t>1</a:t>
            </a:r>
            <a:r>
              <a:rPr lang="zh-CN" altLang="en-US" sz="2800" b="1" dirty="0">
                <a:solidFill>
                  <a:srgbClr val="E35449"/>
                </a:solidFill>
              </a:rPr>
              <a:t>相</a:t>
            </a:r>
            <a:r>
              <a:rPr lang="en-US" altLang="zh-CN" sz="2800" b="1" dirty="0">
                <a:solidFill>
                  <a:srgbClr val="E35449"/>
                </a:solidFill>
              </a:rPr>
              <a:t>3</a:t>
            </a:r>
            <a:r>
              <a:rPr lang="zh-CN" altLang="en-US" sz="2800" b="1" dirty="0">
                <a:solidFill>
                  <a:srgbClr val="E35449"/>
                </a:solidFill>
              </a:rPr>
              <a:t>重斩波电路</a:t>
            </a:r>
            <a:r>
              <a:rPr lang="zh-CN" altLang="en-US" sz="2800" b="1" dirty="0"/>
              <a:t>。</a:t>
            </a:r>
          </a:p>
          <a:p>
            <a:pPr>
              <a:buFontTx/>
              <a:buNone/>
            </a:pPr>
            <a:r>
              <a:rPr lang="zh-CN" altLang="en-US" sz="2800" b="1" dirty="0">
                <a:solidFill>
                  <a:srgbClr val="009900"/>
                </a:solidFill>
              </a:rPr>
              <a:t>      ☞</a:t>
            </a:r>
            <a:r>
              <a:rPr lang="zh-CN" altLang="en-US" sz="2800" b="1" dirty="0"/>
              <a:t>电源电流的</a:t>
            </a:r>
            <a:r>
              <a:rPr lang="zh-CN" altLang="en-US" sz="2800" b="1" dirty="0">
                <a:solidFill>
                  <a:srgbClr val="E35449"/>
                </a:solidFill>
              </a:rPr>
              <a:t>谐波分量</a:t>
            </a:r>
            <a:r>
              <a:rPr lang="zh-CN" altLang="en-US" sz="2800" b="1" dirty="0"/>
              <a:t>比单个斩波电路时显著减小。</a:t>
            </a:r>
          </a:p>
          <a:p>
            <a:pPr>
              <a:buFontTx/>
              <a:buNone/>
            </a:pPr>
            <a:endParaRPr lang="zh-CN" altLang="en-US" sz="2800" b="1" dirty="0">
              <a:solidFill>
                <a:srgbClr val="E35449"/>
              </a:solidFill>
            </a:endParaRPr>
          </a:p>
          <a:p>
            <a:pPr>
              <a:buFontTx/>
              <a:buNone/>
            </a:pPr>
            <a:r>
              <a:rPr lang="zh-CN" altLang="en-US" sz="2800" b="1" dirty="0">
                <a:solidFill>
                  <a:srgbClr val="E35449"/>
                </a:solidFill>
              </a:rPr>
              <a:t>■</a:t>
            </a:r>
            <a:r>
              <a:rPr lang="zh-CN" altLang="en-US" sz="2800" b="1" dirty="0"/>
              <a:t>多相多重斩波电路还具有备用功能，各斩波电路单元可互为备用，万一某一斩波单元发生故障，其余各单元可以继续运行，使得总体的可靠性提高。</a:t>
            </a:r>
            <a:endParaRPr lang="zh-CN" altLang="en-US" sz="2800" dirty="0"/>
          </a:p>
        </p:txBody>
      </p:sp>
    </p:spTree>
    <p:extLst>
      <p:ext uri="{BB962C8B-B14F-4D97-AF65-F5344CB8AC3E}">
        <p14:creationId xmlns:p14="http://schemas.microsoft.com/office/powerpoint/2010/main" val="1256337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DAC739DF-897E-42BC-82F3-F96BD8FCC62C}"/>
              </a:ext>
            </a:extLst>
          </p:cNvPr>
          <p:cNvSpPr txBox="1">
            <a:spLocks/>
          </p:cNvSpPr>
          <p:nvPr/>
        </p:nvSpPr>
        <p:spPr>
          <a:xfrm>
            <a:off x="1524000" y="2286000"/>
            <a:ext cx="9144000" cy="1143000"/>
          </a:xfrm>
        </p:spPr>
        <p:txBody>
          <a:bodyPr vert="horz" wrap="square" lIns="91440" tIns="45720" rIns="91440" bIns="45720" anchor="ct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Arial" charset="0"/>
                <a:ea typeface="华文中宋" pitchFamily="2" charset="-122"/>
              </a:defRPr>
            </a:lvl2pPr>
            <a:lvl3pPr algn="l" rtl="0" eaLnBrk="1" fontAlgn="base" hangingPunct="1">
              <a:spcBef>
                <a:spcPct val="0"/>
              </a:spcBef>
              <a:spcAft>
                <a:spcPct val="0"/>
              </a:spcAft>
              <a:defRPr sz="3200" b="1">
                <a:solidFill>
                  <a:schemeClr val="tx2"/>
                </a:solidFill>
                <a:latin typeface="Arial" charset="0"/>
                <a:ea typeface="华文中宋" pitchFamily="2" charset="-122"/>
              </a:defRPr>
            </a:lvl3pPr>
            <a:lvl4pPr algn="l" rtl="0" eaLnBrk="1" fontAlgn="base" hangingPunct="1">
              <a:spcBef>
                <a:spcPct val="0"/>
              </a:spcBef>
              <a:spcAft>
                <a:spcPct val="0"/>
              </a:spcAft>
              <a:defRPr sz="3200" b="1">
                <a:solidFill>
                  <a:schemeClr val="tx2"/>
                </a:solidFill>
                <a:latin typeface="Arial" charset="0"/>
                <a:ea typeface="华文中宋" pitchFamily="2" charset="-122"/>
              </a:defRPr>
            </a:lvl4pPr>
            <a:lvl5pPr algn="l" rtl="0" eaLnBrk="1" fontAlgn="base" hangingPunct="1">
              <a:spcBef>
                <a:spcPct val="0"/>
              </a:spcBef>
              <a:spcAft>
                <a:spcPct val="0"/>
              </a:spcAft>
              <a:defRPr sz="3200" b="1">
                <a:solidFill>
                  <a:schemeClr val="tx2"/>
                </a:solidFill>
                <a:latin typeface="Arial" charset="0"/>
                <a:ea typeface="华文中宋" pitchFamily="2" charset="-122"/>
              </a:defRPr>
            </a:lvl5pPr>
            <a:lvl6pPr marL="457200" algn="l" rtl="0" eaLnBrk="1" fontAlgn="base" hangingPunct="1">
              <a:spcBef>
                <a:spcPct val="0"/>
              </a:spcBef>
              <a:spcAft>
                <a:spcPct val="0"/>
              </a:spcAft>
              <a:defRPr sz="3200" b="1">
                <a:solidFill>
                  <a:schemeClr val="tx2"/>
                </a:solidFill>
                <a:latin typeface="Arial" charset="0"/>
                <a:ea typeface="华文中宋" pitchFamily="2" charset="-122"/>
              </a:defRPr>
            </a:lvl6pPr>
            <a:lvl7pPr marL="914400" algn="l" rtl="0" eaLnBrk="1" fontAlgn="base" hangingPunct="1">
              <a:spcBef>
                <a:spcPct val="0"/>
              </a:spcBef>
              <a:spcAft>
                <a:spcPct val="0"/>
              </a:spcAft>
              <a:defRPr sz="3200" b="1">
                <a:solidFill>
                  <a:schemeClr val="tx2"/>
                </a:solidFill>
                <a:latin typeface="Arial" charset="0"/>
                <a:ea typeface="华文中宋" pitchFamily="2" charset="-122"/>
              </a:defRPr>
            </a:lvl7pPr>
            <a:lvl8pPr marL="1371600" algn="l" rtl="0" eaLnBrk="1" fontAlgn="base" hangingPunct="1">
              <a:spcBef>
                <a:spcPct val="0"/>
              </a:spcBef>
              <a:spcAft>
                <a:spcPct val="0"/>
              </a:spcAft>
              <a:defRPr sz="3200" b="1">
                <a:solidFill>
                  <a:schemeClr val="tx2"/>
                </a:solidFill>
                <a:latin typeface="Arial" charset="0"/>
                <a:ea typeface="华文中宋" pitchFamily="2" charset="-122"/>
              </a:defRPr>
            </a:lvl8pPr>
            <a:lvl9pPr marL="1828800" algn="l" rtl="0" eaLnBrk="1" fontAlgn="base" hangingPunct="1">
              <a:spcBef>
                <a:spcPct val="0"/>
              </a:spcBef>
              <a:spcAft>
                <a:spcPct val="0"/>
              </a:spcAft>
              <a:defRPr sz="3200" b="1">
                <a:solidFill>
                  <a:schemeClr val="tx2"/>
                </a:solidFill>
                <a:latin typeface="Arial" charset="0"/>
                <a:ea typeface="华文中宋" pitchFamily="2" charset="-122"/>
              </a:defRPr>
            </a:lvl9pPr>
          </a:lstStyle>
          <a:p>
            <a:r>
              <a:rPr lang="en-US" altLang="zh-CN" sz="6000" kern="0" dirty="0">
                <a:solidFill>
                  <a:srgbClr val="000099"/>
                </a:solidFill>
                <a:latin typeface="隶书" panose="02010509060101010101" pitchFamily="49" charset="-122"/>
                <a:ea typeface="隶书" panose="02010509060101010101" pitchFamily="49" charset="-122"/>
              </a:rPr>
              <a:t>5.7  </a:t>
            </a:r>
            <a:r>
              <a:rPr lang="zh-CN" altLang="en-US" sz="6000" kern="0" dirty="0">
                <a:solidFill>
                  <a:srgbClr val="000099"/>
                </a:solidFill>
                <a:latin typeface="隶书" panose="02010509060101010101" pitchFamily="49" charset="-122"/>
                <a:ea typeface="隶书" panose="02010509060101010101" pitchFamily="49" charset="-122"/>
              </a:rPr>
              <a:t>直流开关电源的应用</a:t>
            </a:r>
          </a:p>
        </p:txBody>
      </p:sp>
    </p:spTree>
    <p:extLst>
      <p:ext uri="{BB962C8B-B14F-4D97-AF65-F5344CB8AC3E}">
        <p14:creationId xmlns:p14="http://schemas.microsoft.com/office/powerpoint/2010/main" val="3610604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3">
            <a:extLst>
              <a:ext uri="{FF2B5EF4-FFF2-40B4-BE49-F238E27FC236}">
                <a16:creationId xmlns:a16="http://schemas.microsoft.com/office/drawing/2014/main" id="{AE218249-F13D-4DAF-8D0C-24C87CDCA30B}"/>
              </a:ext>
            </a:extLst>
          </p:cNvPr>
          <p:cNvSpPr txBox="1">
            <a:spLocks noChangeArrowheads="1"/>
          </p:cNvSpPr>
          <p:nvPr/>
        </p:nvSpPr>
        <p:spPr>
          <a:xfrm>
            <a:off x="1252220" y="1187450"/>
            <a:ext cx="10090785" cy="5313680"/>
          </a:xfrm>
          <a:prstGeom prst="rect">
            <a:avLst/>
          </a:prstGeom>
        </p:spPr>
        <p:txBody>
          <a:bodyPr vert="horz" wrap="square" lIns="91440" tIns="45720" rIns="91440" bIns="45720" numCol="1" rtlCol="0" anchor="t" anchorCtr="0" compatLnSpc="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855" indent="0" algn="just">
              <a:lnSpc>
                <a:spcPct val="150000"/>
              </a:lnSpc>
              <a:spcBef>
                <a:spcPct val="0"/>
              </a:spcBef>
              <a:buClr>
                <a:schemeClr val="accent3"/>
              </a:buClr>
              <a:buFont typeface="Georgia" panose="02040502050405020303" pitchFamily="18" charset="0"/>
              <a:buNone/>
              <a:defRPr/>
            </a:pPr>
            <a:r>
              <a:rPr lang="zh-CN" altLang="en-US" sz="2400" b="1">
                <a:latin typeface="Times New Roman" panose="02020603050405020304" pitchFamily="18" charset="0"/>
                <a:ea typeface="微软雅黑" panose="020B0503020204020204" charset="-122"/>
              </a:rPr>
              <a:t>        直流斩波器主要应用在可调的直流电源和直流电动机驱动系统中。在直流电动机驱动系统中，一般不需加隔离变压器，因此前几节介绍的几种主要直流斩波器可以直接应用在电动机驱动系统中；而开关模式直流电源通常需要加入隔离变压器，直流开关电源常常需要满足下面的要求：</a:t>
            </a:r>
          </a:p>
          <a:p>
            <a:pPr marL="365760" indent="0" algn="just">
              <a:lnSpc>
                <a:spcPct val="150000"/>
              </a:lnSpc>
              <a:spcBef>
                <a:spcPct val="0"/>
              </a:spcBef>
              <a:buClr>
                <a:schemeClr val="accent3"/>
              </a:buClr>
              <a:buFont typeface="Wingdings" panose="05000000000000000000" pitchFamily="2" charset="2"/>
              <a:buNone/>
              <a:defRPr/>
            </a:pPr>
            <a:r>
              <a:rPr lang="en-US" altLang="zh-CN" sz="2400" b="1">
                <a:latin typeface="黑体" panose="02010609060101010101" pitchFamily="49" charset="-122"/>
                <a:ea typeface="微软雅黑" panose="020B0503020204020204" charset="-122"/>
              </a:rPr>
              <a:t>1</a:t>
            </a:r>
            <a:r>
              <a:rPr lang="zh-CN" altLang="en-US" sz="2400" b="1">
                <a:latin typeface="黑体" panose="02010609060101010101" pitchFamily="49" charset="-122"/>
                <a:ea typeface="微软雅黑" panose="020B0503020204020204" charset="-122"/>
              </a:rPr>
              <a:t>．当输入电压和负载变化时，输出电压必须能在容差范围内保持不变或输出电压可调。</a:t>
            </a:r>
          </a:p>
          <a:p>
            <a:pPr marL="365760" indent="0" algn="just">
              <a:lnSpc>
                <a:spcPct val="150000"/>
              </a:lnSpc>
              <a:spcBef>
                <a:spcPct val="0"/>
              </a:spcBef>
              <a:buClr>
                <a:schemeClr val="accent3"/>
              </a:buClr>
              <a:buFont typeface="Wingdings" panose="05000000000000000000" pitchFamily="2" charset="2"/>
              <a:buNone/>
              <a:defRPr/>
            </a:pPr>
            <a:r>
              <a:rPr lang="en-US" altLang="zh-CN" sz="2400" b="1">
                <a:latin typeface="黑体" panose="02010609060101010101" pitchFamily="49" charset="-122"/>
                <a:ea typeface="微软雅黑" panose="020B0503020204020204" charset="-122"/>
              </a:rPr>
              <a:t>2</a:t>
            </a:r>
            <a:r>
              <a:rPr lang="zh-CN" altLang="en-US" sz="2400" b="1">
                <a:latin typeface="黑体" panose="02010609060101010101" pitchFamily="49" charset="-122"/>
                <a:ea typeface="微软雅黑" panose="020B0503020204020204" charset="-122"/>
              </a:rPr>
              <a:t>．输出与输入之间需要电气隔离。</a:t>
            </a:r>
          </a:p>
          <a:p>
            <a:pPr marL="365760" indent="0">
              <a:lnSpc>
                <a:spcPct val="150000"/>
              </a:lnSpc>
              <a:spcBef>
                <a:spcPct val="0"/>
              </a:spcBef>
              <a:buClr>
                <a:schemeClr val="accent3"/>
              </a:buClr>
              <a:buFont typeface="Wingdings" panose="05000000000000000000" pitchFamily="2" charset="2"/>
              <a:buNone/>
              <a:defRPr/>
            </a:pPr>
            <a:r>
              <a:rPr lang="en-US" altLang="zh-CN" sz="2400" b="1">
                <a:latin typeface="黑体" panose="02010609060101010101" pitchFamily="49" charset="-122"/>
                <a:ea typeface="微软雅黑" panose="020B0503020204020204" charset="-122"/>
              </a:rPr>
              <a:t>3</a:t>
            </a:r>
            <a:r>
              <a:rPr lang="zh-CN" altLang="en-US" sz="2400" b="1">
                <a:latin typeface="黑体" panose="02010609060101010101" pitchFamily="49" charset="-122"/>
                <a:ea typeface="微软雅黑" panose="020B0503020204020204" charset="-122"/>
              </a:rPr>
              <a:t>．某些场合可能要求有多路输出电压，有些场合要求各输出间也要电气隔离。</a:t>
            </a:r>
            <a:endParaRPr lang="zh-CN" altLang="en-US" sz="2400" b="1" dirty="0">
              <a:latin typeface="黑体" panose="02010609060101010101" pitchFamily="49" charset="-122"/>
              <a:ea typeface="微软雅黑" panose="020B0503020204020204" charset="-122"/>
            </a:endParaRPr>
          </a:p>
        </p:txBody>
      </p:sp>
    </p:spTree>
    <p:extLst>
      <p:ext uri="{BB962C8B-B14F-4D97-AF65-F5344CB8AC3E}">
        <p14:creationId xmlns:p14="http://schemas.microsoft.com/office/powerpoint/2010/main" val="450882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3">
            <a:extLst>
              <a:ext uri="{FF2B5EF4-FFF2-40B4-BE49-F238E27FC236}">
                <a16:creationId xmlns:a16="http://schemas.microsoft.com/office/drawing/2014/main" id="{D1E4E2F9-1313-48DC-84BC-10D018F86F34}"/>
              </a:ext>
            </a:extLst>
          </p:cNvPr>
          <p:cNvSpPr txBox="1">
            <a:spLocks/>
          </p:cNvSpPr>
          <p:nvPr/>
        </p:nvSpPr>
        <p:spPr>
          <a:xfrm>
            <a:off x="7612923" y="5804942"/>
            <a:ext cx="3919220" cy="466725"/>
          </a:xfrm>
        </p:spPr>
        <p:txBody>
          <a:bodyPr vert="horz" wrap="square" lIns="91440" tIns="45720" rIns="91440" bIns="45720" anchor="t">
            <a:no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107950" indent="0">
              <a:lnSpc>
                <a:spcPct val="90000"/>
              </a:lnSpc>
              <a:buFontTx/>
              <a:buNone/>
            </a:pPr>
            <a:r>
              <a:rPr lang="zh-CN" altLang="zh-CN" sz="2400" b="1" kern="0" dirty="0">
                <a:solidFill>
                  <a:srgbClr val="000000"/>
                </a:solidFill>
                <a:latin typeface="微软雅黑" panose="020B0503020204020204" charset="-122"/>
                <a:ea typeface="微软雅黑" panose="020B0503020204020204" charset="-122"/>
              </a:rPr>
              <a:t>直流开关电源的组成框图</a:t>
            </a:r>
            <a:r>
              <a:rPr lang="zh-CN" altLang="zh-CN" sz="2400" b="1" kern="0" dirty="0">
                <a:latin typeface="微软雅黑" panose="020B0503020204020204" charset="-122"/>
                <a:ea typeface="微软雅黑" panose="020B0503020204020204" charset="-122"/>
              </a:rPr>
              <a:t> </a:t>
            </a:r>
          </a:p>
        </p:txBody>
      </p:sp>
      <p:sp>
        <p:nvSpPr>
          <p:cNvPr id="7" name="Rectangle 5">
            <a:extLst>
              <a:ext uri="{FF2B5EF4-FFF2-40B4-BE49-F238E27FC236}">
                <a16:creationId xmlns:a16="http://schemas.microsoft.com/office/drawing/2014/main" id="{F9096F28-EAB7-4DD3-ABED-3204B1D81852}"/>
              </a:ext>
            </a:extLst>
          </p:cNvPr>
          <p:cNvSpPr/>
          <p:nvPr/>
        </p:nvSpPr>
        <p:spPr>
          <a:xfrm>
            <a:off x="2134235" y="1916906"/>
            <a:ext cx="9144000" cy="368300"/>
          </a:xfrm>
          <a:prstGeom prst="rect">
            <a:avLst/>
          </a:prstGeom>
          <a:noFill/>
          <a:ln w="9525">
            <a:noFill/>
          </a:ln>
        </p:spPr>
        <p:txBody>
          <a:bodyPr anchor="t">
            <a:spAutoFit/>
          </a:bodyPr>
          <a:lstStyle/>
          <a:p>
            <a:endParaRPr lang="zh-CN" altLang="en-US" dirty="0">
              <a:solidFill>
                <a:prstClr val="black"/>
              </a:solidFill>
              <a:latin typeface="Times New Roman" panose="02020603050405020304" pitchFamily="18" charset="0"/>
              <a:ea typeface="黑体" panose="02010609060101010101" pitchFamily="49" charset="-122"/>
            </a:endParaRPr>
          </a:p>
        </p:txBody>
      </p:sp>
      <p:pic>
        <p:nvPicPr>
          <p:cNvPr id="8" name="Picture 6" descr="D36">
            <a:extLst>
              <a:ext uri="{FF2B5EF4-FFF2-40B4-BE49-F238E27FC236}">
                <a16:creationId xmlns:a16="http://schemas.microsoft.com/office/drawing/2014/main" id="{0493C866-A691-412D-BC03-350119C71B9B}"/>
              </a:ext>
            </a:extLst>
          </p:cNvPr>
          <p:cNvPicPr>
            <a:picLocks noChangeAspect="1"/>
          </p:cNvPicPr>
          <p:nvPr/>
        </p:nvPicPr>
        <p:blipFill>
          <a:blip r:embed="rId2"/>
          <a:stretch>
            <a:fillRect/>
          </a:stretch>
        </p:blipFill>
        <p:spPr>
          <a:xfrm>
            <a:off x="3387803" y="1110833"/>
            <a:ext cx="8664575" cy="4535488"/>
          </a:xfrm>
          <a:prstGeom prst="rect">
            <a:avLst/>
          </a:prstGeom>
          <a:noFill/>
          <a:ln w="9525">
            <a:noFill/>
          </a:ln>
        </p:spPr>
      </p:pic>
      <p:sp>
        <p:nvSpPr>
          <p:cNvPr id="9" name="Rectangle 3">
            <a:extLst>
              <a:ext uri="{FF2B5EF4-FFF2-40B4-BE49-F238E27FC236}">
                <a16:creationId xmlns:a16="http://schemas.microsoft.com/office/drawing/2014/main" id="{4EB26AE7-E520-47E5-8391-01B36927C2BF}"/>
              </a:ext>
            </a:extLst>
          </p:cNvPr>
          <p:cNvSpPr txBox="1"/>
          <p:nvPr/>
        </p:nvSpPr>
        <p:spPr>
          <a:xfrm>
            <a:off x="1094701" y="2836069"/>
            <a:ext cx="5552985" cy="3616325"/>
          </a:xfrm>
          <a:prstGeom prst="rect">
            <a:avLst/>
          </a:prstGeom>
          <a:noFill/>
          <a:ln w="9525">
            <a:noFill/>
          </a:ln>
        </p:spPr>
        <p:txBody>
          <a:bodyPr anchor="t"/>
          <a:lstStyle/>
          <a:p>
            <a:pPr indent="457200" algn="just">
              <a:lnSpc>
                <a:spcPct val="150000"/>
              </a:lnSpc>
              <a:buClr>
                <a:srgbClr val="A04DA3"/>
              </a:buClr>
            </a:pPr>
            <a:r>
              <a:rPr lang="zh-CN" altLang="en-US" sz="2400" b="1" dirty="0">
                <a:solidFill>
                  <a:prstClr val="black"/>
                </a:solidFill>
                <a:latin typeface="Times New Roman" panose="02020603050405020304" pitchFamily="18" charset="0"/>
                <a:ea typeface="微软雅黑" panose="020B0503020204020204" charset="-122"/>
              </a:rPr>
              <a:t>输入交流电经二极管整流器可得固定的直流电压。在输入处用了一个抑制电磁干扰的滤波器来避免电磁干扰。直流斩波器把固定的直流电经脉宽调制变换成高频脉冲电压，然后通过高频</a:t>
            </a:r>
            <a:r>
              <a:rPr lang="zh-CN" altLang="en-US" sz="2400" b="1" dirty="0">
                <a:solidFill>
                  <a:srgbClr val="000000"/>
                </a:solidFill>
                <a:latin typeface="Times New Roman" panose="02020603050405020304" pitchFamily="18" charset="0"/>
                <a:ea typeface="微软雅黑" panose="020B0503020204020204" charset="-122"/>
              </a:rPr>
              <a:t>变压器副边的整流和滤波电路得到直流电压</a:t>
            </a:r>
            <a:r>
              <a:rPr lang="en-US" altLang="zh-CN" sz="2400" b="1" i="1" dirty="0">
                <a:solidFill>
                  <a:srgbClr val="000000"/>
                </a:solidFill>
                <a:latin typeface="Times New Roman" panose="02020603050405020304" pitchFamily="18" charset="0"/>
                <a:ea typeface="微软雅黑" panose="020B0503020204020204" charset="-122"/>
              </a:rPr>
              <a:t>U</a:t>
            </a:r>
            <a:r>
              <a:rPr lang="en-US" altLang="zh-CN" sz="2400" b="1" baseline="-30000" dirty="0">
                <a:solidFill>
                  <a:srgbClr val="000000"/>
                </a:solidFill>
                <a:latin typeface="Times New Roman" panose="02020603050405020304" pitchFamily="18" charset="0"/>
                <a:ea typeface="微软雅黑" panose="020B0503020204020204" charset="-122"/>
              </a:rPr>
              <a:t>o</a:t>
            </a:r>
            <a:r>
              <a:rPr lang="zh-CN" altLang="en-US" sz="2400" b="1" dirty="0">
                <a:solidFill>
                  <a:srgbClr val="000000"/>
                </a:solidFill>
                <a:latin typeface="Times New Roman" panose="02020603050405020304" pitchFamily="18" charset="0"/>
                <a:ea typeface="微软雅黑" panose="020B0503020204020204" charset="-122"/>
              </a:rPr>
              <a:t>。</a:t>
            </a:r>
            <a:endParaRPr lang="en-US" altLang="zh-CN" sz="2400" b="1" dirty="0">
              <a:solidFill>
                <a:prstClr val="black"/>
              </a:solidFill>
              <a:latin typeface="Georgia" panose="02040502050405020303" pitchFamily="18" charset="0"/>
              <a:ea typeface="微软雅黑" panose="020B0503020204020204" charset="-122"/>
            </a:endParaRPr>
          </a:p>
        </p:txBody>
      </p:sp>
      <p:sp>
        <p:nvSpPr>
          <p:cNvPr id="10" name="矩形 1">
            <a:extLst>
              <a:ext uri="{FF2B5EF4-FFF2-40B4-BE49-F238E27FC236}">
                <a16:creationId xmlns:a16="http://schemas.microsoft.com/office/drawing/2014/main" id="{317BCEC2-414A-4308-B5B7-474623482CF1}"/>
              </a:ext>
            </a:extLst>
          </p:cNvPr>
          <p:cNvSpPr/>
          <p:nvPr/>
        </p:nvSpPr>
        <p:spPr>
          <a:xfrm>
            <a:off x="1094701" y="575945"/>
            <a:ext cx="3840480" cy="607695"/>
          </a:xfrm>
          <a:prstGeom prst="rect">
            <a:avLst/>
          </a:prstGeom>
          <a:noFill/>
          <a:ln w="9525">
            <a:noFill/>
          </a:ln>
        </p:spPr>
        <p:txBody>
          <a:bodyPr wrap="none" anchor="t">
            <a:spAutoFit/>
          </a:bodyPr>
          <a:lstStyle/>
          <a:p>
            <a:pPr>
              <a:lnSpc>
                <a:spcPct val="140000"/>
              </a:lnSpc>
            </a:pPr>
            <a:r>
              <a:rPr lang="zh-CN" altLang="en-US" sz="2400" b="1" dirty="0">
                <a:solidFill>
                  <a:prstClr val="black"/>
                </a:solidFill>
                <a:latin typeface="微软雅黑" panose="020B0503020204020204" charset="-122"/>
                <a:ea typeface="微软雅黑" panose="020B0503020204020204" charset="-122"/>
              </a:rPr>
              <a:t>带有电气隔离的直流斩波器</a:t>
            </a:r>
          </a:p>
        </p:txBody>
      </p:sp>
    </p:spTree>
    <p:extLst>
      <p:ext uri="{BB962C8B-B14F-4D97-AF65-F5344CB8AC3E}">
        <p14:creationId xmlns:p14="http://schemas.microsoft.com/office/powerpoint/2010/main" val="2076172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3">
            <a:extLst>
              <a:ext uri="{FF2B5EF4-FFF2-40B4-BE49-F238E27FC236}">
                <a16:creationId xmlns:a16="http://schemas.microsoft.com/office/drawing/2014/main" id="{900C0AC6-1152-4BE2-B560-C774C2BA27B8}"/>
              </a:ext>
            </a:extLst>
          </p:cNvPr>
          <p:cNvSpPr txBox="1">
            <a:spLocks noChangeArrowheads="1"/>
          </p:cNvSpPr>
          <p:nvPr/>
        </p:nvSpPr>
        <p:spPr>
          <a:xfrm>
            <a:off x="1190625" y="645795"/>
            <a:ext cx="9810750" cy="5760720"/>
          </a:xfrm>
          <a:prstGeom prst="rect">
            <a:avLst/>
          </a:prstGeom>
        </p:spPr>
        <p:txBody>
          <a:bodyPr vert="horz" wrap="square" lIns="91440" tIns="45720" rIns="91440" bIns="45720" numCol="1" rtlCol="0" anchor="t" anchorCtr="0" compatLnSpc="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Clr>
                <a:schemeClr val="accent3"/>
              </a:buClr>
              <a:buFont typeface="Arial" panose="020B0604020202020204" pitchFamily="34" charset="0"/>
              <a:buNone/>
              <a:defRPr/>
            </a:pPr>
            <a:r>
              <a:rPr lang="en-US" altLang="zh-CN" sz="2870" b="1">
                <a:latin typeface="Times New Roman" panose="02020603050405020304" pitchFamily="18" charset="0"/>
                <a:ea typeface="微软雅黑" panose="020B0503020204020204" charset="-122"/>
              </a:rPr>
              <a:t>1. </a:t>
            </a:r>
            <a:r>
              <a:rPr lang="zh-CN" altLang="en-US" sz="2870" b="1">
                <a:latin typeface="Times New Roman" panose="02020603050405020304" pitchFamily="18" charset="0"/>
                <a:ea typeface="微软雅黑" panose="020B0503020204020204" charset="-122"/>
              </a:rPr>
              <a:t>反激变换器</a:t>
            </a:r>
          </a:p>
          <a:p>
            <a:pPr marL="0" indent="0" algn="just">
              <a:lnSpc>
                <a:spcPct val="120000"/>
              </a:lnSpc>
              <a:spcBef>
                <a:spcPts val="0"/>
              </a:spcBef>
              <a:buClr>
                <a:schemeClr val="accent3"/>
              </a:buClr>
              <a:buFont typeface="Arial" panose="020B0604020202020204" pitchFamily="34" charset="0"/>
              <a:buNone/>
              <a:defRPr/>
            </a:pPr>
            <a:endParaRPr lang="zh-CN" altLang="en-US" sz="2400" b="1">
              <a:latin typeface="Times New Roman" panose="02020603050405020304" pitchFamily="18" charset="0"/>
              <a:ea typeface="微软雅黑" panose="020B0503020204020204" charset="-122"/>
            </a:endParaRPr>
          </a:p>
          <a:p>
            <a:pPr marL="0" indent="0" algn="just">
              <a:lnSpc>
                <a:spcPct val="150000"/>
              </a:lnSpc>
              <a:spcBef>
                <a:spcPts val="0"/>
              </a:spcBef>
              <a:buClr>
                <a:schemeClr val="accent3"/>
              </a:buClr>
              <a:buFont typeface="Arial" panose="020B0604020202020204" pitchFamily="34" charset="0"/>
              <a:buNone/>
              <a:defRPr/>
            </a:pPr>
            <a:r>
              <a:rPr lang="zh-CN" altLang="en-US" b="1">
                <a:latin typeface="Times New Roman" panose="02020603050405020304" pitchFamily="18" charset="0"/>
                <a:ea typeface="微软雅黑" panose="020B0503020204020204" charset="-122"/>
                <a:cs typeface="Times New Roman" panose="02020603050405020304" pitchFamily="18" charset="0"/>
              </a:rPr>
              <a:t>        </a:t>
            </a:r>
            <a:r>
              <a:rPr lang="zh-CN" altLang="en-US" sz="2460" b="1">
                <a:latin typeface="Times New Roman" panose="02020603050405020304" pitchFamily="18" charset="0"/>
                <a:ea typeface="微软雅黑" panose="020B0503020204020204" charset="-122"/>
                <a:cs typeface="Times New Roman" panose="02020603050405020304" pitchFamily="18" charset="0"/>
              </a:rPr>
              <a:t>反激变换器是由降压</a:t>
            </a:r>
            <a:r>
              <a:rPr lang="en-US" altLang="zh-CN" sz="2460" b="1">
                <a:latin typeface="Times New Roman" panose="02020603050405020304" pitchFamily="18" charset="0"/>
                <a:ea typeface="微软雅黑" panose="020B0503020204020204" charset="-122"/>
                <a:cs typeface="Times New Roman" panose="02020603050405020304" pitchFamily="18" charset="0"/>
              </a:rPr>
              <a:t>-</a:t>
            </a:r>
            <a:r>
              <a:rPr lang="zh-CN" altLang="en-US" sz="2460" b="1">
                <a:latin typeface="Times New Roman" panose="02020603050405020304" pitchFamily="18" charset="0"/>
                <a:ea typeface="微软雅黑" panose="020B0503020204020204" charset="-122"/>
                <a:cs typeface="Times New Roman" panose="02020603050405020304" pitchFamily="18" charset="0"/>
              </a:rPr>
              <a:t>升压变换器推演得到的，降压</a:t>
            </a:r>
            <a:r>
              <a:rPr lang="en-US" altLang="zh-CN" sz="2460" b="1">
                <a:latin typeface="Times New Roman" panose="02020603050405020304" pitchFamily="18" charset="0"/>
                <a:ea typeface="微软雅黑" panose="020B0503020204020204" charset="-122"/>
                <a:cs typeface="Times New Roman" panose="02020603050405020304" pitchFamily="18" charset="0"/>
              </a:rPr>
              <a:t>-</a:t>
            </a:r>
            <a:r>
              <a:rPr lang="zh-CN" altLang="en-US" sz="2460" b="1">
                <a:latin typeface="Times New Roman" panose="02020603050405020304" pitchFamily="18" charset="0"/>
                <a:ea typeface="微软雅黑" panose="020B0503020204020204" charset="-122"/>
                <a:cs typeface="Times New Roman" panose="02020603050405020304" pitchFamily="18" charset="0"/>
              </a:rPr>
              <a:t>升压变换器电路图</a:t>
            </a:r>
            <a:r>
              <a:rPr lang="en-US" altLang="zh-CN" sz="2460" b="1">
                <a:latin typeface="Times New Roman" panose="02020603050405020304" pitchFamily="18" charset="0"/>
                <a:ea typeface="微软雅黑" panose="020B0503020204020204" charset="-122"/>
                <a:cs typeface="Times New Roman" panose="02020603050405020304" pitchFamily="18" charset="0"/>
              </a:rPr>
              <a:t>(a)</a:t>
            </a:r>
            <a:r>
              <a:rPr lang="zh-CN" altLang="en-US" sz="2460" b="1">
                <a:latin typeface="Times New Roman" panose="02020603050405020304" pitchFamily="18" charset="0"/>
                <a:ea typeface="微软雅黑" panose="020B0503020204020204" charset="-122"/>
                <a:cs typeface="Times New Roman" panose="02020603050405020304" pitchFamily="18" charset="0"/>
              </a:rPr>
              <a:t>所示。用变压器代替电感线圈，采用图</a:t>
            </a:r>
            <a:r>
              <a:rPr lang="en-US" altLang="zh-CN" sz="2460" b="1">
                <a:latin typeface="Times New Roman" panose="02020603050405020304" pitchFamily="18" charset="0"/>
                <a:ea typeface="微软雅黑" panose="020B0503020204020204" charset="-122"/>
                <a:cs typeface="Times New Roman" panose="02020603050405020304" pitchFamily="18" charset="0"/>
              </a:rPr>
              <a:t>(b)</a:t>
            </a:r>
            <a:r>
              <a:rPr lang="zh-CN" altLang="en-US" sz="2460" b="1">
                <a:latin typeface="Times New Roman" panose="02020603050405020304" pitchFamily="18" charset="0"/>
                <a:ea typeface="微软雅黑" panose="020B0503020204020204" charset="-122"/>
                <a:cs typeface="Times New Roman" panose="02020603050405020304" pitchFamily="18" charset="0"/>
              </a:rPr>
              <a:t>所示的电路，就可以实现电气隔离。</a:t>
            </a:r>
          </a:p>
          <a:p>
            <a:pPr marL="0" indent="0" algn="just">
              <a:lnSpc>
                <a:spcPct val="150000"/>
              </a:lnSpc>
              <a:spcBef>
                <a:spcPts val="0"/>
              </a:spcBef>
              <a:buClr>
                <a:schemeClr val="accent3"/>
              </a:buClr>
              <a:buFont typeface="Arial" panose="020B0604020202020204" pitchFamily="34" charset="0"/>
              <a:buNone/>
              <a:defRPr/>
            </a:pPr>
            <a:r>
              <a:rPr lang="zh-CN" altLang="en-US" sz="2460" b="1">
                <a:latin typeface="Times New Roman" panose="02020603050405020304" pitchFamily="18" charset="0"/>
                <a:ea typeface="微软雅黑" panose="020B0503020204020204" charset="-122"/>
                <a:cs typeface="Times New Roman" panose="02020603050405020304" pitchFamily="18" charset="0"/>
              </a:rPr>
              <a:t>输出电压的表达式为：</a:t>
            </a:r>
            <a:endParaRPr lang="zh-CN" altLang="en-US" sz="246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7" name="Rectangle 6">
            <a:extLst>
              <a:ext uri="{FF2B5EF4-FFF2-40B4-BE49-F238E27FC236}">
                <a16:creationId xmlns:a16="http://schemas.microsoft.com/office/drawing/2014/main" id="{FDABA2BB-F28A-4392-93BA-51A7345F048E}"/>
              </a:ext>
            </a:extLst>
          </p:cNvPr>
          <p:cNvSpPr/>
          <p:nvPr/>
        </p:nvSpPr>
        <p:spPr>
          <a:xfrm>
            <a:off x="0" y="3043238"/>
            <a:ext cx="309880" cy="368300"/>
          </a:xfrm>
          <a:prstGeom prst="rect">
            <a:avLst/>
          </a:prstGeom>
          <a:noFill/>
          <a:ln w="9525">
            <a:noFill/>
          </a:ln>
        </p:spPr>
        <p:txBody>
          <a:bodyPr wrap="none" anchor="ctr">
            <a:spAutoFit/>
          </a:bodyPr>
          <a:lstStyle/>
          <a:p>
            <a:endParaRPr lang="zh-CN" altLang="en-US" dirty="0">
              <a:solidFill>
                <a:prstClr val="black"/>
              </a:solidFill>
              <a:latin typeface="Times New Roman" panose="02020603050405020304" pitchFamily="18" charset="0"/>
              <a:ea typeface="黑体" panose="02010609060101010101" pitchFamily="49" charset="-122"/>
            </a:endParaRPr>
          </a:p>
        </p:txBody>
      </p:sp>
      <p:graphicFrame>
        <p:nvGraphicFramePr>
          <p:cNvPr id="8" name="Object 4">
            <a:extLst>
              <a:ext uri="{FF2B5EF4-FFF2-40B4-BE49-F238E27FC236}">
                <a16:creationId xmlns:a16="http://schemas.microsoft.com/office/drawing/2014/main" id="{68E1DD07-200B-4806-8C47-12C6B66DE88B}"/>
              </a:ext>
            </a:extLst>
          </p:cNvPr>
          <p:cNvGraphicFramePr/>
          <p:nvPr/>
        </p:nvGraphicFramePr>
        <p:xfrm>
          <a:off x="5333365" y="3023235"/>
          <a:ext cx="1755140" cy="811530"/>
        </p:xfrm>
        <a:graphic>
          <a:graphicData uri="http://schemas.openxmlformats.org/presentationml/2006/ole">
            <mc:AlternateContent xmlns:mc="http://schemas.openxmlformats.org/markup-compatibility/2006">
              <mc:Choice xmlns:v="urn:schemas-microsoft-com:vml" Requires="v">
                <p:oleObj spid="_x0000_s82101" r:id="rId3" imgW="21640800" imgH="9753600" progId="Equation.3">
                  <p:embed/>
                </p:oleObj>
              </mc:Choice>
              <mc:Fallback>
                <p:oleObj r:id="rId3" imgW="21640800" imgH="9753600" progId="Equation.3">
                  <p:embed/>
                  <p:pic>
                    <p:nvPicPr>
                      <p:cNvPr id="92163" name="Object 4"/>
                      <p:cNvPicPr/>
                      <p:nvPr/>
                    </p:nvPicPr>
                    <p:blipFill>
                      <a:blip r:embed="rId4"/>
                      <a:stretch>
                        <a:fillRect/>
                      </a:stretch>
                    </p:blipFill>
                    <p:spPr>
                      <a:xfrm>
                        <a:off x="5333365" y="3023235"/>
                        <a:ext cx="1755140" cy="811530"/>
                      </a:xfrm>
                      <a:prstGeom prst="rect">
                        <a:avLst/>
                      </a:prstGeom>
                      <a:noFill/>
                      <a:ln w="38100">
                        <a:noFill/>
                      </a:ln>
                    </p:spPr>
                  </p:pic>
                </p:oleObj>
              </mc:Fallback>
            </mc:AlternateContent>
          </a:graphicData>
        </a:graphic>
      </p:graphicFrame>
      <p:pic>
        <p:nvPicPr>
          <p:cNvPr id="9" name="Picture 7" descr="D38">
            <a:extLst>
              <a:ext uri="{FF2B5EF4-FFF2-40B4-BE49-F238E27FC236}">
                <a16:creationId xmlns:a16="http://schemas.microsoft.com/office/drawing/2014/main" id="{75D28BED-B1BD-4FF8-950A-67EC1BA575E9}"/>
              </a:ext>
            </a:extLst>
          </p:cNvPr>
          <p:cNvPicPr>
            <a:picLocks noChangeAspect="1"/>
          </p:cNvPicPr>
          <p:nvPr/>
        </p:nvPicPr>
        <p:blipFill>
          <a:blip r:embed="rId5"/>
          <a:stretch>
            <a:fillRect/>
          </a:stretch>
        </p:blipFill>
        <p:spPr>
          <a:xfrm>
            <a:off x="2800985" y="4091940"/>
            <a:ext cx="7127875" cy="2398713"/>
          </a:xfrm>
          <a:prstGeom prst="rect">
            <a:avLst/>
          </a:prstGeom>
          <a:noFill/>
          <a:ln w="9525">
            <a:noFill/>
          </a:ln>
        </p:spPr>
      </p:pic>
    </p:spTree>
    <p:extLst>
      <p:ext uri="{BB962C8B-B14F-4D97-AF65-F5344CB8AC3E}">
        <p14:creationId xmlns:p14="http://schemas.microsoft.com/office/powerpoint/2010/main" val="1108536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3">
            <a:extLst>
              <a:ext uri="{FF2B5EF4-FFF2-40B4-BE49-F238E27FC236}">
                <a16:creationId xmlns:a16="http://schemas.microsoft.com/office/drawing/2014/main" id="{93E68B23-B14D-48A5-AB84-34126B8813B5}"/>
              </a:ext>
            </a:extLst>
          </p:cNvPr>
          <p:cNvSpPr txBox="1">
            <a:spLocks noChangeArrowheads="1"/>
          </p:cNvSpPr>
          <p:nvPr/>
        </p:nvSpPr>
        <p:spPr>
          <a:xfrm>
            <a:off x="1256030" y="707390"/>
            <a:ext cx="10131425" cy="5040630"/>
          </a:xfrm>
          <a:prstGeom prst="rect">
            <a:avLst/>
          </a:prstGeom>
        </p:spPr>
        <p:txBody>
          <a:bodyPr vert="horz" wrap="square" lIns="91440" tIns="45720" rIns="91440" bIns="45720" numCol="1" rtlCol="0" anchor="t" anchorCtr="0" compatLnSpc="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255905">
              <a:lnSpc>
                <a:spcPct val="100000"/>
              </a:lnSpc>
              <a:spcBef>
                <a:spcPct val="0"/>
              </a:spcBef>
              <a:spcAft>
                <a:spcPct val="40000"/>
              </a:spcAft>
              <a:buClr>
                <a:schemeClr val="accent3"/>
              </a:buClr>
              <a:buFont typeface="Wingdings" panose="05000000000000000000" pitchFamily="2" charset="2"/>
              <a:buNone/>
              <a:defRPr/>
            </a:pPr>
            <a:r>
              <a:rPr lang="en-US" altLang="zh-CN" b="1">
                <a:latin typeface="Times New Roman" panose="02020603050405020304" pitchFamily="18" charset="0"/>
                <a:ea typeface="微软雅黑" panose="020B0503020204020204" charset="-122"/>
                <a:sym typeface="Arial" panose="020B0604020202020204" pitchFamily="34" charset="0"/>
              </a:rPr>
              <a:t>2. </a:t>
            </a:r>
            <a:r>
              <a:rPr lang="zh-CN" altLang="en-US" b="1">
                <a:latin typeface="Times New Roman" panose="02020603050405020304" pitchFamily="18" charset="0"/>
                <a:ea typeface="微软雅黑" panose="020B0503020204020204" charset="-122"/>
                <a:sym typeface="Arial" panose="020B0604020202020204" pitchFamily="34" charset="0"/>
              </a:rPr>
              <a:t>正激变换器</a:t>
            </a:r>
          </a:p>
          <a:p>
            <a:pPr marL="109855" indent="0">
              <a:lnSpc>
                <a:spcPct val="130000"/>
              </a:lnSpc>
              <a:spcBef>
                <a:spcPts val="300"/>
              </a:spcBef>
              <a:buClr>
                <a:schemeClr val="accent3"/>
              </a:buClr>
              <a:buFont typeface="Arial" panose="020B0604020202020204" pitchFamily="34" charset="0"/>
              <a:buNone/>
              <a:defRPr/>
            </a:pPr>
            <a:r>
              <a:rPr lang="zh-CN" altLang="en-US" b="1">
                <a:latin typeface="Times New Roman" panose="02020603050405020304" pitchFamily="18" charset="0"/>
                <a:ea typeface="微软雅黑" panose="020B0503020204020204" charset="-122"/>
              </a:rPr>
              <a:t>      </a:t>
            </a:r>
            <a:r>
              <a:rPr lang="zh-CN" altLang="en-US" sz="2400" b="1">
                <a:latin typeface="Times New Roman" panose="02020603050405020304" pitchFamily="18" charset="0"/>
                <a:ea typeface="微软雅黑" panose="020B0503020204020204" charset="-122"/>
              </a:rPr>
              <a:t>  正激变换器是由降压变换器推演得到的，下图给出了正激变换器电路。</a:t>
            </a:r>
          </a:p>
          <a:p>
            <a:pPr marL="109855" indent="0">
              <a:lnSpc>
                <a:spcPct val="130000"/>
              </a:lnSpc>
              <a:spcBef>
                <a:spcPts val="1200"/>
              </a:spcBef>
              <a:buClr>
                <a:schemeClr val="accent3"/>
              </a:buClr>
              <a:buFont typeface="Arial" panose="020B0604020202020204" pitchFamily="34" charset="0"/>
              <a:buNone/>
              <a:defRPr/>
            </a:pPr>
            <a:r>
              <a:rPr lang="zh-CN" altLang="en-US" sz="2400" b="1">
                <a:latin typeface="Times New Roman" panose="02020603050405020304" pitchFamily="18" charset="0"/>
                <a:ea typeface="微软雅黑" panose="020B0503020204020204" charset="-122"/>
              </a:rPr>
              <a:t>其输出电压的表达式为：</a:t>
            </a:r>
            <a:endParaRPr lang="zh-CN" altLang="en-US" sz="2400" b="1" dirty="0">
              <a:latin typeface="Times New Roman" panose="02020603050405020304" pitchFamily="18" charset="0"/>
              <a:ea typeface="微软雅黑" panose="020B0503020204020204" charset="-122"/>
            </a:endParaRPr>
          </a:p>
        </p:txBody>
      </p:sp>
      <p:sp>
        <p:nvSpPr>
          <p:cNvPr id="7" name="Rectangle 5">
            <a:extLst>
              <a:ext uri="{FF2B5EF4-FFF2-40B4-BE49-F238E27FC236}">
                <a16:creationId xmlns:a16="http://schemas.microsoft.com/office/drawing/2014/main" id="{5D79743B-241C-4E98-9D6A-C0659B344209}"/>
              </a:ext>
            </a:extLst>
          </p:cNvPr>
          <p:cNvSpPr/>
          <p:nvPr/>
        </p:nvSpPr>
        <p:spPr>
          <a:xfrm>
            <a:off x="0" y="3043238"/>
            <a:ext cx="309880" cy="368300"/>
          </a:xfrm>
          <a:prstGeom prst="rect">
            <a:avLst/>
          </a:prstGeom>
          <a:noFill/>
          <a:ln w="9525">
            <a:noFill/>
          </a:ln>
        </p:spPr>
        <p:txBody>
          <a:bodyPr wrap="none" anchor="ctr">
            <a:spAutoFit/>
          </a:bodyPr>
          <a:lstStyle/>
          <a:p>
            <a:endParaRPr lang="zh-CN" altLang="en-US" dirty="0">
              <a:solidFill>
                <a:prstClr val="black"/>
              </a:solidFill>
              <a:latin typeface="Times New Roman" panose="02020603050405020304" pitchFamily="18" charset="0"/>
              <a:ea typeface="黑体" panose="02010609060101010101" pitchFamily="49" charset="-122"/>
            </a:endParaRPr>
          </a:p>
        </p:txBody>
      </p:sp>
      <p:graphicFrame>
        <p:nvGraphicFramePr>
          <p:cNvPr id="8" name="Object 4">
            <a:extLst>
              <a:ext uri="{FF2B5EF4-FFF2-40B4-BE49-F238E27FC236}">
                <a16:creationId xmlns:a16="http://schemas.microsoft.com/office/drawing/2014/main" id="{4C97DE60-8353-4336-9E6A-741B30CC26A9}"/>
              </a:ext>
            </a:extLst>
          </p:cNvPr>
          <p:cNvGraphicFramePr/>
          <p:nvPr/>
        </p:nvGraphicFramePr>
        <p:xfrm>
          <a:off x="5547995" y="2550795"/>
          <a:ext cx="1285240" cy="860425"/>
        </p:xfrm>
        <a:graphic>
          <a:graphicData uri="http://schemas.openxmlformats.org/presentationml/2006/ole">
            <mc:AlternateContent xmlns:mc="http://schemas.openxmlformats.org/markup-compatibility/2006">
              <mc:Choice xmlns:v="urn:schemas-microsoft-com:vml" Requires="v">
                <p:oleObj spid="_x0000_s83125" r:id="rId3" imgW="16764000" imgH="9753600" progId="Equation.3">
                  <p:embed/>
                </p:oleObj>
              </mc:Choice>
              <mc:Fallback>
                <p:oleObj r:id="rId3" imgW="16764000" imgH="9753600" progId="Equation.3">
                  <p:embed/>
                  <p:pic>
                    <p:nvPicPr>
                      <p:cNvPr id="93187" name="Object 4"/>
                      <p:cNvPicPr/>
                      <p:nvPr/>
                    </p:nvPicPr>
                    <p:blipFill>
                      <a:blip r:embed="rId4"/>
                      <a:stretch>
                        <a:fillRect/>
                      </a:stretch>
                    </p:blipFill>
                    <p:spPr>
                      <a:xfrm>
                        <a:off x="5547995" y="2550795"/>
                        <a:ext cx="1285240" cy="860425"/>
                      </a:xfrm>
                      <a:prstGeom prst="rect">
                        <a:avLst/>
                      </a:prstGeom>
                      <a:noFill/>
                      <a:ln w="38100">
                        <a:noFill/>
                      </a:ln>
                    </p:spPr>
                  </p:pic>
                </p:oleObj>
              </mc:Fallback>
            </mc:AlternateContent>
          </a:graphicData>
        </a:graphic>
      </p:graphicFrame>
      <p:pic>
        <p:nvPicPr>
          <p:cNvPr id="9" name="Picture 9" descr="D40">
            <a:extLst>
              <a:ext uri="{FF2B5EF4-FFF2-40B4-BE49-F238E27FC236}">
                <a16:creationId xmlns:a16="http://schemas.microsoft.com/office/drawing/2014/main" id="{2B746852-EA50-4E8D-9967-C9B479368BD6}"/>
              </a:ext>
            </a:extLst>
          </p:cNvPr>
          <p:cNvPicPr>
            <a:picLocks noChangeAspect="1"/>
          </p:cNvPicPr>
          <p:nvPr/>
        </p:nvPicPr>
        <p:blipFill>
          <a:blip r:embed="rId5"/>
          <a:stretch>
            <a:fillRect/>
          </a:stretch>
        </p:blipFill>
        <p:spPr>
          <a:xfrm>
            <a:off x="1255888" y="4094800"/>
            <a:ext cx="4334652" cy="1696718"/>
          </a:xfrm>
          <a:prstGeom prst="rect">
            <a:avLst/>
          </a:prstGeom>
          <a:noFill/>
          <a:ln w="9525">
            <a:noFill/>
          </a:ln>
        </p:spPr>
      </p:pic>
      <p:pic>
        <p:nvPicPr>
          <p:cNvPr id="10" name="Picture 7">
            <a:extLst>
              <a:ext uri="{FF2B5EF4-FFF2-40B4-BE49-F238E27FC236}">
                <a16:creationId xmlns:a16="http://schemas.microsoft.com/office/drawing/2014/main" id="{4A3BD810-5F64-4585-A5F7-3C773F38FF44}"/>
              </a:ext>
            </a:extLst>
          </p:cNvPr>
          <p:cNvPicPr>
            <a:picLocks noChangeAspect="1"/>
          </p:cNvPicPr>
          <p:nvPr/>
        </p:nvPicPr>
        <p:blipFill>
          <a:blip r:embed="rId6"/>
          <a:stretch>
            <a:fillRect/>
          </a:stretch>
        </p:blipFill>
        <p:spPr>
          <a:xfrm>
            <a:off x="5942964" y="4095118"/>
            <a:ext cx="5552055" cy="1978658"/>
          </a:xfrm>
          <a:prstGeom prst="rect">
            <a:avLst/>
          </a:prstGeom>
          <a:noFill/>
          <a:ln w="9525">
            <a:noFill/>
          </a:ln>
        </p:spPr>
      </p:pic>
    </p:spTree>
    <p:extLst>
      <p:ext uri="{BB962C8B-B14F-4D97-AF65-F5344CB8AC3E}">
        <p14:creationId xmlns:p14="http://schemas.microsoft.com/office/powerpoint/2010/main" val="2846242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3">
            <a:extLst>
              <a:ext uri="{FF2B5EF4-FFF2-40B4-BE49-F238E27FC236}">
                <a16:creationId xmlns:a16="http://schemas.microsoft.com/office/drawing/2014/main" id="{7D7C13FA-C6FB-40EE-ACE4-658818913CA6}"/>
              </a:ext>
            </a:extLst>
          </p:cNvPr>
          <p:cNvSpPr txBox="1">
            <a:spLocks/>
          </p:cNvSpPr>
          <p:nvPr/>
        </p:nvSpPr>
        <p:spPr>
          <a:xfrm>
            <a:off x="2567305" y="1219835"/>
            <a:ext cx="7833995" cy="4441190"/>
          </a:xfrm>
        </p:spPr>
        <p:txBody>
          <a:bodyPr vert="horz" wrap="square" lIns="91440" tIns="45720" rIns="91440" bIns="45720" anchor="t"/>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indent="-255270">
              <a:buFontTx/>
              <a:buNone/>
            </a:pPr>
            <a:r>
              <a:rPr lang="en-US" altLang="zh-CN" b="1" kern="0">
                <a:latin typeface="Times New Roman" panose="02020603050405020304" pitchFamily="18" charset="0"/>
                <a:ea typeface="微软雅黑" panose="020B0503020204020204" charset="-122"/>
              </a:rPr>
              <a:t>3. </a:t>
            </a:r>
            <a:r>
              <a:rPr lang="zh-CN" altLang="en-US" b="1" kern="0">
                <a:latin typeface="Times New Roman" panose="02020603050405020304" pitchFamily="18" charset="0"/>
                <a:ea typeface="微软雅黑" panose="020B0503020204020204" charset="-122"/>
              </a:rPr>
              <a:t>全桥式变换器</a:t>
            </a:r>
            <a:endParaRPr lang="zh-CN" altLang="en-US" b="1" kern="0" dirty="0">
              <a:latin typeface="Times New Roman" panose="02020603050405020304" pitchFamily="18" charset="0"/>
              <a:ea typeface="微软雅黑" panose="020B0503020204020204" charset="-122"/>
            </a:endParaRPr>
          </a:p>
        </p:txBody>
      </p:sp>
      <p:pic>
        <p:nvPicPr>
          <p:cNvPr id="7" name="Picture 5" descr="D42">
            <a:extLst>
              <a:ext uri="{FF2B5EF4-FFF2-40B4-BE49-F238E27FC236}">
                <a16:creationId xmlns:a16="http://schemas.microsoft.com/office/drawing/2014/main" id="{09DE7BB4-AD8E-4B8C-9DD2-279991E272B9}"/>
              </a:ext>
            </a:extLst>
          </p:cNvPr>
          <p:cNvPicPr>
            <a:picLocks noChangeAspect="1"/>
          </p:cNvPicPr>
          <p:nvPr/>
        </p:nvPicPr>
        <p:blipFill>
          <a:blip r:embed="rId2"/>
          <a:stretch>
            <a:fillRect/>
          </a:stretch>
        </p:blipFill>
        <p:spPr>
          <a:xfrm>
            <a:off x="2769553" y="2423160"/>
            <a:ext cx="7200900" cy="2800350"/>
          </a:xfrm>
          <a:prstGeom prst="rect">
            <a:avLst/>
          </a:prstGeom>
          <a:noFill/>
          <a:ln w="9525">
            <a:noFill/>
          </a:ln>
        </p:spPr>
      </p:pic>
    </p:spTree>
    <p:extLst>
      <p:ext uri="{BB962C8B-B14F-4D97-AF65-F5344CB8AC3E}">
        <p14:creationId xmlns:p14="http://schemas.microsoft.com/office/powerpoint/2010/main" val="53457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2">
            <a:extLst>
              <a:ext uri="{FF2B5EF4-FFF2-40B4-BE49-F238E27FC236}">
                <a16:creationId xmlns:a16="http://schemas.microsoft.com/office/drawing/2014/main" id="{161C215B-C12A-483B-B017-76BD6F6A3BDA}"/>
              </a:ext>
            </a:extLst>
          </p:cNvPr>
          <p:cNvSpPr txBox="1">
            <a:spLocks noChangeArrowheads="1"/>
          </p:cNvSpPr>
          <p:nvPr/>
        </p:nvSpPr>
        <p:spPr>
          <a:xfrm>
            <a:off x="4806949" y="1378903"/>
            <a:ext cx="2569846" cy="1079500"/>
          </a:xfrm>
          <a:prstGeom prst="rect">
            <a:avLst/>
          </a:prstGeom>
        </p:spPr>
        <p:txBody>
          <a:bodyPr vert="horz" wrap="square" lIns="91440" tIns="45720" rIns="91440" bIns="45720" numCol="1" rtlCol="0" anchor="ctr"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defRPr/>
            </a:pPr>
            <a:r>
              <a:rPr lang="zh-CN" sz="6000" b="1">
                <a:solidFill>
                  <a:srgbClr val="000099"/>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小  结</a:t>
            </a:r>
            <a:endParaRPr lang="zh-CN" sz="6000" dirty="0">
              <a:solidFill>
                <a:srgbClr val="000099"/>
              </a:solidFill>
              <a:effectLst>
                <a:outerShdw blurRad="38100" dist="38100" dir="2700000" algn="tl">
                  <a:srgbClr val="000000">
                    <a:alpha val="43137"/>
                  </a:srgbClr>
                </a:outerShdw>
              </a:effectLst>
              <a:ea typeface="黑体" panose="02010609060101010101" pitchFamily="49" charset="-122"/>
            </a:endParaRPr>
          </a:p>
        </p:txBody>
      </p:sp>
      <p:sp>
        <p:nvSpPr>
          <p:cNvPr id="7" name="Rectangle 3">
            <a:extLst>
              <a:ext uri="{FF2B5EF4-FFF2-40B4-BE49-F238E27FC236}">
                <a16:creationId xmlns:a16="http://schemas.microsoft.com/office/drawing/2014/main" id="{50DD43AE-59DA-4B73-8E2F-6B2869C20073}"/>
              </a:ext>
            </a:extLst>
          </p:cNvPr>
          <p:cNvSpPr txBox="1">
            <a:spLocks/>
          </p:cNvSpPr>
          <p:nvPr/>
        </p:nvSpPr>
        <p:spPr>
          <a:xfrm>
            <a:off x="1192530" y="2853055"/>
            <a:ext cx="10051640" cy="3013075"/>
          </a:xfrm>
        </p:spPr>
        <p:txBody>
          <a:bodyPr vert="horz" wrap="square" lIns="91440" tIns="45720" rIns="91440" bIns="45720" anchor="t"/>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a:lnSpc>
                <a:spcPct val="150000"/>
              </a:lnSpc>
              <a:spcBef>
                <a:spcPct val="0"/>
              </a:spcBef>
              <a:buFontTx/>
              <a:buNone/>
            </a:pPr>
            <a:r>
              <a:rPr lang="zh-CN" altLang="en-US" b="1" kern="0" dirty="0">
                <a:latin typeface="黑体" panose="02010609060101010101" pitchFamily="49" charset="-122"/>
                <a:ea typeface="微软雅黑" panose="020B0503020204020204" charset="-122"/>
              </a:rPr>
              <a:t>    本章讨论了几种主要型式的直流斩波器的拓扑结构。除了电流可逆与桥式可逆斩波器以外，</a:t>
            </a:r>
            <a:r>
              <a:rPr lang="zh-CN" altLang="en-US" b="1" kern="0" dirty="0">
                <a:solidFill>
                  <a:srgbClr val="C00000"/>
                </a:solidFill>
                <a:latin typeface="黑体" panose="02010609060101010101" pitchFamily="49" charset="-122"/>
                <a:ea typeface="微软雅黑" panose="020B0503020204020204" charset="-122"/>
              </a:rPr>
              <a:t>其他变换器只能在电压</a:t>
            </a:r>
            <a:r>
              <a:rPr lang="en-US" altLang="zh-CN" b="1" kern="0" dirty="0">
                <a:solidFill>
                  <a:srgbClr val="C00000"/>
                </a:solidFill>
                <a:ea typeface="微软雅黑" panose="020B0503020204020204" charset="-122"/>
              </a:rPr>
              <a:t>-</a:t>
            </a:r>
            <a:r>
              <a:rPr lang="zh-CN" altLang="en-US" b="1" kern="0" dirty="0">
                <a:solidFill>
                  <a:srgbClr val="C00000"/>
                </a:solidFill>
                <a:latin typeface="黑体" panose="02010609060101010101" pitchFamily="49" charset="-122"/>
                <a:ea typeface="微软雅黑" panose="020B0503020204020204" charset="-122"/>
              </a:rPr>
              <a:t>电流相平面的单象限运行</a:t>
            </a:r>
            <a:r>
              <a:rPr lang="zh-CN" altLang="en-US" b="1" kern="0" dirty="0">
                <a:latin typeface="黑体" panose="02010609060101010101" pitchFamily="49" charset="-122"/>
                <a:ea typeface="微软雅黑" panose="020B0503020204020204" charset="-122"/>
              </a:rPr>
              <a:t>，即功率只能单方向传递。</a:t>
            </a:r>
            <a:r>
              <a:rPr lang="zh-CN" altLang="en-US" b="1" kern="0" dirty="0">
                <a:solidFill>
                  <a:srgbClr val="C00000"/>
                </a:solidFill>
                <a:latin typeface="黑体" panose="02010609060101010101" pitchFamily="49" charset="-122"/>
                <a:ea typeface="微软雅黑" panose="020B0503020204020204" charset="-122"/>
              </a:rPr>
              <a:t>全桥式直流斩波器可以在四个象限运行</a:t>
            </a:r>
            <a:r>
              <a:rPr lang="zh-CN" altLang="en-US" b="1" kern="0" dirty="0">
                <a:latin typeface="黑体" panose="02010609060101010101" pitchFamily="49" charset="-122"/>
                <a:ea typeface="微软雅黑" panose="020B0503020204020204" charset="-122"/>
              </a:rPr>
              <a:t>。</a:t>
            </a:r>
          </a:p>
        </p:txBody>
      </p:sp>
    </p:spTree>
    <p:extLst>
      <p:ext uri="{BB962C8B-B14F-4D97-AF65-F5344CB8AC3E}">
        <p14:creationId xmlns:p14="http://schemas.microsoft.com/office/powerpoint/2010/main" val="184077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fld id="{A0D68CBC-EE6C-4D92-B9BC-7AA45FC18EBB}" type="datetime10">
              <a:rPr lang="zh-CN" altLang="en-US" smtClean="0"/>
              <a:t>10:12</a:t>
            </a:fld>
            <a:endParaRPr lang="zh-CN" altLang="en-US"/>
          </a:p>
        </p:txBody>
      </p:sp>
      <p:graphicFrame>
        <p:nvGraphicFramePr>
          <p:cNvPr id="6" name="Object 4">
            <a:extLst>
              <a:ext uri="{FF2B5EF4-FFF2-40B4-BE49-F238E27FC236}">
                <a16:creationId xmlns:a16="http://schemas.microsoft.com/office/drawing/2014/main" id="{747CBF06-D3AB-4954-9E8F-1F963894E170}"/>
              </a:ext>
            </a:extLst>
          </p:cNvPr>
          <p:cNvGraphicFramePr>
            <a:graphicFrameLocks noChangeAspect="1"/>
          </p:cNvGraphicFramePr>
          <p:nvPr/>
        </p:nvGraphicFramePr>
        <p:xfrm>
          <a:off x="3054350" y="1910080"/>
          <a:ext cx="6505575" cy="1065530"/>
        </p:xfrm>
        <a:graphic>
          <a:graphicData uri="http://schemas.openxmlformats.org/presentationml/2006/ole">
            <mc:AlternateContent xmlns:mc="http://schemas.openxmlformats.org/markup-compatibility/2006">
              <mc:Choice xmlns:v="urn:schemas-microsoft-com:vml" Requires="v">
                <p:oleObj spid="_x0000_s87248" r:id="rId3" imgW="60350400" imgH="9753600" progId="Equation.3">
                  <p:embed/>
                </p:oleObj>
              </mc:Choice>
              <mc:Fallback>
                <p:oleObj r:id="rId3" imgW="60350400" imgH="9753600" progId="Equation.3">
                  <p:embed/>
                  <p:pic>
                    <p:nvPicPr>
                      <p:cNvPr id="6" name="Object 4">
                        <a:extLst>
                          <a:ext uri="{FF2B5EF4-FFF2-40B4-BE49-F238E27FC236}">
                            <a16:creationId xmlns:a16="http://schemas.microsoft.com/office/drawing/2014/main" id="{747CBF06-D3AB-4954-9E8F-1F963894E170}"/>
                          </a:ext>
                        </a:extLst>
                      </p:cNvPr>
                      <p:cNvPicPr/>
                      <p:nvPr/>
                    </p:nvPicPr>
                    <p:blipFill>
                      <a:blip r:embed="rId4"/>
                      <a:stretch>
                        <a:fillRect/>
                      </a:stretch>
                    </p:blipFill>
                    <p:spPr>
                      <a:xfrm>
                        <a:off x="3054350" y="1910080"/>
                        <a:ext cx="6505575" cy="1065530"/>
                      </a:xfrm>
                      <a:prstGeom prst="rect">
                        <a:avLst/>
                      </a:prstGeom>
                      <a:noFill/>
                      <a:ln w="19050" cap="flat" cmpd="sng">
                        <a:solidFill>
                          <a:srgbClr val="FFC003"/>
                        </a:solidFill>
                        <a:prstDash val="solid"/>
                        <a:miter/>
                        <a:headEnd type="none" w="med" len="med"/>
                        <a:tailEnd type="none" w="med" len="med"/>
                      </a:ln>
                    </p:spPr>
                  </p:pic>
                </p:oleObj>
              </mc:Fallback>
            </mc:AlternateContent>
          </a:graphicData>
        </a:graphic>
      </p:graphicFrame>
      <p:graphicFrame>
        <p:nvGraphicFramePr>
          <p:cNvPr id="7" name="Object 5">
            <a:extLst>
              <a:ext uri="{FF2B5EF4-FFF2-40B4-BE49-F238E27FC236}">
                <a16:creationId xmlns:a16="http://schemas.microsoft.com/office/drawing/2014/main" id="{3958E112-F69A-4C4C-90DE-88FFD580F2C0}"/>
              </a:ext>
            </a:extLst>
          </p:cNvPr>
          <p:cNvGraphicFramePr/>
          <p:nvPr/>
        </p:nvGraphicFramePr>
        <p:xfrm>
          <a:off x="2857500" y="3996055"/>
          <a:ext cx="1009650" cy="999490"/>
        </p:xfrm>
        <a:graphic>
          <a:graphicData uri="http://schemas.openxmlformats.org/presentationml/2006/ole">
            <mc:AlternateContent xmlns:mc="http://schemas.openxmlformats.org/markup-compatibility/2006">
              <mc:Choice xmlns:v="urn:schemas-microsoft-com:vml" Requires="v">
                <p:oleObj spid="_x0000_s87249" r:id="rId5" imgW="11582400" imgH="9753600" progId="Equation.3">
                  <p:embed/>
                </p:oleObj>
              </mc:Choice>
              <mc:Fallback>
                <p:oleObj r:id="rId5" imgW="11582400" imgH="9753600" progId="Equation.3">
                  <p:embed/>
                  <p:pic>
                    <p:nvPicPr>
                      <p:cNvPr id="7" name="Object 5">
                        <a:extLst>
                          <a:ext uri="{FF2B5EF4-FFF2-40B4-BE49-F238E27FC236}">
                            <a16:creationId xmlns:a16="http://schemas.microsoft.com/office/drawing/2014/main" id="{3958E112-F69A-4C4C-90DE-88FFD580F2C0}"/>
                          </a:ext>
                        </a:extLst>
                      </p:cNvPr>
                      <p:cNvPicPr/>
                      <p:nvPr/>
                    </p:nvPicPr>
                    <p:blipFill>
                      <a:blip r:embed="rId6"/>
                      <a:stretch>
                        <a:fillRect/>
                      </a:stretch>
                    </p:blipFill>
                    <p:spPr>
                      <a:xfrm>
                        <a:off x="2857500" y="3996055"/>
                        <a:ext cx="1009650" cy="999490"/>
                      </a:xfrm>
                      <a:prstGeom prst="rect">
                        <a:avLst/>
                      </a:prstGeom>
                      <a:solidFill>
                        <a:srgbClr val="00B050">
                          <a:alpha val="3000"/>
                        </a:srgbClr>
                      </a:solidFill>
                      <a:ln w="19050" cap="flat" cmpd="sng">
                        <a:solidFill>
                          <a:srgbClr val="FFC003"/>
                        </a:solidFill>
                        <a:prstDash val="solid"/>
                        <a:miter/>
                        <a:headEnd type="none" w="med" len="med"/>
                        <a:tailEnd type="none" w="med" len="med"/>
                      </a:ln>
                    </p:spPr>
                  </p:pic>
                </p:oleObj>
              </mc:Fallback>
            </mc:AlternateContent>
          </a:graphicData>
        </a:graphic>
      </p:graphicFrame>
      <p:sp>
        <p:nvSpPr>
          <p:cNvPr id="8" name="矩形 2">
            <a:extLst>
              <a:ext uri="{FF2B5EF4-FFF2-40B4-BE49-F238E27FC236}">
                <a16:creationId xmlns:a16="http://schemas.microsoft.com/office/drawing/2014/main" id="{9C3170F3-9A4E-4CBA-86D9-1E2AAA6B8148}"/>
              </a:ext>
            </a:extLst>
          </p:cNvPr>
          <p:cNvSpPr/>
          <p:nvPr/>
        </p:nvSpPr>
        <p:spPr>
          <a:xfrm>
            <a:off x="1432085" y="920750"/>
            <a:ext cx="3329305" cy="570865"/>
          </a:xfrm>
          <a:prstGeom prst="rect">
            <a:avLst/>
          </a:prstGeom>
          <a:noFill/>
          <a:ln w="9525">
            <a:noFill/>
          </a:ln>
        </p:spPr>
        <p:txBody>
          <a:bodyPr wrap="none">
            <a:spAutoFit/>
          </a:bodyPr>
          <a:lstStyle/>
          <a:p>
            <a:pPr algn="just">
              <a:lnSpc>
                <a:spcPct val="130000"/>
              </a:lnSpc>
              <a:buClr>
                <a:srgbClr val="A04DA3"/>
              </a:buClr>
              <a:buFont typeface="Arial" panose="020B0604020202020204" pitchFamily="34" charset="0"/>
              <a:buNone/>
            </a:pPr>
            <a:r>
              <a:rPr lang="zh-CN" altLang="en-US" sz="2400" b="1" dirty="0">
                <a:solidFill>
                  <a:prstClr val="black"/>
                </a:solidFill>
                <a:latin typeface="等线"/>
                <a:ea typeface="微软雅黑" panose="020B0503020204020204" charset="-122"/>
                <a:sym typeface="方正兰亭黑_GBK" charset="-122"/>
              </a:rPr>
              <a:t>输出电压平均值为</a:t>
            </a:r>
            <a:r>
              <a:rPr lang="en-US" altLang="zh-CN" sz="2400" b="1" i="1"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方正兰亭黑_GBK" charset="-122"/>
              </a:rPr>
              <a:t>U</a:t>
            </a:r>
            <a:r>
              <a:rPr lang="en-US" altLang="zh-CN" sz="2400" b="1" baseline="-25000"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方正兰亭黑_GBK" charset="-122"/>
              </a:rPr>
              <a:t>o</a:t>
            </a:r>
            <a:r>
              <a:rPr lang="en-US" altLang="zh-CN" sz="2400" b="1" dirty="0">
                <a:solidFill>
                  <a:prstClr val="black"/>
                </a:solidFill>
                <a:latin typeface="等线"/>
                <a:ea typeface="微软雅黑" panose="020B0503020204020204" charset="-122"/>
                <a:sym typeface="方正兰亭黑_GBK" charset="-122"/>
              </a:rPr>
              <a:t> </a:t>
            </a:r>
            <a:r>
              <a:rPr lang="zh-CN" altLang="en-US" sz="2400" b="1" dirty="0">
                <a:solidFill>
                  <a:prstClr val="black"/>
                </a:solidFill>
                <a:latin typeface="等线"/>
                <a:ea typeface="微软雅黑" panose="020B0503020204020204" charset="-122"/>
                <a:sym typeface="方正兰亭黑_GBK" charset="-122"/>
              </a:rPr>
              <a:t>：</a:t>
            </a:r>
          </a:p>
        </p:txBody>
      </p:sp>
      <p:pic>
        <p:nvPicPr>
          <p:cNvPr id="9" name="图片 1">
            <a:extLst>
              <a:ext uri="{FF2B5EF4-FFF2-40B4-BE49-F238E27FC236}">
                <a16:creationId xmlns:a16="http://schemas.microsoft.com/office/drawing/2014/main" id="{39B95AAF-BD34-4AC9-A406-1DCF1073CA17}"/>
              </a:ext>
            </a:extLst>
          </p:cNvPr>
          <p:cNvPicPr>
            <a:picLocks noChangeAspect="1"/>
          </p:cNvPicPr>
          <p:nvPr/>
        </p:nvPicPr>
        <p:blipFill>
          <a:blip r:embed="rId7"/>
          <a:stretch>
            <a:fillRect/>
          </a:stretch>
        </p:blipFill>
        <p:spPr>
          <a:xfrm>
            <a:off x="4588510" y="3362960"/>
            <a:ext cx="5876290" cy="2807970"/>
          </a:xfrm>
          <a:prstGeom prst="rect">
            <a:avLst/>
          </a:prstGeom>
          <a:noFill/>
          <a:ln w="9525">
            <a:noFill/>
          </a:ln>
        </p:spPr>
      </p:pic>
      <p:sp>
        <p:nvSpPr>
          <p:cNvPr id="10" name="矩形 9">
            <a:extLst>
              <a:ext uri="{FF2B5EF4-FFF2-40B4-BE49-F238E27FC236}">
                <a16:creationId xmlns:a16="http://schemas.microsoft.com/office/drawing/2014/main" id="{9E177D0A-788A-4D32-A8D5-BCAB171C6A91}"/>
              </a:ext>
            </a:extLst>
          </p:cNvPr>
          <p:cNvSpPr/>
          <p:nvPr/>
        </p:nvSpPr>
        <p:spPr>
          <a:xfrm>
            <a:off x="5159375" y="3937000"/>
            <a:ext cx="2308225" cy="1058545"/>
          </a:xfrm>
          <a:prstGeom prst="rect">
            <a:avLst/>
          </a:prstGeom>
          <a:blipFill dpi="0" rotWithShape="1">
            <a:blip r:embed="rId8">
              <a:alphaModFix amt="7000"/>
            </a:blip>
            <a:srcRect/>
            <a:tile tx="0" ty="0" sx="100000" sy="100000" flip="none" algn="tl"/>
          </a:blip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4425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椭圆形标注 10244">
            <a:extLst>
              <a:ext uri="{FF2B5EF4-FFF2-40B4-BE49-F238E27FC236}">
                <a16:creationId xmlns:a16="http://schemas.microsoft.com/office/drawing/2014/main" id="{1192EF0D-AEBE-4A83-B4E4-D63B12D47644}"/>
              </a:ext>
            </a:extLst>
          </p:cNvPr>
          <p:cNvSpPr/>
          <p:nvPr/>
        </p:nvSpPr>
        <p:spPr>
          <a:xfrm>
            <a:off x="7283450" y="3497580"/>
            <a:ext cx="2232025" cy="689622"/>
          </a:xfrm>
          <a:prstGeom prst="wedgeEllipseCallout">
            <a:avLst>
              <a:gd name="adj1" fmla="val -200876"/>
              <a:gd name="adj2" fmla="val 166148"/>
            </a:avLst>
          </a:prstGeom>
          <a:solidFill>
            <a:srgbClr val="FFFF99">
              <a:alpha val="16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此种方式应用最多</a:t>
            </a:r>
          </a:p>
        </p:txBody>
      </p:sp>
      <p:sp>
        <p:nvSpPr>
          <p:cNvPr id="7" name="矩形 3">
            <a:extLst>
              <a:ext uri="{FF2B5EF4-FFF2-40B4-BE49-F238E27FC236}">
                <a16:creationId xmlns:a16="http://schemas.microsoft.com/office/drawing/2014/main" id="{F89B8D98-3F5B-4CBA-9B73-0EB5AD79B2C2}"/>
              </a:ext>
            </a:extLst>
          </p:cNvPr>
          <p:cNvSpPr/>
          <p:nvPr/>
        </p:nvSpPr>
        <p:spPr>
          <a:xfrm>
            <a:off x="1837533" y="3461703"/>
            <a:ext cx="5590540" cy="570865"/>
          </a:xfrm>
          <a:prstGeom prst="rect">
            <a:avLst/>
          </a:prstGeom>
          <a:noFill/>
          <a:ln w="9525">
            <a:noFill/>
          </a:ln>
        </p:spPr>
        <p:txBody>
          <a:bodyPr wrap="none">
            <a:spAutoFit/>
          </a:bodyPr>
          <a:lstStyle/>
          <a:p>
            <a:pPr marL="342900" indent="-342900" algn="just">
              <a:lnSpc>
                <a:spcPct val="130000"/>
              </a:lnSpc>
              <a:buClr>
                <a:srgbClr val="A04DA3"/>
              </a:buClr>
              <a:buFont typeface="Wingdings" panose="05000000000000000000" charset="0"/>
              <a:buChar char="u"/>
            </a:pPr>
            <a:r>
              <a:rPr lang="zh-CN" altLang="en-US" sz="2400" b="1" dirty="0">
                <a:solidFill>
                  <a:prstClr val="black"/>
                </a:solidFill>
                <a:latin typeface="微软雅黑" panose="020B0503020204020204" charset="-122"/>
                <a:ea typeface="微软雅黑" panose="020B0503020204020204" charset="-122"/>
                <a:sym typeface="方正兰亭黑_GBK" charset="-122"/>
              </a:rPr>
              <a:t>改变负载端输出电压有</a:t>
            </a:r>
            <a:r>
              <a:rPr lang="en-US" altLang="zh-CN" sz="2400" b="1" dirty="0">
                <a:solidFill>
                  <a:prstClr val="black"/>
                </a:solidFill>
                <a:latin typeface="微软雅黑" panose="020B0503020204020204" charset="-122"/>
                <a:ea typeface="微软雅黑" panose="020B0503020204020204" charset="-122"/>
                <a:sym typeface="方正兰亭黑_GBK" charset="-122"/>
              </a:rPr>
              <a:t>2</a:t>
            </a:r>
            <a:r>
              <a:rPr lang="zh-CN" altLang="en-US" sz="2400" b="1" dirty="0">
                <a:solidFill>
                  <a:prstClr val="black"/>
                </a:solidFill>
                <a:latin typeface="微软雅黑" panose="020B0503020204020204" charset="-122"/>
                <a:ea typeface="微软雅黑" panose="020B0503020204020204" charset="-122"/>
                <a:sym typeface="方正兰亭黑_GBK" charset="-122"/>
              </a:rPr>
              <a:t>种调制方法：</a:t>
            </a:r>
          </a:p>
        </p:txBody>
      </p:sp>
      <p:sp>
        <p:nvSpPr>
          <p:cNvPr id="8" name="矩形 4">
            <a:extLst>
              <a:ext uri="{FF2B5EF4-FFF2-40B4-BE49-F238E27FC236}">
                <a16:creationId xmlns:a16="http://schemas.microsoft.com/office/drawing/2014/main" id="{B88E37D3-CF38-408E-A514-1BBF3CE9B7CA}"/>
              </a:ext>
            </a:extLst>
          </p:cNvPr>
          <p:cNvSpPr/>
          <p:nvPr/>
        </p:nvSpPr>
        <p:spPr>
          <a:xfrm>
            <a:off x="1788795" y="4184015"/>
            <a:ext cx="9198610" cy="2306955"/>
          </a:xfrm>
          <a:prstGeom prst="rect">
            <a:avLst/>
          </a:prstGeom>
          <a:noFill/>
          <a:ln w="9525">
            <a:noFill/>
          </a:ln>
        </p:spPr>
        <p:txBody>
          <a:bodyPr wrap="square">
            <a:spAutoFit/>
          </a:bodyPr>
          <a:lstStyle/>
          <a:p>
            <a:pPr marL="358775" indent="-358775" algn="just">
              <a:lnSpc>
                <a:spcPct val="150000"/>
              </a:lnSpc>
              <a:buClr>
                <a:srgbClr val="A04DA3"/>
              </a:buClr>
              <a:buFont typeface="Arial" panose="020B0604020202020204" pitchFamily="34" charset="0"/>
              <a:buNone/>
            </a:pP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1.</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开关周期</a:t>
            </a:r>
            <a:r>
              <a:rPr lang="en-US" altLang="zh-CN" sz="2400" b="1" i="1" dirty="0">
                <a:solidFill>
                  <a:prstClr val="black"/>
                </a:solidFill>
                <a:latin typeface="Times New Roman" panose="02020603050405020304" pitchFamily="18" charset="0"/>
                <a:ea typeface="微软雅黑" panose="020B0503020204020204" charset="-122"/>
                <a:sym typeface="方正兰亭黑_GBK" charset="-122"/>
              </a:rPr>
              <a:t>T</a:t>
            </a:r>
            <a:r>
              <a:rPr lang="en-US" altLang="zh-CN" sz="2400" b="1" baseline="-25000" dirty="0">
                <a:solidFill>
                  <a:prstClr val="black"/>
                </a:solidFill>
                <a:latin typeface="Times New Roman" panose="02020603050405020304" pitchFamily="18" charset="0"/>
                <a:ea typeface="微软雅黑" panose="020B0503020204020204" charset="-122"/>
                <a:sym typeface="方正兰亭黑_GBK" charset="-122"/>
              </a:rPr>
              <a:t>s</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保持不变，改变开关管导通时间</a:t>
            </a:r>
            <a:r>
              <a:rPr lang="en-US" altLang="zh-CN" sz="2400" b="1" i="1" dirty="0">
                <a:solidFill>
                  <a:prstClr val="black"/>
                </a:solidFill>
                <a:latin typeface="Times New Roman" panose="02020603050405020304" pitchFamily="18" charset="0"/>
                <a:ea typeface="微软雅黑" panose="020B0503020204020204" charset="-122"/>
                <a:sym typeface="方正兰亭黑_GBK" charset="-122"/>
              </a:rPr>
              <a:t>t</a:t>
            </a:r>
            <a:r>
              <a:rPr lang="en-US" altLang="zh-CN" sz="2400" b="1" baseline="-25000" dirty="0">
                <a:solidFill>
                  <a:prstClr val="black"/>
                </a:solidFill>
                <a:latin typeface="Times New Roman" panose="02020603050405020304" pitchFamily="18" charset="0"/>
                <a:ea typeface="微软雅黑" panose="020B0503020204020204" charset="-122"/>
                <a:sym typeface="方正兰亭黑_GBK" charset="-122"/>
              </a:rPr>
              <a:t>on</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。也称为</a:t>
            </a:r>
            <a:r>
              <a:rPr lang="zh-CN" altLang="en-US" sz="2400" b="1" dirty="0">
                <a:solidFill>
                  <a:srgbClr val="C00000"/>
                </a:solidFill>
                <a:latin typeface="Times New Roman" panose="02020603050405020304" pitchFamily="18" charset="0"/>
                <a:ea typeface="微软雅黑" panose="020B0503020204020204" charset="-122"/>
                <a:sym typeface="方正兰亭黑_GBK" charset="-122"/>
              </a:rPr>
              <a:t>脉冲宽度调制</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(PWM)</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a:t>
            </a:r>
          </a:p>
          <a:p>
            <a:pPr marL="358775" indent="-358775" algn="just">
              <a:lnSpc>
                <a:spcPct val="150000"/>
              </a:lnSpc>
              <a:buClr>
                <a:srgbClr val="A04DA3"/>
              </a:buClr>
              <a:buFont typeface="Arial" panose="020B0604020202020204" pitchFamily="34" charset="0"/>
              <a:buNone/>
            </a:pP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2.</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开关管导通时间</a:t>
            </a:r>
            <a:r>
              <a:rPr lang="en-US" altLang="zh-CN" sz="2400" b="1" i="1"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方正兰亭黑_GBK" charset="-122"/>
              </a:rPr>
              <a:t>t</a:t>
            </a:r>
            <a:r>
              <a:rPr lang="en-US" altLang="zh-CN" sz="2400" b="1" baseline="-25000"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方正兰亭黑_GBK" charset="-122"/>
              </a:rPr>
              <a:t>on</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保持不变，改变开关周期</a:t>
            </a:r>
            <a:r>
              <a:rPr lang="en-US" altLang="zh-CN" sz="2400" b="1" i="1"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方正兰亭黑_GBK" charset="-122"/>
              </a:rPr>
              <a:t>T</a:t>
            </a:r>
            <a:r>
              <a:rPr lang="en-US" altLang="zh-CN" sz="2400" b="1" baseline="-25000"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方正兰亭黑_GBK" charset="-122"/>
              </a:rPr>
              <a:t>s</a:t>
            </a:r>
            <a:r>
              <a:rPr lang="en-US" altLang="zh-CN" sz="2400" b="1" i="1" baseline="-25000"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方正兰亭黑_GBK" charset="-122"/>
              </a:rPr>
              <a:t> </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。也称为</a:t>
            </a:r>
            <a:r>
              <a:rPr lang="zh-CN" altLang="en-US" sz="2400" b="1" dirty="0">
                <a:solidFill>
                  <a:srgbClr val="C00000"/>
                </a:solidFill>
                <a:latin typeface="Times New Roman" panose="02020603050405020304" pitchFamily="18" charset="0"/>
                <a:ea typeface="微软雅黑" panose="020B0503020204020204" charset="-122"/>
                <a:sym typeface="方正兰亭黑_GBK" charset="-122"/>
              </a:rPr>
              <a:t>脉冲频率调制</a:t>
            </a:r>
            <a:r>
              <a:rPr lang="en-US" altLang="zh-CN" sz="2400" b="1" dirty="0">
                <a:solidFill>
                  <a:prstClr val="black"/>
                </a:solidFill>
                <a:latin typeface="Times New Roman" panose="02020603050405020304" pitchFamily="18" charset="0"/>
                <a:ea typeface="微软雅黑" panose="020B0503020204020204" charset="-122"/>
                <a:cs typeface="Times New Roman" panose="02020603050405020304" pitchFamily="18" charset="0"/>
                <a:sym typeface="方正兰亭黑_GBK" charset="-122"/>
              </a:rPr>
              <a:t>(PFM)</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a:t>
            </a:r>
          </a:p>
        </p:txBody>
      </p:sp>
      <p:pic>
        <p:nvPicPr>
          <p:cNvPr id="9" name="图片 1">
            <a:extLst>
              <a:ext uri="{FF2B5EF4-FFF2-40B4-BE49-F238E27FC236}">
                <a16:creationId xmlns:a16="http://schemas.microsoft.com/office/drawing/2014/main" id="{1C5EB7E3-29F6-48B8-80E5-4AACF952F0F5}"/>
              </a:ext>
            </a:extLst>
          </p:cNvPr>
          <p:cNvPicPr>
            <a:picLocks noChangeAspect="1"/>
          </p:cNvPicPr>
          <p:nvPr/>
        </p:nvPicPr>
        <p:blipFill>
          <a:blip r:embed="rId3"/>
          <a:stretch>
            <a:fillRect/>
          </a:stretch>
        </p:blipFill>
        <p:spPr>
          <a:xfrm>
            <a:off x="4361815" y="669925"/>
            <a:ext cx="5843270" cy="2792095"/>
          </a:xfrm>
          <a:prstGeom prst="rect">
            <a:avLst/>
          </a:prstGeom>
          <a:noFill/>
          <a:ln w="9525">
            <a:noFill/>
          </a:ln>
        </p:spPr>
      </p:pic>
      <p:graphicFrame>
        <p:nvGraphicFramePr>
          <p:cNvPr id="10" name="Object 4">
            <a:extLst>
              <a:ext uri="{FF2B5EF4-FFF2-40B4-BE49-F238E27FC236}">
                <a16:creationId xmlns:a16="http://schemas.microsoft.com/office/drawing/2014/main" id="{0C3710AD-48A9-400F-9B9F-3A1623D47CE7}"/>
              </a:ext>
            </a:extLst>
          </p:cNvPr>
          <p:cNvGraphicFramePr>
            <a:graphicFrameLocks noChangeAspect="1"/>
          </p:cNvGraphicFramePr>
          <p:nvPr/>
        </p:nvGraphicFramePr>
        <p:xfrm>
          <a:off x="2049145" y="1703705"/>
          <a:ext cx="1882775" cy="1118870"/>
        </p:xfrm>
        <a:graphic>
          <a:graphicData uri="http://schemas.openxmlformats.org/presentationml/2006/ole">
            <mc:AlternateContent xmlns:mc="http://schemas.openxmlformats.org/markup-compatibility/2006">
              <mc:Choice xmlns:v="urn:schemas-microsoft-com:vml" Requires="v">
                <p:oleObj spid="_x0000_s88169" r:id="rId4" imgW="17678400" imgH="10363200" progId="Equation.3">
                  <p:embed/>
                </p:oleObj>
              </mc:Choice>
              <mc:Fallback>
                <p:oleObj r:id="rId4" imgW="17678400" imgH="10363200" progId="Equation.3">
                  <p:embed/>
                  <p:pic>
                    <p:nvPicPr>
                      <p:cNvPr id="10" name="Object 4">
                        <a:extLst>
                          <a:ext uri="{FF2B5EF4-FFF2-40B4-BE49-F238E27FC236}">
                            <a16:creationId xmlns:a16="http://schemas.microsoft.com/office/drawing/2014/main" id="{0C3710AD-48A9-400F-9B9F-3A1623D47CE7}"/>
                          </a:ext>
                        </a:extLst>
                      </p:cNvPr>
                      <p:cNvPicPr/>
                      <p:nvPr/>
                    </p:nvPicPr>
                    <p:blipFill>
                      <a:blip r:embed="rId5"/>
                      <a:stretch>
                        <a:fillRect/>
                      </a:stretch>
                    </p:blipFill>
                    <p:spPr>
                      <a:xfrm>
                        <a:off x="2049145" y="1703705"/>
                        <a:ext cx="1882775" cy="1118870"/>
                      </a:xfrm>
                      <a:prstGeom prst="rect">
                        <a:avLst/>
                      </a:prstGeom>
                      <a:noFill/>
                      <a:ln w="19050" cap="flat" cmpd="sng">
                        <a:solidFill>
                          <a:srgbClr val="FFC003"/>
                        </a:solidFill>
                        <a:prstDash val="solid"/>
                        <a:miter/>
                        <a:headEnd type="none" w="med" len="med"/>
                        <a:tailEnd type="none" w="med" len="med"/>
                      </a:ln>
                    </p:spPr>
                  </p:pic>
                </p:oleObj>
              </mc:Fallback>
            </mc:AlternateContent>
          </a:graphicData>
        </a:graphic>
      </p:graphicFrame>
      <p:sp>
        <p:nvSpPr>
          <p:cNvPr id="11" name="圆角矩形 1">
            <a:extLst>
              <a:ext uri="{FF2B5EF4-FFF2-40B4-BE49-F238E27FC236}">
                <a16:creationId xmlns:a16="http://schemas.microsoft.com/office/drawing/2014/main" id="{14BBB157-05DA-4C8B-A39D-00FDFA44A3C5}"/>
              </a:ext>
            </a:extLst>
          </p:cNvPr>
          <p:cNvSpPr/>
          <p:nvPr/>
        </p:nvSpPr>
        <p:spPr>
          <a:xfrm>
            <a:off x="1595755" y="4219575"/>
            <a:ext cx="9793605" cy="2336165"/>
          </a:xfrm>
          <a:prstGeom prst="roundRect">
            <a:avLst/>
          </a:prstGeom>
          <a:solidFill>
            <a:srgbClr val="4472C4">
              <a:alpha val="3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微软雅黑" panose="020B0503020204020204" charset="-122"/>
              <a:cs typeface="+mn-cs"/>
            </a:endParaRPr>
          </a:p>
        </p:txBody>
      </p:sp>
    </p:spTree>
    <p:extLst>
      <p:ext uri="{BB962C8B-B14F-4D97-AF65-F5344CB8AC3E}">
        <p14:creationId xmlns:p14="http://schemas.microsoft.com/office/powerpoint/2010/main" val="65385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graphicFrame>
        <p:nvGraphicFramePr>
          <p:cNvPr id="17" name="对象 16">
            <a:extLst>
              <a:ext uri="{FF2B5EF4-FFF2-40B4-BE49-F238E27FC236}">
                <a16:creationId xmlns:a16="http://schemas.microsoft.com/office/drawing/2014/main" id="{6216828D-3E66-4B27-97AA-1B9C13D4F9A1}"/>
              </a:ext>
            </a:extLst>
          </p:cNvPr>
          <p:cNvGraphicFramePr/>
          <p:nvPr>
            <p:extLst/>
          </p:nvPr>
        </p:nvGraphicFramePr>
        <p:xfrm>
          <a:off x="1233997" y="1162975"/>
          <a:ext cx="5101702" cy="2795331"/>
        </p:xfrm>
        <a:graphic>
          <a:graphicData uri="http://schemas.openxmlformats.org/presentationml/2006/ole">
            <mc:AlternateContent xmlns:mc="http://schemas.openxmlformats.org/markup-compatibility/2006">
              <mc:Choice xmlns:v="urn:schemas-microsoft-com:vml" Requires="v">
                <p:oleObj spid="_x0000_s89399" r:id="rId3" imgW="739140" imgH="421005" progId="PBrush">
                  <p:embed/>
                </p:oleObj>
              </mc:Choice>
              <mc:Fallback>
                <p:oleObj r:id="rId3" imgW="739140" imgH="421005" progId="PBrush">
                  <p:embed/>
                  <p:pic>
                    <p:nvPicPr>
                      <p:cNvPr id="17" name="对象 16">
                        <a:extLst>
                          <a:ext uri="{FF2B5EF4-FFF2-40B4-BE49-F238E27FC236}">
                            <a16:creationId xmlns:a16="http://schemas.microsoft.com/office/drawing/2014/main" id="{6216828D-3E66-4B27-97AA-1B9C13D4F9A1}"/>
                          </a:ext>
                        </a:extLst>
                      </p:cNvPr>
                      <p:cNvPicPr/>
                      <p:nvPr/>
                    </p:nvPicPr>
                    <p:blipFill>
                      <a:blip r:embed="rId4"/>
                      <a:stretch>
                        <a:fillRect/>
                      </a:stretch>
                    </p:blipFill>
                    <p:spPr>
                      <a:xfrm>
                        <a:off x="1233997" y="1162975"/>
                        <a:ext cx="5101702" cy="2795331"/>
                      </a:xfrm>
                      <a:prstGeom prst="rect">
                        <a:avLst/>
                      </a:prstGeom>
                      <a:noFill/>
                      <a:ln w="9525">
                        <a:noFill/>
                      </a:ln>
                    </p:spPr>
                  </p:pic>
                </p:oleObj>
              </mc:Fallback>
            </mc:AlternateContent>
          </a:graphicData>
        </a:graphic>
      </p:graphicFrame>
      <p:graphicFrame>
        <p:nvGraphicFramePr>
          <p:cNvPr id="18" name="对象 17">
            <a:extLst>
              <a:ext uri="{FF2B5EF4-FFF2-40B4-BE49-F238E27FC236}">
                <a16:creationId xmlns:a16="http://schemas.microsoft.com/office/drawing/2014/main" id="{AEF145B4-303A-43EC-B0AC-8841F4114D8A}"/>
              </a:ext>
            </a:extLst>
          </p:cNvPr>
          <p:cNvGraphicFramePr/>
          <p:nvPr>
            <p:extLst/>
          </p:nvPr>
        </p:nvGraphicFramePr>
        <p:xfrm>
          <a:off x="4076707" y="2267951"/>
          <a:ext cx="2258991" cy="794846"/>
        </p:xfrm>
        <a:graphic>
          <a:graphicData uri="http://schemas.openxmlformats.org/presentationml/2006/ole">
            <mc:AlternateContent xmlns:mc="http://schemas.openxmlformats.org/markup-compatibility/2006">
              <mc:Choice xmlns:v="urn:schemas-microsoft-com:vml" Requires="v">
                <p:oleObj spid="_x0000_s89400" name="BMP 图像" r:id="rId5" imgW="8753475" imgH="4752975" progId="Paint.Picture">
                  <p:embed/>
                </p:oleObj>
              </mc:Choice>
              <mc:Fallback>
                <p:oleObj name="BMP 图像" r:id="rId5" imgW="8753475" imgH="4752975" progId="Paint.Picture">
                  <p:embed/>
                  <p:pic>
                    <p:nvPicPr>
                      <p:cNvPr id="18" name="对象 17">
                        <a:extLst>
                          <a:ext uri="{FF2B5EF4-FFF2-40B4-BE49-F238E27FC236}">
                            <a16:creationId xmlns:a16="http://schemas.microsoft.com/office/drawing/2014/main" id="{AEF145B4-303A-43EC-B0AC-8841F4114D8A}"/>
                          </a:ext>
                        </a:extLst>
                      </p:cNvPr>
                      <p:cNvPicPr/>
                      <p:nvPr/>
                    </p:nvPicPr>
                    <p:blipFill>
                      <a:blip r:embed="rId6"/>
                      <a:stretch>
                        <a:fillRect/>
                      </a:stretch>
                    </p:blipFill>
                    <p:spPr>
                      <a:xfrm>
                        <a:off x="4076707" y="2267951"/>
                        <a:ext cx="2258991" cy="794846"/>
                      </a:xfrm>
                      <a:prstGeom prst="rect">
                        <a:avLst/>
                      </a:prstGeom>
                      <a:noFill/>
                      <a:ln w="9525">
                        <a:noFill/>
                      </a:ln>
                    </p:spPr>
                  </p:pic>
                </p:oleObj>
              </mc:Fallback>
            </mc:AlternateContent>
          </a:graphicData>
        </a:graphic>
      </p:graphicFrame>
      <p:sp>
        <p:nvSpPr>
          <p:cNvPr id="19" name="圆角矩形 2">
            <a:extLst>
              <a:ext uri="{FF2B5EF4-FFF2-40B4-BE49-F238E27FC236}">
                <a16:creationId xmlns:a16="http://schemas.microsoft.com/office/drawing/2014/main" id="{96DD7ADE-8D8F-47C0-827B-DEE04E9391E4}"/>
              </a:ext>
            </a:extLst>
          </p:cNvPr>
          <p:cNvSpPr/>
          <p:nvPr/>
        </p:nvSpPr>
        <p:spPr>
          <a:xfrm>
            <a:off x="921799" y="1091952"/>
            <a:ext cx="5709820" cy="2866354"/>
          </a:xfrm>
          <a:prstGeom prst="roundRect">
            <a:avLst/>
          </a:prstGeom>
          <a:solidFill>
            <a:srgbClr val="4472C4">
              <a:alpha val="2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20" name="Picture 14">
            <a:extLst>
              <a:ext uri="{FF2B5EF4-FFF2-40B4-BE49-F238E27FC236}">
                <a16:creationId xmlns:a16="http://schemas.microsoft.com/office/drawing/2014/main" id="{7BECFBCB-585B-47BC-BB6A-B19152A40625}"/>
              </a:ext>
            </a:extLst>
          </p:cNvPr>
          <p:cNvPicPr>
            <a:picLocks noChangeAspect="1"/>
          </p:cNvPicPr>
          <p:nvPr/>
        </p:nvPicPr>
        <p:blipFill>
          <a:blip r:embed="rId7"/>
          <a:srcRect l="-209" t="-4129" r="62691" b="8482"/>
          <a:stretch>
            <a:fillRect/>
          </a:stretch>
        </p:blipFill>
        <p:spPr>
          <a:xfrm>
            <a:off x="6647897" y="1357882"/>
            <a:ext cx="2618252" cy="2337048"/>
          </a:xfrm>
          <a:prstGeom prst="rect">
            <a:avLst/>
          </a:prstGeom>
          <a:noFill/>
          <a:ln w="9525">
            <a:noFill/>
          </a:ln>
        </p:spPr>
      </p:pic>
      <p:sp>
        <p:nvSpPr>
          <p:cNvPr id="21" name="椭圆形标注 15">
            <a:extLst>
              <a:ext uri="{FF2B5EF4-FFF2-40B4-BE49-F238E27FC236}">
                <a16:creationId xmlns:a16="http://schemas.microsoft.com/office/drawing/2014/main" id="{74E93461-6632-40C0-A5BC-FBBFF0748A92}"/>
              </a:ext>
            </a:extLst>
          </p:cNvPr>
          <p:cNvSpPr/>
          <p:nvPr/>
        </p:nvSpPr>
        <p:spPr>
          <a:xfrm>
            <a:off x="6096000" y="435422"/>
            <a:ext cx="2232025" cy="755650"/>
          </a:xfrm>
          <a:prstGeom prst="wedgeEllipseCallout">
            <a:avLst>
              <a:gd name="adj1" fmla="val -75448"/>
              <a:gd name="adj2" fmla="val 145714"/>
            </a:avLst>
          </a:prstGeom>
          <a:solidFill>
            <a:srgbClr val="FFFF99">
              <a:alpha val="1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加驱动电路后控制</a:t>
            </a:r>
            <a:r>
              <a:rPr lang="en-US" altLang="zh-CN" dirty="0">
                <a:solidFill>
                  <a:srgbClr val="44546A"/>
                </a:solidFill>
                <a:latin typeface="Times New Roman" panose="02020603050405020304" pitchFamily="18" charset="0"/>
                <a:ea typeface="华文中宋" panose="02010600040101010101" pitchFamily="2" charset="-122"/>
              </a:rPr>
              <a:t>VT</a:t>
            </a:r>
            <a:r>
              <a:rPr lang="zh-CN" altLang="en-US" dirty="0">
                <a:solidFill>
                  <a:srgbClr val="44546A"/>
                </a:solidFill>
                <a:latin typeface="Times New Roman" panose="02020603050405020304" pitchFamily="18" charset="0"/>
                <a:ea typeface="华文中宋" panose="02010600040101010101" pitchFamily="2" charset="-122"/>
              </a:rPr>
              <a:t>通断</a:t>
            </a:r>
          </a:p>
        </p:txBody>
      </p:sp>
      <p:graphicFrame>
        <p:nvGraphicFramePr>
          <p:cNvPr id="22" name="对象 21">
            <a:extLst>
              <a:ext uri="{FF2B5EF4-FFF2-40B4-BE49-F238E27FC236}">
                <a16:creationId xmlns:a16="http://schemas.microsoft.com/office/drawing/2014/main" id="{C3A4EBDC-1B5A-4AA4-BDEF-CE0AFA32D030}"/>
              </a:ext>
            </a:extLst>
          </p:cNvPr>
          <p:cNvGraphicFramePr/>
          <p:nvPr>
            <p:extLst/>
          </p:nvPr>
        </p:nvGraphicFramePr>
        <p:xfrm>
          <a:off x="9474329" y="1718882"/>
          <a:ext cx="2436263" cy="1619121"/>
        </p:xfrm>
        <a:graphic>
          <a:graphicData uri="http://schemas.openxmlformats.org/presentationml/2006/ole">
            <mc:AlternateContent xmlns:mc="http://schemas.openxmlformats.org/markup-compatibility/2006">
              <mc:Choice xmlns:v="urn:schemas-microsoft-com:vml" Requires="v">
                <p:oleObj spid="_x0000_s89401" r:id="rId8" imgW="7686675" imgH="2124075" progId="PBrush">
                  <p:embed/>
                </p:oleObj>
              </mc:Choice>
              <mc:Fallback>
                <p:oleObj r:id="rId8" imgW="7686675" imgH="2124075" progId="PBrush">
                  <p:embed/>
                  <p:pic>
                    <p:nvPicPr>
                      <p:cNvPr id="22" name="对象 21">
                        <a:extLst>
                          <a:ext uri="{FF2B5EF4-FFF2-40B4-BE49-F238E27FC236}">
                            <a16:creationId xmlns:a16="http://schemas.microsoft.com/office/drawing/2014/main" id="{C3A4EBDC-1B5A-4AA4-BDEF-CE0AFA32D030}"/>
                          </a:ext>
                        </a:extLst>
                      </p:cNvPr>
                      <p:cNvPicPr/>
                      <p:nvPr/>
                    </p:nvPicPr>
                    <p:blipFill>
                      <a:blip r:embed="rId9"/>
                      <a:stretch>
                        <a:fillRect/>
                      </a:stretch>
                    </p:blipFill>
                    <p:spPr>
                      <a:xfrm>
                        <a:off x="9474329" y="1718882"/>
                        <a:ext cx="2436263" cy="1619121"/>
                      </a:xfrm>
                      <a:prstGeom prst="rect">
                        <a:avLst/>
                      </a:prstGeom>
                      <a:noFill/>
                      <a:ln w="9525">
                        <a:noFill/>
                      </a:ln>
                    </p:spPr>
                  </p:pic>
                </p:oleObj>
              </mc:Fallback>
            </mc:AlternateContent>
          </a:graphicData>
        </a:graphic>
      </p:graphicFrame>
      <p:sp>
        <p:nvSpPr>
          <p:cNvPr id="23" name="椭圆形标注 10244">
            <a:extLst>
              <a:ext uri="{FF2B5EF4-FFF2-40B4-BE49-F238E27FC236}">
                <a16:creationId xmlns:a16="http://schemas.microsoft.com/office/drawing/2014/main" id="{548A80AF-8B0C-4609-B1F9-780F82CBB776}"/>
              </a:ext>
            </a:extLst>
          </p:cNvPr>
          <p:cNvSpPr/>
          <p:nvPr/>
        </p:nvSpPr>
        <p:spPr>
          <a:xfrm>
            <a:off x="9845247" y="1125243"/>
            <a:ext cx="2232025" cy="1089025"/>
          </a:xfrm>
          <a:prstGeom prst="wedgeEllipseCallout">
            <a:avLst>
              <a:gd name="adj1" fmla="val -26239"/>
              <a:gd name="adj2" fmla="val 79860"/>
            </a:avLst>
          </a:prstGeom>
          <a:solidFill>
            <a:srgbClr val="FFFF99">
              <a:alpha val="1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与开关控制信号形状相同但功率变大了</a:t>
            </a:r>
          </a:p>
        </p:txBody>
      </p:sp>
      <p:sp>
        <p:nvSpPr>
          <p:cNvPr id="24" name="椭圆形标注 14">
            <a:extLst>
              <a:ext uri="{FF2B5EF4-FFF2-40B4-BE49-F238E27FC236}">
                <a16:creationId xmlns:a16="http://schemas.microsoft.com/office/drawing/2014/main" id="{AADEE200-33CE-4FE3-9061-280A34429441}"/>
              </a:ext>
            </a:extLst>
          </p:cNvPr>
          <p:cNvSpPr/>
          <p:nvPr/>
        </p:nvSpPr>
        <p:spPr>
          <a:xfrm>
            <a:off x="10023026" y="3694930"/>
            <a:ext cx="1869954" cy="753686"/>
          </a:xfrm>
          <a:prstGeom prst="wedgeEllipseCallout">
            <a:avLst>
              <a:gd name="adj1" fmla="val -42224"/>
              <a:gd name="adj2" fmla="val -175629"/>
            </a:avLst>
          </a:prstGeom>
          <a:solidFill>
            <a:srgbClr val="00B0F0">
              <a:alpha val="4000"/>
            </a:srgbClr>
          </a:solidFill>
          <a:ln w="9525" cap="flat" cmpd="sng">
            <a:solidFill>
              <a:srgbClr val="000000"/>
            </a:solidFill>
            <a:prstDash val="solid"/>
            <a:miter/>
            <a:headEnd type="none" w="med" len="med"/>
            <a:tailEnd type="none" w="med" len="med"/>
          </a:ln>
        </p:spPr>
        <p:txBody>
          <a:bodyPr/>
          <a:lstStyle/>
          <a:p>
            <a:pPr algn="ctr"/>
            <a:r>
              <a:rPr lang="en-US" altLang="zh-CN" dirty="0">
                <a:solidFill>
                  <a:prstClr val="black"/>
                </a:solidFill>
                <a:latin typeface="Times New Roman" panose="02020603050405020304" pitchFamily="18" charset="0"/>
                <a:ea typeface="华文中宋" panose="02010600040101010101" pitchFamily="2" charset="-122"/>
              </a:rPr>
              <a:t> </a:t>
            </a:r>
            <a:r>
              <a:rPr lang="zh-CN" altLang="en-US" dirty="0">
                <a:solidFill>
                  <a:prstClr val="black"/>
                </a:solidFill>
                <a:latin typeface="Times New Roman" panose="02020603050405020304" pitchFamily="18" charset="0"/>
                <a:ea typeface="华文中宋" panose="02010600040101010101" pitchFamily="2" charset="-122"/>
              </a:rPr>
              <a:t>输出电压波形</a:t>
            </a:r>
          </a:p>
        </p:txBody>
      </p:sp>
      <p:sp>
        <p:nvSpPr>
          <p:cNvPr id="25" name="矩形 1">
            <a:extLst>
              <a:ext uri="{FF2B5EF4-FFF2-40B4-BE49-F238E27FC236}">
                <a16:creationId xmlns:a16="http://schemas.microsoft.com/office/drawing/2014/main" id="{2DDE790C-1BDB-4B08-924B-B3F5969CEED0}"/>
              </a:ext>
            </a:extLst>
          </p:cNvPr>
          <p:cNvSpPr/>
          <p:nvPr/>
        </p:nvSpPr>
        <p:spPr>
          <a:xfrm>
            <a:off x="1317804" y="4623500"/>
            <a:ext cx="10168890" cy="1753235"/>
          </a:xfrm>
          <a:prstGeom prst="rect">
            <a:avLst/>
          </a:prstGeom>
          <a:noFill/>
          <a:ln w="9525">
            <a:noFill/>
          </a:ln>
        </p:spPr>
        <p:txBody>
          <a:bodyPr wrap="square">
            <a:spAutoFit/>
          </a:bodyPr>
          <a:lstStyle/>
          <a:p>
            <a:pPr indent="503555" algn="just">
              <a:lnSpc>
                <a:spcPct val="150000"/>
              </a:lnSpc>
            </a:pP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 图</a:t>
            </a:r>
            <a:r>
              <a:rPr lang="en-US" altLang="zh-CN" sz="2400" b="1" dirty="0">
                <a:solidFill>
                  <a:prstClr val="black"/>
                </a:solidFill>
                <a:latin typeface="Times New Roman" panose="02020603050405020304" pitchFamily="18" charset="0"/>
                <a:ea typeface="微软雅黑" panose="020B0503020204020204" charset="-122"/>
                <a:sym typeface="方正兰亭黑_GBK" charset="-122"/>
              </a:rPr>
              <a:t>(a)</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是脉宽调制方式的控制原理图。给定电压与实际输出电压经误差放大器得到控制信号</a:t>
            </a:r>
            <a:r>
              <a:rPr lang="en-US" altLang="zh-CN" sz="2400" b="1" i="1" dirty="0" err="1">
                <a:solidFill>
                  <a:prstClr val="black"/>
                </a:solidFill>
                <a:latin typeface="Times New Roman" panose="02020603050405020304" pitchFamily="18" charset="0"/>
                <a:ea typeface="微软雅黑" panose="020B0503020204020204" charset="-122"/>
                <a:sym typeface="方正兰亭黑_GBK" charset="-122"/>
              </a:rPr>
              <a:t>u</a:t>
            </a:r>
            <a:r>
              <a:rPr lang="en-US" altLang="zh-CN" sz="2400" b="1" baseline="-25000" dirty="0" err="1">
                <a:solidFill>
                  <a:prstClr val="black"/>
                </a:solidFill>
                <a:latin typeface="Times New Roman" panose="02020603050405020304" pitchFamily="18" charset="0"/>
                <a:ea typeface="微软雅黑" panose="020B0503020204020204" charset="-122"/>
                <a:sym typeface="方正兰亭黑_GBK" charset="-122"/>
              </a:rPr>
              <a:t>co</a:t>
            </a:r>
            <a:r>
              <a:rPr lang="zh-CN" altLang="en-US" sz="2400" b="1" dirty="0">
                <a:solidFill>
                  <a:prstClr val="black"/>
                </a:solidFill>
                <a:latin typeface="Times New Roman" panose="02020603050405020304" pitchFamily="18" charset="0"/>
                <a:ea typeface="微软雅黑" panose="020B0503020204020204" charset="-122"/>
                <a:sym typeface="方正兰亭黑_GBK" charset="-122"/>
              </a:rPr>
              <a:t>，与锯齿波信号比较得到开关控制信号，控制开关管，得到期望的输出电压。</a:t>
            </a:r>
          </a:p>
        </p:txBody>
      </p:sp>
    </p:spTree>
    <p:extLst>
      <p:ext uri="{BB962C8B-B14F-4D97-AF65-F5344CB8AC3E}">
        <p14:creationId xmlns:p14="http://schemas.microsoft.com/office/powerpoint/2010/main" val="375565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500"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3" grpId="0" bldLvl="0" animBg="1"/>
      <p:bldP spid="2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矩形 1">
            <a:extLst>
              <a:ext uri="{FF2B5EF4-FFF2-40B4-BE49-F238E27FC236}">
                <a16:creationId xmlns:a16="http://schemas.microsoft.com/office/drawing/2014/main" id="{61E946FD-3962-45AF-AC3A-F6A7F4B87550}"/>
              </a:ext>
            </a:extLst>
          </p:cNvPr>
          <p:cNvSpPr/>
          <p:nvPr/>
        </p:nvSpPr>
        <p:spPr>
          <a:xfrm>
            <a:off x="1161458" y="674407"/>
            <a:ext cx="5498465" cy="5003165"/>
          </a:xfrm>
          <a:prstGeom prst="rect">
            <a:avLst/>
          </a:prstGeom>
          <a:noFill/>
          <a:ln w="9525">
            <a:noFill/>
          </a:ln>
        </p:spPr>
        <p:txBody>
          <a:bodyPr wrap="square">
            <a:spAutoFit/>
          </a:bodyPr>
          <a:lstStyle/>
          <a:p>
            <a:pPr algn="just">
              <a:lnSpc>
                <a:spcPct val="150000"/>
              </a:lnSpc>
              <a:spcBef>
                <a:spcPct val="0"/>
              </a:spcBef>
            </a:pPr>
            <a:r>
              <a:rPr lang="en-US" altLang="zh-CN" sz="2400" b="1" dirty="0">
                <a:solidFill>
                  <a:srgbClr val="C00000"/>
                </a:solidFill>
                <a:latin typeface="Times New Roman" panose="02020603050405020304" pitchFamily="18" charset="0"/>
                <a:ea typeface="微软雅黑" panose="020B0503020204020204" charset="-122"/>
              </a:rPr>
              <a:t>PWM</a:t>
            </a:r>
            <a:r>
              <a:rPr lang="zh-CN" altLang="en-US" sz="2400" b="1" dirty="0">
                <a:solidFill>
                  <a:srgbClr val="C00000"/>
                </a:solidFill>
                <a:latin typeface="Times New Roman" panose="02020603050405020304" pitchFamily="18" charset="0"/>
                <a:ea typeface="微软雅黑" panose="020B0503020204020204" charset="-122"/>
              </a:rPr>
              <a:t>控制规律：</a:t>
            </a:r>
            <a:endParaRPr lang="en-US" altLang="zh-CN" sz="2400" b="1" dirty="0">
              <a:solidFill>
                <a:srgbClr val="C00000"/>
              </a:solidFill>
              <a:latin typeface="Times New Roman" panose="02020603050405020304" pitchFamily="18" charset="0"/>
              <a:ea typeface="微软雅黑" panose="020B0503020204020204" charset="-122"/>
            </a:endParaRPr>
          </a:p>
          <a:p>
            <a:pPr algn="just">
              <a:lnSpc>
                <a:spcPct val="150000"/>
              </a:lnSpc>
              <a:spcBef>
                <a:spcPct val="0"/>
              </a:spcBef>
              <a:buFont typeface="Wingdings" panose="05000000000000000000" charset="0"/>
              <a:buChar char="Ø"/>
            </a:pPr>
            <a:r>
              <a:rPr lang="zh-CN" altLang="en-US" sz="2400" b="1" dirty="0">
                <a:solidFill>
                  <a:srgbClr val="C00000"/>
                </a:solidFill>
                <a:latin typeface="Times New Roman" panose="02020603050405020304" pitchFamily="18" charset="0"/>
                <a:ea typeface="微软雅黑" panose="020B0503020204020204" charset="-122"/>
              </a:rPr>
              <a:t>当</a:t>
            </a:r>
            <a:r>
              <a:rPr lang="en-US" altLang="zh-CN" sz="2400" b="1" i="1" dirty="0" err="1">
                <a:solidFill>
                  <a:srgbClr val="C00000"/>
                </a:solidFill>
                <a:latin typeface="Times New Roman" panose="02020603050405020304" pitchFamily="18" charset="0"/>
                <a:ea typeface="微软雅黑" panose="020B0503020204020204" charset="-122"/>
              </a:rPr>
              <a:t>u</a:t>
            </a:r>
            <a:r>
              <a:rPr lang="en-US" altLang="zh-CN" sz="2400" b="1" baseline="-30000" dirty="0" err="1">
                <a:solidFill>
                  <a:srgbClr val="C00000"/>
                </a:solidFill>
                <a:latin typeface="Times New Roman" panose="02020603050405020304" pitchFamily="18" charset="0"/>
                <a:ea typeface="微软雅黑" panose="020B0503020204020204" charset="-122"/>
              </a:rPr>
              <a:t>co</a:t>
            </a:r>
            <a:r>
              <a:rPr lang="en-US" altLang="zh-CN" sz="2400" b="1" dirty="0">
                <a:solidFill>
                  <a:srgbClr val="C00000"/>
                </a:solidFill>
                <a:latin typeface="Times New Roman" panose="02020603050405020304" pitchFamily="18" charset="0"/>
                <a:ea typeface="微软雅黑" panose="020B0503020204020204" charset="-122"/>
              </a:rPr>
              <a:t>&gt;</a:t>
            </a:r>
            <a:r>
              <a:rPr lang="en-US" altLang="zh-CN" sz="2400" b="1" i="1" dirty="0" err="1">
                <a:solidFill>
                  <a:srgbClr val="C00000"/>
                </a:solidFill>
                <a:latin typeface="Times New Roman" panose="02020603050405020304" pitchFamily="18" charset="0"/>
                <a:ea typeface="微软雅黑" panose="020B0503020204020204" charset="-122"/>
              </a:rPr>
              <a:t>u</a:t>
            </a:r>
            <a:r>
              <a:rPr lang="en-US" altLang="zh-CN" sz="2400" b="1" baseline="-30000" dirty="0" err="1">
                <a:solidFill>
                  <a:srgbClr val="C00000"/>
                </a:solidFill>
                <a:latin typeface="Times New Roman" panose="02020603050405020304" pitchFamily="18" charset="0"/>
                <a:ea typeface="微软雅黑" panose="020B0503020204020204" charset="-122"/>
              </a:rPr>
              <a:t>st</a:t>
            </a:r>
            <a:r>
              <a:rPr lang="zh-CN" altLang="en-US" sz="2400" b="1" dirty="0">
                <a:solidFill>
                  <a:srgbClr val="C00000"/>
                </a:solidFill>
                <a:latin typeface="Times New Roman" panose="02020603050405020304" pitchFamily="18" charset="0"/>
                <a:ea typeface="微软雅黑" panose="020B0503020204020204" charset="-122"/>
              </a:rPr>
              <a:t>，输出为高；</a:t>
            </a:r>
          </a:p>
          <a:p>
            <a:pPr algn="just">
              <a:lnSpc>
                <a:spcPct val="150000"/>
              </a:lnSpc>
              <a:spcBef>
                <a:spcPct val="0"/>
              </a:spcBef>
              <a:buFont typeface="Wingdings" panose="05000000000000000000" charset="0"/>
              <a:buChar char="Ø"/>
            </a:pPr>
            <a:r>
              <a:rPr lang="zh-CN" altLang="en-US" sz="2400" b="1" dirty="0">
                <a:solidFill>
                  <a:srgbClr val="C00000"/>
                </a:solidFill>
                <a:latin typeface="Times New Roman" panose="02020603050405020304" pitchFamily="18" charset="0"/>
                <a:ea typeface="微软雅黑" panose="020B0503020204020204" charset="-122"/>
              </a:rPr>
              <a:t>当</a:t>
            </a:r>
            <a:r>
              <a:rPr lang="en-US" altLang="zh-CN" sz="2400" b="1" i="1" dirty="0" err="1">
                <a:solidFill>
                  <a:srgbClr val="C00000"/>
                </a:solidFill>
                <a:latin typeface="Times New Roman" panose="02020603050405020304" pitchFamily="18" charset="0"/>
                <a:ea typeface="微软雅黑" panose="020B0503020204020204" charset="-122"/>
              </a:rPr>
              <a:t>u</a:t>
            </a:r>
            <a:r>
              <a:rPr lang="en-US" altLang="zh-CN" sz="2400" b="1" baseline="-30000" dirty="0" err="1">
                <a:solidFill>
                  <a:srgbClr val="C00000"/>
                </a:solidFill>
                <a:latin typeface="Times New Roman" panose="02020603050405020304" pitchFamily="18" charset="0"/>
                <a:ea typeface="微软雅黑" panose="020B0503020204020204" charset="-122"/>
              </a:rPr>
              <a:t>co</a:t>
            </a:r>
            <a:r>
              <a:rPr lang="en-US" altLang="zh-CN" sz="2400" b="1" dirty="0">
                <a:solidFill>
                  <a:srgbClr val="C00000"/>
                </a:solidFill>
                <a:latin typeface="Times New Roman" panose="02020603050405020304" pitchFamily="18" charset="0"/>
                <a:ea typeface="微软雅黑" panose="020B0503020204020204" charset="-122"/>
              </a:rPr>
              <a:t>&lt;</a:t>
            </a:r>
            <a:r>
              <a:rPr lang="en-US" altLang="zh-CN" sz="2400" b="1" i="1" dirty="0" err="1">
                <a:solidFill>
                  <a:srgbClr val="C00000"/>
                </a:solidFill>
                <a:latin typeface="Times New Roman" panose="02020603050405020304" pitchFamily="18" charset="0"/>
                <a:ea typeface="微软雅黑" panose="020B0503020204020204" charset="-122"/>
              </a:rPr>
              <a:t>u</a:t>
            </a:r>
            <a:r>
              <a:rPr lang="en-US" altLang="zh-CN" sz="2400" b="1" baseline="-30000" dirty="0" err="1">
                <a:solidFill>
                  <a:srgbClr val="C00000"/>
                </a:solidFill>
                <a:latin typeface="Times New Roman" panose="02020603050405020304" pitchFamily="18" charset="0"/>
                <a:ea typeface="微软雅黑" panose="020B0503020204020204" charset="-122"/>
              </a:rPr>
              <a:t>st</a:t>
            </a:r>
            <a:r>
              <a:rPr lang="en-US" altLang="zh-CN" sz="2400" b="1" dirty="0">
                <a:solidFill>
                  <a:srgbClr val="C00000"/>
                </a:solidFill>
                <a:latin typeface="Times New Roman" panose="02020603050405020304" pitchFamily="18" charset="0"/>
                <a:ea typeface="微软雅黑" panose="020B0503020204020204" charset="-122"/>
              </a:rPr>
              <a:t> , </a:t>
            </a:r>
            <a:r>
              <a:rPr lang="zh-CN" altLang="en-US" sz="2400" b="1" dirty="0">
                <a:solidFill>
                  <a:srgbClr val="C00000"/>
                </a:solidFill>
                <a:latin typeface="Times New Roman" panose="02020603050405020304" pitchFamily="18" charset="0"/>
                <a:ea typeface="微软雅黑" panose="020B0503020204020204" charset="-122"/>
              </a:rPr>
              <a:t>输出为低。</a:t>
            </a:r>
          </a:p>
          <a:p>
            <a:pPr algn="just">
              <a:lnSpc>
                <a:spcPct val="150000"/>
              </a:lnSpc>
            </a:pPr>
            <a:r>
              <a:rPr lang="zh-CN" altLang="en-US" sz="2400" b="1" dirty="0">
                <a:solidFill>
                  <a:srgbClr val="C00000"/>
                </a:solidFill>
                <a:latin typeface="Times New Roman" panose="02020603050405020304" pitchFamily="18" charset="0"/>
                <a:ea typeface="微软雅黑" panose="020B0503020204020204" charset="-122"/>
                <a:sym typeface="+mn-ea"/>
              </a:rPr>
              <a:t>锯齿波的频率决定了变换器的开关频率</a:t>
            </a:r>
            <a:r>
              <a:rPr lang="zh-CN" altLang="en-US" sz="2400" b="1" dirty="0">
                <a:solidFill>
                  <a:prstClr val="black"/>
                </a:solidFill>
                <a:latin typeface="Times New Roman" panose="02020603050405020304" pitchFamily="18" charset="0"/>
                <a:ea typeface="微软雅黑" panose="020B0503020204020204" charset="-122"/>
                <a:sym typeface="+mn-ea"/>
              </a:rPr>
              <a:t>。一般选择开关频率在几千赫兹到几百千赫之间。</a:t>
            </a:r>
          </a:p>
          <a:p>
            <a:pPr algn="just">
              <a:lnSpc>
                <a:spcPct val="150000"/>
              </a:lnSpc>
            </a:pPr>
            <a:r>
              <a:rPr lang="zh-CN" altLang="en-US" sz="2400" b="1" dirty="0">
                <a:solidFill>
                  <a:prstClr val="black"/>
                </a:solidFill>
                <a:latin typeface="Times New Roman" panose="02020603050405020304" pitchFamily="18" charset="0"/>
                <a:ea typeface="微软雅黑" panose="020B0503020204020204" charset="-122"/>
                <a:sym typeface="+mn-ea"/>
              </a:rPr>
              <a:t>按照控制电压和锯齿波幅值的关系，</a:t>
            </a:r>
            <a:r>
              <a:rPr lang="zh-CN" altLang="en-US" sz="2400" b="1" dirty="0">
                <a:solidFill>
                  <a:srgbClr val="C00000"/>
                </a:solidFill>
                <a:latin typeface="Times New Roman" panose="02020603050405020304" pitchFamily="18" charset="0"/>
                <a:ea typeface="微软雅黑" panose="020B0503020204020204" charset="-122"/>
                <a:sym typeface="+mn-ea"/>
              </a:rPr>
              <a:t>开关占空比</a:t>
            </a:r>
            <a:r>
              <a:rPr lang="en-US" altLang="zh-CN" sz="2400" b="1" i="1" dirty="0">
                <a:solidFill>
                  <a:srgbClr val="C00000"/>
                </a:solidFill>
                <a:latin typeface="Times New Roman" panose="02020603050405020304" pitchFamily="18" charset="0"/>
                <a:ea typeface="微软雅黑" panose="020B0503020204020204" charset="-122"/>
                <a:sym typeface="+mn-ea"/>
              </a:rPr>
              <a:t>D</a:t>
            </a:r>
            <a:r>
              <a:rPr lang="zh-CN" altLang="en-US" sz="2400" b="1" dirty="0">
                <a:solidFill>
                  <a:prstClr val="black"/>
                </a:solidFill>
                <a:latin typeface="Times New Roman" panose="02020603050405020304" pitchFamily="18" charset="0"/>
                <a:ea typeface="微软雅黑" panose="020B0503020204020204" charset="-122"/>
                <a:sym typeface="+mn-ea"/>
              </a:rPr>
              <a:t>可以表示成： </a:t>
            </a:r>
            <a:endParaRPr lang="zh-CN" altLang="en-US" sz="2400" dirty="0">
              <a:solidFill>
                <a:prstClr val="black"/>
              </a:solidFill>
              <a:latin typeface="Times New Roman" panose="02020603050405020304" pitchFamily="18" charset="0"/>
              <a:ea typeface="Heiti SC Medium" pitchFamily="2" charset="-128"/>
              <a:sym typeface="+mn-ea"/>
            </a:endParaRPr>
          </a:p>
          <a:p>
            <a:pPr indent="457200" algn="just">
              <a:lnSpc>
                <a:spcPct val="130000"/>
              </a:lnSpc>
            </a:pPr>
            <a:endParaRPr lang="zh-CN" altLang="en-US" sz="2400" dirty="0">
              <a:solidFill>
                <a:prstClr val="black"/>
              </a:solidFill>
              <a:latin typeface="Times New Roman" panose="02020603050405020304" pitchFamily="18" charset="0"/>
              <a:ea typeface="Heiti SC Medium" pitchFamily="2" charset="-128"/>
            </a:endParaRPr>
          </a:p>
        </p:txBody>
      </p:sp>
      <p:pic>
        <p:nvPicPr>
          <p:cNvPr id="7" name="Picture 5">
            <a:extLst>
              <a:ext uri="{FF2B5EF4-FFF2-40B4-BE49-F238E27FC236}">
                <a16:creationId xmlns:a16="http://schemas.microsoft.com/office/drawing/2014/main" id="{607E6DE5-D26C-4499-8B5A-B57B5E56D2D7}"/>
              </a:ext>
            </a:extLst>
          </p:cNvPr>
          <p:cNvPicPr>
            <a:picLocks noChangeAspect="1"/>
          </p:cNvPicPr>
          <p:nvPr/>
        </p:nvPicPr>
        <p:blipFill>
          <a:blip r:embed="rId3"/>
          <a:stretch>
            <a:fillRect/>
          </a:stretch>
        </p:blipFill>
        <p:spPr>
          <a:xfrm>
            <a:off x="6705877" y="1675485"/>
            <a:ext cx="5229625" cy="4002087"/>
          </a:xfrm>
          <a:prstGeom prst="rect">
            <a:avLst/>
          </a:prstGeom>
          <a:noFill/>
          <a:ln w="9525">
            <a:noFill/>
          </a:ln>
        </p:spPr>
      </p:pic>
      <p:graphicFrame>
        <p:nvGraphicFramePr>
          <p:cNvPr id="8" name="Object 4">
            <a:extLst>
              <a:ext uri="{FF2B5EF4-FFF2-40B4-BE49-F238E27FC236}">
                <a16:creationId xmlns:a16="http://schemas.microsoft.com/office/drawing/2014/main" id="{59B4F9E1-F528-40BB-91D0-669BEE09AB28}"/>
              </a:ext>
            </a:extLst>
          </p:cNvPr>
          <p:cNvGraphicFramePr/>
          <p:nvPr>
            <p:extLst/>
          </p:nvPr>
        </p:nvGraphicFramePr>
        <p:xfrm>
          <a:off x="2733718" y="5457227"/>
          <a:ext cx="2305050" cy="1201420"/>
        </p:xfrm>
        <a:graphic>
          <a:graphicData uri="http://schemas.openxmlformats.org/presentationml/2006/ole">
            <mc:AlternateContent xmlns:mc="http://schemas.openxmlformats.org/markup-compatibility/2006">
              <mc:Choice xmlns:v="urn:schemas-microsoft-com:vml" Requires="v">
                <p:oleObj spid="_x0000_s90217" r:id="rId4" imgW="22250400" imgH="10363200" progId="Equation.3">
                  <p:embed/>
                </p:oleObj>
              </mc:Choice>
              <mc:Fallback>
                <p:oleObj r:id="rId4" imgW="22250400" imgH="10363200" progId="Equation.3">
                  <p:embed/>
                  <p:pic>
                    <p:nvPicPr>
                      <p:cNvPr id="8" name="Object 4">
                        <a:extLst>
                          <a:ext uri="{FF2B5EF4-FFF2-40B4-BE49-F238E27FC236}">
                            <a16:creationId xmlns:a16="http://schemas.microsoft.com/office/drawing/2014/main" id="{59B4F9E1-F528-40BB-91D0-669BEE09AB28}"/>
                          </a:ext>
                        </a:extLst>
                      </p:cNvPr>
                      <p:cNvPicPr/>
                      <p:nvPr/>
                    </p:nvPicPr>
                    <p:blipFill>
                      <a:blip r:embed="rId5"/>
                      <a:stretch>
                        <a:fillRect/>
                      </a:stretch>
                    </p:blipFill>
                    <p:spPr>
                      <a:xfrm>
                        <a:off x="2733718" y="5457227"/>
                        <a:ext cx="2305050" cy="1201420"/>
                      </a:xfrm>
                      <a:prstGeom prst="rect">
                        <a:avLst/>
                      </a:prstGeom>
                      <a:noFill/>
                      <a:ln w="19050" cap="flat" cmpd="sng">
                        <a:solidFill>
                          <a:srgbClr val="FFC003"/>
                        </a:solidFill>
                        <a:prstDash val="solid"/>
                        <a:miter/>
                        <a:headEnd type="none" w="med" len="med"/>
                        <a:tailEnd type="none" w="med" len="med"/>
                      </a:ln>
                    </p:spPr>
                  </p:pic>
                </p:oleObj>
              </mc:Fallback>
            </mc:AlternateContent>
          </a:graphicData>
        </a:graphic>
      </p:graphicFrame>
      <p:sp>
        <p:nvSpPr>
          <p:cNvPr id="9" name="椭圆形标注 9">
            <a:extLst>
              <a:ext uri="{FF2B5EF4-FFF2-40B4-BE49-F238E27FC236}">
                <a16:creationId xmlns:a16="http://schemas.microsoft.com/office/drawing/2014/main" id="{01160FE5-FF5A-4BFC-8B4A-0318F7404331}"/>
              </a:ext>
            </a:extLst>
          </p:cNvPr>
          <p:cNvSpPr/>
          <p:nvPr/>
        </p:nvSpPr>
        <p:spPr>
          <a:xfrm>
            <a:off x="8609725" y="1035088"/>
            <a:ext cx="1584176" cy="641032"/>
          </a:xfrm>
          <a:prstGeom prst="wedgeEllipseCallout">
            <a:avLst>
              <a:gd name="adj1" fmla="val -73586"/>
              <a:gd name="adj2" fmla="val 130069"/>
            </a:avLst>
          </a:prstGeom>
          <a:solidFill>
            <a:srgbClr val="FFC00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载波信号</a:t>
            </a:r>
          </a:p>
        </p:txBody>
      </p:sp>
      <p:sp>
        <p:nvSpPr>
          <p:cNvPr id="10" name="椭圆形标注 10">
            <a:extLst>
              <a:ext uri="{FF2B5EF4-FFF2-40B4-BE49-F238E27FC236}">
                <a16:creationId xmlns:a16="http://schemas.microsoft.com/office/drawing/2014/main" id="{089B54A8-7F59-474C-B6FA-2B9668A5B9C5}"/>
              </a:ext>
            </a:extLst>
          </p:cNvPr>
          <p:cNvSpPr/>
          <p:nvPr/>
        </p:nvSpPr>
        <p:spPr>
          <a:xfrm>
            <a:off x="10570491" y="992860"/>
            <a:ext cx="1621510" cy="629285"/>
          </a:xfrm>
          <a:prstGeom prst="wedgeEllipseCallout">
            <a:avLst>
              <a:gd name="adj1" fmla="val -29769"/>
              <a:gd name="adj2" fmla="val 176659"/>
            </a:avLst>
          </a:prstGeom>
          <a:solidFill>
            <a:srgbClr val="00B0F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控制信号</a:t>
            </a:r>
          </a:p>
        </p:txBody>
      </p:sp>
      <p:sp>
        <p:nvSpPr>
          <p:cNvPr id="11" name="椭圆形标注 11">
            <a:extLst>
              <a:ext uri="{FF2B5EF4-FFF2-40B4-BE49-F238E27FC236}">
                <a16:creationId xmlns:a16="http://schemas.microsoft.com/office/drawing/2014/main" id="{887C48C5-07FC-4154-B6EE-7BE5AEE001CA}"/>
              </a:ext>
            </a:extLst>
          </p:cNvPr>
          <p:cNvSpPr/>
          <p:nvPr/>
        </p:nvSpPr>
        <p:spPr>
          <a:xfrm>
            <a:off x="10335303" y="4770519"/>
            <a:ext cx="1702817" cy="687343"/>
          </a:xfrm>
          <a:prstGeom prst="wedgeEllipseCallout">
            <a:avLst>
              <a:gd name="adj1" fmla="val -58147"/>
              <a:gd name="adj2" fmla="val -167479"/>
            </a:avLst>
          </a:prstGeom>
          <a:solidFill>
            <a:srgbClr val="FF0000">
              <a:alpha val="4000"/>
            </a:srgbClr>
          </a:solidFill>
          <a:ln w="9525" cap="flat" cmpd="sng">
            <a:solidFill>
              <a:srgbClr val="000000"/>
            </a:solidFill>
            <a:prstDash val="solid"/>
            <a:miter/>
            <a:headEnd type="none" w="med" len="med"/>
            <a:tailEnd type="none" w="med" len="med"/>
          </a:ln>
        </p:spPr>
        <p:txBody>
          <a:bodyPr/>
          <a:lstStyle/>
          <a:p>
            <a:pPr algn="ctr"/>
            <a:r>
              <a:rPr lang="zh-CN" altLang="en-US" dirty="0">
                <a:solidFill>
                  <a:srgbClr val="44546A"/>
                </a:solidFill>
                <a:latin typeface="Times New Roman" panose="02020603050405020304" pitchFamily="18" charset="0"/>
                <a:ea typeface="华文中宋" panose="02010600040101010101" pitchFamily="2" charset="-122"/>
              </a:rPr>
              <a:t>开关控制信号</a:t>
            </a:r>
          </a:p>
        </p:txBody>
      </p:sp>
      <p:sp>
        <p:nvSpPr>
          <p:cNvPr id="12" name="圆角矩形 1">
            <a:extLst>
              <a:ext uri="{FF2B5EF4-FFF2-40B4-BE49-F238E27FC236}">
                <a16:creationId xmlns:a16="http://schemas.microsoft.com/office/drawing/2014/main" id="{C3ABFEF3-74A6-4B26-A051-41265B61D7A7}"/>
              </a:ext>
            </a:extLst>
          </p:cNvPr>
          <p:cNvSpPr/>
          <p:nvPr/>
        </p:nvSpPr>
        <p:spPr>
          <a:xfrm>
            <a:off x="1070653" y="1343697"/>
            <a:ext cx="3876675" cy="1133173"/>
          </a:xfrm>
          <a:prstGeom prst="roundRect">
            <a:avLst/>
          </a:prstGeom>
          <a:solidFill>
            <a:srgbClr val="00B050">
              <a:alpha val="2000"/>
            </a:srgbClr>
          </a:solidFill>
          <a:ln w="12700" cap="flat" cmpd="sng" algn="ctr">
            <a:solidFill>
              <a:srgbClr val="4472C4">
                <a:shade val="50000"/>
              </a:srgbClr>
            </a:solidFill>
            <a:prstDash val="dashDot"/>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92BC8788-34B7-478A-A126-112AECDCE6E3}"/>
              </a:ext>
            </a:extLst>
          </p:cNvPr>
          <p:cNvSpPr txBox="1"/>
          <p:nvPr/>
        </p:nvSpPr>
        <p:spPr>
          <a:xfrm>
            <a:off x="8015648" y="5712497"/>
            <a:ext cx="2773680" cy="570865"/>
          </a:xfrm>
          <a:prstGeom prst="rect">
            <a:avLst/>
          </a:prstGeom>
          <a:noFill/>
        </p:spPr>
        <p:txBody>
          <a:bodyPr wrap="none" rtlCol="0" anchor="t">
            <a:spAutoFit/>
          </a:bodyPr>
          <a:lstStyle/>
          <a:p>
            <a:pPr indent="457200" algn="just">
              <a:lnSpc>
                <a:spcPct val="130000"/>
              </a:lnSpc>
            </a:pPr>
            <a:r>
              <a:rPr lang="zh-CN" altLang="en-US" sz="2400" b="1" dirty="0">
                <a:solidFill>
                  <a:prstClr val="black"/>
                </a:solidFill>
                <a:latin typeface="Times New Roman" panose="02020603050405020304" pitchFamily="18" charset="0"/>
                <a:ea typeface="微软雅黑" panose="020B0503020204020204" charset="-122"/>
                <a:sym typeface="+mn-ea"/>
              </a:rPr>
              <a:t>脉宽调制的波形</a:t>
            </a:r>
            <a:endParaRPr lang="zh-CN" altLang="en-US" sz="2400">
              <a:solidFill>
                <a:prstClr val="black"/>
              </a:solidFill>
              <a:latin typeface="等线"/>
              <a:ea typeface="等线" panose="02010600030101010101" pitchFamily="2" charset="-122"/>
            </a:endParaRPr>
          </a:p>
        </p:txBody>
      </p:sp>
    </p:spTree>
    <p:extLst>
      <p:ext uri="{BB962C8B-B14F-4D97-AF65-F5344CB8AC3E}">
        <p14:creationId xmlns:p14="http://schemas.microsoft.com/office/powerpoint/2010/main" val="397274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25B5F08-7519-4551-917B-1AD0C820853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D68CBC-EE6C-4D92-B9BC-7AA45FC18EBB}" type="datetime10">
              <a:rPr kumimoji="0" lang="zh-CN" altLang="en-US" sz="1800" b="0" i="0" u="none" strike="noStrike" kern="1200" cap="none" spc="0" normalizeH="0" baseline="0" noProof="0" smtClean="0">
                <a:ln>
                  <a:noFill/>
                </a:ln>
                <a:solidFill>
                  <a:srgbClr val="000000"/>
                </a:solidFill>
                <a:effectLst/>
                <a:uLnTx/>
                <a:uFillTx/>
                <a:latin typeface="Arial"/>
                <a:ea typeface="宋体"/>
                <a:cs typeface="+mn-cs"/>
              </a:rPr>
              <a:pPr marL="0" marR="0" lvl="0" indent="0" algn="l" defTabSz="914400" rtl="0" eaLnBrk="1" fontAlgn="auto" latinLnBrk="0" hangingPunct="1">
                <a:lnSpc>
                  <a:spcPct val="100000"/>
                </a:lnSpc>
                <a:spcBef>
                  <a:spcPts val="0"/>
                </a:spcBef>
                <a:spcAft>
                  <a:spcPts val="0"/>
                </a:spcAft>
                <a:buClrTx/>
                <a:buSzTx/>
                <a:buFontTx/>
                <a:buNone/>
                <a:tabLst/>
                <a:defRPr/>
              </a:pPr>
              <a:t>10:12</a:t>
            </a:fld>
            <a:endParaRPr kumimoji="0" lang="zh-CN" altLang="en-US" sz="1800" b="0" i="0" u="none" strike="noStrike" kern="1200" cap="none" spc="0" normalizeH="0" baseline="0" noProof="0">
              <a:ln>
                <a:noFill/>
              </a:ln>
              <a:solidFill>
                <a:srgbClr val="000000"/>
              </a:solidFill>
              <a:effectLst/>
              <a:uLnTx/>
              <a:uFillTx/>
              <a:latin typeface="Arial"/>
              <a:ea typeface="宋体"/>
              <a:cs typeface="+mn-cs"/>
            </a:endParaRPr>
          </a:p>
        </p:txBody>
      </p:sp>
      <p:sp>
        <p:nvSpPr>
          <p:cNvPr id="6" name="Rectangle 3">
            <a:extLst>
              <a:ext uri="{FF2B5EF4-FFF2-40B4-BE49-F238E27FC236}">
                <a16:creationId xmlns:a16="http://schemas.microsoft.com/office/drawing/2014/main" id="{30CD54EC-3FDB-4668-A457-73C25EB4E462}"/>
              </a:ext>
            </a:extLst>
          </p:cNvPr>
          <p:cNvSpPr txBox="1">
            <a:spLocks noChangeArrowheads="1"/>
          </p:cNvSpPr>
          <p:nvPr/>
        </p:nvSpPr>
        <p:spPr>
          <a:xfrm>
            <a:off x="2176463" y="5076825"/>
            <a:ext cx="6078538" cy="1279525"/>
          </a:xfrm>
        </p:spPr>
        <p:txBody>
          <a:bodyPr lIns="68591" tIns="34295" rIns="68591" bIns="34295"/>
          <a:lstStyle>
            <a:lvl1pPr marL="457200" indent="-457200" algn="l" defTabSz="1219200" rtl="0" fontAlgn="base">
              <a:spcBef>
                <a:spcPct val="20000"/>
              </a:spcBef>
              <a:spcAft>
                <a:spcPct val="0"/>
              </a:spcAft>
              <a:buFont typeface="Arial" panose="020B0604020202020204" pitchFamily="34" charset="0"/>
              <a:buChar char="•"/>
              <a:defRPr sz="4200" kern="1200">
                <a:solidFill>
                  <a:schemeClr val="tx1"/>
                </a:solidFill>
                <a:latin typeface="+mn-lt"/>
                <a:ea typeface="+mn-ea"/>
                <a:cs typeface="+mn-cs"/>
                <a:sym typeface="方正兰亭黑_GBK" charset="-122"/>
              </a:defRPr>
            </a:lvl1pPr>
            <a:lvl2pPr marL="990600" indent="-381000" algn="l" defTabSz="1219200" rtl="0" fontAlgn="base">
              <a:spcBef>
                <a:spcPct val="20000"/>
              </a:spcBef>
              <a:spcAft>
                <a:spcPct val="0"/>
              </a:spcAft>
              <a:buFont typeface="Arial" panose="020B0604020202020204" pitchFamily="34" charset="0"/>
              <a:buChar char="–"/>
              <a:defRPr sz="3700" kern="1200">
                <a:solidFill>
                  <a:schemeClr val="tx1"/>
                </a:solidFill>
                <a:latin typeface="+mn-lt"/>
                <a:ea typeface="+mn-ea"/>
                <a:cs typeface="+mn-cs"/>
                <a:sym typeface="方正兰亭黑_GBK" charset="-122"/>
              </a:defRPr>
            </a:lvl2pPr>
            <a:lvl3pPr marL="1524000" indent="-304800" algn="l" defTabSz="1219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方正兰亭黑_GBK" charset="-122"/>
              </a:defRPr>
            </a:lvl3pPr>
            <a:lvl4pPr marL="2133600" indent="-304800" algn="l" defTabSz="1219200" rtl="0" fontAlgn="base">
              <a:spcBef>
                <a:spcPct val="20000"/>
              </a:spcBef>
              <a:spcAft>
                <a:spcPct val="0"/>
              </a:spcAft>
              <a:buFont typeface="Arial" panose="020B0604020202020204" pitchFamily="34" charset="0"/>
              <a:buChar char="–"/>
              <a:defRPr sz="2600" kern="1200">
                <a:solidFill>
                  <a:schemeClr val="tx1"/>
                </a:solidFill>
                <a:latin typeface="+mn-lt"/>
                <a:ea typeface="+mn-ea"/>
                <a:cs typeface="+mn-cs"/>
                <a:sym typeface="方正兰亭黑_GBK" charset="-122"/>
              </a:defRPr>
            </a:lvl4pPr>
            <a:lvl5pPr marL="2743200" indent="-304800" algn="l" defTabSz="1219200" rtl="0" fontAlgn="base">
              <a:spcBef>
                <a:spcPct val="20000"/>
              </a:spcBef>
              <a:spcAft>
                <a:spcPct val="0"/>
              </a:spcAft>
              <a:buFont typeface="Arial" panose="020B0604020202020204" pitchFamily="34" charset="0"/>
              <a:buChar char="»"/>
              <a:defRPr sz="2600" kern="1200">
                <a:solidFill>
                  <a:schemeClr val="tx1"/>
                </a:solidFill>
                <a:latin typeface="+mn-lt"/>
                <a:ea typeface="+mn-ea"/>
                <a:cs typeface="+mn-cs"/>
                <a:sym typeface="方正兰亭黑_GBK"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 marR="0" lvl="0" indent="-360045" algn="just" defTabSz="914400" rtl="0" eaLnBrk="1" fontAlgn="base" latinLnBrk="0" hangingPunct="1">
              <a:lnSpc>
                <a:spcPct val="130000"/>
              </a:lnSpc>
              <a:spcBef>
                <a:spcPct val="0"/>
              </a:spcBef>
              <a:spcAft>
                <a:spcPct val="0"/>
              </a:spcAft>
              <a:buClr>
                <a:srgbClr val="A04DA3"/>
              </a:buClr>
              <a:buSzTx/>
              <a:buFont typeface="Wingdings" panose="05000000000000000000" pitchFamily="2" charset="2"/>
              <a:buNone/>
              <a:defRPr/>
            </a:pPr>
            <a:endParaRPr kumimoji="0" lang="zh-CN" altLang="en-US" sz="135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sym typeface="方正兰亭黑_GBK" charset="-122"/>
            </a:endParaRPr>
          </a:p>
        </p:txBody>
      </p:sp>
      <p:sp>
        <p:nvSpPr>
          <p:cNvPr id="7" name="矩形 6">
            <a:extLst>
              <a:ext uri="{FF2B5EF4-FFF2-40B4-BE49-F238E27FC236}">
                <a16:creationId xmlns:a16="http://schemas.microsoft.com/office/drawing/2014/main" id="{C0DA1ED7-3E78-46C8-B35D-F2E3BCFE3366}"/>
              </a:ext>
            </a:extLst>
          </p:cNvPr>
          <p:cNvSpPr/>
          <p:nvPr/>
        </p:nvSpPr>
        <p:spPr>
          <a:xfrm>
            <a:off x="1246505" y="1549083"/>
            <a:ext cx="9699625" cy="1906905"/>
          </a:xfrm>
          <a:prstGeom prst="rect">
            <a:avLst/>
          </a:prstGeom>
        </p:spPr>
        <p:txBody>
          <a:bodyPr wrap="square">
            <a:spAutoFit/>
          </a:bodyPr>
          <a:lstStyle/>
          <a:p>
            <a:pPr marL="0" marR="0" lvl="0" indent="0" algn="just" defTabSz="914400" rtl="0">
              <a:lnSpc>
                <a:spcPct val="150000"/>
              </a:lnSpc>
              <a:spcBef>
                <a:spcPts val="0"/>
              </a:spcBef>
              <a:spcAft>
                <a:spcPts val="1200"/>
              </a:spcAft>
              <a:buClr>
                <a:srgbClr val="A04DA3"/>
              </a:buClr>
              <a:buSzTx/>
              <a:buFont typeface="Arial" panose="020B0604020202020204" pitchFamily="34" charset="0"/>
              <a:buNone/>
              <a:defRPr/>
            </a:pPr>
            <a:r>
              <a:rPr kumimoji="0" lang="zh-CN" altLang="en-US" sz="2400" b="1" i="0" baseline="0" noProof="1">
                <a:ln>
                  <a:noFill/>
                </a:ln>
                <a:solidFill>
                  <a:schemeClr val="tx1"/>
                </a:solidFill>
                <a:effectLst/>
                <a:uLnTx/>
                <a:uFillTx/>
                <a:latin typeface="Times New Roman" panose="02020603050405020304" pitchFamily="18" charset="0"/>
                <a:ea typeface="微软雅黑" panose="020B0503020204020204" charset="-122"/>
                <a:cs typeface="Times New Roman" panose="02020603050405020304" pitchFamily="18" charset="0"/>
              </a:rPr>
              <a:t>在实际应用中，有如下问题：</a:t>
            </a:r>
          </a:p>
          <a:p>
            <a:pPr marL="0" marR="0" lvl="0" indent="0" algn="just" defTabSz="914400" rtl="0" fontAlgn="base">
              <a:lnSpc>
                <a:spcPct val="150000"/>
              </a:lnSpc>
              <a:spcBef>
                <a:spcPct val="0"/>
              </a:spcBef>
              <a:spcAft>
                <a:spcPct val="0"/>
              </a:spcAft>
              <a:buClr>
                <a:srgbClr val="A04DA3"/>
              </a:buClr>
              <a:buSzTx/>
              <a:buFont typeface="Arial" panose="020B0604020202020204" pitchFamily="34" charset="0"/>
              <a:buNone/>
              <a:defRPr/>
            </a:pPr>
            <a:r>
              <a:rPr kumimoji="0" lang="zh-CN" altLang="en-US" sz="2400" b="1" i="0" baseline="0" noProof="1">
                <a:ln>
                  <a:noFill/>
                </a:ln>
                <a:solidFill>
                  <a:schemeClr val="tx1"/>
                </a:solidFill>
                <a:effectLst/>
                <a:uLnTx/>
                <a:uFillTx/>
                <a:latin typeface="Times New Roman" panose="02020603050405020304" pitchFamily="18" charset="0"/>
                <a:ea typeface="微软雅黑" panose="020B0503020204020204" charset="-122"/>
                <a:cs typeface="Times New Roman" panose="02020603050405020304" pitchFamily="18" charset="0"/>
              </a:rPr>
              <a:t>实际的负载应该是感性的。即使是阻性负载，也有线路电感，那么图(</a:t>
            </a:r>
            <a:r>
              <a:rPr kumimoji="0" lang="en-US" altLang="zh-CN" sz="2400" b="1" i="0" baseline="0" noProof="1">
                <a:ln>
                  <a:noFill/>
                </a:ln>
                <a:solidFill>
                  <a:schemeClr val="tx1"/>
                </a:solidFill>
                <a:effectLst/>
                <a:uLnTx/>
                <a:uFillTx/>
                <a:latin typeface="Times New Roman" panose="02020603050405020304" pitchFamily="18" charset="0"/>
                <a:ea typeface="微软雅黑" panose="020B0503020204020204" charset="-122"/>
                <a:cs typeface="Times New Roman" panose="02020603050405020304" pitchFamily="18" charset="0"/>
              </a:rPr>
              <a:t>a</a:t>
            </a:r>
            <a:r>
              <a:rPr kumimoji="0" lang="zh-CN" altLang="en-US" sz="2400" b="1" i="0" baseline="0" noProof="1">
                <a:ln>
                  <a:noFill/>
                </a:ln>
                <a:solidFill>
                  <a:schemeClr val="tx1"/>
                </a:solidFill>
                <a:effectLst/>
                <a:uLnTx/>
                <a:uFillTx/>
                <a:latin typeface="Times New Roman" panose="02020603050405020304" pitchFamily="18" charset="0"/>
                <a:ea typeface="微软雅黑" panose="020B0503020204020204" charset="-122"/>
                <a:cs typeface="Times New Roman" panose="02020603050405020304" pitchFamily="18" charset="0"/>
              </a:rPr>
              <a:t>)的电路存在什么问题</a:t>
            </a:r>
            <a:r>
              <a:rPr kumimoji="0" lang="en-US" altLang="zh-CN" sz="2400" b="1" i="0" baseline="0" noProof="1">
                <a:ln>
                  <a:noFill/>
                </a:ln>
                <a:solidFill>
                  <a:schemeClr val="tx1"/>
                </a:solidFill>
                <a:effectLst/>
                <a:uLnTx/>
                <a:uFillTx/>
                <a:latin typeface="Times New Roman" panose="02020603050405020304" pitchFamily="18" charset="0"/>
                <a:ea typeface="微软雅黑" panose="020B0503020204020204" charset="-122"/>
                <a:cs typeface="Times New Roman" panose="02020603050405020304" pitchFamily="18" charset="0"/>
              </a:rPr>
              <a:t>?</a:t>
            </a:r>
            <a:endParaRPr kumimoji="0" lang="zh-CN" altLang="en-US" sz="2400" b="1" i="0" baseline="0" noProof="1">
              <a:ln>
                <a:noFill/>
              </a:ln>
              <a:solidFill>
                <a:schemeClr val="tx1"/>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pic>
        <p:nvPicPr>
          <p:cNvPr id="8" name="Picture 4">
            <a:extLst>
              <a:ext uri="{FF2B5EF4-FFF2-40B4-BE49-F238E27FC236}">
                <a16:creationId xmlns:a16="http://schemas.microsoft.com/office/drawing/2014/main" id="{CEA55603-AF5E-4711-A745-D96729943BAF}"/>
              </a:ext>
            </a:extLst>
          </p:cNvPr>
          <p:cNvPicPr>
            <a:picLocks noChangeAspect="1"/>
          </p:cNvPicPr>
          <p:nvPr/>
        </p:nvPicPr>
        <p:blipFill>
          <a:blip r:embed="rId2"/>
          <a:stretch>
            <a:fillRect/>
          </a:stretch>
        </p:blipFill>
        <p:spPr>
          <a:xfrm>
            <a:off x="1747945" y="3759201"/>
            <a:ext cx="2292350" cy="2490788"/>
          </a:xfrm>
          <a:prstGeom prst="rect">
            <a:avLst/>
          </a:prstGeom>
          <a:noFill/>
          <a:ln w="9525">
            <a:noFill/>
          </a:ln>
        </p:spPr>
      </p:pic>
      <p:pic>
        <p:nvPicPr>
          <p:cNvPr id="9" name="图片 1">
            <a:extLst>
              <a:ext uri="{FF2B5EF4-FFF2-40B4-BE49-F238E27FC236}">
                <a16:creationId xmlns:a16="http://schemas.microsoft.com/office/drawing/2014/main" id="{B1F9E537-6826-4DB3-B7A9-53985EDEE74C}"/>
              </a:ext>
            </a:extLst>
          </p:cNvPr>
          <p:cNvPicPr>
            <a:picLocks noChangeAspect="1"/>
          </p:cNvPicPr>
          <p:nvPr/>
        </p:nvPicPr>
        <p:blipFill>
          <a:blip r:embed="rId3"/>
          <a:stretch>
            <a:fillRect/>
          </a:stretch>
        </p:blipFill>
        <p:spPr>
          <a:xfrm>
            <a:off x="4807585" y="3565842"/>
            <a:ext cx="5565775" cy="2659063"/>
          </a:xfrm>
          <a:prstGeom prst="rect">
            <a:avLst/>
          </a:prstGeom>
          <a:noFill/>
          <a:ln w="9525">
            <a:noFill/>
          </a:ln>
        </p:spPr>
      </p:pic>
      <p:sp>
        <p:nvSpPr>
          <p:cNvPr id="10" name="文本框 28">
            <a:extLst>
              <a:ext uri="{FF2B5EF4-FFF2-40B4-BE49-F238E27FC236}">
                <a16:creationId xmlns:a16="http://schemas.microsoft.com/office/drawing/2014/main" id="{421AC297-DFA8-4BFA-A30D-602FCA3043ED}"/>
              </a:ext>
            </a:extLst>
          </p:cNvPr>
          <p:cNvSpPr/>
          <p:nvPr/>
        </p:nvSpPr>
        <p:spPr>
          <a:xfrm>
            <a:off x="1359535" y="633095"/>
            <a:ext cx="6896100" cy="612775"/>
          </a:xfrm>
          <a:prstGeom prst="rect">
            <a:avLst/>
          </a:prstGeom>
          <a:noFill/>
          <a:ln w="9525">
            <a:noFill/>
          </a:ln>
        </p:spPr>
        <p:txBody>
          <a:bodyPr wrap="square" lIns="121908" tIns="60955" rIns="121908" bIns="60955">
            <a:spAutoFit/>
          </a:bodyPr>
          <a:lstStyle/>
          <a:p>
            <a:r>
              <a:rPr lang="zh-CN" altLang="en-US" sz="3200" b="1" dirty="0">
                <a:solidFill>
                  <a:schemeClr val="tx1"/>
                </a:solidFill>
                <a:uFillTx/>
                <a:latin typeface="微软雅黑" panose="020B0503020204020204" charset="-122"/>
                <a:ea typeface="微软雅黑" panose="020B0503020204020204" charset="-122"/>
                <a:sym typeface="方正兰亭黑_GBK" charset="-122"/>
              </a:rPr>
              <a:t>直流斩波器在实际应用中的问题</a:t>
            </a:r>
          </a:p>
        </p:txBody>
      </p:sp>
    </p:spTree>
    <p:extLst>
      <p:ext uri="{BB962C8B-B14F-4D97-AF65-F5344CB8AC3E}">
        <p14:creationId xmlns:p14="http://schemas.microsoft.com/office/powerpoint/2010/main" val="3908198343"/>
      </p:ext>
    </p:extLst>
  </p:cSld>
  <p:clrMapOvr>
    <a:masterClrMapping/>
  </p:clrMapOvr>
</p:sld>
</file>

<file path=ppt/theme/theme1.xml><?xml version="1.0" encoding="utf-8"?>
<a:theme xmlns:a="http://schemas.openxmlformats.org/drawingml/2006/main" name="2011华中科技大学答辩模版">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6668</TotalTime>
  <Words>3019</Words>
  <Application>Microsoft Office PowerPoint</Application>
  <PresentationFormat>宽屏</PresentationFormat>
  <Paragraphs>356</Paragraphs>
  <Slides>49</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8</vt:i4>
      </vt:variant>
      <vt:variant>
        <vt:lpstr>幻灯片标题</vt:lpstr>
      </vt:variant>
      <vt:variant>
        <vt:i4>49</vt:i4>
      </vt:variant>
    </vt:vector>
  </HeadingPairs>
  <TitlesOfParts>
    <vt:vector size="73" baseType="lpstr">
      <vt:lpstr>Heiti SC Medium</vt:lpstr>
      <vt:lpstr>等线</vt:lpstr>
      <vt:lpstr>等线 Light</vt:lpstr>
      <vt:lpstr>方正兰亭黑_GBK</vt:lpstr>
      <vt:lpstr>黑体</vt:lpstr>
      <vt:lpstr>华文彩云</vt:lpstr>
      <vt:lpstr>华文中宋</vt:lpstr>
      <vt:lpstr>隶书</vt:lpstr>
      <vt:lpstr>宋体</vt:lpstr>
      <vt:lpstr>微软雅黑</vt:lpstr>
      <vt:lpstr>Arial</vt:lpstr>
      <vt:lpstr>Calibri</vt:lpstr>
      <vt:lpstr>Georgia</vt:lpstr>
      <vt:lpstr>Times New Roman</vt:lpstr>
      <vt:lpstr>Wingdings</vt:lpstr>
      <vt:lpstr>2011华中科技大学答辩模版</vt:lpstr>
      <vt:lpstr>Image</vt:lpstr>
      <vt:lpstr>Microsoft Equation 3.0</vt:lpstr>
      <vt:lpstr>BMP 图像</vt:lpstr>
      <vt:lpstr>Equation</vt:lpstr>
      <vt:lpstr>Bitmap Image</vt:lpstr>
      <vt:lpstr>MathType 6.0 Equation</vt:lpstr>
      <vt:lpstr>Visio</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5.6.1 电流可逆斩波电路</vt:lpstr>
      <vt:lpstr>5.6.1 电流可逆斩波电路</vt:lpstr>
      <vt:lpstr>5.6.1 电流可逆斩波电路</vt:lpstr>
      <vt:lpstr>PowerPoint 演示文稿</vt:lpstr>
      <vt:lpstr>5.6.2 桥式可逆斩波电路</vt:lpstr>
      <vt:lpstr>PowerPoint 演示文稿</vt:lpstr>
      <vt:lpstr>5.6.3 多相多重斩波电路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Yejie</cp:lastModifiedBy>
  <cp:revision>203</cp:revision>
  <dcterms:created xsi:type="dcterms:W3CDTF">2019-07-21T07:13:00Z</dcterms:created>
  <dcterms:modified xsi:type="dcterms:W3CDTF">2023-03-21T08:22:57Z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7EF67801445D4637AD1F284674ABEF8A</vt:lpwstr>
  </property>
</Properties>
</file>