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33"/>
  </p:notesMasterIdLst>
  <p:handoutMasterIdLst>
    <p:handoutMasterId r:id="rId34"/>
  </p:handoutMasterIdLst>
  <p:sldIdLst>
    <p:sldId id="1308" r:id="rId2"/>
    <p:sldId id="1309" r:id="rId3"/>
    <p:sldId id="1310" r:id="rId4"/>
    <p:sldId id="1311" r:id="rId5"/>
    <p:sldId id="1312" r:id="rId6"/>
    <p:sldId id="1313" r:id="rId7"/>
    <p:sldId id="1314" r:id="rId8"/>
    <p:sldId id="1315" r:id="rId9"/>
    <p:sldId id="1324" r:id="rId10"/>
    <p:sldId id="1323" r:id="rId11"/>
    <p:sldId id="1322" r:id="rId12"/>
    <p:sldId id="1321" r:id="rId13"/>
    <p:sldId id="1320" r:id="rId14"/>
    <p:sldId id="1319" r:id="rId15"/>
    <p:sldId id="1318" r:id="rId16"/>
    <p:sldId id="1317" r:id="rId17"/>
    <p:sldId id="1316" r:id="rId18"/>
    <p:sldId id="1325" r:id="rId19"/>
    <p:sldId id="1326" r:id="rId20"/>
    <p:sldId id="1327" r:id="rId21"/>
    <p:sldId id="1328" r:id="rId22"/>
    <p:sldId id="1329" r:id="rId23"/>
    <p:sldId id="1330" r:id="rId24"/>
    <p:sldId id="1331" r:id="rId25"/>
    <p:sldId id="1334" r:id="rId26"/>
    <p:sldId id="1332" r:id="rId27"/>
    <p:sldId id="1338" r:id="rId28"/>
    <p:sldId id="1337" r:id="rId29"/>
    <p:sldId id="1336" r:id="rId30"/>
    <p:sldId id="1335" r:id="rId31"/>
    <p:sldId id="133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090087B-BC7C-48BE-85EB-73BF404DFBCD}">
          <p14:sldIdLst>
            <p14:sldId id="1308"/>
            <p14:sldId id="1309"/>
            <p14:sldId id="1310"/>
            <p14:sldId id="1311"/>
            <p14:sldId id="1312"/>
            <p14:sldId id="1313"/>
            <p14:sldId id="1314"/>
            <p14:sldId id="1315"/>
            <p14:sldId id="1324"/>
            <p14:sldId id="1323"/>
            <p14:sldId id="1322"/>
            <p14:sldId id="1321"/>
            <p14:sldId id="1320"/>
            <p14:sldId id="1319"/>
            <p14:sldId id="1318"/>
            <p14:sldId id="1317"/>
            <p14:sldId id="1316"/>
            <p14:sldId id="1325"/>
            <p14:sldId id="1326"/>
            <p14:sldId id="1327"/>
            <p14:sldId id="1328"/>
            <p14:sldId id="1329"/>
            <p14:sldId id="1330"/>
            <p14:sldId id="1331"/>
            <p14:sldId id="1334"/>
            <p14:sldId id="1332"/>
            <p14:sldId id="1338"/>
            <p14:sldId id="1337"/>
            <p14:sldId id="1336"/>
            <p14:sldId id="1335"/>
            <p14:sldId id="13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2" d="100"/>
          <a:sy n="162" d="100"/>
        </p:scale>
        <p:origin x="18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2023/3/24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EFB59-8767-4C0A-8661-922C742FC90B}" type="datetimeFigureOut">
              <a:rPr lang="zh-CN" altLang="en-US" smtClean="0"/>
              <a:t>2023/3/23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BD512-E080-4610-B2AA-B371355B5A3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12192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12192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9" name="Rectangle 29"/>
          <p:cNvSpPr>
            <a:spLocks noChangeArrowheads="1"/>
          </p:cNvSpPr>
          <p:nvPr/>
        </p:nvSpPr>
        <p:spPr bwMode="gray">
          <a:xfrm>
            <a:off x="1" y="0"/>
            <a:ext cx="12189884"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sz="1800"/>
          </a:p>
        </p:txBody>
      </p:sp>
      <p:sp>
        <p:nvSpPr>
          <p:cNvPr id="10" name="Rectangle 33"/>
          <p:cNvSpPr>
            <a:spLocks noChangeArrowheads="1"/>
          </p:cNvSpPr>
          <p:nvPr/>
        </p:nvSpPr>
        <p:spPr bwMode="auto">
          <a:xfrm>
            <a:off x="0" y="1447800"/>
            <a:ext cx="12192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9" name="Rectangle 4"/>
          <p:cNvSpPr>
            <a:spLocks noChangeArrowheads="1"/>
          </p:cNvSpPr>
          <p:nvPr/>
        </p:nvSpPr>
        <p:spPr bwMode="auto">
          <a:xfrm>
            <a:off x="1117600" y="64770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extLst>
      <p:ext uri="{BB962C8B-B14F-4D97-AF65-F5344CB8AC3E}">
        <p14:creationId xmlns:p14="http://schemas.microsoft.com/office/powerpoint/2010/main" val="52243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1A4720E1-0447-48A4-A0D9-9172185AA3CA}" type="datetime10">
              <a:rPr lang="zh-CN" altLang="en-US" smtClean="0"/>
              <a:t>10:17</a:t>
            </a:fld>
            <a:endParaRPr lang="zh-CN" alt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7355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1800" y="152400"/>
            <a:ext cx="2667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320800" y="152400"/>
            <a:ext cx="7797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83E2D16F-B577-409C-9F97-82459459B95B}" type="datetime10">
              <a:rPr lang="zh-CN" altLang="en-US" smtClean="0"/>
              <a:t>10:17</a:t>
            </a:fld>
            <a:endParaRPr lang="zh-CN" alt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75003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A0D68CBC-EE6C-4D92-B9BC-7AA45FC18EBB}" type="datetime10">
              <a:rPr lang="zh-CN" altLang="en-US" smtClean="0"/>
              <a:t>10:17</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51859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4" y="188913"/>
            <a:ext cx="104648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814918" y="1268413"/>
            <a:ext cx="5274733"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2851" y="1268413"/>
            <a:ext cx="5274733"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14918" y="6245225"/>
            <a:ext cx="2976033" cy="476250"/>
          </a:xfrm>
          <a:prstGeom prst="rect">
            <a:avLst/>
          </a:prstGeom>
        </p:spPr>
        <p:txBody>
          <a:bodyPr/>
          <a:lstStyle>
            <a:lvl1pPr>
              <a:defRPr/>
            </a:lvl1pPr>
          </a:lstStyle>
          <a:p>
            <a:fld id="{12C18762-CB65-42B6-9B8E-39BC8431DD32}" type="datetime10">
              <a:rPr lang="zh-CN" altLang="en-US" smtClean="0"/>
              <a:t>10:17</a:t>
            </a:fld>
            <a:endParaRPr lang="en-US" altLang="zh-CN"/>
          </a:p>
        </p:txBody>
      </p:sp>
      <p:sp>
        <p:nvSpPr>
          <p:cNvPr id="6" name="页脚占位符 5"/>
          <p:cNvSpPr>
            <a:spLocks noGrp="1"/>
          </p:cNvSpPr>
          <p:nvPr>
            <p:ph type="ftr" sz="quarter" idx="11"/>
          </p:nvPr>
        </p:nvSpPr>
        <p:spPr>
          <a:xfrm>
            <a:off x="4368800" y="6245225"/>
            <a:ext cx="3744384" cy="47625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5225"/>
            <a:ext cx="2844800" cy="476250"/>
          </a:xfrm>
          <a:prstGeom prst="rect">
            <a:avLst/>
          </a:prstGeom>
        </p:spPr>
        <p:txBody>
          <a:bodyPr/>
          <a:lstStyle>
            <a:lvl1pPr>
              <a:defRPr/>
            </a:lvl1pPr>
          </a:lstStyle>
          <a:p>
            <a:fld id="{21226B55-A586-474D-9D16-89BB9CABEDB4}" type="slidenum">
              <a:rPr lang="en-US" altLang="zh-CN" smtClean="0"/>
              <a:pPr/>
              <a:t>‹#›</a:t>
            </a:fld>
            <a:r>
              <a:rPr lang="en-US" altLang="zh-CN"/>
              <a:t>/7</a:t>
            </a:r>
          </a:p>
        </p:txBody>
      </p:sp>
    </p:spTree>
    <p:extLst>
      <p:ext uri="{BB962C8B-B14F-4D97-AF65-F5344CB8AC3E}">
        <p14:creationId xmlns:p14="http://schemas.microsoft.com/office/powerpoint/2010/main" val="107276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74D1653E-7BF7-4D3C-8257-083AC9C2CB6F}" type="datetime10">
              <a:rPr lang="zh-CN" altLang="en-US" smtClean="0"/>
              <a:t>10:17</a:t>
            </a:fld>
            <a:endParaRPr lang="zh-CN" alt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1379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BCF5F1FC-65AC-4FDC-8B9A-2C7A95FD0556}" type="datetime10">
              <a:rPr lang="zh-CN" altLang="en-US" smtClean="0"/>
              <a:t>10:17</a:t>
            </a:fld>
            <a:endParaRPr lang="zh-CN" alt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452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20800" y="838200"/>
            <a:ext cx="5232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56400" y="838200"/>
            <a:ext cx="5232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8B24152D-3679-4742-8775-E84BFF9817AC}" type="datetime10">
              <a:rPr lang="zh-CN" altLang="en-US" smtClean="0"/>
              <a:t>10:17</a:t>
            </a:fld>
            <a:endParaRPr lang="zh-CN" altLang="en-US"/>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993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568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21E49999-9D9C-4C59-9678-4C8F5E74A8E5}" type="datetime10">
              <a:rPr lang="zh-CN" altLang="en-US" smtClean="0"/>
              <a:t>10:17</a:t>
            </a:fld>
            <a:endParaRPr lang="zh-CN" alt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0627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86023EB9-36F5-4097-843B-0672F1F7495B}" type="datetime10">
              <a:rPr lang="zh-CN" altLang="en-US" smtClean="0"/>
              <a:t>10:17</a:t>
            </a:fld>
            <a:endParaRPr lang="zh-CN" alt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88532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1812D266-BDA4-4DB2-9C4F-0CC5BF057D3C}" type="datetime10">
              <a:rPr lang="zh-CN" altLang="en-US" smtClean="0"/>
              <a:t>10:17</a:t>
            </a:fld>
            <a:endParaRPr lang="zh-CN" altLang="en-US"/>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1784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25130FEB-0250-43F6-9E50-0A772AEA68DD}" type="datetime10">
              <a:rPr lang="zh-CN" altLang="en-US" smtClean="0"/>
              <a:t>10:17</a:t>
            </a:fld>
            <a:endParaRPr lang="zh-CN" altLang="en-US"/>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77307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1117600" y="685800"/>
            <a:ext cx="110744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sz="1800"/>
          </a:p>
        </p:txBody>
      </p:sp>
      <p:sp>
        <p:nvSpPr>
          <p:cNvPr id="1027" name="Rectangle 3"/>
          <p:cNvSpPr>
            <a:spLocks noGrp="1" noChangeArrowheads="1"/>
          </p:cNvSpPr>
          <p:nvPr>
            <p:ph type="body" idx="1"/>
          </p:nvPr>
        </p:nvSpPr>
        <p:spPr bwMode="auto">
          <a:xfrm>
            <a:off x="1320800" y="838200"/>
            <a:ext cx="10668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5">
            <a:extLst>
              <a:ext uri="{28A0092B-C50C-407E-A947-70E740481C1C}">
                <a14:useLocalDpi xmlns:a14="http://schemas.microsoft.com/office/drawing/2010/main" val="0"/>
              </a:ext>
            </a:extLst>
          </a:blip>
          <a:srcRect l="2174"/>
          <a:stretch>
            <a:fillRect/>
          </a:stretch>
        </p:blipFill>
        <p:spPr bwMode="auto">
          <a:xfrm>
            <a:off x="914400" y="685801"/>
            <a:ext cx="112776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12192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sz="1800"/>
          </a:p>
        </p:txBody>
      </p:sp>
      <p:sp>
        <p:nvSpPr>
          <p:cNvPr id="1033" name="Rectangle 2"/>
          <p:cNvSpPr>
            <a:spLocks noGrp="1" noChangeArrowheads="1"/>
          </p:cNvSpPr>
          <p:nvPr>
            <p:ph type="title"/>
          </p:nvPr>
        </p:nvSpPr>
        <p:spPr bwMode="auto">
          <a:xfrm>
            <a:off x="1422400"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1034" name="Group 31"/>
          <p:cNvGrpSpPr>
            <a:grpSpLocks/>
          </p:cNvGrpSpPr>
          <p:nvPr/>
        </p:nvGrpSpPr>
        <p:grpSpPr bwMode="auto">
          <a:xfrm rot="10800000">
            <a:off x="11176000" y="0"/>
            <a:ext cx="1016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sz="1800"/>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sz="1800"/>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headEnd/>
              <a:tailEnd/>
            </a:ln>
          </p:spPr>
          <p:txBody>
            <a:bodyPr wrap="none" anchor="ctr"/>
            <a:lstStyle/>
            <a:p>
              <a:endParaRPr lang="zh-CN" altLang="en-US" sz="1800"/>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headEnd/>
              <a:tailEnd/>
            </a:ln>
          </p:spPr>
          <p:txBody>
            <a:bodyPr wrap="none" anchor="ctr"/>
            <a:lstStyle/>
            <a:p>
              <a:endParaRPr lang="zh-CN" altLang="en-US" sz="1800"/>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sz="1800"/>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sz="1800"/>
            </a:p>
          </p:txBody>
        </p:sp>
      </p:grpSp>
      <p:sp>
        <p:nvSpPr>
          <p:cNvPr id="3" name="Rectangle 26"/>
          <p:cNvSpPr>
            <a:spLocks noChangeArrowheads="1"/>
          </p:cNvSpPr>
          <p:nvPr/>
        </p:nvSpPr>
        <p:spPr bwMode="gray">
          <a:xfrm>
            <a:off x="359834" y="0"/>
            <a:ext cx="378884" cy="6889750"/>
          </a:xfrm>
          <a:prstGeom prst="rect">
            <a:avLst/>
          </a:prstGeom>
          <a:solidFill>
            <a:srgbClr val="4A9ACC">
              <a:alpha val="79999"/>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sz="1800"/>
          </a:p>
        </p:txBody>
      </p:sp>
      <p:sp>
        <p:nvSpPr>
          <p:cNvPr id="1036" name="Rectangle 27"/>
          <p:cNvSpPr>
            <a:spLocks noChangeArrowheads="1"/>
          </p:cNvSpPr>
          <p:nvPr/>
        </p:nvSpPr>
        <p:spPr bwMode="gray">
          <a:xfrm>
            <a:off x="-16934" y="0"/>
            <a:ext cx="440267"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sz="1800"/>
          </a:p>
        </p:txBody>
      </p:sp>
      <p:sp>
        <p:nvSpPr>
          <p:cNvPr id="1037" name="Rectangle 28"/>
          <p:cNvSpPr>
            <a:spLocks noChangeArrowheads="1"/>
          </p:cNvSpPr>
          <p:nvPr/>
        </p:nvSpPr>
        <p:spPr bwMode="gray">
          <a:xfrm>
            <a:off x="999067" y="23814"/>
            <a:ext cx="95251" cy="6872287"/>
          </a:xfrm>
          <a:prstGeom prst="rect">
            <a:avLst/>
          </a:prstGeom>
          <a:solidFill>
            <a:srgbClr val="4A9ACC">
              <a:alpha val="20000"/>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sz="1800"/>
          </a:p>
        </p:txBody>
      </p:sp>
      <p:sp>
        <p:nvSpPr>
          <p:cNvPr id="1038" name="Rectangle 29"/>
          <p:cNvSpPr>
            <a:spLocks noChangeArrowheads="1"/>
          </p:cNvSpPr>
          <p:nvPr/>
        </p:nvSpPr>
        <p:spPr bwMode="gray">
          <a:xfrm>
            <a:off x="677334" y="0"/>
            <a:ext cx="224367" cy="6865938"/>
          </a:xfrm>
          <a:prstGeom prst="rect">
            <a:avLst/>
          </a:prstGeom>
          <a:solidFill>
            <a:srgbClr val="4A9ACC">
              <a:alpha val="54117"/>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sz="1800"/>
          </a:p>
        </p:txBody>
      </p:sp>
      <p:sp>
        <p:nvSpPr>
          <p:cNvPr id="1039" name="Rectangle 30"/>
          <p:cNvSpPr>
            <a:spLocks noChangeArrowheads="1"/>
          </p:cNvSpPr>
          <p:nvPr/>
        </p:nvSpPr>
        <p:spPr bwMode="gray">
          <a:xfrm>
            <a:off x="914400" y="0"/>
            <a:ext cx="152400" cy="6872288"/>
          </a:xfrm>
          <a:prstGeom prst="rect">
            <a:avLst/>
          </a:prstGeom>
          <a:solidFill>
            <a:srgbClr val="4A9ACC">
              <a:alpha val="36862"/>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sz="1800"/>
          </a:p>
        </p:txBody>
      </p:sp>
      <p:pic>
        <p:nvPicPr>
          <p:cNvPr id="1040" name="Picture 26" descr="hust-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249834" y="6248400"/>
            <a:ext cx="2942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10216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3.png"/><Relationship Id="rId7" Type="http://schemas.openxmlformats.org/officeDocument/2006/relationships/image" Target="../media/image15.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0.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tif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tif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30.png"/><Relationship Id="rId4" Type="http://schemas.openxmlformats.org/officeDocument/2006/relationships/image" Target="../media/image3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矩形 3">
            <a:extLst>
              <a:ext uri="{FF2B5EF4-FFF2-40B4-BE49-F238E27FC236}">
                <a16:creationId xmlns:a16="http://schemas.microsoft.com/office/drawing/2014/main" id="{BB42AD87-F00E-4064-B1E3-845EBB8C61BE}"/>
              </a:ext>
            </a:extLst>
          </p:cNvPr>
          <p:cNvSpPr/>
          <p:nvPr/>
        </p:nvSpPr>
        <p:spPr>
          <a:xfrm>
            <a:off x="1281599" y="2474039"/>
            <a:ext cx="10171374" cy="1107996"/>
          </a:xfrm>
          <a:prstGeom prst="rect">
            <a:avLst/>
          </a:prstGeom>
          <a:noFill/>
          <a:ln w="9525">
            <a:noFill/>
          </a:ln>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6600" b="1" i="0" u="none" strike="noStrike" kern="1200" cap="none" spc="0" normalizeH="0" baseline="0" noProof="0" dirty="0">
                <a:ln>
                  <a:noFill/>
                </a:ln>
                <a:gradFill>
                  <a:gsLst>
                    <a:gs pos="0">
                      <a:srgbClr val="012D86"/>
                    </a:gs>
                    <a:gs pos="100000">
                      <a:srgbClr val="0E2557"/>
                    </a:gs>
                  </a:gsLst>
                  <a:lin scaled="0"/>
                </a:gradFill>
                <a:effectLst>
                  <a:outerShdw blurRad="38100" dist="38100" dir="2700000" algn="tl">
                    <a:srgbClr val="000000">
                      <a:alpha val="43137"/>
                    </a:srgbClr>
                  </a:outerShdw>
                </a:effectLst>
                <a:uLnTx/>
                <a:uFillTx/>
                <a:latin typeface="隶书" panose="02010509060101010101" charset="-122"/>
                <a:ea typeface="隶书" panose="02010509060101010101" charset="-122"/>
                <a:cs typeface="+mn-cs"/>
              </a:rPr>
              <a:t>第</a:t>
            </a:r>
            <a:r>
              <a:rPr kumimoji="0" lang="zh-CN" altLang="en-US" sz="6600" b="1" i="0" u="none" strike="noStrike" kern="1200" cap="none" spc="0" normalizeH="0" baseline="0" noProof="0" dirty="0">
                <a:ln>
                  <a:noFill/>
                </a:ln>
                <a:gradFill>
                  <a:gsLst>
                    <a:gs pos="0">
                      <a:srgbClr val="012D86"/>
                    </a:gs>
                    <a:gs pos="100000">
                      <a:srgbClr val="0E2557"/>
                    </a:gs>
                  </a:gsLst>
                  <a:lin scaled="0"/>
                </a:gradFill>
                <a:effectLst>
                  <a:outerShdw blurRad="38100" dist="38100" dir="2700000" algn="tl">
                    <a:srgbClr val="000000">
                      <a:alpha val="43137"/>
                    </a:srgbClr>
                  </a:outerShdw>
                </a:effectLst>
                <a:uLnTx/>
                <a:uFillTx/>
                <a:latin typeface="隶书" panose="02010509060101010101" charset="-122"/>
                <a:ea typeface="隶书" panose="02010509060101010101" charset="-122"/>
                <a:cs typeface="+mn-cs"/>
              </a:rPr>
              <a:t>六</a:t>
            </a:r>
            <a:r>
              <a:rPr kumimoji="0" lang="zh-CN" altLang="zh-CN" sz="6600" b="1" i="0" u="none" strike="noStrike" kern="1200" cap="none" spc="0" normalizeH="0" baseline="0" noProof="0" dirty="0">
                <a:ln>
                  <a:noFill/>
                </a:ln>
                <a:gradFill>
                  <a:gsLst>
                    <a:gs pos="0">
                      <a:srgbClr val="012D86"/>
                    </a:gs>
                    <a:gs pos="100000">
                      <a:srgbClr val="0E2557"/>
                    </a:gs>
                  </a:gsLst>
                  <a:lin scaled="0"/>
                </a:gradFill>
                <a:effectLst>
                  <a:outerShdw blurRad="38100" dist="38100" dir="2700000" algn="tl">
                    <a:srgbClr val="000000">
                      <a:alpha val="43137"/>
                    </a:srgbClr>
                  </a:outerShdw>
                </a:effectLst>
                <a:uLnTx/>
                <a:uFillTx/>
                <a:latin typeface="隶书" panose="02010509060101010101" charset="-122"/>
                <a:ea typeface="隶书" panose="02010509060101010101" charset="-122"/>
                <a:cs typeface="+mn-cs"/>
              </a:rPr>
              <a:t>章  交流-交流变换器</a:t>
            </a:r>
            <a:r>
              <a:rPr kumimoji="0" lang="zh-CN" altLang="zh-CN" sz="6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mn-cs"/>
              </a:rPr>
              <a:t> </a:t>
            </a:r>
            <a:endParaRPr kumimoji="0" lang="zh-CN" altLang="en-US" sz="6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mn-cs"/>
            </a:endParaRPr>
          </a:p>
        </p:txBody>
      </p:sp>
    </p:spTree>
    <p:extLst>
      <p:ext uri="{BB962C8B-B14F-4D97-AF65-F5344CB8AC3E}">
        <p14:creationId xmlns:p14="http://schemas.microsoft.com/office/powerpoint/2010/main" val="3017037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pic>
        <p:nvPicPr>
          <p:cNvPr id="5" name="图片 4">
            <a:extLst>
              <a:ext uri="{FF2B5EF4-FFF2-40B4-BE49-F238E27FC236}">
                <a16:creationId xmlns:a16="http://schemas.microsoft.com/office/drawing/2014/main" id="{76AA6A55-6FC4-4FD3-B465-5A564639F337}"/>
              </a:ext>
            </a:extLst>
          </p:cNvPr>
          <p:cNvPicPr>
            <a:picLocks noChangeAspect="1"/>
          </p:cNvPicPr>
          <p:nvPr/>
        </p:nvPicPr>
        <p:blipFill>
          <a:blip r:embed="rId3"/>
          <a:stretch>
            <a:fillRect/>
          </a:stretch>
        </p:blipFill>
        <p:spPr>
          <a:xfrm>
            <a:off x="7012305" y="1754505"/>
            <a:ext cx="5145405" cy="4410710"/>
          </a:xfrm>
          <a:prstGeom prst="rect">
            <a:avLst/>
          </a:prstGeom>
        </p:spPr>
      </p:pic>
      <p:sp>
        <p:nvSpPr>
          <p:cNvPr id="6" name="Rectangle 2">
            <a:extLst>
              <a:ext uri="{FF2B5EF4-FFF2-40B4-BE49-F238E27FC236}">
                <a16:creationId xmlns:a16="http://schemas.microsoft.com/office/drawing/2014/main" id="{E977C76A-0532-4A22-9829-84CE330B7403}"/>
              </a:ext>
            </a:extLst>
          </p:cNvPr>
          <p:cNvSpPr txBox="1">
            <a:spLocks/>
          </p:cNvSpPr>
          <p:nvPr/>
        </p:nvSpPr>
        <p:spPr bwMode="auto">
          <a:xfrm>
            <a:off x="933450" y="614045"/>
            <a:ext cx="5396865" cy="624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marL="109855" algn="just">
              <a:lnSpc>
                <a:spcPct val="140000"/>
              </a:lnSpc>
              <a:spcBef>
                <a:spcPct val="0"/>
              </a:spcBef>
            </a:pPr>
            <a:r>
              <a:rPr lang="zh-CN" altLang="zh-CN" sz="2400" b="1" kern="0">
                <a:solidFill>
                  <a:schemeClr val="tx1"/>
                </a:solidFill>
                <a:latin typeface="Times New Roman" panose="02020603050405020304" pitchFamily="18" charset="0"/>
                <a:ea typeface="微软雅黑" panose="020B0503020204020204" charset="-122"/>
              </a:rPr>
              <a:t>当触发角为α时，</a:t>
            </a:r>
            <a:r>
              <a:rPr lang="zh-CN" altLang="zh-CN" sz="2400" b="1" i="1" kern="0">
                <a:solidFill>
                  <a:schemeClr val="tx1"/>
                </a:solidFill>
                <a:latin typeface="Times New Roman" panose="02020603050405020304" pitchFamily="18" charset="0"/>
                <a:ea typeface="微软雅黑" panose="020B0503020204020204" charset="-122"/>
              </a:rPr>
              <a:t>U</a:t>
            </a:r>
            <a:r>
              <a:rPr lang="zh-CN" altLang="zh-CN" sz="2400" b="1" kern="0" baseline="-25000">
                <a:solidFill>
                  <a:schemeClr val="tx1"/>
                </a:solidFill>
                <a:latin typeface="Times New Roman" panose="02020603050405020304" pitchFamily="18" charset="0"/>
                <a:ea typeface="微软雅黑" panose="020B0503020204020204" charset="-122"/>
              </a:rPr>
              <a:t>g1</a:t>
            </a:r>
            <a:r>
              <a:rPr lang="zh-CN" altLang="zh-CN" sz="2400" b="1" kern="0">
                <a:solidFill>
                  <a:schemeClr val="tx1"/>
                </a:solidFill>
                <a:latin typeface="Times New Roman" panose="02020603050405020304" pitchFamily="18" charset="0"/>
                <a:ea typeface="微软雅黑" panose="020B0503020204020204" charset="-122"/>
              </a:rPr>
              <a:t> 触发VT</a:t>
            </a:r>
            <a:r>
              <a:rPr lang="zh-CN" altLang="zh-CN" sz="2400" b="1" kern="0" baseline="-25000">
                <a:solidFill>
                  <a:schemeClr val="tx1"/>
                </a:solidFill>
                <a:latin typeface="Times New Roman" panose="02020603050405020304" pitchFamily="18" charset="0"/>
                <a:ea typeface="微软雅黑" panose="020B0503020204020204" charset="-122"/>
              </a:rPr>
              <a:t>1</a:t>
            </a:r>
            <a:r>
              <a:rPr lang="zh-CN" altLang="zh-CN" sz="2400" b="1" kern="0">
                <a:solidFill>
                  <a:schemeClr val="tx1"/>
                </a:solidFill>
                <a:latin typeface="Times New Roman" panose="02020603050405020304" pitchFamily="18" charset="0"/>
                <a:ea typeface="微软雅黑" panose="020B0503020204020204" charset="-122"/>
              </a:rPr>
              <a:t>导通，流过VT</a:t>
            </a:r>
            <a:r>
              <a:rPr lang="zh-CN" altLang="zh-CN" sz="2400" b="1" kern="0" baseline="-25000">
                <a:solidFill>
                  <a:schemeClr val="tx1"/>
                </a:solidFill>
                <a:latin typeface="Times New Roman" panose="02020603050405020304" pitchFamily="18" charset="0"/>
                <a:ea typeface="微软雅黑" panose="020B0503020204020204" charset="-122"/>
              </a:rPr>
              <a:t>1</a:t>
            </a:r>
            <a:r>
              <a:rPr lang="zh-CN" altLang="zh-CN" sz="2400" b="1" kern="0">
                <a:solidFill>
                  <a:schemeClr val="tx1"/>
                </a:solidFill>
                <a:latin typeface="Times New Roman" panose="02020603050405020304" pitchFamily="18" charset="0"/>
                <a:ea typeface="微软雅黑" panose="020B0503020204020204" charset="-122"/>
              </a:rPr>
              <a:t>管的电流</a:t>
            </a:r>
            <a:r>
              <a:rPr lang="zh-CN" altLang="zh-CN" sz="2400" b="1" i="1" kern="0">
                <a:solidFill>
                  <a:schemeClr val="tx1"/>
                </a:solidFill>
                <a:latin typeface="Times New Roman" panose="02020603050405020304" pitchFamily="18" charset="0"/>
                <a:ea typeface="微软雅黑" panose="020B0503020204020204" charset="-122"/>
              </a:rPr>
              <a:t>i</a:t>
            </a:r>
            <a:r>
              <a:rPr lang="zh-CN" altLang="zh-CN" sz="2400" b="1" kern="0" baseline="-25000">
                <a:solidFill>
                  <a:schemeClr val="tx1"/>
                </a:solidFill>
                <a:latin typeface="Times New Roman" panose="02020603050405020304" pitchFamily="18" charset="0"/>
                <a:ea typeface="微软雅黑" panose="020B0503020204020204" charset="-122"/>
              </a:rPr>
              <a:t>2</a:t>
            </a:r>
            <a:r>
              <a:rPr lang="zh-CN" altLang="zh-CN" sz="2400" b="1" kern="0">
                <a:solidFill>
                  <a:schemeClr val="tx1"/>
                </a:solidFill>
                <a:latin typeface="Times New Roman" panose="02020603050405020304" pitchFamily="18" charset="0"/>
                <a:ea typeface="微软雅黑" panose="020B0503020204020204" charset="-122"/>
              </a:rPr>
              <a:t>有两个分量，即</a:t>
            </a:r>
            <a:r>
              <a:rPr lang="zh-CN" altLang="zh-CN" sz="2400" b="1" kern="0">
                <a:solidFill>
                  <a:srgbClr val="C00000"/>
                </a:solidFill>
                <a:latin typeface="Times New Roman" panose="02020603050405020304" pitchFamily="18" charset="0"/>
                <a:ea typeface="微软雅黑" panose="020B0503020204020204" charset="-122"/>
              </a:rPr>
              <a:t>强制分量</a:t>
            </a:r>
            <a:r>
              <a:rPr lang="zh-CN" altLang="zh-CN" sz="2400" b="1" i="1" kern="0">
                <a:solidFill>
                  <a:srgbClr val="C00000"/>
                </a:solidFill>
                <a:latin typeface="Times New Roman" panose="02020603050405020304" pitchFamily="18" charset="0"/>
                <a:ea typeface="微软雅黑" panose="020B0503020204020204" charset="-122"/>
              </a:rPr>
              <a:t>i</a:t>
            </a:r>
            <a:r>
              <a:rPr lang="zh-CN" altLang="zh-CN" sz="2400" b="1" kern="0" baseline="-25000">
                <a:solidFill>
                  <a:srgbClr val="C00000"/>
                </a:solidFill>
                <a:latin typeface="Times New Roman" panose="02020603050405020304" pitchFamily="18" charset="0"/>
                <a:ea typeface="微软雅黑" panose="020B0503020204020204" charset="-122"/>
              </a:rPr>
              <a:t>B</a:t>
            </a:r>
            <a:r>
              <a:rPr lang="zh-CN" altLang="zh-CN" sz="2400" b="1" kern="0">
                <a:solidFill>
                  <a:schemeClr val="tx1"/>
                </a:solidFill>
                <a:latin typeface="Times New Roman" panose="02020603050405020304" pitchFamily="18" charset="0"/>
                <a:ea typeface="微软雅黑" panose="020B0503020204020204" charset="-122"/>
              </a:rPr>
              <a:t>与</a:t>
            </a:r>
            <a:r>
              <a:rPr lang="zh-CN" altLang="zh-CN" sz="2400" b="1" kern="0">
                <a:solidFill>
                  <a:srgbClr val="C00000"/>
                </a:solidFill>
                <a:latin typeface="Times New Roman" panose="02020603050405020304" pitchFamily="18" charset="0"/>
                <a:ea typeface="微软雅黑" panose="020B0503020204020204" charset="-122"/>
              </a:rPr>
              <a:t>自由分量</a:t>
            </a:r>
            <a:r>
              <a:rPr lang="zh-CN" altLang="zh-CN" sz="2400" b="1" i="1" kern="0">
                <a:solidFill>
                  <a:srgbClr val="C00000"/>
                </a:solidFill>
                <a:latin typeface="Times New Roman" panose="02020603050405020304" pitchFamily="18" charset="0"/>
                <a:ea typeface="微软雅黑" panose="020B0503020204020204" charset="-122"/>
              </a:rPr>
              <a:t>i</a:t>
            </a:r>
            <a:r>
              <a:rPr lang="zh-CN" altLang="zh-CN" sz="2400" b="1" kern="0" baseline="-25000">
                <a:solidFill>
                  <a:srgbClr val="C00000"/>
                </a:solidFill>
                <a:latin typeface="Times New Roman" panose="02020603050405020304" pitchFamily="18" charset="0"/>
                <a:ea typeface="微软雅黑" panose="020B0503020204020204" charset="-122"/>
              </a:rPr>
              <a:t>S</a:t>
            </a:r>
            <a:r>
              <a:rPr lang="zh-CN" altLang="zh-CN" sz="2400" b="1" kern="0">
                <a:solidFill>
                  <a:schemeClr val="tx1"/>
                </a:solidFill>
                <a:latin typeface="Times New Roman" panose="02020603050405020304" pitchFamily="18" charset="0"/>
                <a:ea typeface="微软雅黑" panose="020B0503020204020204" charset="-122"/>
              </a:rPr>
              <a:t>，</a:t>
            </a:r>
          </a:p>
          <a:p>
            <a:pPr marL="109855" algn="just">
              <a:lnSpc>
                <a:spcPct val="140000"/>
              </a:lnSpc>
              <a:spcBef>
                <a:spcPct val="0"/>
              </a:spcBef>
            </a:pPr>
            <a:r>
              <a:rPr lang="zh-CN" altLang="zh-CN" sz="2400" b="1" kern="0">
                <a:solidFill>
                  <a:schemeClr val="tx1"/>
                </a:solidFill>
                <a:latin typeface="Times New Roman" panose="02020603050405020304" pitchFamily="18" charset="0"/>
                <a:ea typeface="微软雅黑" panose="020B0503020204020204" charset="-122"/>
              </a:rPr>
              <a:t>其强制分量为</a:t>
            </a:r>
          </a:p>
          <a:p>
            <a:pPr marL="109855" algn="r">
              <a:lnSpc>
                <a:spcPct val="140000"/>
              </a:lnSpc>
              <a:spcBef>
                <a:spcPct val="0"/>
              </a:spcBef>
            </a:pPr>
            <a:endParaRPr lang="zh-CN" altLang="zh-CN" sz="2400" b="1" kern="0">
              <a:solidFill>
                <a:schemeClr val="tx1"/>
              </a:solidFill>
              <a:latin typeface="Times New Roman" panose="02020603050405020304" pitchFamily="18" charset="0"/>
              <a:ea typeface="微软雅黑" panose="020B0503020204020204" charset="-122"/>
            </a:endParaRPr>
          </a:p>
          <a:p>
            <a:pPr marL="109855">
              <a:lnSpc>
                <a:spcPct val="140000"/>
              </a:lnSpc>
              <a:spcBef>
                <a:spcPct val="0"/>
              </a:spcBef>
            </a:pPr>
            <a:r>
              <a:rPr lang="zh-CN" altLang="zh-CN" sz="2400" b="1" kern="0">
                <a:solidFill>
                  <a:schemeClr val="tx1"/>
                </a:solidFill>
                <a:latin typeface="Times New Roman" panose="02020603050405020304" pitchFamily="18" charset="0"/>
                <a:ea typeface="微软雅黑" panose="020B0503020204020204" charset="-122"/>
              </a:rPr>
              <a:t>式中</a:t>
            </a:r>
          </a:p>
          <a:p>
            <a:pPr marL="109855">
              <a:lnSpc>
                <a:spcPct val="140000"/>
              </a:lnSpc>
              <a:spcBef>
                <a:spcPct val="0"/>
              </a:spcBef>
            </a:pPr>
            <a:endParaRPr lang="zh-CN" altLang="zh-CN" sz="2400" b="1" kern="0">
              <a:solidFill>
                <a:schemeClr val="tx1"/>
              </a:solidFill>
              <a:latin typeface="Times New Roman" panose="02020603050405020304" pitchFamily="18" charset="0"/>
              <a:ea typeface="微软雅黑" panose="020B0503020204020204" charset="-122"/>
            </a:endParaRPr>
          </a:p>
          <a:p>
            <a:pPr marL="109855">
              <a:lnSpc>
                <a:spcPct val="140000"/>
              </a:lnSpc>
              <a:spcBef>
                <a:spcPct val="0"/>
              </a:spcBef>
            </a:pPr>
            <a:r>
              <a:rPr lang="zh-CN" altLang="zh-CN" sz="2400" b="1" kern="0">
                <a:solidFill>
                  <a:schemeClr val="tx1"/>
                </a:solidFill>
                <a:latin typeface="Times New Roman" panose="02020603050405020304" pitchFamily="18" charset="0"/>
                <a:ea typeface="微软雅黑" panose="020B0503020204020204" charset="-122"/>
              </a:rPr>
              <a:t>其自由分量为</a:t>
            </a:r>
          </a:p>
          <a:p>
            <a:pPr marL="109855" algn="r">
              <a:lnSpc>
                <a:spcPct val="140000"/>
              </a:lnSpc>
              <a:spcBef>
                <a:spcPct val="0"/>
              </a:spcBef>
            </a:pPr>
            <a:endParaRPr lang="zh-CN" altLang="zh-CN" sz="2400" b="1" kern="0">
              <a:solidFill>
                <a:schemeClr val="tx1"/>
              </a:solidFill>
              <a:latin typeface="Times New Roman" panose="02020603050405020304" pitchFamily="18" charset="0"/>
              <a:ea typeface="微软雅黑" panose="020B0503020204020204" charset="-122"/>
            </a:endParaRPr>
          </a:p>
          <a:p>
            <a:pPr marL="109855" algn="r">
              <a:lnSpc>
                <a:spcPct val="140000"/>
              </a:lnSpc>
              <a:spcBef>
                <a:spcPct val="0"/>
              </a:spcBef>
            </a:pPr>
            <a:endParaRPr lang="zh-CN" altLang="zh-CN" sz="2400" b="1" kern="0">
              <a:solidFill>
                <a:schemeClr val="tx1"/>
              </a:solidFill>
              <a:latin typeface="Times New Roman" panose="02020603050405020304" pitchFamily="18" charset="0"/>
              <a:ea typeface="微软雅黑" panose="020B0503020204020204" charset="-122"/>
            </a:endParaRPr>
          </a:p>
          <a:p>
            <a:pPr marL="109855">
              <a:lnSpc>
                <a:spcPct val="140000"/>
              </a:lnSpc>
              <a:spcBef>
                <a:spcPct val="0"/>
              </a:spcBef>
            </a:pPr>
            <a:r>
              <a:rPr lang="zh-CN" altLang="zh-CN" sz="2400" b="1" kern="0">
                <a:solidFill>
                  <a:schemeClr val="tx1"/>
                </a:solidFill>
                <a:latin typeface="Times New Roman" panose="02020603050405020304" pitchFamily="18" charset="0"/>
                <a:ea typeface="微软雅黑" panose="020B0503020204020204" charset="-122"/>
              </a:rPr>
              <a:t>式中  </a:t>
            </a:r>
            <a:r>
              <a:rPr lang="zh-CN" altLang="zh-CN" sz="2400" b="1" i="1" kern="0">
                <a:solidFill>
                  <a:schemeClr val="tx1"/>
                </a:solidFill>
                <a:latin typeface="Times New Roman" panose="02020603050405020304" pitchFamily="18" charset="0"/>
                <a:ea typeface="微软雅黑" panose="020B0503020204020204" charset="-122"/>
              </a:rPr>
              <a:t>τ—</a:t>
            </a:r>
            <a:r>
              <a:rPr lang="zh-CN" altLang="zh-CN" sz="2400" b="1" kern="0">
                <a:solidFill>
                  <a:schemeClr val="tx1"/>
                </a:solidFill>
                <a:latin typeface="Times New Roman" panose="02020603050405020304" pitchFamily="18" charset="0"/>
                <a:ea typeface="微软雅黑" panose="020B0503020204020204" charset="-122"/>
              </a:rPr>
              <a:t>自由分量衰减时间常数， </a:t>
            </a:r>
            <a:endParaRPr lang="zh-CN" altLang="zh-CN" sz="2400" b="1" kern="0" dirty="0">
              <a:solidFill>
                <a:schemeClr val="tx1"/>
              </a:solidFill>
              <a:latin typeface="Times New Roman" panose="02020603050405020304" pitchFamily="18" charset="0"/>
              <a:ea typeface="微软雅黑" panose="020B0503020204020204" charset="-122"/>
            </a:endParaRPr>
          </a:p>
        </p:txBody>
      </p:sp>
      <p:sp>
        <p:nvSpPr>
          <p:cNvPr id="7" name="Rectangle 3">
            <a:extLst>
              <a:ext uri="{FF2B5EF4-FFF2-40B4-BE49-F238E27FC236}">
                <a16:creationId xmlns:a16="http://schemas.microsoft.com/office/drawing/2014/main" id="{E40B8795-14EB-44F4-9016-DDBF2D16506E}"/>
              </a:ext>
            </a:extLst>
          </p:cNvPr>
          <p:cNvSpPr/>
          <p:nvPr/>
        </p:nvSpPr>
        <p:spPr>
          <a:xfrm>
            <a:off x="4457700" y="3319463"/>
            <a:ext cx="9144000" cy="368300"/>
          </a:xfrm>
          <a:prstGeom prst="rect">
            <a:avLst/>
          </a:prstGeom>
          <a:noFill/>
          <a:ln w="9525">
            <a:noFill/>
          </a:ln>
        </p:spPr>
        <p:txBody>
          <a:bodyPr anchor="t">
            <a:spAutoFit/>
          </a:bodyPr>
          <a:lstStyle/>
          <a:p>
            <a:endParaRPr lang="zh-CN" altLang="en-US" dirty="0">
              <a:latin typeface="Times New Roman" panose="02020603050405020304" pitchFamily="18" charset="0"/>
              <a:ea typeface="黑体" panose="02010609060101010101" pitchFamily="49" charset="-122"/>
            </a:endParaRPr>
          </a:p>
        </p:txBody>
      </p:sp>
      <p:sp>
        <p:nvSpPr>
          <p:cNvPr id="8" name="Rectangle 4">
            <a:extLst>
              <a:ext uri="{FF2B5EF4-FFF2-40B4-BE49-F238E27FC236}">
                <a16:creationId xmlns:a16="http://schemas.microsoft.com/office/drawing/2014/main" id="{01A14AC8-81D4-4862-A81F-0A2B607646C7}"/>
              </a:ext>
            </a:extLst>
          </p:cNvPr>
          <p:cNvSpPr/>
          <p:nvPr/>
        </p:nvSpPr>
        <p:spPr>
          <a:xfrm>
            <a:off x="3843338" y="3238500"/>
            <a:ext cx="9144000" cy="368300"/>
          </a:xfrm>
          <a:prstGeom prst="rect">
            <a:avLst/>
          </a:prstGeom>
          <a:noFill/>
          <a:ln w="9525">
            <a:noFill/>
          </a:ln>
        </p:spPr>
        <p:txBody>
          <a:bodyPr anchor="t">
            <a:spAutoFit/>
          </a:bodyPr>
          <a:lstStyle/>
          <a:p>
            <a:endParaRPr lang="zh-CN" altLang="en-US" dirty="0">
              <a:latin typeface="Times New Roman" panose="02020603050405020304" pitchFamily="18" charset="0"/>
              <a:ea typeface="黑体" panose="02010609060101010101" pitchFamily="49" charset="-122"/>
            </a:endParaRPr>
          </a:p>
        </p:txBody>
      </p:sp>
      <p:graphicFrame>
        <p:nvGraphicFramePr>
          <p:cNvPr id="9" name="Object 5">
            <a:extLst>
              <a:ext uri="{FF2B5EF4-FFF2-40B4-BE49-F238E27FC236}">
                <a16:creationId xmlns:a16="http://schemas.microsoft.com/office/drawing/2014/main" id="{5D65F13C-9B95-429E-B474-5CCD6978DB20}"/>
              </a:ext>
            </a:extLst>
          </p:cNvPr>
          <p:cNvGraphicFramePr>
            <a:graphicFrameLocks noChangeAspect="1"/>
          </p:cNvGraphicFramePr>
          <p:nvPr/>
        </p:nvGraphicFramePr>
        <p:xfrm>
          <a:off x="3192780" y="2513330"/>
          <a:ext cx="3419475" cy="805815"/>
        </p:xfrm>
        <a:graphic>
          <a:graphicData uri="http://schemas.openxmlformats.org/presentationml/2006/ole">
            <mc:AlternateContent xmlns:mc="http://schemas.openxmlformats.org/markup-compatibility/2006">
              <mc:Choice xmlns:v="urn:schemas-microsoft-com:vml" Requires="v">
                <p:oleObj spid="_x0000_s16494" r:id="rId4" imgW="38404800" imgH="10363200" progId="Equation.3">
                  <p:embed/>
                </p:oleObj>
              </mc:Choice>
              <mc:Fallback>
                <p:oleObj r:id="rId4" imgW="38404800" imgH="10363200" progId="Equation.3">
                  <p:embed/>
                  <p:pic>
                    <p:nvPicPr>
                      <p:cNvPr id="25604" name="Object 5"/>
                      <p:cNvPicPr/>
                      <p:nvPr/>
                    </p:nvPicPr>
                    <p:blipFill>
                      <a:blip r:embed="rId5"/>
                      <a:stretch>
                        <a:fillRect/>
                      </a:stretch>
                    </p:blipFill>
                    <p:spPr>
                      <a:xfrm>
                        <a:off x="3192780" y="2513330"/>
                        <a:ext cx="3419475" cy="805815"/>
                      </a:xfrm>
                      <a:prstGeom prst="rect">
                        <a:avLst/>
                      </a:prstGeom>
                      <a:noFill/>
                      <a:ln w="38100">
                        <a:noFill/>
                      </a:ln>
                    </p:spPr>
                  </p:pic>
                </p:oleObj>
              </mc:Fallback>
            </mc:AlternateContent>
          </a:graphicData>
        </a:graphic>
      </p:graphicFrame>
      <p:sp>
        <p:nvSpPr>
          <p:cNvPr id="10" name="Rectangle 6">
            <a:extLst>
              <a:ext uri="{FF2B5EF4-FFF2-40B4-BE49-F238E27FC236}">
                <a16:creationId xmlns:a16="http://schemas.microsoft.com/office/drawing/2014/main" id="{A197A333-DC41-45D3-BDFE-46BCF436B50B}"/>
              </a:ext>
            </a:extLst>
          </p:cNvPr>
          <p:cNvSpPr/>
          <p:nvPr/>
        </p:nvSpPr>
        <p:spPr>
          <a:xfrm>
            <a:off x="3695700" y="3257550"/>
            <a:ext cx="9144000" cy="368300"/>
          </a:xfrm>
          <a:prstGeom prst="rect">
            <a:avLst/>
          </a:prstGeom>
          <a:noFill/>
          <a:ln w="9525">
            <a:noFill/>
          </a:ln>
        </p:spPr>
        <p:txBody>
          <a:bodyPr anchor="t">
            <a:spAutoFit/>
          </a:bodyPr>
          <a:lstStyle/>
          <a:p>
            <a:endParaRPr lang="zh-CN" altLang="en-US" dirty="0">
              <a:latin typeface="Times New Roman" panose="02020603050405020304" pitchFamily="18" charset="0"/>
              <a:ea typeface="黑体" panose="02010609060101010101" pitchFamily="49" charset="-122"/>
            </a:endParaRPr>
          </a:p>
        </p:txBody>
      </p:sp>
      <p:graphicFrame>
        <p:nvGraphicFramePr>
          <p:cNvPr id="11" name="Object 7">
            <a:extLst>
              <a:ext uri="{FF2B5EF4-FFF2-40B4-BE49-F238E27FC236}">
                <a16:creationId xmlns:a16="http://schemas.microsoft.com/office/drawing/2014/main" id="{DBE1ED9C-291D-4484-B678-6B28CFBA0F96}"/>
              </a:ext>
            </a:extLst>
          </p:cNvPr>
          <p:cNvGraphicFramePr>
            <a:graphicFrameLocks noChangeAspect="1"/>
          </p:cNvGraphicFramePr>
          <p:nvPr/>
        </p:nvGraphicFramePr>
        <p:xfrm>
          <a:off x="2159000" y="3625850"/>
          <a:ext cx="4300855" cy="718185"/>
        </p:xfrm>
        <a:graphic>
          <a:graphicData uri="http://schemas.openxmlformats.org/presentationml/2006/ole">
            <mc:AlternateContent xmlns:mc="http://schemas.openxmlformats.org/markup-compatibility/2006">
              <mc:Choice xmlns:v="urn:schemas-microsoft-com:vml" Requires="v">
                <p:oleObj spid="_x0000_s16495" r:id="rId6" imgW="49377600" imgH="9448800" progId="Equation.3">
                  <p:embed/>
                </p:oleObj>
              </mc:Choice>
              <mc:Fallback>
                <p:oleObj r:id="rId6" imgW="49377600" imgH="9448800" progId="Equation.3">
                  <p:embed/>
                  <p:pic>
                    <p:nvPicPr>
                      <p:cNvPr id="25606" name="Object 7"/>
                      <p:cNvPicPr/>
                      <p:nvPr/>
                    </p:nvPicPr>
                    <p:blipFill>
                      <a:blip r:embed="rId7"/>
                      <a:stretch>
                        <a:fillRect/>
                      </a:stretch>
                    </p:blipFill>
                    <p:spPr>
                      <a:xfrm>
                        <a:off x="2159000" y="3625850"/>
                        <a:ext cx="4300855" cy="718185"/>
                      </a:xfrm>
                      <a:prstGeom prst="rect">
                        <a:avLst/>
                      </a:prstGeom>
                      <a:noFill/>
                      <a:ln w="38100">
                        <a:noFill/>
                      </a:ln>
                    </p:spPr>
                  </p:pic>
                </p:oleObj>
              </mc:Fallback>
            </mc:AlternateContent>
          </a:graphicData>
        </a:graphic>
      </p:graphicFrame>
      <p:graphicFrame>
        <p:nvGraphicFramePr>
          <p:cNvPr id="12" name="Object 9">
            <a:extLst>
              <a:ext uri="{FF2B5EF4-FFF2-40B4-BE49-F238E27FC236}">
                <a16:creationId xmlns:a16="http://schemas.microsoft.com/office/drawing/2014/main" id="{56A3825F-202C-4897-8893-9B7DA5A94BA3}"/>
              </a:ext>
            </a:extLst>
          </p:cNvPr>
          <p:cNvGraphicFramePr>
            <a:graphicFrameLocks noChangeAspect="1"/>
          </p:cNvGraphicFramePr>
          <p:nvPr>
            <p:extLst>
              <p:ext uri="{D42A27DB-BD31-4B8C-83A1-F6EECF244321}">
                <p14:modId xmlns:p14="http://schemas.microsoft.com/office/powerpoint/2010/main" val="4220769776"/>
              </p:ext>
            </p:extLst>
          </p:nvPr>
        </p:nvGraphicFramePr>
        <p:xfrm>
          <a:off x="1118586" y="4863465"/>
          <a:ext cx="5918484" cy="805180"/>
        </p:xfrm>
        <a:graphic>
          <a:graphicData uri="http://schemas.openxmlformats.org/presentationml/2006/ole">
            <mc:AlternateContent xmlns:mc="http://schemas.openxmlformats.org/markup-compatibility/2006">
              <mc:Choice xmlns:v="urn:schemas-microsoft-com:vml" Requires="v">
                <p:oleObj spid="_x0000_s16496" r:id="rId8" imgW="72847200" imgH="10668000" progId="Equation.3">
                  <p:embed/>
                </p:oleObj>
              </mc:Choice>
              <mc:Fallback>
                <p:oleObj r:id="rId8" imgW="72847200" imgH="10668000" progId="Equation.3">
                  <p:embed/>
                  <p:pic>
                    <p:nvPicPr>
                      <p:cNvPr id="25608" name="Object 9"/>
                      <p:cNvPicPr/>
                      <p:nvPr/>
                    </p:nvPicPr>
                    <p:blipFill>
                      <a:blip r:embed="rId9"/>
                      <a:stretch>
                        <a:fillRect/>
                      </a:stretch>
                    </p:blipFill>
                    <p:spPr>
                      <a:xfrm>
                        <a:off x="1118586" y="4863465"/>
                        <a:ext cx="5918484" cy="805180"/>
                      </a:xfrm>
                      <a:prstGeom prst="rect">
                        <a:avLst/>
                      </a:prstGeom>
                      <a:noFill/>
                      <a:ln w="38100">
                        <a:noFill/>
                      </a:ln>
                    </p:spPr>
                  </p:pic>
                </p:oleObj>
              </mc:Fallback>
            </mc:AlternateContent>
          </a:graphicData>
        </a:graphic>
      </p:graphicFrame>
      <p:graphicFrame>
        <p:nvGraphicFramePr>
          <p:cNvPr id="13" name="Object 11">
            <a:extLst>
              <a:ext uri="{FF2B5EF4-FFF2-40B4-BE49-F238E27FC236}">
                <a16:creationId xmlns:a16="http://schemas.microsoft.com/office/drawing/2014/main" id="{9F95A47B-0BA3-47B9-9B0D-2FBA54631471}"/>
              </a:ext>
            </a:extLst>
          </p:cNvPr>
          <p:cNvGraphicFramePr>
            <a:graphicFrameLocks noChangeAspect="1"/>
          </p:cNvGraphicFramePr>
          <p:nvPr>
            <p:extLst>
              <p:ext uri="{D42A27DB-BD31-4B8C-83A1-F6EECF244321}">
                <p14:modId xmlns:p14="http://schemas.microsoft.com/office/powerpoint/2010/main" val="2836466556"/>
              </p:ext>
            </p:extLst>
          </p:nvPr>
        </p:nvGraphicFramePr>
        <p:xfrm>
          <a:off x="5832475" y="5645150"/>
          <a:ext cx="821690" cy="755650"/>
        </p:xfrm>
        <a:graphic>
          <a:graphicData uri="http://schemas.openxmlformats.org/presentationml/2006/ole">
            <mc:AlternateContent xmlns:mc="http://schemas.openxmlformats.org/markup-compatibility/2006">
              <mc:Choice xmlns:v="urn:schemas-microsoft-com:vml" Requires="v">
                <p:oleObj spid="_x0000_s16497" name="Equation" r:id="rId10" imgW="9144000" imgH="8534400" progId="Equation.DSMT4">
                  <p:embed/>
                </p:oleObj>
              </mc:Choice>
              <mc:Fallback>
                <p:oleObj name="Equation" r:id="rId10" imgW="9144000" imgH="8534400" progId="Equation.DSMT4">
                  <p:embed/>
                  <p:pic>
                    <p:nvPicPr>
                      <p:cNvPr id="25610" name="Object 11"/>
                      <p:cNvPicPr/>
                      <p:nvPr/>
                    </p:nvPicPr>
                    <p:blipFill>
                      <a:blip r:embed="rId11"/>
                      <a:stretch>
                        <a:fillRect/>
                      </a:stretch>
                    </p:blipFill>
                    <p:spPr>
                      <a:xfrm>
                        <a:off x="5832475" y="5645150"/>
                        <a:ext cx="821690" cy="755650"/>
                      </a:xfrm>
                      <a:prstGeom prst="rect">
                        <a:avLst/>
                      </a:prstGeom>
                      <a:noFill/>
                      <a:ln w="38100">
                        <a:noFill/>
                      </a:ln>
                    </p:spPr>
                  </p:pic>
                </p:oleObj>
              </mc:Fallback>
            </mc:AlternateContent>
          </a:graphicData>
        </a:graphic>
      </p:graphicFrame>
      <p:sp>
        <p:nvSpPr>
          <p:cNvPr id="14" name="椭圆形标注 5">
            <a:extLst>
              <a:ext uri="{FF2B5EF4-FFF2-40B4-BE49-F238E27FC236}">
                <a16:creationId xmlns:a16="http://schemas.microsoft.com/office/drawing/2014/main" id="{533B8DDB-6239-4279-A554-5CEB473C360E}"/>
              </a:ext>
            </a:extLst>
          </p:cNvPr>
          <p:cNvSpPr/>
          <p:nvPr/>
        </p:nvSpPr>
        <p:spPr>
          <a:xfrm>
            <a:off x="6875780" y="1052830"/>
            <a:ext cx="1598930" cy="608965"/>
          </a:xfrm>
          <a:prstGeom prst="wedgeEllipseCallout">
            <a:avLst>
              <a:gd name="adj1" fmla="val 29428"/>
              <a:gd name="adj2" fmla="val 359906"/>
            </a:avLst>
          </a:prstGeom>
          <a:solidFill>
            <a:srgbClr val="FFC000">
              <a:alpha val="4000"/>
            </a:srgbClr>
          </a:solidFill>
          <a:ln w="9525" cap="flat" cmpd="sng">
            <a:solidFill>
              <a:srgbClr val="000000"/>
            </a:solidFill>
            <a:prstDash val="solid"/>
            <a:miter/>
            <a:headEnd type="none" w="med" len="med"/>
            <a:tailEnd type="none" w="med" len="med"/>
          </a:ln>
        </p:spPr>
        <p:txBody>
          <a:bodyPr/>
          <a:lstStyle/>
          <a:p>
            <a:pPr algn="ctr">
              <a:buClrTx/>
            </a:pPr>
            <a:r>
              <a:rPr lang="zh-CN" sz="1800" dirty="0">
                <a:solidFill>
                  <a:schemeClr val="tx2"/>
                </a:solidFill>
                <a:latin typeface="Times New Roman" panose="02020603050405020304" pitchFamily="18" charset="0"/>
                <a:ea typeface="华文中宋" panose="02010600040101010101" pitchFamily="2" charset="-122"/>
              </a:rPr>
              <a:t>强制分量</a:t>
            </a:r>
          </a:p>
        </p:txBody>
      </p:sp>
      <p:sp>
        <p:nvSpPr>
          <p:cNvPr id="15" name="椭圆形标注 1">
            <a:extLst>
              <a:ext uri="{FF2B5EF4-FFF2-40B4-BE49-F238E27FC236}">
                <a16:creationId xmlns:a16="http://schemas.microsoft.com/office/drawing/2014/main" id="{3F504DB3-B9F4-40D1-AECB-93162B78B2EE}"/>
              </a:ext>
            </a:extLst>
          </p:cNvPr>
          <p:cNvSpPr>
            <a:spLocks noChangeAspect="1"/>
          </p:cNvSpPr>
          <p:nvPr/>
        </p:nvSpPr>
        <p:spPr>
          <a:xfrm>
            <a:off x="7472045" y="5668010"/>
            <a:ext cx="1887220" cy="732790"/>
          </a:xfrm>
          <a:prstGeom prst="wedgeEllipseCallout">
            <a:avLst>
              <a:gd name="adj1" fmla="val 12348"/>
              <a:gd name="adj2" fmla="val -265771"/>
            </a:avLst>
          </a:prstGeom>
          <a:solidFill>
            <a:srgbClr val="00B050">
              <a:alpha val="4000"/>
            </a:srgbClr>
          </a:solidFill>
          <a:ln w="9525" cap="flat" cmpd="sng">
            <a:solidFill>
              <a:srgbClr val="000000"/>
            </a:solidFill>
            <a:prstDash val="solid"/>
            <a:miter/>
            <a:headEnd type="none" w="med" len="med"/>
            <a:tailEnd type="none" w="med" len="med"/>
          </a:ln>
        </p:spPr>
        <p:txBody>
          <a:bodyPr/>
          <a:lstStyle/>
          <a:p>
            <a:pPr algn="ctr">
              <a:buClrTx/>
            </a:pPr>
            <a:r>
              <a:rPr lang="zh-CN" sz="1800" dirty="0">
                <a:solidFill>
                  <a:schemeClr val="tx2"/>
                </a:solidFill>
                <a:latin typeface="Times New Roman" panose="02020603050405020304" pitchFamily="18" charset="0"/>
                <a:ea typeface="华文中宋" panose="02010600040101010101" pitchFamily="2" charset="-122"/>
              </a:rPr>
              <a:t>自由分量</a:t>
            </a:r>
          </a:p>
        </p:txBody>
      </p:sp>
      <p:sp>
        <p:nvSpPr>
          <p:cNvPr id="16" name="椭圆形标注 3">
            <a:extLst>
              <a:ext uri="{FF2B5EF4-FFF2-40B4-BE49-F238E27FC236}">
                <a16:creationId xmlns:a16="http://schemas.microsoft.com/office/drawing/2014/main" id="{5C3D44A0-83DA-4802-8DEB-01BFE2C65552}"/>
              </a:ext>
            </a:extLst>
          </p:cNvPr>
          <p:cNvSpPr/>
          <p:nvPr/>
        </p:nvSpPr>
        <p:spPr>
          <a:xfrm>
            <a:off x="9152890" y="1052830"/>
            <a:ext cx="1729740" cy="855980"/>
          </a:xfrm>
          <a:prstGeom prst="wedgeEllipseCallout">
            <a:avLst>
              <a:gd name="adj1" fmla="val -83406"/>
              <a:gd name="adj2" fmla="val 255192"/>
            </a:avLst>
          </a:prstGeom>
          <a:solidFill>
            <a:srgbClr val="0070C0">
              <a:alpha val="4000"/>
            </a:srgbClr>
          </a:solidFill>
          <a:ln w="9525" cap="flat" cmpd="sng">
            <a:solidFill>
              <a:srgbClr val="000000"/>
            </a:solidFill>
            <a:prstDash val="solid"/>
            <a:miter/>
            <a:headEnd type="none" w="med" len="med"/>
            <a:tailEnd type="none" w="med" len="med"/>
          </a:ln>
        </p:spPr>
        <p:txBody>
          <a:bodyPr/>
          <a:lstStyle/>
          <a:p>
            <a:pPr algn="ctr">
              <a:buClrTx/>
            </a:pPr>
            <a:r>
              <a:rPr lang="zh-CN" sz="1800" dirty="0">
                <a:solidFill>
                  <a:schemeClr val="tx2"/>
                </a:solidFill>
                <a:latin typeface="Times New Roman" panose="02020603050405020304" pitchFamily="18" charset="0"/>
                <a:ea typeface="华文中宋" panose="02010600040101010101" pitchFamily="2" charset="-122"/>
              </a:rPr>
              <a:t>负载电流</a:t>
            </a:r>
          </a:p>
          <a:p>
            <a:pPr algn="ctr">
              <a:buClrTx/>
            </a:pPr>
            <a:r>
              <a:rPr lang="en-US" altLang="zh-CN" sz="2200" i="1" dirty="0">
                <a:solidFill>
                  <a:schemeClr val="tx2"/>
                </a:solidFill>
                <a:latin typeface="Times New Roman" panose="02020603050405020304" pitchFamily="18" charset="0"/>
                <a:ea typeface="华文中宋" panose="02010600040101010101" pitchFamily="2" charset="-122"/>
              </a:rPr>
              <a:t>i</a:t>
            </a:r>
            <a:r>
              <a:rPr lang="en-US" altLang="zh-CN" sz="2200" baseline="-25000" dirty="0">
                <a:solidFill>
                  <a:schemeClr val="tx2"/>
                </a:solidFill>
                <a:latin typeface="Times New Roman" panose="02020603050405020304" pitchFamily="18" charset="0"/>
                <a:ea typeface="华文中宋" panose="02010600040101010101" pitchFamily="2" charset="-122"/>
              </a:rPr>
              <a:t>2</a:t>
            </a:r>
            <a:r>
              <a:rPr lang="en-US" altLang="zh-CN" sz="2200" dirty="0">
                <a:solidFill>
                  <a:schemeClr val="tx2"/>
                </a:solidFill>
                <a:latin typeface="Times New Roman" panose="02020603050405020304" pitchFamily="18" charset="0"/>
                <a:ea typeface="华文中宋" panose="02010600040101010101" pitchFamily="2" charset="-122"/>
              </a:rPr>
              <a:t>=</a:t>
            </a:r>
            <a:r>
              <a:rPr lang="en-US" altLang="zh-CN" sz="2200" i="1" dirty="0">
                <a:solidFill>
                  <a:schemeClr val="tx2"/>
                </a:solidFill>
                <a:ea typeface="华文中宋" panose="02010600040101010101" pitchFamily="2" charset="-122"/>
                <a:sym typeface="+mn-ea"/>
              </a:rPr>
              <a:t>i</a:t>
            </a:r>
            <a:r>
              <a:rPr lang="en-US" altLang="zh-CN" sz="2200" baseline="-25000" dirty="0">
                <a:solidFill>
                  <a:schemeClr val="tx2"/>
                </a:solidFill>
                <a:ea typeface="华文中宋" panose="02010600040101010101" pitchFamily="2" charset="-122"/>
                <a:sym typeface="+mn-ea"/>
              </a:rPr>
              <a:t>B</a:t>
            </a:r>
            <a:r>
              <a:rPr lang="en-US" altLang="zh-CN" sz="2200" dirty="0">
                <a:solidFill>
                  <a:schemeClr val="tx2"/>
                </a:solidFill>
                <a:latin typeface="Times New Roman" panose="02020603050405020304" pitchFamily="18" charset="0"/>
                <a:ea typeface="华文中宋" panose="02010600040101010101" pitchFamily="2" charset="-122"/>
              </a:rPr>
              <a:t>+</a:t>
            </a:r>
            <a:r>
              <a:rPr lang="en-US" altLang="zh-CN" sz="2200" i="1" dirty="0">
                <a:solidFill>
                  <a:schemeClr val="tx2"/>
                </a:solidFill>
                <a:ea typeface="华文中宋" panose="02010600040101010101" pitchFamily="2" charset="-122"/>
                <a:sym typeface="+mn-ea"/>
              </a:rPr>
              <a:t>i</a:t>
            </a:r>
            <a:r>
              <a:rPr lang="en-US" altLang="zh-CN" sz="2200" baseline="-25000" dirty="0">
                <a:solidFill>
                  <a:schemeClr val="tx2"/>
                </a:solidFill>
                <a:ea typeface="华文中宋" panose="02010600040101010101" pitchFamily="2" charset="-122"/>
                <a:sym typeface="+mn-ea"/>
              </a:rPr>
              <a:t>S</a:t>
            </a:r>
            <a:endParaRPr lang="en-US" altLang="zh-CN" sz="2200" dirty="0">
              <a:solidFill>
                <a:schemeClr val="tx2"/>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1146161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pic>
        <p:nvPicPr>
          <p:cNvPr id="5" name="图片 4">
            <a:extLst>
              <a:ext uri="{FF2B5EF4-FFF2-40B4-BE49-F238E27FC236}">
                <a16:creationId xmlns:a16="http://schemas.microsoft.com/office/drawing/2014/main" id="{3285939D-74A2-4754-9EDA-65F66A9505F1}"/>
              </a:ext>
            </a:extLst>
          </p:cNvPr>
          <p:cNvPicPr>
            <a:picLocks noChangeAspect="1"/>
          </p:cNvPicPr>
          <p:nvPr/>
        </p:nvPicPr>
        <p:blipFill>
          <a:blip r:embed="rId3"/>
          <a:stretch>
            <a:fillRect/>
          </a:stretch>
        </p:blipFill>
        <p:spPr>
          <a:xfrm>
            <a:off x="6946468" y="1736725"/>
            <a:ext cx="5133772" cy="4410710"/>
          </a:xfrm>
          <a:prstGeom prst="rect">
            <a:avLst/>
          </a:prstGeom>
        </p:spPr>
      </p:pic>
      <p:sp>
        <p:nvSpPr>
          <p:cNvPr id="6" name="Rectangle 2">
            <a:extLst>
              <a:ext uri="{FF2B5EF4-FFF2-40B4-BE49-F238E27FC236}">
                <a16:creationId xmlns:a16="http://schemas.microsoft.com/office/drawing/2014/main" id="{0C8740C0-D2AD-43A8-AC6A-428CD8936DF0}"/>
              </a:ext>
            </a:extLst>
          </p:cNvPr>
          <p:cNvSpPr txBox="1">
            <a:spLocks/>
          </p:cNvSpPr>
          <p:nvPr/>
        </p:nvSpPr>
        <p:spPr bwMode="auto">
          <a:xfrm>
            <a:off x="914866" y="656948"/>
            <a:ext cx="5730409" cy="524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marL="109855" algn="just">
              <a:lnSpc>
                <a:spcPct val="140000"/>
              </a:lnSpc>
              <a:spcBef>
                <a:spcPct val="0"/>
              </a:spcBef>
            </a:pPr>
            <a:r>
              <a:rPr lang="zh-CN" altLang="zh-CN" sz="2400" b="1" kern="0" dirty="0">
                <a:solidFill>
                  <a:schemeClr val="tx1"/>
                </a:solidFill>
                <a:latin typeface="Times New Roman" panose="02020603050405020304" pitchFamily="18" charset="0"/>
                <a:ea typeface="微软雅黑" panose="020B0503020204020204" charset="-122"/>
              </a:rPr>
              <a:t>流过晶闸管的电流即负载电流为</a:t>
            </a:r>
          </a:p>
          <a:p>
            <a:pPr marL="109855" algn="r">
              <a:lnSpc>
                <a:spcPct val="140000"/>
              </a:lnSpc>
              <a:spcBef>
                <a:spcPct val="0"/>
              </a:spcBef>
            </a:pPr>
            <a:endParaRPr lang="zh-CN" altLang="zh-CN" sz="2400" b="1" kern="0" dirty="0">
              <a:solidFill>
                <a:schemeClr val="tx1"/>
              </a:solidFill>
              <a:latin typeface="Times New Roman" panose="02020603050405020304" pitchFamily="18" charset="0"/>
              <a:ea typeface="微软雅黑" panose="020B0503020204020204" charset="-122"/>
            </a:endParaRPr>
          </a:p>
          <a:p>
            <a:pPr marL="109855" algn="r">
              <a:lnSpc>
                <a:spcPct val="140000"/>
              </a:lnSpc>
              <a:spcBef>
                <a:spcPct val="0"/>
              </a:spcBef>
            </a:pPr>
            <a:endParaRPr lang="zh-CN" altLang="zh-CN" sz="2400" b="1" kern="0" dirty="0">
              <a:solidFill>
                <a:schemeClr val="tx1"/>
              </a:solidFill>
              <a:latin typeface="Times New Roman" panose="02020603050405020304" pitchFamily="18" charset="0"/>
              <a:ea typeface="微软雅黑" panose="020B0503020204020204" charset="-122"/>
            </a:endParaRPr>
          </a:p>
          <a:p>
            <a:pPr marL="109855" algn="r">
              <a:lnSpc>
                <a:spcPct val="140000"/>
              </a:lnSpc>
              <a:spcBef>
                <a:spcPct val="0"/>
              </a:spcBef>
            </a:pPr>
            <a:endParaRPr lang="zh-CN" altLang="zh-CN" sz="2400" b="1" kern="0" dirty="0">
              <a:solidFill>
                <a:schemeClr val="tx1"/>
              </a:solidFill>
              <a:latin typeface="Times New Roman" panose="02020603050405020304" pitchFamily="18" charset="0"/>
              <a:ea typeface="微软雅黑" panose="020B0503020204020204" charset="-122"/>
            </a:endParaRPr>
          </a:p>
          <a:p>
            <a:pPr marL="109855" algn="just">
              <a:lnSpc>
                <a:spcPct val="140000"/>
              </a:lnSpc>
              <a:spcBef>
                <a:spcPct val="0"/>
              </a:spcBef>
            </a:pPr>
            <a:r>
              <a:rPr lang="zh-CN" altLang="zh-CN" sz="2400" b="1" kern="0" dirty="0">
                <a:solidFill>
                  <a:schemeClr val="tx1"/>
                </a:solidFill>
                <a:latin typeface="Times New Roman" panose="02020603050405020304" pitchFamily="18" charset="0"/>
                <a:ea typeface="微软雅黑" panose="020B0503020204020204" charset="-122"/>
              </a:rPr>
              <a:t>当</a:t>
            </a:r>
            <a:r>
              <a:rPr lang="zh-CN" altLang="zh-CN" sz="2400" b="1" i="1" kern="0" dirty="0">
                <a:solidFill>
                  <a:schemeClr val="tx1"/>
                </a:solidFill>
                <a:latin typeface="Times New Roman" panose="02020603050405020304" pitchFamily="18" charset="0"/>
                <a:ea typeface="微软雅黑" panose="020B0503020204020204" charset="-122"/>
              </a:rPr>
              <a:t>α </a:t>
            </a:r>
            <a:r>
              <a:rPr lang="zh-CN" altLang="zh-CN" sz="2400" b="1" kern="0" dirty="0">
                <a:solidFill>
                  <a:schemeClr val="tx1"/>
                </a:solidFill>
                <a:latin typeface="Times New Roman" panose="02020603050405020304" pitchFamily="18" charset="0"/>
                <a:ea typeface="微软雅黑" panose="020B0503020204020204" charset="-122"/>
              </a:rPr>
              <a:t>&gt;</a:t>
            </a:r>
            <a:r>
              <a:rPr lang="zh-CN" altLang="zh-CN" sz="2400" b="1" i="1" kern="0" dirty="0">
                <a:solidFill>
                  <a:schemeClr val="tx1"/>
                </a:solidFill>
                <a:latin typeface="Times New Roman" panose="02020603050405020304" pitchFamily="18" charset="0"/>
                <a:ea typeface="微软雅黑" panose="020B0503020204020204" charset="-122"/>
                <a:cs typeface="Times New Roman" panose="02020603050405020304" pitchFamily="18" charset="0"/>
              </a:rPr>
              <a:t>φ</a:t>
            </a:r>
            <a:r>
              <a:rPr lang="zh-CN" altLang="zh-CN" sz="2400" b="1" kern="0" dirty="0">
                <a:solidFill>
                  <a:schemeClr val="tx1"/>
                </a:solidFill>
                <a:latin typeface="Times New Roman" panose="02020603050405020304" pitchFamily="18" charset="0"/>
                <a:ea typeface="微软雅黑" panose="020B0503020204020204" charset="-122"/>
              </a:rPr>
              <a:t>时，电压、电流波形如右图所示。随着电源电</a:t>
            </a:r>
            <a:r>
              <a:rPr lang="zh-CN" altLang="en-US" sz="2400" b="1" kern="0" dirty="0">
                <a:solidFill>
                  <a:schemeClr val="tx1"/>
                </a:solidFill>
                <a:latin typeface="Times New Roman" panose="02020603050405020304" pitchFamily="18" charset="0"/>
                <a:ea typeface="微软雅黑" panose="020B0503020204020204" charset="-122"/>
              </a:rPr>
              <a:t>压</a:t>
            </a:r>
            <a:r>
              <a:rPr lang="zh-CN" altLang="zh-CN" sz="2400" b="1" kern="0" dirty="0">
                <a:solidFill>
                  <a:schemeClr val="tx1"/>
                </a:solidFill>
                <a:latin typeface="Times New Roman" panose="02020603050405020304" pitchFamily="18" charset="0"/>
                <a:ea typeface="微软雅黑" panose="020B0503020204020204" charset="-122"/>
              </a:rPr>
              <a:t>下降过零进入负半周，电路中的电感储藏的能量释放完毕，电流到零，VT</a:t>
            </a:r>
            <a:r>
              <a:rPr lang="zh-CN" altLang="zh-CN" sz="2400" b="1" kern="0" baseline="-25000" dirty="0">
                <a:solidFill>
                  <a:schemeClr val="tx1"/>
                </a:solidFill>
                <a:latin typeface="Times New Roman" panose="02020603050405020304" pitchFamily="18" charset="0"/>
                <a:ea typeface="微软雅黑" panose="020B0503020204020204" charset="-122"/>
              </a:rPr>
              <a:t>1</a:t>
            </a:r>
            <a:r>
              <a:rPr lang="zh-CN" altLang="zh-CN" sz="2400" b="1" kern="0" dirty="0">
                <a:solidFill>
                  <a:schemeClr val="tx1"/>
                </a:solidFill>
                <a:latin typeface="Times New Roman" panose="02020603050405020304" pitchFamily="18" charset="0"/>
                <a:ea typeface="微软雅黑" panose="020B0503020204020204" charset="-122"/>
              </a:rPr>
              <a:t>管才关断。</a:t>
            </a:r>
          </a:p>
          <a:p>
            <a:pPr marL="109855" algn="just">
              <a:lnSpc>
                <a:spcPct val="140000"/>
              </a:lnSpc>
              <a:spcBef>
                <a:spcPts val="1200"/>
              </a:spcBef>
              <a:spcAft>
                <a:spcPts val="0"/>
              </a:spcAft>
            </a:pPr>
            <a:r>
              <a:rPr lang="zh-CN" altLang="zh-CN" sz="2400" b="1" kern="0" dirty="0">
                <a:solidFill>
                  <a:srgbClr val="C00000"/>
                </a:solidFill>
                <a:latin typeface="Times New Roman" panose="02020603050405020304" pitchFamily="18" charset="0"/>
                <a:ea typeface="微软雅黑" panose="020B0503020204020204" charset="-122"/>
              </a:rPr>
              <a:t>在</a:t>
            </a:r>
            <a:r>
              <a:rPr lang="zh-CN" altLang="zh-CN" sz="2400" b="1" i="1" kern="0" dirty="0">
                <a:solidFill>
                  <a:srgbClr val="C00000"/>
                </a:solidFill>
                <a:latin typeface="Times New Roman" panose="02020603050405020304" pitchFamily="18" charset="0"/>
                <a:ea typeface="微软雅黑" panose="020B0503020204020204" charset="-122"/>
              </a:rPr>
              <a:t>ωt</a:t>
            </a:r>
            <a:r>
              <a:rPr lang="zh-CN" altLang="zh-CN" sz="2400" b="1" kern="0" dirty="0">
                <a:solidFill>
                  <a:srgbClr val="C00000"/>
                </a:solidFill>
                <a:latin typeface="Times New Roman" panose="02020603050405020304" pitchFamily="18" charset="0"/>
                <a:ea typeface="微软雅黑" panose="020B0503020204020204" charset="-122"/>
              </a:rPr>
              <a:t>=0时触发晶闸管，</a:t>
            </a:r>
            <a:r>
              <a:rPr lang="zh-CN" altLang="zh-CN" sz="2400" b="1" i="1" kern="0" dirty="0">
                <a:solidFill>
                  <a:srgbClr val="C00000"/>
                </a:solidFill>
                <a:latin typeface="Times New Roman" panose="02020603050405020304" pitchFamily="18" charset="0"/>
                <a:ea typeface="微软雅黑" panose="020B0503020204020204" charset="-122"/>
              </a:rPr>
              <a:t>ωt</a:t>
            </a:r>
            <a:r>
              <a:rPr lang="zh-CN" altLang="zh-CN" sz="2400" b="1" kern="0" dirty="0">
                <a:solidFill>
                  <a:srgbClr val="C00000"/>
                </a:solidFill>
                <a:latin typeface="Times New Roman" panose="02020603050405020304" pitchFamily="18" charset="0"/>
                <a:ea typeface="微软雅黑" panose="020B0503020204020204" charset="-122"/>
              </a:rPr>
              <a:t>= </a:t>
            </a:r>
            <a:r>
              <a:rPr lang="zh-CN" altLang="zh-CN" sz="2400" b="1" i="1" kern="0" dirty="0">
                <a:solidFill>
                  <a:srgbClr val="C00000"/>
                </a:solidFill>
                <a:latin typeface="Times New Roman" panose="02020603050405020304" pitchFamily="18" charset="0"/>
                <a:ea typeface="微软雅黑" panose="020B0503020204020204" charset="-122"/>
              </a:rPr>
              <a:t>θ</a:t>
            </a:r>
            <a:r>
              <a:rPr lang="zh-CN" altLang="zh-CN" sz="2400" b="1" kern="0" dirty="0">
                <a:solidFill>
                  <a:srgbClr val="C00000"/>
                </a:solidFill>
                <a:latin typeface="Times New Roman" panose="02020603050405020304" pitchFamily="18" charset="0"/>
                <a:ea typeface="微软雅黑" panose="020B0503020204020204" charset="-122"/>
              </a:rPr>
              <a:t>时VT</a:t>
            </a:r>
            <a:r>
              <a:rPr lang="zh-CN" altLang="zh-CN" sz="2400" b="1" kern="0" baseline="-25000" dirty="0">
                <a:solidFill>
                  <a:srgbClr val="C00000"/>
                </a:solidFill>
                <a:latin typeface="Times New Roman" panose="02020603050405020304" pitchFamily="18" charset="0"/>
                <a:ea typeface="微软雅黑" panose="020B0503020204020204" charset="-122"/>
              </a:rPr>
              <a:t>1</a:t>
            </a:r>
            <a:r>
              <a:rPr lang="zh-CN" altLang="zh-CN" sz="2400" b="1" kern="0" dirty="0">
                <a:solidFill>
                  <a:srgbClr val="C00000"/>
                </a:solidFill>
                <a:latin typeface="Times New Roman" panose="02020603050405020304" pitchFamily="18" charset="0"/>
                <a:ea typeface="微软雅黑" panose="020B0503020204020204" charset="-122"/>
              </a:rPr>
              <a:t>关断</a:t>
            </a:r>
            <a:r>
              <a:rPr lang="zh-CN" altLang="zh-CN" sz="2400" b="1" kern="0" dirty="0">
                <a:solidFill>
                  <a:schemeClr val="tx1"/>
                </a:solidFill>
                <a:latin typeface="Times New Roman" panose="02020603050405020304" pitchFamily="18" charset="0"/>
                <a:ea typeface="微软雅黑" panose="020B0503020204020204" charset="-122"/>
              </a:rPr>
              <a:t>，将</a:t>
            </a:r>
            <a:r>
              <a:rPr lang="zh-CN" altLang="zh-CN" sz="2400" b="1" i="1" kern="0" dirty="0">
                <a:solidFill>
                  <a:schemeClr val="tx1"/>
                </a:solidFill>
                <a:latin typeface="Times New Roman" panose="02020603050405020304" pitchFamily="18" charset="0"/>
                <a:ea typeface="微软雅黑" panose="020B0503020204020204" charset="-122"/>
              </a:rPr>
              <a:t>ωt</a:t>
            </a:r>
            <a:r>
              <a:rPr lang="zh-CN" altLang="zh-CN" sz="2400" b="1" kern="0" dirty="0">
                <a:solidFill>
                  <a:schemeClr val="tx1"/>
                </a:solidFill>
                <a:latin typeface="Times New Roman" panose="02020603050405020304" pitchFamily="18" charset="0"/>
                <a:ea typeface="微软雅黑" panose="020B0503020204020204" charset="-122"/>
              </a:rPr>
              <a:t>= </a:t>
            </a:r>
            <a:r>
              <a:rPr lang="zh-CN" altLang="zh-CN" sz="2400" b="1" i="1" kern="0" dirty="0">
                <a:solidFill>
                  <a:schemeClr val="tx1"/>
                </a:solidFill>
                <a:latin typeface="Times New Roman" panose="02020603050405020304" pitchFamily="18" charset="0"/>
                <a:ea typeface="微软雅黑" panose="020B0503020204020204" charset="-122"/>
              </a:rPr>
              <a:t>θ</a:t>
            </a:r>
            <a:r>
              <a:rPr lang="zh-CN" altLang="zh-CN" sz="2400" b="1" kern="0" dirty="0">
                <a:solidFill>
                  <a:schemeClr val="tx1"/>
                </a:solidFill>
                <a:latin typeface="Times New Roman" panose="02020603050405020304" pitchFamily="18" charset="0"/>
                <a:ea typeface="微软雅黑" panose="020B0503020204020204" charset="-122"/>
              </a:rPr>
              <a:t>代入</a:t>
            </a:r>
            <a:r>
              <a:rPr lang="zh-CN" altLang="en-US" sz="2400" b="1" kern="0" dirty="0">
                <a:solidFill>
                  <a:schemeClr val="tx1"/>
                </a:solidFill>
                <a:latin typeface="Times New Roman" panose="02020603050405020304" pitchFamily="18" charset="0"/>
                <a:ea typeface="微软雅黑" panose="020B0503020204020204" charset="-122"/>
              </a:rPr>
              <a:t>上</a:t>
            </a:r>
            <a:r>
              <a:rPr lang="zh-CN" altLang="zh-CN" sz="2400" b="1" kern="0" dirty="0">
                <a:solidFill>
                  <a:schemeClr val="tx1"/>
                </a:solidFill>
                <a:latin typeface="Times New Roman" panose="02020603050405020304" pitchFamily="18" charset="0"/>
                <a:ea typeface="微软雅黑" panose="020B0503020204020204" charset="-122"/>
              </a:rPr>
              <a:t>式可得</a:t>
            </a:r>
            <a:endParaRPr lang="zh-CN" altLang="zh-CN" sz="2400" kern="0" dirty="0">
              <a:latin typeface="Times New Roman" panose="02020603050405020304" pitchFamily="18" charset="0"/>
            </a:endParaRPr>
          </a:p>
          <a:p>
            <a:pPr marL="109855"/>
            <a:endParaRPr lang="zh-CN" altLang="zh-CN" sz="2400" kern="0" dirty="0">
              <a:latin typeface="Times New Roman" panose="02020603050405020304" pitchFamily="18" charset="0"/>
            </a:endParaRPr>
          </a:p>
        </p:txBody>
      </p:sp>
      <p:sp>
        <p:nvSpPr>
          <p:cNvPr id="7" name="Rectangle 3">
            <a:extLst>
              <a:ext uri="{FF2B5EF4-FFF2-40B4-BE49-F238E27FC236}">
                <a16:creationId xmlns:a16="http://schemas.microsoft.com/office/drawing/2014/main" id="{67D12E5C-6DCB-4178-9C1C-7F7155546D05}"/>
              </a:ext>
            </a:extLst>
          </p:cNvPr>
          <p:cNvSpPr/>
          <p:nvPr/>
        </p:nvSpPr>
        <p:spPr>
          <a:xfrm>
            <a:off x="3054385" y="3176588"/>
            <a:ext cx="9123327" cy="368300"/>
          </a:xfrm>
          <a:prstGeom prst="rect">
            <a:avLst/>
          </a:prstGeom>
          <a:noFill/>
          <a:ln w="9525">
            <a:noFill/>
          </a:ln>
        </p:spPr>
        <p:txBody>
          <a:bodyPr wrap="square" anchor="t">
            <a:spAutoFit/>
          </a:bodyPr>
          <a:lstStyle/>
          <a:p>
            <a:endParaRPr lang="zh-CN" altLang="en-US" dirty="0">
              <a:latin typeface="Times New Roman" panose="02020603050405020304" pitchFamily="18" charset="0"/>
              <a:ea typeface="黑体" panose="02010609060101010101" pitchFamily="49" charset="-122"/>
            </a:endParaRPr>
          </a:p>
        </p:txBody>
      </p:sp>
      <p:sp>
        <p:nvSpPr>
          <p:cNvPr id="8" name="Rectangle 5">
            <a:extLst>
              <a:ext uri="{FF2B5EF4-FFF2-40B4-BE49-F238E27FC236}">
                <a16:creationId xmlns:a16="http://schemas.microsoft.com/office/drawing/2014/main" id="{27107DE6-47C2-4F02-BD97-3D3171EEBF22}"/>
              </a:ext>
            </a:extLst>
          </p:cNvPr>
          <p:cNvSpPr/>
          <p:nvPr/>
        </p:nvSpPr>
        <p:spPr>
          <a:xfrm>
            <a:off x="3716372" y="3262313"/>
            <a:ext cx="9123327" cy="368300"/>
          </a:xfrm>
          <a:prstGeom prst="rect">
            <a:avLst/>
          </a:prstGeom>
          <a:noFill/>
          <a:ln w="9525">
            <a:noFill/>
          </a:ln>
        </p:spPr>
        <p:txBody>
          <a:bodyPr wrap="square" anchor="t">
            <a:spAutoFit/>
          </a:bodyPr>
          <a:lstStyle/>
          <a:p>
            <a:endParaRPr lang="zh-CN" altLang="en-US" dirty="0">
              <a:latin typeface="Times New Roman" panose="02020603050405020304" pitchFamily="18" charset="0"/>
              <a:ea typeface="黑体" panose="02010609060101010101" pitchFamily="49" charset="-122"/>
            </a:endParaRPr>
          </a:p>
        </p:txBody>
      </p:sp>
      <p:graphicFrame>
        <p:nvGraphicFramePr>
          <p:cNvPr id="9" name="Object 6">
            <a:extLst>
              <a:ext uri="{FF2B5EF4-FFF2-40B4-BE49-F238E27FC236}">
                <a16:creationId xmlns:a16="http://schemas.microsoft.com/office/drawing/2014/main" id="{C89CE3D7-AFC0-4969-8567-0034614BE49A}"/>
              </a:ext>
            </a:extLst>
          </p:cNvPr>
          <p:cNvGraphicFramePr/>
          <p:nvPr>
            <p:extLst>
              <p:ext uri="{D42A27DB-BD31-4B8C-83A1-F6EECF244321}">
                <p14:modId xmlns:p14="http://schemas.microsoft.com/office/powerpoint/2010/main" val="2272197962"/>
              </p:ext>
            </p:extLst>
          </p:nvPr>
        </p:nvGraphicFramePr>
        <p:xfrm>
          <a:off x="1893289" y="5680075"/>
          <a:ext cx="3799486" cy="724535"/>
        </p:xfrm>
        <a:graphic>
          <a:graphicData uri="http://schemas.openxmlformats.org/presentationml/2006/ole">
            <mc:AlternateContent xmlns:mc="http://schemas.openxmlformats.org/markup-compatibility/2006">
              <mc:Choice xmlns:v="urn:schemas-microsoft-com:vml" Requires="v">
                <p:oleObj spid="_x0000_s17464" r:id="rId4" imgW="45415200" imgH="8534400" progId="Equation.3">
                  <p:embed/>
                </p:oleObj>
              </mc:Choice>
              <mc:Fallback>
                <p:oleObj r:id="rId4" imgW="45415200" imgH="8534400" progId="Equation.3">
                  <p:embed/>
                  <p:pic>
                    <p:nvPicPr>
                      <p:cNvPr id="26628" name="Object 6"/>
                      <p:cNvPicPr/>
                      <p:nvPr/>
                    </p:nvPicPr>
                    <p:blipFill>
                      <a:blip r:embed="rId5"/>
                      <a:stretch>
                        <a:fillRect/>
                      </a:stretch>
                    </p:blipFill>
                    <p:spPr>
                      <a:xfrm>
                        <a:off x="1893289" y="5680075"/>
                        <a:ext cx="3799486" cy="724535"/>
                      </a:xfrm>
                      <a:prstGeom prst="rect">
                        <a:avLst/>
                      </a:prstGeom>
                      <a:noFill/>
                      <a:ln w="38100">
                        <a:noFill/>
                      </a:ln>
                    </p:spPr>
                  </p:pic>
                </p:oleObj>
              </mc:Fallback>
            </mc:AlternateContent>
          </a:graphicData>
        </a:graphic>
      </p:graphicFrame>
      <p:graphicFrame>
        <p:nvGraphicFramePr>
          <p:cNvPr id="10" name="Object 4">
            <a:extLst>
              <a:ext uri="{FF2B5EF4-FFF2-40B4-BE49-F238E27FC236}">
                <a16:creationId xmlns:a16="http://schemas.microsoft.com/office/drawing/2014/main" id="{1E2C06E1-30F7-4D1B-9CA6-78C25FFE6A6F}"/>
              </a:ext>
            </a:extLst>
          </p:cNvPr>
          <p:cNvGraphicFramePr/>
          <p:nvPr>
            <p:extLst>
              <p:ext uri="{D42A27DB-BD31-4B8C-83A1-F6EECF244321}">
                <p14:modId xmlns:p14="http://schemas.microsoft.com/office/powerpoint/2010/main" val="4010807673"/>
              </p:ext>
            </p:extLst>
          </p:nvPr>
        </p:nvGraphicFramePr>
        <p:xfrm>
          <a:off x="1118586" y="1496695"/>
          <a:ext cx="5730410" cy="1104900"/>
        </p:xfrm>
        <a:graphic>
          <a:graphicData uri="http://schemas.openxmlformats.org/presentationml/2006/ole">
            <mc:AlternateContent xmlns:mc="http://schemas.openxmlformats.org/markup-compatibility/2006">
              <mc:Choice xmlns:v="urn:schemas-microsoft-com:vml" Requires="v">
                <p:oleObj spid="_x0000_s17465" r:id="rId6" imgW="3225800" imgH="533400" progId="Equation.3">
                  <p:embed/>
                </p:oleObj>
              </mc:Choice>
              <mc:Fallback>
                <p:oleObj r:id="rId6" imgW="3225800" imgH="533400" progId="Equation.3">
                  <p:embed/>
                  <p:pic>
                    <p:nvPicPr>
                      <p:cNvPr id="26630" name="Object 4"/>
                      <p:cNvPicPr/>
                      <p:nvPr/>
                    </p:nvPicPr>
                    <p:blipFill>
                      <a:blip r:embed="rId7"/>
                      <a:stretch>
                        <a:fillRect/>
                      </a:stretch>
                    </p:blipFill>
                    <p:spPr>
                      <a:xfrm>
                        <a:off x="1118586" y="1496695"/>
                        <a:ext cx="5730410" cy="1104900"/>
                      </a:xfrm>
                      <a:prstGeom prst="rect">
                        <a:avLst/>
                      </a:prstGeom>
                      <a:noFill/>
                      <a:ln w="38100">
                        <a:noFill/>
                      </a:ln>
                    </p:spPr>
                  </p:pic>
                </p:oleObj>
              </mc:Fallback>
            </mc:AlternateContent>
          </a:graphicData>
        </a:graphic>
      </p:graphicFrame>
      <p:sp>
        <p:nvSpPr>
          <p:cNvPr id="11" name="椭圆形标注 3">
            <a:extLst>
              <a:ext uri="{FF2B5EF4-FFF2-40B4-BE49-F238E27FC236}">
                <a16:creationId xmlns:a16="http://schemas.microsoft.com/office/drawing/2014/main" id="{0A13C8FA-4F8C-4A06-B5AC-ADEA745CC087}"/>
              </a:ext>
            </a:extLst>
          </p:cNvPr>
          <p:cNvSpPr/>
          <p:nvPr/>
        </p:nvSpPr>
        <p:spPr>
          <a:xfrm>
            <a:off x="7636610" y="914137"/>
            <a:ext cx="1725829" cy="582295"/>
          </a:xfrm>
          <a:prstGeom prst="wedgeEllipseCallout">
            <a:avLst>
              <a:gd name="adj1" fmla="val 23274"/>
              <a:gd name="adj2" fmla="val 456588"/>
            </a:avLst>
          </a:prstGeom>
          <a:solidFill>
            <a:schemeClr val="accent2">
              <a:lumMod val="20000"/>
              <a:lumOff val="80000"/>
              <a:alpha val="11000"/>
            </a:schemeClr>
          </a:solidFill>
          <a:ln w="9525" cap="flat" cmpd="sng">
            <a:solidFill>
              <a:srgbClr val="000000"/>
            </a:solidFill>
            <a:prstDash val="solid"/>
            <a:miter/>
            <a:headEnd type="none" w="med" len="med"/>
            <a:tailEnd type="none" w="med" len="med"/>
          </a:ln>
        </p:spPr>
        <p:txBody>
          <a:bodyPr/>
          <a:lstStyle/>
          <a:p>
            <a:pPr algn="ctr">
              <a:buClrTx/>
            </a:pPr>
            <a:r>
              <a:rPr lang="zh-CN" altLang="en-US" sz="1800" dirty="0">
                <a:solidFill>
                  <a:schemeClr val="tx2"/>
                </a:solidFill>
                <a:latin typeface="Times New Roman" panose="02020603050405020304" pitchFamily="18" charset="0"/>
                <a:ea typeface="华文中宋" panose="02010600040101010101" pitchFamily="2" charset="-122"/>
              </a:rPr>
              <a:t>边界条件</a:t>
            </a:r>
            <a:endParaRPr lang="en-US" altLang="zh-CN" sz="2200" dirty="0">
              <a:solidFill>
                <a:schemeClr val="tx2"/>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72199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graphicFrame>
        <p:nvGraphicFramePr>
          <p:cNvPr id="5" name="对象 4">
            <a:extLst>
              <a:ext uri="{FF2B5EF4-FFF2-40B4-BE49-F238E27FC236}">
                <a16:creationId xmlns:a16="http://schemas.microsoft.com/office/drawing/2014/main" id="{90317D10-30ED-4E6B-9ECD-F755B9983313}"/>
              </a:ext>
            </a:extLst>
          </p:cNvPr>
          <p:cNvGraphicFramePr/>
          <p:nvPr/>
        </p:nvGraphicFramePr>
        <p:xfrm>
          <a:off x="1729105" y="2092960"/>
          <a:ext cx="4918710" cy="4498975"/>
        </p:xfrm>
        <a:graphic>
          <a:graphicData uri="http://schemas.openxmlformats.org/presentationml/2006/ole">
            <mc:AlternateContent xmlns:mc="http://schemas.openxmlformats.org/markup-compatibility/2006">
              <mc:Choice xmlns:v="urn:schemas-microsoft-com:vml" Requires="v">
                <p:oleObj spid="_x0000_s18488" r:id="rId3" imgW="4914900" imgH="4495800" progId="Paint.Picture">
                  <p:embed/>
                </p:oleObj>
              </mc:Choice>
              <mc:Fallback>
                <p:oleObj r:id="rId3" imgW="4914900" imgH="4495800" progId="Paint.Picture">
                  <p:embed/>
                  <p:pic>
                    <p:nvPicPr>
                      <p:cNvPr id="5" name="对象 4"/>
                      <p:cNvPicPr/>
                      <p:nvPr/>
                    </p:nvPicPr>
                    <p:blipFill>
                      <a:blip r:embed="rId4"/>
                      <a:stretch>
                        <a:fillRect/>
                      </a:stretch>
                    </p:blipFill>
                    <p:spPr>
                      <a:xfrm>
                        <a:off x="1729105" y="2092960"/>
                        <a:ext cx="4918710" cy="4498975"/>
                      </a:xfrm>
                      <a:prstGeom prst="rect">
                        <a:avLst/>
                      </a:prstGeom>
                    </p:spPr>
                  </p:pic>
                </p:oleObj>
              </mc:Fallback>
            </mc:AlternateContent>
          </a:graphicData>
        </a:graphic>
      </p:graphicFrame>
      <p:sp>
        <p:nvSpPr>
          <p:cNvPr id="6" name="Rectangle 2">
            <a:extLst>
              <a:ext uri="{FF2B5EF4-FFF2-40B4-BE49-F238E27FC236}">
                <a16:creationId xmlns:a16="http://schemas.microsoft.com/office/drawing/2014/main" id="{3613032B-C06D-4990-AB05-D37CC55B6E89}"/>
              </a:ext>
            </a:extLst>
          </p:cNvPr>
          <p:cNvSpPr txBox="1">
            <a:spLocks/>
          </p:cNvSpPr>
          <p:nvPr/>
        </p:nvSpPr>
        <p:spPr bwMode="auto">
          <a:xfrm>
            <a:off x="2000885" y="872490"/>
            <a:ext cx="8415655" cy="76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marL="109855">
              <a:buFont typeface="Wingdings" panose="05000000000000000000" charset="0"/>
              <a:buNone/>
            </a:pPr>
            <a:r>
              <a:rPr lang="zh-CN" altLang="zh-CN" b="1" kern="0">
                <a:solidFill>
                  <a:schemeClr val="tx1"/>
                </a:solidFill>
                <a:latin typeface="Times New Roman" panose="02020603050405020304" pitchFamily="18" charset="0"/>
                <a:ea typeface="微软雅黑" panose="020B0503020204020204" charset="-122"/>
              </a:rPr>
              <a:t>当取不同的</a:t>
            </a:r>
            <a:r>
              <a:rPr lang="zh-CN" altLang="zh-CN" b="1" i="1" kern="0">
                <a:solidFill>
                  <a:schemeClr val="tx1"/>
                </a:solidFill>
                <a:latin typeface="Times New Roman" panose="02020603050405020304" pitchFamily="18" charset="0"/>
                <a:ea typeface="微软雅黑" panose="020B0503020204020204" charset="-122"/>
                <a:cs typeface="Times New Roman" panose="02020603050405020304" pitchFamily="18" charset="0"/>
              </a:rPr>
              <a:t>φ</a:t>
            </a:r>
            <a:r>
              <a:rPr lang="zh-CN" altLang="zh-CN" b="1" kern="0">
                <a:solidFill>
                  <a:schemeClr val="tx1"/>
                </a:solidFill>
                <a:latin typeface="Times New Roman" panose="02020603050405020304" pitchFamily="18" charset="0"/>
                <a:ea typeface="微软雅黑" panose="020B0503020204020204" charset="-122"/>
              </a:rPr>
              <a:t>角时， </a:t>
            </a:r>
            <a:r>
              <a:rPr lang="zh-CN" altLang="zh-CN" b="1" i="1" kern="0">
                <a:solidFill>
                  <a:schemeClr val="tx1"/>
                </a:solidFill>
                <a:latin typeface="Times New Roman" panose="02020603050405020304" pitchFamily="18" charset="0"/>
                <a:ea typeface="微软雅黑" panose="020B0503020204020204" charset="-122"/>
              </a:rPr>
              <a:t>θ</a:t>
            </a:r>
            <a:r>
              <a:rPr lang="zh-CN" altLang="zh-CN" b="1" kern="0">
                <a:solidFill>
                  <a:schemeClr val="tx1"/>
                </a:solidFill>
                <a:latin typeface="Times New Roman" panose="02020603050405020304" pitchFamily="18" charset="0"/>
                <a:ea typeface="微软雅黑" panose="020B0503020204020204" charset="-122"/>
              </a:rPr>
              <a:t>=</a:t>
            </a:r>
            <a:r>
              <a:rPr lang="zh-CN" altLang="zh-CN" b="1" i="1" kern="0">
                <a:solidFill>
                  <a:schemeClr val="tx1"/>
                </a:solidFill>
                <a:latin typeface="Times New Roman" panose="02020603050405020304" pitchFamily="18" charset="0"/>
                <a:ea typeface="微软雅黑" panose="020B0503020204020204" charset="-122"/>
              </a:rPr>
              <a:t>f</a:t>
            </a:r>
            <a:r>
              <a:rPr lang="zh-CN" altLang="zh-CN" b="1" kern="0">
                <a:solidFill>
                  <a:schemeClr val="tx1"/>
                </a:solidFill>
                <a:latin typeface="Times New Roman" panose="02020603050405020304" pitchFamily="18" charset="0"/>
                <a:ea typeface="微软雅黑" panose="020B0503020204020204" charset="-122"/>
              </a:rPr>
              <a:t>(</a:t>
            </a:r>
            <a:r>
              <a:rPr lang="zh-CN" altLang="zh-CN" b="1" i="1" kern="0">
                <a:solidFill>
                  <a:schemeClr val="tx1"/>
                </a:solidFill>
                <a:latin typeface="Times New Roman" panose="02020603050405020304" pitchFamily="18" charset="0"/>
                <a:ea typeface="微软雅黑" panose="020B0503020204020204" charset="-122"/>
              </a:rPr>
              <a:t>α</a:t>
            </a:r>
            <a:r>
              <a:rPr lang="zh-CN" altLang="zh-CN" b="1" kern="0">
                <a:solidFill>
                  <a:schemeClr val="tx1"/>
                </a:solidFill>
                <a:latin typeface="Times New Roman" panose="02020603050405020304" pitchFamily="18" charset="0"/>
                <a:ea typeface="微软雅黑" panose="020B0503020204020204" charset="-122"/>
              </a:rPr>
              <a:t>)的曲线如下图所示，</a:t>
            </a:r>
            <a:r>
              <a:rPr lang="zh-CN" altLang="zh-CN" kern="0">
                <a:latin typeface="Times New Roman" panose="02020603050405020304" pitchFamily="18" charset="0"/>
              </a:rPr>
              <a:t> </a:t>
            </a:r>
            <a:endParaRPr lang="zh-CN" altLang="zh-CN" kern="0" dirty="0">
              <a:latin typeface="Times New Roman" panose="02020603050405020304" pitchFamily="18" charset="0"/>
              <a:ea typeface="Times New Roman" panose="02020603050405020304" pitchFamily="18" charset="0"/>
            </a:endParaRPr>
          </a:p>
        </p:txBody>
      </p:sp>
      <p:sp>
        <p:nvSpPr>
          <p:cNvPr id="7" name="Rectangle 3">
            <a:extLst>
              <a:ext uri="{FF2B5EF4-FFF2-40B4-BE49-F238E27FC236}">
                <a16:creationId xmlns:a16="http://schemas.microsoft.com/office/drawing/2014/main" id="{1D0FEB58-FFA6-4D62-BFCA-FC91E1D1E3F8}"/>
              </a:ext>
            </a:extLst>
          </p:cNvPr>
          <p:cNvSpPr/>
          <p:nvPr/>
        </p:nvSpPr>
        <p:spPr>
          <a:xfrm>
            <a:off x="4767263" y="2476500"/>
            <a:ext cx="9144000" cy="368300"/>
          </a:xfrm>
          <a:prstGeom prst="rect">
            <a:avLst/>
          </a:prstGeom>
          <a:noFill/>
          <a:ln w="9525">
            <a:noFill/>
          </a:ln>
        </p:spPr>
        <p:txBody>
          <a:bodyPr anchor="t">
            <a:spAutoFit/>
          </a:bodyPr>
          <a:lstStyle/>
          <a:p>
            <a:endParaRPr lang="zh-CN" altLang="en-US" dirty="0">
              <a:latin typeface="Times New Roman" panose="02020603050405020304" pitchFamily="18" charset="0"/>
              <a:ea typeface="黑体" panose="02010609060101010101" pitchFamily="49" charset="-122"/>
            </a:endParaRPr>
          </a:p>
        </p:txBody>
      </p:sp>
      <p:graphicFrame>
        <p:nvGraphicFramePr>
          <p:cNvPr id="8" name="Object 6">
            <a:extLst>
              <a:ext uri="{FF2B5EF4-FFF2-40B4-BE49-F238E27FC236}">
                <a16:creationId xmlns:a16="http://schemas.microsoft.com/office/drawing/2014/main" id="{48CC454D-0185-4E50-ACE7-D0E4BA2806CC}"/>
              </a:ext>
            </a:extLst>
          </p:cNvPr>
          <p:cNvGraphicFramePr>
            <a:graphicFrameLocks noChangeAspect="1"/>
          </p:cNvGraphicFramePr>
          <p:nvPr/>
        </p:nvGraphicFramePr>
        <p:xfrm>
          <a:off x="6942455" y="2595245"/>
          <a:ext cx="4266565" cy="768350"/>
        </p:xfrm>
        <a:graphic>
          <a:graphicData uri="http://schemas.openxmlformats.org/presentationml/2006/ole">
            <mc:AlternateContent xmlns:mc="http://schemas.openxmlformats.org/markup-compatibility/2006">
              <mc:Choice xmlns:v="urn:schemas-microsoft-com:vml" Requires="v">
                <p:oleObj spid="_x0000_s18489" r:id="rId5" imgW="45415200" imgH="8534400" progId="Equation.3">
                  <p:embed/>
                </p:oleObj>
              </mc:Choice>
              <mc:Fallback>
                <p:oleObj r:id="rId5" imgW="45415200" imgH="8534400" progId="Equation.3">
                  <p:embed/>
                  <p:pic>
                    <p:nvPicPr>
                      <p:cNvPr id="26628" name="Object 6"/>
                      <p:cNvPicPr/>
                      <p:nvPr/>
                    </p:nvPicPr>
                    <p:blipFill>
                      <a:blip r:embed="rId6"/>
                      <a:stretch>
                        <a:fillRect/>
                      </a:stretch>
                    </p:blipFill>
                    <p:spPr>
                      <a:xfrm>
                        <a:off x="6942455" y="2595245"/>
                        <a:ext cx="4266565" cy="768350"/>
                      </a:xfrm>
                      <a:prstGeom prst="rect">
                        <a:avLst/>
                      </a:prstGeom>
                      <a:noFill/>
                      <a:ln w="25400" cmpd="sng">
                        <a:solidFill>
                          <a:srgbClr val="FFC000"/>
                        </a:solidFill>
                        <a:prstDash val="solid"/>
                      </a:ln>
                    </p:spPr>
                  </p:pic>
                </p:oleObj>
              </mc:Fallback>
            </mc:AlternateContent>
          </a:graphicData>
        </a:graphic>
      </p:graphicFrame>
      <p:sp>
        <p:nvSpPr>
          <p:cNvPr id="9" name="椭圆形标注 3">
            <a:extLst>
              <a:ext uri="{FF2B5EF4-FFF2-40B4-BE49-F238E27FC236}">
                <a16:creationId xmlns:a16="http://schemas.microsoft.com/office/drawing/2014/main" id="{ED08222E-3883-4C5B-9B16-CF7B14386641}"/>
              </a:ext>
            </a:extLst>
          </p:cNvPr>
          <p:cNvSpPr/>
          <p:nvPr/>
        </p:nvSpPr>
        <p:spPr>
          <a:xfrm>
            <a:off x="8245317" y="3948747"/>
            <a:ext cx="1729740" cy="582295"/>
          </a:xfrm>
          <a:prstGeom prst="wedgeEllipseCallout">
            <a:avLst>
              <a:gd name="adj1" fmla="val 24768"/>
              <a:gd name="adj2" fmla="val -156628"/>
            </a:avLst>
          </a:prstGeom>
          <a:solidFill>
            <a:schemeClr val="accent2">
              <a:lumMod val="75000"/>
              <a:alpha val="4000"/>
            </a:schemeClr>
          </a:solidFill>
          <a:ln w="9525" cap="flat" cmpd="sng">
            <a:solidFill>
              <a:srgbClr val="000000"/>
            </a:solidFill>
            <a:prstDash val="solid"/>
            <a:miter/>
            <a:headEnd type="none" w="med" len="med"/>
            <a:tailEnd type="none" w="med" len="med"/>
          </a:ln>
        </p:spPr>
        <p:txBody>
          <a:bodyPr/>
          <a:lstStyle/>
          <a:p>
            <a:pPr algn="ctr">
              <a:buClrTx/>
            </a:pPr>
            <a:r>
              <a:rPr lang="zh-CN" altLang="en-US" sz="2000" dirty="0">
                <a:solidFill>
                  <a:schemeClr val="tx2"/>
                </a:solidFill>
                <a:ea typeface="华文中宋" panose="02010600040101010101" pitchFamily="2" charset="-122"/>
              </a:rPr>
              <a:t>超越方程！</a:t>
            </a:r>
            <a:endParaRPr lang="zh-CN" altLang="en-US" sz="2000" dirty="0">
              <a:solidFill>
                <a:schemeClr val="tx2"/>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371350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D84C0786-C40A-495B-BE70-79964352F599}"/>
              </a:ext>
            </a:extLst>
          </p:cNvPr>
          <p:cNvSpPr txBox="1">
            <a:spLocks/>
          </p:cNvSpPr>
          <p:nvPr/>
        </p:nvSpPr>
        <p:spPr bwMode="auto">
          <a:xfrm>
            <a:off x="1216352" y="821690"/>
            <a:ext cx="5313045" cy="361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algn="just">
              <a:lnSpc>
                <a:spcPct val="130000"/>
              </a:lnSpc>
              <a:spcBef>
                <a:spcPct val="0"/>
              </a:spcBef>
              <a:spcAft>
                <a:spcPts val="1200"/>
              </a:spcAft>
              <a:buClr>
                <a:srgbClr val="A04DA3"/>
              </a:buClr>
            </a:pPr>
            <a:r>
              <a:rPr lang="zh-CN" altLang="en-US" sz="2400" b="1" kern="0" dirty="0">
                <a:solidFill>
                  <a:schemeClr val="tx1"/>
                </a:solidFill>
                <a:latin typeface="Times New Roman" panose="02020603050405020304" pitchFamily="18" charset="0"/>
                <a:ea typeface="微软雅黑" panose="020B0503020204020204" charset="-122"/>
              </a:rPr>
              <a:t>(1) 当</a:t>
            </a:r>
            <a:r>
              <a:rPr lang="zh-CN" altLang="en-US" sz="2400" b="1" i="1" kern="0" dirty="0">
                <a:solidFill>
                  <a:schemeClr val="tx1"/>
                </a:solidFill>
                <a:latin typeface="Times New Roman" panose="02020603050405020304" pitchFamily="18" charset="0"/>
                <a:ea typeface="微软雅黑" panose="020B0503020204020204" charset="-122"/>
              </a:rPr>
              <a:t>α</a:t>
            </a:r>
            <a:r>
              <a:rPr lang="zh-CN" altLang="en-US" sz="2400" b="1" kern="0" dirty="0">
                <a:solidFill>
                  <a:schemeClr val="tx1"/>
                </a:solidFill>
                <a:latin typeface="Times New Roman" panose="02020603050405020304" pitchFamily="18" charset="0"/>
                <a:ea typeface="微软雅黑" panose="020B0503020204020204" charset="-122"/>
              </a:rPr>
              <a:t> &gt;</a:t>
            </a:r>
            <a:r>
              <a:rPr lang="zh-CN" altLang="en-US" sz="2400" b="1" i="1" kern="0" dirty="0">
                <a:solidFill>
                  <a:schemeClr val="tx1"/>
                </a:solidFill>
                <a:latin typeface="Times New Roman" panose="02020603050405020304" pitchFamily="18" charset="0"/>
                <a:ea typeface="微软雅黑" panose="020B0503020204020204" charset="-122"/>
                <a:cs typeface="Times New Roman" panose="02020603050405020304" pitchFamily="18" charset="0"/>
              </a:rPr>
              <a:t>φ</a:t>
            </a:r>
            <a:r>
              <a:rPr lang="el-GR" altLang="zh-CN" sz="2400" b="1" i="1" kern="0" dirty="0">
                <a:solidFill>
                  <a:schemeClr val="tx1"/>
                </a:solidFill>
                <a:latin typeface="Times New Roman" panose="02020603050405020304" pitchFamily="18" charset="0"/>
                <a:ea typeface="微软雅黑" panose="020B0503020204020204" charset="-122"/>
              </a:rPr>
              <a:t> </a:t>
            </a:r>
            <a:r>
              <a:rPr lang="zh-CN" altLang="en-US" sz="2400" b="1" kern="0" dirty="0">
                <a:solidFill>
                  <a:schemeClr val="tx1"/>
                </a:solidFill>
                <a:latin typeface="Times New Roman" panose="02020603050405020304" pitchFamily="18" charset="0"/>
                <a:ea typeface="微软雅黑" panose="020B0503020204020204" charset="-122"/>
              </a:rPr>
              <a:t>时</a:t>
            </a:r>
          </a:p>
          <a:p>
            <a:pPr algn="just" fontAlgn="auto">
              <a:spcBef>
                <a:spcPct val="0"/>
              </a:spcBef>
              <a:spcAft>
                <a:spcPts val="1200"/>
              </a:spcAft>
              <a:buClr>
                <a:srgbClr val="A04DA3"/>
              </a:buClr>
            </a:pPr>
            <a:endParaRPr lang="zh-CN" altLang="en-US" sz="2400" b="1" kern="0" dirty="0">
              <a:solidFill>
                <a:schemeClr val="tx1"/>
              </a:solidFill>
              <a:latin typeface="Times New Roman" panose="02020603050405020304" pitchFamily="18" charset="0"/>
              <a:ea typeface="微软雅黑" panose="020B0503020204020204" charset="-122"/>
            </a:endParaRPr>
          </a:p>
          <a:p>
            <a:pPr algn="just" fontAlgn="auto">
              <a:lnSpc>
                <a:spcPct val="150000"/>
              </a:lnSpc>
              <a:spcBef>
                <a:spcPct val="0"/>
              </a:spcBef>
              <a:spcAft>
                <a:spcPts val="1200"/>
              </a:spcAft>
              <a:buClr>
                <a:srgbClr val="A04DA3"/>
              </a:buClr>
            </a:pPr>
            <a:r>
              <a:rPr lang="zh-CN" altLang="en-US" sz="2400" b="1" kern="0" dirty="0">
                <a:solidFill>
                  <a:schemeClr val="tx1"/>
                </a:solidFill>
                <a:latin typeface="Times New Roman" panose="02020603050405020304" pitchFamily="18" charset="0"/>
                <a:ea typeface="微软雅黑" panose="020B0503020204020204" charset="-122"/>
              </a:rPr>
              <a:t> 稳定分量</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B</a:t>
            </a:r>
            <a:r>
              <a:rPr lang="zh-CN" altLang="en-US" sz="2400" b="1" kern="0" dirty="0">
                <a:solidFill>
                  <a:schemeClr val="tx1"/>
                </a:solidFill>
                <a:latin typeface="Times New Roman" panose="02020603050405020304" pitchFamily="18" charset="0"/>
                <a:ea typeface="微软雅黑" panose="020B0503020204020204" charset="-122"/>
              </a:rPr>
              <a:t>与自由分量</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s</a:t>
            </a:r>
            <a:r>
              <a:rPr lang="zh-CN" altLang="en-US" sz="2400" b="1" kern="0" dirty="0">
                <a:solidFill>
                  <a:schemeClr val="tx1"/>
                </a:solidFill>
                <a:latin typeface="Times New Roman" panose="02020603050405020304" pitchFamily="18" charset="0"/>
                <a:ea typeface="微软雅黑" panose="020B0503020204020204" charset="-122"/>
              </a:rPr>
              <a:t>如图(b)所示，叠加后电流波形</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2</a:t>
            </a:r>
            <a:r>
              <a:rPr lang="zh-CN" altLang="en-US" sz="2400" b="1" kern="0" dirty="0">
                <a:solidFill>
                  <a:schemeClr val="tx1"/>
                </a:solidFill>
                <a:latin typeface="Times New Roman" panose="02020603050405020304" pitchFamily="18" charset="0"/>
                <a:ea typeface="微软雅黑" panose="020B0503020204020204" charset="-122"/>
              </a:rPr>
              <a:t>的</a:t>
            </a:r>
            <a:r>
              <a:rPr lang="zh-CN" altLang="en-US" sz="2400" b="1" kern="0" dirty="0">
                <a:solidFill>
                  <a:srgbClr val="C00000"/>
                </a:solidFill>
                <a:latin typeface="Times New Roman" panose="02020603050405020304" pitchFamily="18" charset="0"/>
                <a:ea typeface="微软雅黑" panose="020B0503020204020204" charset="-122"/>
              </a:rPr>
              <a:t>导通角</a:t>
            </a:r>
            <a:r>
              <a:rPr lang="zh-CN" altLang="en-US" sz="2400" b="1" i="1" kern="0" dirty="0">
                <a:solidFill>
                  <a:srgbClr val="C00000"/>
                </a:solidFill>
                <a:latin typeface="Times New Roman" panose="02020603050405020304" pitchFamily="18" charset="0"/>
                <a:ea typeface="微软雅黑" panose="020B0503020204020204" charset="-122"/>
              </a:rPr>
              <a:t>θ</a:t>
            </a:r>
            <a:r>
              <a:rPr lang="zh-CN" altLang="en-US" sz="2400" b="1" kern="0" dirty="0">
                <a:solidFill>
                  <a:srgbClr val="C00000"/>
                </a:solidFill>
                <a:latin typeface="Times New Roman" panose="02020603050405020304" pitchFamily="18" charset="0"/>
                <a:ea typeface="微软雅黑" panose="020B0503020204020204" charset="-122"/>
              </a:rPr>
              <a:t> &lt;180</a:t>
            </a:r>
            <a:r>
              <a:rPr lang="zh-CN" altLang="en-US" sz="2400" b="1" kern="0" dirty="0">
                <a:solidFill>
                  <a:schemeClr val="tx1"/>
                </a:solidFill>
                <a:latin typeface="Times New Roman" panose="02020603050405020304" pitchFamily="18" charset="0"/>
                <a:ea typeface="微软雅黑" panose="020B0503020204020204" charset="-122"/>
              </a:rPr>
              <a:t>，正负半波</a:t>
            </a:r>
            <a:r>
              <a:rPr lang="zh-CN" altLang="en-US" sz="2400" b="1" kern="0" dirty="0">
                <a:solidFill>
                  <a:srgbClr val="C00000"/>
                </a:solidFill>
                <a:latin typeface="Times New Roman" panose="02020603050405020304" pitchFamily="18" charset="0"/>
                <a:ea typeface="微软雅黑" panose="020B0503020204020204" charset="-122"/>
              </a:rPr>
              <a:t>电流断续</a:t>
            </a:r>
            <a:r>
              <a:rPr lang="zh-CN" altLang="en-US" sz="2400" b="1" kern="0" dirty="0">
                <a:solidFill>
                  <a:schemeClr val="tx1"/>
                </a:solidFill>
                <a:latin typeface="Times New Roman" panose="02020603050405020304" pitchFamily="18" charset="0"/>
                <a:ea typeface="微软雅黑" panose="020B0503020204020204" charset="-122"/>
              </a:rPr>
              <a:t>，</a:t>
            </a:r>
            <a:r>
              <a:rPr lang="zh-CN" altLang="en-US" sz="2400" b="1" i="1" kern="0" dirty="0">
                <a:solidFill>
                  <a:schemeClr val="tx1"/>
                </a:solidFill>
                <a:latin typeface="Times New Roman" panose="02020603050405020304" pitchFamily="18" charset="0"/>
                <a:ea typeface="微软雅黑" panose="020B0503020204020204" charset="-122"/>
              </a:rPr>
              <a:t> </a:t>
            </a:r>
            <a:r>
              <a:rPr lang="zh-CN" altLang="en-US" sz="2400" b="1" i="1" kern="0" dirty="0">
                <a:solidFill>
                  <a:srgbClr val="C00000"/>
                </a:solidFill>
                <a:latin typeface="Times New Roman" panose="02020603050405020304" pitchFamily="18" charset="0"/>
                <a:ea typeface="微软雅黑" panose="020B0503020204020204" charset="-122"/>
              </a:rPr>
              <a:t>α</a:t>
            </a:r>
            <a:r>
              <a:rPr lang="zh-CN" altLang="en-US" sz="2400" b="1" kern="0" dirty="0">
                <a:solidFill>
                  <a:srgbClr val="C00000"/>
                </a:solidFill>
                <a:latin typeface="Times New Roman" panose="02020603050405020304" pitchFamily="18" charset="0"/>
                <a:ea typeface="微软雅黑" panose="020B0503020204020204" charset="-122"/>
              </a:rPr>
              <a:t>愈大</a:t>
            </a:r>
            <a:r>
              <a:rPr lang="zh-CN" altLang="en-US" sz="2400" b="1" i="1" kern="0" dirty="0">
                <a:solidFill>
                  <a:srgbClr val="C00000"/>
                </a:solidFill>
                <a:latin typeface="Times New Roman" panose="02020603050405020304" pitchFamily="18" charset="0"/>
                <a:ea typeface="微软雅黑" panose="020B0503020204020204" charset="-122"/>
              </a:rPr>
              <a:t>θ</a:t>
            </a:r>
            <a:r>
              <a:rPr lang="zh-CN" altLang="en-US" sz="2400" b="1" kern="0" dirty="0">
                <a:solidFill>
                  <a:srgbClr val="C00000"/>
                </a:solidFill>
                <a:latin typeface="Times New Roman" panose="02020603050405020304" pitchFamily="18" charset="0"/>
                <a:ea typeface="微软雅黑" panose="020B0503020204020204" charset="-122"/>
              </a:rPr>
              <a:t>愈小</a:t>
            </a:r>
            <a:r>
              <a:rPr lang="zh-CN" altLang="en-US" sz="2400" b="1" kern="0" dirty="0">
                <a:solidFill>
                  <a:schemeClr val="tx1"/>
                </a:solidFill>
                <a:latin typeface="Times New Roman" panose="02020603050405020304" pitchFamily="18" charset="0"/>
                <a:ea typeface="微软雅黑" panose="020B0503020204020204" charset="-122"/>
              </a:rPr>
              <a:t>，波形断续愈严重。</a:t>
            </a:r>
          </a:p>
        </p:txBody>
      </p:sp>
      <p:pic>
        <p:nvPicPr>
          <p:cNvPr id="6" name="图片 1">
            <a:extLst>
              <a:ext uri="{FF2B5EF4-FFF2-40B4-BE49-F238E27FC236}">
                <a16:creationId xmlns:a16="http://schemas.microsoft.com/office/drawing/2014/main" id="{5ED6FD74-4D52-408A-B367-0C8AAB04B7BF}"/>
              </a:ext>
            </a:extLst>
          </p:cNvPr>
          <p:cNvPicPr>
            <a:picLocks noChangeAspect="1"/>
          </p:cNvPicPr>
          <p:nvPr/>
        </p:nvPicPr>
        <p:blipFill>
          <a:blip r:embed="rId2"/>
          <a:srcRect b="69386"/>
          <a:stretch>
            <a:fillRect/>
          </a:stretch>
        </p:blipFill>
        <p:spPr>
          <a:xfrm>
            <a:off x="1636395" y="4327525"/>
            <a:ext cx="5935980" cy="2258695"/>
          </a:xfrm>
          <a:prstGeom prst="rect">
            <a:avLst/>
          </a:prstGeom>
          <a:noFill/>
          <a:ln w="9525">
            <a:noFill/>
          </a:ln>
        </p:spPr>
      </p:pic>
      <p:pic>
        <p:nvPicPr>
          <p:cNvPr id="7" name="图片 6">
            <a:extLst>
              <a:ext uri="{FF2B5EF4-FFF2-40B4-BE49-F238E27FC236}">
                <a16:creationId xmlns:a16="http://schemas.microsoft.com/office/drawing/2014/main" id="{AC5A3AA3-4DE0-46D4-9272-A70881A37DC5}"/>
              </a:ext>
            </a:extLst>
          </p:cNvPr>
          <p:cNvPicPr>
            <a:picLocks noChangeAspect="1"/>
          </p:cNvPicPr>
          <p:nvPr/>
        </p:nvPicPr>
        <p:blipFill>
          <a:blip r:embed="rId3"/>
          <a:stretch>
            <a:fillRect/>
          </a:stretch>
        </p:blipFill>
        <p:spPr>
          <a:xfrm>
            <a:off x="6686550" y="1677670"/>
            <a:ext cx="5145405" cy="4410710"/>
          </a:xfrm>
          <a:prstGeom prst="rect">
            <a:avLst/>
          </a:prstGeom>
        </p:spPr>
      </p:pic>
      <p:sp>
        <p:nvSpPr>
          <p:cNvPr id="8" name="圆角矩形 1">
            <a:extLst>
              <a:ext uri="{FF2B5EF4-FFF2-40B4-BE49-F238E27FC236}">
                <a16:creationId xmlns:a16="http://schemas.microsoft.com/office/drawing/2014/main" id="{4C45F10E-468C-47D8-B472-89B4572FBBF4}"/>
              </a:ext>
            </a:extLst>
          </p:cNvPr>
          <p:cNvSpPr/>
          <p:nvPr/>
        </p:nvSpPr>
        <p:spPr>
          <a:xfrm>
            <a:off x="982980" y="1915795"/>
            <a:ext cx="5703570" cy="2518410"/>
          </a:xfrm>
          <a:prstGeom prst="roundRect">
            <a:avLst/>
          </a:prstGeom>
          <a:solidFill>
            <a:schemeClr val="accent1">
              <a:alpha val="4000"/>
            </a:scheme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175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17:33</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DEF69EC8-67C7-4B63-AFBA-E2D158F49CE0}"/>
              </a:ext>
            </a:extLst>
          </p:cNvPr>
          <p:cNvSpPr txBox="1">
            <a:spLocks/>
          </p:cNvSpPr>
          <p:nvPr/>
        </p:nvSpPr>
        <p:spPr bwMode="auto">
          <a:xfrm>
            <a:off x="1098692" y="694056"/>
            <a:ext cx="10923270" cy="602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algn="just" fontAlgn="auto">
              <a:lnSpc>
                <a:spcPct val="150000"/>
              </a:lnSpc>
              <a:spcBef>
                <a:spcPts val="600"/>
              </a:spcBef>
              <a:buClr>
                <a:srgbClr val="A04DA3"/>
              </a:buClr>
            </a:pPr>
            <a:r>
              <a:rPr lang="zh-CN" altLang="en-US" sz="2400" b="1" kern="0" dirty="0">
                <a:solidFill>
                  <a:schemeClr val="tx1"/>
                </a:solidFill>
                <a:latin typeface="Times New Roman" panose="02020603050405020304" pitchFamily="18" charset="0"/>
                <a:ea typeface="微软雅黑" panose="020B0503020204020204" charset="-122"/>
              </a:rPr>
              <a:t>(2) 当</a:t>
            </a:r>
            <a:r>
              <a:rPr lang="zh-CN" altLang="en-US" sz="2400" b="1" i="1" kern="0" dirty="0">
                <a:solidFill>
                  <a:schemeClr val="tx1"/>
                </a:solidFill>
                <a:latin typeface="Times New Roman" panose="02020603050405020304" pitchFamily="18" charset="0"/>
                <a:ea typeface="微软雅黑" panose="020B0503020204020204" charset="-122"/>
              </a:rPr>
              <a:t>α</a:t>
            </a:r>
            <a:r>
              <a:rPr lang="zh-CN" altLang="en-US" sz="2400" b="1" kern="0" dirty="0">
                <a:solidFill>
                  <a:schemeClr val="tx1"/>
                </a:solidFill>
                <a:latin typeface="Times New Roman" panose="02020603050405020304" pitchFamily="18" charset="0"/>
                <a:ea typeface="微软雅黑" panose="020B0503020204020204" charset="-122"/>
              </a:rPr>
              <a:t> &lt;</a:t>
            </a:r>
            <a:r>
              <a:rPr lang="el-GR" altLang="zh-CN" sz="2400" b="1" i="1" kern="0" dirty="0">
                <a:solidFill>
                  <a:schemeClr val="tx1"/>
                </a:solidFill>
                <a:latin typeface="Times New Roman" panose="02020603050405020304" pitchFamily="18" charset="0"/>
                <a:ea typeface="微软雅黑" panose="020B0503020204020204" charset="-122"/>
              </a:rPr>
              <a:t> </a:t>
            </a:r>
            <a:r>
              <a:rPr lang="zh-CN" altLang="en-US" sz="2400" b="1" i="1" kern="0" dirty="0">
                <a:solidFill>
                  <a:schemeClr val="tx1"/>
                </a:solidFill>
                <a:latin typeface="Times New Roman" panose="02020603050405020304" pitchFamily="18" charset="0"/>
                <a:ea typeface="微软雅黑" panose="020B0503020204020204" charset="-122"/>
                <a:cs typeface="Times New Roman" panose="02020603050405020304" pitchFamily="18" charset="0"/>
              </a:rPr>
              <a:t>φ</a:t>
            </a:r>
            <a:r>
              <a:rPr lang="zh-CN" altLang="en-US" sz="2400" b="1" kern="0" dirty="0">
                <a:solidFill>
                  <a:schemeClr val="tx1"/>
                </a:solidFill>
                <a:latin typeface="Times New Roman" panose="02020603050405020304" pitchFamily="18" charset="0"/>
                <a:ea typeface="微软雅黑" panose="020B0503020204020204" charset="-122"/>
              </a:rPr>
              <a:t>时</a:t>
            </a:r>
          </a:p>
          <a:p>
            <a:pPr algn="just" fontAlgn="auto">
              <a:lnSpc>
                <a:spcPct val="150000"/>
              </a:lnSpc>
              <a:spcBef>
                <a:spcPts val="600"/>
              </a:spcBef>
              <a:buClr>
                <a:srgbClr val="A04DA3"/>
              </a:buClr>
            </a:pPr>
            <a:endParaRPr lang="zh-CN" altLang="en-US" sz="2400" b="1" kern="0" dirty="0">
              <a:solidFill>
                <a:schemeClr val="tx1"/>
              </a:solidFill>
              <a:latin typeface="Times New Roman" panose="02020603050405020304" pitchFamily="18" charset="0"/>
              <a:ea typeface="微软雅黑" panose="020B0503020204020204" charset="-122"/>
            </a:endParaRPr>
          </a:p>
          <a:p>
            <a:pPr algn="just" fontAlgn="auto">
              <a:lnSpc>
                <a:spcPct val="150000"/>
              </a:lnSpc>
              <a:spcBef>
                <a:spcPts val="600"/>
              </a:spcBef>
              <a:buClr>
                <a:srgbClr val="A04DA3"/>
              </a:buClr>
            </a:pPr>
            <a:r>
              <a:rPr lang="zh-CN" altLang="en-US" sz="2400" b="1" kern="0" dirty="0">
                <a:solidFill>
                  <a:schemeClr val="tx1"/>
                </a:solidFill>
                <a:latin typeface="Times New Roman" panose="02020603050405020304" pitchFamily="18" charset="0"/>
                <a:ea typeface="微软雅黑" panose="020B0503020204020204" charset="-122"/>
              </a:rPr>
              <a:t>        当触发脉冲为</a:t>
            </a:r>
            <a:r>
              <a:rPr lang="zh-CN" altLang="en-US" sz="2400" b="1" kern="0" dirty="0">
                <a:solidFill>
                  <a:srgbClr val="C00000"/>
                </a:solidFill>
                <a:latin typeface="Times New Roman" panose="02020603050405020304" pitchFamily="18" charset="0"/>
                <a:ea typeface="微软雅黑" panose="020B0503020204020204" charset="-122"/>
              </a:rPr>
              <a:t>窄脉冲时</a:t>
            </a:r>
            <a:r>
              <a:rPr lang="zh-CN" altLang="en-US" sz="2400" b="1" kern="0" dirty="0">
                <a:solidFill>
                  <a:schemeClr val="tx1"/>
                </a:solidFill>
                <a:latin typeface="Times New Roman" panose="02020603050405020304" pitchFamily="18" charset="0"/>
                <a:ea typeface="微软雅黑" panose="020B0503020204020204" charset="-122"/>
              </a:rPr>
              <a:t>，则当</a:t>
            </a:r>
            <a:r>
              <a:rPr lang="zh-CN" altLang="en-US" sz="2400" b="1" i="1" kern="0" dirty="0">
                <a:solidFill>
                  <a:schemeClr val="tx1"/>
                </a:solidFill>
                <a:latin typeface="Times New Roman" panose="02020603050405020304" pitchFamily="18" charset="0"/>
                <a:ea typeface="微软雅黑" panose="020B0503020204020204" charset="-122"/>
              </a:rPr>
              <a:t>U</a:t>
            </a:r>
            <a:r>
              <a:rPr lang="zh-CN" altLang="en-US" sz="2400" b="1" kern="0" baseline="-25000" dirty="0">
                <a:solidFill>
                  <a:schemeClr val="tx1"/>
                </a:solidFill>
                <a:latin typeface="Times New Roman" panose="02020603050405020304" pitchFamily="18" charset="0"/>
                <a:ea typeface="微软雅黑" panose="020B0503020204020204" charset="-122"/>
              </a:rPr>
              <a:t>g2</a:t>
            </a:r>
            <a:r>
              <a:rPr lang="zh-CN" altLang="en-US" sz="2400" b="1" kern="0" dirty="0">
                <a:solidFill>
                  <a:schemeClr val="tx1"/>
                </a:solidFill>
                <a:latin typeface="Times New Roman" panose="02020603050405020304" pitchFamily="18" charset="0"/>
                <a:ea typeface="微软雅黑" panose="020B0503020204020204" charset="-122"/>
              </a:rPr>
              <a:t>出现时，VT</a:t>
            </a:r>
            <a:r>
              <a:rPr lang="zh-CN" altLang="en-US" sz="2400" b="1" kern="0" baseline="-25000" dirty="0">
                <a:solidFill>
                  <a:schemeClr val="tx1"/>
                </a:solidFill>
                <a:latin typeface="Times New Roman" panose="02020603050405020304" pitchFamily="18" charset="0"/>
                <a:ea typeface="微软雅黑" panose="020B0503020204020204" charset="-122"/>
              </a:rPr>
              <a:t>1</a:t>
            </a:r>
            <a:r>
              <a:rPr lang="zh-CN" altLang="en-US" sz="2400" b="1" kern="0" dirty="0">
                <a:solidFill>
                  <a:schemeClr val="tx1"/>
                </a:solidFill>
                <a:latin typeface="Times New Roman" panose="02020603050405020304" pitchFamily="18" charset="0"/>
                <a:ea typeface="微软雅黑" panose="020B0503020204020204" charset="-122"/>
              </a:rPr>
              <a:t>的电流还未到零， VT</a:t>
            </a:r>
            <a:r>
              <a:rPr lang="zh-CN" altLang="en-US" sz="2400" b="1" kern="0" baseline="-25000" dirty="0">
                <a:solidFill>
                  <a:schemeClr val="tx1"/>
                </a:solidFill>
                <a:latin typeface="Times New Roman" panose="02020603050405020304" pitchFamily="18" charset="0"/>
                <a:ea typeface="微软雅黑" panose="020B0503020204020204" charset="-122"/>
              </a:rPr>
              <a:t>2</a:t>
            </a:r>
            <a:r>
              <a:rPr lang="zh-CN" altLang="en-US" sz="2400" b="1" kern="0" dirty="0">
                <a:solidFill>
                  <a:schemeClr val="tx1"/>
                </a:solidFill>
                <a:latin typeface="Times New Roman" panose="02020603050405020304" pitchFamily="18" charset="0"/>
                <a:ea typeface="微软雅黑" panose="020B0503020204020204" charset="-122"/>
              </a:rPr>
              <a:t>管不能导通；待VT</a:t>
            </a:r>
            <a:r>
              <a:rPr lang="zh-CN" altLang="en-US" sz="2400" b="1" kern="0" baseline="-25000" dirty="0">
                <a:solidFill>
                  <a:schemeClr val="tx1"/>
                </a:solidFill>
                <a:latin typeface="Times New Roman" panose="02020603050405020304" pitchFamily="18" charset="0"/>
                <a:ea typeface="微软雅黑" panose="020B0503020204020204" charset="-122"/>
              </a:rPr>
              <a:t>1</a:t>
            </a:r>
            <a:r>
              <a:rPr lang="zh-CN" altLang="en-US" sz="2400" b="1" kern="0" dirty="0">
                <a:solidFill>
                  <a:schemeClr val="tx1"/>
                </a:solidFill>
                <a:latin typeface="Times New Roman" panose="02020603050405020304" pitchFamily="18" charset="0"/>
                <a:ea typeface="微软雅黑" panose="020B0503020204020204" charset="-122"/>
              </a:rPr>
              <a:t>中电流变到零关断，VT</a:t>
            </a:r>
            <a:r>
              <a:rPr lang="zh-CN" altLang="en-US" sz="2400" b="1" kern="0" baseline="-25000" dirty="0">
                <a:solidFill>
                  <a:schemeClr val="tx1"/>
                </a:solidFill>
                <a:latin typeface="Times New Roman" panose="02020603050405020304" pitchFamily="18" charset="0"/>
                <a:ea typeface="微软雅黑" panose="020B0503020204020204" charset="-122"/>
              </a:rPr>
              <a:t>2</a:t>
            </a:r>
            <a:r>
              <a:rPr lang="zh-CN" altLang="en-US" sz="2400" b="1" kern="0" dirty="0">
                <a:solidFill>
                  <a:schemeClr val="tx1"/>
                </a:solidFill>
                <a:latin typeface="Times New Roman" panose="02020603050405020304" pitchFamily="18" charset="0"/>
                <a:ea typeface="微软雅黑" panose="020B0503020204020204" charset="-122"/>
              </a:rPr>
              <a:t>承受正压时，脉冲已消失，无法导通。这样使负载只有正半波，电流出现很大的直流分量，</a:t>
            </a:r>
            <a:r>
              <a:rPr lang="zh-CN" altLang="en-US" sz="2400" b="1" kern="0" dirty="0">
                <a:solidFill>
                  <a:srgbClr val="C00000"/>
                </a:solidFill>
                <a:latin typeface="Times New Roman" panose="02020603050405020304" pitchFamily="18" charset="0"/>
                <a:ea typeface="微软雅黑" panose="020B0503020204020204" charset="-122"/>
              </a:rPr>
              <a:t>电路不能正常工作</a:t>
            </a:r>
            <a:r>
              <a:rPr lang="zh-CN" altLang="en-US" sz="2400" b="1" kern="0" dirty="0">
                <a:solidFill>
                  <a:schemeClr val="tx1"/>
                </a:solidFill>
                <a:latin typeface="Times New Roman" panose="02020603050405020304" pitchFamily="18" charset="0"/>
                <a:ea typeface="微软雅黑" panose="020B0503020204020204" charset="-122"/>
              </a:rPr>
              <a:t>。</a:t>
            </a:r>
            <a:endParaRPr lang="en-US" altLang="zh-CN" sz="2400" b="1" kern="0" dirty="0">
              <a:solidFill>
                <a:schemeClr val="tx1"/>
              </a:solidFill>
              <a:latin typeface="Times New Roman" panose="02020603050405020304" pitchFamily="18" charset="0"/>
              <a:ea typeface="微软雅黑" panose="020B0503020204020204" charset="-122"/>
            </a:endParaRPr>
          </a:p>
          <a:p>
            <a:pPr algn="just" fontAlgn="auto">
              <a:lnSpc>
                <a:spcPct val="150000"/>
              </a:lnSpc>
              <a:spcBef>
                <a:spcPts val="600"/>
              </a:spcBef>
              <a:buClr>
                <a:srgbClr val="A04DA3"/>
              </a:buClr>
            </a:pPr>
            <a:r>
              <a:rPr lang="zh-CN" altLang="en-US" sz="2400" b="1" kern="0" dirty="0">
                <a:solidFill>
                  <a:schemeClr val="tx1"/>
                </a:solidFill>
                <a:latin typeface="Times New Roman" panose="02020603050405020304" pitchFamily="18" charset="0"/>
                <a:ea typeface="微软雅黑" panose="020B0503020204020204" charset="-122"/>
              </a:rPr>
              <a:t>        所以，带电感性负载时，晶闸管</a:t>
            </a:r>
            <a:r>
              <a:rPr lang="zh-CN" altLang="en-US" sz="2400" b="1" kern="0" dirty="0">
                <a:solidFill>
                  <a:srgbClr val="C00000"/>
                </a:solidFill>
                <a:latin typeface="Times New Roman" panose="02020603050405020304" pitchFamily="18" charset="0"/>
                <a:ea typeface="微软雅黑" panose="020B0503020204020204" charset="-122"/>
              </a:rPr>
              <a:t>应当采用宽脉冲触发</a:t>
            </a:r>
            <a:r>
              <a:rPr lang="zh-CN" altLang="en-US" sz="2400" b="1" kern="0" dirty="0">
                <a:solidFill>
                  <a:schemeClr val="tx1"/>
                </a:solidFill>
                <a:latin typeface="Times New Roman" panose="02020603050405020304" pitchFamily="18" charset="0"/>
                <a:ea typeface="微软雅黑" panose="020B0503020204020204" charset="-122"/>
              </a:rPr>
              <a:t>，这样在</a:t>
            </a:r>
            <a:r>
              <a:rPr lang="zh-CN" altLang="en-US" sz="2400" b="1" i="1" kern="0" dirty="0">
                <a:solidFill>
                  <a:schemeClr val="tx1"/>
                </a:solidFill>
                <a:latin typeface="Times New Roman" panose="02020603050405020304" pitchFamily="18" charset="0"/>
                <a:ea typeface="微软雅黑" panose="020B0503020204020204" charset="-122"/>
              </a:rPr>
              <a:t>α</a:t>
            </a:r>
            <a:r>
              <a:rPr lang="zh-CN" altLang="en-US" sz="2400" b="1" kern="0" dirty="0">
                <a:solidFill>
                  <a:schemeClr val="tx1"/>
                </a:solidFill>
                <a:latin typeface="Times New Roman" panose="02020603050405020304" pitchFamily="18" charset="0"/>
                <a:ea typeface="微软雅黑" panose="020B0503020204020204" charset="-122"/>
              </a:rPr>
              <a:t> &lt;</a:t>
            </a:r>
            <a:r>
              <a:rPr lang="el-GR" altLang="zh-CN" sz="2400" b="1" i="1" kern="0" dirty="0">
                <a:solidFill>
                  <a:schemeClr val="tx1"/>
                </a:solidFill>
                <a:latin typeface="Times New Roman" panose="02020603050405020304" pitchFamily="18" charset="0"/>
                <a:ea typeface="微软雅黑" panose="020B0503020204020204" charset="-122"/>
              </a:rPr>
              <a:t> </a:t>
            </a:r>
            <a:r>
              <a:rPr lang="zh-CN" altLang="en-US" sz="2400" b="1" i="1" kern="0" dirty="0">
                <a:solidFill>
                  <a:schemeClr val="tx1"/>
                </a:solidFill>
                <a:latin typeface="Times New Roman" panose="02020603050405020304" pitchFamily="18" charset="0"/>
                <a:ea typeface="微软雅黑" panose="020B0503020204020204" charset="-122"/>
                <a:cs typeface="Times New Roman" panose="02020603050405020304" pitchFamily="18" charset="0"/>
              </a:rPr>
              <a:t>φ</a:t>
            </a:r>
            <a:r>
              <a:rPr lang="zh-CN" altLang="en-US" sz="2400" b="1" kern="0" dirty="0">
                <a:solidFill>
                  <a:schemeClr val="tx1"/>
                </a:solidFill>
                <a:latin typeface="Times New Roman" panose="02020603050405020304" pitchFamily="18" charset="0"/>
                <a:ea typeface="微软雅黑" panose="020B0503020204020204" charset="-122"/>
              </a:rPr>
              <a:t>时，虽然在刚开始触发晶闸管的几个周期内，两管的电流波形是不对称的，但当负载电流中的自由分量衰减后，负载电流即能得到完全对称连续的波形，电流滞后电源电压</a:t>
            </a:r>
            <a:r>
              <a:rPr lang="zh-CN" altLang="en-US" sz="2400" b="1" i="1" kern="0" dirty="0">
                <a:solidFill>
                  <a:schemeClr val="tx1"/>
                </a:solidFill>
                <a:latin typeface="Times New Roman" panose="02020603050405020304" pitchFamily="18" charset="0"/>
                <a:ea typeface="微软雅黑" panose="020B0503020204020204" charset="-122"/>
                <a:cs typeface="Times New Roman" panose="02020603050405020304" pitchFamily="18" charset="0"/>
              </a:rPr>
              <a:t>φ</a:t>
            </a:r>
            <a:r>
              <a:rPr lang="zh-CN" altLang="en-US" sz="2400" b="1" kern="0" dirty="0">
                <a:solidFill>
                  <a:schemeClr val="tx1"/>
                </a:solidFill>
                <a:latin typeface="Times New Roman" panose="02020603050405020304" pitchFamily="18" charset="0"/>
                <a:ea typeface="微软雅黑" panose="020B0503020204020204" charset="-122"/>
              </a:rPr>
              <a:t>角，</a:t>
            </a:r>
            <a:r>
              <a:rPr lang="zh-CN" altLang="en-US" sz="2400" b="1" kern="0" dirty="0">
                <a:solidFill>
                  <a:srgbClr val="C00000"/>
                </a:solidFill>
                <a:latin typeface="Times New Roman" panose="02020603050405020304" pitchFamily="18" charset="0"/>
                <a:ea typeface="微软雅黑" panose="020B0503020204020204" charset="-122"/>
              </a:rPr>
              <a:t>导通</a:t>
            </a:r>
            <a:r>
              <a:rPr lang="en-US" altLang="zh-CN" sz="2400" b="1" kern="0" dirty="0">
                <a:solidFill>
                  <a:srgbClr val="C00000"/>
                </a:solidFill>
                <a:latin typeface="Times New Roman" panose="02020603050405020304" pitchFamily="18" charset="0"/>
                <a:ea typeface="微软雅黑" panose="020B0503020204020204" charset="-122"/>
              </a:rPr>
              <a:t>180</a:t>
            </a:r>
            <a:r>
              <a:rPr lang="en-US" altLang="zh-CN" sz="2400" b="1" kern="0" dirty="0">
                <a:solidFill>
                  <a:srgbClr val="C00000"/>
                </a:solidFill>
                <a:latin typeface="Arial" panose="020B0604020202020204" pitchFamily="34" charset="0"/>
                <a:ea typeface="微软雅黑" panose="020B0503020204020204" charset="-122"/>
                <a:cs typeface="Arial" panose="020B0604020202020204" pitchFamily="34" charset="0"/>
              </a:rPr>
              <a:t>⁰</a:t>
            </a:r>
            <a:r>
              <a:rPr lang="zh-CN" altLang="en-US" sz="2400" b="1" kern="0" dirty="0">
                <a:solidFill>
                  <a:schemeClr val="tx1"/>
                </a:solidFill>
                <a:latin typeface="Times New Roman" panose="02020603050405020304" pitchFamily="18" charset="0"/>
                <a:ea typeface="微软雅黑" panose="020B0503020204020204" charset="-122"/>
              </a:rPr>
              <a:t>。 </a:t>
            </a:r>
            <a:endParaRPr lang="en-US" altLang="zh-CN" sz="2400" b="1" kern="0" dirty="0">
              <a:solidFill>
                <a:schemeClr val="tx1"/>
              </a:solidFill>
              <a:latin typeface="Times New Roman" panose="02020603050405020304" pitchFamily="18" charset="0"/>
              <a:ea typeface="微软雅黑" panose="020B0503020204020204" charset="-122"/>
            </a:endParaRPr>
          </a:p>
          <a:p>
            <a:pPr algn="just" fontAlgn="auto">
              <a:lnSpc>
                <a:spcPct val="150000"/>
              </a:lnSpc>
              <a:spcBef>
                <a:spcPts val="600"/>
              </a:spcBef>
              <a:buClr>
                <a:srgbClr val="A04DA3"/>
              </a:buClr>
            </a:pPr>
            <a:endParaRPr lang="zh-CN" altLang="en-US" sz="2400" b="1" kern="0" dirty="0">
              <a:solidFill>
                <a:srgbClr val="0070C0"/>
              </a:solidFill>
              <a:latin typeface="Times New Roman" panose="02020603050405020304" pitchFamily="18" charset="0"/>
              <a:ea typeface="微软雅黑" panose="020B0503020204020204" charset="-122"/>
            </a:endParaRPr>
          </a:p>
        </p:txBody>
      </p:sp>
      <p:sp>
        <p:nvSpPr>
          <p:cNvPr id="6" name="圆角矩形 1">
            <a:extLst>
              <a:ext uri="{FF2B5EF4-FFF2-40B4-BE49-F238E27FC236}">
                <a16:creationId xmlns:a16="http://schemas.microsoft.com/office/drawing/2014/main" id="{0CA45A5B-01EF-4EAE-AD7C-659FFEEA20EE}"/>
              </a:ext>
            </a:extLst>
          </p:cNvPr>
          <p:cNvSpPr/>
          <p:nvPr/>
        </p:nvSpPr>
        <p:spPr>
          <a:xfrm>
            <a:off x="609600" y="1950084"/>
            <a:ext cx="11412361" cy="4213860"/>
          </a:xfrm>
          <a:prstGeom prst="roundRect">
            <a:avLst/>
          </a:prstGeom>
          <a:solidFill>
            <a:schemeClr val="accent1">
              <a:alpha val="3000"/>
            </a:scheme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dirty="0"/>
          </a:p>
        </p:txBody>
      </p:sp>
      <p:pic>
        <p:nvPicPr>
          <p:cNvPr id="7" name="图片 6">
            <a:extLst>
              <a:ext uri="{FF2B5EF4-FFF2-40B4-BE49-F238E27FC236}">
                <a16:creationId xmlns:a16="http://schemas.microsoft.com/office/drawing/2014/main" id="{E864E38B-8EBD-49B2-B534-45AD31CCB35C}"/>
              </a:ext>
            </a:extLst>
          </p:cNvPr>
          <p:cNvPicPr>
            <a:picLocks noChangeAspect="1"/>
          </p:cNvPicPr>
          <p:nvPr/>
        </p:nvPicPr>
        <p:blipFill>
          <a:blip r:embed="rId2"/>
          <a:stretch>
            <a:fillRect/>
          </a:stretch>
        </p:blipFill>
        <p:spPr>
          <a:xfrm>
            <a:off x="8262044" y="0"/>
            <a:ext cx="2409889" cy="2065789"/>
          </a:xfrm>
          <a:prstGeom prst="rect">
            <a:avLst/>
          </a:prstGeom>
        </p:spPr>
      </p:pic>
    </p:spTree>
    <p:extLst>
      <p:ext uri="{BB962C8B-B14F-4D97-AF65-F5344CB8AC3E}">
        <p14:creationId xmlns:p14="http://schemas.microsoft.com/office/powerpoint/2010/main" val="16401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96CDF50D-065D-40F1-9C97-23F42BC4D382}"/>
              </a:ext>
            </a:extLst>
          </p:cNvPr>
          <p:cNvSpPr txBox="1">
            <a:spLocks/>
          </p:cNvSpPr>
          <p:nvPr/>
        </p:nvSpPr>
        <p:spPr bwMode="auto">
          <a:xfrm>
            <a:off x="1009915" y="689611"/>
            <a:ext cx="10923270" cy="603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algn="just" fontAlgn="auto">
              <a:lnSpc>
                <a:spcPct val="150000"/>
              </a:lnSpc>
              <a:spcBef>
                <a:spcPts val="600"/>
              </a:spcBef>
              <a:buClr>
                <a:srgbClr val="A04DA3"/>
              </a:buClr>
            </a:pPr>
            <a:r>
              <a:rPr lang="zh-CN" altLang="en-US" b="1" kern="0" dirty="0">
                <a:solidFill>
                  <a:schemeClr val="tx1"/>
                </a:solidFill>
                <a:latin typeface="Times New Roman" panose="02020603050405020304" pitchFamily="18" charset="0"/>
                <a:ea typeface="微软雅黑" panose="020B0503020204020204" charset="-122"/>
              </a:rPr>
              <a:t> </a:t>
            </a:r>
            <a:r>
              <a:rPr lang="zh-CN" altLang="en-US" sz="2400" b="1" kern="0" dirty="0">
                <a:solidFill>
                  <a:schemeClr val="tx1"/>
                </a:solidFill>
                <a:latin typeface="Times New Roman" panose="02020603050405020304" pitchFamily="18" charset="0"/>
                <a:ea typeface="微软雅黑" panose="020B0503020204020204" charset="-122"/>
              </a:rPr>
              <a:t>(3) 当</a:t>
            </a:r>
            <a:r>
              <a:rPr lang="zh-CN" altLang="en-US" sz="2400" b="1" i="1" kern="0" dirty="0">
                <a:solidFill>
                  <a:schemeClr val="tx1"/>
                </a:solidFill>
                <a:latin typeface="Times New Roman" panose="02020603050405020304" pitchFamily="18" charset="0"/>
                <a:ea typeface="微软雅黑" panose="020B0503020204020204" charset="-122"/>
              </a:rPr>
              <a:t>α</a:t>
            </a:r>
            <a:r>
              <a:rPr lang="zh-CN" altLang="en-US" sz="2400" b="1" kern="0" dirty="0">
                <a:solidFill>
                  <a:schemeClr val="tx1"/>
                </a:solidFill>
                <a:latin typeface="Times New Roman" panose="02020603050405020304" pitchFamily="18" charset="0"/>
                <a:ea typeface="微软雅黑" panose="020B0503020204020204" charset="-122"/>
              </a:rPr>
              <a:t> =</a:t>
            </a:r>
            <a:r>
              <a:rPr lang="el-GR" altLang="zh-CN" sz="2400" b="1" i="1" kern="0" dirty="0">
                <a:solidFill>
                  <a:schemeClr val="tx1"/>
                </a:solidFill>
                <a:latin typeface="Times New Roman" panose="02020603050405020304" pitchFamily="18" charset="0"/>
                <a:ea typeface="微软雅黑" panose="020B0503020204020204" charset="-122"/>
              </a:rPr>
              <a:t> </a:t>
            </a:r>
            <a:r>
              <a:rPr lang="zh-CN" altLang="en-US" sz="2400" b="1" i="1" kern="0" dirty="0">
                <a:solidFill>
                  <a:schemeClr val="tx1"/>
                </a:solidFill>
                <a:latin typeface="Times New Roman" panose="02020603050405020304" pitchFamily="18" charset="0"/>
                <a:ea typeface="微软雅黑" panose="020B0503020204020204" charset="-122"/>
                <a:cs typeface="Times New Roman" panose="02020603050405020304" pitchFamily="18" charset="0"/>
              </a:rPr>
              <a:t>φ</a:t>
            </a:r>
            <a:r>
              <a:rPr lang="zh-CN" altLang="en-US" sz="2400" b="1" kern="0" dirty="0">
                <a:solidFill>
                  <a:schemeClr val="tx1"/>
                </a:solidFill>
                <a:latin typeface="Times New Roman" panose="02020603050405020304" pitchFamily="18" charset="0"/>
                <a:ea typeface="微软雅黑" panose="020B0503020204020204" charset="-122"/>
              </a:rPr>
              <a:t>时</a:t>
            </a:r>
          </a:p>
          <a:p>
            <a:pPr algn="just" fontAlgn="auto">
              <a:lnSpc>
                <a:spcPct val="150000"/>
              </a:lnSpc>
              <a:spcBef>
                <a:spcPts val="600"/>
              </a:spcBef>
              <a:buClr>
                <a:srgbClr val="A04DA3"/>
              </a:buClr>
            </a:pPr>
            <a:endParaRPr lang="en-US" altLang="zh-CN" sz="2400" b="1" kern="0" dirty="0">
              <a:solidFill>
                <a:schemeClr val="tx1"/>
              </a:solidFill>
              <a:latin typeface="Times New Roman" panose="02020603050405020304" pitchFamily="18" charset="0"/>
              <a:ea typeface="微软雅黑" panose="020B0503020204020204" charset="-122"/>
            </a:endParaRPr>
          </a:p>
          <a:p>
            <a:pPr algn="just" fontAlgn="auto">
              <a:lnSpc>
                <a:spcPct val="150000"/>
              </a:lnSpc>
              <a:spcBef>
                <a:spcPts val="600"/>
              </a:spcBef>
              <a:buClr>
                <a:srgbClr val="A04DA3"/>
              </a:buClr>
            </a:pPr>
            <a:r>
              <a:rPr lang="zh-CN" altLang="en-US" sz="2400" b="1" kern="0" dirty="0">
                <a:solidFill>
                  <a:schemeClr val="tx1"/>
                </a:solidFill>
                <a:latin typeface="Times New Roman" panose="02020603050405020304" pitchFamily="18" charset="0"/>
                <a:ea typeface="微软雅黑" panose="020B0503020204020204" charset="-122"/>
              </a:rPr>
              <a:t>        电流自由分量</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s</a:t>
            </a:r>
            <a:r>
              <a:rPr lang="zh-CN" altLang="en-US" sz="2400" b="1" kern="0" dirty="0">
                <a:solidFill>
                  <a:schemeClr val="tx1"/>
                </a:solidFill>
                <a:latin typeface="Times New Roman" panose="02020603050405020304" pitchFamily="18" charset="0"/>
                <a:ea typeface="微软雅黑" panose="020B0503020204020204" charset="-122"/>
              </a:rPr>
              <a:t>=0，</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2</a:t>
            </a:r>
            <a:r>
              <a:rPr lang="zh-CN" altLang="en-US" sz="2400" b="1" kern="0" dirty="0">
                <a:solidFill>
                  <a:schemeClr val="tx1"/>
                </a:solidFill>
                <a:latin typeface="Times New Roman" panose="02020603050405020304" pitchFamily="18" charset="0"/>
                <a:ea typeface="微软雅黑" panose="020B0503020204020204" charset="-122"/>
              </a:rPr>
              <a:t>=</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B</a:t>
            </a:r>
            <a:r>
              <a:rPr lang="zh-CN" altLang="en-US" sz="2400" b="1" kern="0" dirty="0">
                <a:solidFill>
                  <a:schemeClr val="tx1"/>
                </a:solidFill>
                <a:latin typeface="Times New Roman" panose="02020603050405020304" pitchFamily="18" charset="0"/>
                <a:ea typeface="微软雅黑" panose="020B0503020204020204" charset="-122"/>
              </a:rPr>
              <a:t>；</a:t>
            </a:r>
            <a:r>
              <a:rPr lang="zh-CN" altLang="en-US" sz="2400" b="1" i="1" kern="0" dirty="0">
                <a:solidFill>
                  <a:schemeClr val="tx1"/>
                </a:solidFill>
                <a:latin typeface="Times New Roman" panose="02020603050405020304" pitchFamily="18" charset="0"/>
                <a:ea typeface="微软雅黑" panose="020B0503020204020204" charset="-122"/>
              </a:rPr>
              <a:t>θ</a:t>
            </a:r>
            <a:r>
              <a:rPr lang="zh-CN" altLang="en-US" sz="2400" b="1" kern="0" dirty="0">
                <a:solidFill>
                  <a:schemeClr val="tx1"/>
                </a:solidFill>
                <a:latin typeface="Times New Roman" panose="02020603050405020304" pitchFamily="18" charset="0"/>
                <a:ea typeface="微软雅黑" panose="020B0503020204020204" charset="-122"/>
              </a:rPr>
              <a:t>=180。正负半周电流处于临界连续状态，相当于晶闸管失去控制，负载上获得最大功率，此时电流波形滞后电压</a:t>
            </a:r>
            <a:r>
              <a:rPr lang="zh-CN" altLang="en-US" sz="2400" b="1" i="1" kern="0" dirty="0">
                <a:solidFill>
                  <a:schemeClr val="tx1"/>
                </a:solidFill>
                <a:latin typeface="Times New Roman" panose="02020603050405020304" pitchFamily="18" charset="0"/>
                <a:ea typeface="微软雅黑" panose="020B0503020204020204" charset="-122"/>
              </a:rPr>
              <a:t>α =</a:t>
            </a:r>
            <a:r>
              <a:rPr lang="el-GR" altLang="zh-CN" sz="2400" b="1" i="1" kern="0" dirty="0">
                <a:solidFill>
                  <a:schemeClr val="tx1"/>
                </a:solidFill>
                <a:latin typeface="Times New Roman" panose="02020603050405020304" pitchFamily="18" charset="0"/>
                <a:ea typeface="微软雅黑" panose="020B0503020204020204" charset="-122"/>
              </a:rPr>
              <a:t> </a:t>
            </a:r>
            <a:r>
              <a:rPr lang="zh-CN" altLang="en-US" sz="2400" b="1" i="1" kern="0" dirty="0">
                <a:solidFill>
                  <a:schemeClr val="tx1"/>
                </a:solidFill>
                <a:latin typeface="Times New Roman" panose="02020603050405020304" pitchFamily="18" charset="0"/>
                <a:ea typeface="微软雅黑" panose="020B0503020204020204" charset="-122"/>
                <a:cs typeface="Times New Roman" panose="02020603050405020304" pitchFamily="18" charset="0"/>
              </a:rPr>
              <a:t>φ</a:t>
            </a:r>
            <a:r>
              <a:rPr lang="zh-CN" altLang="en-US" sz="2400" b="1" kern="0" dirty="0">
                <a:solidFill>
                  <a:schemeClr val="tx1"/>
                </a:solidFill>
                <a:latin typeface="Times New Roman" panose="02020603050405020304" pitchFamily="18" charset="0"/>
                <a:ea typeface="微软雅黑" panose="020B0503020204020204" charset="-122"/>
              </a:rPr>
              <a:t>角。相当于全压输出。</a:t>
            </a:r>
            <a:endParaRPr lang="en-US" altLang="zh-CN" sz="2400" b="1" kern="0" dirty="0">
              <a:solidFill>
                <a:schemeClr val="tx1"/>
              </a:solidFill>
              <a:latin typeface="Times New Roman" panose="02020603050405020304" pitchFamily="18" charset="0"/>
              <a:ea typeface="微软雅黑" panose="020B0503020204020204" charset="-122"/>
            </a:endParaRPr>
          </a:p>
          <a:p>
            <a:pPr algn="just" fontAlgn="auto">
              <a:lnSpc>
                <a:spcPct val="150000"/>
              </a:lnSpc>
              <a:spcBef>
                <a:spcPts val="600"/>
              </a:spcBef>
              <a:buClr>
                <a:srgbClr val="A04DA3"/>
              </a:buClr>
            </a:pPr>
            <a:r>
              <a:rPr lang="zh-CN" altLang="en-US" sz="2400" b="1" kern="0" dirty="0">
                <a:solidFill>
                  <a:schemeClr val="tx1"/>
                </a:solidFill>
                <a:latin typeface="Times New Roman" panose="02020603050405020304" pitchFamily="18" charset="0"/>
                <a:ea typeface="微软雅黑" panose="020B0503020204020204" charset="-122"/>
              </a:rPr>
              <a:t>所以晶闸管的移相范围  </a:t>
            </a:r>
            <a:endParaRPr lang="en-US" altLang="zh-CN" sz="2400" b="1" kern="0" dirty="0">
              <a:solidFill>
                <a:schemeClr val="tx1"/>
              </a:solidFill>
              <a:latin typeface="Times New Roman" panose="02020603050405020304" pitchFamily="18" charset="0"/>
              <a:ea typeface="微软雅黑" panose="020B0503020204020204" charset="-122"/>
            </a:endParaRPr>
          </a:p>
          <a:p>
            <a:pPr algn="just" fontAlgn="auto">
              <a:lnSpc>
                <a:spcPct val="150000"/>
              </a:lnSpc>
              <a:spcBef>
                <a:spcPts val="600"/>
              </a:spcBef>
              <a:buClr>
                <a:srgbClr val="A04DA3"/>
              </a:buClr>
            </a:pPr>
            <a:endParaRPr lang="zh-CN" altLang="en-US" sz="2400" b="1" kern="0" dirty="0">
              <a:solidFill>
                <a:srgbClr val="0070C0"/>
              </a:solidFill>
              <a:latin typeface="Times New Roman" panose="02020603050405020304" pitchFamily="18" charset="0"/>
              <a:ea typeface="微软雅黑" panose="020B0503020204020204" charset="-122"/>
            </a:endParaRPr>
          </a:p>
        </p:txBody>
      </p:sp>
      <p:graphicFrame>
        <p:nvGraphicFramePr>
          <p:cNvPr id="6" name="Object 4">
            <a:extLst>
              <a:ext uri="{FF2B5EF4-FFF2-40B4-BE49-F238E27FC236}">
                <a16:creationId xmlns:a16="http://schemas.microsoft.com/office/drawing/2014/main" id="{FEBAA237-E2C6-4C53-837C-7F7BFF7F27FB}"/>
              </a:ext>
            </a:extLst>
          </p:cNvPr>
          <p:cNvGraphicFramePr>
            <a:graphicFrameLocks noChangeAspect="1"/>
          </p:cNvGraphicFramePr>
          <p:nvPr>
            <p:extLst>
              <p:ext uri="{D42A27DB-BD31-4B8C-83A1-F6EECF244321}">
                <p14:modId xmlns:p14="http://schemas.microsoft.com/office/powerpoint/2010/main" val="1198188595"/>
              </p:ext>
            </p:extLst>
          </p:nvPr>
        </p:nvGraphicFramePr>
        <p:xfrm>
          <a:off x="5111380" y="4018281"/>
          <a:ext cx="1407160" cy="387350"/>
        </p:xfrm>
        <a:graphic>
          <a:graphicData uri="http://schemas.openxmlformats.org/presentationml/2006/ole">
            <mc:AlternateContent xmlns:mc="http://schemas.openxmlformats.org/markup-compatibility/2006">
              <mc:Choice xmlns:v="urn:schemas-microsoft-com:vml" Requires="v">
                <p:oleObj spid="_x0000_s19485" r:id="rId3" imgW="634365" imgH="190500" progId="Equation.3">
                  <p:embed/>
                </p:oleObj>
              </mc:Choice>
              <mc:Fallback>
                <p:oleObj r:id="rId3" imgW="634365" imgH="190500" progId="Equation.3">
                  <p:embed/>
                  <p:pic>
                    <p:nvPicPr>
                      <p:cNvPr id="29699" name="Object 4"/>
                      <p:cNvPicPr/>
                      <p:nvPr/>
                    </p:nvPicPr>
                    <p:blipFill>
                      <a:blip r:embed="rId4"/>
                      <a:stretch>
                        <a:fillRect/>
                      </a:stretch>
                    </p:blipFill>
                    <p:spPr>
                      <a:xfrm>
                        <a:off x="5111380" y="4018281"/>
                        <a:ext cx="1407160" cy="387350"/>
                      </a:xfrm>
                      <a:prstGeom prst="rect">
                        <a:avLst/>
                      </a:prstGeom>
                      <a:noFill/>
                      <a:ln w="25400">
                        <a:solidFill>
                          <a:schemeClr val="accent1"/>
                        </a:solidFill>
                      </a:ln>
                    </p:spPr>
                  </p:pic>
                </p:oleObj>
              </mc:Fallback>
            </mc:AlternateContent>
          </a:graphicData>
        </a:graphic>
      </p:graphicFrame>
      <p:sp>
        <p:nvSpPr>
          <p:cNvPr id="7" name="圆角矩形 1">
            <a:extLst>
              <a:ext uri="{FF2B5EF4-FFF2-40B4-BE49-F238E27FC236}">
                <a16:creationId xmlns:a16="http://schemas.microsoft.com/office/drawing/2014/main" id="{2C3AE722-884A-409C-9731-A644E4B453C1}"/>
              </a:ext>
            </a:extLst>
          </p:cNvPr>
          <p:cNvSpPr/>
          <p:nvPr/>
        </p:nvSpPr>
        <p:spPr>
          <a:xfrm>
            <a:off x="1009915" y="1894289"/>
            <a:ext cx="11139805" cy="2934970"/>
          </a:xfrm>
          <a:prstGeom prst="roundRect">
            <a:avLst/>
          </a:prstGeom>
          <a:solidFill>
            <a:schemeClr val="accent1">
              <a:alpha val="3000"/>
            </a:scheme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30000"/>
              </a:lnSpc>
            </a:pPr>
            <a:endParaRPr lang="zh-CN" altLang="en-US"/>
          </a:p>
        </p:txBody>
      </p:sp>
    </p:spTree>
    <p:extLst>
      <p:ext uri="{BB962C8B-B14F-4D97-AF65-F5344CB8AC3E}">
        <p14:creationId xmlns:p14="http://schemas.microsoft.com/office/powerpoint/2010/main" val="172767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2197D97A-28CB-4AA1-AAF8-03283A6AD56C}"/>
              </a:ext>
            </a:extLst>
          </p:cNvPr>
          <p:cNvSpPr txBox="1">
            <a:spLocks/>
          </p:cNvSpPr>
          <p:nvPr/>
        </p:nvSpPr>
        <p:spPr bwMode="auto">
          <a:xfrm>
            <a:off x="1461135" y="877570"/>
            <a:ext cx="9546590"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marL="360045" indent="-360045" algn="just" fontAlgn="auto">
              <a:lnSpc>
                <a:spcPct val="150000"/>
              </a:lnSpc>
              <a:spcBef>
                <a:spcPts val="600"/>
              </a:spcBef>
            </a:pPr>
            <a:r>
              <a:rPr lang="zh-CN" altLang="en-US" sz="2400" b="1" kern="0" dirty="0">
                <a:solidFill>
                  <a:schemeClr val="tx1"/>
                </a:solidFill>
                <a:latin typeface="Times New Roman" panose="02020603050405020304" pitchFamily="18" charset="0"/>
                <a:ea typeface="微软雅黑" panose="020B0503020204020204" charset="-122"/>
              </a:rPr>
              <a:t>综上所述，单相交流调压可归纳为以下三点：</a:t>
            </a:r>
          </a:p>
          <a:p>
            <a:pPr marL="360045" indent="-360045" algn="just" fontAlgn="auto">
              <a:lnSpc>
                <a:spcPct val="150000"/>
              </a:lnSpc>
              <a:spcBef>
                <a:spcPts val="600"/>
              </a:spcBef>
            </a:pPr>
            <a:endParaRPr lang="zh-CN" altLang="en-US" sz="2400" b="1" kern="0" dirty="0">
              <a:solidFill>
                <a:schemeClr val="tx1"/>
              </a:solidFill>
              <a:latin typeface="Times New Roman" panose="02020603050405020304" pitchFamily="18" charset="0"/>
              <a:ea typeface="微软雅黑" panose="020B0503020204020204" charset="-122"/>
            </a:endParaRPr>
          </a:p>
          <a:p>
            <a:pPr marL="360045" indent="-360045" algn="just" fontAlgn="auto">
              <a:lnSpc>
                <a:spcPct val="150000"/>
              </a:lnSpc>
              <a:spcBef>
                <a:spcPts val="600"/>
              </a:spcBef>
            </a:pPr>
            <a:r>
              <a:rPr lang="zh-CN" altLang="en-US" sz="2400" b="1" kern="0" dirty="0">
                <a:solidFill>
                  <a:schemeClr val="tx1"/>
                </a:solidFill>
                <a:latin typeface="Times New Roman" panose="02020603050405020304" pitchFamily="18" charset="0"/>
                <a:ea typeface="微软雅黑" panose="020B0503020204020204" charset="-122"/>
              </a:rPr>
              <a:t>① 带电阻性负载时，负载电流波形与单相桥式可控整流交流侧电流波形一致，改变触发角</a:t>
            </a:r>
            <a:r>
              <a:rPr lang="zh-CN" altLang="en-US" sz="2400" b="1" i="1" kern="0" dirty="0">
                <a:solidFill>
                  <a:schemeClr val="tx1"/>
                </a:solidFill>
                <a:latin typeface="Times New Roman" panose="02020603050405020304" pitchFamily="18" charset="0"/>
                <a:ea typeface="微软雅黑" panose="020B0503020204020204" charset="-122"/>
              </a:rPr>
              <a:t>α</a:t>
            </a:r>
            <a:r>
              <a:rPr lang="zh-CN" altLang="en-US" sz="2400" b="1" kern="0" dirty="0">
                <a:solidFill>
                  <a:schemeClr val="tx1"/>
                </a:solidFill>
                <a:latin typeface="Times New Roman" panose="02020603050405020304" pitchFamily="18" charset="0"/>
                <a:ea typeface="微软雅黑" panose="020B0503020204020204" charset="-122"/>
              </a:rPr>
              <a:t>可以改变负载电压有效值。</a:t>
            </a:r>
          </a:p>
          <a:p>
            <a:pPr marL="360045" indent="-360045" algn="just" fontAlgn="auto">
              <a:lnSpc>
                <a:spcPct val="150000"/>
              </a:lnSpc>
              <a:spcBef>
                <a:spcPts val="600"/>
              </a:spcBef>
            </a:pPr>
            <a:r>
              <a:rPr lang="zh-CN" altLang="en-US" sz="2400" b="1" kern="0" dirty="0">
                <a:solidFill>
                  <a:schemeClr val="tx1"/>
                </a:solidFill>
                <a:latin typeface="Times New Roman" panose="02020603050405020304" pitchFamily="18" charset="0"/>
                <a:ea typeface="微软雅黑" panose="020B0503020204020204" charset="-122"/>
              </a:rPr>
              <a:t>② 带阻感性负载时，不能用窄脉冲触发，否则当</a:t>
            </a:r>
            <a:r>
              <a:rPr lang="zh-CN" altLang="en-US" sz="2400" b="1" i="1" kern="0" dirty="0">
                <a:solidFill>
                  <a:schemeClr val="tx1"/>
                </a:solidFill>
                <a:latin typeface="Times New Roman" panose="02020603050405020304" pitchFamily="18" charset="0"/>
                <a:ea typeface="微软雅黑" panose="020B0503020204020204" charset="-122"/>
              </a:rPr>
              <a:t>α </a:t>
            </a:r>
            <a:r>
              <a:rPr lang="zh-CN" altLang="en-US" sz="2400" b="1" kern="0" dirty="0">
                <a:solidFill>
                  <a:schemeClr val="tx1"/>
                </a:solidFill>
                <a:latin typeface="Times New Roman" panose="02020603050405020304" pitchFamily="18" charset="0"/>
                <a:ea typeface="微软雅黑" panose="020B0503020204020204" charset="-122"/>
              </a:rPr>
              <a:t>&lt;</a:t>
            </a:r>
            <a:r>
              <a:rPr lang="el-GR" altLang="zh-CN" sz="2400" b="1" i="1" kern="0" dirty="0">
                <a:solidFill>
                  <a:schemeClr val="tx1"/>
                </a:solidFill>
                <a:latin typeface="Times New Roman" panose="02020603050405020304" pitchFamily="18" charset="0"/>
                <a:ea typeface="微软雅黑" panose="020B0503020204020204" charset="-122"/>
              </a:rPr>
              <a:t> ϕ</a:t>
            </a:r>
            <a:r>
              <a:rPr lang="zh-CN" altLang="en-US" sz="2400" b="1" kern="0" dirty="0">
                <a:solidFill>
                  <a:schemeClr val="tx1"/>
                </a:solidFill>
                <a:latin typeface="Times New Roman" panose="02020603050405020304" pitchFamily="18" charset="0"/>
                <a:ea typeface="微软雅黑" panose="020B0503020204020204" charset="-122"/>
              </a:rPr>
              <a:t>时会发生有一个晶闸管无法导通的现象，电流出现很大的直流分量。</a:t>
            </a:r>
          </a:p>
          <a:p>
            <a:pPr marL="360045" indent="-360045" algn="just" fontAlgn="auto">
              <a:lnSpc>
                <a:spcPct val="150000"/>
              </a:lnSpc>
              <a:spcBef>
                <a:spcPts val="600"/>
              </a:spcBef>
            </a:pPr>
            <a:r>
              <a:rPr lang="zh-CN" altLang="en-US" sz="2400" b="1" kern="0" dirty="0">
                <a:solidFill>
                  <a:schemeClr val="tx1"/>
                </a:solidFill>
                <a:latin typeface="Times New Roman" panose="02020603050405020304" pitchFamily="18" charset="0"/>
                <a:ea typeface="微软雅黑" panose="020B0503020204020204" charset="-122"/>
              </a:rPr>
              <a:t>③ 带阻感性负载时，</a:t>
            </a:r>
            <a:r>
              <a:rPr lang="zh-CN" altLang="en-US" sz="2400" b="1" i="1" kern="0" dirty="0">
                <a:solidFill>
                  <a:schemeClr val="tx1"/>
                </a:solidFill>
                <a:latin typeface="Times New Roman" panose="02020603050405020304" pitchFamily="18" charset="0"/>
                <a:ea typeface="微软雅黑" panose="020B0503020204020204" charset="-122"/>
              </a:rPr>
              <a:t>α</a:t>
            </a:r>
            <a:r>
              <a:rPr lang="zh-CN" altLang="en-US" sz="2400" b="1" kern="0" dirty="0">
                <a:solidFill>
                  <a:schemeClr val="tx1"/>
                </a:solidFill>
                <a:latin typeface="Times New Roman" panose="02020603050405020304" pitchFamily="18" charset="0"/>
                <a:ea typeface="微软雅黑" panose="020B0503020204020204" charset="-122"/>
              </a:rPr>
              <a:t>的移相范围为</a:t>
            </a:r>
            <a:r>
              <a:rPr lang="zh-CN" altLang="en-US" sz="2400" b="1" i="1" kern="0" dirty="0">
                <a:solidFill>
                  <a:schemeClr val="tx1"/>
                </a:solidFill>
                <a:latin typeface="Times New Roman" panose="02020603050405020304" pitchFamily="18" charset="0"/>
                <a:ea typeface="微软雅黑" panose="020B0503020204020204" charset="-122"/>
                <a:cs typeface="Times New Roman" panose="02020603050405020304" pitchFamily="18" charset="0"/>
              </a:rPr>
              <a:t>φ</a:t>
            </a:r>
            <a:r>
              <a:rPr lang="el-GR" altLang="zh-CN" sz="2400" b="1" i="1" kern="0" dirty="0">
                <a:solidFill>
                  <a:schemeClr val="tx1"/>
                </a:solidFill>
                <a:latin typeface="Times New Roman" panose="02020603050405020304" pitchFamily="18" charset="0"/>
                <a:ea typeface="微软雅黑" panose="020B0503020204020204" charset="-122"/>
              </a:rPr>
              <a:t> </a:t>
            </a:r>
            <a:r>
              <a:rPr lang="en-US" altLang="zh-CN" sz="2400" b="1" kern="0" dirty="0">
                <a:solidFill>
                  <a:schemeClr val="tx1"/>
                </a:solidFill>
                <a:latin typeface="Times New Roman" panose="02020603050405020304" pitchFamily="18" charset="0"/>
                <a:ea typeface="微软雅黑" panose="020B0503020204020204" charset="-122"/>
              </a:rPr>
              <a:t>～</a:t>
            </a:r>
            <a:r>
              <a:rPr lang="zh-CN" altLang="en-US" sz="2400" b="1" kern="0" dirty="0">
                <a:solidFill>
                  <a:schemeClr val="tx1"/>
                </a:solidFill>
                <a:latin typeface="Times New Roman" panose="02020603050405020304" pitchFamily="18" charset="0"/>
                <a:ea typeface="微软雅黑" panose="020B0503020204020204" charset="-122"/>
              </a:rPr>
              <a:t>180</a:t>
            </a:r>
            <a:r>
              <a:rPr lang="zh-CN" altLang="en-US" sz="2400" b="1" kern="0" baseline="40000" dirty="0">
                <a:solidFill>
                  <a:schemeClr val="tx1"/>
                </a:solidFill>
                <a:latin typeface="Times New Roman" panose="02020603050405020304" pitchFamily="18" charset="0"/>
                <a:ea typeface="微软雅黑" panose="020B0503020204020204" charset="-122"/>
              </a:rPr>
              <a:t>o</a:t>
            </a:r>
            <a:r>
              <a:rPr lang="zh-CN" altLang="en-US" sz="2400" b="1" i="1" kern="0" dirty="0">
                <a:solidFill>
                  <a:schemeClr val="tx1"/>
                </a:solidFill>
                <a:latin typeface="Times New Roman" panose="02020603050405020304" pitchFamily="18" charset="0"/>
                <a:ea typeface="微软雅黑" panose="020B0503020204020204" charset="-122"/>
              </a:rPr>
              <a:t> </a:t>
            </a:r>
            <a:r>
              <a:rPr lang="zh-CN" altLang="en-US" sz="2400" b="1" kern="0" dirty="0">
                <a:solidFill>
                  <a:schemeClr val="tx1"/>
                </a:solidFill>
                <a:latin typeface="Times New Roman" panose="02020603050405020304" pitchFamily="18" charset="0"/>
                <a:ea typeface="微软雅黑" panose="020B0503020204020204" charset="-122"/>
              </a:rPr>
              <a:t>，带电阻性负载时移相范围为0</a:t>
            </a:r>
            <a:r>
              <a:rPr lang="en-US" altLang="zh-CN" sz="2400" b="1" kern="0" dirty="0">
                <a:solidFill>
                  <a:schemeClr val="tx1"/>
                </a:solidFill>
                <a:latin typeface="Times New Roman" panose="02020603050405020304" pitchFamily="18" charset="0"/>
                <a:ea typeface="微软雅黑" panose="020B0503020204020204" charset="-122"/>
              </a:rPr>
              <a:t>～</a:t>
            </a:r>
            <a:r>
              <a:rPr lang="zh-CN" altLang="en-US" sz="2400" b="1" kern="0" dirty="0">
                <a:solidFill>
                  <a:schemeClr val="tx1"/>
                </a:solidFill>
                <a:latin typeface="Times New Roman" panose="02020603050405020304" pitchFamily="18" charset="0"/>
                <a:ea typeface="微软雅黑" panose="020B0503020204020204" charset="-122"/>
              </a:rPr>
              <a:t>180</a:t>
            </a:r>
            <a:r>
              <a:rPr lang="zh-CN" altLang="en-US" sz="2400" b="1" kern="0" baseline="40000" dirty="0">
                <a:solidFill>
                  <a:schemeClr val="tx1"/>
                </a:solidFill>
                <a:latin typeface="Times New Roman" panose="02020603050405020304" pitchFamily="18" charset="0"/>
                <a:ea typeface="微软雅黑" panose="020B0503020204020204" charset="-122"/>
              </a:rPr>
              <a:t>o</a:t>
            </a:r>
            <a:r>
              <a:rPr lang="zh-CN" altLang="en-US" sz="2400" b="1" kern="0" dirty="0">
                <a:solidFill>
                  <a:schemeClr val="tx1"/>
                </a:solidFill>
                <a:latin typeface="Times New Roman" panose="02020603050405020304" pitchFamily="18" charset="0"/>
                <a:ea typeface="微软雅黑" panose="020B0503020204020204" charset="-122"/>
              </a:rPr>
              <a:t>。</a:t>
            </a:r>
          </a:p>
        </p:txBody>
      </p:sp>
      <p:sp>
        <p:nvSpPr>
          <p:cNvPr id="6" name="圆角矩形 1">
            <a:extLst>
              <a:ext uri="{FF2B5EF4-FFF2-40B4-BE49-F238E27FC236}">
                <a16:creationId xmlns:a16="http://schemas.microsoft.com/office/drawing/2014/main" id="{958EE40D-AB4E-4A5E-92F0-D39895725797}"/>
              </a:ext>
            </a:extLst>
          </p:cNvPr>
          <p:cNvSpPr/>
          <p:nvPr/>
        </p:nvSpPr>
        <p:spPr>
          <a:xfrm>
            <a:off x="1310005" y="2230755"/>
            <a:ext cx="10050145" cy="1080135"/>
          </a:xfrm>
          <a:prstGeom prst="roundRect">
            <a:avLst/>
          </a:prstGeom>
          <a:solidFill>
            <a:srgbClr val="FFC000">
              <a:alpha val="3000"/>
            </a:srgb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2">
            <a:extLst>
              <a:ext uri="{FF2B5EF4-FFF2-40B4-BE49-F238E27FC236}">
                <a16:creationId xmlns:a16="http://schemas.microsoft.com/office/drawing/2014/main" id="{625B51C0-E4FA-4CEA-9D1B-EA22C335A39C}"/>
              </a:ext>
            </a:extLst>
          </p:cNvPr>
          <p:cNvSpPr/>
          <p:nvPr/>
        </p:nvSpPr>
        <p:spPr>
          <a:xfrm>
            <a:off x="1310004" y="3429000"/>
            <a:ext cx="10050145" cy="1092835"/>
          </a:xfrm>
          <a:prstGeom prst="roundRect">
            <a:avLst/>
          </a:prstGeom>
          <a:solidFill>
            <a:schemeClr val="accent1">
              <a:alpha val="3000"/>
            </a:scheme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圆角矩形 3">
            <a:extLst>
              <a:ext uri="{FF2B5EF4-FFF2-40B4-BE49-F238E27FC236}">
                <a16:creationId xmlns:a16="http://schemas.microsoft.com/office/drawing/2014/main" id="{61BB25BF-2D33-4A16-BF73-75E5D306E029}"/>
              </a:ext>
            </a:extLst>
          </p:cNvPr>
          <p:cNvSpPr/>
          <p:nvPr/>
        </p:nvSpPr>
        <p:spPr>
          <a:xfrm>
            <a:off x="1310003" y="4639945"/>
            <a:ext cx="10050145" cy="1130935"/>
          </a:xfrm>
          <a:prstGeom prst="roundRect">
            <a:avLst/>
          </a:prstGeom>
          <a:solidFill>
            <a:srgbClr val="FFC000">
              <a:alpha val="3000"/>
            </a:srgb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F9A88CD6-2B63-4560-B3A6-80CBC6641196}"/>
              </a:ext>
            </a:extLst>
          </p:cNvPr>
          <p:cNvSpPr txBox="1">
            <a:spLocks/>
          </p:cNvSpPr>
          <p:nvPr/>
        </p:nvSpPr>
        <p:spPr bwMode="auto">
          <a:xfrm>
            <a:off x="3653003" y="692786"/>
            <a:ext cx="4765675"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r>
              <a:rPr lang="en-US" altLang="zh-CN" sz="3600" kern="0" dirty="0">
                <a:latin typeface="Times New Roman" panose="02020603050405020304" pitchFamily="18" charset="0"/>
                <a:ea typeface="微软雅黑" panose="020B0503020204020204" charset="-122"/>
              </a:rPr>
              <a:t>6</a:t>
            </a:r>
            <a:r>
              <a:rPr lang="zh-CN" altLang="en-US" sz="3600" kern="0" dirty="0">
                <a:latin typeface="Times New Roman" panose="02020603050405020304" pitchFamily="18" charset="0"/>
                <a:ea typeface="微软雅黑" panose="020B0503020204020204" charset="-122"/>
              </a:rPr>
              <a:t>.2.2  三相交流调压器</a:t>
            </a:r>
            <a:r>
              <a:rPr lang="zh-CN" altLang="en-US" sz="3600" kern="0" dirty="0"/>
              <a:t> </a:t>
            </a:r>
          </a:p>
        </p:txBody>
      </p:sp>
      <p:sp>
        <p:nvSpPr>
          <p:cNvPr id="6" name="Rectangle 3">
            <a:extLst>
              <a:ext uri="{FF2B5EF4-FFF2-40B4-BE49-F238E27FC236}">
                <a16:creationId xmlns:a16="http://schemas.microsoft.com/office/drawing/2014/main" id="{6076016C-F7DB-4769-A8B6-C226FDF15449}"/>
              </a:ext>
            </a:extLst>
          </p:cNvPr>
          <p:cNvSpPr txBox="1">
            <a:spLocks/>
          </p:cNvSpPr>
          <p:nvPr/>
        </p:nvSpPr>
        <p:spPr bwMode="auto">
          <a:xfrm>
            <a:off x="1035533" y="1717676"/>
            <a:ext cx="7642225" cy="61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indent="-255270"/>
            <a:r>
              <a:rPr lang="zh-CN" altLang="en-US" b="1" kern="0" dirty="0">
                <a:solidFill>
                  <a:schemeClr val="tx1"/>
                </a:solidFill>
                <a:latin typeface="Times New Roman" panose="02020603050405020304" pitchFamily="18" charset="0"/>
                <a:ea typeface="微软雅黑" panose="020B0503020204020204" charset="-122"/>
              </a:rPr>
              <a:t>1.  负载星形连接带中线的三相交流调压器</a:t>
            </a:r>
            <a:r>
              <a:rPr lang="zh-CN" altLang="en-US" kern="0" dirty="0"/>
              <a:t> </a:t>
            </a:r>
          </a:p>
        </p:txBody>
      </p:sp>
      <p:sp>
        <p:nvSpPr>
          <p:cNvPr id="7" name="Rectangle 2">
            <a:extLst>
              <a:ext uri="{FF2B5EF4-FFF2-40B4-BE49-F238E27FC236}">
                <a16:creationId xmlns:a16="http://schemas.microsoft.com/office/drawing/2014/main" id="{CAA2B98C-6B0D-44FF-BAF1-245EBDEF79A1}"/>
              </a:ext>
            </a:extLst>
          </p:cNvPr>
          <p:cNvSpPr txBox="1"/>
          <p:nvPr/>
        </p:nvSpPr>
        <p:spPr>
          <a:xfrm>
            <a:off x="1035533" y="2510156"/>
            <a:ext cx="7866380" cy="4211320"/>
          </a:xfrm>
          <a:prstGeom prst="rect">
            <a:avLst/>
          </a:prstGeom>
          <a:noFill/>
          <a:ln w="9525">
            <a:noFill/>
          </a:ln>
        </p:spPr>
        <p:txBody>
          <a:bodyPr anchor="t"/>
          <a:lstStyle/>
          <a:p>
            <a:pPr algn="just" fontAlgn="auto">
              <a:lnSpc>
                <a:spcPct val="150000"/>
              </a:lnSpc>
              <a:spcBef>
                <a:spcPts val="1200"/>
              </a:spcBef>
              <a:buClr>
                <a:srgbClr val="A04DA3"/>
              </a:buClr>
            </a:pPr>
            <a:r>
              <a:rPr lang="en-US" altLang="zh-CN" sz="2200" b="1" dirty="0">
                <a:solidFill>
                  <a:schemeClr val="tx1"/>
                </a:solidFill>
                <a:uFillTx/>
                <a:latin typeface="Times New Roman" panose="02020603050405020304" pitchFamily="18" charset="0"/>
                <a:ea typeface="微软雅黑" panose="020B0503020204020204" charset="-122"/>
              </a:rPr>
              <a:t>        </a:t>
            </a:r>
            <a:r>
              <a:rPr lang="zh-CN" altLang="zh-CN" sz="2400" b="1" dirty="0">
                <a:solidFill>
                  <a:schemeClr val="tx1"/>
                </a:solidFill>
                <a:uFillTx/>
                <a:latin typeface="Times New Roman" panose="02020603050405020304" pitchFamily="18" charset="0"/>
                <a:ea typeface="微软雅黑" panose="020B0503020204020204" charset="-122"/>
              </a:rPr>
              <a:t>由3个单相晶闸管交流调压器组合而成，其公共点为三相调压器中线，</a:t>
            </a:r>
            <a:r>
              <a:rPr lang="zh-CN" altLang="zh-CN" sz="2400" b="1" dirty="0">
                <a:solidFill>
                  <a:srgbClr val="C00000"/>
                </a:solidFill>
                <a:uFillTx/>
                <a:latin typeface="Times New Roman" panose="02020603050405020304" pitchFamily="18" charset="0"/>
                <a:ea typeface="微软雅黑" panose="020B0503020204020204" charset="-122"/>
              </a:rPr>
              <a:t>每一相可以作为一个单相调压器单独分析</a:t>
            </a:r>
            <a:r>
              <a:rPr lang="zh-CN" altLang="zh-CN" sz="2400" b="1" dirty="0">
                <a:solidFill>
                  <a:schemeClr val="tx1"/>
                </a:solidFill>
                <a:uFillTx/>
                <a:latin typeface="Times New Roman" panose="02020603050405020304" pitchFamily="18" charset="0"/>
                <a:ea typeface="微软雅黑" panose="020B0503020204020204" charset="-122"/>
              </a:rPr>
              <a:t>，</a:t>
            </a:r>
            <a:r>
              <a:rPr lang="zh-CN" altLang="zh-CN" sz="2400" b="1" dirty="0">
                <a:solidFill>
                  <a:srgbClr val="C00000"/>
                </a:solidFill>
                <a:uFillTx/>
                <a:latin typeface="Times New Roman" panose="02020603050405020304" pitchFamily="18" charset="0"/>
                <a:ea typeface="微软雅黑" panose="020B0503020204020204" charset="-122"/>
              </a:rPr>
              <a:t>其工作原理和波形与单相交流调压相同</a:t>
            </a:r>
            <a:r>
              <a:rPr lang="zh-CN" altLang="zh-CN" sz="2400" b="1" dirty="0">
                <a:solidFill>
                  <a:schemeClr val="tx1"/>
                </a:solidFill>
                <a:uFillTx/>
                <a:latin typeface="Times New Roman" panose="02020603050405020304" pitchFamily="18" charset="0"/>
                <a:ea typeface="微软雅黑" panose="020B0503020204020204" charset="-122"/>
              </a:rPr>
              <a:t>。</a:t>
            </a:r>
            <a:r>
              <a:rPr lang="en-US" altLang="zh-CN" sz="2400" b="1" dirty="0">
                <a:uFillTx/>
                <a:ea typeface="微软雅黑" panose="020B0503020204020204" charset="-122"/>
                <a:sym typeface="+mn-ea"/>
              </a:rPr>
              <a:t>        </a:t>
            </a:r>
          </a:p>
          <a:p>
            <a:pPr algn="just" fontAlgn="auto">
              <a:lnSpc>
                <a:spcPct val="150000"/>
              </a:lnSpc>
              <a:spcBef>
                <a:spcPts val="1200"/>
              </a:spcBef>
              <a:buClr>
                <a:srgbClr val="A04DA3"/>
              </a:buClr>
            </a:pPr>
            <a:r>
              <a:rPr lang="en-US" altLang="zh-CN" sz="2400" b="1" dirty="0">
                <a:uFillTx/>
                <a:ea typeface="微软雅黑" panose="020B0503020204020204" charset="-122"/>
                <a:sym typeface="+mn-ea"/>
              </a:rPr>
              <a:t>       </a:t>
            </a:r>
            <a:r>
              <a:rPr lang="zh-CN" altLang="zh-CN" sz="2400" b="1" dirty="0">
                <a:uFillTx/>
                <a:ea typeface="微软雅黑" panose="020B0503020204020204" charset="-122"/>
                <a:sym typeface="+mn-ea"/>
              </a:rPr>
              <a:t>每相负载电流为正负对称的缺角正弦波，它包含有较大的奇次谐波电流，3次谐波电流的相位是相同的，中性线的电流为一相3次谐波电流的三倍，由于设计的中线较细，</a:t>
            </a:r>
            <a:r>
              <a:rPr lang="zh-CN" altLang="zh-CN" sz="2400" b="1" dirty="0">
                <a:solidFill>
                  <a:srgbClr val="C00000"/>
                </a:solidFill>
                <a:uFillTx/>
                <a:ea typeface="微软雅黑" panose="020B0503020204020204" charset="-122"/>
                <a:sym typeface="+mn-ea"/>
              </a:rPr>
              <a:t>造成中线过载烧毁。</a:t>
            </a:r>
            <a:endParaRPr lang="zh-CN" altLang="zh-CN" sz="2400" b="1" dirty="0">
              <a:solidFill>
                <a:srgbClr val="C00000"/>
              </a:solidFill>
              <a:uFillTx/>
              <a:latin typeface="Times New Roman" panose="02020603050405020304" pitchFamily="18" charset="0"/>
              <a:ea typeface="微软雅黑" panose="020B0503020204020204" charset="-122"/>
              <a:sym typeface="+mn-ea"/>
            </a:endParaRPr>
          </a:p>
        </p:txBody>
      </p:sp>
      <p:grpSp>
        <p:nvGrpSpPr>
          <p:cNvPr id="8" name="组合 7">
            <a:extLst>
              <a:ext uri="{FF2B5EF4-FFF2-40B4-BE49-F238E27FC236}">
                <a16:creationId xmlns:a16="http://schemas.microsoft.com/office/drawing/2014/main" id="{29BA841E-ED7F-4A6C-B9A5-BB8281C2D2DB}"/>
              </a:ext>
            </a:extLst>
          </p:cNvPr>
          <p:cNvGrpSpPr/>
          <p:nvPr/>
        </p:nvGrpSpPr>
        <p:grpSpPr>
          <a:xfrm>
            <a:off x="9261789" y="1241456"/>
            <a:ext cx="2930211" cy="5248890"/>
            <a:chOff x="9264352" y="620688"/>
            <a:chExt cx="2930211" cy="5248890"/>
          </a:xfrm>
        </p:grpSpPr>
        <p:pic>
          <p:nvPicPr>
            <p:cNvPr id="9" name="Picture 5" descr="C5">
              <a:extLst>
                <a:ext uri="{FF2B5EF4-FFF2-40B4-BE49-F238E27FC236}">
                  <a16:creationId xmlns:a16="http://schemas.microsoft.com/office/drawing/2014/main" id="{CB9F2496-7FB3-45C6-B887-AA6AEA1D2763}"/>
                </a:ext>
              </a:extLst>
            </p:cNvPr>
            <p:cNvPicPr>
              <a:picLocks noChangeAspect="1"/>
            </p:cNvPicPr>
            <p:nvPr/>
          </p:nvPicPr>
          <p:blipFill rotWithShape="1">
            <a:blip r:embed="rId2"/>
            <a:srcRect l="53560"/>
            <a:stretch>
              <a:fillRect/>
            </a:stretch>
          </p:blipFill>
          <p:spPr>
            <a:xfrm>
              <a:off x="9264352" y="3180353"/>
              <a:ext cx="2664297" cy="2689225"/>
            </a:xfrm>
            <a:prstGeom prst="rect">
              <a:avLst/>
            </a:prstGeom>
            <a:noFill/>
            <a:ln w="9525">
              <a:noFill/>
            </a:ln>
          </p:spPr>
        </p:pic>
        <p:pic>
          <p:nvPicPr>
            <p:cNvPr id="10" name="Picture 5" descr="C5">
              <a:extLst>
                <a:ext uri="{FF2B5EF4-FFF2-40B4-BE49-F238E27FC236}">
                  <a16:creationId xmlns:a16="http://schemas.microsoft.com/office/drawing/2014/main" id="{E362F7C0-630A-4975-96B5-4CAAF15FCD60}"/>
                </a:ext>
              </a:extLst>
            </p:cNvPr>
            <p:cNvPicPr>
              <a:picLocks noChangeAspect="1"/>
            </p:cNvPicPr>
            <p:nvPr/>
          </p:nvPicPr>
          <p:blipFill rotWithShape="1">
            <a:blip r:embed="rId2"/>
            <a:srcRect r="47434"/>
            <a:stretch>
              <a:fillRect/>
            </a:stretch>
          </p:blipFill>
          <p:spPr>
            <a:xfrm>
              <a:off x="9410931" y="620688"/>
              <a:ext cx="2783632" cy="2537630"/>
            </a:xfrm>
            <a:prstGeom prst="rect">
              <a:avLst/>
            </a:prstGeom>
            <a:noFill/>
            <a:ln w="9525">
              <a:noFill/>
            </a:ln>
          </p:spPr>
        </p:pic>
      </p:grpSp>
    </p:spTree>
    <p:extLst>
      <p:ext uri="{BB962C8B-B14F-4D97-AF65-F5344CB8AC3E}">
        <p14:creationId xmlns:p14="http://schemas.microsoft.com/office/powerpoint/2010/main" val="377625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06192C78-3469-4DCE-A2D8-7BF7B52F536B}"/>
              </a:ext>
            </a:extLst>
          </p:cNvPr>
          <p:cNvSpPr txBox="1">
            <a:spLocks/>
          </p:cNvSpPr>
          <p:nvPr/>
        </p:nvSpPr>
        <p:spPr bwMode="auto">
          <a:xfrm>
            <a:off x="2301240" y="1649095"/>
            <a:ext cx="8007985" cy="748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indent="-255270"/>
            <a:r>
              <a:rPr lang="zh-CN" altLang="en-US" b="1" kern="0">
                <a:solidFill>
                  <a:schemeClr val="tx1"/>
                </a:solidFill>
                <a:latin typeface="Times New Roman" panose="02020603050405020304" pitchFamily="18" charset="0"/>
                <a:ea typeface="微软雅黑" panose="020B0503020204020204" charset="-122"/>
              </a:rPr>
              <a:t>2.  负载星形连接</a:t>
            </a:r>
            <a:r>
              <a:rPr lang="zh-CN" altLang="en-US" b="1" kern="0">
                <a:solidFill>
                  <a:srgbClr val="C00000"/>
                </a:solidFill>
                <a:latin typeface="Times New Roman" panose="02020603050405020304" pitchFamily="18" charset="0"/>
                <a:ea typeface="微软雅黑" panose="020B0503020204020204" charset="-122"/>
              </a:rPr>
              <a:t>不带中线</a:t>
            </a:r>
            <a:r>
              <a:rPr lang="zh-CN" altLang="en-US" b="1" kern="0">
                <a:solidFill>
                  <a:schemeClr val="tx1"/>
                </a:solidFill>
                <a:latin typeface="Times New Roman" panose="02020603050405020304" pitchFamily="18" charset="0"/>
                <a:ea typeface="微软雅黑" panose="020B0503020204020204" charset="-122"/>
              </a:rPr>
              <a:t>的三相交流调压器</a:t>
            </a:r>
            <a:r>
              <a:rPr lang="zh-CN" altLang="en-US" kern="0">
                <a:latin typeface="黑体" panose="02010609060101010101" pitchFamily="49" charset="-122"/>
              </a:rPr>
              <a:t> </a:t>
            </a:r>
            <a:endParaRPr lang="zh-CN" altLang="en-US" kern="0" dirty="0">
              <a:latin typeface="黑体" panose="02010609060101010101" pitchFamily="49" charset="-122"/>
            </a:endParaRPr>
          </a:p>
        </p:txBody>
      </p:sp>
      <p:sp>
        <p:nvSpPr>
          <p:cNvPr id="6" name="Rectangle 3">
            <a:extLst>
              <a:ext uri="{FF2B5EF4-FFF2-40B4-BE49-F238E27FC236}">
                <a16:creationId xmlns:a16="http://schemas.microsoft.com/office/drawing/2014/main" id="{F127AB2F-53AF-412F-A48E-C9261955FF52}"/>
              </a:ext>
            </a:extLst>
          </p:cNvPr>
          <p:cNvSpPr/>
          <p:nvPr/>
        </p:nvSpPr>
        <p:spPr>
          <a:xfrm>
            <a:off x="2962275" y="2743200"/>
            <a:ext cx="9144000" cy="368300"/>
          </a:xfrm>
          <a:prstGeom prst="rect">
            <a:avLst/>
          </a:prstGeom>
          <a:noFill/>
          <a:ln w="9525">
            <a:noFill/>
          </a:ln>
        </p:spPr>
        <p:txBody>
          <a:bodyPr anchor="t">
            <a:spAutoFit/>
          </a:bodyPr>
          <a:lstStyle/>
          <a:p>
            <a:endParaRPr lang="zh-CN" altLang="en-US" dirty="0">
              <a:latin typeface="Times New Roman" panose="02020603050405020304" pitchFamily="18" charset="0"/>
              <a:ea typeface="黑体" panose="02010609060101010101" pitchFamily="49" charset="-122"/>
            </a:endParaRPr>
          </a:p>
        </p:txBody>
      </p:sp>
      <p:pic>
        <p:nvPicPr>
          <p:cNvPr id="7" name="Picture 4" descr="C8">
            <a:extLst>
              <a:ext uri="{FF2B5EF4-FFF2-40B4-BE49-F238E27FC236}">
                <a16:creationId xmlns:a16="http://schemas.microsoft.com/office/drawing/2014/main" id="{5B0BBCD1-8FEE-42AD-A30E-59560CB9BEA7}"/>
              </a:ext>
            </a:extLst>
          </p:cNvPr>
          <p:cNvPicPr>
            <a:picLocks noChangeAspect="1"/>
          </p:cNvPicPr>
          <p:nvPr/>
        </p:nvPicPr>
        <p:blipFill>
          <a:blip r:embed="rId2" cstate="print"/>
          <a:stretch>
            <a:fillRect/>
          </a:stretch>
        </p:blipFill>
        <p:spPr>
          <a:xfrm>
            <a:off x="2665730" y="2489200"/>
            <a:ext cx="7339965" cy="3127375"/>
          </a:xfrm>
          <a:prstGeom prst="rect">
            <a:avLst/>
          </a:prstGeom>
          <a:noFill/>
          <a:ln w="9525">
            <a:noFill/>
          </a:ln>
        </p:spPr>
      </p:pic>
    </p:spTree>
    <p:extLst>
      <p:ext uri="{BB962C8B-B14F-4D97-AF65-F5344CB8AC3E}">
        <p14:creationId xmlns:p14="http://schemas.microsoft.com/office/powerpoint/2010/main" val="463883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4E16F986-DC36-4886-86F8-8641086A0438}"/>
              </a:ext>
            </a:extLst>
          </p:cNvPr>
          <p:cNvSpPr>
            <a:spLocks noGrp="1"/>
          </p:cNvSpPr>
          <p:nvPr>
            <p:ph type="dt" sz="half" idx="10"/>
          </p:nvPr>
        </p:nvSpPr>
        <p:spPr>
          <a:xfrm>
            <a:off x="609600" y="6356351"/>
            <a:ext cx="284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12" name="Rectangle 2">
            <a:extLst>
              <a:ext uri="{FF2B5EF4-FFF2-40B4-BE49-F238E27FC236}">
                <a16:creationId xmlns:a16="http://schemas.microsoft.com/office/drawing/2014/main" id="{309FBBE5-F1F6-41BF-A024-373D334BCA7A}"/>
              </a:ext>
            </a:extLst>
          </p:cNvPr>
          <p:cNvSpPr txBox="1">
            <a:spLocks/>
          </p:cNvSpPr>
          <p:nvPr/>
        </p:nvSpPr>
        <p:spPr>
          <a:xfrm>
            <a:off x="1091952" y="962193"/>
            <a:ext cx="7358628" cy="5730072"/>
          </a:xfrm>
          <a:prstGeom prst="rect">
            <a:avLst/>
          </a:prstGeom>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45" indent="-360045" algn="just">
              <a:lnSpc>
                <a:spcPct val="150000"/>
              </a:lnSpc>
              <a:spcBef>
                <a:spcPts val="0"/>
              </a:spcBef>
              <a:spcAft>
                <a:spcPts val="1800"/>
              </a:spcAft>
              <a:buFont typeface="Wingdings" panose="05000000000000000000" charset="0"/>
              <a:buChar char="u"/>
            </a:pPr>
            <a:r>
              <a:rPr lang="en-US" altLang="zh-CN" b="1" dirty="0">
                <a:latin typeface="Times New Roman" panose="02020603050405020304" pitchFamily="18" charset="0"/>
                <a:ea typeface="微软雅黑" panose="020B0503020204020204" charset="-122"/>
              </a:rPr>
              <a:t> </a:t>
            </a:r>
            <a:r>
              <a:rPr lang="zh-CN" altLang="en-US" b="1" dirty="0">
                <a:latin typeface="Times New Roman" panose="02020603050405020304" pitchFamily="18" charset="0"/>
                <a:ea typeface="微软雅黑" panose="020B0503020204020204" charset="-122"/>
              </a:rPr>
              <a:t>对触发脉冲电路的要求是：</a:t>
            </a:r>
            <a:endParaRPr lang="zh-CN" altLang="en-US" sz="2400" b="1" dirty="0">
              <a:latin typeface="Times New Roman" panose="02020603050405020304" pitchFamily="18" charset="0"/>
              <a:ea typeface="微软雅黑" panose="020B0503020204020204" charset="-122"/>
            </a:endParaRPr>
          </a:p>
          <a:p>
            <a:pPr marL="360045" indent="-360045" algn="just">
              <a:lnSpc>
                <a:spcPct val="150000"/>
              </a:lnSpc>
              <a:spcBef>
                <a:spcPts val="1200"/>
              </a:spcBef>
              <a:buFont typeface="Arial" panose="020B0604020202020204" pitchFamily="34" charset="0"/>
              <a:buNone/>
            </a:pPr>
            <a:r>
              <a:rPr lang="zh-CN" altLang="en-US" sz="2400" b="1" dirty="0">
                <a:latin typeface="Times New Roman" panose="02020603050405020304" pitchFamily="18" charset="0"/>
                <a:ea typeface="微软雅黑" panose="020B0503020204020204" charset="-122"/>
              </a:rPr>
              <a:t>① 三相正(或负)触发脉冲依次间隔120º，同相正、负触发脉冲间隔180º，</a:t>
            </a:r>
            <a:r>
              <a:rPr lang="en-US" altLang="zh-CN" sz="2400" b="1" dirty="0">
                <a:solidFill>
                  <a:srgbClr val="C00000"/>
                </a:solidFill>
                <a:latin typeface="Times New Roman" panose="02020603050405020304" pitchFamily="18" charset="0"/>
                <a:ea typeface="微软雅黑" panose="020B0503020204020204" charset="-122"/>
              </a:rPr>
              <a:t>VT</a:t>
            </a:r>
            <a:r>
              <a:rPr lang="en-US" altLang="zh-CN" sz="2400" b="1" baseline="-25000" dirty="0">
                <a:solidFill>
                  <a:srgbClr val="C00000"/>
                </a:solidFill>
                <a:latin typeface="Times New Roman" panose="02020603050405020304" pitchFamily="18" charset="0"/>
                <a:ea typeface="微软雅黑" panose="020B0503020204020204" charset="-122"/>
              </a:rPr>
              <a:t>1</a:t>
            </a:r>
            <a:r>
              <a:rPr lang="zh-CN" altLang="en-US" sz="2400" b="1" dirty="0">
                <a:solidFill>
                  <a:srgbClr val="C00000"/>
                </a:solidFill>
                <a:latin typeface="Times New Roman" panose="02020603050405020304" pitchFamily="18" charset="0"/>
                <a:ea typeface="微软雅黑" panose="020B0503020204020204" charset="-122"/>
              </a:rPr>
              <a:t>至</a:t>
            </a:r>
            <a:r>
              <a:rPr lang="en-US" altLang="zh-CN" sz="2400" b="1" dirty="0">
                <a:solidFill>
                  <a:srgbClr val="C00000"/>
                </a:solidFill>
                <a:latin typeface="Times New Roman" panose="02020603050405020304" pitchFamily="18" charset="0"/>
                <a:ea typeface="微软雅黑" panose="020B0503020204020204" charset="-122"/>
              </a:rPr>
              <a:t>VT</a:t>
            </a:r>
            <a:r>
              <a:rPr lang="en-US" altLang="zh-CN" sz="2400" b="1" baseline="-25000" dirty="0">
                <a:solidFill>
                  <a:srgbClr val="C00000"/>
                </a:solidFill>
                <a:latin typeface="Times New Roman" panose="02020603050405020304" pitchFamily="18" charset="0"/>
                <a:ea typeface="微软雅黑" panose="020B0503020204020204" charset="-122"/>
              </a:rPr>
              <a:t>6</a:t>
            </a:r>
            <a:r>
              <a:rPr lang="zh-CN" altLang="en-US" sz="2400" b="1" dirty="0">
                <a:solidFill>
                  <a:srgbClr val="C00000"/>
                </a:solidFill>
                <a:latin typeface="Times New Roman" panose="02020603050405020304" pitchFamily="18" charset="0"/>
                <a:ea typeface="微软雅黑" panose="020B0503020204020204" charset="-122"/>
              </a:rPr>
              <a:t>依次间隔</a:t>
            </a:r>
            <a:r>
              <a:rPr lang="en-US" altLang="zh-CN" sz="2400" b="1" dirty="0">
                <a:solidFill>
                  <a:srgbClr val="C00000"/>
                </a:solidFill>
                <a:latin typeface="Times New Roman" panose="02020603050405020304" pitchFamily="18" charset="0"/>
                <a:ea typeface="微软雅黑" panose="020B0503020204020204" charset="-122"/>
              </a:rPr>
              <a:t>60</a:t>
            </a:r>
            <a:r>
              <a:rPr lang="zh-CN" altLang="en-US" sz="2400" b="1" dirty="0">
                <a:solidFill>
                  <a:srgbClr val="C00000"/>
                </a:solidFill>
                <a:latin typeface="Times New Roman" panose="02020603050405020304" pitchFamily="18" charset="0"/>
                <a:ea typeface="微软雅黑" panose="020B0503020204020204" charset="-122"/>
                <a:sym typeface="+mn-ea"/>
              </a:rPr>
              <a:t>º</a:t>
            </a:r>
            <a:r>
              <a:rPr lang="zh-CN" altLang="en-US" sz="2400" b="1" dirty="0">
                <a:latin typeface="Times New Roman" panose="02020603050405020304" pitchFamily="18" charset="0"/>
                <a:ea typeface="微软雅黑" panose="020B0503020204020204" charset="-122"/>
              </a:rPr>
              <a:t>。</a:t>
            </a:r>
          </a:p>
          <a:p>
            <a:pPr marL="360045" indent="-360045" algn="just">
              <a:lnSpc>
                <a:spcPct val="150000"/>
              </a:lnSpc>
              <a:spcBef>
                <a:spcPts val="1200"/>
              </a:spcBef>
              <a:buFont typeface="Arial" panose="020B0604020202020204" pitchFamily="34" charset="0"/>
              <a:buNone/>
            </a:pPr>
            <a:r>
              <a:rPr lang="zh-CN" altLang="en-US" sz="2400" b="1" dirty="0">
                <a:latin typeface="Times New Roman" panose="02020603050405020304" pitchFamily="18" charset="0"/>
                <a:ea typeface="微软雅黑" panose="020B0503020204020204" charset="-122"/>
              </a:rPr>
              <a:t>② 为了保证电路起始工作时，以及在感性负载和电流断续时，仍能保持两相同时导通，与三相全控整流桥一样，要求采用</a:t>
            </a:r>
            <a:r>
              <a:rPr lang="zh-CN" altLang="en-US" sz="2400" b="1" dirty="0">
                <a:solidFill>
                  <a:srgbClr val="C00000"/>
                </a:solidFill>
                <a:latin typeface="Times New Roman" panose="02020603050405020304" pitchFamily="18" charset="0"/>
                <a:ea typeface="微软雅黑" panose="020B0503020204020204" charset="-122"/>
              </a:rPr>
              <a:t>双窄脉冲或宽脉冲（&gt;60º）触发</a:t>
            </a:r>
            <a:r>
              <a:rPr lang="zh-CN" altLang="en-US" sz="2400" b="1" dirty="0">
                <a:latin typeface="Times New Roman" panose="02020603050405020304" pitchFamily="18" charset="0"/>
                <a:ea typeface="微软雅黑" panose="020B0503020204020204" charset="-122"/>
              </a:rPr>
              <a:t>。</a:t>
            </a:r>
          </a:p>
          <a:p>
            <a:pPr marL="360045" indent="-360045" algn="just">
              <a:lnSpc>
                <a:spcPct val="150000"/>
              </a:lnSpc>
              <a:spcBef>
                <a:spcPts val="1200"/>
              </a:spcBef>
              <a:buFont typeface="Arial" panose="020B0604020202020204" pitchFamily="34" charset="0"/>
              <a:buNone/>
            </a:pPr>
            <a:r>
              <a:rPr lang="zh-CN" altLang="en-US" sz="2400" b="1" dirty="0">
                <a:latin typeface="Times New Roman" panose="02020603050405020304" pitchFamily="18" charset="0"/>
                <a:ea typeface="微软雅黑" panose="020B0503020204020204" charset="-122"/>
              </a:rPr>
              <a:t>③为了保证输出电压对称可调，应保持触发脉冲与电源电压同步。 </a:t>
            </a:r>
          </a:p>
        </p:txBody>
      </p:sp>
      <p:pic>
        <p:nvPicPr>
          <p:cNvPr id="13" name="图片 1">
            <a:extLst>
              <a:ext uri="{FF2B5EF4-FFF2-40B4-BE49-F238E27FC236}">
                <a16:creationId xmlns:a16="http://schemas.microsoft.com/office/drawing/2014/main" id="{9F282458-A5DD-4929-8AC3-4219721E299F}"/>
              </a:ext>
            </a:extLst>
          </p:cNvPr>
          <p:cNvPicPr>
            <a:picLocks noChangeAspect="1"/>
          </p:cNvPicPr>
          <p:nvPr/>
        </p:nvPicPr>
        <p:blipFill>
          <a:blip r:embed="rId2"/>
          <a:stretch>
            <a:fillRect/>
          </a:stretch>
        </p:blipFill>
        <p:spPr>
          <a:xfrm>
            <a:off x="8503920" y="2000885"/>
            <a:ext cx="3618230" cy="3446780"/>
          </a:xfrm>
          <a:prstGeom prst="rect">
            <a:avLst/>
          </a:prstGeom>
          <a:noFill/>
          <a:ln w="9525">
            <a:noFill/>
          </a:ln>
        </p:spPr>
      </p:pic>
      <p:sp>
        <p:nvSpPr>
          <p:cNvPr id="14" name="圆角矩形 1">
            <a:extLst>
              <a:ext uri="{FF2B5EF4-FFF2-40B4-BE49-F238E27FC236}">
                <a16:creationId xmlns:a16="http://schemas.microsoft.com/office/drawing/2014/main" id="{16A66FE0-0070-4EBF-8BEB-7958B50C0783}"/>
              </a:ext>
            </a:extLst>
          </p:cNvPr>
          <p:cNvSpPr/>
          <p:nvPr/>
        </p:nvSpPr>
        <p:spPr>
          <a:xfrm>
            <a:off x="1003177" y="1915160"/>
            <a:ext cx="7420733" cy="1238885"/>
          </a:xfrm>
          <a:prstGeom prst="roundRect">
            <a:avLst/>
          </a:prstGeom>
          <a:solidFill>
            <a:srgbClr val="FFC000">
              <a:alpha val="4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5" name="圆角矩形 2">
            <a:extLst>
              <a:ext uri="{FF2B5EF4-FFF2-40B4-BE49-F238E27FC236}">
                <a16:creationId xmlns:a16="http://schemas.microsoft.com/office/drawing/2014/main" id="{3C96A825-F826-4D3D-BB06-743BA565020F}"/>
              </a:ext>
            </a:extLst>
          </p:cNvPr>
          <p:cNvSpPr/>
          <p:nvPr/>
        </p:nvSpPr>
        <p:spPr>
          <a:xfrm>
            <a:off x="1003177" y="3154044"/>
            <a:ext cx="7500743" cy="1746429"/>
          </a:xfrm>
          <a:prstGeom prst="roundRect">
            <a:avLst/>
          </a:prstGeom>
          <a:solidFill>
            <a:srgbClr val="5B9BD5">
              <a:lumMod val="60000"/>
              <a:lumOff val="40000"/>
              <a:alpha val="4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6" name="圆角矩形 3">
            <a:extLst>
              <a:ext uri="{FF2B5EF4-FFF2-40B4-BE49-F238E27FC236}">
                <a16:creationId xmlns:a16="http://schemas.microsoft.com/office/drawing/2014/main" id="{3D947C6C-A442-4AA4-8849-38DA049CF3BA}"/>
              </a:ext>
            </a:extLst>
          </p:cNvPr>
          <p:cNvSpPr/>
          <p:nvPr/>
        </p:nvSpPr>
        <p:spPr>
          <a:xfrm>
            <a:off x="1003177" y="4900474"/>
            <a:ext cx="7500743" cy="1296139"/>
          </a:xfrm>
          <a:prstGeom prst="roundRect">
            <a:avLst/>
          </a:prstGeom>
          <a:solidFill>
            <a:srgbClr val="E7E6E6">
              <a:lumMod val="75000"/>
              <a:alpha val="4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1502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2">
            <a:extLst>
              <a:ext uri="{FF2B5EF4-FFF2-40B4-BE49-F238E27FC236}">
                <a16:creationId xmlns:a16="http://schemas.microsoft.com/office/drawing/2014/main" id="{931B40C9-CF94-465D-86E6-08C28AA09CFE}"/>
              </a:ext>
            </a:extLst>
          </p:cNvPr>
          <p:cNvSpPr txBox="1">
            <a:spLocks/>
          </p:cNvSpPr>
          <p:nvPr/>
        </p:nvSpPr>
        <p:spPr bwMode="auto">
          <a:xfrm>
            <a:off x="4534535" y="1164590"/>
            <a:ext cx="3123565" cy="79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indent="-255270" algn="just"/>
            <a:r>
              <a:rPr lang="en-US" altLang="zh-CN" sz="4400" b="1" kern="0">
                <a:solidFill>
                  <a:schemeClr val="tx2"/>
                </a:solidFill>
                <a:effectLst>
                  <a:outerShdw blurRad="38100" dist="38100" dir="2700000" algn="tl">
                    <a:srgbClr val="000000">
                      <a:alpha val="43137"/>
                    </a:srgbClr>
                  </a:outerShdw>
                </a:effectLst>
                <a:latin typeface="隶书" panose="02010509060101010101" charset="-122"/>
                <a:ea typeface="隶书" panose="02010509060101010101" charset="-122"/>
              </a:rPr>
              <a:t>6</a:t>
            </a:r>
            <a:r>
              <a:rPr lang="zh-CN" altLang="zh-CN" sz="4400" b="1" kern="0">
                <a:solidFill>
                  <a:schemeClr val="tx2"/>
                </a:solidFill>
                <a:effectLst>
                  <a:outerShdw blurRad="38100" dist="38100" dir="2700000" algn="tl">
                    <a:srgbClr val="000000">
                      <a:alpha val="43137"/>
                    </a:srgbClr>
                  </a:outerShdw>
                </a:effectLst>
                <a:latin typeface="隶书" panose="02010509060101010101" charset="-122"/>
                <a:ea typeface="隶书" panose="02010509060101010101" charset="-122"/>
              </a:rPr>
              <a:t>.1 引  言</a:t>
            </a:r>
            <a:endParaRPr lang="zh-CN" altLang="zh-CN" b="1" kern="0" dirty="0">
              <a:solidFill>
                <a:schemeClr val="tx1"/>
              </a:solidFill>
              <a:latin typeface="微软雅黑" panose="020B0503020204020204" charset="-122"/>
              <a:ea typeface="微软雅黑" panose="020B0503020204020204" charset="-122"/>
            </a:endParaRPr>
          </a:p>
        </p:txBody>
      </p:sp>
      <p:sp>
        <p:nvSpPr>
          <p:cNvPr id="7" name="Rectangle 2">
            <a:extLst>
              <a:ext uri="{FF2B5EF4-FFF2-40B4-BE49-F238E27FC236}">
                <a16:creationId xmlns:a16="http://schemas.microsoft.com/office/drawing/2014/main" id="{3687A10B-FBB3-4F5A-9654-85B40E56FD30}"/>
              </a:ext>
            </a:extLst>
          </p:cNvPr>
          <p:cNvSpPr>
            <a:spLocks noGrp="1"/>
          </p:cNvSpPr>
          <p:nvPr/>
        </p:nvSpPr>
        <p:spPr>
          <a:xfrm>
            <a:off x="3004185" y="2436495"/>
            <a:ext cx="6550660" cy="2419350"/>
          </a:xfrm>
          <a:prstGeom prst="rect">
            <a:avLst/>
          </a:prstGeom>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2755" indent="0" algn="just" fontAlgn="auto">
              <a:lnSpc>
                <a:spcPct val="150000"/>
              </a:lnSpc>
              <a:spcBef>
                <a:spcPts val="1200"/>
              </a:spcBef>
              <a:buFont typeface="Wingdings" panose="05000000000000000000" charset="0"/>
              <a:buChar char="u"/>
            </a:pPr>
            <a:r>
              <a:rPr lang="zh-CN" altLang="zh-CN" sz="3200" b="1" dirty="0">
                <a:solidFill>
                  <a:schemeClr val="tx1"/>
                </a:solidFill>
                <a:uFillTx/>
                <a:latin typeface="微软雅黑" panose="020B0503020204020204" charset="-122"/>
                <a:ea typeface="微软雅黑" panose="020B0503020204020204" charset="-122"/>
              </a:rPr>
              <a:t>晶闸管单相和三相交流调压器</a:t>
            </a:r>
            <a:endParaRPr lang="en-US" altLang="zh-CN" sz="3200" b="1" dirty="0">
              <a:solidFill>
                <a:schemeClr val="tx1"/>
              </a:solidFill>
              <a:uFillTx/>
              <a:latin typeface="微软雅黑" panose="020B0503020204020204" charset="-122"/>
              <a:ea typeface="微软雅黑" panose="020B0503020204020204" charset="-122"/>
            </a:endParaRPr>
          </a:p>
          <a:p>
            <a:pPr marL="452755" indent="0" algn="just" fontAlgn="auto">
              <a:lnSpc>
                <a:spcPct val="150000"/>
              </a:lnSpc>
              <a:spcBef>
                <a:spcPts val="1200"/>
              </a:spcBef>
              <a:buFont typeface="Wingdings" panose="05000000000000000000" charset="0"/>
              <a:buChar char="u"/>
            </a:pPr>
            <a:r>
              <a:rPr lang="zh-CN" altLang="en-US" sz="3200" b="1" dirty="0">
                <a:solidFill>
                  <a:schemeClr val="tx1"/>
                </a:solidFill>
                <a:uFillTx/>
                <a:latin typeface="微软雅黑" panose="020B0503020204020204" charset="-122"/>
                <a:ea typeface="微软雅黑" panose="020B0503020204020204" charset="-122"/>
              </a:rPr>
              <a:t>交流调功器和交流开关</a:t>
            </a:r>
          </a:p>
        </p:txBody>
      </p:sp>
    </p:spTree>
    <p:extLst>
      <p:ext uri="{BB962C8B-B14F-4D97-AF65-F5344CB8AC3E}">
        <p14:creationId xmlns:p14="http://schemas.microsoft.com/office/powerpoint/2010/main" val="249694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2" name="矩形 1">
            <a:extLst>
              <a:ext uri="{FF2B5EF4-FFF2-40B4-BE49-F238E27FC236}">
                <a16:creationId xmlns:a16="http://schemas.microsoft.com/office/drawing/2014/main" id="{CD25E25E-9367-4C41-8F35-4B7F503AF95F}"/>
              </a:ext>
            </a:extLst>
          </p:cNvPr>
          <p:cNvSpPr/>
          <p:nvPr/>
        </p:nvSpPr>
        <p:spPr>
          <a:xfrm>
            <a:off x="9223899" y="6196614"/>
            <a:ext cx="2968101" cy="52486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14" name="图片 1">
            <a:extLst>
              <a:ext uri="{FF2B5EF4-FFF2-40B4-BE49-F238E27FC236}">
                <a16:creationId xmlns:a16="http://schemas.microsoft.com/office/drawing/2014/main" id="{76C535A6-A502-41A0-9AF4-2B3E54A76052}"/>
              </a:ext>
            </a:extLst>
          </p:cNvPr>
          <p:cNvPicPr>
            <a:picLocks noChangeAspect="1"/>
          </p:cNvPicPr>
          <p:nvPr/>
        </p:nvPicPr>
        <p:blipFill>
          <a:blip r:embed="rId2"/>
          <a:srcRect t="10292" b="7618"/>
          <a:stretch>
            <a:fillRect/>
          </a:stretch>
        </p:blipFill>
        <p:spPr>
          <a:xfrm>
            <a:off x="2947522" y="4399915"/>
            <a:ext cx="3143885" cy="2458085"/>
          </a:xfrm>
          <a:prstGeom prst="rect">
            <a:avLst/>
          </a:prstGeom>
          <a:noFill/>
          <a:ln w="9525">
            <a:noFill/>
          </a:ln>
        </p:spPr>
      </p:pic>
      <p:sp>
        <p:nvSpPr>
          <p:cNvPr id="15" name="Rectangle 2">
            <a:extLst>
              <a:ext uri="{FF2B5EF4-FFF2-40B4-BE49-F238E27FC236}">
                <a16:creationId xmlns:a16="http://schemas.microsoft.com/office/drawing/2014/main" id="{D04DDBEF-3BAC-407F-A510-4E4402948367}"/>
              </a:ext>
            </a:extLst>
          </p:cNvPr>
          <p:cNvSpPr txBox="1">
            <a:spLocks/>
          </p:cNvSpPr>
          <p:nvPr/>
        </p:nvSpPr>
        <p:spPr>
          <a:xfrm>
            <a:off x="8592355" y="6393815"/>
            <a:ext cx="2584450" cy="457200"/>
          </a:xfrm>
          <a:prstGeom prst="rect">
            <a:avLst/>
          </a:prstGeom>
        </p:spPr>
        <p:txBody>
          <a:bodyPr vert="horz" wrap="square" lIns="91440" tIns="45720" rIns="91440" bIns="45720" rtlCol="0" anchor="t">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55270">
              <a:buFont typeface="Arial" panose="020B0604020202020204" pitchFamily="34" charset="0"/>
              <a:buNone/>
            </a:pPr>
            <a:r>
              <a:rPr lang="zh-CN" altLang="zh-CN" sz="2400" b="1">
                <a:latin typeface="微软雅黑" panose="020B0503020204020204" charset="-122"/>
                <a:ea typeface="微软雅黑" panose="020B0503020204020204" charset="-122"/>
                <a:cs typeface="微软雅黑" panose="020B0503020204020204" charset="-122"/>
              </a:rPr>
              <a:t> </a:t>
            </a:r>
            <a:r>
              <a:rPr lang="zh-CN" altLang="zh-CN" sz="2400" b="1" i="1">
                <a:latin typeface="微软雅黑" panose="020B0503020204020204" charset="-122"/>
                <a:ea typeface="微软雅黑" panose="020B0503020204020204" charset="-122"/>
                <a:cs typeface="微软雅黑" panose="020B0503020204020204" charset="-122"/>
              </a:rPr>
              <a:t>α</a:t>
            </a:r>
            <a:r>
              <a:rPr lang="zh-CN" altLang="zh-CN" sz="2400" b="1">
                <a:latin typeface="微软雅黑" panose="020B0503020204020204" charset="-122"/>
                <a:ea typeface="微软雅黑" panose="020B0503020204020204" charset="-122"/>
                <a:cs typeface="微软雅黑" panose="020B0503020204020204" charset="-122"/>
              </a:rPr>
              <a:t>=0º时的波形 </a:t>
            </a:r>
            <a:endParaRPr lang="zh-CN" altLang="zh-CN" sz="2400" b="1" dirty="0">
              <a:latin typeface="微软雅黑" panose="020B0503020204020204" charset="-122"/>
              <a:ea typeface="微软雅黑" panose="020B0503020204020204" charset="-122"/>
              <a:cs typeface="微软雅黑" panose="020B0503020204020204" charset="-122"/>
            </a:endParaRPr>
          </a:p>
        </p:txBody>
      </p:sp>
      <p:sp>
        <p:nvSpPr>
          <p:cNvPr id="16" name="Rectangle 3">
            <a:extLst>
              <a:ext uri="{FF2B5EF4-FFF2-40B4-BE49-F238E27FC236}">
                <a16:creationId xmlns:a16="http://schemas.microsoft.com/office/drawing/2014/main" id="{F8A9504E-2081-49A0-9715-53CB7A526B4D}"/>
              </a:ext>
            </a:extLst>
          </p:cNvPr>
          <p:cNvSpPr/>
          <p:nvPr/>
        </p:nvSpPr>
        <p:spPr>
          <a:xfrm>
            <a:off x="3221207" y="1819910"/>
            <a:ext cx="9144000" cy="368300"/>
          </a:xfrm>
          <a:prstGeom prst="rect">
            <a:avLst/>
          </a:prstGeom>
          <a:noFill/>
          <a:ln w="9525">
            <a:noFill/>
          </a:ln>
        </p:spPr>
        <p:txBody>
          <a:bodyPr anchor="t">
            <a:spAutoFit/>
          </a:bodyPr>
          <a:lstStyle/>
          <a:p>
            <a:endParaRPr lang="zh-CN" altLang="en-US" dirty="0">
              <a:solidFill>
                <a:prstClr val="black"/>
              </a:solidFill>
              <a:latin typeface="Times New Roman" panose="02020603050405020304" pitchFamily="18" charset="0"/>
              <a:ea typeface="黑体" panose="02010609060101010101" pitchFamily="49" charset="-122"/>
            </a:endParaRPr>
          </a:p>
        </p:txBody>
      </p:sp>
      <p:sp>
        <p:nvSpPr>
          <p:cNvPr id="17" name="Rectangle 5">
            <a:extLst>
              <a:ext uri="{FF2B5EF4-FFF2-40B4-BE49-F238E27FC236}">
                <a16:creationId xmlns:a16="http://schemas.microsoft.com/office/drawing/2014/main" id="{A6B28EE3-D7B5-434D-B8B9-C17AF161D47B}"/>
              </a:ext>
            </a:extLst>
          </p:cNvPr>
          <p:cNvSpPr>
            <a:spLocks noGrp="1"/>
          </p:cNvSpPr>
          <p:nvPr/>
        </p:nvSpPr>
        <p:spPr>
          <a:xfrm>
            <a:off x="1226037" y="1243330"/>
            <a:ext cx="6213475" cy="3614420"/>
          </a:xfrm>
          <a:prstGeom prst="rect">
            <a:avLst/>
          </a:prstGeom>
          <a:noFill/>
          <a:ln w="9525">
            <a:noFill/>
          </a:ln>
        </p:spPr>
        <p:txBody>
          <a:bodyPr anchor="t"/>
          <a:lstStyle/>
          <a:p>
            <a:pPr algn="just">
              <a:lnSpc>
                <a:spcPct val="150000"/>
              </a:lnSpc>
              <a:spcBef>
                <a:spcPts val="600"/>
              </a:spcBef>
              <a:buClr>
                <a:srgbClr val="E7E6E6"/>
              </a:buClr>
              <a:buSzPct val="75000"/>
            </a:pPr>
            <a:r>
              <a:rPr lang="zh-CN" altLang="zh-CN" sz="2400" b="1" dirty="0">
                <a:solidFill>
                  <a:prstClr val="black"/>
                </a:solidFill>
                <a:latin typeface="Times New Roman" panose="02020603050405020304" pitchFamily="18" charset="0"/>
                <a:ea typeface="微软雅黑" panose="020B0503020204020204" charset="-122"/>
              </a:rPr>
              <a:t>① 触发角</a:t>
            </a:r>
            <a:r>
              <a:rPr lang="zh-CN" altLang="zh-CN" sz="2400" b="1" i="1" dirty="0">
                <a:solidFill>
                  <a:prstClr val="black"/>
                </a:solidFill>
                <a:latin typeface="Times New Roman" panose="02020603050405020304" pitchFamily="18" charset="0"/>
                <a:ea typeface="微软雅黑" panose="020B0503020204020204" charset="-122"/>
              </a:rPr>
              <a:t>α</a:t>
            </a:r>
            <a:r>
              <a:rPr lang="zh-CN" altLang="zh-CN" sz="2400" b="1" dirty="0">
                <a:solidFill>
                  <a:prstClr val="black"/>
                </a:solidFill>
                <a:latin typeface="Times New Roman" panose="02020603050405020304" pitchFamily="18" charset="0"/>
                <a:ea typeface="微软雅黑" panose="020B0503020204020204" charset="-122"/>
              </a:rPr>
              <a:t>=0º</a:t>
            </a:r>
            <a:endParaRPr lang="en-US" altLang="zh-CN" sz="2400" b="1" dirty="0">
              <a:solidFill>
                <a:prstClr val="black"/>
              </a:solidFill>
              <a:latin typeface="Times New Roman" panose="02020603050405020304" pitchFamily="18" charset="0"/>
              <a:ea typeface="微软雅黑" panose="020B0503020204020204" charset="-122"/>
            </a:endParaRPr>
          </a:p>
          <a:p>
            <a:pPr algn="just">
              <a:lnSpc>
                <a:spcPct val="150000"/>
              </a:lnSpc>
              <a:spcBef>
                <a:spcPts val="600"/>
              </a:spcBef>
              <a:buClr>
                <a:srgbClr val="E7E6E6"/>
              </a:buClr>
              <a:buSzPct val="75000"/>
            </a:pPr>
            <a:r>
              <a:rPr lang="zh-CN" altLang="zh-CN" sz="2400" b="1" dirty="0">
                <a:solidFill>
                  <a:prstClr val="black"/>
                </a:solidFill>
                <a:latin typeface="Times New Roman" panose="02020603050405020304" pitchFamily="18" charset="0"/>
                <a:ea typeface="微软雅黑" panose="020B0503020204020204" charset="-122"/>
              </a:rPr>
              <a:t>        由于</a:t>
            </a:r>
            <a:r>
              <a:rPr lang="zh-CN" altLang="zh-CN" sz="2400" b="1" dirty="0">
                <a:solidFill>
                  <a:srgbClr val="C00000"/>
                </a:solidFill>
                <a:latin typeface="Times New Roman" panose="02020603050405020304" pitchFamily="18" charset="0"/>
                <a:ea typeface="微软雅黑" panose="020B0503020204020204" charset="-122"/>
              </a:rPr>
              <a:t>各相在整个正半周正向晶闸管全导通</a:t>
            </a:r>
            <a:r>
              <a:rPr lang="zh-CN" altLang="zh-CN" sz="2400" b="1" dirty="0">
                <a:solidFill>
                  <a:prstClr val="black"/>
                </a:solidFill>
                <a:latin typeface="Times New Roman" panose="02020603050405020304" pitchFamily="18" charset="0"/>
                <a:ea typeface="微软雅黑" panose="020B0503020204020204" charset="-122"/>
              </a:rPr>
              <a:t>，</a:t>
            </a:r>
            <a:r>
              <a:rPr lang="zh-CN" altLang="zh-CN" sz="2400" b="1" dirty="0">
                <a:solidFill>
                  <a:srgbClr val="C00000"/>
                </a:solidFill>
                <a:latin typeface="Times New Roman" panose="02020603050405020304" pitchFamily="18" charset="0"/>
                <a:ea typeface="微软雅黑" panose="020B0503020204020204" charset="-122"/>
              </a:rPr>
              <a:t>负半周反向晶闸管全导通</a:t>
            </a:r>
            <a:r>
              <a:rPr lang="zh-CN" altLang="zh-CN" sz="2400" b="1" dirty="0">
                <a:solidFill>
                  <a:prstClr val="black"/>
                </a:solidFill>
                <a:latin typeface="Times New Roman" panose="02020603050405020304" pitchFamily="18" charset="0"/>
                <a:ea typeface="微软雅黑" panose="020B0503020204020204" charset="-122"/>
              </a:rPr>
              <a:t>，负载上获得的电压仍为完整的正弦波。</a:t>
            </a:r>
            <a:endParaRPr lang="en-US" altLang="zh-CN" sz="2400" b="1" dirty="0">
              <a:solidFill>
                <a:prstClr val="black"/>
              </a:solidFill>
              <a:latin typeface="Times New Roman" panose="02020603050405020304" pitchFamily="18" charset="0"/>
              <a:ea typeface="微软雅黑" panose="020B0503020204020204" charset="-122"/>
            </a:endParaRPr>
          </a:p>
          <a:p>
            <a:pPr algn="just">
              <a:lnSpc>
                <a:spcPct val="150000"/>
              </a:lnSpc>
              <a:spcBef>
                <a:spcPts val="600"/>
              </a:spcBef>
              <a:buClr>
                <a:srgbClr val="E7E6E6"/>
              </a:buClr>
              <a:buSzPct val="75000"/>
            </a:pPr>
            <a:r>
              <a:rPr lang="zh-CN" altLang="en-US" sz="2400" b="1" dirty="0">
                <a:solidFill>
                  <a:srgbClr val="C00000"/>
                </a:solidFill>
                <a:latin typeface="等线"/>
                <a:ea typeface="微软雅黑" panose="020B0503020204020204" charset="-122"/>
              </a:rPr>
              <a:t>触发角的起始点是电压过零点</a:t>
            </a:r>
            <a:endParaRPr lang="zh-CN" altLang="zh-CN" sz="2400" b="1" dirty="0">
              <a:solidFill>
                <a:srgbClr val="C00000"/>
              </a:solidFill>
              <a:latin typeface="等线"/>
              <a:ea typeface="微软雅黑" panose="020B0503020204020204" charset="-122"/>
            </a:endParaRPr>
          </a:p>
        </p:txBody>
      </p:sp>
      <p:sp>
        <p:nvSpPr>
          <p:cNvPr id="18" name="Text Box 6">
            <a:extLst>
              <a:ext uri="{FF2B5EF4-FFF2-40B4-BE49-F238E27FC236}">
                <a16:creationId xmlns:a16="http://schemas.microsoft.com/office/drawing/2014/main" id="{ED28493C-31EE-4B01-962B-9413C316BCD6}"/>
              </a:ext>
            </a:extLst>
          </p:cNvPr>
          <p:cNvSpPr txBox="1"/>
          <p:nvPr/>
        </p:nvSpPr>
        <p:spPr>
          <a:xfrm>
            <a:off x="1226037" y="691672"/>
            <a:ext cx="2562860" cy="521970"/>
          </a:xfrm>
          <a:prstGeom prst="rect">
            <a:avLst/>
          </a:prstGeom>
          <a:noFill/>
          <a:ln w="9525">
            <a:noFill/>
          </a:ln>
        </p:spPr>
        <p:txBody>
          <a:bodyPr wrap="none" anchor="t">
            <a:spAutoFit/>
          </a:bodyPr>
          <a:lstStyle/>
          <a:p>
            <a:r>
              <a:rPr lang="zh-CN" altLang="zh-CN" sz="2800" b="1" dirty="0">
                <a:solidFill>
                  <a:prstClr val="black"/>
                </a:solidFill>
                <a:latin typeface="微软雅黑" panose="020B0503020204020204" charset="-122"/>
                <a:ea typeface="微软雅黑" panose="020B0503020204020204" charset="-122"/>
              </a:rPr>
              <a:t>(1) 电阻性负载</a:t>
            </a:r>
          </a:p>
        </p:txBody>
      </p:sp>
      <p:pic>
        <p:nvPicPr>
          <p:cNvPr id="19" name="图片 18">
            <a:extLst>
              <a:ext uri="{FF2B5EF4-FFF2-40B4-BE49-F238E27FC236}">
                <a16:creationId xmlns:a16="http://schemas.microsoft.com/office/drawing/2014/main" id="{E9718FC7-8EA4-4E06-BEDA-3AEA2EC037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0372" y="1529395"/>
            <a:ext cx="4097416" cy="4784751"/>
          </a:xfrm>
          <a:prstGeom prst="rect">
            <a:avLst/>
          </a:prstGeom>
        </p:spPr>
      </p:pic>
      <p:sp>
        <p:nvSpPr>
          <p:cNvPr id="20" name="椭圆形标注 3">
            <a:extLst>
              <a:ext uri="{FF2B5EF4-FFF2-40B4-BE49-F238E27FC236}">
                <a16:creationId xmlns:a16="http://schemas.microsoft.com/office/drawing/2014/main" id="{14D7A544-A395-4700-85FA-69D3EB43ADD7}"/>
              </a:ext>
            </a:extLst>
          </p:cNvPr>
          <p:cNvSpPr/>
          <p:nvPr/>
        </p:nvSpPr>
        <p:spPr>
          <a:xfrm>
            <a:off x="6730632" y="5487895"/>
            <a:ext cx="1729740" cy="1143820"/>
          </a:xfrm>
          <a:prstGeom prst="wedgeEllipseCallout">
            <a:avLst>
              <a:gd name="adj1" fmla="val 67523"/>
              <a:gd name="adj2" fmla="val -115916"/>
            </a:avLst>
          </a:prstGeom>
          <a:solidFill>
            <a:srgbClr val="0070C0">
              <a:alpha val="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等线"/>
                <a:ea typeface="华文中宋" panose="02010600040101010101" pitchFamily="2" charset="-122"/>
              </a:rPr>
              <a:t>任何时间段有</a:t>
            </a:r>
            <a:r>
              <a:rPr lang="en-US" altLang="zh-CN" dirty="0">
                <a:solidFill>
                  <a:srgbClr val="44546A"/>
                </a:solidFill>
                <a:latin typeface="等线"/>
                <a:ea typeface="华文中宋" panose="02010600040101010101" pitchFamily="2" charset="-122"/>
              </a:rPr>
              <a:t>3</a:t>
            </a:r>
            <a:r>
              <a:rPr lang="zh-CN" altLang="en-US" dirty="0">
                <a:solidFill>
                  <a:srgbClr val="44546A"/>
                </a:solidFill>
                <a:latin typeface="等线"/>
                <a:ea typeface="华文中宋" panose="02010600040101010101" pitchFamily="2" charset="-122"/>
              </a:rPr>
              <a:t>个开关管导通</a:t>
            </a:r>
            <a:endParaRPr lang="en-US" altLang="zh-CN" sz="2200" dirty="0">
              <a:solidFill>
                <a:srgbClr val="44546A"/>
              </a:solidFill>
              <a:latin typeface="Times New Roman" panose="02020603050405020304" pitchFamily="18" charset="0"/>
              <a:ea typeface="华文中宋" panose="02010600040101010101" pitchFamily="2" charset="-122"/>
            </a:endParaRPr>
          </a:p>
        </p:txBody>
      </p:sp>
      <p:sp>
        <p:nvSpPr>
          <p:cNvPr id="21" name="矩形 20">
            <a:extLst>
              <a:ext uri="{FF2B5EF4-FFF2-40B4-BE49-F238E27FC236}">
                <a16:creationId xmlns:a16="http://schemas.microsoft.com/office/drawing/2014/main" id="{9359818F-F892-41F1-8B50-B61ABB35791D}"/>
              </a:ext>
            </a:extLst>
          </p:cNvPr>
          <p:cNvSpPr/>
          <p:nvPr/>
        </p:nvSpPr>
        <p:spPr>
          <a:xfrm>
            <a:off x="8620612" y="2723515"/>
            <a:ext cx="385445" cy="3147695"/>
          </a:xfrm>
          <a:prstGeom prst="rect">
            <a:avLst/>
          </a:prstGeom>
          <a:solidFill>
            <a:srgbClr val="4472C4">
              <a:alpha val="4000"/>
            </a:srgbClr>
          </a:solidFill>
          <a:ln w="12700" cap="flat" cmpd="sng" algn="ctr">
            <a:solidFill>
              <a:srgbClr val="4472C4">
                <a:shade val="50000"/>
                <a:alpha val="9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22" name="椭圆形标注 3">
            <a:extLst>
              <a:ext uri="{FF2B5EF4-FFF2-40B4-BE49-F238E27FC236}">
                <a16:creationId xmlns:a16="http://schemas.microsoft.com/office/drawing/2014/main" id="{7336C0C2-5830-41A3-952A-8171993F06EE}"/>
              </a:ext>
            </a:extLst>
          </p:cNvPr>
          <p:cNvSpPr/>
          <p:nvPr/>
        </p:nvSpPr>
        <p:spPr>
          <a:xfrm>
            <a:off x="6304710" y="697524"/>
            <a:ext cx="2039139" cy="1143820"/>
          </a:xfrm>
          <a:prstGeom prst="wedgeEllipseCallout">
            <a:avLst>
              <a:gd name="adj1" fmla="val 62550"/>
              <a:gd name="adj2" fmla="val 96160"/>
            </a:avLst>
          </a:prstGeom>
          <a:solidFill>
            <a:srgbClr val="FFC000">
              <a:alpha val="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等线"/>
                <a:ea typeface="华文中宋" panose="02010600040101010101" pitchFamily="2" charset="-122"/>
              </a:rPr>
              <a:t>每个晶闸管初始触发角在过零点</a:t>
            </a:r>
            <a:endParaRPr lang="en-US" altLang="zh-CN" sz="2200" dirty="0">
              <a:solidFill>
                <a:srgbClr val="44546A"/>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1562177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2" name="矩形 1">
            <a:extLst>
              <a:ext uri="{FF2B5EF4-FFF2-40B4-BE49-F238E27FC236}">
                <a16:creationId xmlns:a16="http://schemas.microsoft.com/office/drawing/2014/main" id="{CE3A0E79-C6DB-4203-A796-30A2DFEF944F}"/>
              </a:ext>
            </a:extLst>
          </p:cNvPr>
          <p:cNvSpPr/>
          <p:nvPr/>
        </p:nvSpPr>
        <p:spPr>
          <a:xfrm>
            <a:off x="9206144" y="6196614"/>
            <a:ext cx="2920753" cy="52486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1DBFD3D-C50A-4DA2-A1B0-715DCD9589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3351" y="1164804"/>
            <a:ext cx="4147385" cy="5079764"/>
          </a:xfrm>
          <a:prstGeom prst="rect">
            <a:avLst/>
          </a:prstGeom>
        </p:spPr>
      </p:pic>
      <p:pic>
        <p:nvPicPr>
          <p:cNvPr id="6" name="图片 1">
            <a:extLst>
              <a:ext uri="{FF2B5EF4-FFF2-40B4-BE49-F238E27FC236}">
                <a16:creationId xmlns:a16="http://schemas.microsoft.com/office/drawing/2014/main" id="{A04258AD-505D-4A74-B384-21BFE69A1FA8}"/>
              </a:ext>
            </a:extLst>
          </p:cNvPr>
          <p:cNvPicPr>
            <a:picLocks noChangeAspect="1"/>
          </p:cNvPicPr>
          <p:nvPr/>
        </p:nvPicPr>
        <p:blipFill>
          <a:blip r:embed="rId3"/>
          <a:srcRect t="7166" b="4778"/>
          <a:stretch>
            <a:fillRect/>
          </a:stretch>
        </p:blipFill>
        <p:spPr>
          <a:xfrm>
            <a:off x="3411537" y="4298650"/>
            <a:ext cx="2847975" cy="2387600"/>
          </a:xfrm>
          <a:prstGeom prst="rect">
            <a:avLst/>
          </a:prstGeom>
          <a:noFill/>
          <a:ln w="9525">
            <a:noFill/>
          </a:ln>
        </p:spPr>
      </p:pic>
      <p:sp>
        <p:nvSpPr>
          <p:cNvPr id="7" name="Rectangle 3">
            <a:extLst>
              <a:ext uri="{FF2B5EF4-FFF2-40B4-BE49-F238E27FC236}">
                <a16:creationId xmlns:a16="http://schemas.microsoft.com/office/drawing/2014/main" id="{AFFB9F83-7206-4F09-938A-918D2C1CDFA6}"/>
              </a:ext>
            </a:extLst>
          </p:cNvPr>
          <p:cNvSpPr/>
          <p:nvPr/>
        </p:nvSpPr>
        <p:spPr>
          <a:xfrm>
            <a:off x="3357562" y="2023128"/>
            <a:ext cx="9144000" cy="368300"/>
          </a:xfrm>
          <a:prstGeom prst="rect">
            <a:avLst/>
          </a:prstGeom>
          <a:noFill/>
          <a:ln w="9525">
            <a:noFill/>
          </a:ln>
        </p:spPr>
        <p:txBody>
          <a:bodyPr anchor="t">
            <a:spAutoFit/>
          </a:bodyPr>
          <a:lstStyle/>
          <a:p>
            <a:endParaRPr lang="zh-CN" altLang="en-US" dirty="0">
              <a:solidFill>
                <a:prstClr val="black"/>
              </a:solidFill>
              <a:latin typeface="Times New Roman" panose="02020603050405020304" pitchFamily="18" charset="0"/>
              <a:ea typeface="黑体" panose="02010609060101010101" pitchFamily="49" charset="-122"/>
            </a:endParaRPr>
          </a:p>
        </p:txBody>
      </p:sp>
      <p:sp>
        <p:nvSpPr>
          <p:cNvPr id="8" name="Rectangle 5">
            <a:extLst>
              <a:ext uri="{FF2B5EF4-FFF2-40B4-BE49-F238E27FC236}">
                <a16:creationId xmlns:a16="http://schemas.microsoft.com/office/drawing/2014/main" id="{813D723C-8B6E-40E9-8F4C-9B0831195191}"/>
              </a:ext>
            </a:extLst>
          </p:cNvPr>
          <p:cNvSpPr>
            <a:spLocks noGrp="1"/>
          </p:cNvSpPr>
          <p:nvPr/>
        </p:nvSpPr>
        <p:spPr>
          <a:xfrm>
            <a:off x="1121727" y="571835"/>
            <a:ext cx="6435090" cy="3806825"/>
          </a:xfrm>
          <a:prstGeom prst="rect">
            <a:avLst/>
          </a:prstGeom>
          <a:noFill/>
          <a:ln w="9525">
            <a:noFill/>
          </a:ln>
        </p:spPr>
        <p:txBody>
          <a:bodyPr anchor="t"/>
          <a:lstStyle/>
          <a:p>
            <a:pPr algn="just">
              <a:lnSpc>
                <a:spcPct val="150000"/>
              </a:lnSpc>
              <a:spcBef>
                <a:spcPts val="600"/>
              </a:spcBef>
              <a:buClr>
                <a:srgbClr val="E7E6E6"/>
              </a:buClr>
              <a:buSzPct val="75000"/>
            </a:pPr>
            <a:r>
              <a:rPr lang="en-US" altLang="zh-CN" sz="2800" dirty="0">
                <a:solidFill>
                  <a:prstClr val="black"/>
                </a:solidFill>
                <a:latin typeface="Times New Roman" panose="02020603050405020304" pitchFamily="18" charset="0"/>
                <a:ea typeface="黑体" panose="02010609060101010101" pitchFamily="49" charset="-122"/>
              </a:rPr>
              <a:t>   </a:t>
            </a:r>
            <a:r>
              <a:rPr lang="en-US" altLang="zh-CN" sz="2400" dirty="0">
                <a:solidFill>
                  <a:prstClr val="black"/>
                </a:solidFill>
                <a:latin typeface="Times New Roman" panose="02020603050405020304" pitchFamily="18" charset="0"/>
                <a:ea typeface="微软雅黑" panose="020B0503020204020204" charset="-122"/>
              </a:rPr>
              <a:t> </a:t>
            </a:r>
            <a:r>
              <a:rPr lang="en-US" altLang="zh-CN" sz="2400" b="1" dirty="0">
                <a:solidFill>
                  <a:prstClr val="black"/>
                </a:solidFill>
                <a:latin typeface="Times New Roman" panose="02020603050405020304" pitchFamily="18" charset="0"/>
                <a:ea typeface="微软雅黑" panose="020B0503020204020204" charset="-122"/>
              </a:rPr>
              <a:t> </a:t>
            </a:r>
            <a:r>
              <a:rPr lang="zh-CN" altLang="zh-CN" sz="2400" b="1" dirty="0">
                <a:solidFill>
                  <a:prstClr val="black"/>
                </a:solidFill>
                <a:latin typeface="Times New Roman" panose="02020603050405020304" pitchFamily="18" charset="0"/>
                <a:ea typeface="微软雅黑" panose="020B0503020204020204" charset="-122"/>
              </a:rPr>
              <a:t>② 触发角</a:t>
            </a:r>
            <a:r>
              <a:rPr lang="zh-CN" altLang="zh-CN" sz="2400" b="1" i="1" dirty="0">
                <a:solidFill>
                  <a:prstClr val="black"/>
                </a:solidFill>
                <a:latin typeface="Times New Roman" panose="02020603050405020304" pitchFamily="18" charset="0"/>
                <a:ea typeface="微软雅黑" panose="020B0503020204020204" charset="-122"/>
              </a:rPr>
              <a:t>α</a:t>
            </a:r>
            <a:r>
              <a:rPr lang="zh-CN" altLang="zh-CN" sz="2400" b="1" dirty="0">
                <a:solidFill>
                  <a:prstClr val="black"/>
                </a:solidFill>
                <a:latin typeface="Times New Roman" panose="02020603050405020304" pitchFamily="18" charset="0"/>
                <a:ea typeface="微软雅黑" panose="020B0503020204020204" charset="-122"/>
              </a:rPr>
              <a:t>=30º</a:t>
            </a:r>
          </a:p>
          <a:p>
            <a:pPr algn="just">
              <a:lnSpc>
                <a:spcPct val="150000"/>
              </a:lnSpc>
              <a:spcBef>
                <a:spcPts val="600"/>
              </a:spcBef>
              <a:buClr>
                <a:srgbClr val="E7E6E6"/>
              </a:buClr>
              <a:buSzPct val="75000"/>
            </a:pPr>
            <a:r>
              <a:rPr lang="zh-CN" altLang="zh-CN" sz="2400" b="1" dirty="0">
                <a:solidFill>
                  <a:prstClr val="black"/>
                </a:solidFill>
                <a:latin typeface="Times New Roman" panose="02020603050405020304" pitchFamily="18" charset="0"/>
                <a:ea typeface="微软雅黑" panose="020B0503020204020204" charset="-122"/>
              </a:rPr>
              <a:t>       各相电压过零30º后触发相应晶闸管。以U相为例，</a:t>
            </a:r>
            <a:r>
              <a:rPr lang="zh-CN" altLang="zh-CN" sz="2400" b="1" i="1" dirty="0">
                <a:solidFill>
                  <a:prstClr val="black"/>
                </a:solidFill>
                <a:latin typeface="Times New Roman" panose="02020603050405020304" pitchFamily="18" charset="0"/>
                <a:ea typeface="微软雅黑" panose="020B0503020204020204" charset="-122"/>
              </a:rPr>
              <a:t>u</a:t>
            </a:r>
            <a:r>
              <a:rPr lang="en-US" altLang="zh-CN" sz="2400" b="1" baseline="-25000" dirty="0">
                <a:solidFill>
                  <a:prstClr val="black"/>
                </a:solidFill>
                <a:latin typeface="Times New Roman" panose="02020603050405020304" pitchFamily="18" charset="0"/>
                <a:ea typeface="微软雅黑" panose="020B0503020204020204" charset="-122"/>
              </a:rPr>
              <a:t>u</a:t>
            </a:r>
            <a:r>
              <a:rPr lang="zh-CN" altLang="zh-CN" sz="2400" b="1" dirty="0">
                <a:solidFill>
                  <a:prstClr val="black"/>
                </a:solidFill>
                <a:latin typeface="Times New Roman" panose="02020603050405020304" pitchFamily="18" charset="0"/>
                <a:ea typeface="微软雅黑" panose="020B0503020204020204" charset="-122"/>
              </a:rPr>
              <a:t>过零变正30º后发出VT</a:t>
            </a:r>
            <a:r>
              <a:rPr lang="zh-CN" altLang="zh-CN" sz="2400" b="1" baseline="-25000" dirty="0">
                <a:solidFill>
                  <a:prstClr val="black"/>
                </a:solidFill>
                <a:latin typeface="Times New Roman" panose="02020603050405020304" pitchFamily="18" charset="0"/>
                <a:ea typeface="微软雅黑" panose="020B0503020204020204" charset="-122"/>
              </a:rPr>
              <a:t>1</a:t>
            </a:r>
            <a:r>
              <a:rPr lang="zh-CN" altLang="zh-CN" sz="2400" b="1" dirty="0">
                <a:solidFill>
                  <a:prstClr val="black"/>
                </a:solidFill>
                <a:latin typeface="Times New Roman" panose="02020603050405020304" pitchFamily="18" charset="0"/>
                <a:ea typeface="微软雅黑" panose="020B0503020204020204" charset="-122"/>
              </a:rPr>
              <a:t>的触发脉冲</a:t>
            </a:r>
            <a:r>
              <a:rPr lang="zh-CN" altLang="zh-CN" sz="2400" b="1" i="1" dirty="0">
                <a:solidFill>
                  <a:prstClr val="black"/>
                </a:solidFill>
                <a:latin typeface="Times New Roman" panose="02020603050405020304" pitchFamily="18" charset="0"/>
                <a:ea typeface="微软雅黑" panose="020B0503020204020204" charset="-122"/>
              </a:rPr>
              <a:t>u</a:t>
            </a:r>
            <a:r>
              <a:rPr lang="zh-CN" altLang="zh-CN" sz="2400" b="1" baseline="-25000" dirty="0">
                <a:solidFill>
                  <a:prstClr val="black"/>
                </a:solidFill>
                <a:latin typeface="Times New Roman" panose="02020603050405020304" pitchFamily="18" charset="0"/>
                <a:ea typeface="微软雅黑" panose="020B0503020204020204" charset="-122"/>
              </a:rPr>
              <a:t>g1</a:t>
            </a:r>
            <a:r>
              <a:rPr lang="zh-CN" altLang="zh-CN" sz="2400" b="1" dirty="0">
                <a:solidFill>
                  <a:prstClr val="black"/>
                </a:solidFill>
                <a:latin typeface="Times New Roman" panose="02020603050405020304" pitchFamily="18" charset="0"/>
                <a:ea typeface="微软雅黑" panose="020B0503020204020204" charset="-122"/>
              </a:rPr>
              <a:t>，</a:t>
            </a:r>
            <a:r>
              <a:rPr lang="zh-CN" altLang="zh-CN" sz="2400" b="1" i="1" dirty="0">
                <a:solidFill>
                  <a:prstClr val="black"/>
                </a:solidFill>
                <a:latin typeface="Times New Roman" panose="02020603050405020304" pitchFamily="18" charset="0"/>
                <a:ea typeface="微软雅黑" panose="020B0503020204020204" charset="-122"/>
              </a:rPr>
              <a:t>u</a:t>
            </a:r>
            <a:r>
              <a:rPr lang="en-US" altLang="zh-CN" sz="2400" b="1" baseline="-25000" dirty="0">
                <a:solidFill>
                  <a:prstClr val="black"/>
                </a:solidFill>
                <a:latin typeface="Times New Roman" panose="02020603050405020304" pitchFamily="18" charset="0"/>
                <a:ea typeface="微软雅黑" panose="020B0503020204020204" charset="-122"/>
              </a:rPr>
              <a:t>u</a:t>
            </a:r>
            <a:r>
              <a:rPr lang="zh-CN" altLang="zh-CN" sz="2400" b="1" dirty="0">
                <a:solidFill>
                  <a:prstClr val="black"/>
                </a:solidFill>
                <a:latin typeface="Times New Roman" panose="02020603050405020304" pitchFamily="18" charset="0"/>
                <a:ea typeface="微软雅黑" panose="020B0503020204020204" charset="-122"/>
              </a:rPr>
              <a:t>过零变负30º后发出VT</a:t>
            </a:r>
            <a:r>
              <a:rPr lang="zh-CN" altLang="zh-CN" sz="2400" b="1" baseline="-25000" dirty="0">
                <a:solidFill>
                  <a:prstClr val="black"/>
                </a:solidFill>
                <a:latin typeface="Times New Roman" panose="02020603050405020304" pitchFamily="18" charset="0"/>
                <a:ea typeface="微软雅黑" panose="020B0503020204020204" charset="-122"/>
              </a:rPr>
              <a:t>4</a:t>
            </a:r>
            <a:r>
              <a:rPr lang="zh-CN" altLang="zh-CN" sz="2400" b="1" dirty="0">
                <a:solidFill>
                  <a:prstClr val="black"/>
                </a:solidFill>
                <a:latin typeface="Times New Roman" panose="02020603050405020304" pitchFamily="18" charset="0"/>
                <a:ea typeface="微软雅黑" panose="020B0503020204020204" charset="-122"/>
              </a:rPr>
              <a:t>的触发脉冲</a:t>
            </a:r>
            <a:r>
              <a:rPr lang="zh-CN" altLang="zh-CN" sz="2400" b="1" i="1" dirty="0">
                <a:solidFill>
                  <a:prstClr val="black"/>
                </a:solidFill>
                <a:latin typeface="Times New Roman" panose="02020603050405020304" pitchFamily="18" charset="0"/>
                <a:ea typeface="微软雅黑" panose="020B0503020204020204" charset="-122"/>
              </a:rPr>
              <a:t>u</a:t>
            </a:r>
            <a:r>
              <a:rPr lang="zh-CN" altLang="zh-CN" sz="2400" b="1" baseline="-25000" dirty="0">
                <a:solidFill>
                  <a:prstClr val="black"/>
                </a:solidFill>
                <a:latin typeface="Times New Roman" panose="02020603050405020304" pitchFamily="18" charset="0"/>
                <a:ea typeface="微软雅黑" panose="020B0503020204020204" charset="-122"/>
              </a:rPr>
              <a:t>g2</a:t>
            </a:r>
            <a:r>
              <a:rPr lang="zh-CN" altLang="zh-CN" sz="2400" b="1" dirty="0">
                <a:solidFill>
                  <a:prstClr val="black"/>
                </a:solidFill>
                <a:latin typeface="Times New Roman" panose="02020603050405020304" pitchFamily="18" charset="0"/>
                <a:ea typeface="微软雅黑" panose="020B0503020204020204" charset="-122"/>
              </a:rPr>
              <a:t> 。</a:t>
            </a:r>
          </a:p>
          <a:p>
            <a:pPr algn="just">
              <a:lnSpc>
                <a:spcPct val="150000"/>
              </a:lnSpc>
              <a:spcBef>
                <a:spcPts val="600"/>
              </a:spcBef>
              <a:buClr>
                <a:srgbClr val="E7E6E6"/>
              </a:buClr>
              <a:buSzPct val="75000"/>
              <a:buFont typeface="Wingdings" panose="05000000000000000000" pitchFamily="2" charset="2"/>
              <a:buNone/>
            </a:pPr>
            <a:r>
              <a:rPr lang="zh-CN" altLang="zh-CN" sz="2400" b="1" dirty="0">
                <a:solidFill>
                  <a:prstClr val="black"/>
                </a:solidFill>
                <a:latin typeface="Times New Roman" panose="02020603050405020304" pitchFamily="18" charset="0"/>
                <a:ea typeface="微软雅黑" panose="020B0503020204020204" charset="-122"/>
              </a:rPr>
              <a:t>       </a:t>
            </a:r>
            <a:r>
              <a:rPr lang="zh-CN" altLang="zh-CN" sz="2400" b="1" i="1" dirty="0">
                <a:solidFill>
                  <a:prstClr val="black"/>
                </a:solidFill>
                <a:latin typeface="Times New Roman" panose="02020603050405020304" pitchFamily="18" charset="0"/>
                <a:ea typeface="微软雅黑" panose="020B0503020204020204" charset="-122"/>
              </a:rPr>
              <a:t>α</a:t>
            </a:r>
            <a:r>
              <a:rPr lang="zh-CN" altLang="zh-CN" sz="2400" b="1" dirty="0">
                <a:solidFill>
                  <a:prstClr val="black"/>
                </a:solidFill>
                <a:latin typeface="Times New Roman" panose="02020603050405020304" pitchFamily="18" charset="0"/>
                <a:ea typeface="微软雅黑" panose="020B0503020204020204" charset="-122"/>
              </a:rPr>
              <a:t>=30º时的导通特点：每管持续导通150º </a:t>
            </a:r>
            <a:r>
              <a:rPr lang="zh-CN" altLang="en-US" sz="2400" b="1" dirty="0">
                <a:solidFill>
                  <a:prstClr val="black"/>
                </a:solidFill>
                <a:latin typeface="Times New Roman" panose="02020603050405020304" pitchFamily="18" charset="0"/>
                <a:ea typeface="微软雅黑" panose="020B0503020204020204" charset="-122"/>
              </a:rPr>
              <a:t>。</a:t>
            </a:r>
            <a:endParaRPr lang="en-US" altLang="zh-CN" sz="2400" b="1" dirty="0">
              <a:solidFill>
                <a:prstClr val="black"/>
              </a:solidFill>
              <a:latin typeface="Times New Roman" panose="02020603050405020304" pitchFamily="18" charset="0"/>
              <a:ea typeface="微软雅黑" panose="020B0503020204020204" charset="-122"/>
            </a:endParaRPr>
          </a:p>
          <a:p>
            <a:pPr algn="just">
              <a:lnSpc>
                <a:spcPct val="150000"/>
              </a:lnSpc>
              <a:spcBef>
                <a:spcPts val="600"/>
              </a:spcBef>
              <a:buClr>
                <a:srgbClr val="E7E6E6"/>
              </a:buClr>
              <a:buSzPct val="75000"/>
            </a:pPr>
            <a:r>
              <a:rPr lang="zh-CN" altLang="zh-CN" sz="2400" b="1" dirty="0">
                <a:solidFill>
                  <a:prstClr val="black"/>
                </a:solidFill>
                <a:latin typeface="Times New Roman" panose="02020603050405020304" pitchFamily="18" charset="0"/>
                <a:ea typeface="微软雅黑" panose="020B0503020204020204" charset="-122"/>
              </a:rPr>
              <a:t>0º</a:t>
            </a:r>
            <a:r>
              <a:rPr lang="zh-CN" altLang="zh-CN" sz="2400" b="1" dirty="0">
                <a:latin typeface="Times New Roman" panose="02020603050405020304" pitchFamily="18" charset="0"/>
                <a:ea typeface="微软雅黑" panose="020B0503020204020204" charset="-122"/>
              </a:rPr>
              <a:t> ≤</a:t>
            </a:r>
            <a:r>
              <a:rPr lang="zh-CN" altLang="zh-CN" sz="2400" b="1" i="1" dirty="0">
                <a:solidFill>
                  <a:prstClr val="black"/>
                </a:solidFill>
                <a:latin typeface="Times New Roman" panose="02020603050405020304" pitchFamily="18" charset="0"/>
                <a:ea typeface="微软雅黑" panose="020B0503020204020204" charset="-122"/>
              </a:rPr>
              <a:t> α</a:t>
            </a:r>
            <a:r>
              <a:rPr lang="en-US" altLang="zh-CN" sz="2400" b="1" i="1" dirty="0">
                <a:solidFill>
                  <a:prstClr val="black"/>
                </a:solidFill>
                <a:latin typeface="Times New Roman" panose="02020603050405020304" pitchFamily="18" charset="0"/>
                <a:ea typeface="微软雅黑" panose="020B0503020204020204" charset="-122"/>
              </a:rPr>
              <a:t>&lt;</a:t>
            </a:r>
            <a:r>
              <a:rPr lang="zh-CN" altLang="zh-CN" sz="2400" b="1" dirty="0">
                <a:solidFill>
                  <a:prstClr val="black"/>
                </a:solidFill>
                <a:latin typeface="Times New Roman" panose="02020603050405020304" pitchFamily="18" charset="0"/>
                <a:ea typeface="微软雅黑" panose="020B0503020204020204" charset="-122"/>
              </a:rPr>
              <a:t> </a:t>
            </a:r>
            <a:r>
              <a:rPr lang="en-US" altLang="zh-CN" sz="2400" b="1" dirty="0">
                <a:solidFill>
                  <a:prstClr val="black"/>
                </a:solidFill>
                <a:latin typeface="Times New Roman" panose="02020603050405020304" pitchFamily="18" charset="0"/>
                <a:ea typeface="微软雅黑" panose="020B0503020204020204" charset="-122"/>
              </a:rPr>
              <a:t>6</a:t>
            </a:r>
            <a:r>
              <a:rPr lang="zh-CN" altLang="zh-CN" sz="2400" b="1" dirty="0">
                <a:solidFill>
                  <a:prstClr val="black"/>
                </a:solidFill>
                <a:latin typeface="Times New Roman" panose="02020603050405020304" pitchFamily="18" charset="0"/>
                <a:ea typeface="微软雅黑" panose="020B0503020204020204" charset="-122"/>
              </a:rPr>
              <a:t>0º</a:t>
            </a:r>
            <a:r>
              <a:rPr lang="zh-CN" altLang="en-US" sz="2400" b="1" dirty="0">
                <a:solidFill>
                  <a:prstClr val="black"/>
                </a:solidFill>
                <a:latin typeface="Times New Roman" panose="02020603050405020304" pitchFamily="18" charset="0"/>
                <a:ea typeface="微软雅黑" panose="020B0503020204020204" charset="-122"/>
              </a:rPr>
              <a:t>的导通角</a:t>
            </a:r>
            <a:r>
              <a:rPr lang="en-US" altLang="zh-CN" sz="2400" b="1" dirty="0">
                <a:solidFill>
                  <a:prstClr val="black"/>
                </a:solidFill>
                <a:latin typeface="Times New Roman" panose="02020603050405020304" pitchFamily="18" charset="0"/>
                <a:ea typeface="微软雅黑" panose="020B0503020204020204" charset="-122"/>
              </a:rPr>
              <a:t>180-</a:t>
            </a:r>
            <a:r>
              <a:rPr lang="zh-CN" altLang="zh-CN" sz="2400" b="1" i="1" dirty="0">
                <a:solidFill>
                  <a:prstClr val="black"/>
                </a:solidFill>
                <a:latin typeface="Times New Roman" panose="02020603050405020304" pitchFamily="18" charset="0"/>
                <a:ea typeface="微软雅黑" panose="020B0503020204020204" charset="-122"/>
              </a:rPr>
              <a:t> α</a:t>
            </a:r>
            <a:r>
              <a:rPr lang="zh-CN" altLang="en-US" sz="2400" b="1" dirty="0">
                <a:solidFill>
                  <a:prstClr val="black"/>
                </a:solidFill>
                <a:latin typeface="Times New Roman" panose="02020603050405020304" pitchFamily="18" charset="0"/>
                <a:ea typeface="微软雅黑" panose="020B0503020204020204" charset="-122"/>
              </a:rPr>
              <a:t>。</a:t>
            </a:r>
          </a:p>
          <a:p>
            <a:pPr algn="just">
              <a:lnSpc>
                <a:spcPct val="150000"/>
              </a:lnSpc>
              <a:spcBef>
                <a:spcPts val="600"/>
              </a:spcBef>
              <a:buClr>
                <a:srgbClr val="E7E6E6"/>
              </a:buClr>
              <a:buSzPct val="75000"/>
              <a:buFont typeface="Wingdings" panose="05000000000000000000" pitchFamily="2" charset="2"/>
              <a:buNone/>
            </a:pPr>
            <a:endParaRPr lang="zh-CN" altLang="en-US" sz="2400" b="1" dirty="0">
              <a:solidFill>
                <a:prstClr val="black"/>
              </a:solidFill>
              <a:latin typeface="Times New Roman" panose="02020603050405020304" pitchFamily="18" charset="0"/>
              <a:ea typeface="微软雅黑" panose="020B0503020204020204" charset="-122"/>
            </a:endParaRPr>
          </a:p>
        </p:txBody>
      </p:sp>
      <p:sp>
        <p:nvSpPr>
          <p:cNvPr id="9" name="椭圆形标注 3">
            <a:extLst>
              <a:ext uri="{FF2B5EF4-FFF2-40B4-BE49-F238E27FC236}">
                <a16:creationId xmlns:a16="http://schemas.microsoft.com/office/drawing/2014/main" id="{063B7107-712D-4F08-B9D5-E029187739E2}"/>
              </a:ext>
            </a:extLst>
          </p:cNvPr>
          <p:cNvSpPr/>
          <p:nvPr/>
        </p:nvSpPr>
        <p:spPr>
          <a:xfrm>
            <a:off x="6218896" y="4228922"/>
            <a:ext cx="1280446" cy="1058390"/>
          </a:xfrm>
          <a:prstGeom prst="wedgeEllipseCallout">
            <a:avLst>
              <a:gd name="adj1" fmla="val 144218"/>
              <a:gd name="adj2" fmla="val 37485"/>
            </a:avLst>
          </a:prstGeom>
          <a:solidFill>
            <a:srgbClr val="0070C0">
              <a:alpha val="4000"/>
            </a:srgbClr>
          </a:solidFill>
          <a:ln w="9525" cap="flat" cmpd="sng">
            <a:solidFill>
              <a:srgbClr val="000000"/>
            </a:solidFill>
            <a:prstDash val="solid"/>
            <a:miter/>
            <a:headEnd type="none" w="med" len="med"/>
            <a:tailEnd type="none" w="med" len="med"/>
          </a:ln>
        </p:spPr>
        <p:txBody>
          <a:bodyPr/>
          <a:lstStyle/>
          <a:p>
            <a:pPr algn="ctr"/>
            <a:r>
              <a:rPr lang="en-US" altLang="zh-CN" dirty="0">
                <a:solidFill>
                  <a:srgbClr val="44546A"/>
                </a:solidFill>
                <a:latin typeface="等线"/>
                <a:ea typeface="华文中宋" panose="02010600040101010101" pitchFamily="2" charset="-122"/>
              </a:rPr>
              <a:t>3</a:t>
            </a:r>
            <a:r>
              <a:rPr lang="zh-CN" altLang="en-US" dirty="0">
                <a:solidFill>
                  <a:srgbClr val="44546A"/>
                </a:solidFill>
                <a:latin typeface="等线" panose="02010600030101010101" pitchFamily="2" charset="-122"/>
                <a:ea typeface="等线" panose="02010600030101010101" pitchFamily="2" charset="-122"/>
              </a:rPr>
              <a:t>个</a:t>
            </a:r>
          </a:p>
          <a:p>
            <a:pPr algn="ctr"/>
            <a:r>
              <a:rPr lang="zh-CN" altLang="en-US" dirty="0">
                <a:solidFill>
                  <a:srgbClr val="44546A"/>
                </a:solidFill>
                <a:latin typeface="等线" panose="02010600030101010101" pitchFamily="2" charset="-122"/>
                <a:ea typeface="等线" panose="02010600030101010101" pitchFamily="2" charset="-122"/>
              </a:rPr>
              <a:t>开关管导通</a:t>
            </a:r>
            <a:endParaRPr lang="en-US" altLang="zh-CN" sz="2200" dirty="0">
              <a:solidFill>
                <a:srgbClr val="44546A"/>
              </a:solidFill>
              <a:latin typeface="等线" panose="02010600030101010101" pitchFamily="2" charset="-122"/>
              <a:ea typeface="等线" panose="02010600030101010101" pitchFamily="2" charset="-122"/>
            </a:endParaRPr>
          </a:p>
        </p:txBody>
      </p:sp>
      <p:sp>
        <p:nvSpPr>
          <p:cNvPr id="10" name="椭圆形标注 3">
            <a:extLst>
              <a:ext uri="{FF2B5EF4-FFF2-40B4-BE49-F238E27FC236}">
                <a16:creationId xmlns:a16="http://schemas.microsoft.com/office/drawing/2014/main" id="{327576A7-DEF6-4B92-B935-27CEF2559A52}"/>
              </a:ext>
            </a:extLst>
          </p:cNvPr>
          <p:cNvSpPr/>
          <p:nvPr/>
        </p:nvSpPr>
        <p:spPr>
          <a:xfrm>
            <a:off x="7351109" y="5673625"/>
            <a:ext cx="1280446" cy="1058390"/>
          </a:xfrm>
          <a:prstGeom prst="wedgeEllipseCallout">
            <a:avLst>
              <a:gd name="adj1" fmla="val 75854"/>
              <a:gd name="adj2" fmla="val -103678"/>
            </a:avLst>
          </a:prstGeom>
          <a:solidFill>
            <a:srgbClr val="FFC000">
              <a:alpha val="4000"/>
            </a:srgbClr>
          </a:solidFill>
          <a:ln w="9525" cap="flat" cmpd="sng">
            <a:solidFill>
              <a:srgbClr val="000000"/>
            </a:solidFill>
            <a:prstDash val="solid"/>
            <a:miter/>
            <a:headEnd type="none" w="med" len="med"/>
            <a:tailEnd type="none" w="med" len="med"/>
          </a:ln>
        </p:spPr>
        <p:txBody>
          <a:bodyPr/>
          <a:lstStyle/>
          <a:p>
            <a:pPr algn="ctr"/>
            <a:r>
              <a:rPr lang="en-US" altLang="zh-CN" dirty="0">
                <a:solidFill>
                  <a:srgbClr val="44546A"/>
                </a:solidFill>
                <a:latin typeface="等线"/>
                <a:ea typeface="华文中宋" panose="02010600040101010101" pitchFamily="2" charset="-122"/>
              </a:rPr>
              <a:t>2</a:t>
            </a:r>
            <a:r>
              <a:rPr lang="zh-CN" altLang="en-US" dirty="0">
                <a:solidFill>
                  <a:srgbClr val="44546A"/>
                </a:solidFill>
                <a:latin typeface="等线" panose="02010600030101010101" pitchFamily="2" charset="-122"/>
                <a:ea typeface="等线" panose="02010600030101010101" pitchFamily="2" charset="-122"/>
              </a:rPr>
              <a:t>个</a:t>
            </a:r>
          </a:p>
          <a:p>
            <a:pPr algn="ctr"/>
            <a:r>
              <a:rPr lang="zh-CN" altLang="en-US" dirty="0">
                <a:solidFill>
                  <a:srgbClr val="44546A"/>
                </a:solidFill>
                <a:latin typeface="等线" panose="02010600030101010101" pitchFamily="2" charset="-122"/>
                <a:ea typeface="等线" panose="02010600030101010101" pitchFamily="2" charset="-122"/>
              </a:rPr>
              <a:t>开关管导通</a:t>
            </a:r>
            <a:endParaRPr lang="en-US" altLang="zh-CN" sz="2200" dirty="0">
              <a:solidFill>
                <a:srgbClr val="44546A"/>
              </a:solidFill>
              <a:latin typeface="等线" panose="02010600030101010101" pitchFamily="2" charset="-122"/>
              <a:ea typeface="等线" panose="02010600030101010101" pitchFamily="2" charset="-122"/>
            </a:endParaRPr>
          </a:p>
        </p:txBody>
      </p:sp>
      <p:sp>
        <p:nvSpPr>
          <p:cNvPr id="11" name="Rectangle 2">
            <a:extLst>
              <a:ext uri="{FF2B5EF4-FFF2-40B4-BE49-F238E27FC236}">
                <a16:creationId xmlns:a16="http://schemas.microsoft.com/office/drawing/2014/main" id="{30D5A64D-68F6-4056-8D2D-4C8010FDA3AF}"/>
              </a:ext>
            </a:extLst>
          </p:cNvPr>
          <p:cNvSpPr>
            <a:spLocks noGrp="1"/>
          </p:cNvSpPr>
          <p:nvPr/>
        </p:nvSpPr>
        <p:spPr>
          <a:xfrm>
            <a:off x="8623935" y="6277945"/>
            <a:ext cx="2584450" cy="457200"/>
          </a:xfrm>
          <a:prstGeom prst="rect">
            <a:avLst/>
          </a:prstGeom>
        </p:spPr>
        <p:txBody>
          <a:bodyPr vert="horz" wrap="square" lIns="91440" tIns="45720" rIns="91440" bIns="45720" rtlCol="0" anchor="t">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55270">
              <a:buFont typeface="Arial" panose="020B0604020202020204" pitchFamily="34" charset="0"/>
              <a:buNone/>
            </a:pPr>
            <a:r>
              <a:rPr lang="zh-CN" altLang="zh-CN" sz="2400" b="1" dirty="0">
                <a:solidFill>
                  <a:prstClr val="black"/>
                </a:solidFill>
                <a:latin typeface="微软雅黑" panose="020B0503020204020204" charset="-122"/>
                <a:ea typeface="微软雅黑" panose="020B0503020204020204" charset="-122"/>
                <a:cs typeface="微软雅黑" panose="020B0503020204020204" charset="-122"/>
              </a:rPr>
              <a:t> </a:t>
            </a:r>
            <a:r>
              <a:rPr lang="zh-CN" altLang="zh-CN" sz="2400" b="1" i="1" dirty="0">
                <a:solidFill>
                  <a:prstClr val="black"/>
                </a:solidFill>
                <a:latin typeface="微软雅黑" panose="020B0503020204020204" charset="-122"/>
                <a:ea typeface="微软雅黑" panose="020B0503020204020204" charset="-122"/>
                <a:cs typeface="微软雅黑" panose="020B0503020204020204" charset="-122"/>
              </a:rPr>
              <a:t>α</a:t>
            </a:r>
            <a:r>
              <a:rPr lang="zh-CN" altLang="zh-CN" sz="2400" b="1" dirty="0">
                <a:solidFill>
                  <a:prstClr val="black"/>
                </a:solidFill>
                <a:latin typeface="微软雅黑" panose="020B0503020204020204" charset="-122"/>
                <a:ea typeface="微软雅黑" panose="020B0503020204020204" charset="-122"/>
                <a:cs typeface="微软雅黑" panose="020B0503020204020204" charset="-122"/>
              </a:rPr>
              <a:t>=</a:t>
            </a:r>
            <a:r>
              <a:rPr lang="en-US" altLang="zh-CN" sz="2400" b="1" dirty="0">
                <a:solidFill>
                  <a:prstClr val="black"/>
                </a:solidFill>
                <a:latin typeface="微软雅黑" panose="020B0503020204020204" charset="-122"/>
                <a:ea typeface="微软雅黑" panose="020B0503020204020204" charset="-122"/>
                <a:cs typeface="微软雅黑" panose="020B0503020204020204" charset="-122"/>
              </a:rPr>
              <a:t>3</a:t>
            </a:r>
            <a:r>
              <a:rPr lang="zh-CN" altLang="zh-CN" sz="2400" b="1" dirty="0">
                <a:solidFill>
                  <a:prstClr val="black"/>
                </a:solidFill>
                <a:latin typeface="微软雅黑" panose="020B0503020204020204" charset="-122"/>
                <a:ea typeface="微软雅黑" panose="020B0503020204020204" charset="-122"/>
                <a:cs typeface="微软雅黑" panose="020B0503020204020204" charset="-122"/>
              </a:rPr>
              <a:t>0º时的波形 </a:t>
            </a:r>
          </a:p>
        </p:txBody>
      </p:sp>
    </p:spTree>
    <p:extLst>
      <p:ext uri="{BB962C8B-B14F-4D97-AF65-F5344CB8AC3E}">
        <p14:creationId xmlns:p14="http://schemas.microsoft.com/office/powerpoint/2010/main" val="1185659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2" name="矩形 1">
            <a:extLst>
              <a:ext uri="{FF2B5EF4-FFF2-40B4-BE49-F238E27FC236}">
                <a16:creationId xmlns:a16="http://schemas.microsoft.com/office/drawing/2014/main" id="{D4CE92C3-3371-4324-B30D-19CDBA4F2AE0}"/>
              </a:ext>
            </a:extLst>
          </p:cNvPr>
          <p:cNvSpPr/>
          <p:nvPr/>
        </p:nvSpPr>
        <p:spPr>
          <a:xfrm>
            <a:off x="9197266" y="6169981"/>
            <a:ext cx="2929631" cy="551495"/>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63AC2047-5716-4299-9B97-0A95D41065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868" y="1484878"/>
            <a:ext cx="4403715" cy="4788229"/>
          </a:xfrm>
          <a:prstGeom prst="rect">
            <a:avLst/>
          </a:prstGeom>
        </p:spPr>
      </p:pic>
      <p:sp>
        <p:nvSpPr>
          <p:cNvPr id="6" name="Rectangle 5">
            <a:extLst>
              <a:ext uri="{FF2B5EF4-FFF2-40B4-BE49-F238E27FC236}">
                <a16:creationId xmlns:a16="http://schemas.microsoft.com/office/drawing/2014/main" id="{BED75665-7915-4724-88A1-5E3DA57DE631}"/>
              </a:ext>
            </a:extLst>
          </p:cNvPr>
          <p:cNvSpPr>
            <a:spLocks noGrp="1"/>
          </p:cNvSpPr>
          <p:nvPr/>
        </p:nvSpPr>
        <p:spPr>
          <a:xfrm>
            <a:off x="1116965" y="530860"/>
            <a:ext cx="5272405" cy="3989070"/>
          </a:xfrm>
          <a:prstGeom prst="rect">
            <a:avLst/>
          </a:prstGeom>
          <a:noFill/>
          <a:ln w="9525">
            <a:noFill/>
          </a:ln>
        </p:spPr>
        <p:txBody>
          <a:bodyPr anchor="t"/>
          <a:lstStyle/>
          <a:p>
            <a:pPr algn="just">
              <a:lnSpc>
                <a:spcPct val="150000"/>
              </a:lnSpc>
              <a:spcBef>
                <a:spcPts val="600"/>
              </a:spcBef>
              <a:buClr>
                <a:srgbClr val="E7E6E6"/>
              </a:buClr>
              <a:buSzPct val="75000"/>
            </a:pPr>
            <a:r>
              <a:rPr lang="en-US" altLang="zh-CN" sz="2800" b="1" dirty="0">
                <a:solidFill>
                  <a:prstClr val="black"/>
                </a:solidFill>
                <a:latin typeface="Times New Roman" panose="02020603050405020304" pitchFamily="18" charset="0"/>
                <a:ea typeface="微软雅黑" panose="020B0503020204020204" charset="-122"/>
              </a:rPr>
              <a:t> </a:t>
            </a:r>
            <a:r>
              <a:rPr lang="zh-CN" altLang="zh-CN" sz="2400" b="1" dirty="0">
                <a:solidFill>
                  <a:prstClr val="black"/>
                </a:solidFill>
                <a:latin typeface="Times New Roman" panose="02020603050405020304" pitchFamily="18" charset="0"/>
                <a:ea typeface="微软雅黑" panose="020B0503020204020204" charset="-122"/>
              </a:rPr>
              <a:t>③ 触发角</a:t>
            </a:r>
            <a:r>
              <a:rPr lang="zh-CN" altLang="zh-CN" sz="2400" b="1" i="1" dirty="0">
                <a:solidFill>
                  <a:prstClr val="black"/>
                </a:solidFill>
                <a:latin typeface="Times New Roman" panose="02020603050405020304" pitchFamily="18" charset="0"/>
                <a:ea typeface="微软雅黑" panose="020B0503020204020204" charset="-122"/>
              </a:rPr>
              <a:t>α</a:t>
            </a:r>
            <a:r>
              <a:rPr lang="zh-CN" altLang="zh-CN" sz="2400" b="1" dirty="0">
                <a:solidFill>
                  <a:prstClr val="black"/>
                </a:solidFill>
                <a:latin typeface="Times New Roman" panose="02020603050405020304" pitchFamily="18" charset="0"/>
                <a:ea typeface="微软雅黑" panose="020B0503020204020204" charset="-122"/>
              </a:rPr>
              <a:t>=60º</a:t>
            </a:r>
          </a:p>
          <a:p>
            <a:pPr algn="just">
              <a:lnSpc>
                <a:spcPct val="150000"/>
              </a:lnSpc>
              <a:spcBef>
                <a:spcPts val="600"/>
              </a:spcBef>
              <a:buClr>
                <a:srgbClr val="E7E6E6"/>
              </a:buClr>
              <a:buSzPct val="75000"/>
            </a:pPr>
            <a:r>
              <a:rPr lang="zh-CN" altLang="en-US" sz="2400" b="1" dirty="0">
                <a:solidFill>
                  <a:prstClr val="black"/>
                </a:solidFill>
                <a:latin typeface="Times New Roman" panose="02020603050405020304" pitchFamily="18" charset="0"/>
                <a:ea typeface="微软雅黑" panose="020B0503020204020204" charset="-122"/>
              </a:rPr>
              <a:t>触发</a:t>
            </a:r>
            <a:r>
              <a:rPr lang="en-US" altLang="zh-CN" sz="2400" b="1" dirty="0">
                <a:solidFill>
                  <a:prstClr val="black"/>
                </a:solidFill>
                <a:latin typeface="Times New Roman" panose="02020603050405020304" pitchFamily="18" charset="0"/>
                <a:ea typeface="微软雅黑" panose="020B0503020204020204" charset="-122"/>
              </a:rPr>
              <a:t>VT</a:t>
            </a:r>
            <a:r>
              <a:rPr lang="en-US" altLang="zh-CN" sz="2400" b="1" baseline="-25000" dirty="0">
                <a:solidFill>
                  <a:prstClr val="black"/>
                </a:solidFill>
                <a:latin typeface="Times New Roman" panose="02020603050405020304" pitchFamily="18" charset="0"/>
                <a:ea typeface="微软雅黑" panose="020B0503020204020204" charset="-122"/>
              </a:rPr>
              <a:t>1</a:t>
            </a:r>
            <a:r>
              <a:rPr lang="zh-CN" altLang="en-US" sz="2400" b="1" dirty="0">
                <a:solidFill>
                  <a:prstClr val="black"/>
                </a:solidFill>
                <a:latin typeface="Times New Roman" panose="02020603050405020304" pitchFamily="18" charset="0"/>
                <a:ea typeface="微软雅黑" panose="020B0503020204020204" charset="-122"/>
              </a:rPr>
              <a:t>时，</a:t>
            </a:r>
            <a:r>
              <a:rPr lang="en-US" altLang="zh-CN" sz="2400" b="1" dirty="0">
                <a:solidFill>
                  <a:prstClr val="black"/>
                </a:solidFill>
                <a:latin typeface="Times New Roman" panose="02020603050405020304" pitchFamily="18" charset="0"/>
                <a:ea typeface="微软雅黑" panose="020B0503020204020204" charset="-122"/>
              </a:rPr>
              <a:t>VT</a:t>
            </a:r>
            <a:r>
              <a:rPr lang="en-US" altLang="zh-CN" sz="2400" b="1" baseline="-25000" dirty="0">
                <a:solidFill>
                  <a:prstClr val="black"/>
                </a:solidFill>
                <a:latin typeface="Times New Roman" panose="02020603050405020304" pitchFamily="18" charset="0"/>
                <a:ea typeface="微软雅黑" panose="020B0503020204020204" charset="-122"/>
              </a:rPr>
              <a:t>5</a:t>
            </a:r>
            <a:r>
              <a:rPr lang="zh-CN" altLang="en-US" sz="2400" b="1" dirty="0">
                <a:solidFill>
                  <a:prstClr val="black"/>
                </a:solidFill>
                <a:latin typeface="Times New Roman" panose="02020603050405020304" pitchFamily="18" charset="0"/>
                <a:ea typeface="微软雅黑" panose="020B0503020204020204" charset="-122"/>
              </a:rPr>
              <a:t>已经关断</a:t>
            </a:r>
            <a:r>
              <a:rPr lang="zh-CN" altLang="zh-CN" sz="2400" b="1" dirty="0">
                <a:solidFill>
                  <a:prstClr val="black"/>
                </a:solidFill>
                <a:latin typeface="Times New Roman" panose="02020603050405020304" pitchFamily="18" charset="0"/>
                <a:ea typeface="微软雅黑" panose="020B0503020204020204" charset="-122"/>
              </a:rPr>
              <a:t>。</a:t>
            </a:r>
            <a:r>
              <a:rPr lang="zh-CN" altLang="en-US" sz="2400" b="1" dirty="0">
                <a:solidFill>
                  <a:prstClr val="black"/>
                </a:solidFill>
                <a:latin typeface="Times New Roman" panose="02020603050405020304" pitchFamily="18" charset="0"/>
                <a:ea typeface="微软雅黑" panose="020B0503020204020204" charset="-122"/>
              </a:rPr>
              <a:t>任何时候只有</a:t>
            </a:r>
            <a:r>
              <a:rPr lang="en-US" altLang="zh-CN" sz="2400" b="1" dirty="0">
                <a:solidFill>
                  <a:prstClr val="black"/>
                </a:solidFill>
                <a:latin typeface="Times New Roman" panose="02020603050405020304" pitchFamily="18" charset="0"/>
                <a:ea typeface="微软雅黑" panose="020B0503020204020204" charset="-122"/>
              </a:rPr>
              <a:t>2</a:t>
            </a:r>
            <a:r>
              <a:rPr lang="zh-CN" altLang="en-US" sz="2400" b="1" dirty="0">
                <a:solidFill>
                  <a:prstClr val="black"/>
                </a:solidFill>
                <a:latin typeface="Times New Roman" panose="02020603050405020304" pitchFamily="18" charset="0"/>
                <a:ea typeface="微软雅黑" panose="020B0503020204020204" charset="-122"/>
              </a:rPr>
              <a:t>个开关管导通</a:t>
            </a:r>
            <a:r>
              <a:rPr lang="zh-CN" altLang="zh-CN" sz="2400" b="1" dirty="0">
                <a:solidFill>
                  <a:prstClr val="black"/>
                </a:solidFill>
                <a:latin typeface="Times New Roman" panose="02020603050405020304" pitchFamily="18" charset="0"/>
                <a:ea typeface="微软雅黑" panose="020B0503020204020204" charset="-122"/>
              </a:rPr>
              <a:t>。</a:t>
            </a:r>
          </a:p>
          <a:p>
            <a:pPr algn="just">
              <a:lnSpc>
                <a:spcPct val="150000"/>
              </a:lnSpc>
              <a:spcBef>
                <a:spcPts val="600"/>
              </a:spcBef>
              <a:buClr>
                <a:srgbClr val="E7E6E6"/>
              </a:buClr>
              <a:buSzPct val="75000"/>
            </a:pPr>
            <a:r>
              <a:rPr lang="en-US" altLang="zh-CN" sz="2400" b="1" dirty="0">
                <a:solidFill>
                  <a:prstClr val="black"/>
                </a:solidFill>
                <a:latin typeface="Times New Roman" panose="02020603050405020304" pitchFamily="18" charset="0"/>
                <a:ea typeface="微软雅黑" panose="020B0503020204020204" charset="-122"/>
              </a:rPr>
              <a:t>        </a:t>
            </a:r>
            <a:r>
              <a:rPr lang="zh-CN" altLang="zh-CN" sz="2400" b="1" i="1" dirty="0">
                <a:solidFill>
                  <a:prstClr val="black"/>
                </a:solidFill>
                <a:latin typeface="Times New Roman" panose="02020603050405020304" pitchFamily="18" charset="0"/>
                <a:ea typeface="微软雅黑" panose="020B0503020204020204" charset="-122"/>
              </a:rPr>
              <a:t>α</a:t>
            </a:r>
            <a:r>
              <a:rPr lang="zh-CN" altLang="zh-CN" sz="2400" b="1" dirty="0">
                <a:solidFill>
                  <a:prstClr val="black"/>
                </a:solidFill>
                <a:latin typeface="Times New Roman" panose="02020603050405020304" pitchFamily="18" charset="0"/>
                <a:ea typeface="微软雅黑" panose="020B0503020204020204" charset="-122"/>
              </a:rPr>
              <a:t>=60º时的导通特点：每个晶闸管导通</a:t>
            </a:r>
            <a:r>
              <a:rPr lang="en-US" altLang="zh-CN" sz="2400" b="1" dirty="0">
                <a:solidFill>
                  <a:prstClr val="black"/>
                </a:solidFill>
                <a:latin typeface="Times New Roman" panose="02020603050405020304" pitchFamily="18" charset="0"/>
                <a:ea typeface="微软雅黑" panose="020B0503020204020204" charset="-122"/>
              </a:rPr>
              <a:t>120</a:t>
            </a:r>
            <a:r>
              <a:rPr lang="zh-CN" altLang="zh-CN" sz="2400" b="1" dirty="0">
                <a:solidFill>
                  <a:prstClr val="black"/>
                </a:solidFill>
                <a:latin typeface="Times New Roman" panose="02020603050405020304" pitchFamily="18" charset="0"/>
                <a:ea typeface="微软雅黑" panose="020B0503020204020204" charset="-122"/>
              </a:rPr>
              <a:t>º；</a:t>
            </a:r>
            <a:r>
              <a:rPr lang="zh-CN" altLang="zh-CN" sz="2400" b="1" dirty="0">
                <a:solidFill>
                  <a:srgbClr val="C00000"/>
                </a:solidFill>
                <a:latin typeface="Times New Roman" panose="02020603050405020304" pitchFamily="18" charset="0"/>
                <a:ea typeface="微软雅黑" panose="020B0503020204020204" charset="-122"/>
              </a:rPr>
              <a:t>每个区间由两个晶闸管构成回路</a:t>
            </a:r>
            <a:r>
              <a:rPr lang="zh-CN" altLang="zh-CN" sz="2400" b="1" dirty="0">
                <a:solidFill>
                  <a:prstClr val="black"/>
                </a:solidFill>
                <a:latin typeface="Times New Roman" panose="02020603050405020304" pitchFamily="18" charset="0"/>
                <a:ea typeface="微软雅黑" panose="020B0503020204020204" charset="-122"/>
              </a:rPr>
              <a:t>。</a:t>
            </a:r>
            <a:r>
              <a:rPr lang="zh-CN" altLang="en-US" sz="2400" b="1" dirty="0">
                <a:solidFill>
                  <a:srgbClr val="C00000"/>
                </a:solidFill>
                <a:latin typeface="等线"/>
                <a:ea typeface="微软雅黑" panose="020B0503020204020204" charset="-122"/>
              </a:rPr>
              <a:t>输出电压是导通两相线电压的一半。</a:t>
            </a:r>
            <a:r>
              <a:rPr lang="en-US" altLang="zh-CN" sz="2400" b="1" dirty="0">
                <a:latin typeface="等线"/>
                <a:ea typeface="微软雅黑" panose="020B0503020204020204" charset="-122"/>
              </a:rPr>
              <a:t>6</a:t>
            </a:r>
            <a:r>
              <a:rPr lang="zh-CN" altLang="zh-CN" sz="2400" b="1" dirty="0">
                <a:solidFill>
                  <a:prstClr val="black"/>
                </a:solidFill>
                <a:latin typeface="Times New Roman" panose="02020603050405020304" pitchFamily="18" charset="0"/>
                <a:ea typeface="微软雅黑" panose="020B0503020204020204" charset="-122"/>
              </a:rPr>
              <a:t>0º</a:t>
            </a:r>
            <a:r>
              <a:rPr lang="zh-CN" altLang="zh-CN" sz="2400" b="1" dirty="0">
                <a:latin typeface="Times New Roman" panose="02020603050405020304" pitchFamily="18" charset="0"/>
                <a:ea typeface="微软雅黑" panose="020B0503020204020204" charset="-122"/>
              </a:rPr>
              <a:t> ≤</a:t>
            </a:r>
            <a:r>
              <a:rPr lang="zh-CN" altLang="zh-CN" sz="2400" b="1" i="1" dirty="0">
                <a:solidFill>
                  <a:prstClr val="black"/>
                </a:solidFill>
                <a:latin typeface="Times New Roman" panose="02020603050405020304" pitchFamily="18" charset="0"/>
                <a:ea typeface="微软雅黑" panose="020B0503020204020204" charset="-122"/>
              </a:rPr>
              <a:t> α</a:t>
            </a:r>
            <a:r>
              <a:rPr lang="zh-CN" altLang="zh-CN" sz="2400" b="1" dirty="0">
                <a:latin typeface="Times New Roman" panose="02020603050405020304" pitchFamily="18" charset="0"/>
                <a:ea typeface="微软雅黑" panose="020B0503020204020204" charset="-122"/>
              </a:rPr>
              <a:t>≤ </a:t>
            </a:r>
            <a:r>
              <a:rPr lang="en-US" altLang="zh-CN" sz="2400" b="1" dirty="0">
                <a:solidFill>
                  <a:prstClr val="black"/>
                </a:solidFill>
                <a:latin typeface="Times New Roman" panose="02020603050405020304" pitchFamily="18" charset="0"/>
                <a:ea typeface="微软雅黑" panose="020B0503020204020204" charset="-122"/>
              </a:rPr>
              <a:t>9</a:t>
            </a:r>
            <a:r>
              <a:rPr lang="zh-CN" altLang="zh-CN" sz="2400" b="1" dirty="0">
                <a:solidFill>
                  <a:prstClr val="black"/>
                </a:solidFill>
                <a:latin typeface="Times New Roman" panose="02020603050405020304" pitchFamily="18" charset="0"/>
                <a:ea typeface="微软雅黑" panose="020B0503020204020204" charset="-122"/>
              </a:rPr>
              <a:t>0º</a:t>
            </a:r>
            <a:r>
              <a:rPr lang="zh-CN" altLang="en-US" sz="2400" b="1" dirty="0">
                <a:solidFill>
                  <a:prstClr val="black"/>
                </a:solidFill>
                <a:latin typeface="Times New Roman" panose="02020603050405020304" pitchFamily="18" charset="0"/>
                <a:ea typeface="微软雅黑" panose="020B0503020204020204" charset="-122"/>
              </a:rPr>
              <a:t>的导通角</a:t>
            </a:r>
            <a:r>
              <a:rPr lang="en-US" altLang="zh-CN" sz="2400" b="1" dirty="0">
                <a:solidFill>
                  <a:prstClr val="black"/>
                </a:solidFill>
                <a:latin typeface="Times New Roman" panose="02020603050405020304" pitchFamily="18" charset="0"/>
                <a:ea typeface="微软雅黑" panose="020B0503020204020204" charset="-122"/>
              </a:rPr>
              <a:t>120</a:t>
            </a:r>
            <a:r>
              <a:rPr lang="zh-CN" altLang="zh-CN" sz="2400" b="1" dirty="0">
                <a:solidFill>
                  <a:prstClr val="black"/>
                </a:solidFill>
                <a:latin typeface="Times New Roman" panose="02020603050405020304" pitchFamily="18" charset="0"/>
                <a:ea typeface="微软雅黑" panose="020B0503020204020204" charset="-122"/>
              </a:rPr>
              <a:t> º </a:t>
            </a:r>
            <a:r>
              <a:rPr lang="zh-CN" altLang="en-US" sz="2400" b="1" dirty="0">
                <a:solidFill>
                  <a:prstClr val="black"/>
                </a:solidFill>
                <a:latin typeface="Times New Roman" panose="02020603050405020304" pitchFamily="18" charset="0"/>
                <a:ea typeface="微软雅黑" panose="020B0503020204020204" charset="-122"/>
              </a:rPr>
              <a:t>。</a:t>
            </a:r>
          </a:p>
          <a:p>
            <a:pPr algn="just">
              <a:lnSpc>
                <a:spcPct val="150000"/>
              </a:lnSpc>
              <a:spcBef>
                <a:spcPts val="600"/>
              </a:spcBef>
              <a:buClr>
                <a:srgbClr val="E7E6E6"/>
              </a:buClr>
              <a:buSzPct val="75000"/>
            </a:pPr>
            <a:endParaRPr lang="zh-CN" altLang="zh-CN" sz="2400" dirty="0">
              <a:solidFill>
                <a:srgbClr val="C00000"/>
              </a:solidFill>
              <a:latin typeface="等线"/>
              <a:ea typeface="微软雅黑" panose="020B0503020204020204" charset="-122"/>
            </a:endParaRPr>
          </a:p>
        </p:txBody>
      </p:sp>
      <p:pic>
        <p:nvPicPr>
          <p:cNvPr id="7" name="图片 1">
            <a:extLst>
              <a:ext uri="{FF2B5EF4-FFF2-40B4-BE49-F238E27FC236}">
                <a16:creationId xmlns:a16="http://schemas.microsoft.com/office/drawing/2014/main" id="{A7C3BB32-4847-403B-8EF3-42395B67AC87}"/>
              </a:ext>
            </a:extLst>
          </p:cNvPr>
          <p:cNvPicPr>
            <a:picLocks noChangeAspect="1"/>
          </p:cNvPicPr>
          <p:nvPr/>
        </p:nvPicPr>
        <p:blipFill>
          <a:blip r:embed="rId3"/>
          <a:srcRect t="10040" b="6834"/>
          <a:stretch>
            <a:fillRect/>
          </a:stretch>
        </p:blipFill>
        <p:spPr>
          <a:xfrm>
            <a:off x="4165843" y="4640198"/>
            <a:ext cx="2746312" cy="2175245"/>
          </a:xfrm>
          <a:prstGeom prst="rect">
            <a:avLst/>
          </a:prstGeom>
          <a:noFill/>
          <a:ln w="9525">
            <a:noFill/>
          </a:ln>
        </p:spPr>
      </p:pic>
      <p:sp>
        <p:nvSpPr>
          <p:cNvPr id="8" name="椭圆形标注 3">
            <a:extLst>
              <a:ext uri="{FF2B5EF4-FFF2-40B4-BE49-F238E27FC236}">
                <a16:creationId xmlns:a16="http://schemas.microsoft.com/office/drawing/2014/main" id="{B2600766-0BF1-4637-9868-35CF3ABF81DE}"/>
              </a:ext>
            </a:extLst>
          </p:cNvPr>
          <p:cNvSpPr/>
          <p:nvPr/>
        </p:nvSpPr>
        <p:spPr>
          <a:xfrm>
            <a:off x="9574025" y="584893"/>
            <a:ext cx="2552872" cy="1126171"/>
          </a:xfrm>
          <a:prstGeom prst="wedgeEllipseCallout">
            <a:avLst>
              <a:gd name="adj1" fmla="val -76913"/>
              <a:gd name="adj2" fmla="val 360484"/>
            </a:avLst>
          </a:prstGeom>
          <a:solidFill>
            <a:srgbClr val="7030A0">
              <a:alpha val="4000"/>
            </a:srgbClr>
          </a:solidFill>
          <a:ln w="9525" cap="flat" cmpd="sng">
            <a:solidFill>
              <a:srgbClr val="000000"/>
            </a:solidFill>
            <a:prstDash val="solid"/>
            <a:miter/>
            <a:headEnd type="none" w="med" len="med"/>
            <a:tailEnd type="none" w="med" len="med"/>
          </a:ln>
        </p:spPr>
        <p:txBody>
          <a:bodyPr/>
          <a:lstStyle/>
          <a:p>
            <a:pPr algn="ctr"/>
            <a:r>
              <a:rPr lang="en-US" altLang="zh-CN" dirty="0">
                <a:solidFill>
                  <a:prstClr val="black"/>
                </a:solidFill>
                <a:latin typeface="等线"/>
                <a:ea typeface="微软雅黑" panose="020B0503020204020204" charset="-122"/>
              </a:rPr>
              <a:t>6</a:t>
            </a:r>
            <a:r>
              <a:rPr lang="zh-CN" altLang="zh-CN" dirty="0">
                <a:solidFill>
                  <a:prstClr val="black"/>
                </a:solidFill>
                <a:latin typeface="等线"/>
                <a:ea typeface="微软雅黑" panose="020B0503020204020204" charset="-122"/>
              </a:rPr>
              <a:t>0 º</a:t>
            </a:r>
            <a:r>
              <a:rPr lang="en-US" altLang="zh-CN" i="1" dirty="0">
                <a:solidFill>
                  <a:prstClr val="black"/>
                </a:solidFill>
                <a:latin typeface="等线"/>
                <a:ea typeface="微软雅黑" panose="020B0503020204020204" charset="-122"/>
              </a:rPr>
              <a:t>≤ </a:t>
            </a:r>
            <a:r>
              <a:rPr lang="zh-CN" altLang="zh-CN" i="1" dirty="0">
                <a:solidFill>
                  <a:prstClr val="black"/>
                </a:solidFill>
                <a:latin typeface="等线"/>
                <a:ea typeface="微软雅黑" panose="020B0503020204020204" charset="-122"/>
              </a:rPr>
              <a:t>α</a:t>
            </a:r>
            <a:r>
              <a:rPr lang="en-US" altLang="zh-CN" i="1" dirty="0">
                <a:solidFill>
                  <a:prstClr val="black"/>
                </a:solidFill>
                <a:latin typeface="等线"/>
                <a:ea typeface="微软雅黑" panose="020B0503020204020204" charset="-122"/>
              </a:rPr>
              <a:t> </a:t>
            </a:r>
            <a:r>
              <a:rPr lang="zh-CN" altLang="en-US" i="1" dirty="0">
                <a:solidFill>
                  <a:prstClr val="black"/>
                </a:solidFill>
                <a:latin typeface="等线"/>
                <a:ea typeface="微软雅黑" panose="020B0503020204020204" charset="-122"/>
              </a:rPr>
              <a:t>≤</a:t>
            </a:r>
            <a:r>
              <a:rPr lang="en-US" altLang="zh-CN" dirty="0">
                <a:solidFill>
                  <a:prstClr val="black"/>
                </a:solidFill>
                <a:latin typeface="等线"/>
                <a:ea typeface="微软雅黑" panose="020B0503020204020204" charset="-122"/>
              </a:rPr>
              <a:t> 9</a:t>
            </a:r>
            <a:r>
              <a:rPr lang="zh-CN" altLang="zh-CN" dirty="0">
                <a:solidFill>
                  <a:prstClr val="black"/>
                </a:solidFill>
                <a:latin typeface="等线"/>
                <a:ea typeface="微软雅黑" panose="020B0503020204020204" charset="-122"/>
              </a:rPr>
              <a:t>0 º</a:t>
            </a:r>
            <a:r>
              <a:rPr lang="zh-CN" altLang="en-US" dirty="0">
                <a:solidFill>
                  <a:prstClr val="black"/>
                </a:solidFill>
                <a:latin typeface="宋体" panose="02010600030101010101" pitchFamily="2" charset="-122"/>
              </a:rPr>
              <a:t>半个周期</a:t>
            </a:r>
            <a:r>
              <a:rPr lang="zh-CN" altLang="en-US" dirty="0">
                <a:solidFill>
                  <a:srgbClr val="44546A"/>
                </a:solidFill>
                <a:latin typeface="宋体" panose="02010600030101010101" pitchFamily="2" charset="-122"/>
              </a:rPr>
              <a:t>输出电压</a:t>
            </a:r>
            <a:r>
              <a:rPr lang="en-US" altLang="zh-CN" dirty="0">
                <a:solidFill>
                  <a:srgbClr val="44546A"/>
                </a:solidFill>
                <a:latin typeface="宋体" panose="02010600030101010101" pitchFamily="2" charset="-122"/>
              </a:rPr>
              <a:t>2</a:t>
            </a:r>
            <a:r>
              <a:rPr lang="zh-CN" altLang="en-US" dirty="0">
                <a:solidFill>
                  <a:srgbClr val="44546A"/>
                </a:solidFill>
                <a:latin typeface="宋体" panose="02010600030101010101" pitchFamily="2" charset="-122"/>
              </a:rPr>
              <a:t>个区间</a:t>
            </a:r>
            <a:endParaRPr lang="en-US" altLang="zh-CN" dirty="0">
              <a:solidFill>
                <a:srgbClr val="44546A"/>
              </a:solidFill>
              <a:latin typeface="宋体" panose="02010600030101010101" pitchFamily="2" charset="-122"/>
            </a:endParaRPr>
          </a:p>
        </p:txBody>
      </p:sp>
      <p:sp>
        <p:nvSpPr>
          <p:cNvPr id="9" name="Rectangle 2">
            <a:extLst>
              <a:ext uri="{FF2B5EF4-FFF2-40B4-BE49-F238E27FC236}">
                <a16:creationId xmlns:a16="http://schemas.microsoft.com/office/drawing/2014/main" id="{09DB100C-C9EC-486E-92F9-FB7305DC7AA1}"/>
              </a:ext>
            </a:extLst>
          </p:cNvPr>
          <p:cNvSpPr>
            <a:spLocks noGrp="1"/>
          </p:cNvSpPr>
          <p:nvPr/>
        </p:nvSpPr>
        <p:spPr>
          <a:xfrm>
            <a:off x="8485823" y="6316980"/>
            <a:ext cx="2584450" cy="457200"/>
          </a:xfrm>
          <a:prstGeom prst="rect">
            <a:avLst/>
          </a:prstGeom>
        </p:spPr>
        <p:txBody>
          <a:bodyPr vert="horz" wrap="square" lIns="91440" tIns="45720" rIns="91440" bIns="45720" rtlCol="0" anchor="t">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55270">
              <a:buFont typeface="Arial" panose="020B0604020202020204" pitchFamily="34" charset="0"/>
              <a:buNone/>
            </a:pPr>
            <a:r>
              <a:rPr lang="zh-CN" altLang="zh-CN" sz="2400" b="1" dirty="0">
                <a:solidFill>
                  <a:prstClr val="black"/>
                </a:solidFill>
                <a:latin typeface="微软雅黑" panose="020B0503020204020204" charset="-122"/>
                <a:ea typeface="微软雅黑" panose="020B0503020204020204" charset="-122"/>
                <a:cs typeface="微软雅黑" panose="020B0503020204020204" charset="-122"/>
              </a:rPr>
              <a:t> </a:t>
            </a:r>
            <a:r>
              <a:rPr lang="zh-CN" altLang="zh-CN" sz="2400" b="1" i="1" dirty="0">
                <a:solidFill>
                  <a:prstClr val="black"/>
                </a:solidFill>
                <a:latin typeface="微软雅黑" panose="020B0503020204020204" charset="-122"/>
                <a:ea typeface="微软雅黑" panose="020B0503020204020204" charset="-122"/>
                <a:cs typeface="微软雅黑" panose="020B0503020204020204" charset="-122"/>
              </a:rPr>
              <a:t>α</a:t>
            </a:r>
            <a:r>
              <a:rPr lang="zh-CN" altLang="zh-CN" sz="2400" b="1" dirty="0">
                <a:solidFill>
                  <a:prstClr val="black"/>
                </a:solidFill>
                <a:latin typeface="微软雅黑" panose="020B0503020204020204" charset="-122"/>
                <a:ea typeface="微软雅黑" panose="020B0503020204020204" charset="-122"/>
                <a:cs typeface="微软雅黑" panose="020B0503020204020204" charset="-122"/>
              </a:rPr>
              <a:t>=</a:t>
            </a:r>
            <a:r>
              <a:rPr lang="en-US" altLang="zh-CN" sz="2400" b="1" dirty="0">
                <a:solidFill>
                  <a:prstClr val="black"/>
                </a:solidFill>
                <a:latin typeface="微软雅黑" panose="020B0503020204020204" charset="-122"/>
                <a:ea typeface="微软雅黑" panose="020B0503020204020204" charset="-122"/>
                <a:cs typeface="微软雅黑" panose="020B0503020204020204" charset="-122"/>
              </a:rPr>
              <a:t>6</a:t>
            </a:r>
            <a:r>
              <a:rPr lang="zh-CN" altLang="zh-CN" sz="2400" b="1" dirty="0">
                <a:solidFill>
                  <a:prstClr val="black"/>
                </a:solidFill>
                <a:latin typeface="微软雅黑" panose="020B0503020204020204" charset="-122"/>
                <a:ea typeface="微软雅黑" panose="020B0503020204020204" charset="-122"/>
                <a:cs typeface="微软雅黑" panose="020B0503020204020204" charset="-122"/>
              </a:rPr>
              <a:t>0º时的波形 </a:t>
            </a:r>
          </a:p>
        </p:txBody>
      </p:sp>
    </p:spTree>
    <p:extLst>
      <p:ext uri="{BB962C8B-B14F-4D97-AF65-F5344CB8AC3E}">
        <p14:creationId xmlns:p14="http://schemas.microsoft.com/office/powerpoint/2010/main" val="2804148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2" name="矩形 1">
            <a:extLst>
              <a:ext uri="{FF2B5EF4-FFF2-40B4-BE49-F238E27FC236}">
                <a16:creationId xmlns:a16="http://schemas.microsoft.com/office/drawing/2014/main" id="{7E0A3135-E413-4B08-BBA0-5D4530E8F4C7}"/>
              </a:ext>
            </a:extLst>
          </p:cNvPr>
          <p:cNvSpPr/>
          <p:nvPr/>
        </p:nvSpPr>
        <p:spPr>
          <a:xfrm>
            <a:off x="9250532" y="6187736"/>
            <a:ext cx="2844800" cy="533740"/>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5" name="图片 1">
            <a:extLst>
              <a:ext uri="{FF2B5EF4-FFF2-40B4-BE49-F238E27FC236}">
                <a16:creationId xmlns:a16="http://schemas.microsoft.com/office/drawing/2014/main" id="{94DFA1B4-3B18-4654-B84A-2D5ED8A32769}"/>
              </a:ext>
            </a:extLst>
          </p:cNvPr>
          <p:cNvPicPr>
            <a:picLocks noChangeAspect="1"/>
          </p:cNvPicPr>
          <p:nvPr/>
        </p:nvPicPr>
        <p:blipFill>
          <a:blip r:embed="rId2"/>
          <a:srcRect t="10040" b="6834"/>
          <a:stretch>
            <a:fillRect/>
          </a:stretch>
        </p:blipFill>
        <p:spPr>
          <a:xfrm>
            <a:off x="4957917" y="4397621"/>
            <a:ext cx="2847975" cy="2255520"/>
          </a:xfrm>
          <a:prstGeom prst="rect">
            <a:avLst/>
          </a:prstGeom>
          <a:noFill/>
          <a:ln w="9525">
            <a:noFill/>
          </a:ln>
        </p:spPr>
      </p:pic>
      <p:pic>
        <p:nvPicPr>
          <p:cNvPr id="6" name="图片 5">
            <a:extLst>
              <a:ext uri="{FF2B5EF4-FFF2-40B4-BE49-F238E27FC236}">
                <a16:creationId xmlns:a16="http://schemas.microsoft.com/office/drawing/2014/main" id="{B4149D79-2EE7-433C-BE1A-C1E7FFE325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0039" y="1688801"/>
            <a:ext cx="3829002" cy="4255098"/>
          </a:xfrm>
          <a:prstGeom prst="rect">
            <a:avLst/>
          </a:prstGeom>
        </p:spPr>
      </p:pic>
      <p:sp>
        <p:nvSpPr>
          <p:cNvPr id="7" name="Rectangle 4">
            <a:extLst>
              <a:ext uri="{FF2B5EF4-FFF2-40B4-BE49-F238E27FC236}">
                <a16:creationId xmlns:a16="http://schemas.microsoft.com/office/drawing/2014/main" id="{8106709E-BE00-4945-B81D-258314AF3DF5}"/>
              </a:ext>
            </a:extLst>
          </p:cNvPr>
          <p:cNvSpPr>
            <a:spLocks noGrp="1"/>
          </p:cNvSpPr>
          <p:nvPr/>
        </p:nvSpPr>
        <p:spPr>
          <a:xfrm>
            <a:off x="1073831" y="690399"/>
            <a:ext cx="7139940" cy="3452452"/>
          </a:xfrm>
          <a:prstGeom prst="rect">
            <a:avLst/>
          </a:prstGeom>
          <a:noFill/>
          <a:ln w="9525">
            <a:noFill/>
          </a:ln>
        </p:spPr>
        <p:txBody>
          <a:bodyPr anchor="t"/>
          <a:lstStyle/>
          <a:p>
            <a:pPr algn="just">
              <a:lnSpc>
                <a:spcPct val="150000"/>
              </a:lnSpc>
              <a:spcBef>
                <a:spcPts val="1200"/>
              </a:spcBef>
              <a:buClr>
                <a:srgbClr val="E7E6E6"/>
              </a:buClr>
              <a:buSzPct val="75000"/>
            </a:pPr>
            <a:r>
              <a:rPr lang="zh-CN" altLang="en-US" sz="2400" b="1" dirty="0">
                <a:solidFill>
                  <a:prstClr val="black"/>
                </a:solidFill>
                <a:latin typeface="Times New Roman" panose="02020603050405020304" pitchFamily="18" charset="0"/>
                <a:ea typeface="微软雅黑" panose="020B0503020204020204" charset="-122"/>
              </a:rPr>
              <a:t>④ 触发角</a:t>
            </a:r>
            <a:r>
              <a:rPr lang="zh-CN" altLang="en-US" sz="2400" b="1" i="1" dirty="0">
                <a:solidFill>
                  <a:prstClr val="black"/>
                </a:solidFill>
                <a:latin typeface="Times New Roman" panose="02020603050405020304" pitchFamily="18" charset="0"/>
                <a:ea typeface="微软雅黑" panose="020B0503020204020204" charset="-122"/>
              </a:rPr>
              <a:t>α</a:t>
            </a:r>
            <a:r>
              <a:rPr lang="zh-CN" altLang="en-US" sz="2400" b="1" dirty="0">
                <a:solidFill>
                  <a:prstClr val="black"/>
                </a:solidFill>
                <a:latin typeface="Times New Roman" panose="02020603050405020304" pitchFamily="18" charset="0"/>
                <a:ea typeface="微软雅黑" panose="020B0503020204020204" charset="-122"/>
              </a:rPr>
              <a:t>=90º</a:t>
            </a:r>
          </a:p>
          <a:p>
            <a:pPr algn="just">
              <a:lnSpc>
                <a:spcPct val="150000"/>
              </a:lnSpc>
              <a:spcBef>
                <a:spcPts val="1200"/>
              </a:spcBef>
              <a:buClr>
                <a:srgbClr val="E7E6E6"/>
              </a:buClr>
              <a:buSzPct val="75000"/>
            </a:pPr>
            <a:r>
              <a:rPr lang="zh-CN" altLang="en-US" sz="2400" b="1" dirty="0">
                <a:solidFill>
                  <a:prstClr val="black"/>
                </a:solidFill>
                <a:latin typeface="Times New Roman" panose="02020603050405020304" pitchFamily="18" charset="0"/>
                <a:ea typeface="微软雅黑" panose="020B0503020204020204" charset="-122"/>
              </a:rPr>
              <a:t>     </a:t>
            </a:r>
            <a:r>
              <a:rPr lang="en-US" altLang="zh-CN" sz="2400" b="1" dirty="0">
                <a:solidFill>
                  <a:prstClr val="black"/>
                </a:solidFill>
                <a:latin typeface="Times New Roman" panose="02020603050405020304" pitchFamily="18" charset="0"/>
                <a:ea typeface="微软雅黑" panose="020B0503020204020204" charset="-122"/>
              </a:rPr>
              <a:t>    </a:t>
            </a:r>
            <a:r>
              <a:rPr lang="zh-CN" altLang="en-US" sz="2400" b="1" dirty="0">
                <a:solidFill>
                  <a:prstClr val="black"/>
                </a:solidFill>
                <a:latin typeface="Times New Roman" panose="02020603050405020304" pitchFamily="18" charset="0"/>
                <a:ea typeface="微软雅黑" panose="020B0503020204020204" charset="-122"/>
              </a:rPr>
              <a:t>在触发VT</a:t>
            </a:r>
            <a:r>
              <a:rPr lang="zh-CN" altLang="en-US" sz="2400" b="1" baseline="-25000" dirty="0">
                <a:solidFill>
                  <a:prstClr val="black"/>
                </a:solidFill>
                <a:latin typeface="Times New Roman" panose="02020603050405020304" pitchFamily="18" charset="0"/>
                <a:ea typeface="微软雅黑" panose="020B0503020204020204" charset="-122"/>
              </a:rPr>
              <a:t>1</a:t>
            </a:r>
            <a:r>
              <a:rPr lang="zh-CN" altLang="en-US" sz="2400" b="1" dirty="0">
                <a:solidFill>
                  <a:prstClr val="black"/>
                </a:solidFill>
                <a:latin typeface="Times New Roman" panose="02020603050405020304" pitchFamily="18" charset="0"/>
                <a:ea typeface="微软雅黑" panose="020B0503020204020204" charset="-122"/>
              </a:rPr>
              <a:t>时，VT</a:t>
            </a:r>
            <a:r>
              <a:rPr lang="zh-CN" altLang="en-US" sz="2400" b="1" baseline="-25000" dirty="0">
                <a:solidFill>
                  <a:prstClr val="black"/>
                </a:solidFill>
                <a:latin typeface="Times New Roman" panose="02020603050405020304" pitchFamily="18" charset="0"/>
                <a:ea typeface="微软雅黑" panose="020B0503020204020204" charset="-122"/>
              </a:rPr>
              <a:t>6</a:t>
            </a:r>
            <a:r>
              <a:rPr lang="zh-CN" altLang="en-US" sz="2400" b="1" dirty="0">
                <a:solidFill>
                  <a:prstClr val="black"/>
                </a:solidFill>
                <a:latin typeface="Times New Roman" panose="02020603050405020304" pitchFamily="18" charset="0"/>
                <a:ea typeface="微软雅黑" panose="020B0503020204020204" charset="-122"/>
              </a:rPr>
              <a:t>还有触发脉冲，此时</a:t>
            </a:r>
            <a:r>
              <a:rPr lang="zh-CN" altLang="en-US" sz="2400" b="1" i="1" dirty="0">
                <a:solidFill>
                  <a:prstClr val="black"/>
                </a:solidFill>
                <a:latin typeface="Times New Roman" panose="02020603050405020304" pitchFamily="18" charset="0"/>
                <a:ea typeface="微软雅黑" panose="020B0503020204020204" charset="-122"/>
              </a:rPr>
              <a:t>u</a:t>
            </a:r>
            <a:r>
              <a:rPr lang="zh-CN" altLang="en-US" sz="2400" b="1" baseline="-30000" dirty="0">
                <a:solidFill>
                  <a:prstClr val="black"/>
                </a:solidFill>
                <a:latin typeface="Times New Roman" panose="02020603050405020304" pitchFamily="18" charset="0"/>
                <a:ea typeface="微软雅黑" panose="020B0503020204020204" charset="-122"/>
              </a:rPr>
              <a:t>u</a:t>
            </a:r>
            <a:r>
              <a:rPr lang="zh-CN" altLang="en-US" sz="2400" b="1" dirty="0">
                <a:solidFill>
                  <a:prstClr val="black"/>
                </a:solidFill>
                <a:latin typeface="Times New Roman" panose="02020603050405020304" pitchFamily="18" charset="0"/>
                <a:ea typeface="微软雅黑" panose="020B0503020204020204" charset="-122"/>
              </a:rPr>
              <a:t>&gt;</a:t>
            </a:r>
            <a:r>
              <a:rPr lang="zh-CN" altLang="en-US" sz="2400" b="1" i="1" dirty="0">
                <a:solidFill>
                  <a:prstClr val="black"/>
                </a:solidFill>
                <a:latin typeface="Times New Roman" panose="02020603050405020304" pitchFamily="18" charset="0"/>
                <a:ea typeface="微软雅黑" panose="020B0503020204020204" charset="-122"/>
              </a:rPr>
              <a:t>u</a:t>
            </a:r>
            <a:r>
              <a:rPr lang="zh-CN" altLang="en-US" sz="2400" b="1" baseline="-30000" dirty="0">
                <a:solidFill>
                  <a:prstClr val="black"/>
                </a:solidFill>
                <a:latin typeface="Times New Roman" panose="02020603050405020304" pitchFamily="18" charset="0"/>
                <a:ea typeface="微软雅黑" panose="020B0503020204020204" charset="-122"/>
              </a:rPr>
              <a:t>v</a:t>
            </a:r>
            <a:r>
              <a:rPr lang="zh-CN" altLang="en-US" sz="2400" b="1" dirty="0">
                <a:solidFill>
                  <a:prstClr val="black"/>
                </a:solidFill>
                <a:latin typeface="Times New Roman" panose="02020603050405020304" pitchFamily="18" charset="0"/>
                <a:ea typeface="微软雅黑" panose="020B0503020204020204" charset="-122"/>
              </a:rPr>
              <a:t>， VT</a:t>
            </a:r>
            <a:r>
              <a:rPr lang="zh-CN" altLang="en-US" sz="2400" b="1" baseline="-25000" dirty="0">
                <a:solidFill>
                  <a:prstClr val="black"/>
                </a:solidFill>
                <a:latin typeface="Times New Roman" panose="02020603050405020304" pitchFamily="18" charset="0"/>
                <a:ea typeface="微软雅黑" panose="020B0503020204020204" charset="-122"/>
              </a:rPr>
              <a:t>1</a:t>
            </a:r>
            <a:r>
              <a:rPr lang="zh-CN" altLang="en-US" sz="2400" b="1" dirty="0">
                <a:solidFill>
                  <a:prstClr val="black"/>
                </a:solidFill>
                <a:latin typeface="Times New Roman" panose="02020603050405020304" pitchFamily="18" charset="0"/>
                <a:ea typeface="微软雅黑" panose="020B0503020204020204" charset="-122"/>
              </a:rPr>
              <a:t>和VT</a:t>
            </a:r>
            <a:r>
              <a:rPr lang="zh-CN" altLang="en-US" sz="2400" b="1" baseline="-25000" dirty="0">
                <a:solidFill>
                  <a:prstClr val="black"/>
                </a:solidFill>
                <a:latin typeface="Times New Roman" panose="02020603050405020304" pitchFamily="18" charset="0"/>
                <a:ea typeface="微软雅黑" panose="020B0503020204020204" charset="-122"/>
              </a:rPr>
              <a:t>6</a:t>
            </a:r>
            <a:r>
              <a:rPr lang="zh-CN" altLang="en-US" sz="2400" b="1" dirty="0">
                <a:solidFill>
                  <a:prstClr val="black"/>
                </a:solidFill>
                <a:latin typeface="Times New Roman" panose="02020603050405020304" pitchFamily="18" charset="0"/>
                <a:ea typeface="微软雅黑" panose="020B0503020204020204" charset="-122"/>
              </a:rPr>
              <a:t>承受正压</a:t>
            </a:r>
            <a:r>
              <a:rPr lang="zh-CN" altLang="en-US" sz="2400" b="1" i="1" dirty="0">
                <a:solidFill>
                  <a:prstClr val="black"/>
                </a:solidFill>
                <a:latin typeface="Times New Roman" panose="02020603050405020304" pitchFamily="18" charset="0"/>
                <a:ea typeface="微软雅黑" panose="020B0503020204020204" charset="-122"/>
              </a:rPr>
              <a:t>u</a:t>
            </a:r>
            <a:r>
              <a:rPr lang="en-US" altLang="zh-CN" sz="2400" b="1" baseline="-30000" dirty="0">
                <a:solidFill>
                  <a:prstClr val="black"/>
                </a:solidFill>
                <a:latin typeface="Times New Roman" panose="02020603050405020304" pitchFamily="18" charset="0"/>
                <a:ea typeface="微软雅黑" panose="020B0503020204020204" charset="-122"/>
              </a:rPr>
              <a:t>uv</a:t>
            </a:r>
            <a:r>
              <a:rPr lang="zh-CN" altLang="en-US" sz="2400" b="1" dirty="0">
                <a:solidFill>
                  <a:prstClr val="black"/>
                </a:solidFill>
                <a:latin typeface="Times New Roman" panose="02020603050405020304" pitchFamily="18" charset="0"/>
                <a:ea typeface="微软雅黑" panose="020B0503020204020204" charset="-122"/>
              </a:rPr>
              <a:t>而导通，电流流过 VT</a:t>
            </a:r>
            <a:r>
              <a:rPr lang="zh-CN" altLang="en-US" sz="2400" b="1" baseline="-25000" dirty="0">
                <a:solidFill>
                  <a:prstClr val="black"/>
                </a:solidFill>
                <a:latin typeface="Times New Roman" panose="02020603050405020304" pitchFamily="18" charset="0"/>
                <a:ea typeface="微软雅黑" panose="020B0503020204020204" charset="-122"/>
              </a:rPr>
              <a:t>1</a:t>
            </a:r>
            <a:r>
              <a:rPr lang="zh-CN" altLang="en-US" sz="2400" b="1" dirty="0">
                <a:solidFill>
                  <a:prstClr val="black"/>
                </a:solidFill>
                <a:latin typeface="Times New Roman" panose="02020603050405020304" pitchFamily="18" charset="0"/>
                <a:ea typeface="微软雅黑" panose="020B0503020204020204" charset="-122"/>
              </a:rPr>
              <a:t>、</a:t>
            </a:r>
            <a:r>
              <a:rPr lang="zh-CN" altLang="en-US" sz="2400" b="1" i="1" dirty="0">
                <a:solidFill>
                  <a:prstClr val="black"/>
                </a:solidFill>
                <a:latin typeface="Times New Roman" panose="02020603050405020304" pitchFamily="18" charset="0"/>
                <a:ea typeface="微软雅黑" panose="020B0503020204020204" charset="-122"/>
              </a:rPr>
              <a:t>u</a:t>
            </a:r>
            <a:r>
              <a:rPr lang="zh-CN" altLang="en-US" sz="2400" b="1" dirty="0">
                <a:solidFill>
                  <a:prstClr val="black"/>
                </a:solidFill>
                <a:latin typeface="Times New Roman" panose="02020603050405020304" pitchFamily="18" charset="0"/>
                <a:ea typeface="微软雅黑" panose="020B0503020204020204" charset="-122"/>
              </a:rPr>
              <a:t>相负载、</a:t>
            </a:r>
            <a:r>
              <a:rPr lang="zh-CN" altLang="en-US" sz="2400" b="1" i="1" dirty="0">
                <a:solidFill>
                  <a:prstClr val="black"/>
                </a:solidFill>
                <a:latin typeface="Times New Roman" panose="02020603050405020304" pitchFamily="18" charset="0"/>
                <a:ea typeface="微软雅黑" panose="020B0503020204020204" charset="-122"/>
              </a:rPr>
              <a:t>v</a:t>
            </a:r>
            <a:r>
              <a:rPr lang="zh-CN" altLang="en-US" sz="2400" b="1" dirty="0">
                <a:solidFill>
                  <a:prstClr val="black"/>
                </a:solidFill>
                <a:latin typeface="Times New Roman" panose="02020603050405020304" pitchFamily="18" charset="0"/>
                <a:ea typeface="微软雅黑" panose="020B0503020204020204" charset="-122"/>
              </a:rPr>
              <a:t>相负载、 VT</a:t>
            </a:r>
            <a:r>
              <a:rPr lang="zh-CN" altLang="en-US" sz="2400" b="1" baseline="-25000" dirty="0">
                <a:solidFill>
                  <a:prstClr val="black"/>
                </a:solidFill>
                <a:latin typeface="Times New Roman" panose="02020603050405020304" pitchFamily="18" charset="0"/>
                <a:ea typeface="微软雅黑" panose="020B0503020204020204" charset="-122"/>
              </a:rPr>
              <a:t>6</a:t>
            </a:r>
            <a:r>
              <a:rPr lang="zh-CN" altLang="en-US" sz="2400" b="1" dirty="0">
                <a:solidFill>
                  <a:prstClr val="black"/>
                </a:solidFill>
                <a:latin typeface="Times New Roman" panose="02020603050405020304" pitchFamily="18" charset="0"/>
                <a:ea typeface="微软雅黑" panose="020B0503020204020204" charset="-122"/>
              </a:rPr>
              <a:t>，一直到</a:t>
            </a:r>
            <a:r>
              <a:rPr lang="zh-CN" altLang="en-US" sz="2400" b="1" i="1" dirty="0">
                <a:solidFill>
                  <a:prstClr val="black"/>
                </a:solidFill>
                <a:latin typeface="Times New Roman" panose="02020603050405020304" pitchFamily="18" charset="0"/>
                <a:ea typeface="微软雅黑" panose="020B0503020204020204" charset="-122"/>
              </a:rPr>
              <a:t>u</a:t>
            </a:r>
            <a:r>
              <a:rPr lang="zh-CN" altLang="en-US" sz="2400" b="1" baseline="-30000" dirty="0">
                <a:solidFill>
                  <a:prstClr val="black"/>
                </a:solidFill>
                <a:latin typeface="Times New Roman" panose="02020603050405020304" pitchFamily="18" charset="0"/>
                <a:ea typeface="微软雅黑" panose="020B0503020204020204" charset="-122"/>
              </a:rPr>
              <a:t>u</a:t>
            </a:r>
            <a:r>
              <a:rPr lang="en-US" altLang="zh-CN" sz="2400" b="1" dirty="0">
                <a:solidFill>
                  <a:prstClr val="black"/>
                </a:solidFill>
                <a:latin typeface="Times New Roman" panose="02020603050405020304" pitchFamily="18" charset="0"/>
                <a:ea typeface="微软雅黑" panose="020B0503020204020204" charset="-122"/>
              </a:rPr>
              <a:t>=</a:t>
            </a:r>
            <a:r>
              <a:rPr lang="zh-CN" altLang="en-US" sz="2400" b="1" i="1" dirty="0">
                <a:solidFill>
                  <a:prstClr val="black"/>
                </a:solidFill>
                <a:latin typeface="Times New Roman" panose="02020603050405020304" pitchFamily="18" charset="0"/>
                <a:ea typeface="微软雅黑" panose="020B0503020204020204" charset="-122"/>
              </a:rPr>
              <a:t>u</a:t>
            </a:r>
            <a:r>
              <a:rPr lang="zh-CN" altLang="en-US" sz="2400" b="1" baseline="-30000" dirty="0">
                <a:solidFill>
                  <a:prstClr val="black"/>
                </a:solidFill>
                <a:latin typeface="Times New Roman" panose="02020603050405020304" pitchFamily="18" charset="0"/>
                <a:ea typeface="微软雅黑" panose="020B0503020204020204" charset="-122"/>
              </a:rPr>
              <a:t>v</a:t>
            </a:r>
            <a:r>
              <a:rPr lang="zh-CN" altLang="en-US" sz="2400" b="1" dirty="0">
                <a:solidFill>
                  <a:prstClr val="black"/>
                </a:solidFill>
                <a:latin typeface="Times New Roman" panose="02020603050405020304" pitchFamily="18" charset="0"/>
                <a:ea typeface="微软雅黑" panose="020B0503020204020204" charset="-122"/>
              </a:rPr>
              <a:t>时刻，VT</a:t>
            </a:r>
            <a:r>
              <a:rPr lang="en-US" altLang="zh-CN" sz="2400" b="1" baseline="-25000" dirty="0">
                <a:solidFill>
                  <a:prstClr val="black"/>
                </a:solidFill>
                <a:latin typeface="Times New Roman" panose="02020603050405020304" pitchFamily="18" charset="0"/>
                <a:ea typeface="微软雅黑" panose="020B0503020204020204" charset="-122"/>
              </a:rPr>
              <a:t>2</a:t>
            </a:r>
            <a:r>
              <a:rPr lang="zh-CN" altLang="en-US" sz="2400" b="1" dirty="0">
                <a:solidFill>
                  <a:prstClr val="black"/>
                </a:solidFill>
                <a:latin typeface="Times New Roman" panose="02020603050405020304" pitchFamily="18" charset="0"/>
                <a:ea typeface="微软雅黑" panose="020B0503020204020204" charset="-122"/>
              </a:rPr>
              <a:t>触发脉冲到来，VT</a:t>
            </a:r>
            <a:r>
              <a:rPr lang="en-US" altLang="zh-CN" sz="2400" b="1" baseline="-25000" dirty="0">
                <a:solidFill>
                  <a:prstClr val="black"/>
                </a:solidFill>
                <a:latin typeface="Times New Roman" panose="02020603050405020304" pitchFamily="18" charset="0"/>
                <a:ea typeface="微软雅黑" panose="020B0503020204020204" charset="-122"/>
              </a:rPr>
              <a:t>6</a:t>
            </a:r>
            <a:r>
              <a:rPr lang="zh-CN" altLang="en-US" sz="2400" b="1" dirty="0">
                <a:solidFill>
                  <a:prstClr val="black"/>
                </a:solidFill>
                <a:latin typeface="Times New Roman" panose="02020603050405020304" pitchFamily="18" charset="0"/>
                <a:ea typeface="微软雅黑" panose="020B0503020204020204" charset="-122"/>
              </a:rPr>
              <a:t> 关断。</a:t>
            </a:r>
          </a:p>
          <a:p>
            <a:pPr algn="just">
              <a:lnSpc>
                <a:spcPct val="150000"/>
              </a:lnSpc>
              <a:spcBef>
                <a:spcPts val="1200"/>
              </a:spcBef>
              <a:buClr>
                <a:srgbClr val="E7E6E6"/>
              </a:buClr>
              <a:buSzPct val="75000"/>
            </a:pPr>
            <a:r>
              <a:rPr lang="zh-CN" altLang="en-US" sz="2400" b="1" dirty="0">
                <a:solidFill>
                  <a:prstClr val="black"/>
                </a:solidFill>
                <a:latin typeface="Times New Roman" panose="02020603050405020304" pitchFamily="18" charset="0"/>
                <a:ea typeface="微软雅黑" panose="020B0503020204020204" charset="-122"/>
              </a:rPr>
              <a:t>        </a:t>
            </a:r>
            <a:r>
              <a:rPr lang="zh-CN" altLang="en-US" sz="2400" b="1" i="1" dirty="0">
                <a:solidFill>
                  <a:prstClr val="black"/>
                </a:solidFill>
                <a:latin typeface="Times New Roman" panose="02020603050405020304" pitchFamily="18" charset="0"/>
                <a:ea typeface="微软雅黑" panose="020B0503020204020204" charset="-122"/>
              </a:rPr>
              <a:t>α</a:t>
            </a:r>
            <a:r>
              <a:rPr lang="zh-CN" altLang="en-US" sz="2400" b="1" dirty="0">
                <a:solidFill>
                  <a:prstClr val="black"/>
                </a:solidFill>
                <a:latin typeface="Times New Roman" panose="02020603050405020304" pitchFamily="18" charset="0"/>
                <a:ea typeface="微软雅黑" panose="020B0503020204020204" charset="-122"/>
              </a:rPr>
              <a:t>=90º时的导通特点：每个晶闸管导通120º ，各区间有两个晶闸管导通。</a:t>
            </a:r>
          </a:p>
        </p:txBody>
      </p:sp>
      <p:sp>
        <p:nvSpPr>
          <p:cNvPr id="8" name="椭圆形标注 3">
            <a:extLst>
              <a:ext uri="{FF2B5EF4-FFF2-40B4-BE49-F238E27FC236}">
                <a16:creationId xmlns:a16="http://schemas.microsoft.com/office/drawing/2014/main" id="{4D31A9C9-70F7-4BFA-B3ED-9A452346A120}"/>
              </a:ext>
            </a:extLst>
          </p:cNvPr>
          <p:cNvSpPr/>
          <p:nvPr/>
        </p:nvSpPr>
        <p:spPr>
          <a:xfrm>
            <a:off x="8976765" y="690711"/>
            <a:ext cx="2536570" cy="813280"/>
          </a:xfrm>
          <a:prstGeom prst="wedgeEllipseCallout">
            <a:avLst>
              <a:gd name="adj1" fmla="val -16406"/>
              <a:gd name="adj2" fmla="val 151393"/>
            </a:avLst>
          </a:prstGeom>
          <a:solidFill>
            <a:srgbClr val="FFC000">
              <a:alpha val="4000"/>
            </a:srgbClr>
          </a:solidFill>
          <a:ln w="9525" cap="flat" cmpd="sng">
            <a:solidFill>
              <a:srgbClr val="000000"/>
            </a:solidFill>
            <a:prstDash val="solid"/>
            <a:miter/>
            <a:headEnd type="none" w="med" len="med"/>
            <a:tailEnd type="none" w="med" len="med"/>
          </a:ln>
        </p:spPr>
        <p:txBody>
          <a:bodyPr/>
          <a:lstStyle/>
          <a:p>
            <a:pPr algn="ctr"/>
            <a:r>
              <a:rPr lang="zh-CN" altLang="en-US" dirty="0">
                <a:solidFill>
                  <a:prstClr val="black"/>
                </a:solidFill>
                <a:latin typeface="等线" panose="02010600030101010101" pitchFamily="2" charset="-122"/>
                <a:ea typeface="等线" panose="02010600030101010101" pitchFamily="2" charset="-122"/>
              </a:rPr>
              <a:t>在</a:t>
            </a:r>
            <a:r>
              <a:rPr lang="el-GR" altLang="zh-CN" i="1" dirty="0">
                <a:solidFill>
                  <a:prstClr val="black"/>
                </a:solidFill>
                <a:latin typeface="等线"/>
                <a:ea typeface="等线" panose="02010600030101010101" pitchFamily="2" charset="-122"/>
                <a:cs typeface="Times New Roman" panose="02020603050405020304" pitchFamily="18" charset="0"/>
              </a:rPr>
              <a:t>ω</a:t>
            </a:r>
            <a:r>
              <a:rPr lang="en-US" altLang="zh-CN" i="1" dirty="0">
                <a:solidFill>
                  <a:prstClr val="black"/>
                </a:solidFill>
                <a:latin typeface="等线"/>
                <a:ea typeface="等线" panose="02010600030101010101" pitchFamily="2" charset="-122"/>
                <a:cs typeface="Times New Roman" panose="02020603050405020304" pitchFamily="18" charset="0"/>
              </a:rPr>
              <a:t>t</a:t>
            </a:r>
            <a:r>
              <a:rPr lang="en-US" altLang="zh-CN" dirty="0">
                <a:solidFill>
                  <a:prstClr val="black"/>
                </a:solidFill>
                <a:latin typeface="等线" panose="02010600030101010101" pitchFamily="2" charset="-122"/>
                <a:ea typeface="等线" panose="02010600030101010101" pitchFamily="2" charset="-122"/>
              </a:rPr>
              <a:t>=120</a:t>
            </a:r>
            <a:r>
              <a:rPr lang="zh-CN" altLang="zh-CN" dirty="0">
                <a:solidFill>
                  <a:prstClr val="black"/>
                </a:solidFill>
                <a:latin typeface="等线" panose="02010600030101010101" pitchFamily="2" charset="-122"/>
                <a:ea typeface="等线" panose="02010600030101010101" pitchFamily="2" charset="-122"/>
              </a:rPr>
              <a:t> º</a:t>
            </a:r>
            <a:r>
              <a:rPr lang="zh-CN" altLang="en-US" dirty="0">
                <a:solidFill>
                  <a:prstClr val="black"/>
                </a:solidFill>
                <a:latin typeface="等线" panose="02010600030101010101" pitchFamily="2" charset="-122"/>
                <a:ea typeface="等线" panose="02010600030101010101" pitchFamily="2" charset="-122"/>
              </a:rPr>
              <a:t>时线电压仍大于</a:t>
            </a:r>
            <a:r>
              <a:rPr lang="en-US" altLang="zh-CN" dirty="0">
                <a:solidFill>
                  <a:prstClr val="black"/>
                </a:solidFill>
                <a:latin typeface="等线" panose="02010600030101010101" pitchFamily="2" charset="-122"/>
                <a:ea typeface="等线" panose="02010600030101010101" pitchFamily="2" charset="-122"/>
              </a:rPr>
              <a:t>0</a:t>
            </a:r>
            <a:endParaRPr lang="en-US" altLang="zh-CN" dirty="0">
              <a:solidFill>
                <a:srgbClr val="44546A"/>
              </a:solidFill>
              <a:latin typeface="宋体" panose="02010600030101010101" pitchFamily="2" charset="-122"/>
            </a:endParaRPr>
          </a:p>
        </p:txBody>
      </p:sp>
      <p:sp>
        <p:nvSpPr>
          <p:cNvPr id="9" name="椭圆形标注 3">
            <a:extLst>
              <a:ext uri="{FF2B5EF4-FFF2-40B4-BE49-F238E27FC236}">
                <a16:creationId xmlns:a16="http://schemas.microsoft.com/office/drawing/2014/main" id="{3CED7484-18D2-42B6-93E4-BAD8396FDA11}"/>
              </a:ext>
            </a:extLst>
          </p:cNvPr>
          <p:cNvSpPr/>
          <p:nvPr/>
        </p:nvSpPr>
        <p:spPr>
          <a:xfrm>
            <a:off x="7336870" y="5840642"/>
            <a:ext cx="2070986" cy="813280"/>
          </a:xfrm>
          <a:prstGeom prst="wedgeEllipseCallout">
            <a:avLst>
              <a:gd name="adj1" fmla="val 77624"/>
              <a:gd name="adj2" fmla="val -91227"/>
            </a:avLst>
          </a:prstGeom>
          <a:solidFill>
            <a:srgbClr val="7030A0">
              <a:alpha val="4000"/>
            </a:srgbClr>
          </a:solidFill>
          <a:ln w="9525" cap="flat" cmpd="sng">
            <a:solidFill>
              <a:srgbClr val="000000"/>
            </a:solidFill>
            <a:prstDash val="solid"/>
            <a:miter/>
            <a:headEnd type="none" w="med" len="med"/>
            <a:tailEnd type="none" w="med" len="med"/>
          </a:ln>
        </p:spPr>
        <p:txBody>
          <a:bodyPr/>
          <a:lstStyle/>
          <a:p>
            <a:pPr algn="ctr"/>
            <a:r>
              <a:rPr lang="zh-CN" altLang="zh-CN" dirty="0">
                <a:solidFill>
                  <a:prstClr val="black"/>
                </a:solidFill>
                <a:latin typeface="等线"/>
                <a:ea typeface="等线" panose="02010600030101010101" pitchFamily="2" charset="-122"/>
              </a:rPr>
              <a:t>α=90</a:t>
            </a:r>
            <a:r>
              <a:rPr lang="zh-CN" altLang="zh-CN" dirty="0">
                <a:solidFill>
                  <a:prstClr val="black"/>
                </a:solidFill>
                <a:ea typeface="等线" panose="02010600030101010101" pitchFamily="2" charset="-122"/>
              </a:rPr>
              <a:t>º </a:t>
            </a:r>
            <a:r>
              <a:rPr lang="zh-CN" altLang="en-US" dirty="0">
                <a:solidFill>
                  <a:prstClr val="black"/>
                </a:solidFill>
                <a:latin typeface="等线" panose="02010600030101010101" pitchFamily="2" charset="-122"/>
                <a:ea typeface="等线" panose="02010600030101010101" pitchFamily="2" charset="-122"/>
              </a:rPr>
              <a:t>是断续的临界点</a:t>
            </a:r>
            <a:endParaRPr lang="en-US" altLang="zh-CN" dirty="0">
              <a:solidFill>
                <a:srgbClr val="44546A"/>
              </a:solidFill>
              <a:latin typeface="宋体" panose="02010600030101010101" pitchFamily="2" charset="-122"/>
            </a:endParaRPr>
          </a:p>
        </p:txBody>
      </p:sp>
      <p:sp>
        <p:nvSpPr>
          <p:cNvPr id="10" name="Rectangle 2">
            <a:extLst>
              <a:ext uri="{FF2B5EF4-FFF2-40B4-BE49-F238E27FC236}">
                <a16:creationId xmlns:a16="http://schemas.microsoft.com/office/drawing/2014/main" id="{D321540F-2A38-4600-878A-D4DE1FCE9937}"/>
              </a:ext>
            </a:extLst>
          </p:cNvPr>
          <p:cNvSpPr>
            <a:spLocks noGrp="1"/>
          </p:cNvSpPr>
          <p:nvPr/>
        </p:nvSpPr>
        <p:spPr>
          <a:xfrm>
            <a:off x="9407680" y="6196641"/>
            <a:ext cx="2584450" cy="457200"/>
          </a:xfrm>
          <a:prstGeom prst="rect">
            <a:avLst/>
          </a:prstGeom>
        </p:spPr>
        <p:txBody>
          <a:bodyPr vert="horz" wrap="square" lIns="91440" tIns="45720" rIns="91440" bIns="45720" rtlCol="0" anchor="t">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55270">
              <a:buFont typeface="Arial" panose="020B0604020202020204" pitchFamily="34" charset="0"/>
              <a:buNone/>
            </a:pPr>
            <a:r>
              <a:rPr lang="zh-CN" altLang="zh-CN" sz="2400" b="1" dirty="0">
                <a:solidFill>
                  <a:prstClr val="black"/>
                </a:solidFill>
                <a:latin typeface="微软雅黑" panose="020B0503020204020204" charset="-122"/>
                <a:ea typeface="微软雅黑" panose="020B0503020204020204" charset="-122"/>
                <a:cs typeface="微软雅黑" panose="020B0503020204020204" charset="-122"/>
              </a:rPr>
              <a:t> </a:t>
            </a:r>
            <a:r>
              <a:rPr lang="zh-CN" altLang="zh-CN" sz="2400" b="1" i="1" dirty="0">
                <a:solidFill>
                  <a:prstClr val="black"/>
                </a:solidFill>
                <a:latin typeface="微软雅黑" panose="020B0503020204020204" charset="-122"/>
                <a:ea typeface="微软雅黑" panose="020B0503020204020204" charset="-122"/>
                <a:cs typeface="微软雅黑" panose="020B0503020204020204" charset="-122"/>
              </a:rPr>
              <a:t>α</a:t>
            </a:r>
            <a:r>
              <a:rPr lang="zh-CN" altLang="zh-CN" sz="2400" b="1" dirty="0">
                <a:solidFill>
                  <a:prstClr val="black"/>
                </a:solidFill>
                <a:latin typeface="微软雅黑" panose="020B0503020204020204" charset="-122"/>
                <a:ea typeface="微软雅黑" panose="020B0503020204020204" charset="-122"/>
                <a:cs typeface="微软雅黑" panose="020B0503020204020204" charset="-122"/>
              </a:rPr>
              <a:t>=</a:t>
            </a:r>
            <a:r>
              <a:rPr lang="en-US" altLang="zh-CN" sz="2400" b="1" dirty="0">
                <a:solidFill>
                  <a:prstClr val="black"/>
                </a:solidFill>
                <a:latin typeface="微软雅黑" panose="020B0503020204020204" charset="-122"/>
                <a:ea typeface="微软雅黑" panose="020B0503020204020204" charset="-122"/>
                <a:cs typeface="微软雅黑" panose="020B0503020204020204" charset="-122"/>
              </a:rPr>
              <a:t>9</a:t>
            </a:r>
            <a:r>
              <a:rPr lang="zh-CN" altLang="zh-CN" sz="2400" b="1" dirty="0">
                <a:solidFill>
                  <a:prstClr val="black"/>
                </a:solidFill>
                <a:latin typeface="微软雅黑" panose="020B0503020204020204" charset="-122"/>
                <a:ea typeface="微软雅黑" panose="020B0503020204020204" charset="-122"/>
                <a:cs typeface="微软雅黑" panose="020B0503020204020204" charset="-122"/>
              </a:rPr>
              <a:t>0º时的波形 </a:t>
            </a:r>
          </a:p>
        </p:txBody>
      </p:sp>
    </p:spTree>
    <p:extLst>
      <p:ext uri="{BB962C8B-B14F-4D97-AF65-F5344CB8AC3E}">
        <p14:creationId xmlns:p14="http://schemas.microsoft.com/office/powerpoint/2010/main" val="3900368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2" name="矩形 1">
            <a:extLst>
              <a:ext uri="{FF2B5EF4-FFF2-40B4-BE49-F238E27FC236}">
                <a16:creationId xmlns:a16="http://schemas.microsoft.com/office/drawing/2014/main" id="{86B53223-93E1-4E13-BA2C-6B23CEC14281}"/>
              </a:ext>
            </a:extLst>
          </p:cNvPr>
          <p:cNvSpPr/>
          <p:nvPr/>
        </p:nvSpPr>
        <p:spPr>
          <a:xfrm>
            <a:off x="9152878" y="6169980"/>
            <a:ext cx="2968101" cy="551495"/>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Rectangle 3">
            <a:extLst>
              <a:ext uri="{FF2B5EF4-FFF2-40B4-BE49-F238E27FC236}">
                <a16:creationId xmlns:a16="http://schemas.microsoft.com/office/drawing/2014/main" id="{949C22FD-1CAC-46B2-9269-1F035F8C2EC8}"/>
              </a:ext>
            </a:extLst>
          </p:cNvPr>
          <p:cNvSpPr/>
          <p:nvPr/>
        </p:nvSpPr>
        <p:spPr>
          <a:xfrm>
            <a:off x="3450964" y="2050098"/>
            <a:ext cx="9144000" cy="368300"/>
          </a:xfrm>
          <a:prstGeom prst="rect">
            <a:avLst/>
          </a:prstGeom>
          <a:noFill/>
          <a:ln w="9525">
            <a:noFill/>
          </a:ln>
        </p:spPr>
        <p:txBody>
          <a:bodyPr anchor="t">
            <a:spAutoFit/>
          </a:bodyPr>
          <a:lstStyle/>
          <a:p>
            <a:endParaRPr lang="zh-CN" altLang="en-US" dirty="0">
              <a:solidFill>
                <a:prstClr val="black"/>
              </a:solidFill>
              <a:latin typeface="Times New Roman" panose="02020603050405020304" pitchFamily="18" charset="0"/>
              <a:ea typeface="黑体" panose="02010609060101010101" pitchFamily="49" charset="-122"/>
            </a:endParaRPr>
          </a:p>
        </p:txBody>
      </p:sp>
      <p:pic>
        <p:nvPicPr>
          <p:cNvPr id="16" name="Picture 4" descr="C13">
            <a:extLst>
              <a:ext uri="{FF2B5EF4-FFF2-40B4-BE49-F238E27FC236}">
                <a16:creationId xmlns:a16="http://schemas.microsoft.com/office/drawing/2014/main" id="{DF503944-5BB1-4187-AA29-0D17BBA4419E}"/>
              </a:ext>
            </a:extLst>
          </p:cNvPr>
          <p:cNvPicPr>
            <a:picLocks noChangeAspect="1"/>
          </p:cNvPicPr>
          <p:nvPr/>
        </p:nvPicPr>
        <p:blipFill>
          <a:blip r:embed="rId2"/>
          <a:stretch>
            <a:fillRect/>
          </a:stretch>
        </p:blipFill>
        <p:spPr>
          <a:xfrm>
            <a:off x="8425236" y="1717675"/>
            <a:ext cx="3705225" cy="4200525"/>
          </a:xfrm>
          <a:prstGeom prst="rect">
            <a:avLst/>
          </a:prstGeom>
          <a:noFill/>
          <a:ln w="9525">
            <a:noFill/>
          </a:ln>
        </p:spPr>
      </p:pic>
      <p:sp>
        <p:nvSpPr>
          <p:cNvPr id="17" name="Rectangle 5">
            <a:extLst>
              <a:ext uri="{FF2B5EF4-FFF2-40B4-BE49-F238E27FC236}">
                <a16:creationId xmlns:a16="http://schemas.microsoft.com/office/drawing/2014/main" id="{1367CAC8-3416-46D0-8CEF-07EA34295E1E}"/>
              </a:ext>
            </a:extLst>
          </p:cNvPr>
          <p:cNvSpPr>
            <a:spLocks noGrp="1"/>
          </p:cNvSpPr>
          <p:nvPr/>
        </p:nvSpPr>
        <p:spPr>
          <a:xfrm>
            <a:off x="1040821" y="659130"/>
            <a:ext cx="7300595" cy="4201160"/>
          </a:xfrm>
          <a:prstGeom prst="rect">
            <a:avLst/>
          </a:prstGeom>
          <a:noFill/>
          <a:ln w="9525">
            <a:noFill/>
          </a:ln>
        </p:spPr>
        <p:txBody>
          <a:bodyPr anchor="t"/>
          <a:lstStyle/>
          <a:p>
            <a:pPr algn="just">
              <a:lnSpc>
                <a:spcPct val="130000"/>
              </a:lnSpc>
              <a:spcBef>
                <a:spcPts val="600"/>
              </a:spcBef>
              <a:buClr>
                <a:srgbClr val="E7E6E6"/>
              </a:buClr>
              <a:buSzPct val="75000"/>
            </a:pPr>
            <a:r>
              <a:rPr lang="en-US" altLang="zh-CN" sz="2800" b="1" dirty="0">
                <a:solidFill>
                  <a:prstClr val="black"/>
                </a:solidFill>
                <a:latin typeface="Times New Roman" panose="02020603050405020304" pitchFamily="18" charset="0"/>
                <a:ea typeface="微软雅黑" panose="020B0503020204020204" charset="-122"/>
              </a:rPr>
              <a:t> </a:t>
            </a:r>
            <a:r>
              <a:rPr lang="zh-CN" altLang="en-US" sz="2800" b="1" dirty="0">
                <a:solidFill>
                  <a:prstClr val="black"/>
                </a:solidFill>
                <a:latin typeface="Times New Roman" panose="02020603050405020304" pitchFamily="18" charset="0"/>
                <a:ea typeface="微软雅黑" panose="020B0503020204020204" charset="-122"/>
              </a:rPr>
              <a:t>⑤ 触发角</a:t>
            </a:r>
            <a:r>
              <a:rPr lang="zh-CN" altLang="en-US" sz="2800" b="1" i="1" dirty="0">
                <a:solidFill>
                  <a:prstClr val="black"/>
                </a:solidFill>
                <a:latin typeface="Times New Roman" panose="02020603050405020304" pitchFamily="18" charset="0"/>
                <a:ea typeface="微软雅黑" panose="020B0503020204020204" charset="-122"/>
              </a:rPr>
              <a:t>α</a:t>
            </a:r>
            <a:r>
              <a:rPr lang="zh-CN" altLang="en-US" sz="2800" b="1" dirty="0">
                <a:solidFill>
                  <a:prstClr val="black"/>
                </a:solidFill>
                <a:latin typeface="Times New Roman" panose="02020603050405020304" pitchFamily="18" charset="0"/>
                <a:ea typeface="微软雅黑" panose="020B0503020204020204" charset="-122"/>
              </a:rPr>
              <a:t>=120º</a:t>
            </a:r>
          </a:p>
          <a:p>
            <a:pPr algn="just">
              <a:lnSpc>
                <a:spcPct val="130000"/>
              </a:lnSpc>
              <a:spcBef>
                <a:spcPts val="600"/>
              </a:spcBef>
              <a:buClr>
                <a:srgbClr val="E7E6E6"/>
              </a:buClr>
              <a:buSzPct val="75000"/>
            </a:pPr>
            <a:r>
              <a:rPr lang="zh-CN" altLang="en-US" sz="2400" b="1" dirty="0">
                <a:solidFill>
                  <a:prstClr val="black"/>
                </a:solidFill>
                <a:latin typeface="Times New Roman" panose="02020603050405020304" pitchFamily="18" charset="0"/>
                <a:ea typeface="微软雅黑" panose="020B0503020204020204" charset="-122"/>
              </a:rPr>
              <a:t>      </a:t>
            </a:r>
            <a:r>
              <a:rPr lang="zh-CN" altLang="en-US" sz="2400" b="1" i="1" dirty="0">
                <a:solidFill>
                  <a:prstClr val="black"/>
                </a:solidFill>
                <a:latin typeface="Times New Roman" panose="02020603050405020304" pitchFamily="18" charset="0"/>
                <a:ea typeface="微软雅黑" panose="020B0503020204020204" charset="-122"/>
              </a:rPr>
              <a:t>α</a:t>
            </a:r>
            <a:r>
              <a:rPr lang="zh-CN" altLang="en-US" sz="2400" b="1" dirty="0">
                <a:solidFill>
                  <a:prstClr val="black"/>
                </a:solidFill>
                <a:latin typeface="Times New Roman" panose="02020603050405020304" pitchFamily="18" charset="0"/>
                <a:ea typeface="微软雅黑" panose="020B0503020204020204" charset="-122"/>
              </a:rPr>
              <a:t>=</a:t>
            </a:r>
            <a:r>
              <a:rPr lang="en-US" altLang="zh-CN" sz="2400" b="1" dirty="0">
                <a:solidFill>
                  <a:prstClr val="black"/>
                </a:solidFill>
                <a:latin typeface="Times New Roman" panose="02020603050405020304" pitchFamily="18" charset="0"/>
                <a:ea typeface="微软雅黑" panose="020B0503020204020204" charset="-122"/>
              </a:rPr>
              <a:t>120</a:t>
            </a:r>
            <a:r>
              <a:rPr lang="zh-CN" altLang="en-US" sz="2400" b="1" dirty="0">
                <a:solidFill>
                  <a:prstClr val="black"/>
                </a:solidFill>
                <a:latin typeface="Times New Roman" panose="02020603050405020304" pitchFamily="18" charset="0"/>
                <a:ea typeface="微软雅黑" panose="020B0503020204020204" charset="-122"/>
              </a:rPr>
              <a:t>º时的导通特点：每个晶闸管触发后导通30º，断30º，再触发导通30º。</a:t>
            </a:r>
            <a:endParaRPr lang="en-US" altLang="zh-CN" sz="2400" b="1" dirty="0">
              <a:solidFill>
                <a:prstClr val="black"/>
              </a:solidFill>
              <a:latin typeface="Times New Roman" panose="02020603050405020304" pitchFamily="18" charset="0"/>
              <a:ea typeface="微软雅黑" panose="020B0503020204020204" charset="-122"/>
            </a:endParaRPr>
          </a:p>
          <a:p>
            <a:pPr algn="just">
              <a:lnSpc>
                <a:spcPct val="130000"/>
              </a:lnSpc>
              <a:spcBef>
                <a:spcPts val="600"/>
              </a:spcBef>
            </a:pPr>
            <a:r>
              <a:rPr lang="zh-CN" altLang="zh-CN" sz="2800" b="1" dirty="0">
                <a:solidFill>
                  <a:prstClr val="black"/>
                </a:solidFill>
                <a:latin typeface="Times New Roman" panose="02020603050405020304" pitchFamily="18" charset="0"/>
                <a:ea typeface="微软雅黑" panose="020B0503020204020204" charset="-122"/>
              </a:rPr>
              <a:t>⑥ 触发角</a:t>
            </a:r>
            <a:r>
              <a:rPr lang="zh-CN" altLang="zh-CN" sz="2800" b="1" i="1" dirty="0">
                <a:solidFill>
                  <a:prstClr val="black"/>
                </a:solidFill>
                <a:latin typeface="Times New Roman" panose="02020603050405020304" pitchFamily="18" charset="0"/>
                <a:ea typeface="微软雅黑" panose="020B0503020204020204" charset="-122"/>
              </a:rPr>
              <a:t>α</a:t>
            </a:r>
            <a:r>
              <a:rPr lang="zh-CN" altLang="zh-CN" sz="2800" b="1" dirty="0">
                <a:solidFill>
                  <a:prstClr val="black"/>
                </a:solidFill>
                <a:latin typeface="Times New Roman" panose="02020603050405020304" pitchFamily="18" charset="0"/>
                <a:ea typeface="微软雅黑" panose="020B0503020204020204" charset="-122"/>
              </a:rPr>
              <a:t> ≥ 150º</a:t>
            </a:r>
          </a:p>
          <a:p>
            <a:pPr algn="just">
              <a:lnSpc>
                <a:spcPct val="130000"/>
              </a:lnSpc>
              <a:spcBef>
                <a:spcPts val="600"/>
              </a:spcBef>
            </a:pPr>
            <a:r>
              <a:rPr lang="en-US" altLang="zh-CN" sz="2400" b="1" i="1" dirty="0">
                <a:solidFill>
                  <a:prstClr val="black"/>
                </a:solidFill>
                <a:latin typeface="Times New Roman" panose="02020603050405020304" pitchFamily="18" charset="0"/>
                <a:ea typeface="微软雅黑" panose="020B0503020204020204" charset="-122"/>
              </a:rPr>
              <a:t>      </a:t>
            </a:r>
            <a:r>
              <a:rPr lang="zh-CN" altLang="zh-CN" sz="2400" b="1" i="1" dirty="0">
                <a:solidFill>
                  <a:prstClr val="black"/>
                </a:solidFill>
                <a:latin typeface="Times New Roman" panose="02020603050405020304" pitchFamily="18" charset="0"/>
                <a:ea typeface="微软雅黑" panose="020B0503020204020204" charset="-122"/>
              </a:rPr>
              <a:t>α</a:t>
            </a:r>
            <a:r>
              <a:rPr lang="zh-CN" altLang="zh-CN" sz="2400" b="1" dirty="0">
                <a:solidFill>
                  <a:prstClr val="black"/>
                </a:solidFill>
                <a:latin typeface="Times New Roman" panose="02020603050405020304" pitchFamily="18" charset="0"/>
                <a:ea typeface="微软雅黑" panose="020B0503020204020204" charset="-122"/>
              </a:rPr>
              <a:t>&gt;150º以后，负载上没有交流电压输出。当</a:t>
            </a:r>
            <a:r>
              <a:rPr lang="zh-CN" altLang="zh-CN" sz="2400" b="1" i="1" dirty="0">
                <a:solidFill>
                  <a:prstClr val="black"/>
                </a:solidFill>
                <a:latin typeface="Times New Roman" panose="02020603050405020304" pitchFamily="18" charset="0"/>
                <a:ea typeface="微软雅黑" panose="020B0503020204020204" charset="-122"/>
              </a:rPr>
              <a:t>U</a:t>
            </a:r>
            <a:r>
              <a:rPr lang="zh-CN" altLang="zh-CN" sz="2400" b="1" baseline="-25000" dirty="0">
                <a:solidFill>
                  <a:prstClr val="black"/>
                </a:solidFill>
                <a:latin typeface="Times New Roman" panose="02020603050405020304" pitchFamily="18" charset="0"/>
                <a:ea typeface="微软雅黑" panose="020B0503020204020204" charset="-122"/>
              </a:rPr>
              <a:t>g1</a:t>
            </a:r>
            <a:r>
              <a:rPr lang="zh-CN" altLang="zh-CN" sz="2400" b="1" dirty="0">
                <a:solidFill>
                  <a:prstClr val="black"/>
                </a:solidFill>
                <a:latin typeface="Times New Roman" panose="02020603050405020304" pitchFamily="18" charset="0"/>
                <a:ea typeface="微软雅黑" panose="020B0503020204020204" charset="-122"/>
              </a:rPr>
              <a:t>触发VT</a:t>
            </a:r>
            <a:r>
              <a:rPr lang="zh-CN" altLang="zh-CN" sz="2400" b="1" baseline="-25000" dirty="0">
                <a:solidFill>
                  <a:prstClr val="black"/>
                </a:solidFill>
                <a:latin typeface="Times New Roman" panose="02020603050405020304" pitchFamily="18" charset="0"/>
                <a:ea typeface="微软雅黑" panose="020B0503020204020204" charset="-122"/>
              </a:rPr>
              <a:t>1</a:t>
            </a:r>
            <a:r>
              <a:rPr lang="zh-CN" altLang="zh-CN" sz="2400" b="1" dirty="0">
                <a:solidFill>
                  <a:prstClr val="black"/>
                </a:solidFill>
                <a:latin typeface="Times New Roman" panose="02020603050405020304" pitchFamily="18" charset="0"/>
                <a:ea typeface="微软雅黑" panose="020B0503020204020204" charset="-122"/>
              </a:rPr>
              <a:t>时，</a:t>
            </a:r>
            <a:r>
              <a:rPr lang="zh-CN" altLang="zh-CN" sz="2400" b="1" dirty="0">
                <a:solidFill>
                  <a:srgbClr val="000000"/>
                </a:solidFill>
                <a:latin typeface="Times New Roman" panose="02020603050405020304" pitchFamily="18" charset="0"/>
                <a:ea typeface="微软雅黑" panose="020B0503020204020204" charset="-122"/>
              </a:rPr>
              <a:t>由于</a:t>
            </a:r>
            <a:r>
              <a:rPr lang="zh-CN" altLang="zh-CN" sz="2400" b="1" i="1" dirty="0">
                <a:solidFill>
                  <a:srgbClr val="000000"/>
                </a:solidFill>
                <a:latin typeface="Times New Roman" panose="02020603050405020304" pitchFamily="18" charset="0"/>
                <a:ea typeface="微软雅黑" panose="020B0503020204020204" charset="-122"/>
              </a:rPr>
              <a:t>u</a:t>
            </a:r>
            <a:r>
              <a:rPr lang="en-US" altLang="zh-CN" sz="2400" b="1" baseline="-30000" dirty="0">
                <a:solidFill>
                  <a:srgbClr val="000000"/>
                </a:solidFill>
                <a:latin typeface="Times New Roman" panose="02020603050405020304" pitchFamily="18" charset="0"/>
                <a:ea typeface="微软雅黑" panose="020B0503020204020204" charset="-122"/>
              </a:rPr>
              <a:t>u</a:t>
            </a:r>
            <a:r>
              <a:rPr lang="zh-CN" altLang="zh-CN" sz="2400" b="1" dirty="0">
                <a:solidFill>
                  <a:srgbClr val="000000"/>
                </a:solidFill>
                <a:latin typeface="Times New Roman" panose="02020603050405020304" pitchFamily="18" charset="0"/>
                <a:ea typeface="微软雅黑" panose="020B0503020204020204" charset="-122"/>
              </a:rPr>
              <a:t>&lt;</a:t>
            </a:r>
            <a:r>
              <a:rPr lang="zh-CN" altLang="zh-CN" sz="2400" b="1" i="1" dirty="0">
                <a:solidFill>
                  <a:srgbClr val="000000"/>
                </a:solidFill>
                <a:latin typeface="Times New Roman" panose="02020603050405020304" pitchFamily="18" charset="0"/>
                <a:ea typeface="微软雅黑" panose="020B0503020204020204" charset="-122"/>
              </a:rPr>
              <a:t>u</a:t>
            </a:r>
            <a:r>
              <a:rPr lang="en-US" altLang="zh-CN" sz="2400" b="1" baseline="-30000" dirty="0">
                <a:solidFill>
                  <a:srgbClr val="000000"/>
                </a:solidFill>
                <a:latin typeface="Times New Roman" panose="02020603050405020304" pitchFamily="18" charset="0"/>
                <a:ea typeface="微软雅黑" panose="020B0503020204020204" charset="-122"/>
              </a:rPr>
              <a:t>v</a:t>
            </a:r>
            <a:r>
              <a:rPr lang="zh-CN" altLang="zh-CN" sz="2400" b="1" dirty="0">
                <a:solidFill>
                  <a:srgbClr val="000000"/>
                </a:solidFill>
                <a:latin typeface="Times New Roman" panose="02020603050405020304" pitchFamily="18" charset="0"/>
                <a:ea typeface="微软雅黑" panose="020B0503020204020204" charset="-122"/>
              </a:rPr>
              <a:t>，</a:t>
            </a:r>
            <a:r>
              <a:rPr lang="zh-CN" altLang="zh-CN" sz="2400" b="1" dirty="0">
                <a:solidFill>
                  <a:prstClr val="black"/>
                </a:solidFill>
                <a:latin typeface="Times New Roman" panose="02020603050405020304" pitchFamily="18" charset="0"/>
                <a:ea typeface="微软雅黑" panose="020B0503020204020204" charset="-122"/>
              </a:rPr>
              <a:t>即，VT</a:t>
            </a:r>
            <a:r>
              <a:rPr lang="zh-CN" altLang="zh-CN" sz="2400" b="1" baseline="-25000" dirty="0">
                <a:solidFill>
                  <a:prstClr val="black"/>
                </a:solidFill>
                <a:latin typeface="Times New Roman" panose="02020603050405020304" pitchFamily="18" charset="0"/>
                <a:ea typeface="微软雅黑" panose="020B0503020204020204" charset="-122"/>
              </a:rPr>
              <a:t>1</a:t>
            </a:r>
            <a:r>
              <a:rPr lang="zh-CN" altLang="zh-CN" sz="2400" b="1" dirty="0">
                <a:solidFill>
                  <a:prstClr val="black"/>
                </a:solidFill>
                <a:latin typeface="Times New Roman" panose="02020603050405020304" pitchFamily="18" charset="0"/>
                <a:ea typeface="微软雅黑" panose="020B0503020204020204" charset="-122"/>
              </a:rPr>
              <a:t>、VT</a:t>
            </a:r>
            <a:r>
              <a:rPr lang="zh-CN" altLang="zh-CN" sz="2400" b="1" baseline="-25000" dirty="0">
                <a:solidFill>
                  <a:prstClr val="black"/>
                </a:solidFill>
                <a:latin typeface="Times New Roman" panose="02020603050405020304" pitchFamily="18" charset="0"/>
                <a:ea typeface="微软雅黑" panose="020B0503020204020204" charset="-122"/>
              </a:rPr>
              <a:t>6</a:t>
            </a:r>
            <a:r>
              <a:rPr lang="zh-CN" altLang="zh-CN" sz="2400" b="1" dirty="0">
                <a:solidFill>
                  <a:prstClr val="black"/>
                </a:solidFill>
                <a:latin typeface="Times New Roman" panose="02020603050405020304" pitchFamily="18" charset="0"/>
                <a:ea typeface="微软雅黑" panose="020B0503020204020204" charset="-122"/>
              </a:rPr>
              <a:t>承受反向电压，不能导通，因此输出电压为零。</a:t>
            </a:r>
            <a:endParaRPr lang="zh-CN" altLang="zh-CN" sz="2400" dirty="0">
              <a:solidFill>
                <a:prstClr val="black"/>
              </a:solidFill>
              <a:latin typeface="Times New Roman" panose="02020603050405020304" pitchFamily="18" charset="0"/>
              <a:ea typeface="黑体" panose="02010609060101010101" pitchFamily="49" charset="-122"/>
            </a:endParaRPr>
          </a:p>
          <a:p>
            <a:pPr marL="342900" indent="-342900" algn="just">
              <a:lnSpc>
                <a:spcPct val="130000"/>
              </a:lnSpc>
              <a:buClr>
                <a:srgbClr val="E7E6E6"/>
              </a:buClr>
              <a:buSzPct val="75000"/>
            </a:pPr>
            <a:endParaRPr lang="zh-CN" altLang="en-US" sz="2400" dirty="0">
              <a:solidFill>
                <a:prstClr val="black"/>
              </a:solidFill>
              <a:latin typeface="Times New Roman" panose="02020603050405020304" pitchFamily="18" charset="0"/>
              <a:ea typeface="黑体" panose="02010609060101010101" pitchFamily="49" charset="-122"/>
            </a:endParaRPr>
          </a:p>
        </p:txBody>
      </p:sp>
      <p:sp>
        <p:nvSpPr>
          <p:cNvPr id="18" name="椭圆形标注 3">
            <a:extLst>
              <a:ext uri="{FF2B5EF4-FFF2-40B4-BE49-F238E27FC236}">
                <a16:creationId xmlns:a16="http://schemas.microsoft.com/office/drawing/2014/main" id="{B1F68388-8E18-4114-B936-FEECA3DD30B3}"/>
              </a:ext>
            </a:extLst>
          </p:cNvPr>
          <p:cNvSpPr/>
          <p:nvPr/>
        </p:nvSpPr>
        <p:spPr>
          <a:xfrm>
            <a:off x="6765981" y="2050415"/>
            <a:ext cx="2192020" cy="813435"/>
          </a:xfrm>
          <a:prstGeom prst="wedgeEllipseCallout">
            <a:avLst>
              <a:gd name="adj1" fmla="val 94901"/>
              <a:gd name="adj2" fmla="val 166861"/>
            </a:avLst>
          </a:prstGeom>
          <a:solidFill>
            <a:srgbClr val="FFC000">
              <a:alpha val="4000"/>
            </a:srgbClr>
          </a:solidFill>
          <a:ln w="9525" cap="flat" cmpd="sng">
            <a:solidFill>
              <a:srgbClr val="000000"/>
            </a:solidFill>
            <a:prstDash val="solid"/>
            <a:miter/>
            <a:headEnd type="none" w="med" len="med"/>
            <a:tailEnd type="none" w="med" len="med"/>
          </a:ln>
        </p:spPr>
        <p:txBody>
          <a:bodyPr/>
          <a:lstStyle/>
          <a:p>
            <a:pPr algn="ctr"/>
            <a:r>
              <a:rPr lang="zh-CN" altLang="en-US" dirty="0">
                <a:solidFill>
                  <a:prstClr val="black"/>
                </a:solidFill>
                <a:latin typeface="等线" panose="02010600030101010101" pitchFamily="2" charset="-122"/>
                <a:ea typeface="等线" panose="02010600030101010101" pitchFamily="2" charset="-122"/>
              </a:rPr>
              <a:t>每个开关管导通两次</a:t>
            </a:r>
            <a:endParaRPr lang="en-US" altLang="zh-CN" dirty="0">
              <a:solidFill>
                <a:srgbClr val="44546A"/>
              </a:solidFill>
              <a:latin typeface="等线" panose="02010600030101010101" pitchFamily="2" charset="-122"/>
              <a:ea typeface="等线" panose="02010600030101010101" pitchFamily="2" charset="-122"/>
            </a:endParaRPr>
          </a:p>
        </p:txBody>
      </p:sp>
      <p:sp>
        <p:nvSpPr>
          <p:cNvPr id="19" name="椭圆形标注 3">
            <a:extLst>
              <a:ext uri="{FF2B5EF4-FFF2-40B4-BE49-F238E27FC236}">
                <a16:creationId xmlns:a16="http://schemas.microsoft.com/office/drawing/2014/main" id="{C1C562E9-769B-4BF4-A709-2AC61932AB4E}"/>
              </a:ext>
            </a:extLst>
          </p:cNvPr>
          <p:cNvSpPr/>
          <p:nvPr/>
        </p:nvSpPr>
        <p:spPr>
          <a:xfrm>
            <a:off x="6907586" y="5443615"/>
            <a:ext cx="2232247" cy="813280"/>
          </a:xfrm>
          <a:prstGeom prst="wedgeEllipseCallout">
            <a:avLst>
              <a:gd name="adj1" fmla="val 85007"/>
              <a:gd name="adj2" fmla="val -68240"/>
            </a:avLst>
          </a:prstGeom>
          <a:solidFill>
            <a:srgbClr val="7030A0">
              <a:alpha val="4000"/>
            </a:srgbClr>
          </a:solidFill>
          <a:ln w="9525" cap="flat" cmpd="sng">
            <a:solidFill>
              <a:srgbClr val="000000"/>
            </a:solidFill>
            <a:prstDash val="solid"/>
            <a:miter/>
            <a:headEnd type="none" w="med" len="med"/>
            <a:tailEnd type="none" w="med" len="med"/>
          </a:ln>
        </p:spPr>
        <p:txBody>
          <a:bodyPr/>
          <a:lstStyle/>
          <a:p>
            <a:pPr algn="ctr"/>
            <a:r>
              <a:rPr lang="zh-CN" altLang="en-US" dirty="0">
                <a:solidFill>
                  <a:prstClr val="black"/>
                </a:solidFill>
                <a:latin typeface="等线" panose="02010600030101010101" pitchFamily="2" charset="-122"/>
                <a:ea typeface="等线" panose="02010600030101010101" pitchFamily="2" charset="-122"/>
              </a:rPr>
              <a:t>输出电压是线电压的一半</a:t>
            </a:r>
            <a:endParaRPr lang="en-US" altLang="zh-CN" dirty="0">
              <a:solidFill>
                <a:srgbClr val="44546A"/>
              </a:solidFill>
              <a:latin typeface="等线" panose="02010600030101010101" pitchFamily="2" charset="-122"/>
              <a:ea typeface="等线" panose="02010600030101010101" pitchFamily="2" charset="-122"/>
            </a:endParaRPr>
          </a:p>
        </p:txBody>
      </p:sp>
      <p:sp>
        <p:nvSpPr>
          <p:cNvPr id="20" name="椭圆形标注 3">
            <a:extLst>
              <a:ext uri="{FF2B5EF4-FFF2-40B4-BE49-F238E27FC236}">
                <a16:creationId xmlns:a16="http://schemas.microsoft.com/office/drawing/2014/main" id="{E27EBD96-DABE-4AA1-AFE7-2E862255BE72}"/>
              </a:ext>
            </a:extLst>
          </p:cNvPr>
          <p:cNvSpPr/>
          <p:nvPr/>
        </p:nvSpPr>
        <p:spPr>
          <a:xfrm>
            <a:off x="10449017" y="5749971"/>
            <a:ext cx="1721220" cy="714917"/>
          </a:xfrm>
          <a:prstGeom prst="wedgeEllipseCallout">
            <a:avLst>
              <a:gd name="adj1" fmla="val -69587"/>
              <a:gd name="adj2" fmla="val -93886"/>
            </a:avLst>
          </a:prstGeom>
          <a:solidFill>
            <a:srgbClr val="FFC000">
              <a:alpha val="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000000"/>
                </a:solidFill>
                <a:latin typeface="等线" panose="02010600030101010101" pitchFamily="2" charset="-122"/>
                <a:ea typeface="等线" panose="02010600030101010101" pitchFamily="2" charset="-122"/>
              </a:rPr>
              <a:t>该时刻之后</a:t>
            </a:r>
            <a:r>
              <a:rPr lang="zh-CN" altLang="zh-CN"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u</a:t>
            </a:r>
            <a:r>
              <a:rPr lang="en-US" altLang="zh-CN" baseline="-30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u</a:t>
            </a:r>
            <a:r>
              <a:rPr lang="zh-CN" altLang="zh-CN" dirty="0">
                <a:solidFill>
                  <a:srgbClr val="000000"/>
                </a:solidFill>
                <a:latin typeface="Times New Roman" panose="02020603050405020304" pitchFamily="18" charset="0"/>
                <a:ea typeface="微软雅黑" panose="020B0503020204020204" charset="-122"/>
                <a:cs typeface="Times New Roman" panose="02020603050405020304" pitchFamily="18" charset="0"/>
              </a:rPr>
              <a:t>&lt;</a:t>
            </a:r>
            <a:r>
              <a:rPr lang="zh-CN" altLang="zh-CN"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u</a:t>
            </a:r>
            <a:r>
              <a:rPr lang="en-US" altLang="zh-CN" baseline="-30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v</a:t>
            </a:r>
            <a:endParaRPr lang="en-US" altLang="zh-CN" dirty="0">
              <a:solidFill>
                <a:srgbClr val="44546A"/>
              </a:solidFill>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1" name="图片 1">
            <a:extLst>
              <a:ext uri="{FF2B5EF4-FFF2-40B4-BE49-F238E27FC236}">
                <a16:creationId xmlns:a16="http://schemas.microsoft.com/office/drawing/2014/main" id="{0C2D45E9-9814-4B20-98A9-ED59D547E6BB}"/>
              </a:ext>
            </a:extLst>
          </p:cNvPr>
          <p:cNvPicPr>
            <a:picLocks noChangeAspect="1"/>
          </p:cNvPicPr>
          <p:nvPr/>
        </p:nvPicPr>
        <p:blipFill>
          <a:blip r:embed="rId3"/>
          <a:srcRect t="10040" b="6834"/>
          <a:stretch>
            <a:fillRect/>
          </a:stretch>
        </p:blipFill>
        <p:spPr>
          <a:xfrm>
            <a:off x="3281101" y="4605655"/>
            <a:ext cx="3035935" cy="2252345"/>
          </a:xfrm>
          <a:prstGeom prst="rect">
            <a:avLst/>
          </a:prstGeom>
          <a:noFill/>
          <a:ln w="9525">
            <a:noFill/>
          </a:ln>
        </p:spPr>
      </p:pic>
      <p:cxnSp>
        <p:nvCxnSpPr>
          <p:cNvPr id="22" name="直接连接符 21">
            <a:extLst>
              <a:ext uri="{FF2B5EF4-FFF2-40B4-BE49-F238E27FC236}">
                <a16:creationId xmlns:a16="http://schemas.microsoft.com/office/drawing/2014/main" id="{4C2DF29C-09B8-456A-AD75-BFE2CECB3A7C}"/>
              </a:ext>
            </a:extLst>
          </p:cNvPr>
          <p:cNvCxnSpPr/>
          <p:nvPr/>
        </p:nvCxnSpPr>
        <p:spPr>
          <a:xfrm flipV="1">
            <a:off x="10076236" y="1528445"/>
            <a:ext cx="0" cy="4090035"/>
          </a:xfrm>
          <a:prstGeom prst="line">
            <a:avLst/>
          </a:prstGeom>
          <a:noFill/>
          <a:ln w="25400" cap="flat" cmpd="sng" algn="ctr">
            <a:solidFill>
              <a:srgbClr val="4472C4"/>
            </a:solidFill>
            <a:prstDash val="solid"/>
            <a:miter lim="800000"/>
          </a:ln>
          <a:effectLst/>
        </p:spPr>
      </p:cxnSp>
      <p:sp>
        <p:nvSpPr>
          <p:cNvPr id="23" name="椭圆形标注 3">
            <a:extLst>
              <a:ext uri="{FF2B5EF4-FFF2-40B4-BE49-F238E27FC236}">
                <a16:creationId xmlns:a16="http://schemas.microsoft.com/office/drawing/2014/main" id="{45FA5D9E-C4B1-4239-AA12-258E588E5DBD}"/>
              </a:ext>
            </a:extLst>
          </p:cNvPr>
          <p:cNvSpPr/>
          <p:nvPr/>
        </p:nvSpPr>
        <p:spPr>
          <a:xfrm>
            <a:off x="6760901" y="2045335"/>
            <a:ext cx="2192020" cy="813435"/>
          </a:xfrm>
          <a:prstGeom prst="wedgeEllipseCallout">
            <a:avLst>
              <a:gd name="adj1" fmla="val 113093"/>
              <a:gd name="adj2" fmla="val 168188"/>
            </a:avLst>
          </a:prstGeom>
          <a:solidFill>
            <a:srgbClr val="FFC000">
              <a:alpha val="4000"/>
            </a:srgbClr>
          </a:solidFill>
          <a:ln w="9525" cap="flat" cmpd="sng">
            <a:solidFill>
              <a:srgbClr val="000000"/>
            </a:solidFill>
            <a:prstDash val="solid"/>
            <a:miter/>
            <a:headEnd type="none" w="med" len="med"/>
            <a:tailEnd type="none" w="med" len="med"/>
          </a:ln>
        </p:spPr>
        <p:txBody>
          <a:bodyPr/>
          <a:lstStyle/>
          <a:p>
            <a:pPr algn="ctr"/>
            <a:r>
              <a:rPr lang="zh-CN" altLang="en-US" dirty="0">
                <a:solidFill>
                  <a:prstClr val="black"/>
                </a:solidFill>
                <a:latin typeface="等线" panose="02010600030101010101" pitchFamily="2" charset="-122"/>
                <a:ea typeface="等线" panose="02010600030101010101" pitchFamily="2" charset="-122"/>
              </a:rPr>
              <a:t>每个开关管导通两次</a:t>
            </a:r>
            <a:endParaRPr lang="en-US" altLang="zh-CN" dirty="0">
              <a:solidFill>
                <a:srgbClr val="44546A"/>
              </a:solidFill>
              <a:latin typeface="等线" panose="02010600030101010101" pitchFamily="2" charset="-122"/>
              <a:ea typeface="等线" panose="02010600030101010101" pitchFamily="2" charset="-122"/>
            </a:endParaRPr>
          </a:p>
        </p:txBody>
      </p:sp>
      <p:sp>
        <p:nvSpPr>
          <p:cNvPr id="24" name="Rectangle 2">
            <a:extLst>
              <a:ext uri="{FF2B5EF4-FFF2-40B4-BE49-F238E27FC236}">
                <a16:creationId xmlns:a16="http://schemas.microsoft.com/office/drawing/2014/main" id="{694AA43E-1F38-4C32-A120-408BD8895680}"/>
              </a:ext>
            </a:extLst>
          </p:cNvPr>
          <p:cNvSpPr>
            <a:spLocks noGrp="1"/>
          </p:cNvSpPr>
          <p:nvPr/>
        </p:nvSpPr>
        <p:spPr>
          <a:xfrm>
            <a:off x="8341099" y="6256655"/>
            <a:ext cx="2584450" cy="457200"/>
          </a:xfrm>
          <a:prstGeom prst="rect">
            <a:avLst/>
          </a:prstGeom>
        </p:spPr>
        <p:txBody>
          <a:bodyPr vert="horz" wrap="square" lIns="91440" tIns="45720" rIns="91440" bIns="45720" rtlCol="0" anchor="t">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55270">
              <a:buFont typeface="Arial" panose="020B0604020202020204" pitchFamily="34" charset="0"/>
              <a:buNone/>
            </a:pPr>
            <a:r>
              <a:rPr lang="zh-CN" altLang="zh-CN" sz="2400" b="1" dirty="0">
                <a:solidFill>
                  <a:prstClr val="black"/>
                </a:solidFill>
                <a:latin typeface="微软雅黑" panose="020B0503020204020204" charset="-122"/>
                <a:ea typeface="微软雅黑" panose="020B0503020204020204" charset="-122"/>
                <a:cs typeface="微软雅黑" panose="020B0503020204020204" charset="-122"/>
              </a:rPr>
              <a:t> </a:t>
            </a:r>
            <a:r>
              <a:rPr lang="zh-CN" altLang="zh-CN" sz="2400" b="1" i="1" dirty="0">
                <a:solidFill>
                  <a:prstClr val="black"/>
                </a:solidFill>
                <a:latin typeface="微软雅黑" panose="020B0503020204020204" charset="-122"/>
                <a:ea typeface="微软雅黑" panose="020B0503020204020204" charset="-122"/>
                <a:cs typeface="微软雅黑" panose="020B0503020204020204" charset="-122"/>
              </a:rPr>
              <a:t>α</a:t>
            </a:r>
            <a:r>
              <a:rPr lang="zh-CN" altLang="zh-CN" sz="2400" b="1" dirty="0">
                <a:solidFill>
                  <a:prstClr val="black"/>
                </a:solidFill>
                <a:latin typeface="微软雅黑" panose="020B0503020204020204" charset="-122"/>
                <a:ea typeface="微软雅黑" panose="020B0503020204020204" charset="-122"/>
                <a:cs typeface="微软雅黑" panose="020B0503020204020204" charset="-122"/>
              </a:rPr>
              <a:t>=</a:t>
            </a:r>
            <a:r>
              <a:rPr lang="en-US" altLang="zh-CN" sz="2400" b="1" dirty="0">
                <a:solidFill>
                  <a:prstClr val="black"/>
                </a:solidFill>
                <a:latin typeface="微软雅黑" panose="020B0503020204020204" charset="-122"/>
                <a:ea typeface="微软雅黑" panose="020B0503020204020204" charset="-122"/>
                <a:cs typeface="微软雅黑" panose="020B0503020204020204" charset="-122"/>
              </a:rPr>
              <a:t>12</a:t>
            </a:r>
            <a:r>
              <a:rPr lang="zh-CN" altLang="zh-CN" sz="2400" b="1" dirty="0">
                <a:solidFill>
                  <a:prstClr val="black"/>
                </a:solidFill>
                <a:latin typeface="微软雅黑" panose="020B0503020204020204" charset="-122"/>
                <a:ea typeface="微软雅黑" panose="020B0503020204020204" charset="-122"/>
                <a:cs typeface="微软雅黑" panose="020B0503020204020204" charset="-122"/>
              </a:rPr>
              <a:t>0º时的波形 </a:t>
            </a:r>
          </a:p>
        </p:txBody>
      </p:sp>
    </p:spTree>
    <p:extLst>
      <p:ext uri="{BB962C8B-B14F-4D97-AF65-F5344CB8AC3E}">
        <p14:creationId xmlns:p14="http://schemas.microsoft.com/office/powerpoint/2010/main" val="1033811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7CC4DE21-C4FF-4D2C-8C76-9289222F9261}"/>
              </a:ext>
            </a:extLst>
          </p:cNvPr>
          <p:cNvSpPr txBox="1">
            <a:spLocks/>
          </p:cNvSpPr>
          <p:nvPr/>
        </p:nvSpPr>
        <p:spPr>
          <a:xfrm>
            <a:off x="1024890" y="570397"/>
            <a:ext cx="10605770" cy="6190448"/>
          </a:xfrm>
          <a:prstGeom prst="rect">
            <a:avLst/>
          </a:prstGeom>
        </p:spPr>
        <p:txBody>
          <a:bodyPr vert="horz" wrap="square"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30000"/>
              </a:lnSpc>
              <a:spcBef>
                <a:spcPts val="0"/>
              </a:spcBef>
              <a:spcAft>
                <a:spcPts val="1200"/>
              </a:spcAft>
              <a:buFont typeface="Wingdings" panose="05000000000000000000" charset="0"/>
              <a:buChar char="u"/>
            </a:pPr>
            <a:r>
              <a:rPr lang="en-US" altLang="zh-CN" b="1" dirty="0">
                <a:latin typeface="Times New Roman" panose="02020603050405020304" pitchFamily="18" charset="0"/>
                <a:ea typeface="微软雅黑" panose="020B0503020204020204" charset="-122"/>
              </a:rPr>
              <a:t>  </a:t>
            </a:r>
            <a:r>
              <a:rPr lang="zh-CN" altLang="zh-CN" b="1" dirty="0">
                <a:latin typeface="Times New Roman" panose="02020603050405020304" pitchFamily="18" charset="0"/>
                <a:ea typeface="微软雅黑" panose="020B0503020204020204" charset="-122"/>
              </a:rPr>
              <a:t>输出电压表达式</a:t>
            </a:r>
          </a:p>
          <a:p>
            <a:pPr marL="0" indent="0" algn="just">
              <a:lnSpc>
                <a:spcPct val="130000"/>
              </a:lnSpc>
              <a:spcBef>
                <a:spcPts val="600"/>
              </a:spcBef>
              <a:buFont typeface="Arial" panose="020B0604020202020204" pitchFamily="34" charset="0"/>
              <a:buNone/>
            </a:pPr>
            <a:r>
              <a:rPr lang="en-US" altLang="zh-CN" sz="2600" b="1" dirty="0">
                <a:latin typeface="Times New Roman" panose="02020603050405020304" pitchFamily="18" charset="0"/>
                <a:ea typeface="微软雅黑" panose="020B0503020204020204" charset="-122"/>
              </a:rPr>
              <a:t>   </a:t>
            </a:r>
            <a:r>
              <a:rPr lang="en-US" altLang="zh-CN" sz="2400" b="1" dirty="0">
                <a:latin typeface="Times New Roman" panose="02020603050405020304" pitchFamily="18" charset="0"/>
                <a:ea typeface="微软雅黑" panose="020B0503020204020204" charset="-122"/>
              </a:rPr>
              <a:t>    </a:t>
            </a:r>
            <a:r>
              <a:rPr lang="zh-CN" altLang="zh-CN" sz="2400" b="1" dirty="0">
                <a:latin typeface="Times New Roman" panose="02020603050405020304" pitchFamily="18" charset="0"/>
                <a:ea typeface="微软雅黑" panose="020B0503020204020204" charset="-122"/>
              </a:rPr>
              <a:t>由于输出电压的波形在不同触发角范围内的组成不同，因此输出电压表达式也不同。</a:t>
            </a:r>
          </a:p>
          <a:p>
            <a:pPr marL="285750" indent="-285750" algn="just">
              <a:lnSpc>
                <a:spcPct val="130000"/>
              </a:lnSpc>
              <a:spcBef>
                <a:spcPts val="600"/>
              </a:spcBef>
              <a:buFont typeface="Wingdings" panose="05000000000000000000" charset="0"/>
              <a:buChar char="Ø"/>
            </a:pPr>
            <a:r>
              <a:rPr lang="zh-CN" altLang="zh-CN" sz="2400" b="1" dirty="0">
                <a:latin typeface="Times New Roman" panose="02020603050405020304" pitchFamily="18" charset="0"/>
                <a:ea typeface="微软雅黑" panose="020B0503020204020204" charset="-122"/>
              </a:rPr>
              <a:t>  </a:t>
            </a:r>
            <a:r>
              <a:rPr lang="en-US" altLang="zh-CN" sz="2400" b="1" dirty="0">
                <a:latin typeface="Times New Roman" panose="02020603050405020304" pitchFamily="18" charset="0"/>
                <a:ea typeface="微软雅黑" panose="020B0503020204020204" charset="-122"/>
              </a:rPr>
              <a:t>  </a:t>
            </a:r>
            <a:r>
              <a:rPr lang="zh-CN" altLang="zh-CN" sz="2400" b="1" dirty="0">
                <a:latin typeface="Times New Roman" panose="02020603050405020304" pitchFamily="18" charset="0"/>
                <a:ea typeface="微软雅黑" panose="020B0503020204020204" charset="-122"/>
              </a:rPr>
              <a:t>0 ≤ </a:t>
            </a:r>
            <a:r>
              <a:rPr lang="zh-CN" altLang="zh-CN" sz="2400" b="1" i="1" dirty="0">
                <a:latin typeface="Times New Roman" panose="02020603050405020304" pitchFamily="18" charset="0"/>
                <a:ea typeface="微软雅黑" panose="020B0503020204020204" charset="-122"/>
              </a:rPr>
              <a:t>α</a:t>
            </a:r>
            <a:r>
              <a:rPr lang="zh-CN" altLang="zh-CN" sz="2400" b="1" dirty="0">
                <a:latin typeface="Times New Roman" panose="02020603050405020304" pitchFamily="18" charset="0"/>
                <a:ea typeface="微软雅黑" panose="020B0503020204020204" charset="-122"/>
              </a:rPr>
              <a:t>&lt; 60º</a:t>
            </a:r>
          </a:p>
          <a:p>
            <a:pPr marL="285750" indent="-285750" algn="just">
              <a:lnSpc>
                <a:spcPct val="130000"/>
              </a:lnSpc>
              <a:spcBef>
                <a:spcPts val="600"/>
              </a:spcBef>
              <a:buFont typeface="Wingdings" panose="05000000000000000000" charset="0"/>
              <a:buChar char="Ø"/>
            </a:pPr>
            <a:r>
              <a:rPr lang="en-US" altLang="zh-CN" sz="2400" b="1" dirty="0">
                <a:latin typeface="Times New Roman" panose="02020603050405020304" pitchFamily="18" charset="0"/>
                <a:ea typeface="微软雅黑" panose="020B0503020204020204" charset="-122"/>
              </a:rPr>
              <a:t>    </a:t>
            </a:r>
            <a:r>
              <a:rPr lang="zh-CN" altLang="zh-CN" sz="2400" b="1" dirty="0">
                <a:latin typeface="Times New Roman" panose="02020603050405020304" pitchFamily="18" charset="0"/>
                <a:ea typeface="微软雅黑" panose="020B0503020204020204" charset="-122"/>
              </a:rPr>
              <a:t>60º ≤ </a:t>
            </a:r>
            <a:r>
              <a:rPr lang="zh-CN" altLang="zh-CN" sz="2400" b="1" i="1" dirty="0">
                <a:latin typeface="Times New Roman" panose="02020603050405020304" pitchFamily="18" charset="0"/>
                <a:ea typeface="微软雅黑" panose="020B0503020204020204" charset="-122"/>
              </a:rPr>
              <a:t>α</a:t>
            </a:r>
            <a:r>
              <a:rPr lang="zh-CN" altLang="zh-CN" sz="2400" b="1" dirty="0">
                <a:latin typeface="Times New Roman" panose="02020603050405020304" pitchFamily="18" charset="0"/>
                <a:ea typeface="微软雅黑" panose="020B0503020204020204" charset="-122"/>
              </a:rPr>
              <a:t>≤ 90º</a:t>
            </a:r>
          </a:p>
          <a:p>
            <a:pPr marL="285750" indent="-285750" algn="just">
              <a:lnSpc>
                <a:spcPct val="130000"/>
              </a:lnSpc>
              <a:spcBef>
                <a:spcPts val="600"/>
              </a:spcBef>
              <a:buFont typeface="Wingdings" panose="05000000000000000000" charset="0"/>
              <a:buChar char="Ø"/>
            </a:pPr>
            <a:r>
              <a:rPr lang="en-US" altLang="zh-CN" sz="2400" b="1" dirty="0">
                <a:latin typeface="Times New Roman" panose="02020603050405020304" pitchFamily="18" charset="0"/>
                <a:ea typeface="微软雅黑" panose="020B0503020204020204" charset="-122"/>
              </a:rPr>
              <a:t>    </a:t>
            </a:r>
            <a:r>
              <a:rPr lang="zh-CN" altLang="zh-CN" sz="2400" b="1" dirty="0">
                <a:latin typeface="Times New Roman" panose="02020603050405020304" pitchFamily="18" charset="0"/>
                <a:ea typeface="微软雅黑" panose="020B0503020204020204" charset="-122"/>
              </a:rPr>
              <a:t>90º &lt; </a:t>
            </a:r>
            <a:r>
              <a:rPr lang="zh-CN" altLang="zh-CN" sz="2400" b="1" i="1" dirty="0">
                <a:latin typeface="Times New Roman" panose="02020603050405020304" pitchFamily="18" charset="0"/>
                <a:ea typeface="微软雅黑" panose="020B0503020204020204" charset="-122"/>
              </a:rPr>
              <a:t>α</a:t>
            </a:r>
            <a:r>
              <a:rPr lang="zh-CN" altLang="zh-CN" sz="2400" b="1" dirty="0">
                <a:latin typeface="Times New Roman" panose="02020603050405020304" pitchFamily="18" charset="0"/>
                <a:ea typeface="微软雅黑" panose="020B0503020204020204" charset="-122"/>
              </a:rPr>
              <a:t>&lt; 150º</a:t>
            </a:r>
          </a:p>
          <a:p>
            <a:pPr marL="0" algn="just">
              <a:lnSpc>
                <a:spcPct val="130000"/>
              </a:lnSpc>
              <a:spcBef>
                <a:spcPts val="600"/>
              </a:spcBef>
              <a:buFont typeface="Arial" panose="020B0604020202020204" pitchFamily="34" charset="0"/>
              <a:buNone/>
            </a:pPr>
            <a:r>
              <a:rPr lang="en-US" altLang="zh-CN" sz="2400" b="1" dirty="0">
                <a:latin typeface="Times New Roman" panose="02020603050405020304" pitchFamily="18" charset="0"/>
                <a:ea typeface="微软雅黑" panose="020B0503020204020204" charset="-122"/>
              </a:rPr>
              <a:t>       </a:t>
            </a:r>
            <a:r>
              <a:rPr lang="en-US" altLang="zh-CN" sz="2400" b="1" dirty="0" err="1">
                <a:latin typeface="Times New Roman" panose="02020603050405020304" pitchFamily="18" charset="0"/>
                <a:ea typeface="微软雅黑" panose="020B0503020204020204" charset="-122"/>
              </a:rPr>
              <a:t>因此</a:t>
            </a:r>
            <a:r>
              <a:rPr lang="en-US" altLang="zh-CN" sz="2400" b="1" dirty="0">
                <a:latin typeface="Times New Roman" panose="02020603050405020304" pitchFamily="18" charset="0"/>
                <a:ea typeface="微软雅黑" panose="020B0503020204020204" charset="-122"/>
              </a:rPr>
              <a:t>，</a:t>
            </a:r>
            <a:r>
              <a:rPr lang="en-US" altLang="zh-CN" sz="2400" b="1" i="1" dirty="0">
                <a:latin typeface="Times New Roman" panose="02020603050405020304" pitchFamily="18" charset="0"/>
                <a:ea typeface="微软雅黑" panose="020B0503020204020204" charset="-122"/>
              </a:rPr>
              <a:t>α</a:t>
            </a:r>
            <a:r>
              <a:rPr lang="en-US" altLang="zh-CN" sz="2400" b="1" dirty="0">
                <a:latin typeface="Times New Roman" panose="02020603050405020304" pitchFamily="18" charset="0"/>
                <a:ea typeface="微软雅黑" panose="020B0503020204020204" charset="-122"/>
              </a:rPr>
              <a:t> = 0º时输出电压</a:t>
            </a:r>
            <a:r>
              <a:rPr lang="en-US" altLang="zh-CN" sz="2400" b="1" i="1" dirty="0">
                <a:latin typeface="Times New Roman" panose="02020603050405020304" pitchFamily="18" charset="0"/>
                <a:ea typeface="微软雅黑" panose="020B0503020204020204" charset="-122"/>
              </a:rPr>
              <a:t>U</a:t>
            </a:r>
            <a:r>
              <a:rPr lang="en-US" altLang="zh-CN" sz="2400" b="1" baseline="-25000" dirty="0">
                <a:latin typeface="Times New Roman" panose="02020603050405020304" pitchFamily="18" charset="0"/>
                <a:ea typeface="微软雅黑" panose="020B0503020204020204" charset="-122"/>
              </a:rPr>
              <a:t>2</a:t>
            </a:r>
            <a:r>
              <a:rPr lang="en-US" altLang="zh-CN" sz="2400" b="1" dirty="0">
                <a:latin typeface="Times New Roman" panose="02020603050405020304" pitchFamily="18" charset="0"/>
                <a:ea typeface="微软雅黑" panose="020B0503020204020204" charset="-122"/>
              </a:rPr>
              <a:t>， </a:t>
            </a:r>
            <a:r>
              <a:rPr lang="en-US" altLang="zh-CN" sz="2400" b="1" i="1" dirty="0">
                <a:latin typeface="Times New Roman" panose="02020603050405020304" pitchFamily="18" charset="0"/>
                <a:ea typeface="微软雅黑" panose="020B0503020204020204" charset="-122"/>
              </a:rPr>
              <a:t>α</a:t>
            </a:r>
            <a:r>
              <a:rPr lang="en-US" altLang="zh-CN" sz="2400" b="1" dirty="0">
                <a:latin typeface="Times New Roman" panose="02020603050405020304" pitchFamily="18" charset="0"/>
                <a:ea typeface="微软雅黑" panose="020B0503020204020204" charset="-122"/>
              </a:rPr>
              <a:t> </a:t>
            </a:r>
            <a:r>
              <a:rPr lang="en-US" altLang="zh-CN" sz="2400" b="1" dirty="0" err="1">
                <a:latin typeface="Times New Roman" panose="02020603050405020304" pitchFamily="18" charset="0"/>
                <a:ea typeface="微软雅黑" panose="020B0503020204020204" charset="-122"/>
              </a:rPr>
              <a:t>增大则输出电压减小</a:t>
            </a:r>
            <a:r>
              <a:rPr lang="en-US" altLang="zh-CN" sz="2400" b="1" dirty="0">
                <a:latin typeface="Times New Roman" panose="02020603050405020304" pitchFamily="18" charset="0"/>
                <a:ea typeface="微软雅黑" panose="020B0503020204020204" charset="-122"/>
              </a:rPr>
              <a:t>， </a:t>
            </a:r>
            <a:r>
              <a:rPr lang="en-US" altLang="zh-CN" sz="2400" b="1" i="1" dirty="0">
                <a:latin typeface="Times New Roman" panose="02020603050405020304" pitchFamily="18" charset="0"/>
                <a:ea typeface="微软雅黑" panose="020B0503020204020204" charset="-122"/>
              </a:rPr>
              <a:t>α</a:t>
            </a:r>
            <a:r>
              <a:rPr lang="en-US" altLang="zh-CN" sz="2400" b="1" dirty="0">
                <a:latin typeface="Times New Roman" panose="02020603050405020304" pitchFamily="18" charset="0"/>
                <a:ea typeface="微软雅黑" panose="020B0503020204020204" charset="-122"/>
              </a:rPr>
              <a:t> = 150º时输出电压为0。 </a:t>
            </a:r>
          </a:p>
          <a:p>
            <a:pPr marL="0" indent="0" algn="just">
              <a:lnSpc>
                <a:spcPct val="130000"/>
              </a:lnSpc>
              <a:spcBef>
                <a:spcPts val="600"/>
              </a:spcBef>
              <a:buFont typeface="Arial" panose="020B0604020202020204" pitchFamily="34" charset="0"/>
              <a:buNone/>
            </a:pPr>
            <a:r>
              <a:rPr lang="en-US" altLang="zh-CN" sz="2400" b="1" dirty="0">
                <a:latin typeface="Times New Roman" panose="02020603050405020304" pitchFamily="18" charset="0"/>
                <a:ea typeface="微软雅黑" panose="020B0503020204020204" charset="-122"/>
              </a:rPr>
              <a:t>       </a:t>
            </a:r>
            <a:r>
              <a:rPr lang="zh-CN" altLang="zh-CN" sz="2400" b="1" dirty="0">
                <a:latin typeface="Times New Roman" panose="02020603050405020304" pitchFamily="18" charset="0"/>
                <a:ea typeface="微软雅黑" panose="020B0503020204020204" charset="-122"/>
              </a:rPr>
              <a:t>每相负载上的电压已不是正弦波，但正、负半周对称。输出电压中只有奇次谐波，以三次谐波所占比重最大。但由于这种线路没有零线，故无三次谐波通路，减少了三次谐波对电源的影响。</a:t>
            </a:r>
          </a:p>
        </p:txBody>
      </p:sp>
    </p:spTree>
    <p:extLst>
      <p:ext uri="{BB962C8B-B14F-4D97-AF65-F5344CB8AC3E}">
        <p14:creationId xmlns:p14="http://schemas.microsoft.com/office/powerpoint/2010/main" val="620818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F90FE728-66FF-423B-A187-DC89A25AA533}"/>
              </a:ext>
            </a:extLst>
          </p:cNvPr>
          <p:cNvSpPr txBox="1">
            <a:spLocks/>
          </p:cNvSpPr>
          <p:nvPr/>
        </p:nvSpPr>
        <p:spPr>
          <a:xfrm>
            <a:off x="1422400" y="1377315"/>
            <a:ext cx="9563735" cy="4799965"/>
          </a:xfrm>
          <a:prstGeom prst="rect">
            <a:avLst/>
          </a:prstGeom>
        </p:spPr>
        <p:txBody>
          <a:bodyPr vert="horz" wrap="square"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55270" algn="just">
              <a:buFont typeface="Arial" panose="020B0604020202020204" pitchFamily="34" charset="0"/>
              <a:buNone/>
            </a:pPr>
            <a:r>
              <a:rPr lang="zh-CN" altLang="zh-CN" b="1" dirty="0">
                <a:latin typeface="Times New Roman" panose="02020603050405020304" pitchFamily="18" charset="0"/>
                <a:ea typeface="微软雅黑" panose="020B0503020204020204" charset="-122"/>
              </a:rPr>
              <a:t>(2) </a:t>
            </a:r>
            <a:r>
              <a:rPr lang="zh-CN" altLang="en-US" b="1" dirty="0">
                <a:latin typeface="Times New Roman" panose="02020603050405020304" pitchFamily="18" charset="0"/>
                <a:ea typeface="微软雅黑" panose="020B0503020204020204" charset="-122"/>
              </a:rPr>
              <a:t>阻</a:t>
            </a:r>
            <a:r>
              <a:rPr lang="zh-CN" altLang="zh-CN" b="1" dirty="0">
                <a:latin typeface="Times New Roman" panose="02020603050405020304" pitchFamily="18" charset="0"/>
                <a:ea typeface="微软雅黑" panose="020B0503020204020204" charset="-122"/>
              </a:rPr>
              <a:t>感性负载</a:t>
            </a:r>
          </a:p>
          <a:p>
            <a:pPr indent="-255270" algn="just">
              <a:buFont typeface="Arial" panose="020B0604020202020204" pitchFamily="34" charset="0"/>
              <a:buNone/>
            </a:pPr>
            <a:endParaRPr lang="en-US" altLang="zh-CN" b="1" dirty="0">
              <a:latin typeface="Times New Roman" panose="02020603050405020304" pitchFamily="18" charset="0"/>
              <a:ea typeface="微软雅黑" panose="020B0503020204020204" charset="-122"/>
            </a:endParaRPr>
          </a:p>
          <a:p>
            <a:pPr marL="360045" indent="-360045" algn="just">
              <a:lnSpc>
                <a:spcPct val="150000"/>
              </a:lnSpc>
              <a:spcBef>
                <a:spcPts val="0"/>
              </a:spcBef>
              <a:buFont typeface="Arial" panose="020B0604020202020204" pitchFamily="34" charset="0"/>
              <a:buNone/>
            </a:pPr>
            <a:r>
              <a:rPr lang="zh-CN" altLang="zh-CN" sz="3000" b="1" dirty="0">
                <a:latin typeface="Times New Roman" panose="02020603050405020304" pitchFamily="18" charset="0"/>
                <a:ea typeface="微软雅黑" panose="020B0503020204020204" charset="-122"/>
              </a:rPr>
              <a:t>             </a:t>
            </a:r>
            <a:r>
              <a:rPr lang="zh-CN" altLang="zh-CN" sz="2400" b="1" dirty="0">
                <a:latin typeface="Times New Roman" panose="02020603050405020304" pitchFamily="18" charset="0"/>
                <a:ea typeface="微软雅黑" panose="020B0503020204020204" charset="-122"/>
              </a:rPr>
              <a:t>三相交流调压器在电感性负载下的情况要比单相电路复杂得多，很难用数学表达式进行描述。当三相交流调压器带电感性负载时，同样要求触发脉冲为宽脉冲，而</a:t>
            </a:r>
            <a:r>
              <a:rPr lang="zh-CN" altLang="zh-CN" sz="2400" b="1" dirty="0">
                <a:solidFill>
                  <a:srgbClr val="C00000"/>
                </a:solidFill>
                <a:latin typeface="Times New Roman" panose="02020603050405020304" pitchFamily="18" charset="0"/>
                <a:ea typeface="微软雅黑" panose="020B0503020204020204" charset="-122"/>
              </a:rPr>
              <a:t>脉冲移相范围为：0≤</a:t>
            </a:r>
            <a:r>
              <a:rPr lang="zh-CN" altLang="zh-CN" sz="2400" b="1" i="1" dirty="0">
                <a:solidFill>
                  <a:srgbClr val="C00000"/>
                </a:solidFill>
                <a:latin typeface="Times New Roman" panose="02020603050405020304" pitchFamily="18" charset="0"/>
                <a:ea typeface="微软雅黑" panose="020B0503020204020204" charset="-122"/>
              </a:rPr>
              <a:t>α</a:t>
            </a:r>
            <a:r>
              <a:rPr lang="zh-CN" altLang="zh-CN" sz="2400" b="1" dirty="0">
                <a:solidFill>
                  <a:srgbClr val="C00000"/>
                </a:solidFill>
                <a:latin typeface="Times New Roman" panose="02020603050405020304" pitchFamily="18" charset="0"/>
                <a:ea typeface="微软雅黑" panose="020B0503020204020204" charset="-122"/>
              </a:rPr>
              <a:t>≤150º </a:t>
            </a:r>
            <a:r>
              <a:rPr lang="zh-CN" altLang="zh-CN" sz="2400" b="1" dirty="0">
                <a:latin typeface="Times New Roman" panose="02020603050405020304" pitchFamily="18" charset="0"/>
                <a:ea typeface="微软雅黑" panose="020B0503020204020204" charset="-122"/>
              </a:rPr>
              <a:t>。</a:t>
            </a:r>
            <a:r>
              <a:rPr lang="zh-CN" altLang="zh-CN" sz="2400" b="1" dirty="0">
                <a:solidFill>
                  <a:srgbClr val="C00000"/>
                </a:solidFill>
                <a:latin typeface="Times New Roman" panose="02020603050405020304" pitchFamily="18" charset="0"/>
                <a:ea typeface="微软雅黑" panose="020B0503020204020204" charset="-122"/>
              </a:rPr>
              <a:t>随着</a:t>
            </a:r>
            <a:r>
              <a:rPr lang="zh-CN" altLang="zh-CN" sz="2400" b="1" i="1" dirty="0">
                <a:solidFill>
                  <a:srgbClr val="C00000"/>
                </a:solidFill>
                <a:latin typeface="Times New Roman" panose="02020603050405020304" pitchFamily="18" charset="0"/>
                <a:ea typeface="微软雅黑" panose="020B0503020204020204" charset="-122"/>
              </a:rPr>
              <a:t>α</a:t>
            </a:r>
            <a:r>
              <a:rPr lang="zh-CN" altLang="zh-CN" sz="2400" b="1" dirty="0">
                <a:solidFill>
                  <a:srgbClr val="C00000"/>
                </a:solidFill>
                <a:latin typeface="Times New Roman" panose="02020603050405020304" pitchFamily="18" charset="0"/>
                <a:ea typeface="微软雅黑" panose="020B0503020204020204" charset="-122"/>
              </a:rPr>
              <a:t>增大</a:t>
            </a:r>
            <a:r>
              <a:rPr lang="zh-CN" altLang="en-US" sz="2400" b="1" dirty="0">
                <a:solidFill>
                  <a:srgbClr val="C00000"/>
                </a:solidFill>
                <a:latin typeface="Times New Roman" panose="02020603050405020304" pitchFamily="18" charset="0"/>
                <a:ea typeface="微软雅黑" panose="020B0503020204020204" charset="-122"/>
              </a:rPr>
              <a:t>，</a:t>
            </a:r>
            <a:r>
              <a:rPr lang="zh-CN" altLang="zh-CN" sz="2400" b="1" dirty="0">
                <a:solidFill>
                  <a:srgbClr val="C00000"/>
                </a:solidFill>
                <a:latin typeface="Times New Roman" panose="02020603050405020304" pitchFamily="18" charset="0"/>
                <a:ea typeface="微软雅黑" panose="020B0503020204020204" charset="-122"/>
              </a:rPr>
              <a:t>输出电压减小</a:t>
            </a:r>
            <a:r>
              <a:rPr lang="zh-CN" altLang="zh-CN" sz="2400" b="1" dirty="0">
                <a:latin typeface="Times New Roman" panose="02020603050405020304" pitchFamily="18" charset="0"/>
                <a:ea typeface="微软雅黑" panose="020B0503020204020204" charset="-122"/>
              </a:rPr>
              <a:t>。</a:t>
            </a:r>
          </a:p>
        </p:txBody>
      </p:sp>
    </p:spTree>
    <p:extLst>
      <p:ext uri="{BB962C8B-B14F-4D97-AF65-F5344CB8AC3E}">
        <p14:creationId xmlns:p14="http://schemas.microsoft.com/office/powerpoint/2010/main" val="1691046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89298077-0E14-4048-B688-1F6F84AAB7CF}"/>
              </a:ext>
            </a:extLst>
          </p:cNvPr>
          <p:cNvSpPr txBox="1">
            <a:spLocks/>
          </p:cNvSpPr>
          <p:nvPr/>
        </p:nvSpPr>
        <p:spPr>
          <a:xfrm>
            <a:off x="1681162" y="2189163"/>
            <a:ext cx="8277225" cy="1811337"/>
          </a:xfrm>
          <a:prstGeom prst="rect">
            <a:avLst/>
          </a:prstGeom>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6000" b="1" i="0" u="none" strike="noStrike" kern="1200" cap="none" spc="0" normalizeH="0" baseline="0" noProof="0">
                <a:ln>
                  <a:noFill/>
                </a:ln>
                <a:solidFill>
                  <a:srgbClr val="44546A"/>
                </a:solidFill>
                <a:effectLst>
                  <a:outerShdw blurRad="38100" dist="38100" dir="2700000" algn="tl">
                    <a:srgbClr val="000000">
                      <a:alpha val="43137"/>
                    </a:srgbClr>
                  </a:outerShdw>
                </a:effectLst>
                <a:uLnTx/>
                <a:uFillTx/>
                <a:latin typeface="隶书" panose="02010509060101010101" charset="-122"/>
                <a:ea typeface="隶书" panose="02010509060101010101" charset="-122"/>
                <a:cs typeface="+mj-cs"/>
              </a:rPr>
              <a:t>6</a:t>
            </a:r>
            <a:r>
              <a:rPr kumimoji="0" lang="zh-CN" altLang="zh-CN" sz="6000" b="1" i="0" u="none" strike="noStrike" kern="1200" cap="none" spc="0" normalizeH="0" baseline="0" noProof="0">
                <a:ln>
                  <a:noFill/>
                </a:ln>
                <a:solidFill>
                  <a:srgbClr val="44546A"/>
                </a:solidFill>
                <a:effectLst>
                  <a:outerShdw blurRad="38100" dist="38100" dir="2700000" algn="tl">
                    <a:srgbClr val="000000">
                      <a:alpha val="43137"/>
                    </a:srgbClr>
                  </a:outerShdw>
                </a:effectLst>
                <a:uLnTx/>
                <a:uFillTx/>
                <a:latin typeface="隶书" panose="02010509060101010101" charset="-122"/>
                <a:ea typeface="隶书" panose="02010509060101010101" charset="-122"/>
                <a:cs typeface="+mj-cs"/>
              </a:rPr>
              <a:t>.3  晶闸管交流调功器</a:t>
            </a:r>
            <a:br>
              <a:rPr kumimoji="0" lang="en-US" altLang="zh-CN" sz="6000" b="1" i="0" u="none" strike="noStrike" kern="1200" cap="none" spc="0" normalizeH="0" baseline="0" noProof="0">
                <a:ln>
                  <a:noFill/>
                </a:ln>
                <a:solidFill>
                  <a:srgbClr val="44546A"/>
                </a:solidFill>
                <a:effectLst>
                  <a:outerShdw blurRad="38100" dist="38100" dir="2700000" algn="tl">
                    <a:srgbClr val="000000">
                      <a:alpha val="43137"/>
                    </a:srgbClr>
                  </a:outerShdw>
                </a:effectLst>
                <a:uLnTx/>
                <a:uFillTx/>
                <a:latin typeface="隶书" panose="02010509060101010101" charset="-122"/>
                <a:ea typeface="隶书" panose="02010509060101010101" charset="-122"/>
                <a:cs typeface="+mj-cs"/>
              </a:rPr>
            </a:br>
            <a:r>
              <a:rPr kumimoji="0" lang="en-US" altLang="zh-CN" sz="6000" b="1" i="0" u="none" strike="noStrike" kern="1200" cap="none" spc="0" normalizeH="0" baseline="0" noProof="0">
                <a:ln>
                  <a:noFill/>
                </a:ln>
                <a:solidFill>
                  <a:srgbClr val="44546A"/>
                </a:solidFill>
                <a:effectLst>
                  <a:outerShdw blurRad="38100" dist="38100" dir="2700000" algn="tl">
                    <a:srgbClr val="000000">
                      <a:alpha val="43137"/>
                    </a:srgbClr>
                  </a:outerShdw>
                </a:effectLst>
                <a:uLnTx/>
                <a:uFillTx/>
                <a:latin typeface="隶书" panose="02010509060101010101" charset="-122"/>
                <a:ea typeface="隶书" panose="02010509060101010101" charset="-122"/>
                <a:cs typeface="+mj-cs"/>
              </a:rPr>
              <a:t>        </a:t>
            </a:r>
            <a:r>
              <a:rPr kumimoji="0" lang="zh-CN" altLang="zh-CN" sz="6000" b="1" i="0" u="none" strike="noStrike" kern="1200" cap="none" spc="0" normalizeH="0" baseline="0" noProof="0">
                <a:ln>
                  <a:noFill/>
                </a:ln>
                <a:solidFill>
                  <a:srgbClr val="44546A"/>
                </a:solidFill>
                <a:effectLst>
                  <a:outerShdw blurRad="38100" dist="38100" dir="2700000" algn="tl">
                    <a:srgbClr val="000000">
                      <a:alpha val="43137"/>
                    </a:srgbClr>
                  </a:outerShdw>
                </a:effectLst>
                <a:uLnTx/>
                <a:uFillTx/>
                <a:latin typeface="隶书" panose="02010509060101010101" charset="-122"/>
                <a:ea typeface="隶书" panose="02010509060101010101" charset="-122"/>
                <a:cs typeface="+mj-cs"/>
              </a:rPr>
              <a:t>和交流开关</a:t>
            </a:r>
            <a:r>
              <a:rPr kumimoji="0" lang="zh-CN" altLang="zh-CN" sz="6000" b="1" i="0" u="none" strike="noStrike" kern="120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隶书" panose="02010509060101010101" charset="-122"/>
                <a:ea typeface="隶书" panose="02010509060101010101" charset="-122"/>
                <a:cs typeface="+mj-cs"/>
              </a:rPr>
              <a:t> </a:t>
            </a:r>
            <a:endParaRPr kumimoji="0" lang="zh-CN" altLang="zh-CN" sz="6000" b="1" i="0" u="none" strike="noStrike" kern="1200" cap="none" spc="0" normalizeH="0" baseline="0" noProof="0" dirty="0">
              <a:ln>
                <a:noFill/>
              </a:ln>
              <a:solidFill>
                <a:sysClr val="windowText" lastClr="000000"/>
              </a:solidFill>
              <a:effectLst>
                <a:outerShdw blurRad="38100" dist="38100" dir="2700000" algn="tl">
                  <a:srgbClr val="000000">
                    <a:alpha val="43137"/>
                  </a:srgbClr>
                </a:outerShdw>
              </a:effectLst>
              <a:uLnTx/>
              <a:uFillTx/>
              <a:latin typeface="隶书" panose="02010509060101010101" charset="-122"/>
              <a:ea typeface="隶书" panose="02010509060101010101" charset="-122"/>
              <a:cs typeface="+mj-cs"/>
            </a:endParaRPr>
          </a:p>
        </p:txBody>
      </p:sp>
    </p:spTree>
    <p:extLst>
      <p:ext uri="{BB962C8B-B14F-4D97-AF65-F5344CB8AC3E}">
        <p14:creationId xmlns:p14="http://schemas.microsoft.com/office/powerpoint/2010/main" val="2576235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8CDCDD98-7009-4D17-A6F7-29D0A68FE093}"/>
              </a:ext>
            </a:extLst>
          </p:cNvPr>
          <p:cNvSpPr txBox="1">
            <a:spLocks/>
          </p:cNvSpPr>
          <p:nvPr/>
        </p:nvSpPr>
        <p:spPr>
          <a:xfrm>
            <a:off x="979805" y="1712762"/>
            <a:ext cx="6417945" cy="4864100"/>
          </a:xfrm>
          <a:prstGeom prst="rect">
            <a:avLst/>
          </a:prstGeom>
        </p:spPr>
        <p:txBody>
          <a:bodyPr vert="horz" wrap="square"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711200" algn="just" defTabSz="914400" rtl="0" eaLnBrk="1" fontAlgn="auto" latinLnBrk="0" hangingPunct="1">
              <a:lnSpc>
                <a:spcPct val="130000"/>
              </a:lnSpc>
              <a:spcBef>
                <a:spcPts val="600"/>
              </a:spcBef>
              <a:spcAft>
                <a:spcPts val="0"/>
              </a:spcAft>
              <a:buClrTx/>
              <a:buSzTx/>
              <a:buFont typeface="Arial" panose="020B0604020202020204" pitchFamily="34" charset="0"/>
              <a:buNone/>
              <a:tabLst/>
              <a:defRPr/>
              <a:extLst>
                <a:ext uri="{35155182-B16C-46BC-9424-99874614C6A1}">
                  <wpsdc:indentchars xmlns:wpsdc="http://www.wps.cn/officeDocument/2017/drawingmlCustomData" xmlns="" val="200" checksum="3773799597"/>
                </a:ext>
              </a:extLst>
            </a:pPr>
            <a:r>
              <a:rPr kumimoji="0" lang="zh-CN" altLang="en-US"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sym typeface="Arial" panose="020B0604020202020204" pitchFamily="34" charset="0"/>
              </a:rPr>
              <a:t>相位</a:t>
            </a:r>
            <a:r>
              <a:rPr kumimoji="0" lang="zh-CN" altLang="zh-CN"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sym typeface="Arial" panose="020B0604020202020204" pitchFamily="34" charset="0"/>
              </a:rPr>
              <a:t>控制使得</a:t>
            </a:r>
            <a:r>
              <a:rPr kumimoji="0" lang="zh-CN" altLang="en-US"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sym typeface="Arial" panose="020B0604020202020204" pitchFamily="34" charset="0"/>
              </a:rPr>
              <a:t>输出电压</a:t>
            </a:r>
            <a:r>
              <a:rPr kumimoji="0" lang="zh-CN" altLang="zh-CN"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sym typeface="Arial" panose="020B0604020202020204" pitchFamily="34" charset="0"/>
              </a:rPr>
              <a:t>波形出现缺角，包含较大的谐波</a:t>
            </a:r>
            <a:r>
              <a:rPr kumimoji="0" lang="zh-CN" altLang="en-US"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sym typeface="Arial" panose="020B0604020202020204" pitchFamily="34" charset="0"/>
              </a:rPr>
              <a:t>分量</a:t>
            </a:r>
            <a:r>
              <a:rPr kumimoji="0" lang="zh-CN" altLang="zh-CN"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sym typeface="Arial" panose="020B0604020202020204" pitchFamily="34" charset="0"/>
              </a:rPr>
              <a:t>。为了克服这种缺点，可采用</a:t>
            </a:r>
            <a:r>
              <a:rPr kumimoji="0" lang="zh-CN" altLang="zh-CN" sz="2800" b="1" i="0" u="none" strike="noStrike" kern="1200" cap="none" spc="0" normalizeH="0" baseline="0" noProof="0">
                <a:ln>
                  <a:noFill/>
                </a:ln>
                <a:solidFill>
                  <a:srgbClr val="C00000"/>
                </a:solidFill>
                <a:effectLst/>
                <a:uLnTx/>
                <a:uFillTx/>
                <a:latin typeface="Times New Roman" panose="02020603050405020304" pitchFamily="18" charset="0"/>
                <a:ea typeface="微软雅黑" panose="020B0503020204020204" charset="-122"/>
                <a:cs typeface="+mn-cs"/>
                <a:sym typeface="Arial" panose="020B0604020202020204" pitchFamily="34" charset="0"/>
              </a:rPr>
              <a:t>过零触发的通断控制方式</a:t>
            </a:r>
            <a:r>
              <a:rPr kumimoji="0" lang="zh-CN" altLang="en-US"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sym typeface="Arial" panose="020B0604020202020204" pitchFamily="34" charset="0"/>
              </a:rPr>
              <a:t>，</a:t>
            </a:r>
            <a:r>
              <a:rPr kumimoji="0" lang="zh-CN" altLang="en-US" sz="2800" b="1" i="0" u="none" strike="noStrike" kern="1200" cap="none" spc="0" normalizeH="0" baseline="0" noProof="0">
                <a:ln>
                  <a:noFill/>
                </a:ln>
                <a:solidFill>
                  <a:srgbClr val="C00000"/>
                </a:solidFill>
                <a:effectLst/>
                <a:uLnTx/>
                <a:uFillTx/>
                <a:latin typeface="Times New Roman" panose="02020603050405020304" pitchFamily="18" charset="0"/>
                <a:ea typeface="微软雅黑" panose="020B0503020204020204" charset="-122"/>
                <a:cs typeface="+mn-cs"/>
                <a:sym typeface="Arial" panose="020B0604020202020204" pitchFamily="34" charset="0"/>
              </a:rPr>
              <a:t>功率因数高</a:t>
            </a:r>
            <a:r>
              <a:rPr kumimoji="0" lang="zh-CN" altLang="zh-CN"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rPr>
              <a:t>。</a:t>
            </a:r>
          </a:p>
          <a:p>
            <a:pPr marL="0" marR="0" lvl="0" indent="711200" algn="just" defTabSz="914400" rtl="0" eaLnBrk="1" fontAlgn="auto" latinLnBrk="0" hangingPunct="1">
              <a:lnSpc>
                <a:spcPct val="130000"/>
              </a:lnSpc>
              <a:spcBef>
                <a:spcPts val="600"/>
              </a:spcBef>
              <a:spcAft>
                <a:spcPts val="0"/>
              </a:spcAft>
              <a:buClrTx/>
              <a:buSzTx/>
              <a:buFont typeface="Arial" panose="020B0604020202020204" pitchFamily="34" charset="0"/>
              <a:buNone/>
              <a:tabLst/>
              <a:defRPr/>
              <a:extLst>
                <a:ext uri="{35155182-B16C-46BC-9424-99874614C6A1}">
                  <wpsdc:indentchars xmlns:wpsdc="http://www.wps.cn/officeDocument/2017/drawingmlCustomData" xmlns="" val="200" checksum="3773799597"/>
                </a:ext>
              </a:extLst>
            </a:pPr>
            <a:r>
              <a:rPr kumimoji="0" lang="zh-CN" altLang="zh-CN"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rPr>
              <a:t>控制方法：在设定的周期内，使晶闸管</a:t>
            </a:r>
            <a:r>
              <a:rPr kumimoji="0" lang="zh-CN" altLang="en-US"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rPr>
              <a:t>导通</a:t>
            </a:r>
            <a:r>
              <a:rPr kumimoji="0" lang="en-US" altLang="zh-CN" sz="2800" b="1" i="1"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rPr>
              <a:t>n</a:t>
            </a:r>
            <a:r>
              <a:rPr kumimoji="0" lang="zh-CN" altLang="zh-CN"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rPr>
              <a:t>个周</a:t>
            </a:r>
            <a:r>
              <a:rPr kumimoji="0" lang="zh-CN" altLang="en-US"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rPr>
              <a:t>期，</a:t>
            </a:r>
            <a:r>
              <a:rPr kumimoji="0" lang="zh-CN" altLang="zh-CN"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rPr>
              <a:t>然后断开</a:t>
            </a:r>
            <a:r>
              <a:rPr kumimoji="0" lang="en-US" altLang="zh-CN" sz="2800" b="1" i="1"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rPr>
              <a:t>m</a:t>
            </a:r>
            <a:r>
              <a:rPr kumimoji="0" lang="zh-CN" altLang="zh-CN"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rPr>
              <a:t>个周</a:t>
            </a:r>
            <a:r>
              <a:rPr kumimoji="0" lang="zh-CN" altLang="en-US"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rPr>
              <a:t>期</a:t>
            </a:r>
            <a:r>
              <a:rPr kumimoji="0" lang="zh-CN" altLang="zh-CN"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rPr>
              <a:t>，改变通断</a:t>
            </a:r>
            <a:r>
              <a:rPr kumimoji="0" lang="zh-CN" altLang="en-US"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rPr>
              <a:t>周期</a:t>
            </a:r>
            <a:r>
              <a:rPr kumimoji="0" lang="zh-CN" altLang="zh-CN" sz="2800" b="1" i="0" u="none" strike="noStrike" kern="1200" cap="none" spc="0" normalizeH="0" baseline="0" noProof="0">
                <a:ln>
                  <a:noFill/>
                </a:ln>
                <a:solidFill>
                  <a:sysClr val="windowText" lastClr="000000"/>
                </a:solidFill>
                <a:effectLst/>
                <a:uLnTx/>
                <a:uFillTx/>
                <a:latin typeface="Times New Roman" panose="02020603050405020304" pitchFamily="18" charset="0"/>
                <a:ea typeface="微软雅黑" panose="020B0503020204020204" charset="-122"/>
                <a:cs typeface="+mn-cs"/>
              </a:rPr>
              <a:t>比，改变了负载功率。因此这种装置也称为交流调功器。</a:t>
            </a:r>
            <a:r>
              <a:rPr kumimoji="0" lang="zh-CN" altLang="zh-CN" sz="2800" b="0" i="0" u="none" strike="noStrike" kern="1200" cap="none" spc="0" normalizeH="0" baseline="0" noProof="0">
                <a:ln>
                  <a:noFill/>
                </a:ln>
                <a:solidFill>
                  <a:sysClr val="windowText" lastClr="000000"/>
                </a:solidFill>
                <a:effectLst/>
                <a:uLnTx/>
                <a:uFillTx/>
                <a:latin typeface="等线"/>
                <a:ea typeface="等线" panose="02010600030101010101" pitchFamily="2" charset="-122"/>
                <a:cs typeface="+mn-cs"/>
              </a:rPr>
              <a:t> </a:t>
            </a:r>
            <a:endParaRPr kumimoji="0" lang="zh-CN" altLang="zh-CN" sz="28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p:txBody>
      </p:sp>
      <p:sp>
        <p:nvSpPr>
          <p:cNvPr id="6" name="Text Box 3">
            <a:extLst>
              <a:ext uri="{FF2B5EF4-FFF2-40B4-BE49-F238E27FC236}">
                <a16:creationId xmlns:a16="http://schemas.microsoft.com/office/drawing/2014/main" id="{CA130DDF-D6B9-4213-83A3-E6A8FDB5892F}"/>
              </a:ext>
            </a:extLst>
          </p:cNvPr>
          <p:cNvSpPr txBox="1"/>
          <p:nvPr/>
        </p:nvSpPr>
        <p:spPr>
          <a:xfrm>
            <a:off x="4208145" y="570397"/>
            <a:ext cx="5466715" cy="645160"/>
          </a:xfrm>
          <a:prstGeom prst="rect">
            <a:avLst/>
          </a:prstGeom>
          <a:noFill/>
          <a:ln w="9525">
            <a:noFill/>
          </a:ln>
        </p:spPr>
        <p:txBody>
          <a:bodyPr wrap="square" anchor="t">
            <a:spAutoFit/>
          </a:bodyPr>
          <a:lstStyle/>
          <a:p>
            <a:r>
              <a:rPr lang="en-US" altLang="zh-CN" sz="3600" b="1" dirty="0">
                <a:solidFill>
                  <a:prstClr val="black"/>
                </a:solidFill>
                <a:latin typeface="等线"/>
                <a:ea typeface="微软雅黑" panose="020B0503020204020204" charset="-122"/>
                <a:sym typeface="+mn-ea"/>
              </a:rPr>
              <a:t>6</a:t>
            </a:r>
            <a:r>
              <a:rPr lang="zh-CN" altLang="en-US" sz="3600" b="1" dirty="0">
                <a:solidFill>
                  <a:prstClr val="black"/>
                </a:solidFill>
                <a:latin typeface="等线"/>
                <a:ea typeface="微软雅黑" panose="020B0503020204020204" charset="-122"/>
                <a:sym typeface="+mn-ea"/>
              </a:rPr>
              <a:t>.3.1 晶闸管交流调功器</a:t>
            </a:r>
          </a:p>
        </p:txBody>
      </p:sp>
      <p:pic>
        <p:nvPicPr>
          <p:cNvPr id="7" name="Picture 2">
            <a:extLst>
              <a:ext uri="{FF2B5EF4-FFF2-40B4-BE49-F238E27FC236}">
                <a16:creationId xmlns:a16="http://schemas.microsoft.com/office/drawing/2014/main" id="{909C9FF2-302A-4223-AD61-1A002C7E9D4B}"/>
              </a:ext>
            </a:extLst>
          </p:cNvPr>
          <p:cNvPicPr>
            <a:picLocks noChangeAspect="1"/>
          </p:cNvPicPr>
          <p:nvPr/>
        </p:nvPicPr>
        <p:blipFill>
          <a:blip r:embed="rId2"/>
          <a:stretch>
            <a:fillRect/>
          </a:stretch>
        </p:blipFill>
        <p:spPr>
          <a:xfrm>
            <a:off x="7536815" y="2095667"/>
            <a:ext cx="4655185" cy="3522345"/>
          </a:xfrm>
          <a:prstGeom prst="rect">
            <a:avLst/>
          </a:prstGeom>
          <a:noFill/>
          <a:ln w="9525">
            <a:noFill/>
          </a:ln>
        </p:spPr>
      </p:pic>
    </p:spTree>
    <p:extLst>
      <p:ext uri="{BB962C8B-B14F-4D97-AF65-F5344CB8AC3E}">
        <p14:creationId xmlns:p14="http://schemas.microsoft.com/office/powerpoint/2010/main" val="3009690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DECDE447-7402-4D29-9F24-6B409E900397}"/>
              </a:ext>
            </a:extLst>
          </p:cNvPr>
          <p:cNvSpPr txBox="1">
            <a:spLocks/>
          </p:cNvSpPr>
          <p:nvPr/>
        </p:nvSpPr>
        <p:spPr>
          <a:xfrm>
            <a:off x="1143413" y="644526"/>
            <a:ext cx="10307320" cy="2846070"/>
          </a:xfrm>
          <a:prstGeom prst="rect">
            <a:avLst/>
          </a:prstGeom>
        </p:spPr>
        <p:txBody>
          <a:bodyPr vert="horz" wrap="square" lIns="91440" tIns="45720" rIns="91440" bIns="45720" rtlCol="0" anchor="t">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30000"/>
              </a:lnSpc>
              <a:spcBef>
                <a:spcPts val="0"/>
              </a:spcBef>
              <a:buFont typeface="Arial" panose="020B0604020202020204" pitchFamily="34" charset="0"/>
              <a:buNone/>
            </a:pPr>
            <a:r>
              <a:rPr lang="zh-CN" altLang="zh-CN" sz="2890" b="1" dirty="0">
                <a:latin typeface="Times New Roman" panose="02020603050405020304" pitchFamily="18" charset="0"/>
                <a:ea typeface="微软雅黑" panose="020B0503020204020204" charset="-122"/>
              </a:rPr>
              <a:t>通断频率比电源频率低，所以调功器通常用于热惯性较大的负载</a:t>
            </a:r>
            <a:r>
              <a:rPr lang="zh-CN" altLang="en-US" sz="2890" b="1" dirty="0">
                <a:latin typeface="Times New Roman" panose="02020603050405020304" pitchFamily="18" charset="0"/>
                <a:ea typeface="微软雅黑" panose="020B0503020204020204" charset="-122"/>
              </a:rPr>
              <a:t>，如电阻加热炉等。用于</a:t>
            </a:r>
            <a:r>
              <a:rPr lang="zh-CN" altLang="zh-CN" sz="2890" b="1" dirty="0">
                <a:latin typeface="Times New Roman" panose="02020603050405020304" pitchFamily="18" charset="0"/>
                <a:ea typeface="微软雅黑" panose="020B0503020204020204" charset="-122"/>
              </a:rPr>
              <a:t>照明</a:t>
            </a:r>
            <a:r>
              <a:rPr lang="zh-CN" altLang="en-US" sz="2890" b="1" dirty="0">
                <a:latin typeface="Times New Roman" panose="02020603050405020304" pitchFamily="18" charset="0"/>
                <a:ea typeface="微软雅黑" panose="020B0503020204020204" charset="-122"/>
              </a:rPr>
              <a:t>会</a:t>
            </a:r>
            <a:r>
              <a:rPr lang="zh-CN" altLang="zh-CN" sz="2890" b="1" dirty="0">
                <a:latin typeface="Times New Roman" panose="02020603050405020304" pitchFamily="18" charset="0"/>
                <a:ea typeface="微软雅黑" panose="020B0503020204020204" charset="-122"/>
              </a:rPr>
              <a:t>出现人眼能察觉到的闪烁、电表指针出现摇摆等。</a:t>
            </a:r>
            <a:endParaRPr lang="en-US" altLang="zh-CN" sz="2890" b="1" dirty="0">
              <a:latin typeface="Times New Roman" panose="02020603050405020304" pitchFamily="18" charset="0"/>
              <a:ea typeface="微软雅黑" panose="020B0503020204020204" charset="-122"/>
            </a:endParaRPr>
          </a:p>
          <a:p>
            <a:pPr marL="0" indent="0" algn="just">
              <a:lnSpc>
                <a:spcPct val="130000"/>
              </a:lnSpc>
              <a:spcBef>
                <a:spcPts val="0"/>
              </a:spcBef>
              <a:buFont typeface="Arial" panose="020B0604020202020204" pitchFamily="34" charset="0"/>
              <a:buNone/>
            </a:pPr>
            <a:r>
              <a:rPr lang="zh-CN" altLang="en-US" sz="2890" b="1" dirty="0">
                <a:latin typeface="Times New Roman" panose="02020603050405020304" pitchFamily="18" charset="0"/>
                <a:ea typeface="微软雅黑" panose="020B0503020204020204" charset="-122"/>
              </a:rPr>
              <a:t>右图为通断工作方式，如在设定周期</a:t>
            </a:r>
            <a:r>
              <a:rPr lang="zh-CN" altLang="en-US" sz="2890" b="1" i="1" dirty="0">
                <a:latin typeface="Times New Roman" panose="02020603050405020304" pitchFamily="18" charset="0"/>
                <a:ea typeface="微软雅黑" panose="020B0503020204020204" charset="-122"/>
              </a:rPr>
              <a:t>T</a:t>
            </a:r>
            <a:r>
              <a:rPr lang="zh-CN" altLang="en-US" sz="2890" b="1" baseline="-25000" dirty="0">
                <a:latin typeface="Times New Roman" panose="02020603050405020304" pitchFamily="18" charset="0"/>
                <a:ea typeface="微软雅黑" panose="020B0503020204020204" charset="-122"/>
              </a:rPr>
              <a:t>c</a:t>
            </a:r>
            <a:r>
              <a:rPr lang="zh-CN" altLang="en-US" sz="2890" b="1" dirty="0">
                <a:latin typeface="Times New Roman" panose="02020603050405020304" pitchFamily="18" charset="0"/>
                <a:ea typeface="微软雅黑" panose="020B0503020204020204" charset="-122"/>
              </a:rPr>
              <a:t>内导通的周波数为</a:t>
            </a:r>
            <a:r>
              <a:rPr lang="zh-CN" altLang="en-US" sz="2890" b="1" i="1" dirty="0">
                <a:latin typeface="Times New Roman" panose="02020603050405020304" pitchFamily="18" charset="0"/>
                <a:ea typeface="微软雅黑" panose="020B0503020204020204" charset="-122"/>
              </a:rPr>
              <a:t>n</a:t>
            </a:r>
            <a:r>
              <a:rPr lang="zh-CN" altLang="en-US" sz="2890" b="1" dirty="0">
                <a:latin typeface="Times New Roman" panose="02020603050405020304" pitchFamily="18" charset="0"/>
                <a:ea typeface="微软雅黑" panose="020B0503020204020204" charset="-122"/>
              </a:rPr>
              <a:t>，每个周波的周期为</a:t>
            </a:r>
            <a:r>
              <a:rPr lang="zh-CN" altLang="en-US" sz="2890" b="1" i="1" dirty="0">
                <a:latin typeface="Times New Roman" panose="02020603050405020304" pitchFamily="18" charset="0"/>
                <a:ea typeface="微软雅黑" panose="020B0503020204020204" charset="-122"/>
              </a:rPr>
              <a:t>T</a:t>
            </a:r>
            <a:r>
              <a:rPr lang="zh-CN" altLang="en-US" sz="2890" b="1" dirty="0">
                <a:latin typeface="Times New Roman" panose="02020603050405020304" pitchFamily="18" charset="0"/>
                <a:ea typeface="微软雅黑" panose="020B0503020204020204" charset="-122"/>
              </a:rPr>
              <a:t>，调功器的输出功率是     </a:t>
            </a:r>
            <a:r>
              <a:rPr lang="zh-CN" altLang="en-US" sz="2200" b="1" dirty="0">
                <a:latin typeface="Times New Roman" panose="02020603050405020304" pitchFamily="18" charset="0"/>
                <a:ea typeface="微软雅黑" panose="020B0503020204020204" charset="-122"/>
              </a:rPr>
              <a:t>                                                                                   </a:t>
            </a:r>
          </a:p>
          <a:p>
            <a:pPr marL="0" indent="0" algn="just">
              <a:lnSpc>
                <a:spcPct val="130000"/>
              </a:lnSpc>
              <a:spcBef>
                <a:spcPts val="0"/>
              </a:spcBef>
              <a:buFont typeface="Arial" panose="020B0604020202020204" pitchFamily="34" charset="0"/>
              <a:buNone/>
            </a:pPr>
            <a:r>
              <a:rPr lang="zh-CN" altLang="en-US" sz="2200" b="1" dirty="0">
                <a:latin typeface="Times New Roman" panose="02020603050405020304" pitchFamily="18" charset="0"/>
                <a:ea typeface="微软雅黑" panose="020B0503020204020204" charset="-122"/>
              </a:rPr>
              <a:t>     </a:t>
            </a:r>
            <a:endParaRPr lang="en-US" altLang="zh-CN" sz="2200" b="1" dirty="0">
              <a:latin typeface="Times New Roman" panose="02020603050405020304" pitchFamily="18" charset="0"/>
              <a:ea typeface="微软雅黑" panose="020B0503020204020204" charset="-122"/>
            </a:endParaRPr>
          </a:p>
        </p:txBody>
      </p:sp>
      <p:graphicFrame>
        <p:nvGraphicFramePr>
          <p:cNvPr id="6" name="Object 6">
            <a:extLst>
              <a:ext uri="{FF2B5EF4-FFF2-40B4-BE49-F238E27FC236}">
                <a16:creationId xmlns:a16="http://schemas.microsoft.com/office/drawing/2014/main" id="{27EBF512-456D-44EF-A04E-DAC15FCCC6A7}"/>
              </a:ext>
            </a:extLst>
          </p:cNvPr>
          <p:cNvGraphicFramePr/>
          <p:nvPr>
            <p:extLst>
              <p:ext uri="{D42A27DB-BD31-4B8C-83A1-F6EECF244321}">
                <p14:modId xmlns:p14="http://schemas.microsoft.com/office/powerpoint/2010/main" val="2703205091"/>
              </p:ext>
            </p:extLst>
          </p:nvPr>
        </p:nvGraphicFramePr>
        <p:xfrm>
          <a:off x="3612559" y="3637435"/>
          <a:ext cx="1734185" cy="1042670"/>
        </p:xfrm>
        <a:graphic>
          <a:graphicData uri="http://schemas.openxmlformats.org/presentationml/2006/ole">
            <mc:AlternateContent xmlns:mc="http://schemas.openxmlformats.org/markup-compatibility/2006">
              <mc:Choice xmlns:v="urn:schemas-microsoft-com:vml" Requires="v">
                <p:oleObj spid="_x0000_s20509" r:id="rId3" imgW="14630400" imgH="9144000" progId="Equation.3">
                  <p:embed/>
                </p:oleObj>
              </mc:Choice>
              <mc:Fallback>
                <p:oleObj r:id="rId3" imgW="14630400" imgH="9144000" progId="Equation.3">
                  <p:embed/>
                  <p:pic>
                    <p:nvPicPr>
                      <p:cNvPr id="44037" name="Object 6"/>
                      <p:cNvPicPr/>
                      <p:nvPr/>
                    </p:nvPicPr>
                    <p:blipFill>
                      <a:blip r:embed="rId4"/>
                      <a:stretch>
                        <a:fillRect/>
                      </a:stretch>
                    </p:blipFill>
                    <p:spPr>
                      <a:xfrm>
                        <a:off x="3612559" y="3637435"/>
                        <a:ext cx="1734185" cy="1042670"/>
                      </a:xfrm>
                      <a:prstGeom prst="rect">
                        <a:avLst/>
                      </a:prstGeom>
                      <a:noFill/>
                      <a:ln w="25400">
                        <a:solidFill>
                          <a:srgbClr val="FFC000"/>
                        </a:solidFill>
                      </a:ln>
                    </p:spPr>
                  </p:pic>
                </p:oleObj>
              </mc:Fallback>
            </mc:AlternateContent>
          </a:graphicData>
        </a:graphic>
      </p:graphicFrame>
      <p:pic>
        <p:nvPicPr>
          <p:cNvPr id="7" name="Picture 2">
            <a:extLst>
              <a:ext uri="{FF2B5EF4-FFF2-40B4-BE49-F238E27FC236}">
                <a16:creationId xmlns:a16="http://schemas.microsoft.com/office/drawing/2014/main" id="{B871D931-A052-43BC-976B-7BD4F9E6D32C}"/>
              </a:ext>
            </a:extLst>
          </p:cNvPr>
          <p:cNvPicPr>
            <a:picLocks noChangeAspect="1"/>
          </p:cNvPicPr>
          <p:nvPr/>
        </p:nvPicPr>
        <p:blipFill>
          <a:blip r:embed="rId5"/>
          <a:stretch>
            <a:fillRect/>
          </a:stretch>
        </p:blipFill>
        <p:spPr>
          <a:xfrm>
            <a:off x="8274438" y="3269611"/>
            <a:ext cx="3729037" cy="2820988"/>
          </a:xfrm>
          <a:prstGeom prst="rect">
            <a:avLst/>
          </a:prstGeom>
          <a:noFill/>
          <a:ln w="9525">
            <a:noFill/>
          </a:ln>
        </p:spPr>
      </p:pic>
      <p:sp>
        <p:nvSpPr>
          <p:cNvPr id="8" name="Rectangle 2">
            <a:extLst>
              <a:ext uri="{FF2B5EF4-FFF2-40B4-BE49-F238E27FC236}">
                <a16:creationId xmlns:a16="http://schemas.microsoft.com/office/drawing/2014/main" id="{0C97614D-228D-498C-8FE4-06FEFC5C8448}"/>
              </a:ext>
            </a:extLst>
          </p:cNvPr>
          <p:cNvSpPr txBox="1"/>
          <p:nvPr/>
        </p:nvSpPr>
        <p:spPr>
          <a:xfrm>
            <a:off x="1084542" y="5261182"/>
            <a:ext cx="6452235" cy="606854"/>
          </a:xfrm>
          <a:prstGeom prst="rect">
            <a:avLst/>
          </a:prstGeom>
          <a:noFill/>
          <a:ln w="9525">
            <a:noFill/>
          </a:ln>
        </p:spPr>
        <p:txBody>
          <a:bodyPr vert="horz" wrap="square" lIns="91440" tIns="45720" rIns="91440" bIns="45720" anchor="t"/>
          <a:lstStyle>
            <a:lvl1pPr marL="365125" indent="-255905"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黑体" panose="02010609060101010101" pitchFamily="49" charset="-122"/>
                <a:cs typeface="+mn-cs"/>
              </a:defRPr>
            </a:lvl1pPr>
            <a:lvl2pPr marL="657225" indent="-246380"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黑体" panose="02010609060101010101" pitchFamily="49" charset="-122"/>
                <a:cs typeface="+mn-cs"/>
              </a:defRPr>
            </a:lvl2pPr>
            <a:lvl3pPr marL="922655"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黑体" panose="02010609060101010101" pitchFamily="49" charset="-122"/>
                <a:cs typeface="+mn-cs"/>
              </a:defRPr>
            </a:lvl3pPr>
            <a:lvl4pPr marL="1179830"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黑体" panose="02010609060101010101" pitchFamily="49" charset="-122"/>
                <a:cs typeface="+mn-cs"/>
              </a:defRPr>
            </a:lvl4pPr>
            <a:lvl5pPr marL="1389380" indent="-182880"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黑体" panose="02010609060101010101" pitchFamily="49" charset="-122"/>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a:lstStyle>
          <a:p>
            <a:pPr marL="0" indent="0" algn="just" eaLnBrk="1" hangingPunct="1">
              <a:lnSpc>
                <a:spcPct val="130000"/>
              </a:lnSpc>
              <a:spcBef>
                <a:spcPts val="1200"/>
              </a:spcBef>
              <a:buFont typeface="Georgia" panose="02040502050405020303" pitchFamily="18" charset="0"/>
              <a:buNone/>
            </a:pPr>
            <a:r>
              <a:rPr lang="zh-CN" altLang="en-US" sz="2600" b="1" dirty="0">
                <a:solidFill>
                  <a:prstClr val="black"/>
                </a:solidFill>
                <a:latin typeface="Times New Roman" panose="02020603050405020304" pitchFamily="18" charset="0"/>
                <a:ea typeface="微软雅黑" panose="020B0503020204020204" charset="-122"/>
              </a:rPr>
              <a:t>因此改变导通周波数</a:t>
            </a:r>
            <a:r>
              <a:rPr lang="zh-CN" altLang="en-US" sz="2600" b="1" i="1" dirty="0">
                <a:solidFill>
                  <a:prstClr val="black"/>
                </a:solidFill>
                <a:latin typeface="Times New Roman" panose="02020603050405020304" pitchFamily="18" charset="0"/>
                <a:ea typeface="微软雅黑" panose="020B0503020204020204" charset="-122"/>
              </a:rPr>
              <a:t>n</a:t>
            </a:r>
            <a:r>
              <a:rPr lang="zh-CN" altLang="en-US" sz="2600" b="1" dirty="0">
                <a:solidFill>
                  <a:prstClr val="black"/>
                </a:solidFill>
                <a:latin typeface="Times New Roman" panose="02020603050405020304" pitchFamily="18" charset="0"/>
                <a:ea typeface="微软雅黑" panose="020B0503020204020204" charset="-122"/>
              </a:rPr>
              <a:t>即可改变电压和功率。</a:t>
            </a:r>
          </a:p>
        </p:txBody>
      </p:sp>
    </p:spTree>
    <p:extLst>
      <p:ext uri="{BB962C8B-B14F-4D97-AF65-F5344CB8AC3E}">
        <p14:creationId xmlns:p14="http://schemas.microsoft.com/office/powerpoint/2010/main" val="167115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A009B0AD-240A-4E48-98F3-FC9195BF30E7}"/>
              </a:ext>
            </a:extLst>
          </p:cNvPr>
          <p:cNvSpPr txBox="1">
            <a:spLocks/>
          </p:cNvSpPr>
          <p:nvPr/>
        </p:nvSpPr>
        <p:spPr bwMode="auto">
          <a:xfrm>
            <a:off x="1048385" y="692785"/>
            <a:ext cx="1033589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algn="just" fontAlgn="auto">
              <a:lnSpc>
                <a:spcPct val="150000"/>
              </a:lnSpc>
              <a:spcBef>
                <a:spcPts val="0"/>
              </a:spcBef>
            </a:pPr>
            <a:r>
              <a:rPr lang="zh-CN" altLang="en-US" sz="2400" b="1" kern="0" dirty="0">
                <a:solidFill>
                  <a:schemeClr val="tx1"/>
                </a:solidFill>
                <a:latin typeface="Times New Roman" panose="02020603050405020304" pitchFamily="18" charset="0"/>
                <a:ea typeface="微软雅黑" panose="020B0503020204020204" charset="-122"/>
              </a:rPr>
              <a:t> </a:t>
            </a:r>
            <a:r>
              <a:rPr lang="zh-CN" altLang="en-US" sz="2400" b="1" kern="0" dirty="0">
                <a:solidFill>
                  <a:srgbClr val="C00000"/>
                </a:solidFill>
                <a:latin typeface="Times New Roman" panose="02020603050405020304" pitchFamily="18" charset="0"/>
                <a:ea typeface="微软雅黑" panose="020B0503020204020204" charset="-122"/>
              </a:rPr>
              <a:t>交流电力控制电路是将固定的交流电变换成输出电压有效值变化的交流电的装置。</a:t>
            </a:r>
            <a:r>
              <a:rPr lang="zh-CN" altLang="en-US" sz="2400" b="1" kern="0" dirty="0">
                <a:solidFill>
                  <a:schemeClr val="tx1"/>
                </a:solidFill>
                <a:latin typeface="Times New Roman" panose="02020603050405020304" pitchFamily="18" charset="0"/>
                <a:ea typeface="微软雅黑" panose="020B0503020204020204" charset="-122"/>
              </a:rPr>
              <a:t>控制方法：</a:t>
            </a:r>
          </a:p>
          <a:p>
            <a:pPr algn="just" fontAlgn="auto">
              <a:lnSpc>
                <a:spcPct val="150000"/>
              </a:lnSpc>
              <a:spcBef>
                <a:spcPts val="0"/>
              </a:spcBef>
            </a:pPr>
            <a:r>
              <a:rPr lang="zh-CN" altLang="en-US" b="1" kern="0" dirty="0">
                <a:solidFill>
                  <a:schemeClr val="tx1"/>
                </a:solidFill>
                <a:latin typeface="Times New Roman" panose="02020603050405020304" pitchFamily="18" charset="0"/>
                <a:ea typeface="微软雅黑" panose="020B0503020204020204" charset="-122"/>
              </a:rPr>
              <a:t> (1) 相位控制方式</a:t>
            </a:r>
            <a:endParaRPr lang="en-US" altLang="zh-CN" b="1" kern="0" dirty="0">
              <a:solidFill>
                <a:schemeClr val="tx1"/>
              </a:solidFill>
              <a:latin typeface="Times New Roman" panose="02020603050405020304" pitchFamily="18" charset="0"/>
              <a:ea typeface="微软雅黑" panose="020B0503020204020204" charset="-122"/>
            </a:endParaRPr>
          </a:p>
          <a:p>
            <a:pPr algn="just" fontAlgn="auto">
              <a:lnSpc>
                <a:spcPct val="150000"/>
              </a:lnSpc>
              <a:spcBef>
                <a:spcPts val="0"/>
              </a:spcBef>
            </a:pPr>
            <a:r>
              <a:rPr lang="zh-CN" altLang="en-US" sz="2400" b="1" kern="0" dirty="0">
                <a:solidFill>
                  <a:schemeClr val="tx1"/>
                </a:solidFill>
                <a:latin typeface="Times New Roman" panose="02020603050405020304" pitchFamily="18" charset="0"/>
                <a:ea typeface="微软雅黑" panose="020B0503020204020204" charset="-122"/>
              </a:rPr>
              <a:t>        在电源电压每半个周期中、</a:t>
            </a:r>
            <a:r>
              <a:rPr lang="zh-CN" altLang="en-US" sz="2400" b="1" kern="0" dirty="0">
                <a:solidFill>
                  <a:srgbClr val="C00000"/>
                </a:solidFill>
                <a:latin typeface="Times New Roman" panose="02020603050405020304" pitchFamily="18" charset="0"/>
                <a:ea typeface="微软雅黑" panose="020B0503020204020204" charset="-122"/>
              </a:rPr>
              <a:t>通过控制晶闸管的导通角改变输出电压有效值</a:t>
            </a:r>
            <a:r>
              <a:rPr lang="zh-CN" altLang="en-US" sz="2400" b="1" kern="0" dirty="0">
                <a:solidFill>
                  <a:schemeClr val="tx1"/>
                </a:solidFill>
                <a:latin typeface="Times New Roman" panose="02020603050405020304" pitchFamily="18" charset="0"/>
                <a:ea typeface="微软雅黑" panose="020B0503020204020204" charset="-122"/>
              </a:rPr>
              <a:t>。缺点是随着</a:t>
            </a:r>
            <a:r>
              <a:rPr lang="zh-CN" altLang="en-US" sz="2400" b="1" kern="0" dirty="0">
                <a:solidFill>
                  <a:srgbClr val="C00000"/>
                </a:solidFill>
                <a:latin typeface="Times New Roman" panose="02020603050405020304" pitchFamily="18" charset="0"/>
                <a:ea typeface="微软雅黑" panose="020B0503020204020204" charset="-122"/>
              </a:rPr>
              <a:t>触发角增大功率因数降低</a:t>
            </a:r>
            <a:r>
              <a:rPr lang="zh-CN" altLang="en-US" sz="2400" b="1" kern="0" dirty="0">
                <a:solidFill>
                  <a:schemeClr val="tx1"/>
                </a:solidFill>
                <a:latin typeface="Times New Roman" panose="02020603050405020304" pitchFamily="18" charset="0"/>
                <a:ea typeface="微软雅黑" panose="020B0503020204020204" charset="-122"/>
              </a:rPr>
              <a:t>。</a:t>
            </a:r>
          </a:p>
        </p:txBody>
      </p:sp>
      <p:graphicFrame>
        <p:nvGraphicFramePr>
          <p:cNvPr id="6" name="对象 5">
            <a:extLst>
              <a:ext uri="{FF2B5EF4-FFF2-40B4-BE49-F238E27FC236}">
                <a16:creationId xmlns:a16="http://schemas.microsoft.com/office/drawing/2014/main" id="{2F46B665-7CA2-4D4C-85D6-5FBD9C0092A9}"/>
              </a:ext>
            </a:extLst>
          </p:cNvPr>
          <p:cNvGraphicFramePr>
            <a:graphicFrameLocks noChangeAspect="1"/>
          </p:cNvGraphicFramePr>
          <p:nvPr/>
        </p:nvGraphicFramePr>
        <p:xfrm>
          <a:off x="3994785" y="4029075"/>
          <a:ext cx="5081789" cy="1800013"/>
        </p:xfrm>
        <a:graphic>
          <a:graphicData uri="http://schemas.openxmlformats.org/presentationml/2006/ole">
            <mc:AlternateContent xmlns:mc="http://schemas.openxmlformats.org/markup-compatibility/2006">
              <mc:Choice xmlns:v="urn:schemas-microsoft-com:vml" Requires="v">
                <p:oleObj spid="_x0000_s11293" r:id="rId3" imgW="6571615" imgH="6029325" progId="Paint.Picture">
                  <p:embed/>
                </p:oleObj>
              </mc:Choice>
              <mc:Fallback>
                <p:oleObj r:id="rId3" imgW="6571615" imgH="6029325" progId="Paint.Picture">
                  <p:embed/>
                  <p:pic>
                    <p:nvPicPr>
                      <p:cNvPr id="3" name="对象 2"/>
                      <p:cNvPicPr/>
                      <p:nvPr/>
                    </p:nvPicPr>
                    <p:blipFill>
                      <a:blip r:embed="rId4"/>
                      <a:stretch>
                        <a:fillRect/>
                      </a:stretch>
                    </p:blipFill>
                    <p:spPr>
                      <a:xfrm>
                        <a:off x="3994785" y="4029075"/>
                        <a:ext cx="5081789" cy="1800013"/>
                      </a:xfrm>
                      <a:prstGeom prst="rect">
                        <a:avLst/>
                      </a:prstGeom>
                    </p:spPr>
                  </p:pic>
                </p:oleObj>
              </mc:Fallback>
            </mc:AlternateContent>
          </a:graphicData>
        </a:graphic>
      </p:graphicFrame>
      <p:sp>
        <p:nvSpPr>
          <p:cNvPr id="7" name="椭圆形标注 3">
            <a:extLst>
              <a:ext uri="{FF2B5EF4-FFF2-40B4-BE49-F238E27FC236}">
                <a16:creationId xmlns:a16="http://schemas.microsoft.com/office/drawing/2014/main" id="{381E5F51-ACCB-4400-AB64-763A9466A644}"/>
              </a:ext>
            </a:extLst>
          </p:cNvPr>
          <p:cNvSpPr/>
          <p:nvPr/>
        </p:nvSpPr>
        <p:spPr>
          <a:xfrm>
            <a:off x="2808605" y="5414645"/>
            <a:ext cx="1372870" cy="783590"/>
          </a:xfrm>
          <a:prstGeom prst="wedgeEllipseCallout">
            <a:avLst>
              <a:gd name="adj1" fmla="val 73496"/>
              <a:gd name="adj2" fmla="val -107293"/>
            </a:avLst>
          </a:prstGeom>
          <a:solidFill>
            <a:srgbClr val="00B0F0">
              <a:alpha val="4000"/>
            </a:srgbClr>
          </a:solidFill>
          <a:ln w="9525" cap="flat" cmpd="sng">
            <a:solidFill>
              <a:srgbClr val="000000"/>
            </a:solidFill>
            <a:prstDash val="solid"/>
            <a:miter/>
            <a:headEnd type="none" w="med" len="med"/>
            <a:tailEnd type="none" w="med" len="med"/>
          </a:ln>
        </p:spPr>
        <p:txBody>
          <a:bodyPr/>
          <a:lstStyle/>
          <a:p>
            <a:pPr algn="ctr">
              <a:buClrTx/>
            </a:pPr>
            <a:r>
              <a:rPr lang="zh-CN" sz="1800" dirty="0">
                <a:solidFill>
                  <a:schemeClr val="tx2"/>
                </a:solidFill>
                <a:latin typeface="Times New Roman" panose="02020603050405020304" pitchFamily="18" charset="0"/>
                <a:ea typeface="华文中宋" panose="02010600040101010101" pitchFamily="2" charset="-122"/>
              </a:rPr>
              <a:t>改变</a:t>
            </a:r>
          </a:p>
          <a:p>
            <a:pPr algn="ctr">
              <a:buClrTx/>
            </a:pPr>
            <a:r>
              <a:rPr lang="zh-CN" sz="1800" dirty="0">
                <a:solidFill>
                  <a:schemeClr val="tx2"/>
                </a:solidFill>
                <a:latin typeface="Times New Roman" panose="02020603050405020304" pitchFamily="18" charset="0"/>
                <a:ea typeface="华文中宋" panose="02010600040101010101" pitchFamily="2" charset="-122"/>
              </a:rPr>
              <a:t>触发角</a:t>
            </a:r>
          </a:p>
        </p:txBody>
      </p:sp>
    </p:spTree>
    <p:extLst>
      <p:ext uri="{BB962C8B-B14F-4D97-AF65-F5344CB8AC3E}">
        <p14:creationId xmlns:p14="http://schemas.microsoft.com/office/powerpoint/2010/main" val="4245088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0AACA8FF-1C85-4ACF-85C9-013AB6BF60C9}"/>
              </a:ext>
            </a:extLst>
          </p:cNvPr>
          <p:cNvSpPr txBox="1">
            <a:spLocks/>
          </p:cNvSpPr>
          <p:nvPr/>
        </p:nvSpPr>
        <p:spPr>
          <a:xfrm>
            <a:off x="1049614" y="2286895"/>
            <a:ext cx="7739380" cy="4368800"/>
          </a:xfrm>
          <a:prstGeom prst="rect">
            <a:avLst/>
          </a:prstGeom>
        </p:spPr>
        <p:txBody>
          <a:bodyPr vert="horz" wrap="square"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5527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zh-CN" sz="12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109855" marR="0" lvl="0" indent="0" algn="just" defTabSz="914400" rtl="0" eaLnBrk="1" fontAlgn="auto" latinLnBrk="0" hangingPunct="1">
              <a:lnSpc>
                <a:spcPct val="130000"/>
              </a:lnSpc>
              <a:spcBef>
                <a:spcPct val="0"/>
              </a:spcBef>
              <a:spcAft>
                <a:spcPts val="0"/>
              </a:spcAft>
              <a:buClrTx/>
              <a:buSzTx/>
              <a:buFont typeface="Arial" panose="020B0604020202020204" pitchFamily="34" charset="0"/>
              <a:buNone/>
              <a:tabLst/>
              <a:defRPr/>
            </a:pPr>
            <a:r>
              <a:rPr kumimoji="0" lang="en-US" altLang="zh-CN" sz="3430" b="1" i="0" u="none" strike="noStrike" kern="1200" cap="none" spc="0" normalizeH="0" baseline="0" noProof="0" dirty="0">
                <a:ln>
                  <a:noFill/>
                </a:ln>
                <a:solidFill>
                  <a:sysClr val="windowText" lastClr="000000"/>
                </a:solidFill>
                <a:effectLst/>
                <a:uLnTx/>
                <a:uFillTx/>
                <a:latin typeface="等线"/>
                <a:ea typeface="微软雅黑" panose="020B0503020204020204" charset="-122"/>
                <a:cs typeface="+mn-cs"/>
              </a:rPr>
              <a:t>        </a:t>
            </a:r>
            <a:r>
              <a:rPr kumimoji="0" lang="zh-CN" altLang="en-US" sz="3430" b="1" i="0" u="none" strike="noStrike" kern="1200" cap="none" spc="0" normalizeH="0" baseline="0" noProof="0" dirty="0">
                <a:ln>
                  <a:noFill/>
                </a:ln>
                <a:solidFill>
                  <a:sysClr val="windowText" lastClr="000000"/>
                </a:solidFill>
                <a:effectLst/>
                <a:uLnTx/>
                <a:uFillTx/>
                <a:latin typeface="等线"/>
                <a:ea typeface="微软雅黑" panose="020B0503020204020204" charset="-122"/>
                <a:cs typeface="+mn-cs"/>
              </a:rPr>
              <a:t>晶闸管交流开关是一种快速、无触点的交流开关，其电路与相控交流调压器一样。通过控制触发晶闸管使交流电路导通，移去触发信号使晶闸管在电压过零后不再导通，从而关断电路。由于是无触点开关，因此晶闸管交流开关特别适用于操作频繁、可逆运行的场合，也可在有易燃气体、多粉尘等易爆场合使用。</a:t>
            </a:r>
          </a:p>
          <a:p>
            <a:pPr marL="109855" marR="0" lvl="0" indent="0" algn="just" defTabSz="914400" rtl="0" eaLnBrk="1" fontAlgn="auto" latinLnBrk="0" hangingPunct="1">
              <a:lnSpc>
                <a:spcPct val="130000"/>
              </a:lnSpc>
              <a:spcBef>
                <a:spcPct val="0"/>
              </a:spcBef>
              <a:spcAft>
                <a:spcPts val="0"/>
              </a:spcAft>
              <a:buClrTx/>
              <a:buSzTx/>
              <a:buFont typeface="Arial" panose="020B0604020202020204" pitchFamily="34" charset="0"/>
              <a:buNone/>
              <a:tabLst/>
              <a:defRPr/>
            </a:pPr>
            <a:r>
              <a:rPr kumimoji="0" lang="en-US" altLang="zh-CN" sz="3430" b="1" i="0" u="none" strike="noStrike" kern="1200" cap="none" spc="0" normalizeH="0" baseline="0" noProof="0" dirty="0">
                <a:ln>
                  <a:noFill/>
                </a:ln>
                <a:solidFill>
                  <a:sysClr val="windowText" lastClr="000000"/>
                </a:solidFill>
                <a:effectLst/>
                <a:uLnTx/>
                <a:uFillTx/>
                <a:latin typeface="等线"/>
                <a:ea typeface="微软雅黑" panose="020B0503020204020204" charset="-122"/>
                <a:cs typeface="+mn-cs"/>
              </a:rPr>
              <a:t>        </a:t>
            </a:r>
            <a:r>
              <a:rPr kumimoji="0" lang="zh-CN" altLang="en-US" sz="3430" b="1" i="0" u="none" strike="noStrike" kern="1200" cap="none" spc="0" normalizeH="0" baseline="0" noProof="0" dirty="0">
                <a:ln>
                  <a:noFill/>
                </a:ln>
                <a:solidFill>
                  <a:sysClr val="windowText" lastClr="000000"/>
                </a:solidFill>
                <a:effectLst/>
                <a:uLnTx/>
                <a:uFillTx/>
                <a:latin typeface="等线"/>
                <a:ea typeface="微软雅黑" panose="020B0503020204020204" charset="-122"/>
                <a:cs typeface="+mn-cs"/>
              </a:rPr>
              <a:t>为防止晶闸管导通过程的电流冲击，应该在交流电源过零点触发晶闸管。晶闸管交流开关也称为固态开关</a:t>
            </a:r>
            <a:r>
              <a:rPr kumimoji="0" lang="zh-CN" altLang="en-US" sz="2800" b="1" i="0" u="none" strike="noStrike" kern="1200" cap="none" spc="0" normalizeH="0" baseline="0" noProof="0" dirty="0">
                <a:ln>
                  <a:noFill/>
                </a:ln>
                <a:solidFill>
                  <a:sysClr val="windowText" lastClr="000000"/>
                </a:solidFill>
                <a:effectLst/>
                <a:uLnTx/>
                <a:uFillTx/>
                <a:latin typeface="等线"/>
                <a:ea typeface="微软雅黑" panose="020B0503020204020204" charset="-122"/>
                <a:cs typeface="+mn-cs"/>
              </a:rPr>
              <a:t>。</a:t>
            </a:r>
          </a:p>
        </p:txBody>
      </p:sp>
      <p:sp>
        <p:nvSpPr>
          <p:cNvPr id="6" name="Text Box 3">
            <a:extLst>
              <a:ext uri="{FF2B5EF4-FFF2-40B4-BE49-F238E27FC236}">
                <a16:creationId xmlns:a16="http://schemas.microsoft.com/office/drawing/2014/main" id="{6A35ED7E-3C9A-42CF-8174-A6ABFCB01F94}"/>
              </a:ext>
            </a:extLst>
          </p:cNvPr>
          <p:cNvSpPr txBox="1"/>
          <p:nvPr/>
        </p:nvSpPr>
        <p:spPr>
          <a:xfrm>
            <a:off x="4061143" y="1009333"/>
            <a:ext cx="4673074" cy="646331"/>
          </a:xfrm>
          <a:prstGeom prst="rect">
            <a:avLst/>
          </a:prstGeom>
          <a:noFill/>
          <a:ln w="9525">
            <a:noFill/>
          </a:ln>
        </p:spPr>
        <p:txBody>
          <a:bodyPr wrap="none" anchor="t">
            <a:spAutoFit/>
          </a:bodyPr>
          <a:lstStyle/>
          <a:p>
            <a:r>
              <a:rPr lang="en-US" altLang="zh-CN" sz="3600" b="1" dirty="0">
                <a:solidFill>
                  <a:prstClr val="black"/>
                </a:solidFill>
                <a:latin typeface="微软雅黑" panose="020B0503020204020204" charset="-122"/>
                <a:ea typeface="微软雅黑" panose="020B0503020204020204" charset="-122"/>
                <a:sym typeface="+mn-ea"/>
              </a:rPr>
              <a:t>6</a:t>
            </a:r>
            <a:r>
              <a:rPr lang="zh-CN" altLang="en-US" sz="3600" b="1" dirty="0">
                <a:solidFill>
                  <a:prstClr val="black"/>
                </a:solidFill>
                <a:latin typeface="微软雅黑" panose="020B0503020204020204" charset="-122"/>
                <a:ea typeface="微软雅黑" panose="020B0503020204020204" charset="-122"/>
                <a:sym typeface="+mn-ea"/>
              </a:rPr>
              <a:t>.3.2 晶闸管交流开关</a:t>
            </a:r>
          </a:p>
        </p:txBody>
      </p:sp>
      <p:pic>
        <p:nvPicPr>
          <p:cNvPr id="7" name="图片 6">
            <a:extLst>
              <a:ext uri="{FF2B5EF4-FFF2-40B4-BE49-F238E27FC236}">
                <a16:creationId xmlns:a16="http://schemas.microsoft.com/office/drawing/2014/main" id="{92498DB1-77E3-4B71-A1C5-E0B35C23CB00}"/>
              </a:ext>
            </a:extLst>
          </p:cNvPr>
          <p:cNvPicPr>
            <a:picLocks noChangeAspect="1"/>
          </p:cNvPicPr>
          <p:nvPr/>
        </p:nvPicPr>
        <p:blipFill>
          <a:blip r:embed="rId2"/>
          <a:stretch>
            <a:fillRect/>
          </a:stretch>
        </p:blipFill>
        <p:spPr>
          <a:xfrm>
            <a:off x="9098915" y="2808727"/>
            <a:ext cx="2816860" cy="1878330"/>
          </a:xfrm>
          <a:prstGeom prst="rect">
            <a:avLst/>
          </a:prstGeom>
        </p:spPr>
      </p:pic>
    </p:spTree>
    <p:extLst>
      <p:ext uri="{BB962C8B-B14F-4D97-AF65-F5344CB8AC3E}">
        <p14:creationId xmlns:p14="http://schemas.microsoft.com/office/powerpoint/2010/main" val="2147844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F56F3955-B9F7-4436-B4C6-58763F36A1D3}"/>
              </a:ext>
            </a:extLst>
          </p:cNvPr>
          <p:cNvSpPr txBox="1">
            <a:spLocks/>
          </p:cNvSpPr>
          <p:nvPr/>
        </p:nvSpPr>
        <p:spPr>
          <a:xfrm>
            <a:off x="4731385" y="791401"/>
            <a:ext cx="2729230" cy="920750"/>
          </a:xfrm>
          <a:prstGeom prst="rect">
            <a:avLst/>
          </a:prstGeom>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zh-CN" sz="4400" b="1" i="0" u="none" strike="noStrike" kern="1200" cap="none" spc="0" normalizeH="0" baseline="0" noProof="0" dirty="0">
                <a:ln>
                  <a:noFill/>
                </a:ln>
                <a:solidFill>
                  <a:srgbClr val="44546A"/>
                </a:solidFill>
                <a:effectLst/>
                <a:uLnTx/>
                <a:uFillTx/>
                <a:latin typeface="黑体" panose="02010609060101010101" pitchFamily="49" charset="-122"/>
                <a:ea typeface="华文彩云" panose="02010800040101010101" charset="-122"/>
                <a:cs typeface="+mj-cs"/>
              </a:rPr>
              <a:t> </a:t>
            </a:r>
            <a:r>
              <a:rPr kumimoji="0" lang="zh-CN" altLang="zh-CN" sz="4400" b="1" i="0" u="none" strike="noStrike" kern="1200" cap="none" spc="0" normalizeH="0" baseline="0" noProof="0" dirty="0">
                <a:ln>
                  <a:noFill/>
                </a:ln>
                <a:solidFill>
                  <a:srgbClr val="44546A"/>
                </a:solidFill>
                <a:effectLst/>
                <a:uLnTx/>
                <a:uFillTx/>
                <a:latin typeface="隶书" panose="02010509060101010101" charset="-122"/>
                <a:ea typeface="隶书" panose="02010509060101010101" charset="-122"/>
                <a:cs typeface="+mj-cs"/>
              </a:rPr>
              <a:t>小  </a:t>
            </a:r>
            <a:r>
              <a:rPr kumimoji="0" lang="en-US" altLang="zh-CN" sz="4400" b="1" i="0" u="none" strike="noStrike" kern="1200" cap="none" spc="0" normalizeH="0" baseline="0" noProof="0" dirty="0">
                <a:ln>
                  <a:noFill/>
                </a:ln>
                <a:solidFill>
                  <a:srgbClr val="44546A"/>
                </a:solidFill>
                <a:effectLst/>
                <a:uLnTx/>
                <a:uFillTx/>
                <a:latin typeface="隶书" panose="02010509060101010101" charset="-122"/>
                <a:ea typeface="隶书" panose="02010509060101010101" charset="-122"/>
                <a:cs typeface="+mj-cs"/>
              </a:rPr>
              <a:t>  </a:t>
            </a:r>
            <a:r>
              <a:rPr kumimoji="0" lang="zh-CN" altLang="zh-CN" sz="4400" b="1" i="0" u="none" strike="noStrike" kern="1200" cap="none" spc="0" normalizeH="0" baseline="0" noProof="0" dirty="0">
                <a:ln>
                  <a:noFill/>
                </a:ln>
                <a:solidFill>
                  <a:srgbClr val="44546A"/>
                </a:solidFill>
                <a:effectLst/>
                <a:uLnTx/>
                <a:uFillTx/>
                <a:latin typeface="隶书" panose="02010509060101010101" charset="-122"/>
                <a:ea typeface="隶书" panose="02010509060101010101" charset="-122"/>
                <a:cs typeface="+mj-cs"/>
              </a:rPr>
              <a:t>结</a:t>
            </a:r>
            <a:r>
              <a:rPr kumimoji="0" lang="zh-CN" altLang="zh-CN" sz="4400" b="0" i="0" u="none" strike="noStrike" kern="1200" cap="none" spc="0" normalizeH="0" baseline="0" noProof="0" dirty="0">
                <a:ln>
                  <a:noFill/>
                </a:ln>
                <a:solidFill>
                  <a:sysClr val="windowText" lastClr="000000"/>
                </a:solidFill>
                <a:effectLst/>
                <a:uLnTx/>
                <a:uFillTx/>
                <a:latin typeface="等线 Light"/>
                <a:ea typeface="等线 Light" panose="02010600030101010101" pitchFamily="2" charset="-122"/>
                <a:cs typeface="+mj-cs"/>
              </a:rPr>
              <a:t> </a:t>
            </a:r>
          </a:p>
        </p:txBody>
      </p:sp>
      <p:sp>
        <p:nvSpPr>
          <p:cNvPr id="6" name="Rectangle 3">
            <a:extLst>
              <a:ext uri="{FF2B5EF4-FFF2-40B4-BE49-F238E27FC236}">
                <a16:creationId xmlns:a16="http://schemas.microsoft.com/office/drawing/2014/main" id="{8980CFA9-7AD0-4D53-A28D-DB17D775CAB5}"/>
              </a:ext>
            </a:extLst>
          </p:cNvPr>
          <p:cNvSpPr txBox="1">
            <a:spLocks/>
          </p:cNvSpPr>
          <p:nvPr/>
        </p:nvSpPr>
        <p:spPr>
          <a:xfrm>
            <a:off x="1221080" y="1712151"/>
            <a:ext cx="10132695" cy="5216525"/>
          </a:xfrm>
          <a:prstGeom prst="rect">
            <a:avLst/>
          </a:prstGeom>
        </p:spPr>
        <p:txBody>
          <a:bodyPr vert="horz" wrap="square"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gn="just">
              <a:lnSpc>
                <a:spcPct val="130000"/>
              </a:lnSpc>
              <a:spcBef>
                <a:spcPts val="600"/>
              </a:spcBef>
              <a:buFont typeface="Arial" panose="020B0604020202020204" pitchFamily="34" charset="0"/>
              <a:buNone/>
            </a:pPr>
            <a:r>
              <a:rPr lang="zh-CN" altLang="zh-CN" b="1" dirty="0">
                <a:ea typeface="微软雅黑" panose="020B0503020204020204" charset="-122"/>
              </a:rPr>
              <a:t>改变反并联晶闸管的触发角，就可方便地实现交流调压。当带电感性负载时，必须防止由于触发角小于阻抗角造成的输出交流电压中出现直流分量的情况。</a:t>
            </a:r>
          </a:p>
        </p:txBody>
      </p:sp>
    </p:spTree>
    <p:extLst>
      <p:ext uri="{BB962C8B-B14F-4D97-AF65-F5344CB8AC3E}">
        <p14:creationId xmlns:p14="http://schemas.microsoft.com/office/powerpoint/2010/main" val="388441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763E2FF5-F53F-4088-ACC0-DCE97D8D854C}"/>
              </a:ext>
            </a:extLst>
          </p:cNvPr>
          <p:cNvSpPr txBox="1">
            <a:spLocks/>
          </p:cNvSpPr>
          <p:nvPr/>
        </p:nvSpPr>
        <p:spPr bwMode="auto">
          <a:xfrm>
            <a:off x="1047700" y="690880"/>
            <a:ext cx="10299065" cy="247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algn="just" fontAlgn="auto">
              <a:lnSpc>
                <a:spcPct val="150000"/>
              </a:lnSpc>
              <a:spcBef>
                <a:spcPct val="0"/>
              </a:spcBef>
            </a:pPr>
            <a:r>
              <a:rPr lang="zh-CN" altLang="en-US" b="1" kern="0">
                <a:solidFill>
                  <a:schemeClr val="tx1"/>
                </a:solidFill>
                <a:latin typeface="微软雅黑" panose="020B0503020204020204" charset="-122"/>
                <a:ea typeface="微软雅黑" panose="020B0503020204020204" charset="-122"/>
              </a:rPr>
              <a:t>(2)通断控制方式</a:t>
            </a:r>
            <a:endParaRPr lang="en-US" altLang="zh-CN" b="1" kern="0">
              <a:solidFill>
                <a:schemeClr val="tx1"/>
              </a:solidFill>
              <a:latin typeface="微软雅黑" panose="020B0503020204020204" charset="-122"/>
              <a:ea typeface="微软雅黑" panose="020B0503020204020204" charset="-122"/>
            </a:endParaRPr>
          </a:p>
          <a:p>
            <a:pPr algn="just" fontAlgn="auto">
              <a:lnSpc>
                <a:spcPct val="150000"/>
              </a:lnSpc>
              <a:spcBef>
                <a:spcPct val="0"/>
              </a:spcBef>
            </a:pPr>
            <a:r>
              <a:rPr lang="en-US" altLang="zh-CN" sz="2400" b="1" kern="0">
                <a:solidFill>
                  <a:schemeClr val="tx1"/>
                </a:solidFill>
                <a:latin typeface="微软雅黑" panose="020B0503020204020204" charset="-122"/>
                <a:ea typeface="微软雅黑" panose="020B0503020204020204" charset="-122"/>
              </a:rPr>
              <a:t>       </a:t>
            </a:r>
            <a:r>
              <a:rPr lang="zh-CN" altLang="en-US" sz="2400" b="1" kern="0">
                <a:solidFill>
                  <a:schemeClr val="tx1"/>
                </a:solidFill>
                <a:latin typeface="微软雅黑" panose="020B0503020204020204" charset="-122"/>
                <a:ea typeface="微软雅黑" panose="020B0503020204020204" charset="-122"/>
              </a:rPr>
              <a:t>即把晶闸管作为开关，</a:t>
            </a:r>
            <a:r>
              <a:rPr lang="zh-CN" altLang="en-US" sz="2400" b="1" kern="0">
                <a:solidFill>
                  <a:srgbClr val="C00000"/>
                </a:solidFill>
                <a:latin typeface="微软雅黑" panose="020B0503020204020204" charset="-122"/>
                <a:ea typeface="微软雅黑" panose="020B0503020204020204" charset="-122"/>
              </a:rPr>
              <a:t>通过改变通断周期数比达到调压的目的</a:t>
            </a:r>
            <a:r>
              <a:rPr lang="zh-CN" altLang="en-US" sz="2400" b="1" kern="0">
                <a:solidFill>
                  <a:schemeClr val="tx1"/>
                </a:solidFill>
                <a:latin typeface="微软雅黑" panose="020B0503020204020204" charset="-122"/>
                <a:ea typeface="微软雅黑" panose="020B0503020204020204" charset="-122"/>
              </a:rPr>
              <a:t>。这种控制方式电路简单，</a:t>
            </a:r>
            <a:r>
              <a:rPr lang="zh-CN" altLang="en-US" sz="2400" b="1" kern="0">
                <a:solidFill>
                  <a:srgbClr val="C00000"/>
                </a:solidFill>
                <a:latin typeface="微软雅黑" panose="020B0503020204020204" charset="-122"/>
                <a:ea typeface="微软雅黑" panose="020B0503020204020204" charset="-122"/>
              </a:rPr>
              <a:t>功率因数高</a:t>
            </a:r>
            <a:r>
              <a:rPr lang="zh-CN" altLang="en-US" sz="2400" b="1" kern="0">
                <a:solidFill>
                  <a:schemeClr val="tx1"/>
                </a:solidFill>
                <a:latin typeface="微软雅黑" panose="020B0503020204020204" charset="-122"/>
                <a:ea typeface="微软雅黑" panose="020B0503020204020204" charset="-122"/>
              </a:rPr>
              <a:t>，适用于有</a:t>
            </a:r>
            <a:r>
              <a:rPr lang="zh-CN" altLang="en-US" sz="2400" b="1" kern="0">
                <a:solidFill>
                  <a:srgbClr val="C00000"/>
                </a:solidFill>
                <a:latin typeface="微软雅黑" panose="020B0503020204020204" charset="-122"/>
                <a:ea typeface="微软雅黑" panose="020B0503020204020204" charset="-122"/>
              </a:rPr>
              <a:t>较大时间常数的负载</a:t>
            </a:r>
            <a:r>
              <a:rPr lang="zh-CN" altLang="en-US" sz="2400" b="1" kern="0">
                <a:solidFill>
                  <a:schemeClr val="tx1"/>
                </a:solidFill>
                <a:latin typeface="微软雅黑" panose="020B0503020204020204" charset="-122"/>
                <a:ea typeface="微软雅黑" panose="020B0503020204020204" charset="-122"/>
              </a:rPr>
              <a:t>；缺点是</a:t>
            </a:r>
            <a:r>
              <a:rPr lang="zh-CN" altLang="en-US" sz="2400" b="1" kern="0">
                <a:solidFill>
                  <a:srgbClr val="C00000"/>
                </a:solidFill>
                <a:latin typeface="微软雅黑" panose="020B0503020204020204" charset="-122"/>
                <a:ea typeface="微软雅黑" panose="020B0503020204020204" charset="-122"/>
              </a:rPr>
              <a:t>输出电压或功率调节不平滑</a:t>
            </a:r>
            <a:r>
              <a:rPr lang="zh-CN" altLang="en-US" sz="2400" b="1" kern="0">
                <a:solidFill>
                  <a:schemeClr val="tx1"/>
                </a:solidFill>
                <a:latin typeface="微软雅黑" panose="020B0503020204020204" charset="-122"/>
                <a:ea typeface="微软雅黑" panose="020B0503020204020204" charset="-122"/>
              </a:rPr>
              <a:t>。</a:t>
            </a:r>
            <a:endParaRPr lang="zh-CN" altLang="en-US" sz="2400" b="1" kern="0" dirty="0">
              <a:solidFill>
                <a:schemeClr val="tx1"/>
              </a:solidFill>
              <a:latin typeface="微软雅黑" panose="020B0503020204020204" charset="-122"/>
              <a:ea typeface="微软雅黑" panose="020B0503020204020204" charset="-122"/>
            </a:endParaRPr>
          </a:p>
        </p:txBody>
      </p:sp>
      <p:graphicFrame>
        <p:nvGraphicFramePr>
          <p:cNvPr id="6" name="对象 5">
            <a:extLst>
              <a:ext uri="{FF2B5EF4-FFF2-40B4-BE49-F238E27FC236}">
                <a16:creationId xmlns:a16="http://schemas.microsoft.com/office/drawing/2014/main" id="{AD1A0889-358A-45F2-8D8C-E055FC3294DF}"/>
              </a:ext>
            </a:extLst>
          </p:cNvPr>
          <p:cNvGraphicFramePr/>
          <p:nvPr>
            <p:extLst>
              <p:ext uri="{D42A27DB-BD31-4B8C-83A1-F6EECF244321}">
                <p14:modId xmlns:p14="http://schemas.microsoft.com/office/powerpoint/2010/main" val="2470831187"/>
              </p:ext>
            </p:extLst>
          </p:nvPr>
        </p:nvGraphicFramePr>
        <p:xfrm>
          <a:off x="4076015" y="3260725"/>
          <a:ext cx="5554980" cy="3390900"/>
        </p:xfrm>
        <a:graphic>
          <a:graphicData uri="http://schemas.openxmlformats.org/presentationml/2006/ole">
            <mc:AlternateContent xmlns:mc="http://schemas.openxmlformats.org/markup-compatibility/2006">
              <mc:Choice xmlns:v="urn:schemas-microsoft-com:vml" Requires="v">
                <p:oleObj spid="_x0000_s12317" r:id="rId3" imgW="9438640" imgH="11029950" progId="Paint.Picture">
                  <p:embed/>
                </p:oleObj>
              </mc:Choice>
              <mc:Fallback>
                <p:oleObj r:id="rId3" imgW="9438640" imgH="11029950" progId="Paint.Picture">
                  <p:embed/>
                  <p:pic>
                    <p:nvPicPr>
                      <p:cNvPr id="5" name="对象 4"/>
                      <p:cNvPicPr/>
                      <p:nvPr/>
                    </p:nvPicPr>
                    <p:blipFill>
                      <a:blip r:embed="rId4"/>
                      <a:stretch>
                        <a:fillRect/>
                      </a:stretch>
                    </p:blipFill>
                    <p:spPr>
                      <a:xfrm>
                        <a:off x="4076015" y="3260725"/>
                        <a:ext cx="5554980" cy="3390900"/>
                      </a:xfrm>
                      <a:prstGeom prst="rect">
                        <a:avLst/>
                      </a:prstGeom>
                    </p:spPr>
                  </p:pic>
                </p:oleObj>
              </mc:Fallback>
            </mc:AlternateContent>
          </a:graphicData>
        </a:graphic>
      </p:graphicFrame>
      <p:sp>
        <p:nvSpPr>
          <p:cNvPr id="7" name="椭圆形标注 3">
            <a:extLst>
              <a:ext uri="{FF2B5EF4-FFF2-40B4-BE49-F238E27FC236}">
                <a16:creationId xmlns:a16="http://schemas.microsoft.com/office/drawing/2014/main" id="{69156471-94B9-42DF-AC07-5ECE805B9D10}"/>
              </a:ext>
            </a:extLst>
          </p:cNvPr>
          <p:cNvSpPr/>
          <p:nvPr/>
        </p:nvSpPr>
        <p:spPr>
          <a:xfrm>
            <a:off x="2649170" y="5666740"/>
            <a:ext cx="1603375" cy="783590"/>
          </a:xfrm>
          <a:prstGeom prst="wedgeEllipseCallout">
            <a:avLst>
              <a:gd name="adj1" fmla="val 70277"/>
              <a:gd name="adj2" fmla="val -186061"/>
            </a:avLst>
          </a:prstGeom>
          <a:solidFill>
            <a:srgbClr val="00B0F0">
              <a:alpha val="4000"/>
            </a:srgbClr>
          </a:solidFill>
          <a:ln w="9525" cap="flat" cmpd="sng">
            <a:solidFill>
              <a:srgbClr val="000000"/>
            </a:solidFill>
            <a:prstDash val="solid"/>
            <a:miter/>
            <a:headEnd type="none" w="med" len="med"/>
            <a:tailEnd type="none" w="med" len="med"/>
          </a:ln>
        </p:spPr>
        <p:txBody>
          <a:bodyPr/>
          <a:lstStyle/>
          <a:p>
            <a:pPr algn="ctr">
              <a:buClrTx/>
            </a:pPr>
            <a:r>
              <a:rPr lang="zh-CN" sz="1800" dirty="0">
                <a:solidFill>
                  <a:schemeClr val="tx2"/>
                </a:solidFill>
                <a:latin typeface="Times New Roman" panose="02020603050405020304" pitchFamily="18" charset="0"/>
                <a:ea typeface="华文中宋" panose="02010600040101010101" pitchFamily="2" charset="-122"/>
              </a:rPr>
              <a:t>改变导通周期数</a:t>
            </a:r>
          </a:p>
        </p:txBody>
      </p:sp>
    </p:spTree>
    <p:extLst>
      <p:ext uri="{BB962C8B-B14F-4D97-AF65-F5344CB8AC3E}">
        <p14:creationId xmlns:p14="http://schemas.microsoft.com/office/powerpoint/2010/main" val="408977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790CAA3E-1336-4213-B6B7-57656076B2DE}"/>
              </a:ext>
            </a:extLst>
          </p:cNvPr>
          <p:cNvSpPr txBox="1">
            <a:spLocks noChangeArrowheads="1"/>
          </p:cNvSpPr>
          <p:nvPr/>
        </p:nvSpPr>
        <p:spPr bwMode="auto">
          <a:xfrm>
            <a:off x="1137285" y="685800"/>
            <a:ext cx="10089515" cy="317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algn="just" fontAlgn="auto">
              <a:lnSpc>
                <a:spcPct val="150000"/>
              </a:lnSpc>
              <a:spcBef>
                <a:spcPts val="300"/>
              </a:spcBef>
              <a:spcAft>
                <a:spcPts val="0"/>
              </a:spcAft>
              <a:buClr>
                <a:schemeClr val="accent3"/>
              </a:buClr>
              <a:buFont typeface="Wingdings" panose="05000000000000000000" pitchFamily="2" charset="2"/>
              <a:buNone/>
              <a:defRPr/>
            </a:pPr>
            <a:r>
              <a:rPr lang="en-US" altLang="zh-CN" b="1" kern="0">
                <a:solidFill>
                  <a:schemeClr val="tx1"/>
                </a:solidFill>
                <a:latin typeface="微软雅黑" panose="020B0503020204020204" charset="-122"/>
                <a:ea typeface="微软雅黑" panose="020B0503020204020204" charset="-122"/>
              </a:rPr>
              <a:t>(3)</a:t>
            </a:r>
            <a:r>
              <a:rPr lang="zh-CN" altLang="en-US" b="1" kern="0">
                <a:solidFill>
                  <a:schemeClr val="tx1"/>
                </a:solidFill>
                <a:latin typeface="微软雅黑" panose="020B0503020204020204" charset="-122"/>
                <a:ea typeface="微软雅黑" panose="020B0503020204020204" charset="-122"/>
              </a:rPr>
              <a:t>斩波控制方式</a:t>
            </a:r>
            <a:endParaRPr lang="en-US" altLang="zh-CN" b="1" kern="0">
              <a:solidFill>
                <a:schemeClr val="tx1"/>
              </a:solidFill>
              <a:latin typeface="微软雅黑" panose="020B0503020204020204" charset="-122"/>
              <a:ea typeface="微软雅黑" panose="020B0503020204020204" charset="-122"/>
            </a:endParaRPr>
          </a:p>
          <a:p>
            <a:pPr algn="just" fontAlgn="auto">
              <a:lnSpc>
                <a:spcPct val="150000"/>
              </a:lnSpc>
              <a:spcBef>
                <a:spcPts val="300"/>
              </a:spcBef>
              <a:spcAft>
                <a:spcPts val="0"/>
              </a:spcAft>
              <a:buClr>
                <a:schemeClr val="accent3"/>
              </a:buClr>
              <a:buFont typeface="Wingdings" panose="05000000000000000000" pitchFamily="2" charset="2"/>
              <a:buNone/>
              <a:defRPr/>
            </a:pPr>
            <a:r>
              <a:rPr lang="zh-CN" altLang="en-US" sz="2400" b="1" kern="0">
                <a:solidFill>
                  <a:schemeClr val="tx1"/>
                </a:solidFill>
                <a:latin typeface="微软雅黑" panose="020B0503020204020204" charset="-122"/>
                <a:ea typeface="微软雅黑" panose="020B0503020204020204" charset="-122"/>
              </a:rPr>
              <a:t>      利用开关管的开关作用，以远</a:t>
            </a:r>
            <a:r>
              <a:rPr lang="zh-CN" altLang="en-US" sz="2400" b="1" kern="0">
                <a:solidFill>
                  <a:srgbClr val="C00000"/>
                </a:solidFill>
                <a:latin typeface="微软雅黑" panose="020B0503020204020204" charset="-122"/>
                <a:ea typeface="微软雅黑" panose="020B0503020204020204" charset="-122"/>
              </a:rPr>
              <a:t>高于交流电频率的开关频率</a:t>
            </a:r>
            <a:r>
              <a:rPr lang="zh-CN" altLang="en-US" sz="2400" b="1" kern="0">
                <a:solidFill>
                  <a:schemeClr val="tx1"/>
                </a:solidFill>
                <a:latin typeface="微软雅黑" panose="020B0503020204020204" charset="-122"/>
                <a:ea typeface="微软雅黑" panose="020B0503020204020204" charset="-122"/>
              </a:rPr>
              <a:t>，通过</a:t>
            </a:r>
            <a:r>
              <a:rPr lang="zh-CN" altLang="en-US" sz="2400" b="1" kern="0">
                <a:solidFill>
                  <a:srgbClr val="C00000"/>
                </a:solidFill>
                <a:latin typeface="微软雅黑" panose="020B0503020204020204" charset="-122"/>
                <a:ea typeface="微软雅黑" panose="020B0503020204020204" charset="-122"/>
              </a:rPr>
              <a:t>改变通断时间比</a:t>
            </a:r>
            <a:r>
              <a:rPr lang="zh-CN" altLang="en-US" sz="2400" b="1" kern="0">
                <a:solidFill>
                  <a:schemeClr val="tx1"/>
                </a:solidFill>
                <a:latin typeface="微软雅黑" panose="020B0503020204020204" charset="-122"/>
                <a:ea typeface="微软雅黑" panose="020B0503020204020204" charset="-122"/>
              </a:rPr>
              <a:t>，改变输出的交流电有效值，达到调压的目的。开关管应</a:t>
            </a:r>
            <a:r>
              <a:rPr lang="zh-CN" altLang="en-US" sz="2400" b="1" kern="0">
                <a:solidFill>
                  <a:srgbClr val="C00000"/>
                </a:solidFill>
                <a:latin typeface="微软雅黑" panose="020B0503020204020204" charset="-122"/>
                <a:ea typeface="微软雅黑" panose="020B0503020204020204" charset="-122"/>
              </a:rPr>
              <a:t>采用全控型电力电子器件</a:t>
            </a:r>
            <a:r>
              <a:rPr lang="zh-CN" altLang="en-US" sz="2400" b="1" kern="0">
                <a:solidFill>
                  <a:schemeClr val="tx1"/>
                </a:solidFill>
                <a:latin typeface="微软雅黑" panose="020B0503020204020204" charset="-122"/>
                <a:ea typeface="微软雅黑" panose="020B0503020204020204" charset="-122"/>
              </a:rPr>
              <a:t>。</a:t>
            </a:r>
            <a:endParaRPr lang="zh-CN" altLang="en-US" sz="2400" b="1" kern="0" dirty="0">
              <a:solidFill>
                <a:schemeClr val="tx1"/>
              </a:solidFill>
              <a:latin typeface="微软雅黑" panose="020B0503020204020204" charset="-122"/>
              <a:ea typeface="微软雅黑" panose="020B0503020204020204" charset="-122"/>
            </a:endParaRPr>
          </a:p>
        </p:txBody>
      </p:sp>
      <p:graphicFrame>
        <p:nvGraphicFramePr>
          <p:cNvPr id="6" name="对象 5">
            <a:extLst>
              <a:ext uri="{FF2B5EF4-FFF2-40B4-BE49-F238E27FC236}">
                <a16:creationId xmlns:a16="http://schemas.microsoft.com/office/drawing/2014/main" id="{0F472CA3-FE78-451C-9EA1-49A79661B1B2}"/>
              </a:ext>
            </a:extLst>
          </p:cNvPr>
          <p:cNvGraphicFramePr/>
          <p:nvPr/>
        </p:nvGraphicFramePr>
        <p:xfrm>
          <a:off x="4187190" y="3669030"/>
          <a:ext cx="4619625" cy="2243455"/>
        </p:xfrm>
        <a:graphic>
          <a:graphicData uri="http://schemas.openxmlformats.org/presentationml/2006/ole">
            <mc:AlternateContent xmlns:mc="http://schemas.openxmlformats.org/markup-compatibility/2006">
              <mc:Choice xmlns:v="urn:schemas-microsoft-com:vml" Requires="v">
                <p:oleObj spid="_x0000_s13341" r:id="rId3" imgW="4162425" imgH="1971675" progId="Paint.Picture">
                  <p:embed/>
                </p:oleObj>
              </mc:Choice>
              <mc:Fallback>
                <p:oleObj r:id="rId3" imgW="4162425" imgH="1971675" progId="Paint.Picture">
                  <p:embed/>
                  <p:pic>
                    <p:nvPicPr>
                      <p:cNvPr id="2" name="对象 1"/>
                      <p:cNvPicPr/>
                      <p:nvPr/>
                    </p:nvPicPr>
                    <p:blipFill>
                      <a:blip r:embed="rId4"/>
                      <a:stretch>
                        <a:fillRect/>
                      </a:stretch>
                    </p:blipFill>
                    <p:spPr>
                      <a:xfrm>
                        <a:off x="4187190" y="3669030"/>
                        <a:ext cx="4619625" cy="2243455"/>
                      </a:xfrm>
                      <a:prstGeom prst="rect">
                        <a:avLst/>
                      </a:prstGeom>
                    </p:spPr>
                  </p:pic>
                </p:oleObj>
              </mc:Fallback>
            </mc:AlternateContent>
          </a:graphicData>
        </a:graphic>
      </p:graphicFrame>
      <p:cxnSp>
        <p:nvCxnSpPr>
          <p:cNvPr id="7" name="直接箭头连接符 6">
            <a:extLst>
              <a:ext uri="{FF2B5EF4-FFF2-40B4-BE49-F238E27FC236}">
                <a16:creationId xmlns:a16="http://schemas.microsoft.com/office/drawing/2014/main" id="{2468EC71-CF91-4153-BE23-58E6DFD2D3A0}"/>
              </a:ext>
            </a:extLst>
          </p:cNvPr>
          <p:cNvCxnSpPr/>
          <p:nvPr/>
        </p:nvCxnSpPr>
        <p:spPr>
          <a:xfrm>
            <a:off x="6024245" y="4365625"/>
            <a:ext cx="2159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BA3259B8-FD4D-4CF6-983D-9BAFE3A78CF7}"/>
              </a:ext>
            </a:extLst>
          </p:cNvPr>
          <p:cNvCxnSpPr/>
          <p:nvPr/>
        </p:nvCxnSpPr>
        <p:spPr>
          <a:xfrm>
            <a:off x="6254115" y="4365625"/>
            <a:ext cx="20193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椭圆形标注 4">
            <a:extLst>
              <a:ext uri="{FF2B5EF4-FFF2-40B4-BE49-F238E27FC236}">
                <a16:creationId xmlns:a16="http://schemas.microsoft.com/office/drawing/2014/main" id="{256F0F12-6631-4A9F-A30B-A2E384CAA97D}"/>
              </a:ext>
            </a:extLst>
          </p:cNvPr>
          <p:cNvSpPr/>
          <p:nvPr/>
        </p:nvSpPr>
        <p:spPr>
          <a:xfrm>
            <a:off x="7647940" y="3416300"/>
            <a:ext cx="1603375" cy="783590"/>
          </a:xfrm>
          <a:prstGeom prst="wedgeEllipseCallout">
            <a:avLst>
              <a:gd name="adj1" fmla="val -129841"/>
              <a:gd name="adj2" fmla="val 65964"/>
            </a:avLst>
          </a:prstGeom>
          <a:solidFill>
            <a:srgbClr val="00B050">
              <a:alpha val="3000"/>
            </a:srgbClr>
          </a:solidFill>
          <a:ln w="9525" cap="flat" cmpd="sng">
            <a:solidFill>
              <a:srgbClr val="000000"/>
            </a:solidFill>
            <a:prstDash val="solid"/>
            <a:miter/>
            <a:headEnd type="none" w="med" len="med"/>
            <a:tailEnd type="none" w="med" len="med"/>
          </a:ln>
        </p:spPr>
        <p:txBody>
          <a:bodyPr/>
          <a:lstStyle/>
          <a:p>
            <a:pPr algn="ctr">
              <a:buClrTx/>
            </a:pPr>
            <a:r>
              <a:rPr lang="zh-CN" sz="1800" dirty="0">
                <a:solidFill>
                  <a:schemeClr val="tx2"/>
                </a:solidFill>
                <a:latin typeface="Times New Roman" panose="02020603050405020304" pitchFamily="18" charset="0"/>
                <a:ea typeface="华文中宋" panose="02010600040101010101" pitchFamily="2" charset="-122"/>
              </a:rPr>
              <a:t>改变通断时间比</a:t>
            </a:r>
          </a:p>
        </p:txBody>
      </p:sp>
    </p:spTree>
    <p:extLst>
      <p:ext uri="{BB962C8B-B14F-4D97-AF65-F5344CB8AC3E}">
        <p14:creationId xmlns:p14="http://schemas.microsoft.com/office/powerpoint/2010/main" val="238424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6A7F8EBD-3093-4B25-BAA8-79FA7432256C}"/>
              </a:ext>
            </a:extLst>
          </p:cNvPr>
          <p:cNvSpPr txBox="1">
            <a:spLocks/>
          </p:cNvSpPr>
          <p:nvPr/>
        </p:nvSpPr>
        <p:spPr bwMode="auto">
          <a:xfrm>
            <a:off x="2291556" y="2506662"/>
            <a:ext cx="76088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r>
              <a:rPr lang="en-US" altLang="zh-CN" sz="6000" kern="0" dirty="0">
                <a:effectLst>
                  <a:outerShdw blurRad="38100" dist="38100" dir="2700000" algn="tl">
                    <a:srgbClr val="000000">
                      <a:alpha val="43137"/>
                    </a:srgbClr>
                  </a:outerShdw>
                </a:effectLst>
                <a:latin typeface="隶书" panose="02010509060101010101" charset="-122"/>
                <a:ea typeface="隶书" panose="02010509060101010101" charset="-122"/>
              </a:rPr>
              <a:t>6</a:t>
            </a:r>
            <a:r>
              <a:rPr lang="zh-CN" altLang="en-US" sz="6000" kern="0" dirty="0">
                <a:effectLst>
                  <a:outerShdw blurRad="38100" dist="38100" dir="2700000" algn="tl">
                    <a:srgbClr val="000000">
                      <a:alpha val="43137"/>
                    </a:srgbClr>
                  </a:outerShdw>
                </a:effectLst>
                <a:latin typeface="隶书" panose="02010509060101010101" charset="-122"/>
                <a:ea typeface="隶书" panose="02010509060101010101" charset="-122"/>
              </a:rPr>
              <a:t>.2  相控交流调压器</a:t>
            </a:r>
          </a:p>
        </p:txBody>
      </p:sp>
    </p:spTree>
    <p:extLst>
      <p:ext uri="{BB962C8B-B14F-4D97-AF65-F5344CB8AC3E}">
        <p14:creationId xmlns:p14="http://schemas.microsoft.com/office/powerpoint/2010/main" val="196814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F890162F-51B4-4F5F-B9BB-5374886F6D53}"/>
              </a:ext>
            </a:extLst>
          </p:cNvPr>
          <p:cNvSpPr txBox="1">
            <a:spLocks/>
          </p:cNvSpPr>
          <p:nvPr/>
        </p:nvSpPr>
        <p:spPr bwMode="auto">
          <a:xfrm>
            <a:off x="3611562" y="673268"/>
            <a:ext cx="49688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lnSpcReduction="10000"/>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r>
              <a:rPr lang="en-US" altLang="zh-CN" sz="4000" kern="0">
                <a:solidFill>
                  <a:schemeClr val="tx1"/>
                </a:solidFill>
                <a:latin typeface="微软雅黑" panose="020B0503020204020204" charset="-122"/>
                <a:ea typeface="微软雅黑" panose="020B0503020204020204" charset="-122"/>
              </a:rPr>
              <a:t>6</a:t>
            </a:r>
            <a:r>
              <a:rPr lang="zh-CN" altLang="en-US" sz="4000" kern="0">
                <a:solidFill>
                  <a:schemeClr val="tx1"/>
                </a:solidFill>
                <a:latin typeface="微软雅黑" panose="020B0503020204020204" charset="-122"/>
                <a:ea typeface="微软雅黑" panose="020B0503020204020204" charset="-122"/>
              </a:rPr>
              <a:t>.2.1  单相交流调压器</a:t>
            </a:r>
            <a:r>
              <a:rPr lang="zh-CN" altLang="en-US" kern="0">
                <a:solidFill>
                  <a:schemeClr val="tx1"/>
                </a:solidFill>
                <a:latin typeface="黑体" panose="02010609060101010101" pitchFamily="49" charset="-122"/>
              </a:rPr>
              <a:t> </a:t>
            </a:r>
            <a:endParaRPr lang="zh-CN" altLang="en-US" kern="0" dirty="0">
              <a:solidFill>
                <a:schemeClr val="tx1"/>
              </a:solidFill>
              <a:latin typeface="黑体" panose="02010609060101010101" pitchFamily="49" charset="-122"/>
            </a:endParaRPr>
          </a:p>
        </p:txBody>
      </p:sp>
      <p:sp>
        <p:nvSpPr>
          <p:cNvPr id="7" name="Rectangle 4">
            <a:extLst>
              <a:ext uri="{FF2B5EF4-FFF2-40B4-BE49-F238E27FC236}">
                <a16:creationId xmlns:a16="http://schemas.microsoft.com/office/drawing/2014/main" id="{E70475AA-F60E-448C-9B7D-EECA19340A4D}"/>
              </a:ext>
            </a:extLst>
          </p:cNvPr>
          <p:cNvSpPr/>
          <p:nvPr/>
        </p:nvSpPr>
        <p:spPr>
          <a:xfrm>
            <a:off x="2581275" y="2433638"/>
            <a:ext cx="9144000" cy="368300"/>
          </a:xfrm>
          <a:prstGeom prst="rect">
            <a:avLst/>
          </a:prstGeom>
          <a:noFill/>
          <a:ln w="9525">
            <a:noFill/>
          </a:ln>
        </p:spPr>
        <p:txBody>
          <a:bodyPr anchor="t">
            <a:spAutoFit/>
          </a:bodyPr>
          <a:lstStyle/>
          <a:p>
            <a:endParaRPr lang="zh-CN" altLang="en-US" dirty="0">
              <a:latin typeface="Times New Roman" panose="02020603050405020304" pitchFamily="18" charset="0"/>
              <a:ea typeface="黑体" panose="02010609060101010101" pitchFamily="49" charset="-122"/>
            </a:endParaRPr>
          </a:p>
        </p:txBody>
      </p:sp>
      <p:graphicFrame>
        <p:nvGraphicFramePr>
          <p:cNvPr id="8" name="对象 7">
            <a:extLst>
              <a:ext uri="{FF2B5EF4-FFF2-40B4-BE49-F238E27FC236}">
                <a16:creationId xmlns:a16="http://schemas.microsoft.com/office/drawing/2014/main" id="{5DDEB0D3-B410-488F-AD47-EFDF1C33A4D3}"/>
              </a:ext>
            </a:extLst>
          </p:cNvPr>
          <p:cNvGraphicFramePr/>
          <p:nvPr>
            <p:extLst>
              <p:ext uri="{D42A27DB-BD31-4B8C-83A1-F6EECF244321}">
                <p14:modId xmlns:p14="http://schemas.microsoft.com/office/powerpoint/2010/main" val="4222290611"/>
              </p:ext>
            </p:extLst>
          </p:nvPr>
        </p:nvGraphicFramePr>
        <p:xfrm>
          <a:off x="5732145" y="2405380"/>
          <a:ext cx="5394960" cy="3575050"/>
        </p:xfrm>
        <a:graphic>
          <a:graphicData uri="http://schemas.openxmlformats.org/presentationml/2006/ole">
            <mc:AlternateContent xmlns:mc="http://schemas.openxmlformats.org/markup-compatibility/2006">
              <mc:Choice xmlns:v="urn:schemas-microsoft-com:vml" Requires="v">
                <p:oleObj spid="_x0000_s14365" r:id="rId3" imgW="5391150" imgH="3571875" progId="Paint.Picture">
                  <p:embed/>
                </p:oleObj>
              </mc:Choice>
              <mc:Fallback>
                <p:oleObj r:id="rId3" imgW="5391150" imgH="3571875" progId="Paint.Picture">
                  <p:embed/>
                  <p:pic>
                    <p:nvPicPr>
                      <p:cNvPr id="4" name="对象 3"/>
                      <p:cNvPicPr/>
                      <p:nvPr/>
                    </p:nvPicPr>
                    <p:blipFill>
                      <a:blip r:embed="rId4"/>
                      <a:stretch>
                        <a:fillRect/>
                      </a:stretch>
                    </p:blipFill>
                    <p:spPr>
                      <a:xfrm>
                        <a:off x="5732145" y="2405380"/>
                        <a:ext cx="5394960" cy="3575050"/>
                      </a:xfrm>
                      <a:prstGeom prst="rect">
                        <a:avLst/>
                      </a:prstGeom>
                    </p:spPr>
                  </p:pic>
                </p:oleObj>
              </mc:Fallback>
            </mc:AlternateContent>
          </a:graphicData>
        </a:graphic>
      </p:graphicFrame>
      <p:sp>
        <p:nvSpPr>
          <p:cNvPr id="9" name="椭圆形标注 5">
            <a:extLst>
              <a:ext uri="{FF2B5EF4-FFF2-40B4-BE49-F238E27FC236}">
                <a16:creationId xmlns:a16="http://schemas.microsoft.com/office/drawing/2014/main" id="{8E2E2D61-D121-42BC-80DF-3218A3131D8E}"/>
              </a:ext>
            </a:extLst>
          </p:cNvPr>
          <p:cNvSpPr/>
          <p:nvPr/>
        </p:nvSpPr>
        <p:spPr>
          <a:xfrm>
            <a:off x="10623550" y="3220720"/>
            <a:ext cx="1101725" cy="783590"/>
          </a:xfrm>
          <a:prstGeom prst="wedgeEllipseCallout">
            <a:avLst>
              <a:gd name="adj1" fmla="val -107060"/>
              <a:gd name="adj2" fmla="val 57293"/>
            </a:avLst>
          </a:prstGeom>
          <a:solidFill>
            <a:srgbClr val="FFC000">
              <a:alpha val="4000"/>
            </a:srgbClr>
          </a:solidFill>
          <a:ln w="9525" cap="flat" cmpd="sng">
            <a:solidFill>
              <a:srgbClr val="000000"/>
            </a:solidFill>
            <a:prstDash val="solid"/>
            <a:miter/>
            <a:headEnd type="none" w="med" len="med"/>
            <a:tailEnd type="none" w="med" len="med"/>
          </a:ln>
        </p:spPr>
        <p:txBody>
          <a:bodyPr/>
          <a:lstStyle/>
          <a:p>
            <a:pPr algn="ctr">
              <a:buClrTx/>
            </a:pPr>
            <a:r>
              <a:rPr lang="en-US" altLang="zh-CN" sz="1800" dirty="0">
                <a:solidFill>
                  <a:schemeClr val="tx2"/>
                </a:solidFill>
                <a:latin typeface="Times New Roman" panose="02020603050405020304" pitchFamily="18" charset="0"/>
                <a:ea typeface="华文中宋" panose="02010600040101010101" pitchFamily="2" charset="-122"/>
              </a:rPr>
              <a:t>VT</a:t>
            </a:r>
            <a:r>
              <a:rPr lang="en-US" altLang="zh-CN" sz="1800" baseline="-25000" dirty="0">
                <a:solidFill>
                  <a:schemeClr val="tx2"/>
                </a:solidFill>
                <a:latin typeface="Times New Roman" panose="02020603050405020304" pitchFamily="18" charset="0"/>
                <a:ea typeface="华文中宋" panose="02010600040101010101" pitchFamily="2" charset="-122"/>
              </a:rPr>
              <a:t>1</a:t>
            </a:r>
            <a:r>
              <a:rPr lang="zh-CN" altLang="en-US" sz="1800" dirty="0">
                <a:solidFill>
                  <a:schemeClr val="tx2"/>
                </a:solidFill>
                <a:latin typeface="Times New Roman" panose="02020603050405020304" pitchFamily="18" charset="0"/>
                <a:ea typeface="华文中宋" panose="02010600040101010101" pitchFamily="2" charset="-122"/>
              </a:rPr>
              <a:t>导通</a:t>
            </a:r>
            <a:endParaRPr lang="zh-CN" sz="1800" dirty="0">
              <a:solidFill>
                <a:schemeClr val="tx2"/>
              </a:solidFill>
              <a:latin typeface="Times New Roman" panose="02020603050405020304" pitchFamily="18" charset="0"/>
              <a:ea typeface="华文中宋" panose="02010600040101010101" pitchFamily="2" charset="-122"/>
            </a:endParaRPr>
          </a:p>
        </p:txBody>
      </p:sp>
      <p:sp>
        <p:nvSpPr>
          <p:cNvPr id="10" name="椭圆形标注 7">
            <a:extLst>
              <a:ext uri="{FF2B5EF4-FFF2-40B4-BE49-F238E27FC236}">
                <a16:creationId xmlns:a16="http://schemas.microsoft.com/office/drawing/2014/main" id="{20B46925-E46B-454D-90F5-8ADC7D2E9533}"/>
              </a:ext>
            </a:extLst>
          </p:cNvPr>
          <p:cNvSpPr/>
          <p:nvPr/>
        </p:nvSpPr>
        <p:spPr>
          <a:xfrm>
            <a:off x="10913745" y="4422775"/>
            <a:ext cx="1101725" cy="783590"/>
          </a:xfrm>
          <a:prstGeom prst="wedgeEllipseCallout">
            <a:avLst>
              <a:gd name="adj1" fmla="val -210518"/>
              <a:gd name="adj2" fmla="val -53646"/>
            </a:avLst>
          </a:prstGeom>
          <a:solidFill>
            <a:srgbClr val="92D050">
              <a:alpha val="4000"/>
            </a:srgbClr>
          </a:solidFill>
          <a:ln w="9525" cap="flat" cmpd="sng">
            <a:solidFill>
              <a:srgbClr val="000000"/>
            </a:solidFill>
            <a:prstDash val="solid"/>
            <a:miter/>
            <a:headEnd type="none" w="med" len="med"/>
            <a:tailEnd type="none" w="med" len="med"/>
          </a:ln>
        </p:spPr>
        <p:txBody>
          <a:bodyPr/>
          <a:lstStyle/>
          <a:p>
            <a:pPr algn="ctr">
              <a:buClrTx/>
            </a:pPr>
            <a:r>
              <a:rPr lang="en-US" altLang="zh-CN" sz="1800" dirty="0">
                <a:solidFill>
                  <a:schemeClr val="tx2"/>
                </a:solidFill>
                <a:latin typeface="Times New Roman" panose="02020603050405020304" pitchFamily="18" charset="0"/>
                <a:ea typeface="华文中宋" panose="02010600040101010101" pitchFamily="2" charset="-122"/>
              </a:rPr>
              <a:t>VT</a:t>
            </a:r>
            <a:r>
              <a:rPr lang="en-US" altLang="zh-CN" sz="1800" baseline="-25000" dirty="0">
                <a:solidFill>
                  <a:schemeClr val="tx2"/>
                </a:solidFill>
                <a:latin typeface="Times New Roman" panose="02020603050405020304" pitchFamily="18" charset="0"/>
                <a:ea typeface="华文中宋" panose="02010600040101010101" pitchFamily="2" charset="-122"/>
              </a:rPr>
              <a:t>2</a:t>
            </a:r>
            <a:r>
              <a:rPr lang="zh-CN" altLang="en-US" sz="1800" dirty="0">
                <a:solidFill>
                  <a:schemeClr val="tx2"/>
                </a:solidFill>
                <a:latin typeface="Times New Roman" panose="02020603050405020304" pitchFamily="18" charset="0"/>
                <a:ea typeface="华文中宋" panose="02010600040101010101" pitchFamily="2" charset="-122"/>
              </a:rPr>
              <a:t>导通</a:t>
            </a:r>
            <a:endParaRPr lang="zh-CN" sz="1800" dirty="0">
              <a:solidFill>
                <a:schemeClr val="tx2"/>
              </a:solidFill>
              <a:latin typeface="Times New Roman" panose="02020603050405020304" pitchFamily="18" charset="0"/>
              <a:ea typeface="华文中宋" panose="02010600040101010101" pitchFamily="2" charset="-122"/>
            </a:endParaRPr>
          </a:p>
        </p:txBody>
      </p:sp>
      <p:sp>
        <p:nvSpPr>
          <p:cNvPr id="11" name="Rectangle 3">
            <a:extLst>
              <a:ext uri="{FF2B5EF4-FFF2-40B4-BE49-F238E27FC236}">
                <a16:creationId xmlns:a16="http://schemas.microsoft.com/office/drawing/2014/main" id="{99110F5A-95E1-498A-84EF-EEB99ED96998}"/>
              </a:ext>
            </a:extLst>
          </p:cNvPr>
          <p:cNvSpPr txBox="1">
            <a:spLocks noChangeArrowheads="1"/>
          </p:cNvSpPr>
          <p:nvPr/>
        </p:nvSpPr>
        <p:spPr>
          <a:xfrm>
            <a:off x="983615" y="1489710"/>
            <a:ext cx="4418330" cy="4970780"/>
          </a:xfrm>
          <a:prstGeom prst="rect">
            <a:avLst/>
          </a:prstGeom>
        </p:spPr>
        <p:txBody>
          <a:bodyPr vert="horz" wrap="square" lIns="91440" tIns="45720" rIns="91440" bIns="45720" numCol="1" rtlCol="0" anchor="t" anchorCtr="0" compatLnSpc="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855" indent="0">
              <a:lnSpc>
                <a:spcPct val="140000"/>
              </a:lnSpc>
              <a:spcBef>
                <a:spcPct val="0"/>
              </a:spcBef>
              <a:buClr>
                <a:schemeClr val="accent3"/>
              </a:buClr>
              <a:buFont typeface="Arial" panose="020B0604020202020204" pitchFamily="34" charset="0"/>
              <a:buNone/>
              <a:defRPr/>
            </a:pPr>
            <a:r>
              <a:rPr lang="zh-CN" altLang="zh-CN" sz="3200" b="1">
                <a:latin typeface="微软雅黑" panose="020B0503020204020204" charset="-122"/>
                <a:ea typeface="微软雅黑" panose="020B0503020204020204" charset="-122"/>
              </a:rPr>
              <a:t>1  </a:t>
            </a:r>
            <a:r>
              <a:rPr lang="zh-CN" sz="3200" b="1">
                <a:latin typeface="微软雅黑" panose="020B0503020204020204" charset="-122"/>
                <a:ea typeface="微软雅黑" panose="020B0503020204020204" charset="-122"/>
              </a:rPr>
              <a:t>电阻性负载</a:t>
            </a:r>
          </a:p>
          <a:p>
            <a:pPr marL="109855" indent="0">
              <a:lnSpc>
                <a:spcPct val="140000"/>
              </a:lnSpc>
              <a:spcBef>
                <a:spcPct val="0"/>
              </a:spcBef>
              <a:buClr>
                <a:schemeClr val="accent3"/>
              </a:buClr>
              <a:buFont typeface="Arial" panose="020B0604020202020204" pitchFamily="34" charset="0"/>
              <a:buNone/>
              <a:defRPr/>
            </a:pPr>
            <a:endParaRPr lang="en-US" altLang="zh-CN" sz="1000" b="1">
              <a:latin typeface="微软雅黑" panose="020B0503020204020204" charset="-122"/>
              <a:ea typeface="微软雅黑" panose="020B0503020204020204" charset="-122"/>
            </a:endParaRPr>
          </a:p>
          <a:p>
            <a:pPr marL="109855" indent="0">
              <a:lnSpc>
                <a:spcPct val="150000"/>
              </a:lnSpc>
              <a:spcBef>
                <a:spcPct val="0"/>
              </a:spcBef>
              <a:buClr>
                <a:schemeClr val="accent3"/>
              </a:buClr>
              <a:buFont typeface="Arial" panose="020B0604020202020204" pitchFamily="34" charset="0"/>
              <a:buNone/>
              <a:defRPr/>
            </a:pPr>
            <a:r>
              <a:rPr lang="zh-CN" sz="2400" b="1">
                <a:latin typeface="微软雅黑" panose="020B0503020204020204" charset="-122"/>
                <a:ea typeface="微软雅黑" panose="020B0503020204020204" charset="-122"/>
              </a:rPr>
              <a:t>正半周时刻触发</a:t>
            </a:r>
            <a:r>
              <a:rPr lang="en-US" altLang="zh-CN" sz="2400" b="1">
                <a:latin typeface="Times New Roman" panose="02020603050405020304" pitchFamily="18" charset="0"/>
                <a:ea typeface="微软雅黑" panose="020B0503020204020204" charset="-122"/>
                <a:cs typeface="Times New Roman" panose="02020603050405020304" pitchFamily="18" charset="0"/>
              </a:rPr>
              <a:t>VT</a:t>
            </a:r>
            <a:r>
              <a:rPr lang="en-US" altLang="zh-CN" sz="2400" b="1" baseline="-25000">
                <a:latin typeface="Times New Roman" panose="02020603050405020304" pitchFamily="18" charset="0"/>
                <a:ea typeface="微软雅黑" panose="020B0503020204020204" charset="-122"/>
                <a:cs typeface="Times New Roman" panose="02020603050405020304" pitchFamily="18" charset="0"/>
              </a:rPr>
              <a:t>1</a:t>
            </a:r>
            <a:r>
              <a:rPr lang="zh-CN" sz="2400" b="1">
                <a:latin typeface="微软雅黑" panose="020B0503020204020204" charset="-122"/>
                <a:ea typeface="微软雅黑" panose="020B0503020204020204" charset="-122"/>
              </a:rPr>
              <a:t>，负半周时刻触发</a:t>
            </a:r>
            <a:r>
              <a:rPr lang="en-US" altLang="zh-CN" sz="2400" b="1">
                <a:latin typeface="Times New Roman" panose="02020603050405020304" pitchFamily="18" charset="0"/>
                <a:ea typeface="微软雅黑" panose="020B0503020204020204" charset="-122"/>
                <a:cs typeface="Times New Roman" panose="02020603050405020304" pitchFamily="18" charset="0"/>
                <a:sym typeface="+mn-ea"/>
              </a:rPr>
              <a:t>VT</a:t>
            </a:r>
            <a:r>
              <a:rPr lang="en-US" altLang="zh-CN" sz="2400" b="1" baseline="-25000">
                <a:latin typeface="Times New Roman" panose="02020603050405020304" pitchFamily="18" charset="0"/>
                <a:ea typeface="微软雅黑" panose="020B0503020204020204" charset="-122"/>
                <a:cs typeface="Times New Roman" panose="02020603050405020304" pitchFamily="18" charset="0"/>
                <a:sym typeface="+mn-ea"/>
              </a:rPr>
              <a:t>2</a:t>
            </a:r>
            <a:r>
              <a:rPr lang="zh-CN" sz="2400" b="1">
                <a:latin typeface="微软雅黑" panose="020B0503020204020204" charset="-122"/>
                <a:ea typeface="微软雅黑" panose="020B0503020204020204" charset="-122"/>
              </a:rPr>
              <a:t>，输出电压波形为正负半周缺角相同的正弦波。</a:t>
            </a:r>
            <a:r>
              <a:rPr lang="zh-CN" altLang="zh-CN" sz="2400" b="1">
                <a:latin typeface="Times New Roman" panose="02020603050405020304" pitchFamily="18" charset="0"/>
                <a:ea typeface="微软雅黑" panose="020B0503020204020204" charset="-122"/>
              </a:rPr>
              <a:t>两只晶闸管</a:t>
            </a:r>
            <a:r>
              <a:rPr lang="zh-CN" altLang="en-US" sz="2400" b="1">
                <a:latin typeface="Times New Roman" panose="02020603050405020304" pitchFamily="18" charset="0"/>
                <a:ea typeface="微软雅黑" panose="020B0503020204020204" charset="-122"/>
              </a:rPr>
              <a:t>的</a:t>
            </a:r>
            <a:r>
              <a:rPr lang="zh-CN" altLang="zh-CN" sz="2400" b="1">
                <a:latin typeface="Times New Roman" panose="02020603050405020304" pitchFamily="18" charset="0"/>
                <a:ea typeface="微软雅黑" panose="020B0503020204020204" charset="-122"/>
              </a:rPr>
              <a:t>触发角</a:t>
            </a:r>
            <a:r>
              <a:rPr lang="zh-CN" altLang="en-US" sz="2400" b="1">
                <a:latin typeface="Times New Roman" panose="02020603050405020304" pitchFamily="18" charset="0"/>
                <a:ea typeface="微软雅黑" panose="020B0503020204020204" charset="-122"/>
              </a:rPr>
              <a:t>的初始点</a:t>
            </a:r>
            <a:r>
              <a:rPr lang="zh-CN" altLang="zh-CN" sz="2400" b="1">
                <a:latin typeface="Times New Roman" panose="02020603050405020304" pitchFamily="18" charset="0"/>
                <a:ea typeface="微软雅黑" panose="020B0503020204020204" charset="-122"/>
              </a:rPr>
              <a:t>分别定在电源电压每个半周的起始点</a:t>
            </a:r>
            <a:r>
              <a:rPr lang="zh-CN" altLang="en-US" sz="2400" b="1">
                <a:latin typeface="Times New Roman" panose="02020603050405020304" pitchFamily="18" charset="0"/>
                <a:ea typeface="微软雅黑" panose="020B0503020204020204" charset="-122"/>
              </a:rPr>
              <a:t>。</a:t>
            </a:r>
            <a:endParaRPr lang="zh-CN" sz="2400" b="1"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56182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7B06F503-D32F-4BFD-A5ED-1832019052B8}"/>
              </a:ext>
            </a:extLst>
          </p:cNvPr>
          <p:cNvSpPr txBox="1">
            <a:spLocks/>
          </p:cNvSpPr>
          <p:nvPr/>
        </p:nvSpPr>
        <p:spPr bwMode="auto">
          <a:xfrm>
            <a:off x="1066800" y="903605"/>
            <a:ext cx="9788525" cy="559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algn="just">
              <a:buFont typeface="Wingdings" panose="05000000000000000000" charset="0"/>
              <a:buChar char="Ø"/>
            </a:pPr>
            <a:r>
              <a:rPr lang="en-US" altLang="zh-CN" sz="2700" b="1" kern="0">
                <a:solidFill>
                  <a:schemeClr val="tx1"/>
                </a:solidFill>
                <a:latin typeface="Times New Roman" panose="02020603050405020304" pitchFamily="18" charset="0"/>
                <a:ea typeface="微软雅黑" panose="020B0503020204020204" charset="-122"/>
              </a:rPr>
              <a:t> </a:t>
            </a:r>
            <a:r>
              <a:rPr lang="zh-CN" altLang="zh-CN" sz="2700" b="1" kern="0">
                <a:solidFill>
                  <a:schemeClr val="tx1"/>
                </a:solidFill>
                <a:latin typeface="Times New Roman" panose="02020603050405020304" pitchFamily="18" charset="0"/>
                <a:ea typeface="微软雅黑" panose="020B0503020204020204" charset="-122"/>
              </a:rPr>
              <a:t>输出电压有效值</a:t>
            </a:r>
            <a:r>
              <a:rPr lang="zh-CN" altLang="zh-CN" sz="2700" b="1" i="1" kern="0">
                <a:solidFill>
                  <a:schemeClr val="tx1"/>
                </a:solidFill>
                <a:latin typeface="Times New Roman" panose="02020603050405020304" pitchFamily="18" charset="0"/>
                <a:ea typeface="微软雅黑" panose="020B0503020204020204" charset="-122"/>
              </a:rPr>
              <a:t>U</a:t>
            </a:r>
            <a:r>
              <a:rPr lang="zh-CN" altLang="zh-CN" sz="2700" b="1" kern="0">
                <a:solidFill>
                  <a:schemeClr val="tx1"/>
                </a:solidFill>
                <a:latin typeface="Times New Roman" panose="02020603050405020304" pitchFamily="18" charset="0"/>
                <a:ea typeface="微软雅黑" panose="020B0503020204020204" charset="-122"/>
              </a:rPr>
              <a:t>与触发角</a:t>
            </a:r>
            <a:r>
              <a:rPr lang="zh-CN" altLang="zh-CN" sz="2700" b="1" i="1" kern="0">
                <a:solidFill>
                  <a:schemeClr val="tx1"/>
                </a:solidFill>
                <a:latin typeface="Times New Roman" panose="02020603050405020304" pitchFamily="18" charset="0"/>
                <a:ea typeface="微软雅黑" panose="020B0503020204020204" charset="-122"/>
              </a:rPr>
              <a:t>α</a:t>
            </a:r>
            <a:r>
              <a:rPr lang="zh-CN" altLang="zh-CN" sz="2700" b="1" kern="0">
                <a:solidFill>
                  <a:schemeClr val="tx1"/>
                </a:solidFill>
                <a:latin typeface="Times New Roman" panose="02020603050405020304" pitchFamily="18" charset="0"/>
                <a:ea typeface="微软雅黑" panose="020B0503020204020204" charset="-122"/>
              </a:rPr>
              <a:t>的关系为</a:t>
            </a:r>
          </a:p>
          <a:p>
            <a:pPr algn="just"/>
            <a:endParaRPr lang="zh-CN" altLang="zh-CN" sz="2700" b="1" kern="0">
              <a:solidFill>
                <a:schemeClr val="tx1"/>
              </a:solidFill>
              <a:latin typeface="Times New Roman" panose="02020603050405020304" pitchFamily="18" charset="0"/>
              <a:ea typeface="微软雅黑" panose="020B0503020204020204" charset="-122"/>
            </a:endParaRPr>
          </a:p>
          <a:p>
            <a:pPr algn="just"/>
            <a:endParaRPr lang="zh-CN" altLang="zh-CN" sz="2700" b="1" kern="0">
              <a:solidFill>
                <a:schemeClr val="tx1"/>
              </a:solidFill>
              <a:latin typeface="Times New Roman" panose="02020603050405020304" pitchFamily="18" charset="0"/>
              <a:ea typeface="微软雅黑" panose="020B0503020204020204" charset="-122"/>
            </a:endParaRPr>
          </a:p>
          <a:p>
            <a:pPr algn="just"/>
            <a:endParaRPr lang="zh-CN" altLang="zh-CN" sz="2700" b="1" kern="0">
              <a:solidFill>
                <a:schemeClr val="tx1"/>
              </a:solidFill>
              <a:latin typeface="Times New Roman" panose="02020603050405020304" pitchFamily="18" charset="0"/>
              <a:ea typeface="微软雅黑" panose="020B0503020204020204" charset="-122"/>
            </a:endParaRPr>
          </a:p>
          <a:p>
            <a:pPr algn="just">
              <a:buFont typeface="Wingdings" panose="05000000000000000000" charset="0"/>
              <a:buChar char="Ø"/>
            </a:pPr>
            <a:r>
              <a:rPr lang="zh-CN" altLang="zh-CN" sz="2700" b="1" kern="0">
                <a:solidFill>
                  <a:schemeClr val="tx1"/>
                </a:solidFill>
                <a:latin typeface="Times New Roman" panose="02020603050405020304" pitchFamily="18" charset="0"/>
                <a:ea typeface="微软雅黑" panose="020B0503020204020204" charset="-122"/>
              </a:rPr>
              <a:t> 电流有效值	</a:t>
            </a:r>
          </a:p>
          <a:p>
            <a:pPr algn="just"/>
            <a:r>
              <a:rPr lang="zh-CN" altLang="zh-CN" sz="2700" b="1" kern="0">
                <a:solidFill>
                  <a:schemeClr val="tx1"/>
                </a:solidFill>
                <a:latin typeface="Times New Roman" panose="02020603050405020304" pitchFamily="18" charset="0"/>
                <a:ea typeface="微软雅黑" panose="020B0503020204020204" charset="-122"/>
              </a:rPr>
              <a:t>					</a:t>
            </a:r>
          </a:p>
          <a:p>
            <a:pPr algn="just"/>
            <a:endParaRPr lang="zh-CN" altLang="zh-CN" sz="2700" b="1" kern="0">
              <a:solidFill>
                <a:schemeClr val="tx1"/>
              </a:solidFill>
              <a:latin typeface="Times New Roman" panose="02020603050405020304" pitchFamily="18" charset="0"/>
              <a:ea typeface="微软雅黑" panose="020B0503020204020204" charset="-122"/>
            </a:endParaRPr>
          </a:p>
          <a:p>
            <a:pPr algn="just">
              <a:buFont typeface="Wingdings" panose="05000000000000000000" charset="0"/>
              <a:buChar char="Ø"/>
            </a:pPr>
            <a:r>
              <a:rPr lang="zh-CN" altLang="zh-CN" sz="2700" b="1" kern="0">
                <a:solidFill>
                  <a:schemeClr val="tx1"/>
                </a:solidFill>
                <a:latin typeface="Times New Roman" panose="02020603050405020304" pitchFamily="18" charset="0"/>
                <a:ea typeface="微软雅黑" panose="020B0503020204020204" charset="-122"/>
              </a:rPr>
              <a:t> 电路功率因数</a:t>
            </a:r>
          </a:p>
          <a:p>
            <a:pPr algn="just"/>
            <a:endParaRPr lang="zh-CN" altLang="zh-CN" sz="2700" b="1" kern="0">
              <a:solidFill>
                <a:schemeClr val="tx1"/>
              </a:solidFill>
              <a:latin typeface="Times New Roman" panose="02020603050405020304" pitchFamily="18" charset="0"/>
              <a:ea typeface="微软雅黑" panose="020B0503020204020204" charset="-122"/>
            </a:endParaRPr>
          </a:p>
          <a:p>
            <a:pPr algn="just"/>
            <a:endParaRPr lang="zh-CN" altLang="zh-CN" sz="2700" b="1" kern="0">
              <a:solidFill>
                <a:schemeClr val="tx1"/>
              </a:solidFill>
              <a:latin typeface="Times New Roman" panose="02020603050405020304" pitchFamily="18" charset="0"/>
              <a:ea typeface="微软雅黑" panose="020B0503020204020204" charset="-122"/>
            </a:endParaRPr>
          </a:p>
          <a:p>
            <a:pPr algn="just">
              <a:buFont typeface="Wingdings" panose="05000000000000000000" charset="0"/>
              <a:buChar char="Ø"/>
            </a:pPr>
            <a:r>
              <a:rPr lang="zh-CN" altLang="zh-CN" sz="2700" b="1" kern="0">
                <a:solidFill>
                  <a:schemeClr val="tx1"/>
                </a:solidFill>
                <a:latin typeface="Times New Roman" panose="02020603050405020304" pitchFamily="18" charset="0"/>
                <a:ea typeface="微软雅黑" panose="020B0503020204020204" charset="-122"/>
              </a:rPr>
              <a:t> 电路的移相范围为</a:t>
            </a:r>
            <a:r>
              <a:rPr lang="en-US" altLang="zh-CN" sz="2700" b="1" kern="0">
                <a:solidFill>
                  <a:schemeClr val="tx1"/>
                </a:solidFill>
                <a:latin typeface="Times New Roman" panose="02020603050405020304" pitchFamily="18" charset="0"/>
                <a:ea typeface="微软雅黑" panose="020B0503020204020204" charset="-122"/>
              </a:rPr>
              <a:t> </a:t>
            </a:r>
            <a:r>
              <a:rPr lang="zh-CN" altLang="zh-CN" sz="2700" b="1" kern="0">
                <a:solidFill>
                  <a:schemeClr val="tx1"/>
                </a:solidFill>
                <a:latin typeface="Times New Roman" panose="02020603050405020304" pitchFamily="18" charset="0"/>
                <a:ea typeface="微软雅黑" panose="020B0503020204020204" charset="-122"/>
              </a:rPr>
              <a:t>0 ~ π 。 </a:t>
            </a:r>
            <a:endParaRPr lang="zh-CN" altLang="zh-CN" sz="2700" b="1" kern="0" dirty="0">
              <a:solidFill>
                <a:schemeClr val="tx1"/>
              </a:solidFill>
              <a:latin typeface="Times New Roman" panose="02020603050405020304" pitchFamily="18" charset="0"/>
              <a:ea typeface="微软雅黑" panose="020B0503020204020204" charset="-122"/>
            </a:endParaRPr>
          </a:p>
        </p:txBody>
      </p:sp>
      <p:graphicFrame>
        <p:nvGraphicFramePr>
          <p:cNvPr id="6" name="Object 4">
            <a:extLst>
              <a:ext uri="{FF2B5EF4-FFF2-40B4-BE49-F238E27FC236}">
                <a16:creationId xmlns:a16="http://schemas.microsoft.com/office/drawing/2014/main" id="{4690E832-FC66-4A55-8E05-4CA1C619C168}"/>
              </a:ext>
            </a:extLst>
          </p:cNvPr>
          <p:cNvGraphicFramePr>
            <a:graphicFrameLocks noChangeAspect="1"/>
          </p:cNvGraphicFramePr>
          <p:nvPr/>
        </p:nvGraphicFramePr>
        <p:xfrm>
          <a:off x="2404110" y="1674495"/>
          <a:ext cx="6438265" cy="927735"/>
        </p:xfrm>
        <a:graphic>
          <a:graphicData uri="http://schemas.openxmlformats.org/presentationml/2006/ole">
            <mc:AlternateContent xmlns:mc="http://schemas.openxmlformats.org/markup-compatibility/2006">
              <mc:Choice xmlns:v="urn:schemas-microsoft-com:vml" Requires="v">
                <p:oleObj spid="_x0000_s15470" r:id="rId3" imgW="81381600" imgH="10058400" progId="Equation.3">
                  <p:embed/>
                </p:oleObj>
              </mc:Choice>
              <mc:Fallback>
                <p:oleObj r:id="rId3" imgW="81381600" imgH="10058400" progId="Equation.3">
                  <p:embed/>
                  <p:pic>
                    <p:nvPicPr>
                      <p:cNvPr id="23555" name="Object 4"/>
                      <p:cNvPicPr/>
                      <p:nvPr/>
                    </p:nvPicPr>
                    <p:blipFill>
                      <a:blip r:embed="rId4"/>
                      <a:stretch>
                        <a:fillRect/>
                      </a:stretch>
                    </p:blipFill>
                    <p:spPr>
                      <a:xfrm>
                        <a:off x="2404110" y="1674495"/>
                        <a:ext cx="6438265" cy="927735"/>
                      </a:xfrm>
                      <a:prstGeom prst="rect">
                        <a:avLst/>
                      </a:prstGeom>
                      <a:noFill/>
                      <a:ln w="38100">
                        <a:noFill/>
                      </a:ln>
                    </p:spPr>
                  </p:pic>
                </p:oleObj>
              </mc:Fallback>
            </mc:AlternateContent>
          </a:graphicData>
        </a:graphic>
      </p:graphicFrame>
      <p:graphicFrame>
        <p:nvGraphicFramePr>
          <p:cNvPr id="7" name="Object 6">
            <a:extLst>
              <a:ext uri="{FF2B5EF4-FFF2-40B4-BE49-F238E27FC236}">
                <a16:creationId xmlns:a16="http://schemas.microsoft.com/office/drawing/2014/main" id="{33091AAA-72B8-4355-8BD2-4CD683BA5A05}"/>
              </a:ext>
            </a:extLst>
          </p:cNvPr>
          <p:cNvGraphicFramePr>
            <a:graphicFrameLocks noChangeAspect="1"/>
          </p:cNvGraphicFramePr>
          <p:nvPr/>
        </p:nvGraphicFramePr>
        <p:xfrm>
          <a:off x="2980055" y="3357880"/>
          <a:ext cx="996950" cy="899160"/>
        </p:xfrm>
        <a:graphic>
          <a:graphicData uri="http://schemas.openxmlformats.org/presentationml/2006/ole">
            <mc:AlternateContent xmlns:mc="http://schemas.openxmlformats.org/markup-compatibility/2006">
              <mc:Choice xmlns:v="urn:schemas-microsoft-com:vml" Requires="v">
                <p:oleObj spid="_x0000_s15471" r:id="rId5" imgW="10668000" imgH="9753600" progId="Equation.3">
                  <p:embed/>
                </p:oleObj>
              </mc:Choice>
              <mc:Fallback>
                <p:oleObj r:id="rId5" imgW="10668000" imgH="9753600" progId="Equation.3">
                  <p:embed/>
                  <p:pic>
                    <p:nvPicPr>
                      <p:cNvPr id="23557" name="Object 6"/>
                      <p:cNvPicPr/>
                      <p:nvPr/>
                    </p:nvPicPr>
                    <p:blipFill>
                      <a:blip r:embed="rId6"/>
                      <a:stretch>
                        <a:fillRect/>
                      </a:stretch>
                    </p:blipFill>
                    <p:spPr>
                      <a:xfrm>
                        <a:off x="2980055" y="3357880"/>
                        <a:ext cx="996950" cy="899160"/>
                      </a:xfrm>
                      <a:prstGeom prst="rect">
                        <a:avLst/>
                      </a:prstGeom>
                      <a:noFill/>
                      <a:ln w="38100">
                        <a:noFill/>
                      </a:ln>
                    </p:spPr>
                  </p:pic>
                </p:oleObj>
              </mc:Fallback>
            </mc:AlternateContent>
          </a:graphicData>
        </a:graphic>
      </p:graphicFrame>
      <p:graphicFrame>
        <p:nvGraphicFramePr>
          <p:cNvPr id="8" name="Object 7">
            <a:extLst>
              <a:ext uri="{FF2B5EF4-FFF2-40B4-BE49-F238E27FC236}">
                <a16:creationId xmlns:a16="http://schemas.microsoft.com/office/drawing/2014/main" id="{E9559E77-44A4-4E55-AE59-424290E6D1AB}"/>
              </a:ext>
            </a:extLst>
          </p:cNvPr>
          <p:cNvGraphicFramePr>
            <a:graphicFrameLocks noChangeAspect="1"/>
          </p:cNvGraphicFramePr>
          <p:nvPr/>
        </p:nvGraphicFramePr>
        <p:xfrm>
          <a:off x="2467610" y="4940300"/>
          <a:ext cx="3927475" cy="876935"/>
        </p:xfrm>
        <a:graphic>
          <a:graphicData uri="http://schemas.openxmlformats.org/presentationml/2006/ole">
            <mc:AlternateContent xmlns:mc="http://schemas.openxmlformats.org/markup-compatibility/2006">
              <mc:Choice xmlns:v="urn:schemas-microsoft-com:vml" Requires="v">
                <p:oleObj spid="_x0000_s15472" r:id="rId7" imgW="2209800" imgH="469900" progId="Equation.3">
                  <p:embed/>
                </p:oleObj>
              </mc:Choice>
              <mc:Fallback>
                <p:oleObj r:id="rId7" imgW="2209800" imgH="469900" progId="Equation.3">
                  <p:embed/>
                  <p:pic>
                    <p:nvPicPr>
                      <p:cNvPr id="23558" name="Object 7"/>
                      <p:cNvPicPr/>
                      <p:nvPr/>
                    </p:nvPicPr>
                    <p:blipFill>
                      <a:blip r:embed="rId8"/>
                      <a:stretch>
                        <a:fillRect/>
                      </a:stretch>
                    </p:blipFill>
                    <p:spPr>
                      <a:xfrm>
                        <a:off x="2467610" y="4940300"/>
                        <a:ext cx="3927475" cy="876935"/>
                      </a:xfrm>
                      <a:prstGeom prst="rect">
                        <a:avLst/>
                      </a:prstGeom>
                      <a:noFill/>
                      <a:ln w="38100">
                        <a:noFill/>
                      </a:ln>
                    </p:spPr>
                  </p:pic>
                </p:oleObj>
              </mc:Fallback>
            </mc:AlternateContent>
          </a:graphicData>
        </a:graphic>
      </p:graphicFrame>
      <p:graphicFrame>
        <p:nvGraphicFramePr>
          <p:cNvPr id="9" name="对象 8">
            <a:extLst>
              <a:ext uri="{FF2B5EF4-FFF2-40B4-BE49-F238E27FC236}">
                <a16:creationId xmlns:a16="http://schemas.microsoft.com/office/drawing/2014/main" id="{47521856-9AF4-4197-8744-B75C178F85BD}"/>
              </a:ext>
            </a:extLst>
          </p:cNvPr>
          <p:cNvGraphicFramePr/>
          <p:nvPr/>
        </p:nvGraphicFramePr>
        <p:xfrm>
          <a:off x="8042275" y="2762250"/>
          <a:ext cx="3898900" cy="3733800"/>
        </p:xfrm>
        <a:graphic>
          <a:graphicData uri="http://schemas.openxmlformats.org/presentationml/2006/ole">
            <mc:AlternateContent xmlns:mc="http://schemas.openxmlformats.org/markup-compatibility/2006">
              <mc:Choice xmlns:v="urn:schemas-microsoft-com:vml" Requires="v">
                <p:oleObj spid="_x0000_s15473" r:id="rId9" imgW="3657600" imgH="3562350" progId="Paint.Picture">
                  <p:embed/>
                </p:oleObj>
              </mc:Choice>
              <mc:Fallback>
                <p:oleObj r:id="rId9" imgW="3657600" imgH="3562350" progId="Paint.Picture">
                  <p:embed/>
                  <p:pic>
                    <p:nvPicPr>
                      <p:cNvPr id="2" name="对象 1"/>
                      <p:cNvPicPr/>
                      <p:nvPr/>
                    </p:nvPicPr>
                    <p:blipFill>
                      <a:blip r:embed="rId10"/>
                      <a:stretch>
                        <a:fillRect/>
                      </a:stretch>
                    </p:blipFill>
                    <p:spPr>
                      <a:xfrm>
                        <a:off x="8042275" y="2762250"/>
                        <a:ext cx="3898900" cy="3733800"/>
                      </a:xfrm>
                      <a:prstGeom prst="rect">
                        <a:avLst/>
                      </a:prstGeom>
                    </p:spPr>
                  </p:pic>
                </p:oleObj>
              </mc:Fallback>
            </mc:AlternateContent>
          </a:graphicData>
        </a:graphic>
      </p:graphicFrame>
      <p:sp>
        <p:nvSpPr>
          <p:cNvPr id="10" name="圆角矩形 8">
            <a:extLst>
              <a:ext uri="{FF2B5EF4-FFF2-40B4-BE49-F238E27FC236}">
                <a16:creationId xmlns:a16="http://schemas.microsoft.com/office/drawing/2014/main" id="{99A7381A-63A6-447A-9427-FCEEFC755056}"/>
              </a:ext>
            </a:extLst>
          </p:cNvPr>
          <p:cNvSpPr/>
          <p:nvPr/>
        </p:nvSpPr>
        <p:spPr>
          <a:xfrm>
            <a:off x="1051560" y="749935"/>
            <a:ext cx="8100695" cy="1942465"/>
          </a:xfrm>
          <a:prstGeom prst="roundRect">
            <a:avLst/>
          </a:prstGeom>
          <a:solidFill>
            <a:schemeClr val="accent1">
              <a:alpha val="3000"/>
            </a:scheme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5">
            <a:extLst>
              <a:ext uri="{FF2B5EF4-FFF2-40B4-BE49-F238E27FC236}">
                <a16:creationId xmlns:a16="http://schemas.microsoft.com/office/drawing/2014/main" id="{29D9A2B9-A129-4A9F-B821-615D25D5E7B7}"/>
              </a:ext>
            </a:extLst>
          </p:cNvPr>
          <p:cNvSpPr>
            <a:spLocks noChangeAspect="1"/>
          </p:cNvSpPr>
          <p:nvPr/>
        </p:nvSpPr>
        <p:spPr>
          <a:xfrm>
            <a:off x="1066800" y="4388485"/>
            <a:ext cx="6729730" cy="1492250"/>
          </a:xfrm>
          <a:prstGeom prst="roundRect">
            <a:avLst/>
          </a:prstGeom>
          <a:solidFill>
            <a:srgbClr val="00B050">
              <a:alpha val="3000"/>
            </a:srgb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6">
            <a:extLst>
              <a:ext uri="{FF2B5EF4-FFF2-40B4-BE49-F238E27FC236}">
                <a16:creationId xmlns:a16="http://schemas.microsoft.com/office/drawing/2014/main" id="{E424E9B2-F41B-45CE-96E5-30BEEE2BB31E}"/>
              </a:ext>
            </a:extLst>
          </p:cNvPr>
          <p:cNvSpPr>
            <a:spLocks noChangeAspect="1"/>
          </p:cNvSpPr>
          <p:nvPr/>
        </p:nvSpPr>
        <p:spPr>
          <a:xfrm>
            <a:off x="1051560" y="2823210"/>
            <a:ext cx="3555365" cy="1434465"/>
          </a:xfrm>
          <a:prstGeom prst="roundRect">
            <a:avLst/>
          </a:prstGeom>
          <a:solidFill>
            <a:srgbClr val="FFC000">
              <a:alpha val="3000"/>
            </a:srgb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552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10:17</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5" name="Rectangle 2">
            <a:extLst>
              <a:ext uri="{FF2B5EF4-FFF2-40B4-BE49-F238E27FC236}">
                <a16:creationId xmlns:a16="http://schemas.microsoft.com/office/drawing/2014/main" id="{9AEA8B0D-921D-4B1D-BED6-6AEB99362AA7}"/>
              </a:ext>
            </a:extLst>
          </p:cNvPr>
          <p:cNvSpPr txBox="1">
            <a:spLocks noChangeArrowheads="1"/>
          </p:cNvSpPr>
          <p:nvPr/>
        </p:nvSpPr>
        <p:spPr>
          <a:xfrm>
            <a:off x="1062990" y="1426210"/>
            <a:ext cx="5657850" cy="3376930"/>
          </a:xfrm>
          <a:prstGeom prst="rect">
            <a:avLst/>
          </a:prstGeom>
        </p:spPr>
        <p:txBody>
          <a:bodyPr vert="horz" wrap="square" lIns="91440" tIns="45720" rIns="91440" bIns="45720" numCol="1" rtlCol="0" anchor="t" anchorCtr="0" compatLnSpc="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125" indent="-255905" algn="just" fontAlgn="base">
              <a:lnSpc>
                <a:spcPct val="100000"/>
              </a:lnSpc>
              <a:spcBef>
                <a:spcPts val="300"/>
              </a:spcBef>
              <a:spcAft>
                <a:spcPct val="0"/>
              </a:spcAft>
              <a:buClr>
                <a:srgbClr val="A04DA3"/>
              </a:buClr>
              <a:buFont typeface="Wingdings" panose="05000000000000000000" pitchFamily="2" charset="2"/>
              <a:buNone/>
              <a:defRPr/>
            </a:pPr>
            <a:endParaRPr lang="zh-CN" altLang="zh-CN" sz="1200">
              <a:latin typeface="黑体" panose="02010609060101010101" pitchFamily="49" charset="-122"/>
              <a:ea typeface="黑体" panose="02010609060101010101" pitchFamily="49" charset="-122"/>
            </a:endParaRPr>
          </a:p>
          <a:p>
            <a:pPr marL="109220" indent="0" algn="just" fontAlgn="base">
              <a:lnSpc>
                <a:spcPct val="150000"/>
              </a:lnSpc>
              <a:spcBef>
                <a:spcPct val="0"/>
              </a:spcBef>
              <a:spcAft>
                <a:spcPct val="0"/>
              </a:spcAft>
              <a:buClr>
                <a:srgbClr val="A04DA3"/>
              </a:buClr>
              <a:buFont typeface="Georgia" panose="02040502050405020303" pitchFamily="18" charset="0"/>
              <a:buNone/>
              <a:defRPr/>
            </a:pPr>
            <a:r>
              <a:rPr lang="en-US" altLang="zh-CN" sz="2400" b="1">
                <a:latin typeface="Times New Roman" panose="02020603050405020304" pitchFamily="18" charset="0"/>
                <a:ea typeface="微软雅黑" panose="020B0503020204020204" charset="-122"/>
              </a:rPr>
              <a:t>        </a:t>
            </a:r>
            <a:r>
              <a:rPr lang="zh-CN" altLang="zh-CN" sz="2400" b="1">
                <a:latin typeface="Times New Roman" panose="02020603050405020304" pitchFamily="18" charset="0"/>
                <a:ea typeface="微软雅黑" panose="020B0503020204020204" charset="-122"/>
              </a:rPr>
              <a:t>当电源电压反向过零时，由于负载电感产生感应电势阻止电流变化，故电流不能立即为零，此时</a:t>
            </a:r>
            <a:r>
              <a:rPr lang="zh-CN" altLang="zh-CN" sz="2400" b="1">
                <a:solidFill>
                  <a:srgbClr val="C00000"/>
                </a:solidFill>
                <a:latin typeface="Times New Roman" panose="02020603050405020304" pitchFamily="18" charset="0"/>
                <a:ea typeface="微软雅黑" panose="020B0503020204020204" charset="-122"/>
              </a:rPr>
              <a:t>晶闸管导通角</a:t>
            </a:r>
            <a:r>
              <a:rPr lang="zh-CN" altLang="zh-CN" sz="2400" b="1" i="1">
                <a:solidFill>
                  <a:srgbClr val="C00000"/>
                </a:solidFill>
                <a:latin typeface="Times New Roman" panose="02020603050405020304" pitchFamily="18" charset="0"/>
                <a:ea typeface="微软雅黑" panose="020B0503020204020204" charset="-122"/>
                <a:cs typeface="Times New Roman" panose="02020603050405020304" pitchFamily="18" charset="0"/>
              </a:rPr>
              <a:t>θ</a:t>
            </a:r>
            <a:r>
              <a:rPr lang="zh-CN" altLang="zh-CN" sz="2400" b="1">
                <a:solidFill>
                  <a:srgbClr val="C00000"/>
                </a:solidFill>
                <a:latin typeface="Times New Roman" panose="02020603050405020304" pitchFamily="18" charset="0"/>
                <a:ea typeface="微软雅黑" panose="020B0503020204020204" charset="-122"/>
              </a:rPr>
              <a:t>的大小，不但与触发角</a:t>
            </a:r>
            <a:r>
              <a:rPr lang="zh-CN" altLang="zh-CN" sz="2400" b="1" i="1">
                <a:solidFill>
                  <a:srgbClr val="C00000"/>
                </a:solidFill>
                <a:latin typeface="Times New Roman" panose="02020603050405020304" pitchFamily="18" charset="0"/>
                <a:ea typeface="微软雅黑" panose="020B0503020204020204" charset="-122"/>
                <a:cs typeface="Times New Roman" panose="02020603050405020304" pitchFamily="18" charset="0"/>
              </a:rPr>
              <a:t>α</a:t>
            </a:r>
            <a:r>
              <a:rPr lang="zh-CN" altLang="zh-CN" sz="2400" b="1">
                <a:solidFill>
                  <a:srgbClr val="C00000"/>
                </a:solidFill>
                <a:latin typeface="Times New Roman" panose="02020603050405020304" pitchFamily="18" charset="0"/>
                <a:ea typeface="微软雅黑" panose="020B0503020204020204" charset="-122"/>
              </a:rPr>
              <a:t>有关，而且与负载阻抗角</a:t>
            </a:r>
            <a:r>
              <a:rPr lang="el-GR" altLang="zh-CN" sz="2400" b="1" i="1">
                <a:solidFill>
                  <a:srgbClr val="C00000"/>
                </a:solidFill>
                <a:latin typeface="Times New Roman" panose="02020603050405020304" pitchFamily="18" charset="0"/>
                <a:ea typeface="微软雅黑" panose="020B0503020204020204" charset="-122"/>
                <a:cs typeface="Times New Roman" panose="02020603050405020304" pitchFamily="18" charset="0"/>
              </a:rPr>
              <a:t>φ</a:t>
            </a:r>
            <a:r>
              <a:rPr lang="zh-CN" altLang="zh-CN" sz="2400" b="1">
                <a:solidFill>
                  <a:srgbClr val="C00000"/>
                </a:solidFill>
                <a:latin typeface="Times New Roman" panose="02020603050405020304" pitchFamily="18" charset="0"/>
                <a:ea typeface="微软雅黑" panose="020B0503020204020204" charset="-122"/>
              </a:rPr>
              <a:t>有关</a:t>
            </a:r>
            <a:r>
              <a:rPr lang="zh-CN" altLang="zh-CN" sz="2400" b="1">
                <a:latin typeface="Times New Roman" panose="02020603050405020304" pitchFamily="18" charset="0"/>
                <a:ea typeface="微软雅黑" panose="020B0503020204020204" charset="-122"/>
              </a:rPr>
              <a:t>。</a:t>
            </a:r>
            <a:endParaRPr lang="zh-CN" altLang="zh-CN" sz="2400" b="1" dirty="0">
              <a:latin typeface="Times New Roman" panose="02020603050405020304" pitchFamily="18" charset="0"/>
              <a:ea typeface="微软雅黑" panose="020B0503020204020204" charset="-122"/>
            </a:endParaRPr>
          </a:p>
        </p:txBody>
      </p:sp>
      <p:pic>
        <p:nvPicPr>
          <p:cNvPr id="6" name="图片 1">
            <a:extLst>
              <a:ext uri="{FF2B5EF4-FFF2-40B4-BE49-F238E27FC236}">
                <a16:creationId xmlns:a16="http://schemas.microsoft.com/office/drawing/2014/main" id="{D4FEB593-32EF-404E-90C9-941D9A23DA3C}"/>
              </a:ext>
            </a:extLst>
          </p:cNvPr>
          <p:cNvPicPr>
            <a:picLocks noChangeAspect="1"/>
          </p:cNvPicPr>
          <p:nvPr/>
        </p:nvPicPr>
        <p:blipFill>
          <a:blip r:embed="rId2"/>
          <a:srcRect l="21414" r="20630" b="69386"/>
          <a:stretch>
            <a:fillRect/>
          </a:stretch>
        </p:blipFill>
        <p:spPr>
          <a:xfrm>
            <a:off x="3115945" y="4341495"/>
            <a:ext cx="3263265" cy="2142490"/>
          </a:xfrm>
          <a:prstGeom prst="rect">
            <a:avLst/>
          </a:prstGeom>
          <a:noFill/>
          <a:ln w="9525">
            <a:noFill/>
          </a:ln>
        </p:spPr>
      </p:pic>
      <p:sp>
        <p:nvSpPr>
          <p:cNvPr id="7" name="矩形 2">
            <a:extLst>
              <a:ext uri="{FF2B5EF4-FFF2-40B4-BE49-F238E27FC236}">
                <a16:creationId xmlns:a16="http://schemas.microsoft.com/office/drawing/2014/main" id="{6F1E7CE5-153C-4093-A40E-CD7F80E3C282}"/>
              </a:ext>
            </a:extLst>
          </p:cNvPr>
          <p:cNvSpPr/>
          <p:nvPr/>
        </p:nvSpPr>
        <p:spPr>
          <a:xfrm>
            <a:off x="1094105" y="658495"/>
            <a:ext cx="3622040" cy="583565"/>
          </a:xfrm>
          <a:prstGeom prst="rect">
            <a:avLst/>
          </a:prstGeom>
          <a:noFill/>
          <a:ln w="9525">
            <a:noFill/>
          </a:ln>
        </p:spPr>
        <p:txBody>
          <a:bodyPr wrap="square" anchor="t">
            <a:spAutoFit/>
          </a:bodyPr>
          <a:lstStyle/>
          <a:p>
            <a:pPr algn="just"/>
            <a:r>
              <a:rPr lang="zh-CN" altLang="zh-CN" sz="3200" b="1">
                <a:solidFill>
                  <a:prstClr val="black"/>
                </a:solidFill>
                <a:latin typeface="微软雅黑" panose="020B0503020204020204" charset="-122"/>
                <a:ea typeface="微软雅黑" panose="020B0503020204020204" charset="-122"/>
              </a:rPr>
              <a:t>2  </a:t>
            </a:r>
            <a:r>
              <a:rPr lang="zh-CN" altLang="en-US" sz="3200" b="1">
                <a:solidFill>
                  <a:prstClr val="black"/>
                </a:solidFill>
                <a:latin typeface="微软雅黑" panose="020B0503020204020204" charset="-122"/>
                <a:ea typeface="微软雅黑" panose="020B0503020204020204" charset="-122"/>
              </a:rPr>
              <a:t>阻</a:t>
            </a:r>
            <a:r>
              <a:rPr lang="zh-CN" altLang="zh-CN" sz="3200" b="1">
                <a:solidFill>
                  <a:prstClr val="black"/>
                </a:solidFill>
                <a:latin typeface="微软雅黑" panose="020B0503020204020204" charset="-122"/>
                <a:ea typeface="微软雅黑" panose="020B0503020204020204" charset="-122"/>
              </a:rPr>
              <a:t>感性</a:t>
            </a:r>
            <a:r>
              <a:rPr lang="zh-CN" altLang="zh-CN" sz="3200" b="1" dirty="0">
                <a:solidFill>
                  <a:prstClr val="black"/>
                </a:solidFill>
                <a:latin typeface="微软雅黑" panose="020B0503020204020204" charset="-122"/>
                <a:ea typeface="微软雅黑" panose="020B0503020204020204" charset="-122"/>
              </a:rPr>
              <a:t>负载</a:t>
            </a:r>
          </a:p>
        </p:txBody>
      </p:sp>
      <p:pic>
        <p:nvPicPr>
          <p:cNvPr id="8" name="图片 7">
            <a:extLst>
              <a:ext uri="{FF2B5EF4-FFF2-40B4-BE49-F238E27FC236}">
                <a16:creationId xmlns:a16="http://schemas.microsoft.com/office/drawing/2014/main" id="{E8FE41C3-0ADD-4247-AFD0-FD8053EACA4C}"/>
              </a:ext>
            </a:extLst>
          </p:cNvPr>
          <p:cNvPicPr>
            <a:picLocks noChangeAspect="1"/>
          </p:cNvPicPr>
          <p:nvPr/>
        </p:nvPicPr>
        <p:blipFill>
          <a:blip r:embed="rId3"/>
          <a:stretch>
            <a:fillRect/>
          </a:stretch>
        </p:blipFill>
        <p:spPr>
          <a:xfrm>
            <a:off x="6688455" y="1844675"/>
            <a:ext cx="5411470" cy="4639310"/>
          </a:xfrm>
          <a:prstGeom prst="rect">
            <a:avLst/>
          </a:prstGeom>
        </p:spPr>
      </p:pic>
    </p:spTree>
    <p:extLst>
      <p:ext uri="{BB962C8B-B14F-4D97-AF65-F5344CB8AC3E}">
        <p14:creationId xmlns:p14="http://schemas.microsoft.com/office/powerpoint/2010/main" val="383545490"/>
      </p:ext>
    </p:extLst>
  </p:cSld>
  <p:clrMapOvr>
    <a:masterClrMapping/>
  </p:clrMapOvr>
</p:sld>
</file>

<file path=ppt/theme/theme1.xml><?xml version="1.0" encoding="utf-8"?>
<a:theme xmlns:a="http://schemas.openxmlformats.org/drawingml/2006/main" name="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3233</TotalTime>
  <Words>2176</Words>
  <Application>Microsoft Office PowerPoint</Application>
  <PresentationFormat>宽屏</PresentationFormat>
  <Paragraphs>174</Paragraphs>
  <Slides>31</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31</vt:i4>
      </vt:variant>
    </vt:vector>
  </HeadingPairs>
  <TitlesOfParts>
    <vt:vector size="48" baseType="lpstr">
      <vt:lpstr>等线</vt:lpstr>
      <vt:lpstr>等线 Light</vt:lpstr>
      <vt:lpstr>黑体</vt:lpstr>
      <vt:lpstr>华文彩云</vt:lpstr>
      <vt:lpstr>华文中宋</vt:lpstr>
      <vt:lpstr>隶书</vt:lpstr>
      <vt:lpstr>宋体</vt:lpstr>
      <vt:lpstr>微软雅黑</vt:lpstr>
      <vt:lpstr>Arial</vt:lpstr>
      <vt:lpstr>Calibri</vt:lpstr>
      <vt:lpstr>Georgia</vt:lpstr>
      <vt:lpstr>Times New Roman</vt:lpstr>
      <vt:lpstr>Wingdings</vt:lpstr>
      <vt:lpstr>2011华中科技大学答辩模版</vt:lpstr>
      <vt:lpstr>Bitmap Image</vt:lpstr>
      <vt:lpstr>Microsoft Equation 3.0</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Yejie</cp:lastModifiedBy>
  <cp:revision>70</cp:revision>
  <dcterms:created xsi:type="dcterms:W3CDTF">2019-07-21T07:05:00Z</dcterms:created>
  <dcterms:modified xsi:type="dcterms:W3CDTF">2023-03-24T09:33:28Z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5AD17E782BD6475DA3D7376E60416975</vt:lpwstr>
  </property>
</Properties>
</file>