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6"/>
  </p:notesMasterIdLst>
  <p:sldIdLst>
    <p:sldId id="367" r:id="rId2"/>
    <p:sldId id="390" r:id="rId3"/>
    <p:sldId id="373" r:id="rId4"/>
    <p:sldId id="391" r:id="rId5"/>
    <p:sldId id="392" r:id="rId6"/>
    <p:sldId id="393" r:id="rId7"/>
    <p:sldId id="395" r:id="rId8"/>
    <p:sldId id="396" r:id="rId9"/>
    <p:sldId id="397" r:id="rId10"/>
    <p:sldId id="398" r:id="rId11"/>
    <p:sldId id="399" r:id="rId12"/>
    <p:sldId id="401" r:id="rId13"/>
    <p:sldId id="402" r:id="rId14"/>
    <p:sldId id="403" r:id="rId15"/>
    <p:sldId id="436" r:id="rId16"/>
    <p:sldId id="279" r:id="rId17"/>
    <p:sldId id="281" r:id="rId18"/>
    <p:sldId id="289" r:id="rId19"/>
    <p:sldId id="332" r:id="rId20"/>
    <p:sldId id="305" r:id="rId21"/>
    <p:sldId id="319" r:id="rId22"/>
    <p:sldId id="338" r:id="rId23"/>
    <p:sldId id="405" r:id="rId24"/>
    <p:sldId id="339" r:id="rId25"/>
    <p:sldId id="340" r:id="rId26"/>
    <p:sldId id="428" r:id="rId27"/>
    <p:sldId id="427" r:id="rId28"/>
    <p:sldId id="438" r:id="rId29"/>
    <p:sldId id="437" r:id="rId30"/>
    <p:sldId id="439" r:id="rId31"/>
    <p:sldId id="406" r:id="rId32"/>
    <p:sldId id="407" r:id="rId33"/>
    <p:sldId id="408" r:id="rId34"/>
    <p:sldId id="431" r:id="rId35"/>
    <p:sldId id="409" r:id="rId36"/>
    <p:sldId id="432" r:id="rId37"/>
    <p:sldId id="410" r:id="rId38"/>
    <p:sldId id="434" r:id="rId39"/>
    <p:sldId id="435" r:id="rId40"/>
    <p:sldId id="411" r:id="rId41"/>
    <p:sldId id="412" r:id="rId42"/>
    <p:sldId id="413" r:id="rId43"/>
    <p:sldId id="422" r:id="rId44"/>
    <p:sldId id="414" r:id="rId45"/>
    <p:sldId id="423" r:id="rId46"/>
    <p:sldId id="424" r:id="rId47"/>
    <p:sldId id="425" r:id="rId48"/>
    <p:sldId id="426" r:id="rId49"/>
    <p:sldId id="415" r:id="rId50"/>
    <p:sldId id="416" r:id="rId51"/>
    <p:sldId id="417" r:id="rId52"/>
    <p:sldId id="419" r:id="rId53"/>
    <p:sldId id="421" r:id="rId54"/>
    <p:sldId id="420" r:id="rId55"/>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907"/>
    <a:srgbClr val="CCFFFF"/>
    <a:srgbClr val="0033CC"/>
    <a:srgbClr val="9933FF"/>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86369" autoAdjust="0"/>
  </p:normalViewPr>
  <p:slideViewPr>
    <p:cSldViewPr>
      <p:cViewPr varScale="1">
        <p:scale>
          <a:sx n="60" d="100"/>
          <a:sy n="60" d="100"/>
        </p:scale>
        <p:origin x="1388" y="36"/>
      </p:cViewPr>
      <p:guideLst>
        <p:guide orient="horz" pos="2160"/>
        <p:guide pos="2880"/>
      </p:guideLst>
    </p:cSldViewPr>
  </p:slideViewPr>
  <p:outlineViewPr>
    <p:cViewPr>
      <p:scale>
        <a:sx n="33" d="100"/>
        <a:sy n="33" d="100"/>
      </p:scale>
      <p:origin x="0" y="337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emf"/><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7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4" Type="http://schemas.openxmlformats.org/officeDocument/2006/relationships/image" Target="../media/image7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 Id="rId4" Type="http://schemas.openxmlformats.org/officeDocument/2006/relationships/image" Target="../media/image8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emf"/><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zh-CN" altLang="en-US"/>
          </a:p>
        </p:txBody>
      </p:sp>
      <p:sp>
        <p:nvSpPr>
          <p:cNvPr id="36659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659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659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6659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118F01D-27CF-4BC5-82AD-8575277B059C}" type="slidenum">
              <a:rPr lang="zh-CN" altLang="en-US"/>
              <a:pPr>
                <a:defRPr/>
              </a:pPr>
              <a:t>‹#›</a:t>
            </a:fld>
            <a:endParaRPr lang="en-US" altLang="zh-CN"/>
          </a:p>
        </p:txBody>
      </p:sp>
    </p:spTree>
    <p:extLst>
      <p:ext uri="{BB962C8B-B14F-4D97-AF65-F5344CB8AC3E}">
        <p14:creationId xmlns:p14="http://schemas.microsoft.com/office/powerpoint/2010/main" val="2634114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45E615F6-701B-4A5D-89A8-4C9E133AB7FC}" type="slidenum">
              <a:rPr lang="zh-CN" altLang="en-US" smtClean="0">
                <a:ea typeface="宋体" charset="-122"/>
              </a:rPr>
              <a:pPr/>
              <a:t>8</a:t>
            </a:fld>
            <a:endParaRPr lang="en-US" altLang="zh-CN" smtClean="0">
              <a:ea typeface="宋体" charset="-122"/>
            </a:endParaRPr>
          </a:p>
        </p:txBody>
      </p:sp>
      <p:sp>
        <p:nvSpPr>
          <p:cNvPr id="60419" name="Rectangle 2"/>
          <p:cNvSpPr>
            <a:spLocks noGrp="1" noChangeArrowheads="1"/>
          </p:cNvSpPr>
          <p:nvPr>
            <p:ph type="body" idx="1"/>
          </p:nvPr>
        </p:nvSpPr>
        <p:spPr>
          <a:xfrm>
            <a:off x="914400" y="4346575"/>
            <a:ext cx="5029200" cy="3602038"/>
          </a:xfrm>
          <a:noFill/>
        </p:spPr>
        <p:txBody>
          <a:bodyPr lIns="90427" tIns="45214" rIns="90427" bIns="45214"/>
          <a:lstStyle/>
          <a:p>
            <a:pPr eaLnBrk="1" hangingPunct="1"/>
            <a:endParaRPr lang="zh-CN" altLang="en-US" dirty="0" smtClean="0">
              <a:ea typeface="宋体" charset="-122"/>
            </a:endParaRPr>
          </a:p>
        </p:txBody>
      </p:sp>
      <p:sp>
        <p:nvSpPr>
          <p:cNvPr id="60420" name="Rectangle 3"/>
          <p:cNvSpPr>
            <a:spLocks noGrp="1" noRot="1" noChangeAspect="1" noChangeArrowheads="1" noTextEdit="1"/>
          </p:cNvSpPr>
          <p:nvPr>
            <p:ph type="sldImg"/>
          </p:nvPr>
        </p:nvSpPr>
        <p:spPr>
          <a:xfrm>
            <a:off x="1298575" y="800100"/>
            <a:ext cx="4260850" cy="3195638"/>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p:spPr>
          <p:txBody>
            <a:bodyPr/>
            <a:lstStyle/>
            <a:p>
              <a:pPr>
                <a:defRPr/>
              </a:pPr>
              <a:endParaRPr lang="zh-CN" altLang="en-US">
                <a:ea typeface="宋体" pitchFamily="2" charset="-122"/>
              </a:endParaRPr>
            </a:p>
          </p:txBody>
        </p:sp>
        <p:sp>
          <p:nvSpPr>
            <p:cNvPr id="6" name="Arc 4"/>
            <p:cNvSpPr>
              <a:spLocks/>
            </p:cNvSpPr>
            <p:nvPr/>
          </p:nvSpPr>
          <p:spPr bwMode="auto">
            <a:xfrm>
              <a:off x="-652" y="978"/>
              <a:ext cx="4237" cy="3342"/>
            </a:xfrm>
            <a:custGeom>
              <a:avLst/>
              <a:gdLst>
                <a:gd name="T0" fmla="*/ 0 w 21600"/>
                <a:gd name="T1" fmla="*/ 0 h 21231"/>
                <a:gd name="T2" fmla="*/ 1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p>
          </p:txBody>
        </p:sp>
      </p:grpSp>
      <p:sp>
        <p:nvSpPr>
          <p:cNvPr id="175109"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175110"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62CDE265-1B4B-4B36-873B-170EA7E9168A}"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DCC36DC-F18C-4F3C-9680-71558C0E4F96}"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29DEB69-19BF-48A7-AEE5-3B949FDC67E0}"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EE657C0-6D53-4D70-BE9B-3A37C96C051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43443F9-2487-4635-93B8-42B9D1DDAAC3}"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0491F328-3D25-4030-8E59-470E4207863A}"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F5A9D7B7-60EC-45AD-8419-010A31DF54BD}"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EACEFF6-13FE-4A13-B8E0-76FFACCF7C63}"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3205682-86C7-4255-90FE-217E6E54ED16}"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E371873-17F4-4904-8454-9A9D93ACE5F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129D4262-2AEB-4E8E-B634-0C284ACF9AC5}"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3DB6A588-E8A5-47A5-9EE8-F9AE63988D5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35F2B30-5A87-4102-9571-805E40055C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6DB02811-6A8F-4703-A15E-754CD57F71A5}"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C1C2AB9-43AE-47EF-A467-C003F9743BE1}"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5E"/>
            </a:gs>
            <a:gs pos="50000">
              <a:srgbClr val="0033CC"/>
            </a:gs>
            <a:gs pos="100000">
              <a:srgbClr val="00185E"/>
            </a:gs>
          </a:gsLst>
          <a:lin ang="5400000" scaled="1"/>
        </a:gradFill>
        <a:effectLst/>
      </p:bgPr>
    </p:bg>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74086" name="Rectangle 6"/>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174087" name="Rectangle 7"/>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174088" name="Rectangle 8"/>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2075" tIns="46038" rIns="92075" bIns="46038" numCol="1" anchor="ctr" anchorCtr="0" compatLnSpc="1">
            <a:prstTxWarp prst="textNoShape">
              <a:avLst/>
            </a:prstTxWarp>
          </a:bodyPr>
          <a:lstStyle>
            <a:lvl1pPr algn="r">
              <a:defRPr kumimoji="0" sz="1400">
                <a:ea typeface="宋体" pitchFamily="2" charset="-122"/>
              </a:defRPr>
            </a:lvl1pPr>
          </a:lstStyle>
          <a:p>
            <a:pPr>
              <a:defRPr/>
            </a:pPr>
            <a:fld id="{3E5CE576-97D0-412B-B8A6-CE71081CA90C}" type="slidenum">
              <a:rPr lang="zh-CN" altLang="en-US"/>
              <a:pPr>
                <a:defRPr/>
              </a:pPr>
              <a:t>‹#›</a:t>
            </a:fld>
            <a:endParaRPr lang="en-US" altLang="zh-CN"/>
          </a:p>
        </p:txBody>
      </p:sp>
      <p:sp>
        <p:nvSpPr>
          <p:cNvPr id="29702"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90"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Lst>
  <p:txStyles>
    <p:titleStyle>
      <a:lvl1pPr algn="ctr" rtl="0" eaLnBrk="0" fontAlgn="base" hangingPunct="0">
        <a:spcBef>
          <a:spcPct val="0"/>
        </a:spcBef>
        <a:spcAft>
          <a:spcPct val="0"/>
        </a:spcAft>
        <a:defRPr kumimoji="1" sz="4000" b="1">
          <a:solidFill>
            <a:schemeClr val="tx2"/>
          </a:solidFill>
          <a:latin typeface="+mj-lt"/>
          <a:ea typeface="+mj-ea"/>
          <a:cs typeface="+mj-cs"/>
        </a:defRPr>
      </a:lvl1pPr>
      <a:lvl2pPr algn="ctr" rtl="0" eaLnBrk="0" fontAlgn="base" hangingPunct="0">
        <a:spcBef>
          <a:spcPct val="0"/>
        </a:spcBef>
        <a:spcAft>
          <a:spcPct val="0"/>
        </a:spcAft>
        <a:defRPr kumimoji="1" sz="4000" b="1">
          <a:solidFill>
            <a:schemeClr val="tx2"/>
          </a:solidFill>
          <a:latin typeface="Arial" charset="0"/>
          <a:ea typeface="宋体" pitchFamily="2" charset="-122"/>
        </a:defRPr>
      </a:lvl2pPr>
      <a:lvl3pPr algn="ctr" rtl="0" eaLnBrk="0" fontAlgn="base" hangingPunct="0">
        <a:spcBef>
          <a:spcPct val="0"/>
        </a:spcBef>
        <a:spcAft>
          <a:spcPct val="0"/>
        </a:spcAft>
        <a:defRPr kumimoji="1" sz="4000" b="1">
          <a:solidFill>
            <a:schemeClr val="tx2"/>
          </a:solidFill>
          <a:latin typeface="Arial" charset="0"/>
          <a:ea typeface="宋体" pitchFamily="2" charset="-122"/>
        </a:defRPr>
      </a:lvl3pPr>
      <a:lvl4pPr algn="ctr" rtl="0" eaLnBrk="0" fontAlgn="base" hangingPunct="0">
        <a:spcBef>
          <a:spcPct val="0"/>
        </a:spcBef>
        <a:spcAft>
          <a:spcPct val="0"/>
        </a:spcAft>
        <a:defRPr kumimoji="1" sz="4000" b="1">
          <a:solidFill>
            <a:schemeClr val="tx2"/>
          </a:solidFill>
          <a:latin typeface="Arial" charset="0"/>
          <a:ea typeface="宋体" pitchFamily="2" charset="-122"/>
        </a:defRPr>
      </a:lvl4pPr>
      <a:lvl5pPr algn="ctr" rtl="0" eaLnBrk="0" fontAlgn="base" hangingPunct="0">
        <a:spcBef>
          <a:spcPct val="0"/>
        </a:spcBef>
        <a:spcAft>
          <a:spcPct val="0"/>
        </a:spcAft>
        <a:defRPr kumimoji="1" sz="4000" b="1">
          <a:solidFill>
            <a:schemeClr val="tx2"/>
          </a:solidFill>
          <a:latin typeface="Arial" charset="0"/>
          <a:ea typeface="宋体" pitchFamily="2" charset="-122"/>
        </a:defRPr>
      </a:lvl5pPr>
      <a:lvl6pPr marL="457200" algn="ctr" rtl="0" fontAlgn="base">
        <a:spcBef>
          <a:spcPct val="0"/>
        </a:spcBef>
        <a:spcAft>
          <a:spcPct val="0"/>
        </a:spcAft>
        <a:defRPr kumimoji="1" sz="4000" b="1">
          <a:solidFill>
            <a:schemeClr val="tx2"/>
          </a:solidFill>
          <a:latin typeface="Arial" charset="0"/>
          <a:ea typeface="宋体" pitchFamily="2" charset="-122"/>
        </a:defRPr>
      </a:lvl6pPr>
      <a:lvl7pPr marL="914400" algn="ctr" rtl="0" fontAlgn="base">
        <a:spcBef>
          <a:spcPct val="0"/>
        </a:spcBef>
        <a:spcAft>
          <a:spcPct val="0"/>
        </a:spcAft>
        <a:defRPr kumimoji="1" sz="4000" b="1">
          <a:solidFill>
            <a:schemeClr val="tx2"/>
          </a:solidFill>
          <a:latin typeface="Arial" charset="0"/>
          <a:ea typeface="宋体" pitchFamily="2" charset="-122"/>
        </a:defRPr>
      </a:lvl7pPr>
      <a:lvl8pPr marL="1371600" algn="ctr" rtl="0" fontAlgn="base">
        <a:spcBef>
          <a:spcPct val="0"/>
        </a:spcBef>
        <a:spcAft>
          <a:spcPct val="0"/>
        </a:spcAft>
        <a:defRPr kumimoji="1" sz="4000" b="1">
          <a:solidFill>
            <a:schemeClr val="tx2"/>
          </a:solidFill>
          <a:latin typeface="Arial" charset="0"/>
          <a:ea typeface="宋体" pitchFamily="2" charset="-122"/>
        </a:defRPr>
      </a:lvl8pPr>
      <a:lvl9pPr marL="1828800" algn="ctr" rtl="0" fontAlgn="base">
        <a:spcBef>
          <a:spcPct val="0"/>
        </a:spcBef>
        <a:spcAft>
          <a:spcPct val="0"/>
        </a:spcAft>
        <a:defRPr kumimoji="1" sz="40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4.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0.bin"/><Relationship Id="rId17" Type="http://schemas.openxmlformats.org/officeDocument/2006/relationships/image" Target="../media/image26.emf"/><Relationship Id="rId2" Type="http://schemas.openxmlformats.org/officeDocument/2006/relationships/slideLayout" Target="../slideLayouts/slideLayout14.xml"/><Relationship Id="rId16" Type="http://schemas.openxmlformats.org/officeDocument/2006/relationships/oleObject" Target="../embeddings/oleObject12.bin"/><Relationship Id="rId1" Type="http://schemas.openxmlformats.org/officeDocument/2006/relationships/vmlDrawing" Target="../drawings/vmlDrawing6.vml"/><Relationship Id="rId6" Type="http://schemas.openxmlformats.org/officeDocument/2006/relationships/image" Target="../media/image22.emf"/><Relationship Id="rId11" Type="http://schemas.openxmlformats.org/officeDocument/2006/relationships/image" Target="../media/image29.png"/><Relationship Id="rId5" Type="http://schemas.openxmlformats.org/officeDocument/2006/relationships/oleObject" Target="../embeddings/oleObject8.bin"/><Relationship Id="rId15" Type="http://schemas.openxmlformats.org/officeDocument/2006/relationships/image" Target="../media/image25.emf"/><Relationship Id="rId10" Type="http://schemas.openxmlformats.org/officeDocument/2006/relationships/image" Target="../media/image28.png"/><Relationship Id="rId4" Type="http://schemas.openxmlformats.org/officeDocument/2006/relationships/image" Target="../media/image21.emf"/><Relationship Id="rId9" Type="http://schemas.openxmlformats.org/officeDocument/2006/relationships/image" Target="../media/image27.png"/><Relationship Id="rId1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5.e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32.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7.bin"/><Relationship Id="rId14" Type="http://schemas.openxmlformats.org/officeDocument/2006/relationships/image" Target="../media/image36.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21.bin"/><Relationship Id="rId4" Type="http://schemas.openxmlformats.org/officeDocument/2006/relationships/image" Target="../media/image37.emf"/></Relationships>
</file>

<file path=ppt/slides/_rels/slide23.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40.emf"/><Relationship Id="rId5" Type="http://schemas.openxmlformats.org/officeDocument/2006/relationships/oleObject" Target="../embeddings/oleObject23.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44.emf"/><Relationship Id="rId5" Type="http://schemas.openxmlformats.org/officeDocument/2006/relationships/oleObject" Target="../embeddings/oleObject27.bin"/><Relationship Id="rId4" Type="http://schemas.openxmlformats.org/officeDocument/2006/relationships/image" Target="../media/image43.emf"/></Relationships>
</file>

<file path=ppt/slides/_rels/slide2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46.emf"/><Relationship Id="rId5" Type="http://schemas.openxmlformats.org/officeDocument/2006/relationships/oleObject" Target="../embeddings/oleObject29.bin"/><Relationship Id="rId4"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13.vml"/><Relationship Id="rId4" Type="http://schemas.openxmlformats.org/officeDocument/2006/relationships/image" Target="../media/image48.emf"/></Relationships>
</file>

<file path=ppt/slides/_rels/slide28.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51.png"/><Relationship Id="rId7" Type="http://schemas.openxmlformats.org/officeDocument/2006/relationships/oleObject" Target="../embeddings/oleObject33.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52.png"/><Relationship Id="rId5" Type="http://schemas.openxmlformats.org/officeDocument/2006/relationships/image" Target="../media/image49.e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5.xml"/><Relationship Id="rId1" Type="http://schemas.openxmlformats.org/officeDocument/2006/relationships/vmlDrawing" Target="../drawings/vmlDrawing15.vml"/><Relationship Id="rId6" Type="http://schemas.openxmlformats.org/officeDocument/2006/relationships/image" Target="../media/image54.wmf"/><Relationship Id="rId5" Type="http://schemas.openxmlformats.org/officeDocument/2006/relationships/oleObject" Target="../embeddings/oleObject35.bin"/><Relationship Id="rId4" Type="http://schemas.openxmlformats.org/officeDocument/2006/relationships/image" Target="../media/image53.wmf"/></Relationships>
</file>

<file path=ppt/slides/_rels/slide3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57.emf"/><Relationship Id="rId5" Type="http://schemas.openxmlformats.org/officeDocument/2006/relationships/oleObject" Target="../embeddings/oleObject38.bin"/><Relationship Id="rId4" Type="http://schemas.openxmlformats.org/officeDocument/2006/relationships/image" Target="../media/image5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59.wmf"/></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42.bin"/><Relationship Id="rId4" Type="http://schemas.openxmlformats.org/officeDocument/2006/relationships/image" Target="../media/image6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6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4.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22.vml"/><Relationship Id="rId5" Type="http://schemas.openxmlformats.org/officeDocument/2006/relationships/image" Target="../media/image67.png"/><Relationship Id="rId4" Type="http://schemas.openxmlformats.org/officeDocument/2006/relationships/image" Target="../media/image6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6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69.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71.emf"/><Relationship Id="rId5" Type="http://schemas.openxmlformats.org/officeDocument/2006/relationships/oleObject" Target="../embeddings/oleObject50.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5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4.xml"/><Relationship Id="rId1" Type="http://schemas.openxmlformats.org/officeDocument/2006/relationships/vmlDrawing" Target="../drawings/vmlDrawing26.vml"/><Relationship Id="rId6" Type="http://schemas.openxmlformats.org/officeDocument/2006/relationships/image" Target="../media/image75.emf"/><Relationship Id="rId5" Type="http://schemas.openxmlformats.org/officeDocument/2006/relationships/oleObject" Target="../embeddings/oleObject54.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56.bin"/></Relationships>
</file>

<file path=ppt/slides/_rels/slide53.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15.xml"/><Relationship Id="rId1" Type="http://schemas.openxmlformats.org/officeDocument/2006/relationships/vmlDrawing" Target="../drawings/vmlDrawing27.vml"/><Relationship Id="rId6" Type="http://schemas.openxmlformats.org/officeDocument/2006/relationships/image" Target="../media/image79.emf"/><Relationship Id="rId5" Type="http://schemas.openxmlformats.org/officeDocument/2006/relationships/oleObject" Target="../embeddings/oleObject58.bin"/><Relationship Id="rId10" Type="http://schemas.openxmlformats.org/officeDocument/2006/relationships/image" Target="../media/image81.emf"/><Relationship Id="rId4" Type="http://schemas.openxmlformats.org/officeDocument/2006/relationships/image" Target="../media/image78.emf"/><Relationship Id="rId9" Type="http://schemas.openxmlformats.org/officeDocument/2006/relationships/oleObject" Target="../embeddings/oleObject60.bin"/></Relationships>
</file>

<file path=ppt/slides/_rels/slide54.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83.emf"/><Relationship Id="rId5" Type="http://schemas.openxmlformats.org/officeDocument/2006/relationships/oleObject" Target="../embeddings/oleObject62.bin"/><Relationship Id="rId4" Type="http://schemas.openxmlformats.org/officeDocument/2006/relationships/image" Target="../media/image8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43042" y="1357298"/>
            <a:ext cx="5815027" cy="1143000"/>
          </a:xfrm>
        </p:spPr>
        <p:txBody>
          <a:bodyPr/>
          <a:lstStyle/>
          <a:p>
            <a:pPr algn="just" eaLnBrk="1" hangingPunct="1"/>
            <a:r>
              <a:rPr lang="zh-CN" altLang="en-US" dirty="0" smtClean="0">
                <a:solidFill>
                  <a:srgbClr val="FFC000"/>
                </a:solidFill>
              </a:rPr>
              <a:t>计算机控制技术（复习）</a:t>
            </a:r>
          </a:p>
        </p:txBody>
      </p:sp>
      <p:sp>
        <p:nvSpPr>
          <p:cNvPr id="31747" name="矩形 1"/>
          <p:cNvSpPr>
            <a:spLocks noChangeArrowheads="1"/>
          </p:cNvSpPr>
          <p:nvPr/>
        </p:nvSpPr>
        <p:spPr bwMode="auto">
          <a:xfrm>
            <a:off x="1428728" y="3357562"/>
            <a:ext cx="6786610" cy="1384995"/>
          </a:xfrm>
          <a:prstGeom prst="rect">
            <a:avLst/>
          </a:prstGeom>
          <a:noFill/>
          <a:ln w="9525">
            <a:noFill/>
            <a:miter lim="800000"/>
            <a:headEnd/>
            <a:tailEnd/>
          </a:ln>
        </p:spPr>
        <p:txBody>
          <a:bodyPr wrap="square">
            <a:spAutoFit/>
          </a:bodyPr>
          <a:lstStyle/>
          <a:p>
            <a:r>
              <a:rPr lang="zh-CN" altLang="en-US" sz="2800" b="1" dirty="0"/>
              <a:t>考试安排</a:t>
            </a:r>
            <a:endParaRPr lang="en-US" altLang="zh-CN" sz="2800" b="1" dirty="0"/>
          </a:p>
          <a:p>
            <a:r>
              <a:rPr lang="zh-CN" altLang="en-US" sz="2800" b="1" dirty="0"/>
              <a:t>时间</a:t>
            </a:r>
            <a:r>
              <a:rPr lang="zh-CN" altLang="en-US" sz="2800" b="1" dirty="0" smtClean="0"/>
              <a:t>：</a:t>
            </a:r>
            <a:r>
              <a:rPr lang="en-US" altLang="zh-CN" sz="2800" b="1" dirty="0" smtClean="0"/>
              <a:t>6</a:t>
            </a:r>
            <a:r>
              <a:rPr lang="zh-CN" altLang="en-US" sz="2800" b="1" dirty="0" smtClean="0"/>
              <a:t>月</a:t>
            </a:r>
            <a:r>
              <a:rPr lang="en-US" altLang="zh-CN" sz="2800" b="1" dirty="0" smtClean="0"/>
              <a:t>25</a:t>
            </a:r>
            <a:r>
              <a:rPr lang="zh-CN" altLang="en-US" sz="2800" b="1" dirty="0" smtClean="0"/>
              <a:t>日</a:t>
            </a:r>
            <a:r>
              <a:rPr lang="zh-CN" altLang="en-US" sz="2800" b="1" dirty="0"/>
              <a:t>（</a:t>
            </a:r>
            <a:r>
              <a:rPr lang="zh-CN" altLang="en-US" sz="2800" b="1" dirty="0" smtClean="0"/>
              <a:t>周一）上午</a:t>
            </a:r>
            <a:endParaRPr lang="en-US" altLang="zh-CN" sz="2800" b="1" dirty="0" smtClean="0"/>
          </a:p>
          <a:p>
            <a:r>
              <a:rPr lang="zh-CN" altLang="en-US" sz="2800" b="1" dirty="0"/>
              <a:t>考</a:t>
            </a:r>
            <a:r>
              <a:rPr lang="zh-CN" altLang="en-US" sz="2800" b="1" dirty="0" smtClean="0"/>
              <a:t>试方式：闭卷</a:t>
            </a:r>
            <a:endParaRPr lang="en-US" altLang="zh-CN"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23850" y="333375"/>
            <a:ext cx="8712200" cy="6191250"/>
          </a:xfrm>
        </p:spPr>
        <p:txBody>
          <a:bodyPr/>
          <a:lstStyle/>
          <a:p>
            <a:pPr eaLnBrk="1" hangingPunct="1">
              <a:buClr>
                <a:schemeClr val="tx1"/>
              </a:buClr>
              <a:buFont typeface="Wingdings" pitchFamily="2" charset="2"/>
              <a:buNone/>
            </a:pPr>
            <a:r>
              <a:rPr lang="en-US" altLang="zh-CN" sz="2400" b="1" dirty="0" smtClean="0">
                <a:solidFill>
                  <a:schemeClr val="folHlink"/>
                </a:solidFill>
                <a:latin typeface="宋体" charset="-122"/>
              </a:rPr>
              <a:t>4 </a:t>
            </a:r>
            <a:r>
              <a:rPr lang="zh-CN" altLang="en-US" sz="2400" b="1" dirty="0" smtClean="0">
                <a:solidFill>
                  <a:schemeClr val="folHlink"/>
                </a:solidFill>
                <a:latin typeface="宋体" charset="-122"/>
              </a:rPr>
              <a:t>开关量输入输出通道</a:t>
            </a:r>
          </a:p>
          <a:p>
            <a:pPr eaLnBrk="1" hangingPunct="1">
              <a:buFont typeface="Wingdings" pitchFamily="2" charset="2"/>
              <a:buNone/>
            </a:pPr>
            <a:r>
              <a:rPr lang="zh-CN" altLang="en-US" sz="2400" b="1" dirty="0" smtClean="0">
                <a:latin typeface="宋体" charset="-122"/>
              </a:rPr>
              <a:t>  光电隔离技术</a:t>
            </a:r>
          </a:p>
          <a:p>
            <a:pPr eaLnBrk="1" hangingPunct="1">
              <a:buFont typeface="Wingdings" pitchFamily="2" charset="2"/>
              <a:buNone/>
            </a:pPr>
            <a:r>
              <a:rPr lang="zh-CN" altLang="en-US" sz="2400" b="1" dirty="0" smtClean="0">
                <a:latin typeface="宋体" charset="-122"/>
              </a:rPr>
              <a:t>  脉冲量输入输出</a:t>
            </a:r>
          </a:p>
          <a:p>
            <a:pPr eaLnBrk="1" hangingPunct="1">
              <a:buFont typeface="Wingdings" pitchFamily="2" charset="2"/>
              <a:buNone/>
            </a:pPr>
            <a:r>
              <a:rPr lang="zh-CN" altLang="en-US" sz="2400" b="1" dirty="0" smtClean="0">
                <a:latin typeface="宋体" charset="-122"/>
              </a:rPr>
              <a:t>  开关量输入（信号调理、缓冲）</a:t>
            </a:r>
          </a:p>
          <a:p>
            <a:pPr eaLnBrk="1" hangingPunct="1">
              <a:buFont typeface="Wingdings" pitchFamily="2" charset="2"/>
              <a:buNone/>
            </a:pPr>
            <a:r>
              <a:rPr lang="zh-CN" altLang="en-US" sz="2400" b="1" dirty="0" smtClean="0">
                <a:latin typeface="宋体" charset="-122"/>
              </a:rPr>
              <a:t>  开关量输出（信号锁存、驱动）</a:t>
            </a:r>
            <a:endParaRPr lang="en-US" altLang="zh-CN" sz="2400" b="1" dirty="0" smtClean="0">
              <a:latin typeface="宋体" charset="-122"/>
            </a:endParaRPr>
          </a:p>
          <a:p>
            <a:pPr eaLnBrk="1" hangingPunct="1">
              <a:buFont typeface="Wingdings" pitchFamily="2" charset="2"/>
              <a:buNone/>
            </a:pPr>
            <a:r>
              <a:rPr lang="en-US" altLang="zh-CN" sz="2400" b="1" dirty="0" smtClean="0">
                <a:latin typeface="宋体" charset="-122"/>
              </a:rPr>
              <a:t>	</a:t>
            </a:r>
            <a:r>
              <a:rPr lang="zh-CN" altLang="en-US" sz="2400" b="1" dirty="0" smtClean="0">
                <a:latin typeface="宋体" charset="-122"/>
              </a:rPr>
              <a:t>基于 </a:t>
            </a:r>
            <a:r>
              <a:rPr lang="en-US" altLang="zh-CN" sz="2400" b="1" dirty="0" smtClean="0">
                <a:latin typeface="宋体" charset="-122"/>
              </a:rPr>
              <a:t>PC</a:t>
            </a:r>
            <a:r>
              <a:rPr lang="zh-CN" altLang="en-US" sz="2400" b="1" dirty="0" smtClean="0">
                <a:latin typeface="宋体" charset="-122"/>
              </a:rPr>
              <a:t>总线的设计（端口地址、读写时序、传递方式）</a:t>
            </a:r>
          </a:p>
          <a:p>
            <a:pPr eaLnBrk="1" hangingPunct="1">
              <a:buClr>
                <a:schemeClr val="tx1"/>
              </a:buClr>
              <a:buFont typeface="Wingdings" pitchFamily="2" charset="2"/>
              <a:buNone/>
            </a:pPr>
            <a:r>
              <a:rPr lang="en-US" altLang="zh-CN" sz="2400" b="1" dirty="0" smtClean="0">
                <a:solidFill>
                  <a:schemeClr val="folHlink"/>
                </a:solidFill>
                <a:latin typeface="宋体" charset="-122"/>
              </a:rPr>
              <a:t>5 </a:t>
            </a:r>
            <a:r>
              <a:rPr lang="zh-CN" altLang="en-US" sz="2400" b="1" dirty="0" smtClean="0">
                <a:solidFill>
                  <a:schemeClr val="folHlink"/>
                </a:solidFill>
                <a:latin typeface="宋体" charset="-122"/>
              </a:rPr>
              <a:t>抗干扰技术</a:t>
            </a:r>
          </a:p>
          <a:p>
            <a:pPr eaLnBrk="1" hangingPunct="1">
              <a:buFontTx/>
              <a:buChar char="•"/>
            </a:pPr>
            <a:r>
              <a:rPr lang="zh-CN" altLang="en-US" sz="2400" b="1" dirty="0" smtClean="0">
                <a:latin typeface="宋体" charset="-122"/>
              </a:rPr>
              <a:t>过程通道抗干扰技术</a:t>
            </a:r>
          </a:p>
          <a:p>
            <a:pPr eaLnBrk="1" hangingPunct="1">
              <a:buFontTx/>
              <a:buNone/>
            </a:pPr>
            <a:r>
              <a:rPr lang="zh-CN" altLang="en-US" sz="2400" b="1" dirty="0" smtClean="0">
                <a:latin typeface="宋体" charset="-122"/>
              </a:rPr>
              <a:t>  干扰种类：串模干扰、共模干扰、长线传输干扰</a:t>
            </a:r>
          </a:p>
          <a:p>
            <a:pPr eaLnBrk="1" hangingPunct="1">
              <a:buFont typeface="Wingdings" pitchFamily="2" charset="2"/>
              <a:buNone/>
            </a:pPr>
            <a:r>
              <a:rPr lang="zh-CN" altLang="en-US" sz="2400" b="1" dirty="0" smtClean="0">
                <a:latin typeface="宋体" charset="-122"/>
              </a:rPr>
              <a:t>  干扰的抑制方法</a:t>
            </a:r>
          </a:p>
          <a:p>
            <a:pPr eaLnBrk="1" hangingPunct="1">
              <a:buFontTx/>
              <a:buChar char="•"/>
            </a:pPr>
            <a:r>
              <a:rPr lang="en-US" altLang="zh-CN" sz="2400" b="1" dirty="0" smtClean="0">
                <a:latin typeface="宋体" charset="-122"/>
              </a:rPr>
              <a:t>CPU</a:t>
            </a:r>
            <a:r>
              <a:rPr lang="zh-CN" altLang="en-US" sz="2400" b="1" dirty="0" smtClean="0">
                <a:latin typeface="宋体" charset="-122"/>
              </a:rPr>
              <a:t>抗干扰技术</a:t>
            </a:r>
          </a:p>
          <a:p>
            <a:pPr eaLnBrk="1" hangingPunct="1">
              <a:buFontTx/>
              <a:buNone/>
            </a:pPr>
            <a:r>
              <a:rPr lang="zh-CN" altLang="en-US" sz="2400" b="1" dirty="0" smtClean="0">
                <a:latin typeface="宋体" charset="-122"/>
              </a:rPr>
              <a:t>   </a:t>
            </a:r>
            <a:r>
              <a:rPr lang="en-US" altLang="zh-CN" sz="2400" b="1" dirty="0" smtClean="0">
                <a:latin typeface="宋体" charset="-122"/>
              </a:rPr>
              <a:t>Watchdog(</a:t>
            </a:r>
            <a:r>
              <a:rPr lang="zh-CN" altLang="en-US" sz="2400" b="1" dirty="0" smtClean="0">
                <a:latin typeface="宋体" charset="-122"/>
              </a:rPr>
              <a:t>俗称看门狗</a:t>
            </a:r>
            <a:r>
              <a:rPr lang="en-US" altLang="zh-CN" sz="2400" b="1" dirty="0" smtClean="0">
                <a:latin typeface="宋体" charset="-122"/>
              </a:rPr>
              <a:t>)</a:t>
            </a:r>
            <a:r>
              <a:rPr lang="zh-CN" altLang="en-US" sz="2400" b="1" dirty="0" smtClean="0">
                <a:latin typeface="宋体" charset="-122"/>
              </a:rPr>
              <a:t>技术、电源监控</a:t>
            </a:r>
            <a:r>
              <a:rPr lang="en-US" altLang="zh-CN" sz="2400" b="1" dirty="0" smtClean="0">
                <a:latin typeface="宋体" charset="-122"/>
              </a:rPr>
              <a:t>(</a:t>
            </a:r>
            <a:r>
              <a:rPr lang="zh-CN" altLang="en-US" sz="2400" b="1" dirty="0" smtClean="0">
                <a:latin typeface="宋体" charset="-122"/>
              </a:rPr>
              <a:t>掉电检测及保护</a:t>
            </a:r>
            <a:r>
              <a:rPr lang="en-US" altLang="zh-CN" sz="2400" b="1" dirty="0" smtClean="0">
                <a:latin typeface="宋体" charset="-122"/>
              </a:rPr>
              <a:t>)</a:t>
            </a:r>
            <a:r>
              <a:rPr lang="zh-CN" altLang="en-US" sz="2400" b="1" dirty="0" smtClean="0">
                <a:latin typeface="宋体" charset="-122"/>
              </a:rPr>
              <a:t>技术、复位技术 </a:t>
            </a:r>
          </a:p>
          <a:p>
            <a:pPr eaLnBrk="1" hangingPunct="1">
              <a:spcBef>
                <a:spcPct val="0"/>
              </a:spcBef>
              <a:buFontTx/>
              <a:buChar char="•"/>
            </a:pPr>
            <a:r>
              <a:rPr lang="zh-CN" altLang="en-US" sz="2400" b="1" dirty="0" smtClean="0">
                <a:latin typeface="宋体" charset="-122"/>
              </a:rPr>
              <a:t>系统供电与接地技术</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sz="half" idx="1"/>
          </p:nvPr>
        </p:nvSpPr>
        <p:spPr>
          <a:xfrm>
            <a:off x="179388" y="981075"/>
            <a:ext cx="8515350" cy="5732463"/>
          </a:xfrm>
        </p:spPr>
        <p:txBody>
          <a:bodyPr/>
          <a:lstStyle/>
          <a:p>
            <a:pPr eaLnBrk="1" hangingPunct="1">
              <a:buClr>
                <a:schemeClr val="tx1"/>
              </a:buClr>
              <a:buFont typeface="Wingdings" pitchFamily="2" charset="2"/>
              <a:buNone/>
            </a:pPr>
            <a:r>
              <a:rPr lang="en-US" altLang="zh-CN" sz="2400" b="1" dirty="0" smtClean="0">
                <a:solidFill>
                  <a:schemeClr val="folHlink"/>
                </a:solidFill>
                <a:latin typeface="宋体" charset="-122"/>
              </a:rPr>
              <a:t>1 </a:t>
            </a:r>
            <a:r>
              <a:rPr lang="zh-CN" altLang="en-US" sz="2400" b="1" dirty="0" smtClean="0">
                <a:solidFill>
                  <a:schemeClr val="folHlink"/>
                </a:solidFill>
                <a:latin typeface="宋体" charset="-122"/>
              </a:rPr>
              <a:t>误差校正技术</a:t>
            </a:r>
          </a:p>
          <a:p>
            <a:pPr eaLnBrk="1" hangingPunct="1">
              <a:buClr>
                <a:schemeClr val="tx1"/>
              </a:buClr>
              <a:buFontTx/>
              <a:buChar char="•"/>
            </a:pPr>
            <a:r>
              <a:rPr lang="zh-CN" altLang="en-US" sz="2400" b="1" dirty="0" smtClean="0">
                <a:latin typeface="宋体" charset="-122"/>
              </a:rPr>
              <a:t>一般采用软件程序进行处理，对系统误差进行自动校准</a:t>
            </a:r>
          </a:p>
          <a:p>
            <a:pPr eaLnBrk="1" hangingPunct="1">
              <a:buClr>
                <a:schemeClr val="tx1"/>
              </a:buClr>
              <a:buFontTx/>
              <a:buChar char="•"/>
            </a:pPr>
            <a:r>
              <a:rPr lang="zh-CN" altLang="en-US" sz="2400" b="1" dirty="0" smtClean="0">
                <a:latin typeface="宋体" charset="-122"/>
              </a:rPr>
              <a:t>主要方法：</a:t>
            </a:r>
            <a:r>
              <a:rPr lang="zh-CN" altLang="en-US" sz="2400" b="1" dirty="0" smtClean="0">
                <a:solidFill>
                  <a:srgbClr val="FFFF00"/>
                </a:solidFill>
                <a:latin typeface="宋体" charset="-122"/>
              </a:rPr>
              <a:t>数字调零、系统校准</a:t>
            </a:r>
          </a:p>
          <a:p>
            <a:pPr eaLnBrk="1" hangingPunct="1">
              <a:buClr>
                <a:schemeClr val="tx1"/>
              </a:buClr>
              <a:buFont typeface="Wingdings" pitchFamily="2" charset="2"/>
              <a:buNone/>
            </a:pPr>
            <a:r>
              <a:rPr lang="en-US" altLang="zh-CN" sz="2400" b="1" dirty="0" smtClean="0">
                <a:solidFill>
                  <a:schemeClr val="folHlink"/>
                </a:solidFill>
                <a:latin typeface="宋体" charset="-122"/>
              </a:rPr>
              <a:t>2 </a:t>
            </a:r>
            <a:r>
              <a:rPr lang="zh-CN" altLang="en-US" sz="2400" b="1" dirty="0" smtClean="0">
                <a:solidFill>
                  <a:schemeClr val="folHlink"/>
                </a:solidFill>
                <a:latin typeface="宋体" charset="-122"/>
              </a:rPr>
              <a:t>数字滤波技术</a:t>
            </a:r>
          </a:p>
          <a:p>
            <a:pPr eaLnBrk="1" hangingPunct="1">
              <a:spcBef>
                <a:spcPct val="0"/>
              </a:spcBef>
              <a:buClrTx/>
              <a:buSzTx/>
              <a:buFontTx/>
              <a:buChar char="•"/>
            </a:pPr>
            <a:r>
              <a:rPr lang="zh-CN" altLang="en-US" sz="2400" b="1" dirty="0" smtClean="0">
                <a:latin typeface="宋体" charset="-122"/>
              </a:rPr>
              <a:t>对采样值进行数字处理，以削弱或滤除干扰造成的误差，从而获得一个真实信号的过程。</a:t>
            </a:r>
          </a:p>
          <a:p>
            <a:pPr eaLnBrk="1" hangingPunct="1">
              <a:spcBef>
                <a:spcPct val="0"/>
              </a:spcBef>
              <a:buClrTx/>
              <a:buSzTx/>
              <a:buFontTx/>
              <a:buChar char="•"/>
            </a:pPr>
            <a:r>
              <a:rPr lang="zh-CN" altLang="en-US" sz="2400" b="1" dirty="0" smtClean="0">
                <a:latin typeface="宋体" charset="-122"/>
              </a:rPr>
              <a:t>主要方法：</a:t>
            </a:r>
          </a:p>
          <a:p>
            <a:pPr eaLnBrk="1" hangingPunct="1">
              <a:spcBef>
                <a:spcPct val="0"/>
              </a:spcBef>
              <a:buClrTx/>
              <a:buSzTx/>
              <a:buFontTx/>
              <a:buNone/>
            </a:pPr>
            <a:r>
              <a:rPr lang="zh-CN" altLang="en-US" sz="2400" b="1" dirty="0" smtClean="0">
                <a:latin typeface="宋体" charset="-122"/>
              </a:rPr>
              <a:t>	平均值滤波</a:t>
            </a:r>
            <a:r>
              <a:rPr lang="en-US" altLang="zh-CN" sz="2400" b="1" dirty="0" smtClean="0">
                <a:latin typeface="宋体" charset="-122"/>
              </a:rPr>
              <a:t>  </a:t>
            </a:r>
            <a:r>
              <a:rPr lang="zh-CN" altLang="en-US" sz="2400" b="1" dirty="0" smtClean="0">
                <a:latin typeface="宋体" charset="-122"/>
              </a:rPr>
              <a:t>中值滤波	限幅滤波</a:t>
            </a:r>
            <a:r>
              <a:rPr lang="en-US" altLang="zh-CN" sz="2400" b="1" dirty="0" smtClean="0">
                <a:latin typeface="宋体" charset="-122"/>
              </a:rPr>
              <a:t>  </a:t>
            </a:r>
            <a:r>
              <a:rPr lang="zh-CN" altLang="en-US" sz="2400" b="1" dirty="0" smtClean="0">
                <a:latin typeface="宋体" charset="-122"/>
              </a:rPr>
              <a:t>惯性滤波</a:t>
            </a:r>
          </a:p>
          <a:p>
            <a:pPr eaLnBrk="1" hangingPunct="1">
              <a:buClr>
                <a:schemeClr val="tx1"/>
              </a:buClr>
              <a:buFont typeface="Wingdings" pitchFamily="2" charset="2"/>
              <a:buNone/>
            </a:pPr>
            <a:r>
              <a:rPr lang="en-US" altLang="zh-CN" sz="2400" b="1" dirty="0" smtClean="0">
                <a:solidFill>
                  <a:schemeClr val="folHlink"/>
                </a:solidFill>
                <a:latin typeface="宋体" charset="-122"/>
              </a:rPr>
              <a:t>3 </a:t>
            </a:r>
            <a:r>
              <a:rPr lang="zh-CN" altLang="en-US" sz="2400" b="1" dirty="0" smtClean="0">
                <a:solidFill>
                  <a:schemeClr val="folHlink"/>
                </a:solidFill>
                <a:latin typeface="宋体" charset="-122"/>
              </a:rPr>
              <a:t>标度转换技术</a:t>
            </a:r>
          </a:p>
          <a:p>
            <a:pPr eaLnBrk="1" hangingPunct="1">
              <a:buClr>
                <a:schemeClr val="tx1"/>
              </a:buClr>
              <a:buFontTx/>
              <a:buChar char="•"/>
            </a:pPr>
            <a:r>
              <a:rPr lang="en-US" altLang="zh-CN" sz="2400" b="1" dirty="0" smtClean="0">
                <a:latin typeface="宋体" charset="-122"/>
              </a:rPr>
              <a:t>A/D</a:t>
            </a:r>
            <a:r>
              <a:rPr lang="zh-CN" altLang="en-US" sz="2400" b="1" dirty="0" smtClean="0">
                <a:latin typeface="宋体" charset="-122"/>
              </a:rPr>
              <a:t>转换的输入值转换成带有量纲的数值。</a:t>
            </a:r>
          </a:p>
          <a:p>
            <a:pPr eaLnBrk="1" hangingPunct="1">
              <a:buClr>
                <a:schemeClr val="tx1"/>
              </a:buClr>
              <a:buFontTx/>
              <a:buChar char="•"/>
            </a:pPr>
            <a:r>
              <a:rPr lang="zh-CN" altLang="en-US" sz="2400" b="1" dirty="0" smtClean="0">
                <a:latin typeface="宋体" charset="-122"/>
              </a:rPr>
              <a:t>主要方法：线性式变换、非线性式变换、插值法</a:t>
            </a:r>
            <a:endParaRPr lang="en-US" altLang="zh-CN" sz="2400" b="1" dirty="0" smtClean="0">
              <a:latin typeface="宋体" charset="-122"/>
            </a:endParaRPr>
          </a:p>
          <a:p>
            <a:pPr>
              <a:buNone/>
            </a:pPr>
            <a:r>
              <a:rPr kumimoji="0" lang="en-US" altLang="zh-CN" sz="2400" b="1" dirty="0" smtClean="0">
                <a:solidFill>
                  <a:schemeClr val="folHlink"/>
                </a:solidFill>
                <a:latin typeface="宋体" charset="-122"/>
              </a:rPr>
              <a:t>4 </a:t>
            </a:r>
            <a:r>
              <a:rPr kumimoji="0" lang="zh-CN" altLang="en-US" sz="2400" b="1" dirty="0" smtClean="0">
                <a:solidFill>
                  <a:schemeClr val="folHlink"/>
                </a:solidFill>
                <a:latin typeface="宋体" charset="-122"/>
              </a:rPr>
              <a:t>越限报警技术</a:t>
            </a:r>
          </a:p>
          <a:p>
            <a:r>
              <a:rPr kumimoji="0" lang="zh-CN" altLang="en-US" sz="2400" b="1" dirty="0" smtClean="0">
                <a:latin typeface="宋体" charset="-122"/>
              </a:rPr>
              <a:t>上限报警和上下限报警。实际应用中设置一个回差带降低报警频率</a:t>
            </a:r>
          </a:p>
          <a:p>
            <a:pPr eaLnBrk="1" hangingPunct="1">
              <a:buClr>
                <a:schemeClr val="tx1"/>
              </a:buClr>
              <a:buFontTx/>
              <a:buChar char="•"/>
            </a:pPr>
            <a:endParaRPr lang="zh-CN" altLang="en-US" sz="2400" b="1" dirty="0" smtClean="0">
              <a:latin typeface="宋体" charset="-122"/>
            </a:endParaRPr>
          </a:p>
        </p:txBody>
      </p:sp>
      <p:sp>
        <p:nvSpPr>
          <p:cNvPr id="36867" name="Rectangle 3"/>
          <p:cNvSpPr>
            <a:spLocks noRot="1" noChangeArrowheads="1"/>
          </p:cNvSpPr>
          <p:nvPr/>
        </p:nvSpPr>
        <p:spPr bwMode="auto">
          <a:xfrm>
            <a:off x="684213" y="260350"/>
            <a:ext cx="8072437" cy="647700"/>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None/>
            </a:pPr>
            <a:r>
              <a:rPr lang="zh-CN" altLang="en-US" sz="2800" b="1">
                <a:latin typeface="宋体" charset="-122"/>
              </a:rPr>
              <a:t>第三章 数据采集与处理技术</a:t>
            </a:r>
            <a:endParaRPr lang="en-US" altLang="zh-CN" sz="2800" b="1">
              <a:latin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79613" y="260350"/>
            <a:ext cx="4876800" cy="579438"/>
          </a:xfrm>
          <a:prstGeom prst="rect">
            <a:avLst/>
          </a:prstGeom>
          <a:noFill/>
          <a:ln w="9525">
            <a:noFill/>
            <a:miter lim="800000"/>
            <a:headEnd/>
            <a:tailEnd/>
          </a:ln>
        </p:spPr>
        <p:txBody>
          <a:bodyPr wrap="none">
            <a:spAutoFit/>
          </a:bodyPr>
          <a:lstStyle/>
          <a:p>
            <a:r>
              <a:rPr kumimoji="0" lang="zh-CN" altLang="en-US" sz="3200" b="1">
                <a:latin typeface="宋体" charset="-122"/>
              </a:rPr>
              <a:t>第四章 数字程序控制技术</a:t>
            </a:r>
          </a:p>
        </p:txBody>
      </p:sp>
      <p:sp>
        <p:nvSpPr>
          <p:cNvPr id="38915" name="Rectangle 3"/>
          <p:cNvSpPr>
            <a:spLocks noChangeArrowheads="1"/>
          </p:cNvSpPr>
          <p:nvPr/>
        </p:nvSpPr>
        <p:spPr bwMode="auto">
          <a:xfrm>
            <a:off x="179388" y="1125538"/>
            <a:ext cx="8785225" cy="5139869"/>
          </a:xfrm>
          <a:prstGeom prst="rect">
            <a:avLst/>
          </a:prstGeom>
          <a:noFill/>
          <a:ln w="9525">
            <a:noFill/>
            <a:miter lim="800000"/>
            <a:headEnd/>
            <a:tailEnd/>
          </a:ln>
        </p:spPr>
        <p:txBody>
          <a:bodyPr>
            <a:spAutoFit/>
          </a:bodyPr>
          <a:lstStyle/>
          <a:p>
            <a:pPr>
              <a:buFont typeface="Wingdings" pitchFamily="2" charset="2"/>
              <a:buNone/>
            </a:pPr>
            <a:r>
              <a:rPr kumimoji="0" lang="en-US" altLang="zh-CN" b="1" dirty="0">
                <a:solidFill>
                  <a:schemeClr val="folHlink"/>
                </a:solidFill>
                <a:latin typeface="宋体" charset="-122"/>
              </a:rPr>
              <a:t>1 </a:t>
            </a:r>
            <a:r>
              <a:rPr kumimoji="0" lang="zh-CN" altLang="en-US" b="1" dirty="0">
                <a:solidFill>
                  <a:schemeClr val="folHlink"/>
                </a:solidFill>
                <a:latin typeface="宋体" charset="-122"/>
              </a:rPr>
              <a:t>数字程序控制基础</a:t>
            </a:r>
            <a:r>
              <a:rPr kumimoji="0" lang="zh-CN" altLang="en-US" b="1" dirty="0">
                <a:latin typeface="宋体" charset="-122"/>
              </a:rPr>
              <a:t> </a:t>
            </a:r>
          </a:p>
          <a:p>
            <a:pPr>
              <a:buFontTx/>
              <a:buChar char="•"/>
            </a:pPr>
            <a:r>
              <a:rPr kumimoji="0" lang="zh-CN" altLang="en-US" sz="2000" b="1" dirty="0" smtClean="0">
                <a:latin typeface="宋体" charset="-122"/>
              </a:rPr>
              <a:t> 数字程序控制原理、</a:t>
            </a:r>
            <a:r>
              <a:rPr lang="zh-CN" altLang="en-US" sz="2000" b="1" dirty="0" smtClean="0">
                <a:latin typeface="宋体" pitchFamily="2" charset="-122"/>
              </a:rPr>
              <a:t>数字程序控制方式（点位控制、直线控制、轮廓控制）</a:t>
            </a:r>
            <a:endParaRPr kumimoji="0" lang="zh-CN" altLang="en-US" sz="2000" b="1" dirty="0" smtClean="0">
              <a:latin typeface="宋体" charset="-122"/>
            </a:endParaRPr>
          </a:p>
          <a:p>
            <a:pPr>
              <a:buFontTx/>
              <a:buChar char="•"/>
            </a:pPr>
            <a:r>
              <a:rPr kumimoji="0" lang="zh-CN" altLang="en-US" sz="2000" b="1" dirty="0" smtClean="0">
                <a:latin typeface="宋体" charset="-122"/>
              </a:rPr>
              <a:t> 插补原理</a:t>
            </a:r>
          </a:p>
          <a:p>
            <a:r>
              <a:rPr kumimoji="0" lang="zh-CN" altLang="en-US" sz="2000" b="1" dirty="0">
                <a:latin typeface="宋体" charset="-122"/>
              </a:rPr>
              <a:t>	常用方法：直线插补、二次曲线插补</a:t>
            </a:r>
          </a:p>
          <a:p>
            <a:r>
              <a:rPr kumimoji="0" lang="zh-CN" altLang="en-US" sz="2000" b="1" dirty="0">
                <a:latin typeface="宋体" charset="-122"/>
              </a:rPr>
              <a:t>	脉冲、步长（脉冲当量）、脉冲</a:t>
            </a:r>
            <a:r>
              <a:rPr kumimoji="0" lang="zh-CN" altLang="en-US" sz="2000" b="1" dirty="0" smtClean="0">
                <a:latin typeface="宋体" charset="-122"/>
              </a:rPr>
              <a:t>个数</a:t>
            </a:r>
            <a:endParaRPr kumimoji="0" lang="en-US" altLang="zh-CN" sz="2000" b="1" dirty="0" smtClean="0">
              <a:latin typeface="宋体" charset="-122"/>
            </a:endParaRPr>
          </a:p>
          <a:p>
            <a:pPr>
              <a:buFont typeface="Arial" pitchFamily="34" charset="0"/>
              <a:buChar char="•"/>
            </a:pPr>
            <a:r>
              <a:rPr lang="zh-CN" altLang="en-US" sz="2000" b="1" dirty="0" smtClean="0">
                <a:latin typeface="宋体" pitchFamily="2" charset="-122"/>
              </a:rPr>
              <a:t> </a:t>
            </a:r>
            <a:endParaRPr kumimoji="0" lang="en-US" altLang="zh-CN" sz="2000" b="1" dirty="0" smtClean="0">
              <a:latin typeface="宋体" charset="-122"/>
            </a:endParaRPr>
          </a:p>
          <a:p>
            <a:pPr>
              <a:buFont typeface="Wingdings" pitchFamily="2" charset="2"/>
              <a:buNone/>
            </a:pPr>
            <a:r>
              <a:rPr kumimoji="0" lang="en-US" altLang="zh-CN" b="1" dirty="0" smtClean="0">
                <a:solidFill>
                  <a:schemeClr val="folHlink"/>
                </a:solidFill>
                <a:latin typeface="宋体" charset="-122"/>
              </a:rPr>
              <a:t>2 </a:t>
            </a:r>
            <a:r>
              <a:rPr kumimoji="0" lang="zh-CN" altLang="en-US" b="1" dirty="0">
                <a:solidFill>
                  <a:schemeClr val="folHlink"/>
                </a:solidFill>
                <a:latin typeface="宋体" charset="-122"/>
              </a:rPr>
              <a:t>逐点比较法插补原理 </a:t>
            </a:r>
          </a:p>
          <a:p>
            <a:pPr>
              <a:buFont typeface="Wingdings" pitchFamily="2" charset="2"/>
              <a:buNone/>
            </a:pPr>
            <a:r>
              <a:rPr kumimoji="0" lang="zh-CN" altLang="en-US" sz="2000" b="1" dirty="0">
                <a:latin typeface="宋体" charset="-122"/>
              </a:rPr>
              <a:t>   	逐点比较法插补，每走一步都要和给定轨迹上的坐标值进行比较来决	定下一步的进给方向。以阶梯折线来逼近直线或圆弧等曲线，最大误	差为一个脉冲当量。</a:t>
            </a:r>
          </a:p>
          <a:p>
            <a:pPr>
              <a:buFontTx/>
              <a:buChar char="•"/>
            </a:pPr>
            <a:r>
              <a:rPr kumimoji="0" lang="zh-CN" altLang="en-US" sz="2000" b="1" dirty="0">
                <a:solidFill>
                  <a:schemeClr val="folHlink"/>
                </a:solidFill>
                <a:latin typeface="宋体" charset="-122"/>
              </a:rPr>
              <a:t>直线插补</a:t>
            </a:r>
          </a:p>
          <a:p>
            <a:r>
              <a:rPr kumimoji="0" lang="zh-CN" altLang="en-US" sz="2000" b="1" dirty="0">
                <a:latin typeface="宋体" charset="-122"/>
              </a:rPr>
              <a:t>	①偏差判别、②坐标进给、③偏差计算、④终点判断。</a:t>
            </a:r>
          </a:p>
          <a:p>
            <a:pPr algn="just">
              <a:buClr>
                <a:schemeClr val="accent2"/>
              </a:buClr>
              <a:buSzPct val="70000"/>
              <a:buFont typeface="Wingdings" pitchFamily="2" charset="2"/>
              <a:buNone/>
            </a:pPr>
            <a:r>
              <a:rPr kumimoji="0" lang="zh-CN" altLang="en-US" sz="2000" b="1" dirty="0">
                <a:latin typeface="宋体" charset="-122"/>
              </a:rPr>
              <a:t>	偏差计算公式：</a:t>
            </a:r>
            <a:r>
              <a:rPr kumimoji="0" lang="en-US" altLang="zh-CN" sz="2000" b="1" dirty="0" err="1">
                <a:latin typeface="宋体" charset="-122"/>
              </a:rPr>
              <a:t>x</a:t>
            </a:r>
            <a:r>
              <a:rPr kumimoji="0" lang="en-US" altLang="zh-CN" sz="2000" b="1" baseline="-25000" dirty="0" err="1">
                <a:latin typeface="宋体" charset="-122"/>
              </a:rPr>
              <a:t>m</a:t>
            </a:r>
            <a:r>
              <a:rPr kumimoji="0" lang="en-US" altLang="zh-CN" sz="2000" b="1" dirty="0">
                <a:latin typeface="宋体" charset="-122"/>
              </a:rPr>
              <a:t>/</a:t>
            </a:r>
            <a:r>
              <a:rPr kumimoji="0" lang="en-US" altLang="zh-CN" sz="2000" b="1" dirty="0" err="1">
                <a:latin typeface="宋体" charset="-122"/>
              </a:rPr>
              <a:t>y</a:t>
            </a:r>
            <a:r>
              <a:rPr kumimoji="0" lang="en-US" altLang="zh-CN" sz="2000" b="1" baseline="-25000" dirty="0" err="1">
                <a:latin typeface="宋体" charset="-122"/>
              </a:rPr>
              <a:t>m</a:t>
            </a:r>
            <a:r>
              <a:rPr kumimoji="0" lang="zh-CN" altLang="en-US" sz="2000" b="1" dirty="0">
                <a:latin typeface="宋体" charset="-122"/>
              </a:rPr>
              <a:t>＝</a:t>
            </a:r>
            <a:r>
              <a:rPr kumimoji="0" lang="en-US" altLang="zh-CN" sz="2000" b="1" dirty="0" err="1">
                <a:latin typeface="宋体" charset="-122"/>
              </a:rPr>
              <a:t>x</a:t>
            </a:r>
            <a:r>
              <a:rPr kumimoji="0" lang="en-US" altLang="zh-CN" sz="2000" b="1" baseline="-25000" dirty="0" err="1">
                <a:latin typeface="宋体" charset="-122"/>
              </a:rPr>
              <a:t>e</a:t>
            </a:r>
            <a:r>
              <a:rPr kumimoji="0" lang="en-US" altLang="zh-CN" sz="2000" b="1" dirty="0">
                <a:latin typeface="宋体" charset="-122"/>
              </a:rPr>
              <a:t>/y</a:t>
            </a:r>
            <a:r>
              <a:rPr kumimoji="0" lang="en-US" altLang="zh-CN" sz="2000" b="1" baseline="-25000" dirty="0">
                <a:latin typeface="宋体" charset="-122"/>
              </a:rPr>
              <a:t>e</a:t>
            </a:r>
            <a:r>
              <a:rPr kumimoji="0" lang="en-US" altLang="zh-CN" sz="2000" b="1" dirty="0">
                <a:latin typeface="宋体" charset="-122"/>
              </a:rPr>
              <a:t> →F</a:t>
            </a:r>
            <a:r>
              <a:rPr kumimoji="0" lang="en-US" altLang="zh-CN" sz="2000" b="1" baseline="-25000" dirty="0">
                <a:latin typeface="宋体" charset="-122"/>
              </a:rPr>
              <a:t>m</a:t>
            </a:r>
            <a:r>
              <a:rPr kumimoji="0" lang="zh-CN" altLang="en-US" sz="2000" b="1" dirty="0">
                <a:latin typeface="宋体" charset="-122"/>
              </a:rPr>
              <a:t>＝</a:t>
            </a:r>
            <a:r>
              <a:rPr kumimoji="0" lang="en-US" altLang="zh-CN" sz="2000" b="1" dirty="0" err="1">
                <a:latin typeface="宋体" charset="-122"/>
              </a:rPr>
              <a:t>y</a:t>
            </a:r>
            <a:r>
              <a:rPr kumimoji="0" lang="en-US" altLang="zh-CN" sz="2000" b="1" baseline="-25000" dirty="0" err="1">
                <a:latin typeface="宋体" charset="-122"/>
              </a:rPr>
              <a:t>m</a:t>
            </a:r>
            <a:r>
              <a:rPr kumimoji="0" lang="en-US" altLang="zh-CN" sz="2000" b="1" dirty="0" err="1">
                <a:latin typeface="宋体" charset="-122"/>
              </a:rPr>
              <a:t>x</a:t>
            </a:r>
            <a:r>
              <a:rPr kumimoji="0" lang="en-US" altLang="zh-CN" sz="2000" b="1" baseline="-25000" dirty="0" err="1">
                <a:latin typeface="宋体" charset="-122"/>
              </a:rPr>
              <a:t>e</a:t>
            </a:r>
            <a:r>
              <a:rPr kumimoji="0" lang="en-US" altLang="zh-CN" sz="2000" b="1" dirty="0" err="1">
                <a:latin typeface="宋体" charset="-122"/>
              </a:rPr>
              <a:t>-x</a:t>
            </a:r>
            <a:r>
              <a:rPr kumimoji="0" lang="en-US" altLang="zh-CN" sz="2000" b="1" baseline="-25000" dirty="0" err="1">
                <a:latin typeface="宋体" charset="-122"/>
              </a:rPr>
              <a:t>m</a:t>
            </a:r>
            <a:r>
              <a:rPr kumimoji="0" lang="en-US" altLang="zh-CN" sz="2000" b="1" dirty="0" err="1">
                <a:latin typeface="宋体" charset="-122"/>
              </a:rPr>
              <a:t>y</a:t>
            </a:r>
            <a:r>
              <a:rPr kumimoji="0" lang="en-US" altLang="zh-CN" sz="2000" b="1" baseline="-25000" dirty="0" err="1">
                <a:latin typeface="宋体" charset="-122"/>
              </a:rPr>
              <a:t>e</a:t>
            </a:r>
            <a:endParaRPr kumimoji="0" lang="en-US" altLang="zh-CN" sz="2000" b="1" baseline="-25000" dirty="0">
              <a:latin typeface="宋体" charset="-122"/>
            </a:endParaRPr>
          </a:p>
          <a:p>
            <a:pPr algn="just">
              <a:buClr>
                <a:schemeClr val="accent2"/>
              </a:buClr>
              <a:buSzPct val="70000"/>
              <a:buFont typeface="Wingdings" pitchFamily="2" charset="2"/>
              <a:buNone/>
            </a:pPr>
            <a:r>
              <a:rPr kumimoji="0" lang="zh-CN" altLang="en-US" sz="2000" b="1" dirty="0">
                <a:latin typeface="宋体" charset="-122"/>
              </a:rPr>
              <a:t>	可简化（第一象限直线）</a:t>
            </a:r>
          </a:p>
          <a:p>
            <a:r>
              <a:rPr kumimoji="0" lang="zh-CN" altLang="en-US" sz="2000" b="1" dirty="0">
                <a:latin typeface="宋体" charset="-122"/>
              </a:rPr>
              <a:t>      		</a:t>
            </a:r>
            <a:r>
              <a:rPr kumimoji="0" lang="en-US" altLang="zh-CN" sz="2000" b="1" dirty="0">
                <a:latin typeface="宋体" charset="-122"/>
              </a:rPr>
              <a:t>F</a:t>
            </a:r>
            <a:r>
              <a:rPr kumimoji="0" lang="en-US" altLang="zh-CN" sz="2000" b="1" baseline="-25000" dirty="0">
                <a:latin typeface="宋体" charset="-122"/>
              </a:rPr>
              <a:t>m</a:t>
            </a:r>
            <a:r>
              <a:rPr kumimoji="0" lang="en-US" altLang="zh-CN" sz="2000" b="1" dirty="0">
                <a:latin typeface="宋体" charset="-122"/>
              </a:rPr>
              <a:t>≥0,</a:t>
            </a:r>
            <a:r>
              <a:rPr kumimoji="0" lang="zh-CN" altLang="en-US" sz="2000" b="1" dirty="0">
                <a:latin typeface="宋体" charset="-122"/>
              </a:rPr>
              <a:t> </a:t>
            </a:r>
            <a:r>
              <a:rPr kumimoji="0" lang="en-US" altLang="zh-CN" sz="2000" b="1" dirty="0">
                <a:latin typeface="宋体" charset="-122"/>
              </a:rPr>
              <a:t>+x</a:t>
            </a:r>
            <a:r>
              <a:rPr kumimoji="0" lang="zh-CN" altLang="en-US" sz="2000" b="1" dirty="0">
                <a:latin typeface="宋体" charset="-122"/>
              </a:rPr>
              <a:t>进给</a:t>
            </a:r>
            <a:r>
              <a:rPr kumimoji="0" lang="en-US" altLang="zh-CN" sz="2000" b="1" dirty="0">
                <a:latin typeface="宋体" charset="-122"/>
              </a:rPr>
              <a:t>,</a:t>
            </a:r>
            <a:r>
              <a:rPr kumimoji="0" lang="zh-CN" altLang="en-US" sz="2000" b="1" dirty="0">
                <a:latin typeface="宋体" charset="-122"/>
              </a:rPr>
              <a:t>新点坐标 </a:t>
            </a:r>
            <a:r>
              <a:rPr kumimoji="0" lang="en-US" altLang="zh-CN" sz="2000" b="1" dirty="0">
                <a:latin typeface="宋体" charset="-122"/>
              </a:rPr>
              <a:t>(x</a:t>
            </a:r>
            <a:r>
              <a:rPr kumimoji="0" lang="en-US" altLang="zh-CN" sz="2000" b="1" baseline="-25000" dirty="0">
                <a:latin typeface="宋体" charset="-122"/>
              </a:rPr>
              <a:t>m</a:t>
            </a:r>
            <a:r>
              <a:rPr kumimoji="0" lang="en-US" altLang="zh-CN" sz="2000" b="1" dirty="0">
                <a:latin typeface="宋体" charset="-122"/>
              </a:rPr>
              <a:t>+1,y</a:t>
            </a:r>
            <a:r>
              <a:rPr kumimoji="0" lang="en-US" altLang="zh-CN" sz="2000" b="1" baseline="-25000" dirty="0">
                <a:latin typeface="宋体" charset="-122"/>
              </a:rPr>
              <a:t>m</a:t>
            </a:r>
            <a:r>
              <a:rPr kumimoji="0" lang="en-US" altLang="zh-CN" sz="2000" b="1" dirty="0">
                <a:latin typeface="宋体" charset="-122"/>
              </a:rPr>
              <a:t>)</a:t>
            </a:r>
            <a:r>
              <a:rPr kumimoji="0" lang="zh-CN" altLang="en-US" sz="2000" b="1" dirty="0">
                <a:latin typeface="宋体" charset="-122"/>
              </a:rPr>
              <a:t>，偏差</a:t>
            </a:r>
            <a:r>
              <a:rPr kumimoji="0" lang="en-US" altLang="zh-CN" sz="2000" b="1" dirty="0">
                <a:latin typeface="宋体" charset="-122"/>
              </a:rPr>
              <a:t>F</a:t>
            </a:r>
            <a:r>
              <a:rPr kumimoji="0" lang="en-US" altLang="zh-CN" sz="2000" b="1" baseline="-25000" dirty="0">
                <a:latin typeface="宋体" charset="-122"/>
              </a:rPr>
              <a:t>m+1</a:t>
            </a:r>
            <a:r>
              <a:rPr kumimoji="0" lang="en-US" altLang="zh-CN" sz="2000" b="1" dirty="0">
                <a:latin typeface="宋体" charset="-122"/>
              </a:rPr>
              <a:t>=F</a:t>
            </a:r>
            <a:r>
              <a:rPr kumimoji="0" lang="en-US" altLang="zh-CN" sz="2000" b="1" baseline="-25000" dirty="0">
                <a:latin typeface="宋体" charset="-122"/>
              </a:rPr>
              <a:t>m</a:t>
            </a:r>
            <a:r>
              <a:rPr kumimoji="0" lang="en-US" altLang="zh-CN" sz="2000" b="1" dirty="0">
                <a:latin typeface="宋体" charset="-122"/>
              </a:rPr>
              <a:t>-y</a:t>
            </a:r>
            <a:r>
              <a:rPr kumimoji="0" lang="en-US" altLang="zh-CN" sz="2000" b="1" baseline="-25000" dirty="0">
                <a:latin typeface="宋体" charset="-122"/>
              </a:rPr>
              <a:t>e </a:t>
            </a:r>
          </a:p>
          <a:p>
            <a:r>
              <a:rPr kumimoji="0" lang="zh-CN" altLang="en-US" sz="2000" b="1" dirty="0">
                <a:latin typeface="宋体" charset="-122"/>
              </a:rPr>
              <a:t>      		</a:t>
            </a:r>
            <a:r>
              <a:rPr kumimoji="0" lang="en-US" altLang="zh-CN" sz="2000" b="1" dirty="0">
                <a:latin typeface="宋体" charset="-122"/>
              </a:rPr>
              <a:t>F</a:t>
            </a:r>
            <a:r>
              <a:rPr kumimoji="0" lang="en-US" altLang="zh-CN" sz="2000" b="1" baseline="-25000" dirty="0">
                <a:latin typeface="宋体" charset="-122"/>
              </a:rPr>
              <a:t>m</a:t>
            </a:r>
            <a:r>
              <a:rPr kumimoji="0" lang="zh-CN" altLang="en-US" sz="2000" b="1" dirty="0">
                <a:latin typeface="宋体" charset="-122"/>
              </a:rPr>
              <a:t>＜</a:t>
            </a:r>
            <a:r>
              <a:rPr kumimoji="0" lang="en-US" altLang="zh-CN" sz="2000" b="1" dirty="0">
                <a:latin typeface="宋体" charset="-122"/>
              </a:rPr>
              <a:t>0,+y</a:t>
            </a:r>
            <a:r>
              <a:rPr kumimoji="0" lang="zh-CN" altLang="en-US" sz="2000" b="1" dirty="0">
                <a:latin typeface="宋体" charset="-122"/>
              </a:rPr>
              <a:t>进给</a:t>
            </a:r>
            <a:r>
              <a:rPr kumimoji="0" lang="en-US" altLang="zh-CN" sz="2000" b="1" dirty="0">
                <a:latin typeface="宋体" charset="-122"/>
              </a:rPr>
              <a:t>,</a:t>
            </a:r>
            <a:r>
              <a:rPr kumimoji="0" lang="zh-CN" altLang="en-US" sz="2000" b="1" dirty="0">
                <a:latin typeface="宋体" charset="-122"/>
              </a:rPr>
              <a:t>新点坐标</a:t>
            </a:r>
            <a:r>
              <a:rPr kumimoji="0" lang="en-US" altLang="zh-CN" sz="2000" b="1" dirty="0">
                <a:latin typeface="宋体" charset="-122"/>
              </a:rPr>
              <a:t>(x</a:t>
            </a:r>
            <a:r>
              <a:rPr kumimoji="0" lang="en-US" altLang="zh-CN" sz="2000" b="1" baseline="-25000" dirty="0">
                <a:latin typeface="宋体" charset="-122"/>
              </a:rPr>
              <a:t>m</a:t>
            </a:r>
            <a:r>
              <a:rPr kumimoji="0" lang="en-US" altLang="zh-CN" sz="2000" b="1" dirty="0">
                <a:latin typeface="宋体" charset="-122"/>
              </a:rPr>
              <a:t>,y</a:t>
            </a:r>
            <a:r>
              <a:rPr kumimoji="0" lang="en-US" altLang="zh-CN" sz="2000" b="1" baseline="-25000" dirty="0">
                <a:latin typeface="宋体" charset="-122"/>
              </a:rPr>
              <a:t>m</a:t>
            </a:r>
            <a:r>
              <a:rPr kumimoji="0" lang="en-US" altLang="zh-CN" sz="2000" b="1" dirty="0">
                <a:latin typeface="宋体" charset="-122"/>
              </a:rPr>
              <a:t>+1)</a:t>
            </a:r>
            <a:r>
              <a:rPr kumimoji="0" lang="zh-CN" altLang="en-US" sz="2000" b="1" dirty="0">
                <a:latin typeface="宋体" charset="-122"/>
              </a:rPr>
              <a:t>，偏差 </a:t>
            </a:r>
            <a:r>
              <a:rPr kumimoji="0" lang="en-US" altLang="zh-CN" sz="2000" b="1" dirty="0">
                <a:latin typeface="宋体" charset="-122"/>
              </a:rPr>
              <a:t>F</a:t>
            </a:r>
            <a:r>
              <a:rPr kumimoji="0" lang="en-US" altLang="zh-CN" sz="2000" b="1" baseline="-25000" dirty="0">
                <a:latin typeface="宋体" charset="-122"/>
              </a:rPr>
              <a:t>m+1</a:t>
            </a:r>
            <a:r>
              <a:rPr kumimoji="0" lang="en-US" altLang="zh-CN" sz="2000" b="1" dirty="0">
                <a:latin typeface="宋体" charset="-122"/>
              </a:rPr>
              <a:t>=</a:t>
            </a:r>
            <a:r>
              <a:rPr kumimoji="0" lang="en-US" altLang="zh-CN" sz="2000" b="1" dirty="0" err="1">
                <a:latin typeface="宋体" charset="-122"/>
              </a:rPr>
              <a:t>F</a:t>
            </a:r>
            <a:r>
              <a:rPr kumimoji="0" lang="en-US" altLang="zh-CN" sz="2000" b="1" baseline="-25000" dirty="0" err="1">
                <a:latin typeface="宋体" charset="-122"/>
              </a:rPr>
              <a:t>m</a:t>
            </a:r>
            <a:r>
              <a:rPr kumimoji="0" lang="en-US" altLang="zh-CN" sz="2000" b="1" dirty="0" err="1">
                <a:latin typeface="宋体" charset="-122"/>
              </a:rPr>
              <a:t>+x</a:t>
            </a:r>
            <a:r>
              <a:rPr kumimoji="0" lang="en-US" altLang="zh-CN" sz="2000" b="1" baseline="-25000" dirty="0" err="1">
                <a:latin typeface="宋体" charset="-122"/>
              </a:rPr>
              <a:t>e</a:t>
            </a:r>
            <a:endParaRPr kumimoji="0" lang="zh-CN" altLang="en-US" sz="2000" b="1" baseline="-25000" dirty="0">
              <a:latin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72" name="Group 36"/>
          <p:cNvGraphicFramePr>
            <a:graphicFrameLocks noGrp="1"/>
          </p:cNvGraphicFramePr>
          <p:nvPr/>
        </p:nvGraphicFramePr>
        <p:xfrm>
          <a:off x="428596" y="857232"/>
          <a:ext cx="5473700" cy="1494156"/>
        </p:xfrm>
        <a:graphic>
          <a:graphicData uri="http://schemas.openxmlformats.org/drawingml/2006/table">
            <a:tbl>
              <a:tblPr/>
              <a:tblGrid>
                <a:gridCol w="912813">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579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偏差</a:t>
                      </a:r>
                      <a:endParaRPr kumimoji="1" lang="zh-CN" altLang="en-US" sz="1600" b="1"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偏差计算公式</a:t>
                      </a:r>
                      <a:endParaRPr kumimoji="1" lang="zh-CN" altLang="en-US"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1</a:t>
                      </a:r>
                      <a:r>
                        <a:rPr kumimoji="1" lang="zh-CN" altLang="en-US" sz="1600" b="1"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象限</a:t>
                      </a:r>
                      <a:endParaRPr kumimoji="1" lang="zh-CN" altLang="en-US" sz="1600" b="1"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2</a:t>
                      </a:r>
                      <a:r>
                        <a:rPr kumimoji="1" lang="zh-CN" altLang="en-US"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象限</a:t>
                      </a:r>
                      <a:endParaRPr kumimoji="1" lang="zh-CN" altLang="en-US"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3</a:t>
                      </a:r>
                      <a:r>
                        <a:rPr kumimoji="1" lang="zh-CN" altLang="en-US"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象限</a:t>
                      </a:r>
                      <a:endParaRPr kumimoji="1" lang="zh-CN" altLang="en-US"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4</a:t>
                      </a:r>
                      <a:r>
                        <a:rPr kumimoji="1" lang="zh-CN" altLang="en-US"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象限</a:t>
                      </a:r>
                      <a:endParaRPr kumimoji="1" lang="zh-CN" altLang="en-US"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F</a:t>
                      </a:r>
                      <a:r>
                        <a:rPr kumimoji="1" lang="en-US" altLang="zh-CN" sz="1600" b="1" i="0" u="none" strike="noStrike" cap="none" normalizeH="0" baseline="-25000" smtClean="0">
                          <a:ln>
                            <a:noFill/>
                          </a:ln>
                          <a:solidFill>
                            <a:schemeClr val="bg2"/>
                          </a:solidFill>
                          <a:effectLst/>
                          <a:latin typeface="Times New Roman" pitchFamily="18" charset="0"/>
                          <a:ea typeface="宋体" charset="-122"/>
                          <a:cs typeface="Times New Roman" pitchFamily="18" charset="0"/>
                        </a:rPr>
                        <a:t>m</a:t>
                      </a: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≥0 </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F</a:t>
                      </a:r>
                      <a:r>
                        <a:rPr kumimoji="1" lang="en-US" altLang="zh-CN" sz="1600" b="1" i="0" u="none" strike="noStrike" cap="none" normalizeH="0" baseline="-25000" smtClean="0">
                          <a:ln>
                            <a:noFill/>
                          </a:ln>
                          <a:solidFill>
                            <a:schemeClr val="bg2"/>
                          </a:solidFill>
                          <a:effectLst/>
                          <a:latin typeface="Times New Roman" pitchFamily="18" charset="0"/>
                          <a:ea typeface="宋体" charset="-122"/>
                          <a:cs typeface="Times New Roman" pitchFamily="18" charset="0"/>
                        </a:rPr>
                        <a:t>m+1</a:t>
                      </a: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 F</a:t>
                      </a:r>
                      <a:r>
                        <a:rPr kumimoji="1" lang="en-US" altLang="zh-CN" sz="1600" b="1" i="0" u="none" strike="noStrike" cap="none" normalizeH="0" baseline="-25000" smtClean="0">
                          <a:ln>
                            <a:noFill/>
                          </a:ln>
                          <a:solidFill>
                            <a:schemeClr val="bg2"/>
                          </a:solidFill>
                          <a:effectLst/>
                          <a:latin typeface="Times New Roman" pitchFamily="18" charset="0"/>
                          <a:ea typeface="宋体" charset="-122"/>
                          <a:cs typeface="Times New Roman" pitchFamily="18" charset="0"/>
                        </a:rPr>
                        <a:t>m</a:t>
                      </a: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-Ye </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+x</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-x</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-x</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+x</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extLst>
                  <a:ext uri="{0D108BD9-81ED-4DB2-BD59-A6C34878D82A}">
                    <a16:rowId xmlns:a16="http://schemas.microsoft.com/office/drawing/2014/main" val="10001"/>
                  </a:ext>
                </a:extLst>
              </a:tr>
              <a:tr h="579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F</a:t>
                      </a:r>
                      <a:r>
                        <a:rPr kumimoji="1" lang="en-US" altLang="zh-CN" sz="1600" b="1" i="0" u="none" strike="noStrike" cap="none" normalizeH="0" baseline="-25000" smtClean="0">
                          <a:ln>
                            <a:noFill/>
                          </a:ln>
                          <a:solidFill>
                            <a:schemeClr val="bg2"/>
                          </a:solidFill>
                          <a:effectLst/>
                          <a:latin typeface="Times New Roman" pitchFamily="18" charset="0"/>
                          <a:ea typeface="宋体" charset="-122"/>
                          <a:cs typeface="Times New Roman" pitchFamily="18" charset="0"/>
                        </a:rPr>
                        <a:t>m</a:t>
                      </a:r>
                      <a:r>
                        <a:rPr kumimoji="1" lang="zh-CN" altLang="en-US"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a:t>
                      </a: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0 </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F</a:t>
                      </a:r>
                      <a:r>
                        <a:rPr kumimoji="1" lang="en-US" altLang="zh-CN" sz="1600" b="1" i="0" u="none" strike="noStrike" cap="none" normalizeH="0" baseline="-25000" smtClean="0">
                          <a:ln>
                            <a:noFill/>
                          </a:ln>
                          <a:solidFill>
                            <a:schemeClr val="bg2"/>
                          </a:solidFill>
                          <a:effectLst/>
                          <a:latin typeface="Times New Roman" pitchFamily="18" charset="0"/>
                          <a:ea typeface="宋体" charset="-122"/>
                          <a:cs typeface="Times New Roman" pitchFamily="18" charset="0"/>
                        </a:rPr>
                        <a:t>m+1</a:t>
                      </a: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 F</a:t>
                      </a:r>
                      <a:r>
                        <a:rPr kumimoji="1" lang="en-US" altLang="zh-CN" sz="1600" b="1" i="0" u="none" strike="noStrike" cap="none" normalizeH="0" baseline="-25000" smtClean="0">
                          <a:ln>
                            <a:noFill/>
                          </a:ln>
                          <a:solidFill>
                            <a:schemeClr val="bg2"/>
                          </a:solidFill>
                          <a:effectLst/>
                          <a:latin typeface="Times New Roman" pitchFamily="18" charset="0"/>
                          <a:ea typeface="宋体" charset="-122"/>
                          <a:cs typeface="Times New Roman" pitchFamily="18" charset="0"/>
                        </a:rPr>
                        <a:t>m</a:t>
                      </a: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+Xe </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+y</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+y</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bg2"/>
                          </a:solidFill>
                          <a:effectLst/>
                          <a:latin typeface="Times New Roman" pitchFamily="18" charset="0"/>
                          <a:ea typeface="宋体" charset="-122"/>
                          <a:cs typeface="Times New Roman" pitchFamily="18" charset="0"/>
                        </a:rPr>
                        <a:t>-y</a:t>
                      </a:r>
                      <a:endParaRPr kumimoji="1" lang="en-US" altLang="zh-CN" sz="1600" b="1" i="0" u="none" strike="noStrike" cap="none" normalizeH="0" baseline="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2"/>
                          </a:solidFill>
                          <a:effectLst/>
                          <a:latin typeface="Times New Roman" pitchFamily="18" charset="0"/>
                          <a:ea typeface="宋体" charset="-122"/>
                          <a:cs typeface="Times New Roman" pitchFamily="18" charset="0"/>
                        </a:rPr>
                        <a:t>-y</a:t>
                      </a:r>
                      <a:endParaRPr kumimoji="1" lang="en-US" altLang="zh-CN" sz="1600" b="1" i="0" u="none" strike="noStrike" cap="none" normalizeH="0" baseline="0" dirty="0" smtClean="0">
                        <a:ln>
                          <a:noFill/>
                        </a:ln>
                        <a:solidFill>
                          <a:schemeClr val="bg2"/>
                        </a:solidFill>
                        <a:effectLst/>
                        <a:latin typeface="Times New Roman" pitchFamily="18" charset="0"/>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pic>
        <p:nvPicPr>
          <p:cNvPr id="39968" name="Picture 32"/>
          <p:cNvPicPr>
            <a:picLocks noChangeAspect="1" noChangeArrowheads="1"/>
          </p:cNvPicPr>
          <p:nvPr/>
        </p:nvPicPr>
        <p:blipFill>
          <a:blip r:embed="rId2" cstate="print"/>
          <a:srcRect/>
          <a:stretch>
            <a:fillRect/>
          </a:stretch>
        </p:blipFill>
        <p:spPr bwMode="auto">
          <a:xfrm>
            <a:off x="6286512" y="142852"/>
            <a:ext cx="2374900" cy="2400300"/>
          </a:xfrm>
          <a:prstGeom prst="rect">
            <a:avLst/>
          </a:prstGeom>
          <a:noFill/>
          <a:ln w="9525">
            <a:noFill/>
            <a:miter lim="800000"/>
            <a:headEnd/>
            <a:tailEnd/>
          </a:ln>
        </p:spPr>
      </p:pic>
      <p:sp>
        <p:nvSpPr>
          <p:cNvPr id="39969" name="Text Box 33"/>
          <p:cNvSpPr txBox="1">
            <a:spLocks noChangeArrowheads="1"/>
          </p:cNvSpPr>
          <p:nvPr/>
        </p:nvSpPr>
        <p:spPr bwMode="auto">
          <a:xfrm>
            <a:off x="1214414" y="357166"/>
            <a:ext cx="4321175" cy="457200"/>
          </a:xfrm>
          <a:prstGeom prst="rect">
            <a:avLst/>
          </a:prstGeom>
          <a:noFill/>
          <a:ln w="9525">
            <a:noFill/>
            <a:miter lim="800000"/>
            <a:headEnd/>
            <a:tailEnd/>
          </a:ln>
        </p:spPr>
        <p:txBody>
          <a:bodyPr>
            <a:spAutoFit/>
          </a:bodyPr>
          <a:lstStyle/>
          <a:p>
            <a:pPr>
              <a:spcBef>
                <a:spcPct val="50000"/>
              </a:spcBef>
            </a:pPr>
            <a:r>
              <a:rPr kumimoji="0" lang="zh-CN" altLang="en-US" b="1" dirty="0"/>
              <a:t>四象限直线插补</a:t>
            </a:r>
            <a:endParaRPr kumimoji="0" lang="en-US" altLang="zh-CN" b="1" dirty="0"/>
          </a:p>
        </p:txBody>
      </p:sp>
      <p:sp>
        <p:nvSpPr>
          <p:cNvPr id="5" name="Rectangle 34"/>
          <p:cNvSpPr>
            <a:spLocks noChangeArrowheads="1"/>
          </p:cNvSpPr>
          <p:nvPr/>
        </p:nvSpPr>
        <p:spPr bwMode="auto">
          <a:xfrm>
            <a:off x="0" y="2357430"/>
            <a:ext cx="8893175" cy="4524315"/>
          </a:xfrm>
          <a:prstGeom prst="rect">
            <a:avLst/>
          </a:prstGeom>
          <a:noFill/>
          <a:ln w="9525">
            <a:noFill/>
            <a:miter lim="800000"/>
            <a:headEnd/>
            <a:tailEnd/>
          </a:ln>
        </p:spPr>
        <p:txBody>
          <a:bodyPr>
            <a:spAutoFit/>
          </a:bodyPr>
          <a:lstStyle/>
          <a:p>
            <a:pPr>
              <a:buFontTx/>
              <a:buChar char="•"/>
            </a:pPr>
            <a:r>
              <a:rPr kumimoji="0" lang="zh-CN" altLang="en-US" b="1" dirty="0">
                <a:solidFill>
                  <a:schemeClr val="folHlink"/>
                </a:solidFill>
                <a:latin typeface="宋体" charset="-122"/>
              </a:rPr>
              <a:t> 圆弧插补</a:t>
            </a:r>
          </a:p>
          <a:p>
            <a:r>
              <a:rPr kumimoji="0" lang="zh-CN" altLang="en-US" b="1" dirty="0" smtClean="0">
                <a:latin typeface="宋体" charset="-122"/>
              </a:rPr>
              <a:t>  </a:t>
            </a:r>
            <a:r>
              <a:rPr kumimoji="0" lang="zh-CN" altLang="en-US" b="1" dirty="0">
                <a:latin typeface="宋体" charset="-122"/>
              </a:rPr>
              <a:t>偏差判别、坐标进给、偏差计算、坐标计算、终点判断。</a:t>
            </a:r>
          </a:p>
          <a:p>
            <a:r>
              <a:rPr kumimoji="0" lang="zh-CN" altLang="en-US" b="1" dirty="0">
                <a:latin typeface="宋体" charset="-122"/>
              </a:rPr>
              <a:t>  偏差计算公式：</a:t>
            </a:r>
            <a:r>
              <a:rPr kumimoji="0" lang="en-US" altLang="zh-CN" b="1" dirty="0">
                <a:latin typeface="宋体" charset="-122"/>
              </a:rPr>
              <a:t>Fm</a:t>
            </a:r>
            <a:r>
              <a:rPr kumimoji="0" lang="zh-CN" altLang="en-US" b="1" dirty="0">
                <a:latin typeface="宋体" charset="-122"/>
              </a:rPr>
              <a:t>＝</a:t>
            </a:r>
            <a:r>
              <a:rPr kumimoji="0" lang="en-US" altLang="zh-CN" b="1" dirty="0" err="1">
                <a:latin typeface="宋体" charset="-122"/>
              </a:rPr>
              <a:t>R</a:t>
            </a:r>
            <a:r>
              <a:rPr kumimoji="0" lang="en-US" altLang="zh-CN" b="1" baseline="-25000" dirty="0" err="1">
                <a:latin typeface="宋体" charset="-122"/>
              </a:rPr>
              <a:t>m</a:t>
            </a:r>
            <a:r>
              <a:rPr kumimoji="0" lang="zh-CN" altLang="en-US" b="1" baseline="30000" dirty="0">
                <a:latin typeface="宋体" charset="-122"/>
              </a:rPr>
              <a:t>２</a:t>
            </a:r>
            <a:r>
              <a:rPr kumimoji="0" lang="en-US" altLang="zh-CN" b="1" dirty="0">
                <a:latin typeface="宋体" charset="-122"/>
              </a:rPr>
              <a:t>-R</a:t>
            </a:r>
            <a:r>
              <a:rPr kumimoji="0" lang="en-US" altLang="zh-CN" b="1" baseline="30000" dirty="0">
                <a:latin typeface="宋体" charset="-122"/>
              </a:rPr>
              <a:t>2</a:t>
            </a:r>
            <a:r>
              <a:rPr kumimoji="0" lang="en-US" altLang="zh-CN" b="1" dirty="0">
                <a:latin typeface="宋体" charset="-122"/>
              </a:rPr>
              <a:t>=</a:t>
            </a:r>
            <a:r>
              <a:rPr kumimoji="0" lang="en-US" altLang="zh-CN" b="1" dirty="0" err="1">
                <a:latin typeface="宋体" charset="-122"/>
              </a:rPr>
              <a:t>x</a:t>
            </a:r>
            <a:r>
              <a:rPr kumimoji="0" lang="en-US" altLang="zh-CN" b="1" baseline="-25000" dirty="0" err="1">
                <a:latin typeface="宋体" charset="-122"/>
              </a:rPr>
              <a:t>m</a:t>
            </a:r>
            <a:r>
              <a:rPr kumimoji="0" lang="zh-CN" altLang="en-US" b="1" baseline="30000" dirty="0">
                <a:latin typeface="宋体" charset="-122"/>
              </a:rPr>
              <a:t>２</a:t>
            </a:r>
            <a:r>
              <a:rPr kumimoji="0" lang="en-US" altLang="zh-CN" b="1" dirty="0">
                <a:latin typeface="宋体" charset="-122"/>
              </a:rPr>
              <a:t>+y</a:t>
            </a:r>
            <a:r>
              <a:rPr kumimoji="0" lang="en-US" altLang="zh-CN" b="1" baseline="-25000" dirty="0">
                <a:latin typeface="宋体" charset="-122"/>
              </a:rPr>
              <a:t>m</a:t>
            </a:r>
            <a:r>
              <a:rPr kumimoji="0" lang="en-US" altLang="zh-CN" b="1" baseline="30000" dirty="0">
                <a:latin typeface="宋体" charset="-122"/>
              </a:rPr>
              <a:t>2</a:t>
            </a:r>
            <a:r>
              <a:rPr kumimoji="0" lang="en-US" altLang="zh-CN" b="1" dirty="0">
                <a:latin typeface="宋体" charset="-122"/>
              </a:rPr>
              <a:t>-R</a:t>
            </a:r>
            <a:r>
              <a:rPr kumimoji="0" lang="en-US" altLang="zh-CN" b="1" baseline="30000" dirty="0">
                <a:latin typeface="宋体" charset="-122"/>
              </a:rPr>
              <a:t>2</a:t>
            </a:r>
          </a:p>
          <a:p>
            <a:r>
              <a:rPr kumimoji="0" lang="zh-CN" altLang="en-US" b="1" dirty="0" smtClean="0">
                <a:latin typeface="宋体" charset="-122"/>
              </a:rPr>
              <a:t>  公式简化</a:t>
            </a:r>
            <a:r>
              <a:rPr kumimoji="0" lang="zh-CN" altLang="en-US" b="1" dirty="0">
                <a:latin typeface="宋体" charset="-122"/>
              </a:rPr>
              <a:t>（第一象限</a:t>
            </a:r>
            <a:r>
              <a:rPr kumimoji="0" lang="zh-CN" altLang="en-US" b="1" dirty="0" smtClean="0">
                <a:latin typeface="宋体" charset="-122"/>
              </a:rPr>
              <a:t>）：</a:t>
            </a:r>
            <a:endParaRPr kumimoji="0" lang="en-US" altLang="zh-CN" b="1" dirty="0">
              <a:latin typeface="宋体" charset="-122"/>
            </a:endParaRPr>
          </a:p>
          <a:p>
            <a:r>
              <a:rPr kumimoji="0" lang="zh-CN" altLang="en-US" b="1" dirty="0">
                <a:latin typeface="宋体" charset="-122"/>
              </a:rPr>
              <a:t>  顺圆 </a:t>
            </a:r>
            <a:r>
              <a:rPr kumimoji="0" lang="en-US" altLang="zh-CN" b="1" dirty="0">
                <a:latin typeface="宋体" charset="-122"/>
              </a:rPr>
              <a:t>F</a:t>
            </a:r>
            <a:r>
              <a:rPr kumimoji="0" lang="en-US" altLang="zh-CN" b="1" baseline="-25000" dirty="0">
                <a:latin typeface="宋体" charset="-122"/>
              </a:rPr>
              <a:t>m</a:t>
            </a:r>
            <a:r>
              <a:rPr kumimoji="0" lang="en-US" altLang="zh-CN" b="1" dirty="0">
                <a:latin typeface="宋体" charset="-122"/>
              </a:rPr>
              <a:t>≥0,</a:t>
            </a:r>
            <a:r>
              <a:rPr kumimoji="0" lang="zh-CN" altLang="en-US" b="1" dirty="0">
                <a:latin typeface="宋体" charset="-122"/>
              </a:rPr>
              <a:t> </a:t>
            </a:r>
            <a:r>
              <a:rPr kumimoji="0" lang="en-US" altLang="zh-CN" b="1" dirty="0">
                <a:latin typeface="宋体" charset="-122"/>
              </a:rPr>
              <a:t>-y</a:t>
            </a:r>
            <a:r>
              <a:rPr kumimoji="0" lang="zh-CN" altLang="en-US" b="1" dirty="0">
                <a:latin typeface="宋体" charset="-122"/>
              </a:rPr>
              <a:t>进给</a:t>
            </a:r>
            <a:r>
              <a:rPr kumimoji="0" lang="en-US" altLang="zh-CN" b="1" dirty="0">
                <a:latin typeface="宋体" charset="-122"/>
              </a:rPr>
              <a:t>,</a:t>
            </a:r>
            <a:r>
              <a:rPr kumimoji="0" lang="zh-CN" altLang="en-US" b="1" dirty="0">
                <a:latin typeface="宋体" charset="-122"/>
              </a:rPr>
              <a:t>新点坐标 </a:t>
            </a:r>
            <a:r>
              <a:rPr kumimoji="0" lang="en-US" altLang="zh-CN" b="1" dirty="0">
                <a:latin typeface="宋体" charset="-122"/>
              </a:rPr>
              <a:t>(x</a:t>
            </a:r>
            <a:r>
              <a:rPr kumimoji="0" lang="en-US" altLang="zh-CN" b="1" baseline="-25000" dirty="0">
                <a:latin typeface="宋体" charset="-122"/>
              </a:rPr>
              <a:t>m</a:t>
            </a:r>
            <a:r>
              <a:rPr kumimoji="0" lang="en-US" altLang="zh-CN" b="1" dirty="0">
                <a:latin typeface="宋体" charset="-122"/>
              </a:rPr>
              <a:t>,y</a:t>
            </a:r>
            <a:r>
              <a:rPr kumimoji="0" lang="en-US" altLang="zh-CN" b="1" baseline="-25000" dirty="0">
                <a:latin typeface="宋体" charset="-122"/>
              </a:rPr>
              <a:t>m</a:t>
            </a:r>
            <a:r>
              <a:rPr kumimoji="0" lang="en-US" altLang="zh-CN" b="1" dirty="0">
                <a:latin typeface="宋体" charset="-122"/>
              </a:rPr>
              <a:t>-1)</a:t>
            </a:r>
          </a:p>
          <a:p>
            <a:r>
              <a:rPr kumimoji="0" lang="zh-CN" altLang="en-US" b="1" dirty="0">
                <a:latin typeface="宋体" charset="-122"/>
              </a:rPr>
              <a:t>		偏差</a:t>
            </a:r>
            <a:r>
              <a:rPr kumimoji="0" lang="en-US" altLang="zh-CN" b="1" dirty="0">
                <a:latin typeface="宋体" charset="-122"/>
              </a:rPr>
              <a:t>F</a:t>
            </a:r>
            <a:r>
              <a:rPr kumimoji="0" lang="en-US" altLang="zh-CN" b="1" baseline="-25000" dirty="0">
                <a:latin typeface="宋体" charset="-122"/>
              </a:rPr>
              <a:t>m+1</a:t>
            </a:r>
            <a:r>
              <a:rPr kumimoji="0" lang="en-US" altLang="zh-CN" b="1" dirty="0">
                <a:latin typeface="宋体" charset="-122"/>
              </a:rPr>
              <a:t>=F</a:t>
            </a:r>
            <a:r>
              <a:rPr kumimoji="0" lang="en-US" altLang="zh-CN" b="1" baseline="-25000" dirty="0">
                <a:latin typeface="宋体" charset="-122"/>
              </a:rPr>
              <a:t>m</a:t>
            </a:r>
            <a:r>
              <a:rPr kumimoji="0" lang="en-US" altLang="zh-CN" b="1" dirty="0">
                <a:latin typeface="宋体" charset="-122"/>
              </a:rPr>
              <a:t>- 2y</a:t>
            </a:r>
            <a:r>
              <a:rPr kumimoji="0" lang="en-US" altLang="zh-CN" b="1" baseline="-25000" dirty="0">
                <a:latin typeface="宋体" charset="-122"/>
              </a:rPr>
              <a:t>m</a:t>
            </a:r>
            <a:r>
              <a:rPr kumimoji="0" lang="en-US" altLang="zh-CN" b="1" dirty="0">
                <a:latin typeface="宋体" charset="-122"/>
              </a:rPr>
              <a:t>+1 </a:t>
            </a:r>
          </a:p>
          <a:p>
            <a:r>
              <a:rPr kumimoji="0" lang="zh-CN" altLang="en-US" b="1" dirty="0">
                <a:latin typeface="宋体" charset="-122"/>
              </a:rPr>
              <a:t>       </a:t>
            </a:r>
            <a:r>
              <a:rPr kumimoji="0" lang="en-US" altLang="zh-CN" b="1" dirty="0">
                <a:latin typeface="宋体" charset="-122"/>
              </a:rPr>
              <a:t>Fm</a:t>
            </a:r>
            <a:r>
              <a:rPr kumimoji="0" lang="zh-CN" altLang="en-US" b="1" dirty="0">
                <a:latin typeface="宋体" charset="-122"/>
              </a:rPr>
              <a:t>＜</a:t>
            </a:r>
            <a:r>
              <a:rPr kumimoji="0" lang="en-US" altLang="zh-CN" b="1" dirty="0">
                <a:latin typeface="宋体" charset="-122"/>
              </a:rPr>
              <a:t>0,+x</a:t>
            </a:r>
            <a:r>
              <a:rPr kumimoji="0" lang="zh-CN" altLang="en-US" b="1" dirty="0">
                <a:latin typeface="宋体" charset="-122"/>
              </a:rPr>
              <a:t>进给</a:t>
            </a:r>
            <a:r>
              <a:rPr kumimoji="0" lang="en-US" altLang="zh-CN" b="1" dirty="0">
                <a:latin typeface="宋体" charset="-122"/>
              </a:rPr>
              <a:t>,</a:t>
            </a:r>
            <a:r>
              <a:rPr kumimoji="0" lang="zh-CN" altLang="en-US" b="1" dirty="0">
                <a:latin typeface="宋体" charset="-122"/>
              </a:rPr>
              <a:t>新点坐标</a:t>
            </a:r>
            <a:r>
              <a:rPr kumimoji="0" lang="en-US" altLang="zh-CN" b="1" dirty="0">
                <a:latin typeface="宋体" charset="-122"/>
              </a:rPr>
              <a:t>(x</a:t>
            </a:r>
            <a:r>
              <a:rPr kumimoji="0" lang="en-US" altLang="zh-CN" b="1" baseline="-25000" dirty="0">
                <a:latin typeface="宋体" charset="-122"/>
              </a:rPr>
              <a:t>m</a:t>
            </a:r>
            <a:r>
              <a:rPr kumimoji="0" lang="en-US" altLang="zh-CN" b="1" dirty="0">
                <a:latin typeface="宋体" charset="-122"/>
              </a:rPr>
              <a:t>+1,y</a:t>
            </a:r>
            <a:r>
              <a:rPr kumimoji="0" lang="en-US" altLang="zh-CN" b="1" baseline="-25000" dirty="0">
                <a:latin typeface="宋体" charset="-122"/>
              </a:rPr>
              <a:t>m</a:t>
            </a:r>
            <a:r>
              <a:rPr kumimoji="0" lang="en-US" altLang="zh-CN" b="1" dirty="0">
                <a:latin typeface="宋体" charset="-122"/>
              </a:rPr>
              <a:t>)</a:t>
            </a:r>
          </a:p>
          <a:p>
            <a:r>
              <a:rPr kumimoji="0" lang="zh-CN" altLang="en-US" b="1" dirty="0">
                <a:latin typeface="宋体" charset="-122"/>
              </a:rPr>
              <a:t>		偏差 </a:t>
            </a:r>
            <a:r>
              <a:rPr kumimoji="0" lang="en-US" altLang="zh-CN" b="1" dirty="0">
                <a:latin typeface="宋体" charset="-122"/>
              </a:rPr>
              <a:t>F</a:t>
            </a:r>
            <a:r>
              <a:rPr kumimoji="0" lang="en-US" altLang="zh-CN" b="1" baseline="-25000" dirty="0">
                <a:latin typeface="宋体" charset="-122"/>
              </a:rPr>
              <a:t>m+1</a:t>
            </a:r>
            <a:r>
              <a:rPr kumimoji="0" lang="en-US" altLang="zh-CN" b="1" dirty="0">
                <a:latin typeface="宋体" charset="-122"/>
              </a:rPr>
              <a:t>=F</a:t>
            </a:r>
            <a:r>
              <a:rPr kumimoji="0" lang="en-US" altLang="zh-CN" b="1" baseline="-25000" dirty="0">
                <a:latin typeface="宋体" charset="-122"/>
              </a:rPr>
              <a:t>m</a:t>
            </a:r>
            <a:r>
              <a:rPr kumimoji="0" lang="en-US" altLang="zh-CN" b="1" dirty="0">
                <a:latin typeface="宋体" charset="-122"/>
              </a:rPr>
              <a:t>+2x</a:t>
            </a:r>
            <a:r>
              <a:rPr kumimoji="0" lang="en-US" altLang="zh-CN" b="1" baseline="-25000" dirty="0">
                <a:latin typeface="宋体" charset="-122"/>
              </a:rPr>
              <a:t>m</a:t>
            </a:r>
            <a:r>
              <a:rPr kumimoji="0" lang="en-US" altLang="zh-CN" b="1" dirty="0">
                <a:latin typeface="宋体" charset="-122"/>
              </a:rPr>
              <a:t>+1</a:t>
            </a:r>
            <a:endParaRPr kumimoji="0" lang="zh-CN" altLang="en-US" b="1" dirty="0">
              <a:latin typeface="宋体" charset="-122"/>
            </a:endParaRPr>
          </a:p>
          <a:p>
            <a:r>
              <a:rPr kumimoji="0" lang="zh-CN" altLang="en-US" b="1" dirty="0">
                <a:latin typeface="宋体" charset="-122"/>
              </a:rPr>
              <a:t>  逆圆 </a:t>
            </a:r>
            <a:r>
              <a:rPr kumimoji="0" lang="en-US" altLang="zh-CN" b="1" dirty="0">
                <a:latin typeface="宋体" charset="-122"/>
              </a:rPr>
              <a:t>Fm≥0,</a:t>
            </a:r>
            <a:r>
              <a:rPr kumimoji="0" lang="zh-CN" altLang="en-US" b="1" dirty="0">
                <a:latin typeface="宋体" charset="-122"/>
              </a:rPr>
              <a:t> </a:t>
            </a:r>
            <a:r>
              <a:rPr kumimoji="0" lang="en-US" altLang="zh-CN" b="1" dirty="0">
                <a:latin typeface="宋体" charset="-122"/>
              </a:rPr>
              <a:t>-x</a:t>
            </a:r>
            <a:r>
              <a:rPr kumimoji="0" lang="zh-CN" altLang="en-US" b="1" dirty="0">
                <a:latin typeface="宋体" charset="-122"/>
              </a:rPr>
              <a:t>进给</a:t>
            </a:r>
            <a:r>
              <a:rPr kumimoji="0" lang="en-US" altLang="zh-CN" b="1" dirty="0">
                <a:latin typeface="宋体" charset="-122"/>
              </a:rPr>
              <a:t>,</a:t>
            </a:r>
            <a:r>
              <a:rPr kumimoji="0" lang="zh-CN" altLang="en-US" b="1" dirty="0">
                <a:latin typeface="宋体" charset="-122"/>
              </a:rPr>
              <a:t>新点坐标 </a:t>
            </a:r>
            <a:r>
              <a:rPr kumimoji="0" lang="en-US" altLang="zh-CN" b="1" dirty="0">
                <a:latin typeface="宋体" charset="-122"/>
              </a:rPr>
              <a:t>(x</a:t>
            </a:r>
            <a:r>
              <a:rPr kumimoji="0" lang="en-US" altLang="zh-CN" b="1" baseline="-25000" dirty="0">
                <a:latin typeface="宋体" charset="-122"/>
              </a:rPr>
              <a:t>m</a:t>
            </a:r>
            <a:r>
              <a:rPr kumimoji="0" lang="en-US" altLang="zh-CN" b="1" dirty="0">
                <a:latin typeface="宋体" charset="-122"/>
              </a:rPr>
              <a:t>-1,y</a:t>
            </a:r>
            <a:r>
              <a:rPr kumimoji="0" lang="en-US" altLang="zh-CN" b="1" baseline="-25000" dirty="0">
                <a:latin typeface="宋体" charset="-122"/>
              </a:rPr>
              <a:t>m</a:t>
            </a:r>
            <a:r>
              <a:rPr kumimoji="0" lang="en-US" altLang="zh-CN" b="1" dirty="0">
                <a:latin typeface="宋体" charset="-122"/>
              </a:rPr>
              <a:t>)</a:t>
            </a:r>
          </a:p>
          <a:p>
            <a:r>
              <a:rPr kumimoji="0" lang="zh-CN" altLang="en-US" b="1" dirty="0">
                <a:latin typeface="宋体" charset="-122"/>
              </a:rPr>
              <a:t>		偏差</a:t>
            </a:r>
            <a:r>
              <a:rPr kumimoji="0" lang="en-US" altLang="zh-CN" b="1" dirty="0">
                <a:latin typeface="宋体" charset="-122"/>
              </a:rPr>
              <a:t>F</a:t>
            </a:r>
            <a:r>
              <a:rPr kumimoji="0" lang="en-US" altLang="zh-CN" b="1" baseline="-25000" dirty="0">
                <a:latin typeface="宋体" charset="-122"/>
              </a:rPr>
              <a:t>m+1</a:t>
            </a:r>
            <a:r>
              <a:rPr kumimoji="0" lang="en-US" altLang="zh-CN" b="1" dirty="0">
                <a:latin typeface="宋体" charset="-122"/>
              </a:rPr>
              <a:t>=F</a:t>
            </a:r>
            <a:r>
              <a:rPr kumimoji="0" lang="en-US" altLang="zh-CN" b="1" baseline="-25000" dirty="0">
                <a:latin typeface="宋体" charset="-122"/>
              </a:rPr>
              <a:t>m</a:t>
            </a:r>
            <a:r>
              <a:rPr kumimoji="0" lang="en-US" altLang="zh-CN" b="1" dirty="0">
                <a:latin typeface="宋体" charset="-122"/>
              </a:rPr>
              <a:t>-2x</a:t>
            </a:r>
            <a:r>
              <a:rPr kumimoji="0" lang="en-US" altLang="zh-CN" b="1" baseline="-25000" dirty="0">
                <a:latin typeface="宋体" charset="-122"/>
              </a:rPr>
              <a:t>m</a:t>
            </a:r>
            <a:r>
              <a:rPr kumimoji="0" lang="en-US" altLang="zh-CN" b="1" dirty="0">
                <a:latin typeface="宋体" charset="-122"/>
              </a:rPr>
              <a:t>+1 </a:t>
            </a:r>
          </a:p>
          <a:p>
            <a:r>
              <a:rPr kumimoji="0" lang="zh-CN" altLang="en-US" b="1" dirty="0">
                <a:latin typeface="宋体" charset="-122"/>
              </a:rPr>
              <a:t>       </a:t>
            </a:r>
            <a:r>
              <a:rPr kumimoji="0" lang="en-US" altLang="zh-CN" b="1" dirty="0">
                <a:latin typeface="宋体" charset="-122"/>
              </a:rPr>
              <a:t>Fm</a:t>
            </a:r>
            <a:r>
              <a:rPr kumimoji="0" lang="zh-CN" altLang="en-US" b="1" dirty="0">
                <a:latin typeface="宋体" charset="-122"/>
              </a:rPr>
              <a:t>＜</a:t>
            </a:r>
            <a:r>
              <a:rPr kumimoji="0" lang="en-US" altLang="zh-CN" b="1" dirty="0">
                <a:latin typeface="宋体" charset="-122"/>
              </a:rPr>
              <a:t>0</a:t>
            </a:r>
            <a:r>
              <a:rPr kumimoji="0" lang="zh-CN" altLang="en-US" b="1" dirty="0">
                <a:latin typeface="宋体" charset="-122"/>
              </a:rPr>
              <a:t>，</a:t>
            </a:r>
            <a:r>
              <a:rPr kumimoji="0" lang="en-US" altLang="zh-CN" b="1" dirty="0">
                <a:latin typeface="宋体" charset="-122"/>
              </a:rPr>
              <a:t>+y</a:t>
            </a:r>
            <a:r>
              <a:rPr kumimoji="0" lang="zh-CN" altLang="en-US" b="1" dirty="0">
                <a:latin typeface="宋体" charset="-122"/>
              </a:rPr>
              <a:t>进给</a:t>
            </a:r>
            <a:r>
              <a:rPr kumimoji="0" lang="en-US" altLang="zh-CN" b="1" dirty="0">
                <a:latin typeface="宋体" charset="-122"/>
              </a:rPr>
              <a:t>,</a:t>
            </a:r>
            <a:r>
              <a:rPr kumimoji="0" lang="zh-CN" altLang="en-US" b="1" dirty="0">
                <a:latin typeface="宋体" charset="-122"/>
              </a:rPr>
              <a:t>新点坐标</a:t>
            </a:r>
            <a:r>
              <a:rPr kumimoji="0" lang="en-US" altLang="zh-CN" b="1" dirty="0">
                <a:latin typeface="宋体" charset="-122"/>
              </a:rPr>
              <a:t>(x</a:t>
            </a:r>
            <a:r>
              <a:rPr kumimoji="0" lang="en-US" altLang="zh-CN" b="1" baseline="-25000" dirty="0">
                <a:latin typeface="宋体" charset="-122"/>
              </a:rPr>
              <a:t>m</a:t>
            </a:r>
            <a:r>
              <a:rPr kumimoji="0" lang="en-US" altLang="zh-CN" b="1" dirty="0">
                <a:latin typeface="宋体" charset="-122"/>
              </a:rPr>
              <a:t>,y</a:t>
            </a:r>
            <a:r>
              <a:rPr kumimoji="0" lang="en-US" altLang="zh-CN" b="1" baseline="-25000" dirty="0">
                <a:latin typeface="宋体" charset="-122"/>
              </a:rPr>
              <a:t>m</a:t>
            </a:r>
            <a:r>
              <a:rPr kumimoji="0" lang="en-US" altLang="zh-CN" b="1" dirty="0">
                <a:latin typeface="宋体" charset="-122"/>
              </a:rPr>
              <a:t>+1)</a:t>
            </a:r>
          </a:p>
          <a:p>
            <a:r>
              <a:rPr kumimoji="0" lang="zh-CN" altLang="en-US" b="1" dirty="0">
                <a:latin typeface="宋体" charset="-122"/>
              </a:rPr>
              <a:t>		 偏差 </a:t>
            </a:r>
            <a:r>
              <a:rPr kumimoji="0" lang="en-US" altLang="zh-CN" b="1" dirty="0">
                <a:latin typeface="宋体" charset="-122"/>
              </a:rPr>
              <a:t>F</a:t>
            </a:r>
            <a:r>
              <a:rPr kumimoji="0" lang="en-US" altLang="zh-CN" b="1" baseline="-25000" dirty="0">
                <a:latin typeface="宋体" charset="-122"/>
              </a:rPr>
              <a:t>m+1</a:t>
            </a:r>
            <a:r>
              <a:rPr kumimoji="0" lang="en-US" altLang="zh-CN" b="1" dirty="0">
                <a:latin typeface="宋体" charset="-122"/>
              </a:rPr>
              <a:t>=F</a:t>
            </a:r>
            <a:r>
              <a:rPr kumimoji="0" lang="en-US" altLang="zh-CN" b="1" baseline="-25000" dirty="0">
                <a:latin typeface="宋体" charset="-122"/>
              </a:rPr>
              <a:t>m</a:t>
            </a:r>
            <a:r>
              <a:rPr kumimoji="0" lang="en-US" altLang="zh-CN" b="1" dirty="0">
                <a:latin typeface="宋体" charset="-122"/>
              </a:rPr>
              <a:t>+2y</a:t>
            </a:r>
            <a:r>
              <a:rPr kumimoji="0" lang="en-US" altLang="zh-CN" b="1" baseline="-25000" dirty="0">
                <a:latin typeface="宋体" charset="-122"/>
              </a:rPr>
              <a:t>m</a:t>
            </a:r>
            <a:r>
              <a:rPr kumimoji="0" lang="en-US" altLang="zh-CN" b="1" dirty="0">
                <a:latin typeface="宋体" charset="-122"/>
              </a:rPr>
              <a:t>+1</a:t>
            </a:r>
            <a:endParaRPr kumimoji="0" lang="zh-CN" altLang="en-US" b="1" dirty="0">
              <a:latin typeface="宋体" charset="-122"/>
            </a:endParaRPr>
          </a:p>
        </p:txBody>
      </p:sp>
      <p:pic>
        <p:nvPicPr>
          <p:cNvPr id="6" name="Picture 36"/>
          <p:cNvPicPr>
            <a:picLocks noChangeAspect="1" noChangeArrowheads="1"/>
          </p:cNvPicPr>
          <p:nvPr/>
        </p:nvPicPr>
        <p:blipFill>
          <a:blip r:embed="rId3" cstate="print"/>
          <a:srcRect/>
          <a:stretch>
            <a:fillRect/>
          </a:stretch>
        </p:blipFill>
        <p:spPr bwMode="auto">
          <a:xfrm>
            <a:off x="6357950" y="4143380"/>
            <a:ext cx="2454275" cy="227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Scan0049"/>
          <p:cNvPicPr>
            <a:picLocks noChangeAspect="1" noChangeArrowheads="1"/>
          </p:cNvPicPr>
          <p:nvPr/>
        </p:nvPicPr>
        <p:blipFill>
          <a:blip r:embed="rId2" cstate="print"/>
          <a:srcRect l="2568" t="7797"/>
          <a:stretch>
            <a:fillRect/>
          </a:stretch>
        </p:blipFill>
        <p:spPr bwMode="auto">
          <a:xfrm>
            <a:off x="3428992" y="928670"/>
            <a:ext cx="5469430" cy="2286016"/>
          </a:xfrm>
          <a:prstGeom prst="rect">
            <a:avLst/>
          </a:prstGeom>
          <a:noFill/>
          <a:ln w="9525">
            <a:noFill/>
            <a:miter lim="800000"/>
            <a:headEnd/>
            <a:tailEnd/>
          </a:ln>
        </p:spPr>
      </p:pic>
      <p:pic>
        <p:nvPicPr>
          <p:cNvPr id="41987" name="Picture 3" descr="Scan0048"/>
          <p:cNvPicPr>
            <a:picLocks noChangeAspect="1" noChangeArrowheads="1"/>
          </p:cNvPicPr>
          <p:nvPr/>
        </p:nvPicPr>
        <p:blipFill>
          <a:blip r:embed="rId3" cstate="print"/>
          <a:srcRect t="2567" r="5170" b="11615"/>
          <a:stretch>
            <a:fillRect/>
          </a:stretch>
        </p:blipFill>
        <p:spPr bwMode="auto">
          <a:xfrm>
            <a:off x="142845" y="857233"/>
            <a:ext cx="2928958" cy="2263942"/>
          </a:xfrm>
          <a:prstGeom prst="rect">
            <a:avLst/>
          </a:prstGeom>
          <a:noFill/>
          <a:ln w="9525">
            <a:noFill/>
            <a:miter lim="800000"/>
            <a:headEnd/>
            <a:tailEnd/>
          </a:ln>
        </p:spPr>
      </p:pic>
      <p:sp>
        <p:nvSpPr>
          <p:cNvPr id="41988" name="Rectangle 4"/>
          <p:cNvSpPr>
            <a:spLocks noChangeArrowheads="1"/>
          </p:cNvSpPr>
          <p:nvPr/>
        </p:nvSpPr>
        <p:spPr bwMode="auto">
          <a:xfrm>
            <a:off x="468313" y="260350"/>
            <a:ext cx="2941637" cy="457200"/>
          </a:xfrm>
          <a:prstGeom prst="rect">
            <a:avLst/>
          </a:prstGeom>
          <a:noFill/>
          <a:ln w="9525">
            <a:noFill/>
            <a:miter lim="800000"/>
            <a:headEnd/>
            <a:tailEnd/>
          </a:ln>
        </p:spPr>
        <p:txBody>
          <a:bodyPr wrap="none">
            <a:spAutoFit/>
          </a:bodyPr>
          <a:lstStyle/>
          <a:p>
            <a:r>
              <a:rPr kumimoji="0" lang="zh-CN" altLang="en-US" b="1"/>
              <a:t>四个象限的圆弧插补</a:t>
            </a:r>
          </a:p>
        </p:txBody>
      </p:sp>
      <p:sp>
        <p:nvSpPr>
          <p:cNvPr id="6" name="Rectangle 3"/>
          <p:cNvSpPr txBox="1">
            <a:spLocks noChangeArrowheads="1"/>
          </p:cNvSpPr>
          <p:nvPr/>
        </p:nvSpPr>
        <p:spPr bwMode="auto">
          <a:xfrm>
            <a:off x="214282" y="3714752"/>
            <a:ext cx="3786214"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defRPr/>
            </a:pPr>
            <a:r>
              <a:rPr kumimoji="1" lang="en-US" altLang="zh-CN" sz="2400" b="1" i="0" u="none" strike="noStrike" kern="0" cap="none" spc="0" normalizeH="0" baseline="0" noProof="0" dirty="0" smtClean="0">
                <a:ln>
                  <a:noFill/>
                </a:ln>
                <a:solidFill>
                  <a:schemeClr val="folHlink"/>
                </a:solidFill>
                <a:effectLst/>
                <a:uLnTx/>
                <a:uFillTx/>
                <a:latin typeface="宋体" pitchFamily="2" charset="-122"/>
                <a:ea typeface="+mn-ea"/>
                <a:cs typeface="+mn-cs"/>
              </a:rPr>
              <a:t>8</a:t>
            </a:r>
            <a:r>
              <a:rPr kumimoji="1" lang="zh-CN" altLang="en-US" sz="2400" b="1" i="0" u="none" strike="noStrike" kern="0" cap="none" spc="0" normalizeH="0" baseline="0" noProof="0" dirty="0" smtClean="0">
                <a:ln>
                  <a:noFill/>
                </a:ln>
                <a:solidFill>
                  <a:schemeClr val="folHlink"/>
                </a:solidFill>
                <a:effectLst/>
                <a:uLnTx/>
                <a:uFillTx/>
                <a:latin typeface="宋体" pitchFamily="2" charset="-122"/>
                <a:ea typeface="+mn-ea"/>
                <a:cs typeface="+mn-cs"/>
              </a:rPr>
              <a:t>方向逐点比较插补（了解）</a:t>
            </a:r>
          </a:p>
          <a:p>
            <a:pPr marL="342900" marR="0" lvl="0" indent="-34290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defRPr/>
            </a:pPr>
            <a:endParaRPr kumimoji="1" lang="zh-CN" altLang="en-US" sz="2400" b="0" i="0" u="none" strike="noStrike" kern="0" cap="none" spc="0" normalizeH="0" baseline="0" noProof="0" dirty="0" smtClean="0">
              <a:ln>
                <a:noFill/>
              </a:ln>
              <a:solidFill>
                <a:schemeClr val="folHlink"/>
              </a:solidFill>
              <a:effectLst/>
              <a:uLnTx/>
              <a:uFillTx/>
              <a:latin typeface="宋体" pitchFamily="2" charset="-122"/>
              <a:ea typeface="+mn-ea"/>
              <a:cs typeface="+mn-cs"/>
            </a:endParaRPr>
          </a:p>
        </p:txBody>
      </p:sp>
      <p:pic>
        <p:nvPicPr>
          <p:cNvPr id="7" name="Picture 7" descr="8区"/>
          <p:cNvPicPr>
            <a:picLocks noChangeAspect="1" noChangeArrowheads="1"/>
          </p:cNvPicPr>
          <p:nvPr/>
        </p:nvPicPr>
        <p:blipFill>
          <a:blip r:embed="rId4" cstate="print"/>
          <a:srcRect/>
          <a:stretch>
            <a:fillRect/>
          </a:stretch>
        </p:blipFill>
        <p:spPr bwMode="auto">
          <a:xfrm>
            <a:off x="1000100" y="4357694"/>
            <a:ext cx="2000264" cy="1952039"/>
          </a:xfrm>
          <a:prstGeom prst="rect">
            <a:avLst/>
          </a:prstGeom>
          <a:noFill/>
          <a:ln w="9525">
            <a:noFill/>
            <a:miter lim="800000"/>
            <a:headEnd/>
            <a:tailEnd/>
          </a:ln>
        </p:spPr>
      </p:pic>
      <p:sp>
        <p:nvSpPr>
          <p:cNvPr id="8" name="Rectangle 3"/>
          <p:cNvSpPr txBox="1">
            <a:spLocks noChangeArrowheads="1"/>
          </p:cNvSpPr>
          <p:nvPr/>
        </p:nvSpPr>
        <p:spPr bwMode="auto">
          <a:xfrm>
            <a:off x="4786314" y="3714752"/>
            <a:ext cx="3143272"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defRPr/>
            </a:pPr>
            <a:r>
              <a:rPr lang="zh-CN" altLang="en-US" b="1" kern="0" dirty="0" smtClean="0">
                <a:solidFill>
                  <a:schemeClr val="folHlink"/>
                </a:solidFill>
                <a:latin typeface="宋体" pitchFamily="2" charset="-122"/>
                <a:ea typeface="+mn-ea"/>
              </a:rPr>
              <a:t>数字积分</a:t>
            </a:r>
            <a:r>
              <a:rPr kumimoji="1" lang="zh-CN" altLang="en-US" sz="2400" b="1" i="0" u="none" strike="noStrike" kern="0" cap="none" spc="0" normalizeH="0" baseline="0" noProof="0" dirty="0" smtClean="0">
                <a:ln>
                  <a:noFill/>
                </a:ln>
                <a:solidFill>
                  <a:schemeClr val="folHlink"/>
                </a:solidFill>
                <a:effectLst/>
                <a:uLnTx/>
                <a:uFillTx/>
                <a:latin typeface="宋体" pitchFamily="2" charset="-122"/>
                <a:ea typeface="+mn-ea"/>
                <a:cs typeface="+mn-cs"/>
              </a:rPr>
              <a:t>插补（了解）</a:t>
            </a:r>
          </a:p>
          <a:p>
            <a:pPr marL="342900" marR="0" lvl="0" indent="-342900" algn="l" defTabSz="914400" rtl="0" eaLnBrk="1" fontAlgn="base" latinLnBrk="0" hangingPunct="1">
              <a:lnSpc>
                <a:spcPct val="100000"/>
              </a:lnSpc>
              <a:spcBef>
                <a:spcPct val="0"/>
              </a:spcBef>
              <a:spcAft>
                <a:spcPct val="0"/>
              </a:spcAft>
              <a:buClr>
                <a:schemeClr val="accent2"/>
              </a:buClr>
              <a:buSzPct val="80000"/>
              <a:buFont typeface="Wingdings" pitchFamily="2" charset="2"/>
              <a:buNone/>
              <a:tabLst/>
              <a:defRPr/>
            </a:pPr>
            <a:endParaRPr kumimoji="1" lang="zh-CN" altLang="en-US" sz="2400" b="0" i="0" u="none" strike="noStrike" kern="0" cap="none" spc="0" normalizeH="0" baseline="0" noProof="0" dirty="0" smtClean="0">
              <a:ln>
                <a:noFill/>
              </a:ln>
              <a:solidFill>
                <a:schemeClr val="folHlink"/>
              </a:solidFill>
              <a:effectLst/>
              <a:uLnTx/>
              <a:uFillTx/>
              <a:latin typeface="宋体" pitchFamily="2" charset="-122"/>
              <a:ea typeface="+mn-ea"/>
              <a:cs typeface="+mn-cs"/>
            </a:endParaRPr>
          </a:p>
        </p:txBody>
      </p:sp>
      <p:pic>
        <p:nvPicPr>
          <p:cNvPr id="9" name="Picture 2"/>
          <p:cNvPicPr>
            <a:picLocks noChangeAspect="1" noChangeArrowheads="1"/>
          </p:cNvPicPr>
          <p:nvPr/>
        </p:nvPicPr>
        <p:blipFill>
          <a:blip r:embed="rId5" cstate="print"/>
          <a:srcRect/>
          <a:stretch>
            <a:fillRect/>
          </a:stretch>
        </p:blipFill>
        <p:spPr bwMode="auto">
          <a:xfrm>
            <a:off x="4286248" y="4357694"/>
            <a:ext cx="4214818" cy="1890814"/>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755650" y="981075"/>
            <a:ext cx="3671888" cy="457200"/>
          </a:xfrm>
          <a:prstGeom prst="rect">
            <a:avLst/>
          </a:prstGeom>
          <a:noFill/>
          <a:ln w="12700" cap="sq">
            <a:noFill/>
            <a:miter lim="800000"/>
            <a:headEnd type="none" w="sm" len="sm"/>
            <a:tailEnd type="none" w="sm" len="sm"/>
          </a:ln>
        </p:spPr>
        <p:txBody>
          <a:bodyPr>
            <a:spAutoFit/>
          </a:bodyPr>
          <a:lstStyle/>
          <a:p>
            <a:r>
              <a:rPr lang="en-US" altLang="zh-CN" b="1">
                <a:solidFill>
                  <a:schemeClr val="accent1"/>
                </a:solidFill>
              </a:rPr>
              <a:t>1 </a:t>
            </a:r>
            <a:r>
              <a:rPr lang="zh-CN" altLang="en-US" b="1">
                <a:solidFill>
                  <a:schemeClr val="accent1"/>
                </a:solidFill>
              </a:rPr>
              <a:t>步进电机的工作原理</a:t>
            </a:r>
          </a:p>
        </p:txBody>
      </p:sp>
      <p:sp>
        <p:nvSpPr>
          <p:cNvPr id="43011" name="Rectangle 5"/>
          <p:cNvSpPr>
            <a:spLocks noChangeArrowheads="1"/>
          </p:cNvSpPr>
          <p:nvPr/>
        </p:nvSpPr>
        <p:spPr bwMode="auto">
          <a:xfrm>
            <a:off x="539750" y="352425"/>
            <a:ext cx="3455988" cy="519113"/>
          </a:xfrm>
          <a:prstGeom prst="rect">
            <a:avLst/>
          </a:prstGeom>
          <a:noFill/>
          <a:ln w="12700" cap="sq">
            <a:noFill/>
            <a:miter lim="800000"/>
            <a:headEnd type="none" w="sm" len="sm"/>
            <a:tailEnd type="none" w="sm" len="sm"/>
          </a:ln>
        </p:spPr>
        <p:txBody>
          <a:bodyPr>
            <a:spAutoFit/>
          </a:bodyPr>
          <a:lstStyle/>
          <a:p>
            <a:r>
              <a:rPr lang="zh-CN" altLang="en-US" sz="2800" b="1">
                <a:solidFill>
                  <a:schemeClr val="folHlink"/>
                </a:solidFill>
              </a:rPr>
              <a:t>步进电机控制技术</a:t>
            </a:r>
          </a:p>
        </p:txBody>
      </p:sp>
      <p:sp>
        <p:nvSpPr>
          <p:cNvPr id="43012" name="Rectangle 6"/>
          <p:cNvSpPr>
            <a:spLocks noChangeArrowheads="1"/>
          </p:cNvSpPr>
          <p:nvPr/>
        </p:nvSpPr>
        <p:spPr bwMode="auto">
          <a:xfrm>
            <a:off x="684213" y="1628775"/>
            <a:ext cx="4319587" cy="457200"/>
          </a:xfrm>
          <a:prstGeom prst="rect">
            <a:avLst/>
          </a:prstGeom>
          <a:noFill/>
          <a:ln w="12700" cap="sq">
            <a:noFill/>
            <a:miter lim="800000"/>
            <a:headEnd type="none" w="sm" len="sm"/>
            <a:tailEnd type="none" w="sm" len="sm"/>
          </a:ln>
        </p:spPr>
        <p:txBody>
          <a:bodyPr wrap="none">
            <a:spAutoFit/>
          </a:bodyPr>
          <a:lstStyle/>
          <a:p>
            <a:r>
              <a:rPr lang="en-US" altLang="zh-CN" b="1" dirty="0">
                <a:solidFill>
                  <a:schemeClr val="accent1"/>
                </a:solidFill>
              </a:rPr>
              <a:t>2</a:t>
            </a:r>
            <a:r>
              <a:rPr lang="zh-CN" altLang="en-US" b="1" dirty="0">
                <a:solidFill>
                  <a:schemeClr val="accent1"/>
                </a:solidFill>
              </a:rPr>
              <a:t>、基本概念：齿踞角和步踞角</a:t>
            </a:r>
          </a:p>
        </p:txBody>
      </p:sp>
      <p:sp>
        <p:nvSpPr>
          <p:cNvPr id="43013" name="Rectangle 7"/>
          <p:cNvSpPr>
            <a:spLocks noChangeArrowheads="1"/>
          </p:cNvSpPr>
          <p:nvPr/>
        </p:nvSpPr>
        <p:spPr bwMode="auto">
          <a:xfrm>
            <a:off x="685800" y="2133600"/>
            <a:ext cx="8207375" cy="2308324"/>
          </a:xfrm>
          <a:prstGeom prst="rect">
            <a:avLst/>
          </a:prstGeom>
          <a:noFill/>
          <a:ln w="12700" cap="sq">
            <a:noFill/>
            <a:miter lim="800000"/>
            <a:headEnd type="none" w="sm" len="sm"/>
            <a:tailEnd type="none" w="sm" len="sm"/>
          </a:ln>
        </p:spPr>
        <p:txBody>
          <a:bodyPr>
            <a:spAutoFit/>
          </a:bodyPr>
          <a:lstStyle/>
          <a:p>
            <a:r>
              <a:rPr lang="zh-CN" altLang="en-US" b="1" dirty="0"/>
              <a:t>步进电机的步距角</a:t>
            </a:r>
            <a:r>
              <a:rPr lang="en-US" altLang="zh-CN" b="1" dirty="0" smtClean="0"/>
              <a:t>θ</a:t>
            </a:r>
            <a:endParaRPr lang="zh-CN" altLang="en-US" b="1" dirty="0"/>
          </a:p>
          <a:p>
            <a:r>
              <a:rPr lang="zh-CN" altLang="en-US" b="1" dirty="0"/>
              <a:t>                </a:t>
            </a:r>
            <a:r>
              <a:rPr lang="en-US" altLang="zh-CN" b="1" dirty="0"/>
              <a:t>θ=</a:t>
            </a:r>
            <a:r>
              <a:rPr lang="en-US" altLang="zh-CN" b="1" dirty="0" err="1"/>
              <a:t>θZ</a:t>
            </a:r>
            <a:r>
              <a:rPr lang="zh-CN" altLang="en-US" b="1" dirty="0"/>
              <a:t>／</a:t>
            </a:r>
            <a:r>
              <a:rPr lang="en-US" altLang="zh-CN" b="1" dirty="0"/>
              <a:t>N=360°/(NZ)</a:t>
            </a:r>
          </a:p>
          <a:p>
            <a:r>
              <a:rPr lang="zh-CN" altLang="en-US" b="1" dirty="0"/>
              <a:t>其中：</a:t>
            </a:r>
            <a:r>
              <a:rPr lang="en-US" altLang="zh-CN" b="1" dirty="0">
                <a:solidFill>
                  <a:srgbClr val="35F907"/>
                </a:solidFill>
              </a:rPr>
              <a:t>N</a:t>
            </a:r>
            <a:r>
              <a:rPr lang="zh-CN" altLang="en-US" b="1" dirty="0">
                <a:solidFill>
                  <a:srgbClr val="35F907"/>
                </a:solidFill>
              </a:rPr>
              <a:t>是步进电机工作拍数，</a:t>
            </a:r>
            <a:r>
              <a:rPr lang="en-US" altLang="zh-CN" b="1" dirty="0">
                <a:solidFill>
                  <a:srgbClr val="35F907"/>
                </a:solidFill>
              </a:rPr>
              <a:t>Z</a:t>
            </a:r>
            <a:r>
              <a:rPr lang="zh-CN" altLang="en-US" b="1" dirty="0">
                <a:solidFill>
                  <a:srgbClr val="35F907"/>
                </a:solidFill>
              </a:rPr>
              <a:t>是转子的齿数。</a:t>
            </a:r>
          </a:p>
          <a:p>
            <a:r>
              <a:rPr lang="zh-CN" altLang="en-US" b="1" dirty="0"/>
              <a:t>例：对于转子有</a:t>
            </a:r>
            <a:r>
              <a:rPr lang="en-US" altLang="zh-CN" b="1" dirty="0"/>
              <a:t>40</a:t>
            </a:r>
            <a:r>
              <a:rPr lang="zh-CN" altLang="en-US" b="1" dirty="0"/>
              <a:t>个齿且采用三拍方式的步进电机而言，其步距角是</a:t>
            </a:r>
          </a:p>
          <a:p>
            <a:r>
              <a:rPr lang="zh-CN" altLang="en-US" b="1" dirty="0"/>
              <a:t>                </a:t>
            </a:r>
            <a:r>
              <a:rPr lang="en-US" altLang="zh-CN" b="1" dirty="0"/>
              <a:t>θ=360°/(3×40)=3°</a:t>
            </a:r>
            <a:endParaRPr lang="zh-CN" altLang="en-US" b="1" dirty="0"/>
          </a:p>
        </p:txBody>
      </p:sp>
      <p:sp>
        <p:nvSpPr>
          <p:cNvPr id="43014" name="Rectangle 8"/>
          <p:cNvSpPr>
            <a:spLocks noChangeArrowheads="1"/>
          </p:cNvSpPr>
          <p:nvPr/>
        </p:nvSpPr>
        <p:spPr bwMode="auto">
          <a:xfrm>
            <a:off x="828675" y="4437063"/>
            <a:ext cx="8135938" cy="1569660"/>
          </a:xfrm>
          <a:prstGeom prst="rect">
            <a:avLst/>
          </a:prstGeom>
          <a:noFill/>
          <a:ln w="12700" cap="sq">
            <a:noFill/>
            <a:miter lim="800000"/>
            <a:headEnd type="none" w="sm" len="sm"/>
            <a:tailEnd type="none" w="sm" len="sm"/>
          </a:ln>
        </p:spPr>
        <p:txBody>
          <a:bodyPr>
            <a:spAutoFit/>
          </a:bodyPr>
          <a:lstStyle/>
          <a:p>
            <a:r>
              <a:rPr lang="en-US" altLang="zh-CN" b="1" dirty="0">
                <a:solidFill>
                  <a:schemeClr val="accent1"/>
                </a:solidFill>
              </a:rPr>
              <a:t>3</a:t>
            </a:r>
            <a:r>
              <a:rPr lang="zh-CN" altLang="en-US" b="1" dirty="0">
                <a:solidFill>
                  <a:schemeClr val="accent1"/>
                </a:solidFill>
              </a:rPr>
              <a:t>、步进电机的工作方式</a:t>
            </a:r>
          </a:p>
          <a:p>
            <a:r>
              <a:rPr lang="zh-CN" altLang="en-US" b="1" dirty="0"/>
              <a:t>单三拍工作</a:t>
            </a:r>
            <a:r>
              <a:rPr lang="zh-CN" altLang="en-US" b="1" dirty="0" smtClean="0"/>
              <a:t>方式、双</a:t>
            </a:r>
            <a:r>
              <a:rPr lang="zh-CN" altLang="en-US" b="1" dirty="0"/>
              <a:t>三拍工作</a:t>
            </a:r>
            <a:r>
              <a:rPr lang="zh-CN" altLang="en-US" b="1" dirty="0" smtClean="0"/>
              <a:t>方式、三相</a:t>
            </a:r>
            <a:r>
              <a:rPr lang="zh-CN" altLang="en-US" b="1" dirty="0"/>
              <a:t>六拍工作方式</a:t>
            </a:r>
          </a:p>
          <a:p>
            <a:r>
              <a:rPr lang="zh-CN" altLang="en-US" b="1" dirty="0"/>
              <a:t>例：三相六拍工作方式绕组的通电顺序：</a:t>
            </a:r>
            <a:r>
              <a:rPr lang="en-US" altLang="zh-CN" b="1" dirty="0"/>
              <a:t>A → AB → B → BC → C →CA → A →</a:t>
            </a:r>
            <a:r>
              <a:rPr lang="zh-CN" altLang="en-US" b="1" dirty="0"/>
              <a:t>（结合插补过程写出通电顺序）</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357158" y="1857364"/>
            <a:ext cx="7991475" cy="1728787"/>
          </a:xfrm>
        </p:spPr>
        <p:txBody>
          <a:bodyPr/>
          <a:lstStyle/>
          <a:p>
            <a:pPr eaLnBrk="1" hangingPunct="1">
              <a:spcBef>
                <a:spcPct val="0"/>
              </a:spcBef>
              <a:buFont typeface="Wingdings" pitchFamily="2" charset="2"/>
              <a:buNone/>
            </a:pPr>
            <a:r>
              <a:rPr kumimoji="0" lang="zh-CN" altLang="en-US" b="1" dirty="0" smtClean="0">
                <a:latin typeface="宋体" charset="-122"/>
              </a:rPr>
              <a:t>	</a:t>
            </a:r>
            <a:r>
              <a:rPr kumimoji="0" lang="zh-CN" altLang="en-US" sz="2400" b="1" dirty="0" smtClean="0">
                <a:latin typeface="宋体" charset="-122"/>
              </a:rPr>
              <a:t>基本思想：在连续时间系统下</a:t>
            </a:r>
            <a:r>
              <a:rPr kumimoji="0" lang="en-US" altLang="zh-CN" sz="2400" b="1" dirty="0" smtClean="0">
                <a:latin typeface="宋体" charset="-122"/>
              </a:rPr>
              <a:t>(</a:t>
            </a:r>
            <a:r>
              <a:rPr kumimoji="0" lang="zh-CN" altLang="en-US" sz="2400" b="1" dirty="0" smtClean="0">
                <a:latin typeface="宋体" charset="-122"/>
              </a:rPr>
              <a:t>在</a:t>
            </a:r>
            <a:r>
              <a:rPr kumimoji="0" lang="en-US" altLang="zh-CN" sz="2400" b="1" dirty="0" smtClean="0">
                <a:latin typeface="宋体" charset="-122"/>
              </a:rPr>
              <a:t>S</a:t>
            </a:r>
            <a:r>
              <a:rPr kumimoji="0" lang="zh-CN" altLang="en-US" sz="2400" b="1" dirty="0" smtClean="0">
                <a:latin typeface="宋体" charset="-122"/>
              </a:rPr>
              <a:t>域中</a:t>
            </a:r>
            <a:r>
              <a:rPr kumimoji="0" lang="en-US" altLang="zh-CN" sz="2400" b="1" dirty="0" smtClean="0">
                <a:latin typeface="宋体" charset="-122"/>
              </a:rPr>
              <a:t>)</a:t>
            </a:r>
            <a:r>
              <a:rPr kumimoji="0" lang="zh-CN" altLang="en-US" sz="2400" b="1" dirty="0" smtClean="0">
                <a:latin typeface="宋体" charset="-122"/>
              </a:rPr>
              <a:t>设计出符合控制系统品质的模拟控制器，再通过模拟到数字的某种近似，将模拟控制器离散化为数字控制器，最后由计算机来实现控制器。</a:t>
            </a:r>
          </a:p>
        </p:txBody>
      </p:sp>
      <p:pic>
        <p:nvPicPr>
          <p:cNvPr id="44035" name="Picture 9"/>
          <p:cNvPicPr>
            <a:picLocks noChangeAspect="1" noChangeArrowheads="1"/>
          </p:cNvPicPr>
          <p:nvPr/>
        </p:nvPicPr>
        <p:blipFill>
          <a:blip r:embed="rId2" cstate="print"/>
          <a:srcRect/>
          <a:stretch>
            <a:fillRect/>
          </a:stretch>
        </p:blipFill>
        <p:spPr bwMode="auto">
          <a:xfrm>
            <a:off x="179388" y="3644900"/>
            <a:ext cx="4321175" cy="2108200"/>
          </a:xfrm>
          <a:prstGeom prst="rect">
            <a:avLst/>
          </a:prstGeom>
          <a:noFill/>
          <a:ln w="12700" cap="sq">
            <a:noFill/>
            <a:miter lim="800000"/>
            <a:headEnd type="none" w="sm" len="sm"/>
            <a:tailEnd type="none" w="sm" len="sm"/>
          </a:ln>
        </p:spPr>
      </p:pic>
      <p:pic>
        <p:nvPicPr>
          <p:cNvPr id="44036" name="Picture 10"/>
          <p:cNvPicPr>
            <a:picLocks noChangeAspect="1" noChangeArrowheads="1"/>
          </p:cNvPicPr>
          <p:nvPr/>
        </p:nvPicPr>
        <p:blipFill>
          <a:blip r:embed="rId3" cstate="print"/>
          <a:srcRect/>
          <a:stretch>
            <a:fillRect/>
          </a:stretch>
        </p:blipFill>
        <p:spPr bwMode="auto">
          <a:xfrm>
            <a:off x="4679950" y="3644900"/>
            <a:ext cx="4464050" cy="2152650"/>
          </a:xfrm>
          <a:prstGeom prst="rect">
            <a:avLst/>
          </a:prstGeom>
          <a:noFill/>
          <a:ln w="12700" cap="sq">
            <a:noFill/>
            <a:miter lim="800000"/>
            <a:headEnd type="none" w="sm" len="sm"/>
            <a:tailEnd type="none" w="sm" len="sm"/>
          </a:ln>
        </p:spPr>
      </p:pic>
      <p:sp>
        <p:nvSpPr>
          <p:cNvPr id="44037" name="Text Box 11"/>
          <p:cNvSpPr txBox="1">
            <a:spLocks noChangeArrowheads="1"/>
          </p:cNvSpPr>
          <p:nvPr/>
        </p:nvSpPr>
        <p:spPr bwMode="auto">
          <a:xfrm>
            <a:off x="714348" y="1500174"/>
            <a:ext cx="5903913" cy="457200"/>
          </a:xfrm>
          <a:prstGeom prst="rect">
            <a:avLst/>
          </a:prstGeom>
          <a:noFill/>
          <a:ln w="12700" cap="sq">
            <a:noFill/>
            <a:miter lim="800000"/>
            <a:headEnd type="none" w="sm" len="sm"/>
            <a:tailEnd type="none" w="sm" len="sm"/>
          </a:ln>
        </p:spPr>
        <p:txBody>
          <a:bodyPr>
            <a:spAutoFit/>
          </a:bodyPr>
          <a:lstStyle/>
          <a:p>
            <a:r>
              <a:rPr kumimoji="0" lang="en-US" altLang="zh-CN" b="1" dirty="0">
                <a:solidFill>
                  <a:schemeClr val="folHlink"/>
                </a:solidFill>
              </a:rPr>
              <a:t>1</a:t>
            </a:r>
            <a:r>
              <a:rPr kumimoji="0" lang="zh-CN" altLang="en-US" b="1" dirty="0">
                <a:solidFill>
                  <a:schemeClr val="folHlink"/>
                </a:solidFill>
              </a:rPr>
              <a:t>、数字数字控制器模拟化设计原理</a:t>
            </a:r>
          </a:p>
        </p:txBody>
      </p:sp>
      <p:sp>
        <p:nvSpPr>
          <p:cNvPr id="44038" name="Text Box 13"/>
          <p:cNvSpPr txBox="1">
            <a:spLocks noChangeArrowheads="1"/>
          </p:cNvSpPr>
          <p:nvPr/>
        </p:nvSpPr>
        <p:spPr bwMode="auto">
          <a:xfrm>
            <a:off x="1214414" y="285728"/>
            <a:ext cx="6786610" cy="954107"/>
          </a:xfrm>
          <a:prstGeom prst="rect">
            <a:avLst/>
          </a:prstGeom>
          <a:noFill/>
          <a:ln w="12700" cap="sq">
            <a:noFill/>
            <a:miter lim="800000"/>
            <a:headEnd type="none" w="sm" len="sm"/>
            <a:tailEnd type="none" w="sm" len="sm"/>
          </a:ln>
        </p:spPr>
        <p:txBody>
          <a:bodyPr wrap="square">
            <a:spAutoFit/>
          </a:bodyPr>
          <a:lstStyle/>
          <a:p>
            <a:r>
              <a:rPr lang="zh-CN" altLang="en-US" sz="2800" b="1" dirty="0" smtClean="0">
                <a:solidFill>
                  <a:srgbClr val="FFC000"/>
                </a:solidFill>
                <a:latin typeface="宋体" charset="-122"/>
              </a:rPr>
              <a:t>第五章 常规与复杂控制技术（一）</a:t>
            </a:r>
            <a:endParaRPr lang="en-US" altLang="zh-CN" sz="2800" b="1" dirty="0" smtClean="0">
              <a:solidFill>
                <a:srgbClr val="FFC000"/>
              </a:solidFill>
              <a:latin typeface="宋体" charset="-122"/>
            </a:endParaRPr>
          </a:p>
          <a:p>
            <a:r>
              <a:rPr lang="en-US" altLang="zh-CN" sz="2800" b="1" dirty="0" smtClean="0">
                <a:solidFill>
                  <a:srgbClr val="FFC000"/>
                </a:solidFill>
                <a:latin typeface="宋体" charset="-122"/>
              </a:rPr>
              <a:t>		——</a:t>
            </a:r>
            <a:r>
              <a:rPr lang="zh-CN" altLang="en-US" sz="2800" b="1" dirty="0" smtClean="0">
                <a:solidFill>
                  <a:srgbClr val="FFC000"/>
                </a:solidFill>
                <a:latin typeface="宋体" charset="-122"/>
              </a:rPr>
              <a:t>模拟化（连续化）设计</a:t>
            </a:r>
            <a:endParaRPr lang="en-US" altLang="zh-CN" sz="2800" b="1" dirty="0" smtClean="0">
              <a:solidFill>
                <a:srgbClr val="FFC000"/>
              </a:solidFill>
              <a:latin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3"/>
          <p:cNvSpPr>
            <a:spLocks noGrp="1" noChangeArrowheads="1"/>
          </p:cNvSpPr>
          <p:nvPr>
            <p:ph type="body" sz="half" idx="1"/>
          </p:nvPr>
        </p:nvSpPr>
        <p:spPr>
          <a:xfrm>
            <a:off x="755650" y="549275"/>
            <a:ext cx="7773988" cy="4895850"/>
          </a:xfrm>
        </p:spPr>
        <p:txBody>
          <a:bodyPr/>
          <a:lstStyle/>
          <a:p>
            <a:pPr eaLnBrk="1" hangingPunct="1">
              <a:lnSpc>
                <a:spcPct val="90000"/>
              </a:lnSpc>
              <a:spcBef>
                <a:spcPct val="0"/>
              </a:spcBef>
              <a:buFont typeface="Wingdings" pitchFamily="2" charset="2"/>
              <a:buNone/>
            </a:pPr>
            <a:r>
              <a:rPr lang="zh-CN" altLang="en-US" sz="2400" b="1" smtClean="0">
                <a:solidFill>
                  <a:schemeClr val="folHlink"/>
                </a:solidFill>
                <a:latin typeface="宋体" charset="-122"/>
              </a:rPr>
              <a:t>	</a:t>
            </a:r>
            <a:r>
              <a:rPr kumimoji="0" lang="zh-CN" altLang="en-US" sz="2400" b="1" smtClean="0">
                <a:solidFill>
                  <a:schemeClr val="folHlink"/>
                </a:solidFill>
              </a:rPr>
              <a:t>数字数字控制器模拟化设计步骤：</a:t>
            </a:r>
          </a:p>
          <a:p>
            <a:pPr eaLnBrk="1" hangingPunct="1">
              <a:lnSpc>
                <a:spcPct val="90000"/>
              </a:lnSpc>
              <a:spcBef>
                <a:spcPct val="0"/>
              </a:spcBef>
              <a:buFont typeface="Wingdings" pitchFamily="2" charset="2"/>
              <a:buNone/>
            </a:pPr>
            <a:endParaRPr lang="zh-CN" altLang="en-US" sz="2400" b="1" smtClean="0">
              <a:solidFill>
                <a:schemeClr val="tx2"/>
              </a:solidFill>
              <a:latin typeface="宋体" charset="-122"/>
            </a:endParaRPr>
          </a:p>
          <a:p>
            <a:pPr algn="just" eaLnBrk="1" hangingPunct="1">
              <a:lnSpc>
                <a:spcPct val="90000"/>
              </a:lnSpc>
              <a:spcBef>
                <a:spcPct val="0"/>
              </a:spcBef>
              <a:buSzPct val="70000"/>
              <a:buFont typeface="Wingdings" pitchFamily="2" charset="2"/>
              <a:buNone/>
            </a:pPr>
            <a:r>
              <a:rPr lang="zh-CN" altLang="en-US" sz="2400" b="1" smtClean="0">
                <a:solidFill>
                  <a:schemeClr val="folHlink"/>
                </a:solidFill>
                <a:latin typeface="宋体" charset="-122"/>
              </a:rPr>
              <a:t>	第一步：</a:t>
            </a:r>
            <a:r>
              <a:rPr lang="zh-CN" altLang="en-US" sz="2400" b="1" smtClean="0">
                <a:latin typeface="宋体" charset="-122"/>
              </a:rPr>
              <a:t>按连续系统设计控制器</a:t>
            </a:r>
            <a:r>
              <a:rPr lang="en-US" altLang="zh-CN" sz="2400" b="1" smtClean="0">
                <a:latin typeface="宋体" charset="-122"/>
              </a:rPr>
              <a:t>D(S)</a:t>
            </a:r>
          </a:p>
          <a:p>
            <a:pPr algn="just" eaLnBrk="1" hangingPunct="1">
              <a:lnSpc>
                <a:spcPct val="90000"/>
              </a:lnSpc>
              <a:spcBef>
                <a:spcPct val="0"/>
              </a:spcBef>
              <a:buSzPct val="70000"/>
              <a:buFont typeface="Wingdings" pitchFamily="2" charset="2"/>
              <a:buNone/>
            </a:pPr>
            <a:r>
              <a:rPr lang="zh-CN" altLang="en-US" sz="2400" b="1" smtClean="0">
                <a:latin typeface="宋体" charset="-122"/>
              </a:rPr>
              <a:t>		频率特性法、根轨迹法、极点配制等。</a:t>
            </a:r>
          </a:p>
          <a:p>
            <a:pPr algn="just" eaLnBrk="1" hangingPunct="1">
              <a:lnSpc>
                <a:spcPct val="90000"/>
              </a:lnSpc>
              <a:spcBef>
                <a:spcPct val="0"/>
              </a:spcBef>
              <a:buSzPct val="70000"/>
              <a:buFont typeface="Wingdings" pitchFamily="2" charset="2"/>
              <a:buNone/>
            </a:pPr>
            <a:r>
              <a:rPr lang="zh-CN" altLang="en-US" sz="2400" b="1" smtClean="0">
                <a:solidFill>
                  <a:schemeClr val="folHlink"/>
                </a:solidFill>
                <a:latin typeface="宋体" charset="-122"/>
              </a:rPr>
              <a:t>	第二步：</a:t>
            </a:r>
            <a:r>
              <a:rPr lang="zh-CN" altLang="en-US" sz="2400" b="1" smtClean="0">
                <a:latin typeface="宋体" charset="-122"/>
              </a:rPr>
              <a:t>将</a:t>
            </a:r>
            <a:r>
              <a:rPr lang="en-US" altLang="zh-CN" sz="2400" b="1" smtClean="0">
                <a:latin typeface="宋体" charset="-122"/>
              </a:rPr>
              <a:t>D(S)</a:t>
            </a:r>
            <a:r>
              <a:rPr lang="zh-CN" altLang="en-US" sz="2400" b="1" smtClean="0">
                <a:latin typeface="宋体" charset="-122"/>
              </a:rPr>
              <a:t>离散化为</a:t>
            </a:r>
            <a:r>
              <a:rPr lang="en-US" altLang="zh-CN" sz="2400" b="1" smtClean="0">
                <a:latin typeface="宋体" charset="-122"/>
              </a:rPr>
              <a:t>D(Z)</a:t>
            </a:r>
          </a:p>
          <a:p>
            <a:pPr algn="just" eaLnBrk="1" hangingPunct="1">
              <a:lnSpc>
                <a:spcPct val="90000"/>
              </a:lnSpc>
              <a:spcBef>
                <a:spcPct val="0"/>
              </a:spcBef>
              <a:buSzPct val="70000"/>
              <a:buFont typeface="Wingdings" pitchFamily="2" charset="2"/>
              <a:buNone/>
            </a:pPr>
            <a:r>
              <a:rPr lang="zh-CN" altLang="en-US" sz="2400" b="1" smtClean="0">
                <a:latin typeface="宋体" charset="-122"/>
              </a:rPr>
              <a:t>	   </a:t>
            </a:r>
            <a:r>
              <a:rPr lang="en-US" altLang="zh-CN" sz="2400" b="1" smtClean="0">
                <a:latin typeface="宋体" charset="-122"/>
              </a:rPr>
              <a:t>1</a:t>
            </a:r>
            <a:r>
              <a:rPr lang="zh-CN" altLang="en-US" sz="2400" b="1" smtClean="0">
                <a:latin typeface="宋体" charset="-122"/>
              </a:rPr>
              <a:t>、双线性变换法（</a:t>
            </a:r>
            <a:r>
              <a:rPr kumimoji="0" lang="zh-CN" altLang="en-US" sz="2400" b="1" smtClean="0">
                <a:latin typeface="宋体" charset="-122"/>
              </a:rPr>
              <a:t>塔斯廷法）</a:t>
            </a:r>
          </a:p>
          <a:p>
            <a:pPr algn="just" eaLnBrk="1" hangingPunct="1">
              <a:lnSpc>
                <a:spcPct val="90000"/>
              </a:lnSpc>
              <a:spcBef>
                <a:spcPct val="0"/>
              </a:spcBef>
              <a:buSzPct val="70000"/>
              <a:buFont typeface="Wingdings" pitchFamily="2" charset="2"/>
              <a:buNone/>
            </a:pPr>
            <a:endParaRPr kumimoji="0" lang="zh-CN" altLang="en-US" sz="2400" b="1" smtClean="0">
              <a:latin typeface="宋体" charset="-122"/>
            </a:endParaRPr>
          </a:p>
          <a:p>
            <a:pPr algn="just" eaLnBrk="1" hangingPunct="1">
              <a:lnSpc>
                <a:spcPct val="90000"/>
              </a:lnSpc>
              <a:spcBef>
                <a:spcPct val="0"/>
              </a:spcBef>
              <a:buSzPct val="70000"/>
              <a:buFont typeface="Wingdings" pitchFamily="2" charset="2"/>
              <a:buNone/>
            </a:pPr>
            <a:endParaRPr lang="zh-CN" altLang="en-US" sz="2400" b="1" smtClean="0">
              <a:latin typeface="宋体" charset="-122"/>
            </a:endParaRPr>
          </a:p>
          <a:p>
            <a:pPr algn="just" eaLnBrk="1" hangingPunct="1">
              <a:lnSpc>
                <a:spcPct val="90000"/>
              </a:lnSpc>
              <a:spcBef>
                <a:spcPct val="0"/>
              </a:spcBef>
              <a:buSzPct val="70000"/>
              <a:buFont typeface="Wingdings" pitchFamily="2" charset="2"/>
              <a:buNone/>
            </a:pPr>
            <a:endParaRPr lang="zh-CN" altLang="en-US" sz="2400" b="1" smtClean="0">
              <a:latin typeface="宋体" charset="-122"/>
            </a:endParaRPr>
          </a:p>
          <a:p>
            <a:pPr algn="just" eaLnBrk="1" hangingPunct="1">
              <a:lnSpc>
                <a:spcPct val="90000"/>
              </a:lnSpc>
              <a:spcBef>
                <a:spcPct val="0"/>
              </a:spcBef>
              <a:buSzPct val="70000"/>
              <a:buFont typeface="Wingdings" pitchFamily="2" charset="2"/>
              <a:buNone/>
            </a:pPr>
            <a:r>
              <a:rPr lang="zh-CN" altLang="en-US" sz="2400" b="1" smtClean="0">
                <a:latin typeface="宋体" charset="-122"/>
              </a:rPr>
              <a:t>		</a:t>
            </a:r>
            <a:r>
              <a:rPr lang="en-US" altLang="zh-CN" sz="2400" b="1" smtClean="0">
                <a:latin typeface="宋体" charset="-122"/>
              </a:rPr>
              <a:t>2</a:t>
            </a:r>
            <a:r>
              <a:rPr lang="zh-CN" altLang="en-US" sz="2400" b="1" smtClean="0">
                <a:latin typeface="宋体" charset="-122"/>
              </a:rPr>
              <a:t>、前向差分法</a:t>
            </a:r>
          </a:p>
          <a:p>
            <a:pPr algn="just" eaLnBrk="1" hangingPunct="1">
              <a:lnSpc>
                <a:spcPct val="90000"/>
              </a:lnSpc>
              <a:spcBef>
                <a:spcPct val="0"/>
              </a:spcBef>
              <a:buSzPct val="70000"/>
              <a:buFont typeface="Wingdings" pitchFamily="2" charset="2"/>
              <a:buNone/>
            </a:pPr>
            <a:endParaRPr lang="zh-CN" altLang="en-US" sz="2400" b="1" smtClean="0">
              <a:latin typeface="宋体" charset="-122"/>
            </a:endParaRPr>
          </a:p>
          <a:p>
            <a:pPr algn="just" eaLnBrk="1" hangingPunct="1">
              <a:lnSpc>
                <a:spcPct val="90000"/>
              </a:lnSpc>
              <a:spcBef>
                <a:spcPct val="0"/>
              </a:spcBef>
              <a:buSzPct val="70000"/>
              <a:buFont typeface="Wingdings" pitchFamily="2" charset="2"/>
              <a:buNone/>
            </a:pPr>
            <a:endParaRPr lang="zh-CN" altLang="en-US" sz="2400" b="1" smtClean="0">
              <a:latin typeface="宋体" charset="-122"/>
            </a:endParaRPr>
          </a:p>
          <a:p>
            <a:pPr algn="just" eaLnBrk="1" hangingPunct="1">
              <a:lnSpc>
                <a:spcPct val="90000"/>
              </a:lnSpc>
              <a:spcBef>
                <a:spcPct val="0"/>
              </a:spcBef>
              <a:buSzPct val="70000"/>
              <a:buFont typeface="Wingdings" pitchFamily="2" charset="2"/>
              <a:buNone/>
            </a:pPr>
            <a:endParaRPr lang="zh-CN" altLang="en-US" sz="2400" b="1" smtClean="0">
              <a:latin typeface="宋体" charset="-122"/>
            </a:endParaRPr>
          </a:p>
          <a:p>
            <a:pPr algn="just" eaLnBrk="1" hangingPunct="1">
              <a:lnSpc>
                <a:spcPct val="90000"/>
              </a:lnSpc>
              <a:spcBef>
                <a:spcPct val="0"/>
              </a:spcBef>
              <a:buSzPct val="70000"/>
              <a:buFont typeface="Wingdings" pitchFamily="2" charset="2"/>
              <a:buNone/>
            </a:pPr>
            <a:r>
              <a:rPr lang="zh-CN" altLang="en-US" sz="2400" b="1" smtClean="0">
                <a:latin typeface="宋体" charset="-122"/>
              </a:rPr>
              <a:t>		</a:t>
            </a:r>
            <a:r>
              <a:rPr lang="en-US" altLang="zh-CN" sz="2400" b="1" smtClean="0">
                <a:latin typeface="宋体" charset="-122"/>
              </a:rPr>
              <a:t>3</a:t>
            </a:r>
            <a:r>
              <a:rPr lang="zh-CN" altLang="en-US" sz="2400" b="1" smtClean="0">
                <a:latin typeface="宋体" charset="-122"/>
              </a:rPr>
              <a:t>、后向差分法</a:t>
            </a:r>
            <a:endParaRPr lang="en-US" altLang="zh-CN" sz="2400" b="1" smtClean="0">
              <a:latin typeface="宋体" charset="-122"/>
            </a:endParaRPr>
          </a:p>
          <a:p>
            <a:pPr algn="just" eaLnBrk="1" hangingPunct="1">
              <a:spcBef>
                <a:spcPct val="0"/>
              </a:spcBef>
              <a:buSzPct val="70000"/>
              <a:buFont typeface="Wingdings" pitchFamily="2" charset="2"/>
              <a:buNone/>
            </a:pPr>
            <a:r>
              <a:rPr lang="zh-CN" altLang="en-US" sz="2800" b="1" smtClean="0">
                <a:latin typeface="宋体" charset="-122"/>
              </a:rPr>
              <a:t>	</a:t>
            </a:r>
          </a:p>
        </p:txBody>
      </p:sp>
      <p:graphicFrame>
        <p:nvGraphicFramePr>
          <p:cNvPr id="6146" name="Object 49"/>
          <p:cNvGraphicFramePr>
            <a:graphicFrameLocks noGrp="1" noChangeAspect="1"/>
          </p:cNvGraphicFramePr>
          <p:nvPr>
            <p:ph sz="quarter" idx="2"/>
          </p:nvPr>
        </p:nvGraphicFramePr>
        <p:xfrm>
          <a:off x="2484438" y="2794000"/>
          <a:ext cx="1655762" cy="684213"/>
        </p:xfrm>
        <a:graphic>
          <a:graphicData uri="http://schemas.openxmlformats.org/presentationml/2006/ole">
            <mc:AlternateContent xmlns:mc="http://schemas.openxmlformats.org/markup-compatibility/2006">
              <mc:Choice xmlns:v="urn:schemas-microsoft-com:vml" Requires="v">
                <p:oleObj spid="_x0000_s6164" name="公式" r:id="rId3" imgW="1487520" imgH="570960" progId="">
                  <p:embed/>
                </p:oleObj>
              </mc:Choice>
              <mc:Fallback>
                <p:oleObj name="公式" r:id="rId3" imgW="1487520" imgH="570960" progId="">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794000"/>
                        <a:ext cx="1655762" cy="684213"/>
                      </a:xfrm>
                      <a:prstGeom prst="rect">
                        <a:avLst/>
                      </a:prstGeom>
                      <a:solidFill>
                        <a:srgbClr val="CCFFFF"/>
                      </a:solidFill>
                    </p:spPr>
                  </p:pic>
                </p:oleObj>
              </mc:Fallback>
            </mc:AlternateContent>
          </a:graphicData>
        </a:graphic>
      </p:graphicFrame>
      <p:graphicFrame>
        <p:nvGraphicFramePr>
          <p:cNvPr id="6147" name="Object 52"/>
          <p:cNvGraphicFramePr>
            <a:graphicFrameLocks noGrp="1" noChangeAspect="1"/>
          </p:cNvGraphicFramePr>
          <p:nvPr>
            <p:ph sz="quarter" idx="3"/>
          </p:nvPr>
        </p:nvGraphicFramePr>
        <p:xfrm>
          <a:off x="2484438" y="4076700"/>
          <a:ext cx="1584325" cy="695325"/>
        </p:xfrm>
        <a:graphic>
          <a:graphicData uri="http://schemas.openxmlformats.org/presentationml/2006/ole">
            <mc:AlternateContent xmlns:mc="http://schemas.openxmlformats.org/markup-compatibility/2006">
              <mc:Choice xmlns:v="urn:schemas-microsoft-com:vml" Requires="v">
                <p:oleObj spid="_x0000_s6165" name="公式" r:id="rId5" imgW="1398240" imgH="596520" progId="">
                  <p:embed/>
                </p:oleObj>
              </mc:Choice>
              <mc:Fallback>
                <p:oleObj name="公式" r:id="rId5" imgW="1398240" imgH="596520" progId="">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076700"/>
                        <a:ext cx="1584325" cy="695325"/>
                      </a:xfrm>
                      <a:prstGeom prst="rect">
                        <a:avLst/>
                      </a:prstGeom>
                      <a:solidFill>
                        <a:srgbClr val="CCFFFF"/>
                      </a:solidFill>
                    </p:spPr>
                  </p:pic>
                </p:oleObj>
              </mc:Fallback>
            </mc:AlternateContent>
          </a:graphicData>
        </a:graphic>
      </p:graphicFrame>
      <p:graphicFrame>
        <p:nvGraphicFramePr>
          <p:cNvPr id="6148" name="Object 55"/>
          <p:cNvGraphicFramePr>
            <a:graphicFrameLocks noChangeAspect="1"/>
          </p:cNvGraphicFramePr>
          <p:nvPr/>
        </p:nvGraphicFramePr>
        <p:xfrm>
          <a:off x="2411413" y="5589588"/>
          <a:ext cx="1800225" cy="688975"/>
        </p:xfrm>
        <a:graphic>
          <a:graphicData uri="http://schemas.openxmlformats.org/presentationml/2006/ole">
            <mc:AlternateContent xmlns:mc="http://schemas.openxmlformats.org/markup-compatibility/2006">
              <mc:Choice xmlns:v="urn:schemas-microsoft-com:vml" Requires="v">
                <p:oleObj spid="_x0000_s6166" name="公式" r:id="rId7" imgW="1398240" imgH="596520" progId="">
                  <p:embed/>
                </p:oleObj>
              </mc:Choice>
              <mc:Fallback>
                <p:oleObj name="公式" r:id="rId7" imgW="1398240" imgH="596520" progId="">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5589588"/>
                        <a:ext cx="1800225" cy="688975"/>
                      </a:xfrm>
                      <a:prstGeom prst="rect">
                        <a:avLst/>
                      </a:prstGeom>
                      <a:solidFill>
                        <a:srgbClr val="CCFFFF"/>
                      </a:solidFill>
                    </p:spPr>
                  </p:pic>
                </p:oleObj>
              </mc:Fallback>
            </mc:AlternateContent>
          </a:graphicData>
        </a:graphic>
      </p:graphicFrame>
      <p:pic>
        <p:nvPicPr>
          <p:cNvPr id="6153" name="Picture 57"/>
          <p:cNvPicPr>
            <a:picLocks noChangeAspect="1" noChangeArrowheads="1"/>
          </p:cNvPicPr>
          <p:nvPr/>
        </p:nvPicPr>
        <p:blipFill>
          <a:blip r:embed="rId9" cstate="print"/>
          <a:srcRect/>
          <a:stretch>
            <a:fillRect/>
          </a:stretch>
        </p:blipFill>
        <p:spPr bwMode="auto">
          <a:xfrm>
            <a:off x="6156325" y="2565400"/>
            <a:ext cx="1243013" cy="1368425"/>
          </a:xfrm>
          <a:prstGeom prst="rect">
            <a:avLst/>
          </a:prstGeom>
          <a:noFill/>
          <a:ln w="9525">
            <a:noFill/>
            <a:miter lim="800000"/>
            <a:headEnd/>
            <a:tailEnd/>
          </a:ln>
        </p:spPr>
      </p:pic>
      <p:pic>
        <p:nvPicPr>
          <p:cNvPr id="6154" name="Picture 58"/>
          <p:cNvPicPr>
            <a:picLocks noChangeAspect="1" noChangeArrowheads="1"/>
          </p:cNvPicPr>
          <p:nvPr/>
        </p:nvPicPr>
        <p:blipFill>
          <a:blip r:embed="rId10" cstate="print"/>
          <a:srcRect/>
          <a:stretch>
            <a:fillRect/>
          </a:stretch>
        </p:blipFill>
        <p:spPr bwMode="auto">
          <a:xfrm>
            <a:off x="6156325" y="4076700"/>
            <a:ext cx="1295400" cy="1368425"/>
          </a:xfrm>
          <a:prstGeom prst="rect">
            <a:avLst/>
          </a:prstGeom>
          <a:noFill/>
          <a:ln w="9525">
            <a:noFill/>
            <a:miter lim="800000"/>
            <a:headEnd/>
            <a:tailEnd/>
          </a:ln>
        </p:spPr>
      </p:pic>
      <p:pic>
        <p:nvPicPr>
          <p:cNvPr id="6155" name="Picture 59"/>
          <p:cNvPicPr>
            <a:picLocks noChangeAspect="1" noChangeArrowheads="1"/>
          </p:cNvPicPr>
          <p:nvPr/>
        </p:nvPicPr>
        <p:blipFill>
          <a:blip r:embed="rId11" cstate="print"/>
          <a:srcRect/>
          <a:stretch>
            <a:fillRect/>
          </a:stretch>
        </p:blipFill>
        <p:spPr bwMode="auto">
          <a:xfrm>
            <a:off x="6156325" y="5562600"/>
            <a:ext cx="1295400" cy="1295400"/>
          </a:xfrm>
          <a:prstGeom prst="rect">
            <a:avLst/>
          </a:prstGeom>
          <a:noFill/>
          <a:ln w="9525">
            <a:noFill/>
            <a:miter lim="800000"/>
            <a:headEnd/>
            <a:tailEnd/>
          </a:ln>
        </p:spPr>
      </p:pic>
      <p:graphicFrame>
        <p:nvGraphicFramePr>
          <p:cNvPr id="6149" name="Object 60"/>
          <p:cNvGraphicFramePr>
            <a:graphicFrameLocks noChangeAspect="1"/>
          </p:cNvGraphicFramePr>
          <p:nvPr/>
        </p:nvGraphicFramePr>
        <p:xfrm>
          <a:off x="4716463" y="2852738"/>
          <a:ext cx="973137" cy="558800"/>
        </p:xfrm>
        <a:graphic>
          <a:graphicData uri="http://schemas.openxmlformats.org/presentationml/2006/ole">
            <mc:AlternateContent xmlns:mc="http://schemas.openxmlformats.org/markup-compatibility/2006">
              <mc:Choice xmlns:v="urn:schemas-microsoft-com:vml" Requires="v">
                <p:oleObj spid="_x0000_s6167" name="公式" r:id="rId12" imgW="839160" imgH="444240" progId="">
                  <p:embed/>
                </p:oleObj>
              </mc:Choice>
              <mc:Fallback>
                <p:oleObj name="公式" r:id="rId12" imgW="839160" imgH="444240" progId="">
                  <p:embed/>
                  <p:pic>
                    <p:nvPicPr>
                      <p:cNvPr id="0"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6463" y="2852738"/>
                        <a:ext cx="973137" cy="558800"/>
                      </a:xfrm>
                      <a:prstGeom prst="rect">
                        <a:avLst/>
                      </a:prstGeom>
                      <a:solidFill>
                        <a:schemeClr val="tx1"/>
                      </a:solidFill>
                    </p:spPr>
                  </p:pic>
                </p:oleObj>
              </mc:Fallback>
            </mc:AlternateContent>
          </a:graphicData>
        </a:graphic>
      </p:graphicFrame>
      <p:graphicFrame>
        <p:nvGraphicFramePr>
          <p:cNvPr id="6150" name="Object 61"/>
          <p:cNvGraphicFramePr>
            <a:graphicFrameLocks noChangeAspect="1"/>
          </p:cNvGraphicFramePr>
          <p:nvPr/>
        </p:nvGraphicFramePr>
        <p:xfrm>
          <a:off x="4859338" y="4149725"/>
          <a:ext cx="774700" cy="558800"/>
        </p:xfrm>
        <a:graphic>
          <a:graphicData uri="http://schemas.openxmlformats.org/presentationml/2006/ole">
            <mc:AlternateContent xmlns:mc="http://schemas.openxmlformats.org/markup-compatibility/2006">
              <mc:Choice xmlns:v="urn:schemas-microsoft-com:vml" Requires="v">
                <p:oleObj spid="_x0000_s6168" name="公式" r:id="rId14" imgW="648360" imgH="444240" progId="">
                  <p:embed/>
                </p:oleObj>
              </mc:Choice>
              <mc:Fallback>
                <p:oleObj name="公式" r:id="rId14" imgW="648360" imgH="444240" progId="">
                  <p:embed/>
                  <p:pic>
                    <p:nvPicPr>
                      <p:cNvPr id="0" name="Object 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149725"/>
                        <a:ext cx="774700" cy="558800"/>
                      </a:xfrm>
                      <a:prstGeom prst="rect">
                        <a:avLst/>
                      </a:prstGeom>
                      <a:solidFill>
                        <a:schemeClr val="tx1"/>
                      </a:solidFill>
                    </p:spPr>
                  </p:pic>
                </p:oleObj>
              </mc:Fallback>
            </mc:AlternateContent>
          </a:graphicData>
        </a:graphic>
      </p:graphicFrame>
      <p:graphicFrame>
        <p:nvGraphicFramePr>
          <p:cNvPr id="6151" name="Object 62"/>
          <p:cNvGraphicFramePr>
            <a:graphicFrameLocks noChangeAspect="1"/>
          </p:cNvGraphicFramePr>
          <p:nvPr/>
        </p:nvGraphicFramePr>
        <p:xfrm>
          <a:off x="4932363" y="5661025"/>
          <a:ext cx="776287" cy="558800"/>
        </p:xfrm>
        <a:graphic>
          <a:graphicData uri="http://schemas.openxmlformats.org/presentationml/2006/ole">
            <mc:AlternateContent xmlns:mc="http://schemas.openxmlformats.org/markup-compatibility/2006">
              <mc:Choice xmlns:v="urn:schemas-microsoft-com:vml" Requires="v">
                <p:oleObj spid="_x0000_s6169" name="公式" r:id="rId16" imgW="648360" imgH="444240" progId="">
                  <p:embed/>
                </p:oleObj>
              </mc:Choice>
              <mc:Fallback>
                <p:oleObj name="公式" r:id="rId16" imgW="648360" imgH="444240" progId="">
                  <p:embed/>
                  <p:pic>
                    <p:nvPicPr>
                      <p:cNvPr id="0" name="Object 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2363" y="5661025"/>
                        <a:ext cx="776287" cy="5588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half" idx="1"/>
          </p:nvPr>
        </p:nvSpPr>
        <p:spPr>
          <a:xfrm>
            <a:off x="179388" y="692150"/>
            <a:ext cx="8964612" cy="4465638"/>
          </a:xfrm>
        </p:spPr>
        <p:txBody>
          <a:bodyPr/>
          <a:lstStyle/>
          <a:p>
            <a:pPr algn="just" eaLnBrk="1" hangingPunct="1">
              <a:spcBef>
                <a:spcPct val="0"/>
              </a:spcBef>
              <a:buSzPct val="70000"/>
              <a:buFont typeface="Wingdings" pitchFamily="2" charset="2"/>
              <a:buNone/>
            </a:pPr>
            <a:r>
              <a:rPr lang="zh-CN" altLang="en-US" sz="2800" b="1" smtClean="0">
                <a:solidFill>
                  <a:schemeClr val="folHlink"/>
                </a:solidFill>
                <a:latin typeface="宋体" charset="-122"/>
              </a:rPr>
              <a:t>	第三步：</a:t>
            </a:r>
            <a:r>
              <a:rPr lang="zh-CN" altLang="en-US" sz="2800" b="1" smtClean="0">
                <a:latin typeface="宋体" charset="-122"/>
              </a:rPr>
              <a:t>由计算机实现的数字控制器</a:t>
            </a:r>
            <a:r>
              <a:rPr lang="en-US" altLang="zh-CN" sz="2800" b="1" smtClean="0">
                <a:latin typeface="宋体" charset="-122"/>
              </a:rPr>
              <a:t>D(Z)</a:t>
            </a:r>
          </a:p>
          <a:p>
            <a:pPr algn="just" eaLnBrk="1" hangingPunct="1">
              <a:spcBef>
                <a:spcPct val="0"/>
              </a:spcBef>
              <a:buSzPct val="70000"/>
              <a:buFont typeface="Wingdings" pitchFamily="2" charset="2"/>
              <a:buNone/>
            </a:pPr>
            <a:endParaRPr lang="zh-CN" altLang="en-US" sz="2800" b="1" smtClean="0">
              <a:latin typeface="宋体" charset="-122"/>
            </a:endParaRPr>
          </a:p>
          <a:p>
            <a:pPr algn="just" eaLnBrk="1" hangingPunct="1">
              <a:spcBef>
                <a:spcPct val="0"/>
              </a:spcBef>
              <a:buSzPct val="70000"/>
              <a:buFont typeface="Wingdings" pitchFamily="2" charset="2"/>
              <a:buNone/>
            </a:pPr>
            <a:r>
              <a:rPr lang="zh-CN" altLang="en-US" sz="2800" b="1" smtClean="0">
                <a:latin typeface="宋体" charset="-122"/>
              </a:rPr>
              <a:t>	</a:t>
            </a:r>
          </a:p>
          <a:p>
            <a:pPr algn="just" eaLnBrk="1" hangingPunct="1">
              <a:spcBef>
                <a:spcPct val="0"/>
              </a:spcBef>
              <a:buSzPct val="70000"/>
              <a:buFont typeface="Wingdings" pitchFamily="2" charset="2"/>
              <a:buNone/>
            </a:pPr>
            <a:endParaRPr lang="zh-CN" altLang="en-US" sz="2800" b="1" smtClean="0">
              <a:latin typeface="宋体" charset="-122"/>
            </a:endParaRPr>
          </a:p>
          <a:p>
            <a:pPr eaLnBrk="1" hangingPunct="1">
              <a:spcBef>
                <a:spcPct val="0"/>
              </a:spcBef>
              <a:buFont typeface="Wingdings" pitchFamily="2" charset="2"/>
              <a:buNone/>
            </a:pPr>
            <a:r>
              <a:rPr lang="zh-CN" altLang="en-US" sz="2800" b="1" smtClean="0">
                <a:latin typeface="宋体" charset="-122"/>
              </a:rPr>
              <a:t> </a:t>
            </a:r>
            <a:r>
              <a:rPr lang="en-US" altLang="zh-CN" sz="2400" b="1" smtClean="0">
                <a:latin typeface="宋体" charset="-122"/>
              </a:rPr>
              <a:t>	U(z)=(-a</a:t>
            </a:r>
            <a:r>
              <a:rPr lang="en-US" altLang="zh-CN" sz="2400" b="1" baseline="-25000" smtClean="0">
                <a:latin typeface="宋体" charset="-122"/>
              </a:rPr>
              <a:t>1</a:t>
            </a:r>
            <a:r>
              <a:rPr lang="en-US" altLang="zh-CN" sz="2400" b="1" smtClean="0">
                <a:latin typeface="宋体" charset="-122"/>
              </a:rPr>
              <a:t>z</a:t>
            </a:r>
            <a:r>
              <a:rPr lang="en-US" altLang="zh-CN" sz="2400" b="1" baseline="30000" smtClean="0">
                <a:latin typeface="宋体" charset="-122"/>
              </a:rPr>
              <a:t>-1</a:t>
            </a:r>
            <a:r>
              <a:rPr lang="en-US" altLang="zh-CN" sz="2400" b="1" smtClean="0">
                <a:latin typeface="宋体" charset="-122"/>
              </a:rPr>
              <a:t>-a</a:t>
            </a:r>
            <a:r>
              <a:rPr lang="en-US" altLang="zh-CN" sz="2400" b="1" baseline="-25000" smtClean="0">
                <a:latin typeface="宋体" charset="-122"/>
              </a:rPr>
              <a:t>2</a:t>
            </a:r>
            <a:r>
              <a:rPr lang="en-US" altLang="zh-CN" sz="2400" b="1" smtClean="0">
                <a:latin typeface="宋体" charset="-122"/>
              </a:rPr>
              <a:t>z</a:t>
            </a:r>
            <a:r>
              <a:rPr lang="en-US" altLang="zh-CN" sz="2400" b="1" baseline="30000" smtClean="0">
                <a:latin typeface="宋体" charset="-122"/>
              </a:rPr>
              <a:t>-2 </a:t>
            </a:r>
            <a:r>
              <a:rPr lang="en-US" altLang="zh-CN" sz="2400" b="1" smtClean="0">
                <a:latin typeface="宋体" charset="-122"/>
              </a:rPr>
              <a:t>-…-a</a:t>
            </a:r>
            <a:r>
              <a:rPr lang="en-US" altLang="zh-CN" sz="2400" b="1" baseline="-25000" smtClean="0">
                <a:latin typeface="宋体" charset="-122"/>
              </a:rPr>
              <a:t>n</a:t>
            </a:r>
            <a:r>
              <a:rPr lang="en-US" altLang="zh-CN" sz="2400" b="1" smtClean="0">
                <a:latin typeface="宋体" charset="-122"/>
              </a:rPr>
              <a:t>z</a:t>
            </a:r>
            <a:r>
              <a:rPr lang="en-US" altLang="zh-CN" sz="2400" b="1" baseline="30000" smtClean="0">
                <a:latin typeface="宋体" charset="-122"/>
              </a:rPr>
              <a:t>-n</a:t>
            </a:r>
            <a:r>
              <a:rPr lang="en-US" altLang="zh-CN" sz="2400" b="1" smtClean="0">
                <a:latin typeface="宋体" charset="-122"/>
              </a:rPr>
              <a:t>)U(z)+(b</a:t>
            </a:r>
            <a:r>
              <a:rPr lang="en-US" altLang="zh-CN" sz="2400" b="1" baseline="-25000" smtClean="0">
                <a:latin typeface="宋体" charset="-122"/>
              </a:rPr>
              <a:t>0</a:t>
            </a:r>
            <a:r>
              <a:rPr lang="en-US" altLang="zh-CN" sz="2400" b="1" smtClean="0">
                <a:latin typeface="宋体" charset="-122"/>
              </a:rPr>
              <a:t>+b</a:t>
            </a:r>
            <a:r>
              <a:rPr lang="en-US" altLang="zh-CN" sz="2400" b="1" baseline="-25000" smtClean="0">
                <a:latin typeface="宋体" charset="-122"/>
              </a:rPr>
              <a:t>1</a:t>
            </a:r>
            <a:r>
              <a:rPr lang="en-US" altLang="zh-CN" sz="2400" b="1" smtClean="0">
                <a:latin typeface="宋体" charset="-122"/>
              </a:rPr>
              <a:t>z</a:t>
            </a:r>
            <a:r>
              <a:rPr lang="en-US" altLang="zh-CN" sz="2400" b="1" baseline="30000" smtClean="0">
                <a:latin typeface="宋体" charset="-122"/>
              </a:rPr>
              <a:t>-1</a:t>
            </a:r>
            <a:r>
              <a:rPr lang="en-US" altLang="zh-CN" sz="2400" b="1" smtClean="0">
                <a:latin typeface="宋体" charset="-122"/>
              </a:rPr>
              <a:t>+…+b</a:t>
            </a:r>
            <a:r>
              <a:rPr lang="en-US" altLang="zh-CN" sz="2400" b="1" baseline="-25000" smtClean="0">
                <a:latin typeface="宋体" charset="-122"/>
              </a:rPr>
              <a:t>m</a:t>
            </a:r>
            <a:r>
              <a:rPr lang="en-US" altLang="zh-CN" sz="2400" b="1" smtClean="0">
                <a:latin typeface="宋体" charset="-122"/>
              </a:rPr>
              <a:t>z-</a:t>
            </a:r>
            <a:r>
              <a:rPr lang="en-US" altLang="zh-CN" sz="2400" b="1" baseline="30000" smtClean="0">
                <a:latin typeface="宋体" charset="-122"/>
              </a:rPr>
              <a:t>m </a:t>
            </a:r>
            <a:r>
              <a:rPr lang="en-US" altLang="zh-CN" sz="2400" b="1" smtClean="0">
                <a:latin typeface="宋体" charset="-122"/>
              </a:rPr>
              <a:t>)E(z</a:t>
            </a:r>
            <a:r>
              <a:rPr lang="zh-CN" altLang="en-US" sz="2400" b="1" smtClean="0">
                <a:latin typeface="宋体" charset="-122"/>
              </a:rPr>
              <a:t>） </a:t>
            </a:r>
          </a:p>
          <a:p>
            <a:pPr eaLnBrk="1" hangingPunct="1">
              <a:spcBef>
                <a:spcPct val="0"/>
              </a:spcBef>
              <a:buFont typeface="Wingdings" pitchFamily="2" charset="2"/>
              <a:buNone/>
            </a:pPr>
            <a:r>
              <a:rPr lang="en-US" altLang="zh-CN" sz="2400" b="1" smtClean="0">
                <a:latin typeface="宋体" charset="-122"/>
              </a:rPr>
              <a:t>	u(k)=-a</a:t>
            </a:r>
            <a:r>
              <a:rPr lang="en-US" altLang="zh-CN" sz="2400" b="1" baseline="-25000" smtClean="0">
                <a:latin typeface="宋体" charset="-122"/>
              </a:rPr>
              <a:t>1</a:t>
            </a:r>
            <a:r>
              <a:rPr lang="en-US" altLang="zh-CN" sz="2400" b="1" smtClean="0">
                <a:latin typeface="宋体" charset="-122"/>
              </a:rPr>
              <a:t>u(k-1)-a</a:t>
            </a:r>
            <a:r>
              <a:rPr lang="en-US" altLang="zh-CN" sz="2400" b="1" baseline="-25000" smtClean="0">
                <a:latin typeface="宋体" charset="-122"/>
              </a:rPr>
              <a:t>2</a:t>
            </a:r>
            <a:r>
              <a:rPr lang="en-US" altLang="zh-CN" sz="2400" b="1" smtClean="0">
                <a:latin typeface="宋体" charset="-122"/>
              </a:rPr>
              <a:t>u(k-2)-…-a</a:t>
            </a:r>
            <a:r>
              <a:rPr lang="en-US" altLang="zh-CN" sz="2400" b="1" baseline="-25000" smtClean="0">
                <a:latin typeface="宋体" charset="-122"/>
              </a:rPr>
              <a:t>n</a:t>
            </a:r>
            <a:r>
              <a:rPr lang="en-US" altLang="zh-CN" sz="2400" b="1" smtClean="0">
                <a:latin typeface="宋体" charset="-122"/>
              </a:rPr>
              <a:t>u(k-n)+b</a:t>
            </a:r>
            <a:r>
              <a:rPr lang="en-US" altLang="zh-CN" sz="2400" b="1" baseline="-25000" smtClean="0">
                <a:latin typeface="宋体" charset="-122"/>
              </a:rPr>
              <a:t>0</a:t>
            </a:r>
            <a:r>
              <a:rPr lang="en-US" altLang="zh-CN" sz="2400" b="1" smtClean="0">
                <a:latin typeface="宋体" charset="-122"/>
              </a:rPr>
              <a:t>e(k)+b</a:t>
            </a:r>
            <a:r>
              <a:rPr lang="en-US" altLang="zh-CN" sz="2400" b="1" baseline="-25000" smtClean="0">
                <a:latin typeface="宋体" charset="-122"/>
              </a:rPr>
              <a:t>1</a:t>
            </a:r>
            <a:r>
              <a:rPr lang="en-US" altLang="zh-CN" sz="2400" b="1" smtClean="0">
                <a:latin typeface="宋体" charset="-122"/>
              </a:rPr>
              <a:t>e(k-1)+…+ b</a:t>
            </a:r>
            <a:r>
              <a:rPr lang="en-US" altLang="zh-CN" sz="2400" b="1" baseline="-25000" smtClean="0">
                <a:latin typeface="宋体" charset="-122"/>
              </a:rPr>
              <a:t>m</a:t>
            </a:r>
            <a:r>
              <a:rPr lang="en-US" altLang="zh-CN" sz="2400" b="1" smtClean="0">
                <a:latin typeface="宋体" charset="-122"/>
              </a:rPr>
              <a:t>e(k-m))</a:t>
            </a:r>
            <a:r>
              <a:rPr lang="en-US" altLang="zh-CN" sz="2800" b="1" smtClean="0">
                <a:latin typeface="宋体" charset="-122"/>
              </a:rPr>
              <a:t> </a:t>
            </a:r>
          </a:p>
          <a:p>
            <a:pPr eaLnBrk="1" hangingPunct="1">
              <a:spcBef>
                <a:spcPct val="0"/>
              </a:spcBef>
              <a:buFont typeface="Wingdings" pitchFamily="2" charset="2"/>
              <a:buNone/>
            </a:pPr>
            <a:r>
              <a:rPr lang="zh-CN" altLang="en-US" sz="2800" b="1" smtClean="0">
                <a:solidFill>
                  <a:schemeClr val="folHlink"/>
                </a:solidFill>
                <a:latin typeface="宋体" charset="-122"/>
              </a:rPr>
              <a:t>	第四步：</a:t>
            </a:r>
            <a:r>
              <a:rPr lang="zh-CN" altLang="en-US" sz="2800" b="1" smtClean="0">
                <a:latin typeface="宋体" charset="-122"/>
              </a:rPr>
              <a:t>数字仿真验证控制品质</a:t>
            </a:r>
            <a:endParaRPr lang="en-US" altLang="zh-CN" sz="2800" b="1" smtClean="0">
              <a:latin typeface="宋体" charset="-122"/>
            </a:endParaRPr>
          </a:p>
        </p:txBody>
      </p:sp>
      <p:graphicFrame>
        <p:nvGraphicFramePr>
          <p:cNvPr id="7170" name="Object 4"/>
          <p:cNvGraphicFramePr>
            <a:graphicFrameLocks noGrp="1" noChangeAspect="1"/>
          </p:cNvGraphicFramePr>
          <p:nvPr>
            <p:ph sz="half" idx="2"/>
          </p:nvPr>
        </p:nvGraphicFramePr>
        <p:xfrm>
          <a:off x="2195513" y="1341438"/>
          <a:ext cx="3743325" cy="712787"/>
        </p:xfrm>
        <a:graphic>
          <a:graphicData uri="http://schemas.openxmlformats.org/presentationml/2006/ole">
            <mc:AlternateContent xmlns:mc="http://schemas.openxmlformats.org/markup-compatibility/2006">
              <mc:Choice xmlns:v="urn:schemas-microsoft-com:vml" Requires="v">
                <p:oleObj spid="_x0000_s7173" name="公式" r:id="rId3" imgW="3127320" imgH="533160" progId="">
                  <p:embed/>
                </p:oleObj>
              </mc:Choice>
              <mc:Fallback>
                <p:oleObj name="公式" r:id="rId3" imgW="3127320" imgH="5331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341438"/>
                        <a:ext cx="3743325" cy="712787"/>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3"/>
          <p:cNvSpPr>
            <a:spLocks noGrp="1" noChangeArrowheads="1"/>
          </p:cNvSpPr>
          <p:nvPr>
            <p:ph type="body" sz="half" idx="1"/>
          </p:nvPr>
        </p:nvSpPr>
        <p:spPr>
          <a:xfrm>
            <a:off x="323850" y="620713"/>
            <a:ext cx="8134350" cy="4114800"/>
          </a:xfrm>
        </p:spPr>
        <p:txBody>
          <a:bodyPr/>
          <a:lstStyle/>
          <a:p>
            <a:pPr eaLnBrk="1" hangingPunct="1">
              <a:spcBef>
                <a:spcPct val="0"/>
              </a:spcBef>
              <a:buClrTx/>
              <a:buSzTx/>
              <a:buFontTx/>
              <a:buNone/>
            </a:pPr>
            <a:r>
              <a:rPr lang="en-US" altLang="zh-CN" sz="2400" b="1" smtClean="0">
                <a:latin typeface="宋体" charset="-122"/>
              </a:rPr>
              <a:t>PID</a:t>
            </a:r>
            <a:r>
              <a:rPr lang="zh-CN" altLang="en-US" sz="2400" b="1" smtClean="0">
                <a:latin typeface="宋体" charset="-122"/>
              </a:rPr>
              <a:t>控制规律：</a:t>
            </a:r>
            <a:endParaRPr kumimoji="0" lang="zh-CN" altLang="en-US" sz="2400" b="1" smtClean="0">
              <a:latin typeface="宋体" charset="-122"/>
            </a:endParaRPr>
          </a:p>
          <a:p>
            <a:pPr eaLnBrk="1" hangingPunct="1">
              <a:spcBef>
                <a:spcPct val="0"/>
              </a:spcBef>
            </a:pPr>
            <a:endParaRPr lang="zh-CN" altLang="en-US" sz="2400" b="1" smtClean="0">
              <a:latin typeface="宋体" charset="-122"/>
            </a:endParaRPr>
          </a:p>
          <a:p>
            <a:pPr eaLnBrk="1" hangingPunct="1">
              <a:spcBef>
                <a:spcPct val="0"/>
              </a:spcBef>
            </a:pPr>
            <a:endParaRPr lang="zh-CN" altLang="en-US" sz="2400" b="1" smtClean="0">
              <a:latin typeface="宋体" charset="-122"/>
            </a:endParaRPr>
          </a:p>
          <a:p>
            <a:pPr eaLnBrk="1" hangingPunct="1">
              <a:spcBef>
                <a:spcPct val="0"/>
              </a:spcBef>
            </a:pPr>
            <a:endParaRPr lang="zh-CN" altLang="en-US" sz="2400" b="1" smtClean="0">
              <a:latin typeface="宋体" charset="-122"/>
            </a:endParaRPr>
          </a:p>
          <a:p>
            <a:pPr eaLnBrk="1" hangingPunct="1">
              <a:spcBef>
                <a:spcPct val="0"/>
              </a:spcBef>
              <a:buClrTx/>
              <a:buSzTx/>
              <a:buFontTx/>
              <a:buNone/>
            </a:pPr>
            <a:endParaRPr lang="zh-CN" altLang="en-US" sz="2400" b="1" smtClean="0">
              <a:latin typeface="宋体" charset="-122"/>
            </a:endParaRPr>
          </a:p>
          <a:p>
            <a:pPr eaLnBrk="1" hangingPunct="1">
              <a:spcBef>
                <a:spcPct val="0"/>
              </a:spcBef>
              <a:buClrTx/>
              <a:buSzTx/>
              <a:buFontTx/>
              <a:buNone/>
            </a:pPr>
            <a:endParaRPr lang="zh-CN" altLang="en-US" sz="2400" b="1" smtClean="0">
              <a:latin typeface="宋体" charset="-122"/>
            </a:endParaRPr>
          </a:p>
          <a:p>
            <a:pPr eaLnBrk="1" hangingPunct="1">
              <a:spcBef>
                <a:spcPct val="0"/>
              </a:spcBef>
              <a:buClrTx/>
              <a:buSzTx/>
              <a:buFontTx/>
              <a:buNone/>
            </a:pPr>
            <a:r>
              <a:rPr lang="zh-CN" altLang="en-US" sz="2400" b="1" smtClean="0">
                <a:latin typeface="宋体" charset="-122"/>
              </a:rPr>
              <a:t>位置型数字</a:t>
            </a:r>
            <a:r>
              <a:rPr lang="en-US" altLang="zh-CN" sz="2400" b="1" smtClean="0">
                <a:latin typeface="宋体" charset="-122"/>
              </a:rPr>
              <a:t>PID</a:t>
            </a:r>
            <a:endParaRPr lang="zh-CN" altLang="en-US" sz="2400" b="1" smtClean="0">
              <a:latin typeface="宋体" charset="-122"/>
            </a:endParaRPr>
          </a:p>
        </p:txBody>
      </p:sp>
      <p:graphicFrame>
        <p:nvGraphicFramePr>
          <p:cNvPr id="8194" name="Object 8"/>
          <p:cNvGraphicFramePr>
            <a:graphicFrameLocks noGrp="1" noChangeAspect="1"/>
          </p:cNvGraphicFramePr>
          <p:nvPr>
            <p:ph sz="quarter" idx="2"/>
          </p:nvPr>
        </p:nvGraphicFramePr>
        <p:xfrm>
          <a:off x="6948488" y="2636838"/>
          <a:ext cx="1728787" cy="720725"/>
        </p:xfrm>
        <a:graphic>
          <a:graphicData uri="http://schemas.openxmlformats.org/presentationml/2006/ole">
            <mc:AlternateContent xmlns:mc="http://schemas.openxmlformats.org/markup-compatibility/2006">
              <mc:Choice xmlns:v="urn:schemas-microsoft-com:vml" Requires="v">
                <p:oleObj spid="_x0000_s8212" name="公式" r:id="rId3" imgW="1461960" imgH="495000" progId="">
                  <p:embed/>
                </p:oleObj>
              </mc:Choice>
              <mc:Fallback>
                <p:oleObj name="公式" r:id="rId3" imgW="1461960" imgH="4950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2636838"/>
                        <a:ext cx="1728787" cy="720725"/>
                      </a:xfrm>
                      <a:prstGeom prst="rect">
                        <a:avLst/>
                      </a:prstGeom>
                      <a:solidFill>
                        <a:srgbClr val="CCFFFF"/>
                      </a:solidFill>
                    </p:spPr>
                  </p:pic>
                </p:oleObj>
              </mc:Fallback>
            </mc:AlternateContent>
          </a:graphicData>
        </a:graphic>
      </p:graphicFrame>
      <p:graphicFrame>
        <p:nvGraphicFramePr>
          <p:cNvPr id="8195" name="Object 4"/>
          <p:cNvGraphicFramePr>
            <a:graphicFrameLocks noChangeAspect="1"/>
          </p:cNvGraphicFramePr>
          <p:nvPr/>
        </p:nvGraphicFramePr>
        <p:xfrm>
          <a:off x="827088" y="1125538"/>
          <a:ext cx="5689600" cy="863600"/>
        </p:xfrm>
        <a:graphic>
          <a:graphicData uri="http://schemas.openxmlformats.org/presentationml/2006/ole">
            <mc:AlternateContent xmlns:mc="http://schemas.openxmlformats.org/markup-compatibility/2006">
              <mc:Choice xmlns:v="urn:schemas-microsoft-com:vml" Requires="v">
                <p:oleObj spid="_x0000_s8213" name="公式" r:id="rId5" imgW="3190680" imgH="570960" progId="">
                  <p:embed/>
                </p:oleObj>
              </mc:Choice>
              <mc:Fallback>
                <p:oleObj name="公式" r:id="rId5" imgW="3190680" imgH="57096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125538"/>
                        <a:ext cx="5689600" cy="863600"/>
                      </a:xfrm>
                      <a:prstGeom prst="rect">
                        <a:avLst/>
                      </a:prstGeom>
                      <a:solidFill>
                        <a:srgbClr val="CCFFFF"/>
                      </a:solidFill>
                    </p:spPr>
                  </p:pic>
                </p:oleObj>
              </mc:Fallback>
            </mc:AlternateContent>
          </a:graphicData>
        </a:graphic>
      </p:graphicFrame>
      <p:graphicFrame>
        <p:nvGraphicFramePr>
          <p:cNvPr id="8196" name="Object 5"/>
          <p:cNvGraphicFramePr>
            <a:graphicFrameLocks noChangeAspect="1"/>
          </p:cNvGraphicFramePr>
          <p:nvPr/>
        </p:nvGraphicFramePr>
        <p:xfrm>
          <a:off x="827088" y="2060575"/>
          <a:ext cx="5184775" cy="792163"/>
        </p:xfrm>
        <a:graphic>
          <a:graphicData uri="http://schemas.openxmlformats.org/presentationml/2006/ole">
            <mc:AlternateContent xmlns:mc="http://schemas.openxmlformats.org/markup-compatibility/2006">
              <mc:Choice xmlns:v="urn:schemas-microsoft-com:vml" Requires="v">
                <p:oleObj spid="_x0000_s8214" name="公式" r:id="rId7" imgW="2682360" imgH="495000" progId="">
                  <p:embed/>
                </p:oleObj>
              </mc:Choice>
              <mc:Fallback>
                <p:oleObj name="公式" r:id="rId7" imgW="2682360" imgH="4950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060575"/>
                        <a:ext cx="5184775" cy="792163"/>
                      </a:xfrm>
                      <a:prstGeom prst="rect">
                        <a:avLst/>
                      </a:prstGeom>
                      <a:solidFill>
                        <a:srgbClr val="CCFFFF"/>
                      </a:solidFill>
                    </p:spPr>
                  </p:pic>
                </p:oleObj>
              </mc:Fallback>
            </mc:AlternateContent>
          </a:graphicData>
        </a:graphic>
      </p:graphicFrame>
      <p:sp>
        <p:nvSpPr>
          <p:cNvPr id="8201" name="Text Box 7"/>
          <p:cNvSpPr txBox="1">
            <a:spLocks noChangeArrowheads="1"/>
          </p:cNvSpPr>
          <p:nvPr/>
        </p:nvSpPr>
        <p:spPr bwMode="auto">
          <a:xfrm>
            <a:off x="468313" y="188913"/>
            <a:ext cx="4197350" cy="457200"/>
          </a:xfrm>
          <a:prstGeom prst="rect">
            <a:avLst/>
          </a:prstGeom>
          <a:noFill/>
          <a:ln w="12700" cap="sq">
            <a:noFill/>
            <a:miter lim="800000"/>
            <a:headEnd type="none" w="sm" len="sm"/>
            <a:tailEnd type="none" w="sm" len="sm"/>
          </a:ln>
        </p:spPr>
        <p:txBody>
          <a:bodyPr>
            <a:spAutoFit/>
          </a:bodyPr>
          <a:lstStyle/>
          <a:p>
            <a:r>
              <a:rPr kumimoji="0" lang="en-US" altLang="zh-CN" b="1">
                <a:solidFill>
                  <a:schemeClr val="folHlink"/>
                </a:solidFill>
                <a:latin typeface="宋体" charset="-122"/>
              </a:rPr>
              <a:t>2</a:t>
            </a:r>
            <a:r>
              <a:rPr kumimoji="0" lang="zh-CN" altLang="en-US" b="1">
                <a:solidFill>
                  <a:schemeClr val="folHlink"/>
                </a:solidFill>
                <a:latin typeface="宋体" charset="-122"/>
              </a:rPr>
              <a:t>、数字</a:t>
            </a:r>
            <a:r>
              <a:rPr kumimoji="0" lang="en-US" altLang="zh-CN" b="1">
                <a:solidFill>
                  <a:schemeClr val="folHlink"/>
                </a:solidFill>
                <a:latin typeface="宋体" charset="-122"/>
              </a:rPr>
              <a:t>PID</a:t>
            </a:r>
            <a:r>
              <a:rPr kumimoji="0" lang="zh-CN" altLang="en-US" b="1">
                <a:solidFill>
                  <a:schemeClr val="folHlink"/>
                </a:solidFill>
                <a:latin typeface="宋体" charset="-122"/>
              </a:rPr>
              <a:t>控制器的设计</a:t>
            </a:r>
          </a:p>
        </p:txBody>
      </p:sp>
      <p:graphicFrame>
        <p:nvGraphicFramePr>
          <p:cNvPr id="8197" name="Object 11"/>
          <p:cNvGraphicFramePr>
            <a:graphicFrameLocks noGrp="1" noChangeAspect="1"/>
          </p:cNvGraphicFramePr>
          <p:nvPr>
            <p:ph sz="quarter" idx="3"/>
          </p:nvPr>
        </p:nvGraphicFramePr>
        <p:xfrm>
          <a:off x="6877050" y="3500438"/>
          <a:ext cx="2087563" cy="698500"/>
        </p:xfrm>
        <a:graphic>
          <a:graphicData uri="http://schemas.openxmlformats.org/presentationml/2006/ole">
            <mc:AlternateContent xmlns:mc="http://schemas.openxmlformats.org/markup-compatibility/2006">
              <mc:Choice xmlns:v="urn:schemas-microsoft-com:vml" Requires="v">
                <p:oleObj spid="_x0000_s8215" name="公式" r:id="rId9" imgW="1868760" imgH="444240" progId="">
                  <p:embed/>
                </p:oleObj>
              </mc:Choice>
              <mc:Fallback>
                <p:oleObj name="公式" r:id="rId9" imgW="1868760" imgH="44424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7050" y="3500438"/>
                        <a:ext cx="2087563" cy="698500"/>
                      </a:xfrm>
                      <a:prstGeom prst="rect">
                        <a:avLst/>
                      </a:prstGeom>
                      <a:solidFill>
                        <a:srgbClr val="CCFFFF"/>
                      </a:solidFill>
                    </p:spPr>
                  </p:pic>
                </p:oleObj>
              </mc:Fallback>
            </mc:AlternateContent>
          </a:graphicData>
        </a:graphic>
      </p:graphicFrame>
      <p:graphicFrame>
        <p:nvGraphicFramePr>
          <p:cNvPr id="8198" name="Object 14"/>
          <p:cNvGraphicFramePr>
            <a:graphicFrameLocks noChangeAspect="1"/>
          </p:cNvGraphicFramePr>
          <p:nvPr/>
        </p:nvGraphicFramePr>
        <p:xfrm>
          <a:off x="827088" y="3357563"/>
          <a:ext cx="5905500" cy="958850"/>
        </p:xfrm>
        <a:graphic>
          <a:graphicData uri="http://schemas.openxmlformats.org/presentationml/2006/ole">
            <mc:AlternateContent xmlns:mc="http://schemas.openxmlformats.org/markup-compatibility/2006">
              <mc:Choice xmlns:v="urn:schemas-microsoft-com:vml" Requires="v">
                <p:oleObj spid="_x0000_s8216" name="公式" r:id="rId11" imgW="3877200" imgH="570960" progId="">
                  <p:embed/>
                </p:oleObj>
              </mc:Choice>
              <mc:Fallback>
                <p:oleObj name="公式" r:id="rId11" imgW="3877200" imgH="570960" progId="">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357563"/>
                        <a:ext cx="5905500" cy="958850"/>
                      </a:xfrm>
                      <a:prstGeom prst="rect">
                        <a:avLst/>
                      </a:prstGeom>
                      <a:solidFill>
                        <a:srgbClr val="CCFFFF"/>
                      </a:solidFill>
                    </p:spPr>
                  </p:pic>
                </p:oleObj>
              </mc:Fallback>
            </mc:AlternateContent>
          </a:graphicData>
        </a:graphic>
      </p:graphicFrame>
      <p:sp>
        <p:nvSpPr>
          <p:cNvPr id="8202" name="Rectangle 15"/>
          <p:cNvSpPr>
            <a:spLocks noChangeArrowheads="1"/>
          </p:cNvSpPr>
          <p:nvPr/>
        </p:nvSpPr>
        <p:spPr bwMode="auto">
          <a:xfrm>
            <a:off x="468313" y="4437063"/>
            <a:ext cx="7993062" cy="461665"/>
          </a:xfrm>
          <a:prstGeom prst="rect">
            <a:avLst/>
          </a:prstGeom>
          <a:noFill/>
          <a:ln w="12700" cap="sq">
            <a:noFill/>
            <a:miter lim="800000"/>
            <a:headEnd type="none" w="sm" len="sm"/>
            <a:tailEnd type="none" w="sm" len="sm"/>
          </a:ln>
        </p:spPr>
        <p:txBody>
          <a:bodyPr>
            <a:spAutoFit/>
          </a:bodyPr>
          <a:lstStyle/>
          <a:p>
            <a:r>
              <a:rPr lang="zh-CN" altLang="en-US" b="1" dirty="0" smtClean="0"/>
              <a:t>增量</a:t>
            </a:r>
            <a:r>
              <a:rPr lang="zh-CN" altLang="en-US" b="1" dirty="0"/>
              <a:t>型数字</a:t>
            </a:r>
            <a:r>
              <a:rPr lang="en-US" altLang="zh-CN" b="1" dirty="0"/>
              <a:t>PID</a:t>
            </a:r>
            <a:endParaRPr lang="zh-CN" altLang="en-US" b="1" dirty="0"/>
          </a:p>
        </p:txBody>
      </p:sp>
      <p:graphicFrame>
        <p:nvGraphicFramePr>
          <p:cNvPr id="8199" name="Object 16"/>
          <p:cNvGraphicFramePr>
            <a:graphicFrameLocks noChangeAspect="1"/>
          </p:cNvGraphicFramePr>
          <p:nvPr/>
        </p:nvGraphicFramePr>
        <p:xfrm>
          <a:off x="755650" y="5229225"/>
          <a:ext cx="7416800" cy="777875"/>
        </p:xfrm>
        <a:graphic>
          <a:graphicData uri="http://schemas.openxmlformats.org/presentationml/2006/ole">
            <mc:AlternateContent xmlns:mc="http://schemas.openxmlformats.org/markup-compatibility/2006">
              <mc:Choice xmlns:v="urn:schemas-microsoft-com:vml" Requires="v">
                <p:oleObj spid="_x0000_s8217" name="公式" r:id="rId13" imgW="5466240" imgH="495000" progId="">
                  <p:embed/>
                </p:oleObj>
              </mc:Choice>
              <mc:Fallback>
                <p:oleObj name="公式" r:id="rId13" imgW="5466240" imgH="495000" progId="">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5229225"/>
                        <a:ext cx="7416800" cy="77787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611188" y="2492375"/>
          <a:ext cx="6769100" cy="1444625"/>
        </p:xfrm>
        <a:graphic>
          <a:graphicData uri="http://schemas.openxmlformats.org/presentationml/2006/ole">
            <mc:AlternateContent xmlns:mc="http://schemas.openxmlformats.org/markup-compatibility/2006">
              <mc:Choice xmlns:v="urn:schemas-microsoft-com:vml" Requires="v">
                <p:oleObj spid="_x0000_s1029" name="Visio" r:id="rId3" imgW="5044148" imgH="1078312" progId="Visio.Drawing.11">
                  <p:embed/>
                </p:oleObj>
              </mc:Choice>
              <mc:Fallback>
                <p:oleObj name="Visio" r:id="rId3" imgW="5044148" imgH="107831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92375"/>
                        <a:ext cx="6769100" cy="1444625"/>
                      </a:xfrm>
                      <a:prstGeom prst="rect">
                        <a:avLst/>
                      </a:prstGeom>
                      <a:solidFill>
                        <a:srgbClr val="CCFFFF"/>
                      </a:solidFill>
                      <a:ln w="9525">
                        <a:solidFill>
                          <a:schemeClr val="tx2"/>
                        </a:solidFill>
                        <a:miter lim="800000"/>
                        <a:headEnd/>
                        <a:tailEnd/>
                      </a:ln>
                    </p:spPr>
                  </p:pic>
                </p:oleObj>
              </mc:Fallback>
            </mc:AlternateContent>
          </a:graphicData>
        </a:graphic>
      </p:graphicFrame>
      <p:sp>
        <p:nvSpPr>
          <p:cNvPr id="1027" name="Text Box 3"/>
          <p:cNvSpPr txBox="1">
            <a:spLocks noChangeArrowheads="1"/>
          </p:cNvSpPr>
          <p:nvPr/>
        </p:nvSpPr>
        <p:spPr bwMode="auto">
          <a:xfrm>
            <a:off x="3108325" y="4745038"/>
            <a:ext cx="184150" cy="457200"/>
          </a:xfrm>
          <a:prstGeom prst="rect">
            <a:avLst/>
          </a:prstGeom>
          <a:noFill/>
          <a:ln w="12700" cap="sq">
            <a:noFill/>
            <a:miter lim="800000"/>
            <a:headEnd type="none" w="sm" len="sm"/>
            <a:tailEnd type="none" w="sm" len="sm"/>
          </a:ln>
        </p:spPr>
        <p:txBody>
          <a:bodyPr wrap="none">
            <a:spAutoFit/>
          </a:bodyPr>
          <a:lstStyle/>
          <a:p>
            <a:endParaRPr lang="zh-CN" altLang="en-US"/>
          </a:p>
        </p:txBody>
      </p:sp>
      <p:sp>
        <p:nvSpPr>
          <p:cNvPr id="1028" name="Text Box 4"/>
          <p:cNvSpPr txBox="1">
            <a:spLocks noChangeArrowheads="1"/>
          </p:cNvSpPr>
          <p:nvPr/>
        </p:nvSpPr>
        <p:spPr bwMode="auto">
          <a:xfrm>
            <a:off x="468313" y="4437063"/>
            <a:ext cx="7993062" cy="1431925"/>
          </a:xfrm>
          <a:prstGeom prst="rect">
            <a:avLst/>
          </a:prstGeom>
          <a:noFill/>
          <a:ln w="12700" cap="sq">
            <a:noFill/>
            <a:miter lim="800000"/>
            <a:headEnd type="none" w="sm" len="sm"/>
            <a:tailEnd type="none" w="sm" len="sm"/>
          </a:ln>
        </p:spPr>
        <p:txBody>
          <a:bodyPr>
            <a:spAutoFit/>
          </a:bodyPr>
          <a:lstStyle/>
          <a:p>
            <a:pPr>
              <a:spcBef>
                <a:spcPct val="20000"/>
              </a:spcBef>
              <a:buClr>
                <a:schemeClr val="tx1"/>
              </a:buClr>
              <a:buSzPct val="70000"/>
              <a:buFont typeface="Wingdings" pitchFamily="2" charset="2"/>
              <a:buNone/>
            </a:pPr>
            <a:r>
              <a:rPr lang="zh-CN" altLang="en-US" sz="2000" b="1">
                <a:latin typeface="宋体" charset="-122"/>
              </a:rPr>
              <a:t>计算机控制系统主要任务：</a:t>
            </a:r>
          </a:p>
          <a:p>
            <a:pPr>
              <a:spcBef>
                <a:spcPct val="20000"/>
              </a:spcBef>
              <a:buClr>
                <a:schemeClr val="tx1"/>
              </a:buClr>
              <a:buSzPct val="70000"/>
              <a:buFont typeface="Wingdings" pitchFamily="2" charset="2"/>
              <a:buNone/>
            </a:pPr>
            <a:r>
              <a:rPr lang="zh-CN" altLang="en-US" sz="2000" b="1">
                <a:latin typeface="宋体" charset="-122"/>
              </a:rPr>
              <a:t>①实时数据采集②实时数据处理③实时控制输出</a:t>
            </a:r>
          </a:p>
          <a:p>
            <a:pPr>
              <a:spcBef>
                <a:spcPct val="20000"/>
              </a:spcBef>
              <a:buClr>
                <a:schemeClr val="tx1"/>
              </a:buClr>
              <a:buSzPct val="70000"/>
              <a:buFont typeface="Wingdings" pitchFamily="2" charset="2"/>
              <a:buNone/>
            </a:pPr>
            <a:endParaRPr lang="zh-CN" altLang="en-US" sz="2000" b="1">
              <a:latin typeface="宋体" charset="-122"/>
            </a:endParaRPr>
          </a:p>
          <a:p>
            <a:r>
              <a:rPr kumimoji="0" lang="zh-CN" altLang="en-US" sz="2000" b="1"/>
              <a:t>实时性、实时控制、实时系统</a:t>
            </a:r>
            <a:endParaRPr lang="zh-CN" altLang="en-US" sz="2000" b="1">
              <a:latin typeface="宋体" charset="-122"/>
            </a:endParaRPr>
          </a:p>
        </p:txBody>
      </p:sp>
      <p:sp>
        <p:nvSpPr>
          <p:cNvPr id="1029" name="Rectangle 5"/>
          <p:cNvSpPr>
            <a:spLocks noChangeArrowheads="1"/>
          </p:cNvSpPr>
          <p:nvPr/>
        </p:nvSpPr>
        <p:spPr bwMode="auto">
          <a:xfrm>
            <a:off x="611188" y="1773238"/>
            <a:ext cx="4968875" cy="396875"/>
          </a:xfrm>
          <a:prstGeom prst="rect">
            <a:avLst/>
          </a:prstGeom>
          <a:noFill/>
          <a:ln w="9525">
            <a:noFill/>
            <a:miter lim="800000"/>
            <a:headEnd/>
            <a:tailEnd/>
          </a:ln>
        </p:spPr>
        <p:txBody>
          <a:bodyPr>
            <a:spAutoFit/>
          </a:bodyPr>
          <a:lstStyle/>
          <a:p>
            <a:pPr>
              <a:buFont typeface="Wingdings" pitchFamily="2" charset="2"/>
              <a:buChar char="Ø"/>
            </a:pPr>
            <a:r>
              <a:rPr lang="zh-CN" altLang="en-US" sz="2000" b="1">
                <a:solidFill>
                  <a:schemeClr val="folHlink"/>
                </a:solidFill>
                <a:latin typeface="Arial" charset="0"/>
              </a:rPr>
              <a:t>计算机控制系统的基本概念</a:t>
            </a:r>
            <a:endParaRPr lang="en-US" altLang="zh-CN" sz="2000" b="1">
              <a:solidFill>
                <a:schemeClr val="folHlink"/>
              </a:solidFill>
              <a:latin typeface="Arial" charset="0"/>
            </a:endParaRPr>
          </a:p>
        </p:txBody>
      </p:sp>
      <p:sp>
        <p:nvSpPr>
          <p:cNvPr id="1031" name="Rectangle 7"/>
          <p:cNvSpPr>
            <a:spLocks noGrp="1" noRot="1" noChangeArrowheads="1"/>
          </p:cNvSpPr>
          <p:nvPr>
            <p:ph type="title"/>
          </p:nvPr>
        </p:nvSpPr>
        <p:spPr>
          <a:xfrm>
            <a:off x="179388" y="765175"/>
            <a:ext cx="8540750" cy="692150"/>
          </a:xfrm>
          <a:noFill/>
        </p:spPr>
        <p:txBody>
          <a:bodyPr/>
          <a:lstStyle/>
          <a:p>
            <a:pPr eaLnBrk="1" hangingPunct="1"/>
            <a:r>
              <a:rPr lang="zh-CN" altLang="en-US" sz="3200" dirty="0" smtClean="0">
                <a:solidFill>
                  <a:schemeClr val="tx1"/>
                </a:solidFill>
              </a:rPr>
              <a:t>第一章 绪论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42844" y="1412875"/>
            <a:ext cx="8677306" cy="4392613"/>
          </a:xfrm>
        </p:spPr>
        <p:txBody>
          <a:bodyPr/>
          <a:lstStyle/>
          <a:p>
            <a:pPr marL="533400" indent="-533400" eaLnBrk="1" hangingPunct="1">
              <a:lnSpc>
                <a:spcPct val="90000"/>
              </a:lnSpc>
              <a:spcBef>
                <a:spcPct val="0"/>
              </a:spcBef>
            </a:pPr>
            <a:r>
              <a:rPr lang="zh-CN" altLang="en-US" sz="2800" b="1" dirty="0" smtClean="0">
                <a:solidFill>
                  <a:schemeClr val="accent1"/>
                </a:solidFill>
                <a:latin typeface="宋体" charset="-122"/>
              </a:rPr>
              <a:t>积分项的改进</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积分项存在的主要问题</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积分饱和的抑制</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积分分离</a:t>
            </a:r>
            <a:r>
              <a:rPr lang="en-US" altLang="zh-CN" sz="2800" b="1" dirty="0" smtClean="0">
                <a:latin typeface="宋体" charset="-122"/>
              </a:rPr>
              <a:t>PID</a:t>
            </a:r>
            <a:r>
              <a:rPr lang="zh-CN" altLang="en-US" sz="2800" b="1" dirty="0" smtClean="0">
                <a:latin typeface="宋体" charset="-122"/>
              </a:rPr>
              <a:t>法</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变速积分</a:t>
            </a:r>
            <a:r>
              <a:rPr lang="en-US" altLang="zh-CN" sz="2800" b="1" dirty="0" smtClean="0">
                <a:latin typeface="宋体" charset="-122"/>
              </a:rPr>
              <a:t>PID</a:t>
            </a:r>
            <a:r>
              <a:rPr lang="zh-CN" altLang="en-US" sz="2800" b="1" dirty="0" smtClean="0">
                <a:latin typeface="宋体" charset="-122"/>
              </a:rPr>
              <a:t>法</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消除积分不灵敏区</a:t>
            </a:r>
            <a:r>
              <a:rPr lang="en-US" altLang="zh-CN" sz="2800" b="1" dirty="0" smtClean="0">
                <a:latin typeface="宋体" charset="-122"/>
              </a:rPr>
              <a:t>PID</a:t>
            </a:r>
          </a:p>
          <a:p>
            <a:pPr marL="533400" indent="-533400" eaLnBrk="1" hangingPunct="1">
              <a:lnSpc>
                <a:spcPct val="90000"/>
              </a:lnSpc>
              <a:spcBef>
                <a:spcPct val="0"/>
              </a:spcBef>
            </a:pPr>
            <a:r>
              <a:rPr lang="zh-CN" altLang="en-US" sz="2800" b="1" dirty="0" smtClean="0">
                <a:solidFill>
                  <a:schemeClr val="accent1"/>
                </a:solidFill>
                <a:latin typeface="宋体" charset="-122"/>
              </a:rPr>
              <a:t>微分项的改进</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微分项存在的问题</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不完全微分</a:t>
            </a:r>
            <a:r>
              <a:rPr lang="en-US" altLang="zh-CN" sz="2800" b="1" dirty="0" smtClean="0">
                <a:latin typeface="宋体" charset="-122"/>
              </a:rPr>
              <a:t>PID</a:t>
            </a:r>
          </a:p>
          <a:p>
            <a:pPr marL="533400" indent="-533400" eaLnBrk="1" hangingPunct="1">
              <a:lnSpc>
                <a:spcPct val="90000"/>
              </a:lnSpc>
              <a:spcBef>
                <a:spcPct val="0"/>
              </a:spcBef>
              <a:buFont typeface="Wingdings" pitchFamily="2" charset="2"/>
              <a:buNone/>
            </a:pPr>
            <a:r>
              <a:rPr lang="zh-CN" altLang="en-US" sz="2800" b="1" dirty="0" smtClean="0">
                <a:latin typeface="宋体" charset="-122"/>
              </a:rPr>
              <a:t>	* 微分先行</a:t>
            </a:r>
            <a:r>
              <a:rPr lang="en-US" altLang="zh-CN" sz="2800" b="1" dirty="0" smtClean="0">
                <a:latin typeface="宋体" charset="-122"/>
              </a:rPr>
              <a:t>PID</a:t>
            </a:r>
          </a:p>
        </p:txBody>
      </p:sp>
      <p:sp>
        <p:nvSpPr>
          <p:cNvPr id="45059" name="Text Box 5"/>
          <p:cNvSpPr txBox="1">
            <a:spLocks noChangeArrowheads="1"/>
          </p:cNvSpPr>
          <p:nvPr/>
        </p:nvSpPr>
        <p:spPr bwMode="auto">
          <a:xfrm>
            <a:off x="755650" y="533400"/>
            <a:ext cx="3529013" cy="519113"/>
          </a:xfrm>
          <a:prstGeom prst="rect">
            <a:avLst/>
          </a:prstGeom>
          <a:noFill/>
          <a:ln w="12700" cap="sq">
            <a:noFill/>
            <a:miter lim="800000"/>
            <a:headEnd type="none" w="sm" len="sm"/>
            <a:tailEnd type="none" w="sm" len="sm"/>
          </a:ln>
        </p:spPr>
        <p:txBody>
          <a:bodyPr>
            <a:spAutoFit/>
          </a:bodyPr>
          <a:lstStyle/>
          <a:p>
            <a:r>
              <a:rPr kumimoji="0" lang="en-US" altLang="zh-CN" sz="2800" b="1">
                <a:solidFill>
                  <a:schemeClr val="folHlink"/>
                </a:solidFill>
                <a:latin typeface="宋体" charset="-122"/>
              </a:rPr>
              <a:t>3</a:t>
            </a:r>
            <a:r>
              <a:rPr kumimoji="0" lang="zh-CN" altLang="en-US" sz="2800" b="1">
                <a:solidFill>
                  <a:schemeClr val="folHlink"/>
                </a:solidFill>
                <a:latin typeface="宋体" charset="-122"/>
              </a:rPr>
              <a:t>、数字</a:t>
            </a:r>
            <a:r>
              <a:rPr kumimoji="0" lang="en-US" altLang="zh-CN" sz="2800" b="1">
                <a:solidFill>
                  <a:schemeClr val="folHlink"/>
                </a:solidFill>
                <a:latin typeface="宋体" charset="-122"/>
              </a:rPr>
              <a:t>PID</a:t>
            </a:r>
            <a:r>
              <a:rPr kumimoji="0" lang="zh-CN" altLang="en-US" sz="2800" b="1">
                <a:solidFill>
                  <a:schemeClr val="folHlink"/>
                </a:solidFill>
                <a:latin typeface="宋体" charset="-122"/>
              </a:rPr>
              <a:t>的改进</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395288" y="769938"/>
            <a:ext cx="8458200" cy="3667125"/>
          </a:xfrm>
        </p:spPr>
        <p:txBody>
          <a:bodyPr/>
          <a:lstStyle/>
          <a:p>
            <a:pPr eaLnBrk="1" hangingPunct="1">
              <a:spcBef>
                <a:spcPct val="0"/>
              </a:spcBef>
              <a:buClrTx/>
              <a:buSzTx/>
              <a:buFontTx/>
              <a:buChar char="•"/>
            </a:pPr>
            <a:r>
              <a:rPr kumimoji="0" lang="zh-CN" altLang="en-US" sz="2800" b="1" dirty="0" smtClean="0">
                <a:latin typeface="宋体" charset="-122"/>
              </a:rPr>
              <a:t>采样周期</a:t>
            </a:r>
            <a:r>
              <a:rPr kumimoji="0" lang="en-US" altLang="zh-CN" sz="2800" b="1" dirty="0" smtClean="0">
                <a:latin typeface="宋体" charset="-122"/>
              </a:rPr>
              <a:t>T</a:t>
            </a:r>
            <a:r>
              <a:rPr kumimoji="0" lang="zh-CN" altLang="en-US" sz="2800" b="1" dirty="0" smtClean="0">
                <a:latin typeface="宋体" charset="-122"/>
              </a:rPr>
              <a:t>的选择确定</a:t>
            </a:r>
          </a:p>
          <a:p>
            <a:pPr eaLnBrk="1" hangingPunct="1">
              <a:spcBef>
                <a:spcPct val="0"/>
              </a:spcBef>
              <a:buClrTx/>
              <a:buSzTx/>
              <a:buFontTx/>
              <a:buNone/>
            </a:pPr>
            <a:r>
              <a:rPr lang="zh-CN" altLang="en-US" sz="2800" b="1" dirty="0" smtClean="0">
                <a:latin typeface="宋体" charset="-122"/>
              </a:rPr>
              <a:t>	(1)采样周期的上下限 </a:t>
            </a:r>
          </a:p>
          <a:p>
            <a:pPr eaLnBrk="1" hangingPunct="1">
              <a:spcBef>
                <a:spcPct val="0"/>
              </a:spcBef>
              <a:buClrTx/>
              <a:buSzTx/>
              <a:buFontTx/>
              <a:buNone/>
            </a:pPr>
            <a:r>
              <a:rPr lang="zh-CN" altLang="en-US" sz="2800" b="1" dirty="0" smtClean="0">
                <a:latin typeface="宋体" charset="-122"/>
              </a:rPr>
              <a:t>	(2)影响采样周期</a:t>
            </a:r>
            <a:r>
              <a:rPr lang="en-US" altLang="zh-CN" sz="2800" b="1" dirty="0" smtClean="0">
                <a:latin typeface="宋体" charset="-122"/>
              </a:rPr>
              <a:t>T</a:t>
            </a:r>
            <a:r>
              <a:rPr lang="zh-CN" altLang="en-US" sz="2800" b="1" dirty="0" smtClean="0">
                <a:latin typeface="宋体" charset="-122"/>
              </a:rPr>
              <a:t>的因素</a:t>
            </a:r>
          </a:p>
          <a:p>
            <a:pPr eaLnBrk="1" hangingPunct="1">
              <a:spcBef>
                <a:spcPct val="0"/>
              </a:spcBef>
              <a:buClrTx/>
              <a:buSzTx/>
              <a:buFontTx/>
              <a:buNone/>
            </a:pPr>
            <a:r>
              <a:rPr lang="zh-CN" altLang="en-US" sz="2800" b="1" dirty="0" smtClean="0">
                <a:latin typeface="宋体" charset="-122"/>
              </a:rPr>
              <a:t> </a:t>
            </a:r>
          </a:p>
          <a:p>
            <a:pPr eaLnBrk="1" hangingPunct="1">
              <a:spcBef>
                <a:spcPct val="0"/>
              </a:spcBef>
              <a:buClrTx/>
              <a:buSzTx/>
              <a:buFontTx/>
              <a:buChar char="•"/>
            </a:pPr>
            <a:r>
              <a:rPr kumimoji="0" lang="en-US" altLang="zh-CN" sz="2800" b="1" dirty="0" smtClean="0">
                <a:latin typeface="宋体" charset="-122"/>
              </a:rPr>
              <a:t>PID</a:t>
            </a:r>
            <a:r>
              <a:rPr kumimoji="0" lang="zh-CN" altLang="en-US" sz="2800" b="1" dirty="0" smtClean="0">
                <a:latin typeface="宋体" charset="-122"/>
              </a:rPr>
              <a:t>参数整定的方法</a:t>
            </a:r>
          </a:p>
          <a:p>
            <a:pPr eaLnBrk="1" hangingPunct="1">
              <a:spcBef>
                <a:spcPct val="0"/>
              </a:spcBef>
              <a:buClrTx/>
              <a:buSzTx/>
              <a:buFontTx/>
              <a:buChar char="•"/>
            </a:pPr>
            <a:r>
              <a:rPr kumimoji="0" lang="zh-CN" altLang="en-US" sz="2800" b="1" dirty="0" smtClean="0">
                <a:latin typeface="宋体" charset="-122"/>
              </a:rPr>
              <a:t>理论整定法</a:t>
            </a:r>
          </a:p>
          <a:p>
            <a:pPr eaLnBrk="1" hangingPunct="1">
              <a:spcBef>
                <a:spcPct val="0"/>
              </a:spcBef>
              <a:buClrTx/>
              <a:buSzTx/>
              <a:buFontTx/>
              <a:buChar char="•"/>
            </a:pPr>
            <a:r>
              <a:rPr kumimoji="0" lang="zh-CN" altLang="en-US" sz="2800" b="1" dirty="0" smtClean="0">
                <a:latin typeface="宋体" charset="-122"/>
              </a:rPr>
              <a:t>凑试整定法</a:t>
            </a:r>
          </a:p>
          <a:p>
            <a:pPr eaLnBrk="1" hangingPunct="1">
              <a:spcBef>
                <a:spcPct val="0"/>
              </a:spcBef>
              <a:buClrTx/>
              <a:buSzTx/>
              <a:buFontTx/>
              <a:buChar char="•"/>
            </a:pPr>
            <a:r>
              <a:rPr kumimoji="0" lang="zh-CN" altLang="en-US" sz="2800" b="1" dirty="0" smtClean="0">
                <a:latin typeface="宋体" charset="-122"/>
              </a:rPr>
              <a:t>工程整定法</a:t>
            </a:r>
          </a:p>
          <a:p>
            <a:pPr eaLnBrk="1" hangingPunct="1">
              <a:spcBef>
                <a:spcPct val="0"/>
              </a:spcBef>
              <a:buClrTx/>
              <a:buSzTx/>
              <a:buFontTx/>
              <a:buNone/>
            </a:pPr>
            <a:r>
              <a:rPr lang="zh-CN" altLang="en-US" sz="2800" b="1" dirty="0" smtClean="0">
                <a:latin typeface="宋体" charset="-122"/>
              </a:rPr>
              <a:t>  扩充临界比例度法、扩充响应曲线法、归一参数整定法</a:t>
            </a:r>
            <a:endParaRPr lang="en-US" altLang="zh-CN" sz="2800" b="1" dirty="0" smtClean="0">
              <a:latin typeface="黑体" pitchFamily="2" charset="-122"/>
              <a:ea typeface="黑体" pitchFamily="2" charset="-122"/>
            </a:endParaRPr>
          </a:p>
        </p:txBody>
      </p:sp>
      <p:sp>
        <p:nvSpPr>
          <p:cNvPr id="46083" name="Text Box 5"/>
          <p:cNvSpPr txBox="1">
            <a:spLocks noChangeArrowheads="1"/>
          </p:cNvSpPr>
          <p:nvPr/>
        </p:nvSpPr>
        <p:spPr bwMode="auto">
          <a:xfrm>
            <a:off x="738188" y="250825"/>
            <a:ext cx="3673475" cy="519113"/>
          </a:xfrm>
          <a:prstGeom prst="rect">
            <a:avLst/>
          </a:prstGeom>
          <a:noFill/>
          <a:ln w="12700" cap="sq">
            <a:noFill/>
            <a:miter lim="800000"/>
            <a:headEnd type="none" w="sm" len="sm"/>
            <a:tailEnd type="none" w="sm" len="sm"/>
          </a:ln>
        </p:spPr>
        <p:txBody>
          <a:bodyPr>
            <a:spAutoFit/>
          </a:bodyPr>
          <a:lstStyle/>
          <a:p>
            <a:r>
              <a:rPr kumimoji="0" lang="en-US" altLang="zh-CN" sz="2800" b="1">
                <a:solidFill>
                  <a:schemeClr val="folHlink"/>
                </a:solidFill>
                <a:latin typeface="宋体" charset="-122"/>
              </a:rPr>
              <a:t>4</a:t>
            </a:r>
            <a:r>
              <a:rPr kumimoji="0" lang="zh-CN" altLang="en-US" sz="2800" b="1">
                <a:solidFill>
                  <a:schemeClr val="folHlink"/>
                </a:solidFill>
                <a:latin typeface="宋体" charset="-122"/>
              </a:rPr>
              <a:t>、数字</a:t>
            </a:r>
            <a:r>
              <a:rPr kumimoji="0" lang="en-US" altLang="zh-CN" sz="2800" b="1">
                <a:solidFill>
                  <a:schemeClr val="folHlink"/>
                </a:solidFill>
                <a:latin typeface="宋体" charset="-122"/>
              </a:rPr>
              <a:t>PID</a:t>
            </a:r>
            <a:r>
              <a:rPr kumimoji="0" lang="zh-CN" altLang="en-US" sz="2800" b="1">
                <a:solidFill>
                  <a:schemeClr val="folHlink"/>
                </a:solidFill>
                <a:latin typeface="宋体" charset="-122"/>
              </a:rPr>
              <a:t>参数整定</a:t>
            </a:r>
          </a:p>
        </p:txBody>
      </p:sp>
      <p:sp>
        <p:nvSpPr>
          <p:cNvPr id="46084" name="矩形 1"/>
          <p:cNvSpPr>
            <a:spLocks noChangeArrowheads="1"/>
          </p:cNvSpPr>
          <p:nvPr/>
        </p:nvSpPr>
        <p:spPr bwMode="auto">
          <a:xfrm>
            <a:off x="611188" y="5445125"/>
            <a:ext cx="5616575" cy="519113"/>
          </a:xfrm>
          <a:prstGeom prst="rect">
            <a:avLst/>
          </a:prstGeom>
          <a:noFill/>
          <a:ln w="9525">
            <a:noFill/>
            <a:miter lim="800000"/>
            <a:headEnd/>
            <a:tailEnd/>
          </a:ln>
        </p:spPr>
        <p:txBody>
          <a:bodyPr>
            <a:spAutoFit/>
          </a:bodyPr>
          <a:lstStyle/>
          <a:p>
            <a:r>
              <a:rPr kumimoji="0" lang="en-US" altLang="zh-CN" sz="2800" b="1">
                <a:solidFill>
                  <a:schemeClr val="folHlink"/>
                </a:solidFill>
                <a:latin typeface="宋体" charset="-122"/>
              </a:rPr>
              <a:t>5</a:t>
            </a:r>
            <a:r>
              <a:rPr kumimoji="0" lang="zh-CN" altLang="en-US" sz="2800" b="1">
                <a:solidFill>
                  <a:schemeClr val="folHlink"/>
                </a:solidFill>
                <a:latin typeface="宋体" charset="-122"/>
              </a:rPr>
              <a:t>、数字 </a:t>
            </a:r>
            <a:r>
              <a:rPr kumimoji="0" lang="en-US" altLang="zh-CN" sz="2800" b="1">
                <a:solidFill>
                  <a:schemeClr val="folHlink"/>
                </a:solidFill>
                <a:latin typeface="宋体" charset="-122"/>
              </a:rPr>
              <a:t>PID </a:t>
            </a:r>
            <a:r>
              <a:rPr kumimoji="0" lang="zh-CN" altLang="en-US" sz="2800" b="1">
                <a:solidFill>
                  <a:schemeClr val="folHlink"/>
                </a:solidFill>
                <a:latin typeface="宋体" charset="-122"/>
              </a:rPr>
              <a:t>控制器的工程实现</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half" idx="1"/>
          </p:nvPr>
        </p:nvSpPr>
        <p:spPr>
          <a:xfrm>
            <a:off x="539750" y="981075"/>
            <a:ext cx="8062913" cy="3743325"/>
          </a:xfrm>
        </p:spPr>
        <p:txBody>
          <a:bodyPr/>
          <a:lstStyle/>
          <a:p>
            <a:pPr eaLnBrk="1" hangingPunct="1">
              <a:lnSpc>
                <a:spcPct val="90000"/>
              </a:lnSpc>
              <a:buFont typeface="Wingdings" pitchFamily="2" charset="2"/>
              <a:buNone/>
            </a:pPr>
            <a:r>
              <a:rPr kumimoji="0" lang="zh-CN" altLang="en-US" sz="2400" b="1" dirty="0" smtClean="0">
                <a:latin typeface="宋体" charset="-122"/>
              </a:rPr>
              <a:t>	</a:t>
            </a:r>
            <a:r>
              <a:rPr kumimoji="0" lang="zh-CN" altLang="en-US" sz="2400" b="1" dirty="0" smtClean="0">
                <a:solidFill>
                  <a:schemeClr val="folHlink"/>
                </a:solidFill>
                <a:latin typeface="宋体" charset="-122"/>
              </a:rPr>
              <a:t>1 采样系统基础</a:t>
            </a:r>
          </a:p>
          <a:p>
            <a:pPr eaLnBrk="1" hangingPunct="1">
              <a:lnSpc>
                <a:spcPct val="90000"/>
              </a:lnSpc>
              <a:buFont typeface="Wingdings" pitchFamily="2" charset="2"/>
              <a:buNone/>
            </a:pPr>
            <a:r>
              <a:rPr lang="en-US" altLang="zh-CN" sz="2400" b="1" dirty="0" smtClean="0">
                <a:latin typeface="宋体" charset="-122"/>
              </a:rPr>
              <a:t>		</a:t>
            </a:r>
            <a:r>
              <a:rPr lang="en-US" altLang="zh-CN" sz="2000" b="1" dirty="0" smtClean="0">
                <a:latin typeface="宋体" charset="-122"/>
              </a:rPr>
              <a:t>Z</a:t>
            </a:r>
            <a:r>
              <a:rPr lang="zh-CN" altLang="en-US" sz="2000" b="1" dirty="0" smtClean="0">
                <a:latin typeface="宋体" charset="-122"/>
              </a:rPr>
              <a:t>变换</a:t>
            </a:r>
          </a:p>
          <a:p>
            <a:pPr eaLnBrk="1" hangingPunct="1">
              <a:lnSpc>
                <a:spcPct val="90000"/>
              </a:lnSpc>
              <a:buFont typeface="Wingdings" pitchFamily="2" charset="2"/>
              <a:buNone/>
            </a:pPr>
            <a:r>
              <a:rPr lang="en-US" altLang="zh-CN" sz="2000" b="1" dirty="0" smtClean="0">
                <a:latin typeface="宋体" charset="-122"/>
              </a:rPr>
              <a:t>		</a:t>
            </a:r>
          </a:p>
          <a:p>
            <a:pPr eaLnBrk="1" hangingPunct="1">
              <a:lnSpc>
                <a:spcPct val="90000"/>
              </a:lnSpc>
              <a:buFont typeface="Wingdings" pitchFamily="2" charset="2"/>
              <a:buNone/>
            </a:pPr>
            <a:r>
              <a:rPr lang="en-US" altLang="zh-CN" sz="2000" b="1" dirty="0" smtClean="0">
                <a:latin typeface="宋体" charset="-122"/>
              </a:rPr>
              <a:t>		Z</a:t>
            </a:r>
            <a:r>
              <a:rPr lang="zh-CN" altLang="en-US" sz="2000" b="1" dirty="0" smtClean="0">
                <a:latin typeface="宋体" charset="-122"/>
              </a:rPr>
              <a:t>传递函数（脉冲传递函数）</a:t>
            </a:r>
          </a:p>
          <a:p>
            <a:pPr eaLnBrk="1" hangingPunct="1">
              <a:lnSpc>
                <a:spcPct val="90000"/>
              </a:lnSpc>
              <a:buFont typeface="Wingdings" pitchFamily="2" charset="2"/>
              <a:buNone/>
            </a:pPr>
            <a:r>
              <a:rPr lang="zh-CN" altLang="en-US" sz="2000" b="1" dirty="0" smtClean="0">
                <a:latin typeface="宋体" charset="-122"/>
              </a:rPr>
              <a:t>		采样系统的稳定性</a:t>
            </a:r>
          </a:p>
          <a:p>
            <a:pPr eaLnBrk="1" hangingPunct="1">
              <a:lnSpc>
                <a:spcPct val="90000"/>
              </a:lnSpc>
              <a:buFont typeface="Wingdings" pitchFamily="2" charset="2"/>
              <a:buNone/>
            </a:pPr>
            <a:r>
              <a:rPr kumimoji="0" lang="en-US" altLang="zh-CN" sz="2400" b="1" dirty="0" smtClean="0">
                <a:latin typeface="宋体" charset="-122"/>
              </a:rPr>
              <a:t>	</a:t>
            </a:r>
            <a:r>
              <a:rPr kumimoji="0" lang="en-US" altLang="zh-CN" sz="2400" b="1" dirty="0" smtClean="0">
                <a:solidFill>
                  <a:schemeClr val="folHlink"/>
                </a:solidFill>
                <a:latin typeface="宋体" charset="-122"/>
              </a:rPr>
              <a:t>2 </a:t>
            </a:r>
            <a:r>
              <a:rPr kumimoji="0" lang="zh-CN" altLang="en-US" sz="2400" b="1" dirty="0" smtClean="0">
                <a:solidFill>
                  <a:schemeClr val="folHlink"/>
                </a:solidFill>
                <a:latin typeface="宋体" charset="-122"/>
              </a:rPr>
              <a:t>数字控制器离散化设计步骤</a:t>
            </a:r>
          </a:p>
          <a:p>
            <a:pPr lvl="1" eaLnBrk="1" hangingPunct="1">
              <a:lnSpc>
                <a:spcPct val="90000"/>
              </a:lnSpc>
              <a:buFontTx/>
              <a:buChar char="•"/>
            </a:pPr>
            <a:r>
              <a:rPr lang="zh-CN" altLang="en-US" sz="2000" b="1" dirty="0" smtClean="0">
                <a:latin typeface="宋体" charset="-122"/>
              </a:rPr>
              <a:t>确定所需的闭环脉冲传递函数</a:t>
            </a:r>
            <a:r>
              <a:rPr lang="en-US" altLang="zh-CN" sz="2000" b="1" dirty="0" smtClean="0">
                <a:latin typeface="宋体" charset="-122"/>
              </a:rPr>
              <a:t>Ф(z)</a:t>
            </a:r>
          </a:p>
          <a:p>
            <a:pPr lvl="1" eaLnBrk="1" hangingPunct="1">
              <a:lnSpc>
                <a:spcPct val="90000"/>
              </a:lnSpc>
              <a:buFontTx/>
              <a:buChar char="•"/>
            </a:pPr>
            <a:r>
              <a:rPr lang="zh-CN" altLang="en-US" sz="2000" b="1" dirty="0" smtClean="0">
                <a:latin typeface="宋体" charset="-122"/>
              </a:rPr>
              <a:t>求广义对象的脉冲传递函数</a:t>
            </a:r>
            <a:r>
              <a:rPr lang="en-US" altLang="zh-CN" sz="2000" b="1" dirty="0" smtClean="0">
                <a:latin typeface="宋体" charset="-122"/>
              </a:rPr>
              <a:t>G(z)</a:t>
            </a:r>
          </a:p>
          <a:p>
            <a:pPr lvl="1" eaLnBrk="1" hangingPunct="1">
              <a:lnSpc>
                <a:spcPct val="90000"/>
              </a:lnSpc>
              <a:buFontTx/>
              <a:buChar char="•"/>
            </a:pPr>
            <a:r>
              <a:rPr lang="zh-CN" altLang="en-US" sz="2000" b="1" dirty="0" smtClean="0">
                <a:latin typeface="宋体" charset="-122"/>
              </a:rPr>
              <a:t>求取数字控制器的脉冲传递函数</a:t>
            </a:r>
            <a:r>
              <a:rPr lang="en-US" altLang="zh-CN" sz="2000" b="1" dirty="0" smtClean="0">
                <a:latin typeface="宋体" charset="-122"/>
              </a:rPr>
              <a:t>D(z)</a:t>
            </a:r>
          </a:p>
          <a:p>
            <a:pPr lvl="1" eaLnBrk="1" hangingPunct="1">
              <a:lnSpc>
                <a:spcPct val="90000"/>
              </a:lnSpc>
              <a:buFontTx/>
              <a:buChar char="•"/>
            </a:pPr>
            <a:r>
              <a:rPr lang="zh-CN" altLang="en-US" sz="2000" b="1" dirty="0" smtClean="0">
                <a:latin typeface="宋体" charset="-122"/>
              </a:rPr>
              <a:t>根据</a:t>
            </a:r>
            <a:r>
              <a:rPr lang="en-US" altLang="zh-CN" sz="2000" b="1" dirty="0" smtClean="0">
                <a:latin typeface="宋体" charset="-122"/>
              </a:rPr>
              <a:t>D(z)</a:t>
            </a:r>
            <a:r>
              <a:rPr lang="zh-CN" altLang="en-US" sz="2000" b="1" dirty="0" smtClean="0">
                <a:latin typeface="宋体" charset="-122"/>
              </a:rPr>
              <a:t>求取控制算法的递推计算公式</a:t>
            </a:r>
          </a:p>
        </p:txBody>
      </p:sp>
      <p:graphicFrame>
        <p:nvGraphicFramePr>
          <p:cNvPr id="9218" name="Object 4"/>
          <p:cNvGraphicFramePr>
            <a:graphicFrameLocks noGrp="1" noChangeAspect="1"/>
          </p:cNvGraphicFramePr>
          <p:nvPr>
            <p:ph sz="quarter" idx="2"/>
          </p:nvPr>
        </p:nvGraphicFramePr>
        <p:xfrm>
          <a:off x="2411413" y="1484313"/>
          <a:ext cx="2519362" cy="573087"/>
        </p:xfrm>
        <a:graphic>
          <a:graphicData uri="http://schemas.openxmlformats.org/presentationml/2006/ole">
            <mc:AlternateContent xmlns:mc="http://schemas.openxmlformats.org/markup-compatibility/2006">
              <mc:Choice xmlns:v="urn:schemas-microsoft-com:vml" Requires="v">
                <p:oleObj spid="_x0000_s9224" name="公式" r:id="rId3" imgW="2453400" imgH="495000" progId="">
                  <p:embed/>
                </p:oleObj>
              </mc:Choice>
              <mc:Fallback>
                <p:oleObj name="公式" r:id="rId3" imgW="2453400" imgH="495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484313"/>
                        <a:ext cx="2519362" cy="573087"/>
                      </a:xfrm>
                      <a:prstGeom prst="rect">
                        <a:avLst/>
                      </a:prstGeom>
                      <a:solidFill>
                        <a:schemeClr val="tx2"/>
                      </a:solidFill>
                    </p:spPr>
                  </p:pic>
                </p:oleObj>
              </mc:Fallback>
            </mc:AlternateContent>
          </a:graphicData>
        </a:graphic>
      </p:graphicFrame>
      <p:graphicFrame>
        <p:nvGraphicFramePr>
          <p:cNvPr id="9219" name="Object 7"/>
          <p:cNvGraphicFramePr>
            <a:graphicFrameLocks noGrp="1" noChangeAspect="1"/>
          </p:cNvGraphicFramePr>
          <p:nvPr>
            <p:ph sz="quarter" idx="3"/>
          </p:nvPr>
        </p:nvGraphicFramePr>
        <p:xfrm>
          <a:off x="1908175" y="4581525"/>
          <a:ext cx="4895850" cy="2174875"/>
        </p:xfrm>
        <a:graphic>
          <a:graphicData uri="http://schemas.openxmlformats.org/presentationml/2006/ole">
            <mc:AlternateContent xmlns:mc="http://schemas.openxmlformats.org/markup-compatibility/2006">
              <mc:Choice xmlns:v="urn:schemas-microsoft-com:vml" Requires="v">
                <p:oleObj spid="_x0000_s9225" r:id="rId5" imgW="3429000" imgH="1524000" progId="PowerPoint.Slide.8">
                  <p:embed/>
                </p:oleObj>
              </mc:Choice>
              <mc:Fallback>
                <p:oleObj r:id="rId5" imgW="3429000" imgH="1524000" progId="PowerPoint.Slid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t="8995" b="7010"/>
                      <a:stretch>
                        <a:fillRect/>
                      </a:stretch>
                    </p:blipFill>
                    <p:spPr bwMode="auto">
                      <a:xfrm>
                        <a:off x="1908175" y="4581525"/>
                        <a:ext cx="4895850" cy="2174875"/>
                      </a:xfrm>
                      <a:prstGeom prst="rect">
                        <a:avLst/>
                      </a:prstGeom>
                      <a:solidFill>
                        <a:schemeClr val="tx2"/>
                      </a:solidFill>
                    </p:spPr>
                  </p:pic>
                </p:oleObj>
              </mc:Fallback>
            </mc:AlternateContent>
          </a:graphicData>
        </a:graphic>
      </p:graphicFrame>
      <p:sp>
        <p:nvSpPr>
          <p:cNvPr id="9221" name="Text Box 11"/>
          <p:cNvSpPr txBox="1">
            <a:spLocks noChangeArrowheads="1"/>
          </p:cNvSpPr>
          <p:nvPr/>
        </p:nvSpPr>
        <p:spPr bwMode="auto">
          <a:xfrm>
            <a:off x="928662" y="214290"/>
            <a:ext cx="7218643" cy="523220"/>
          </a:xfrm>
          <a:prstGeom prst="rect">
            <a:avLst/>
          </a:prstGeom>
          <a:noFill/>
          <a:ln w="12700" cap="sq">
            <a:noFill/>
            <a:miter lim="800000"/>
            <a:headEnd type="none" w="sm" len="sm"/>
            <a:tailEnd type="none" w="sm" len="sm"/>
          </a:ln>
        </p:spPr>
        <p:txBody>
          <a:bodyPr wrap="none">
            <a:spAutoFit/>
          </a:bodyPr>
          <a:lstStyle/>
          <a:p>
            <a:r>
              <a:rPr lang="zh-CN" altLang="en-US" sz="2800" b="1" dirty="0" smtClean="0">
                <a:solidFill>
                  <a:srgbClr val="FFC000"/>
                </a:solidFill>
                <a:latin typeface="宋体" charset="-122"/>
              </a:rPr>
              <a:t>常规与复杂控制技术（二）</a:t>
            </a:r>
            <a:r>
              <a:rPr lang="en-US" altLang="zh-CN" sz="2800" b="1" dirty="0" smtClean="0">
                <a:solidFill>
                  <a:srgbClr val="FFC000"/>
                </a:solidFill>
                <a:latin typeface="宋体" charset="-122"/>
              </a:rPr>
              <a:t>——</a:t>
            </a:r>
            <a:r>
              <a:rPr lang="zh-CN" altLang="en-US" sz="2800" b="1" dirty="0" smtClean="0">
                <a:solidFill>
                  <a:srgbClr val="FFC000"/>
                </a:solidFill>
                <a:latin typeface="宋体" charset="-122"/>
              </a:rPr>
              <a:t>离散化</a:t>
            </a:r>
            <a:r>
              <a:rPr lang="zh-CN" altLang="en-US" sz="2800" b="1" dirty="0">
                <a:solidFill>
                  <a:srgbClr val="FFC000"/>
                </a:solidFill>
                <a:latin typeface="宋体" charset="-122"/>
              </a:rPr>
              <a:t>设计</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Grp="1" noChangeAspect="1"/>
          </p:cNvGraphicFramePr>
          <p:nvPr>
            <p:ph sz="quarter" idx="1"/>
          </p:nvPr>
        </p:nvGraphicFramePr>
        <p:xfrm>
          <a:off x="1116013" y="1125538"/>
          <a:ext cx="6418262" cy="723900"/>
        </p:xfrm>
        <a:graphic>
          <a:graphicData uri="http://schemas.openxmlformats.org/presentationml/2006/ole">
            <mc:AlternateContent xmlns:mc="http://schemas.openxmlformats.org/markup-compatibility/2006">
              <mc:Choice xmlns:v="urn:schemas-microsoft-com:vml" Requires="v">
                <p:oleObj spid="_x0000_s10254" name="公式" r:id="rId3" imgW="5631480" imgH="570960" progId="">
                  <p:embed/>
                </p:oleObj>
              </mc:Choice>
              <mc:Fallback>
                <p:oleObj name="公式" r:id="rId3" imgW="5631480" imgH="5709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6418262" cy="72390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243" name="Object 6"/>
          <p:cNvGraphicFramePr>
            <a:graphicFrameLocks noGrp="1" noChangeAspect="1"/>
          </p:cNvGraphicFramePr>
          <p:nvPr>
            <p:ph sz="quarter" idx="2"/>
          </p:nvPr>
        </p:nvGraphicFramePr>
        <p:xfrm>
          <a:off x="1476375" y="2636838"/>
          <a:ext cx="1905000" cy="628650"/>
        </p:xfrm>
        <a:graphic>
          <a:graphicData uri="http://schemas.openxmlformats.org/presentationml/2006/ole">
            <mc:AlternateContent xmlns:mc="http://schemas.openxmlformats.org/markup-compatibility/2006">
              <mc:Choice xmlns:v="urn:schemas-microsoft-com:vml" Requires="v">
                <p:oleObj spid="_x0000_s10255" name="Equation" r:id="rId5" imgW="1614600" imgH="482400" progId="">
                  <p:embed/>
                </p:oleObj>
              </mc:Choice>
              <mc:Fallback>
                <p:oleObj name="Equation" r:id="rId5" imgW="1614600" imgH="4824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636838"/>
                        <a:ext cx="1905000" cy="628650"/>
                      </a:xfrm>
                      <a:prstGeom prst="rect">
                        <a:avLst/>
                      </a:prstGeom>
                      <a:solidFill>
                        <a:srgbClr val="CCFFFF"/>
                      </a:solidFill>
                      <a:ln>
                        <a:noFill/>
                      </a:ln>
                      <a:extLst>
                        <a:ext uri="{91240B29-F687-4F45-9708-019B960494DF}">
                          <a14:hiddenLine xmlns:a14="http://schemas.microsoft.com/office/drawing/2010/main" w="9525">
                            <a:solidFill>
                              <a:srgbClr val="FFFFFF"/>
                            </a:solidFill>
                            <a:miter lim="800000"/>
                            <a:headEnd/>
                            <a:tailEnd/>
                          </a14:hiddenLine>
                        </a:ext>
                      </a:extLst>
                    </p:spPr>
                  </p:pic>
                </p:oleObj>
              </mc:Fallback>
            </mc:AlternateContent>
          </a:graphicData>
        </a:graphic>
      </p:graphicFrame>
      <p:graphicFrame>
        <p:nvGraphicFramePr>
          <p:cNvPr id="10244" name="Object 9"/>
          <p:cNvGraphicFramePr>
            <a:graphicFrameLocks noGrp="1" noChangeAspect="1"/>
          </p:cNvGraphicFramePr>
          <p:nvPr>
            <p:ph sz="quarter" idx="3"/>
          </p:nvPr>
        </p:nvGraphicFramePr>
        <p:xfrm>
          <a:off x="4787900" y="2708275"/>
          <a:ext cx="2038350" cy="628650"/>
        </p:xfrm>
        <a:graphic>
          <a:graphicData uri="http://schemas.openxmlformats.org/presentationml/2006/ole">
            <mc:AlternateContent xmlns:mc="http://schemas.openxmlformats.org/markup-compatibility/2006">
              <mc:Choice xmlns:v="urn:schemas-microsoft-com:vml" Requires="v">
                <p:oleObj spid="_x0000_s10256" name="公式" r:id="rId7" imgW="1741680" imgH="482400" progId="">
                  <p:embed/>
                </p:oleObj>
              </mc:Choice>
              <mc:Fallback>
                <p:oleObj name="公式" r:id="rId7" imgW="1741680" imgH="4824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2708275"/>
                        <a:ext cx="2038350" cy="628650"/>
                      </a:xfrm>
                      <a:prstGeom prst="rect">
                        <a:avLst/>
                      </a:prstGeom>
                      <a:solidFill>
                        <a:srgbClr val="CCFFFF"/>
                      </a:solidFill>
                    </p:spPr>
                  </p:pic>
                </p:oleObj>
              </mc:Fallback>
            </mc:AlternateContent>
          </a:graphicData>
        </a:graphic>
      </p:graphicFrame>
      <p:sp>
        <p:nvSpPr>
          <p:cNvPr id="10246" name="AutoShape 12"/>
          <p:cNvSpPr>
            <a:spLocks noChangeArrowheads="1"/>
          </p:cNvSpPr>
          <p:nvPr/>
        </p:nvSpPr>
        <p:spPr bwMode="auto">
          <a:xfrm>
            <a:off x="3563938" y="2924175"/>
            <a:ext cx="720725" cy="215900"/>
          </a:xfrm>
          <a:prstGeom prst="notchedRightArrow">
            <a:avLst>
              <a:gd name="adj1" fmla="val 50000"/>
              <a:gd name="adj2" fmla="val 83456"/>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graphicFrame>
        <p:nvGraphicFramePr>
          <p:cNvPr id="10245" name="Object 13"/>
          <p:cNvGraphicFramePr>
            <a:graphicFrameLocks noGrp="1" noChangeAspect="1"/>
          </p:cNvGraphicFramePr>
          <p:nvPr>
            <p:ph sz="quarter" idx="4"/>
          </p:nvPr>
        </p:nvGraphicFramePr>
        <p:xfrm>
          <a:off x="1476375" y="4005263"/>
          <a:ext cx="3598863" cy="685800"/>
        </p:xfrm>
        <a:graphic>
          <a:graphicData uri="http://schemas.openxmlformats.org/presentationml/2006/ole">
            <mc:AlternateContent xmlns:mc="http://schemas.openxmlformats.org/markup-compatibility/2006">
              <mc:Choice xmlns:v="urn:schemas-microsoft-com:vml" Requires="v">
                <p:oleObj spid="_x0000_s10257" name="公式" r:id="rId9" imgW="3127320" imgH="533160" progId="">
                  <p:embed/>
                </p:oleObj>
              </mc:Choice>
              <mc:Fallback>
                <p:oleObj name="公式" r:id="rId9" imgW="3127320" imgH="533160" progId="">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005263"/>
                        <a:ext cx="3598863" cy="685800"/>
                      </a:xfrm>
                      <a:prstGeom prst="rect">
                        <a:avLst/>
                      </a:prstGeom>
                      <a:solidFill>
                        <a:srgbClr val="CCFFFF"/>
                      </a:solidFill>
                    </p:spPr>
                  </p:pic>
                </p:oleObj>
              </mc:Fallback>
            </mc:AlternateContent>
          </a:graphicData>
        </a:graphic>
      </p:graphicFrame>
      <p:sp>
        <p:nvSpPr>
          <p:cNvPr id="10247" name="Rectangle 16"/>
          <p:cNvSpPr>
            <a:spLocks noChangeArrowheads="1"/>
          </p:cNvSpPr>
          <p:nvPr/>
        </p:nvSpPr>
        <p:spPr bwMode="auto">
          <a:xfrm>
            <a:off x="107950" y="5013325"/>
            <a:ext cx="8893175" cy="822325"/>
          </a:xfrm>
          <a:prstGeom prst="rect">
            <a:avLst/>
          </a:prstGeom>
          <a:noFill/>
          <a:ln w="12700" cap="sq">
            <a:noFill/>
            <a:miter lim="800000"/>
            <a:headEnd type="none" w="sm" len="sm"/>
            <a:tailEnd type="none" w="sm" len="sm"/>
          </a:ln>
        </p:spPr>
        <p:txBody>
          <a:bodyPr>
            <a:spAutoFit/>
          </a:bodyPr>
          <a:lstStyle/>
          <a:p>
            <a:r>
              <a:rPr lang="en-US" altLang="zh-CN" b="1"/>
              <a:t>U(z)=(-a</a:t>
            </a:r>
            <a:r>
              <a:rPr lang="en-US" altLang="zh-CN" b="1" baseline="-25000"/>
              <a:t>1</a:t>
            </a:r>
            <a:r>
              <a:rPr lang="en-US" altLang="zh-CN" b="1"/>
              <a:t>z</a:t>
            </a:r>
            <a:r>
              <a:rPr lang="en-US" altLang="zh-CN" b="1" baseline="30000"/>
              <a:t>-1</a:t>
            </a:r>
            <a:r>
              <a:rPr lang="en-US" altLang="zh-CN" b="1"/>
              <a:t>-a</a:t>
            </a:r>
            <a:r>
              <a:rPr lang="en-US" altLang="zh-CN" b="1" baseline="-25000"/>
              <a:t>2</a:t>
            </a:r>
            <a:r>
              <a:rPr lang="en-US" altLang="zh-CN" b="1"/>
              <a:t>z</a:t>
            </a:r>
            <a:r>
              <a:rPr lang="en-US" altLang="zh-CN" b="1" baseline="30000"/>
              <a:t>-2</a:t>
            </a:r>
            <a:r>
              <a:rPr lang="en-US" altLang="zh-CN" b="1"/>
              <a:t> -…-a</a:t>
            </a:r>
            <a:r>
              <a:rPr lang="en-US" altLang="zh-CN" b="1" baseline="-25000"/>
              <a:t>n</a:t>
            </a:r>
            <a:r>
              <a:rPr lang="en-US" altLang="zh-CN" b="1"/>
              <a:t>z</a:t>
            </a:r>
            <a:r>
              <a:rPr lang="en-US" altLang="zh-CN" b="1" baseline="30000"/>
              <a:t>-n</a:t>
            </a:r>
            <a:r>
              <a:rPr lang="en-US" altLang="zh-CN" b="1"/>
              <a:t>)U(z)+(b</a:t>
            </a:r>
            <a:r>
              <a:rPr lang="en-US" altLang="zh-CN" b="1" baseline="-25000"/>
              <a:t>0</a:t>
            </a:r>
            <a:r>
              <a:rPr lang="en-US" altLang="zh-CN" b="1"/>
              <a:t>+b</a:t>
            </a:r>
            <a:r>
              <a:rPr lang="en-US" altLang="zh-CN" b="1" baseline="-25000"/>
              <a:t>1</a:t>
            </a:r>
            <a:r>
              <a:rPr lang="en-US" altLang="zh-CN" b="1"/>
              <a:t>z</a:t>
            </a:r>
            <a:r>
              <a:rPr lang="en-US" altLang="zh-CN" b="1" baseline="30000"/>
              <a:t>-1</a:t>
            </a:r>
            <a:r>
              <a:rPr lang="en-US" altLang="zh-CN" b="1"/>
              <a:t>+…+b</a:t>
            </a:r>
            <a:r>
              <a:rPr lang="en-US" altLang="zh-CN" b="1" baseline="-25000"/>
              <a:t>m</a:t>
            </a:r>
            <a:r>
              <a:rPr lang="en-US" altLang="zh-CN" b="1"/>
              <a:t>z</a:t>
            </a:r>
            <a:r>
              <a:rPr lang="en-US" altLang="zh-CN" b="1" baseline="30000"/>
              <a:t>-m</a:t>
            </a:r>
            <a:r>
              <a:rPr lang="en-US" altLang="zh-CN" b="1"/>
              <a:t> )E(z</a:t>
            </a:r>
            <a:r>
              <a:rPr lang="zh-CN" altLang="en-US" b="1"/>
              <a:t>） </a:t>
            </a:r>
          </a:p>
          <a:p>
            <a:r>
              <a:rPr lang="en-US" altLang="zh-CN" b="1"/>
              <a:t>u(k)=-a</a:t>
            </a:r>
            <a:r>
              <a:rPr lang="en-US" altLang="zh-CN" b="1" baseline="-25000"/>
              <a:t>1</a:t>
            </a:r>
            <a:r>
              <a:rPr lang="en-US" altLang="zh-CN" b="1"/>
              <a:t>u(k-1)-a</a:t>
            </a:r>
            <a:r>
              <a:rPr lang="en-US" altLang="zh-CN" b="1" baseline="-25000"/>
              <a:t>2</a:t>
            </a:r>
            <a:r>
              <a:rPr lang="en-US" altLang="zh-CN" b="1"/>
              <a:t>u(k-2)-…-a</a:t>
            </a:r>
            <a:r>
              <a:rPr lang="en-US" altLang="zh-CN" b="1" baseline="-25000"/>
              <a:t>n</a:t>
            </a:r>
            <a:r>
              <a:rPr lang="en-US" altLang="zh-CN" b="1"/>
              <a:t>u(k-n)+b</a:t>
            </a:r>
            <a:r>
              <a:rPr lang="en-US" altLang="zh-CN" b="1" baseline="-25000"/>
              <a:t>0</a:t>
            </a:r>
            <a:r>
              <a:rPr lang="en-US" altLang="zh-CN" b="1"/>
              <a:t>e(k)+b</a:t>
            </a:r>
            <a:r>
              <a:rPr lang="en-US" altLang="zh-CN" b="1" baseline="-25000"/>
              <a:t>1</a:t>
            </a:r>
            <a:r>
              <a:rPr lang="en-US" altLang="zh-CN" b="1"/>
              <a:t>e(k-1)+…+ b</a:t>
            </a:r>
            <a:r>
              <a:rPr lang="en-US" altLang="zh-CN" b="1" baseline="-25000"/>
              <a:t>m</a:t>
            </a:r>
            <a:r>
              <a:rPr lang="en-US" altLang="zh-CN" b="1"/>
              <a:t>e(k-m))</a:t>
            </a:r>
            <a:endParaRPr lang="zh-CN" altLang="en-US"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323850" y="549275"/>
            <a:ext cx="8496300" cy="5975350"/>
          </a:xfrm>
        </p:spPr>
        <p:txBody>
          <a:bodyPr/>
          <a:lstStyle/>
          <a:p>
            <a:pPr eaLnBrk="1" hangingPunct="1">
              <a:lnSpc>
                <a:spcPct val="90000"/>
              </a:lnSpc>
              <a:buFont typeface="Wingdings" pitchFamily="2" charset="2"/>
              <a:buNone/>
            </a:pPr>
            <a:r>
              <a:rPr kumimoji="0" lang="en-US" altLang="zh-CN" sz="2000" dirty="0" smtClean="0">
                <a:latin typeface="宋体" charset="-122"/>
              </a:rPr>
              <a:t>	</a:t>
            </a:r>
            <a:r>
              <a:rPr kumimoji="0" lang="en-US" altLang="zh-CN" sz="2400" b="1" dirty="0" smtClean="0">
                <a:solidFill>
                  <a:schemeClr val="folHlink"/>
                </a:solidFill>
                <a:latin typeface="宋体" charset="-122"/>
              </a:rPr>
              <a:t>3 </a:t>
            </a:r>
            <a:r>
              <a:rPr kumimoji="0" lang="zh-CN" altLang="en-US" sz="2400" b="1" dirty="0" smtClean="0">
                <a:solidFill>
                  <a:schemeClr val="folHlink"/>
                </a:solidFill>
                <a:latin typeface="宋体" charset="-122"/>
              </a:rPr>
              <a:t>最少拍控制器的设计</a:t>
            </a:r>
          </a:p>
          <a:p>
            <a:pPr eaLnBrk="1" hangingPunct="1">
              <a:lnSpc>
                <a:spcPct val="90000"/>
              </a:lnSpc>
              <a:buFont typeface="Wingdings" pitchFamily="2" charset="2"/>
              <a:buNone/>
            </a:pPr>
            <a:r>
              <a:rPr lang="zh-CN" altLang="en-US" sz="2400" b="1" dirty="0" smtClean="0">
                <a:latin typeface="宋体" charset="-122"/>
              </a:rPr>
              <a:t>	最少拍控制：闭环系统对于某种特定的输入在最少个采样周期内达到无静差的稳态。</a:t>
            </a:r>
          </a:p>
          <a:p>
            <a:pPr eaLnBrk="1" hangingPunct="1">
              <a:lnSpc>
                <a:spcPct val="90000"/>
              </a:lnSpc>
              <a:buFont typeface="Wingdings" pitchFamily="2" charset="2"/>
              <a:buNone/>
            </a:pPr>
            <a:endParaRPr lang="zh-CN" altLang="en-US" sz="2400" b="1" dirty="0" smtClean="0">
              <a:latin typeface="宋体" charset="-122"/>
            </a:endParaRPr>
          </a:p>
          <a:p>
            <a:pPr eaLnBrk="1" hangingPunct="1">
              <a:lnSpc>
                <a:spcPct val="90000"/>
              </a:lnSpc>
              <a:spcBef>
                <a:spcPct val="0"/>
              </a:spcBef>
            </a:pPr>
            <a:r>
              <a:rPr lang="zh-CN" altLang="en-US" sz="2400" b="1" dirty="0" smtClean="0">
                <a:latin typeface="宋体" charset="-122"/>
              </a:rPr>
              <a:t>（</a:t>
            </a:r>
            <a:r>
              <a:rPr lang="en-US" altLang="zh-CN" sz="2400" b="1" dirty="0" smtClean="0">
                <a:latin typeface="宋体" charset="-122"/>
              </a:rPr>
              <a:t>1</a:t>
            </a:r>
            <a:r>
              <a:rPr lang="zh-CN" altLang="en-US" sz="2400" b="1" dirty="0" smtClean="0">
                <a:latin typeface="宋体" charset="-122"/>
              </a:rPr>
              <a:t>）为了实现无静差，必须针对不同的输入选择不同的误差脉冲传递函数</a:t>
            </a:r>
            <a:r>
              <a:rPr lang="en-US" altLang="zh-CN" sz="2400" b="1" dirty="0" err="1" smtClean="0">
                <a:latin typeface="宋体" charset="-122"/>
              </a:rPr>
              <a:t>Ф</a:t>
            </a:r>
            <a:r>
              <a:rPr lang="en-US" altLang="zh-CN" sz="2400" b="1" baseline="-30000" dirty="0" err="1" smtClean="0">
                <a:latin typeface="宋体" charset="-122"/>
              </a:rPr>
              <a:t>e</a:t>
            </a:r>
            <a:r>
              <a:rPr lang="en-US" altLang="zh-CN" sz="2400" b="1" dirty="0" smtClean="0">
                <a:latin typeface="宋体" charset="-122"/>
              </a:rPr>
              <a:t>(z)</a:t>
            </a:r>
            <a:r>
              <a:rPr lang="zh-CN" altLang="en-US" sz="2400" b="1" dirty="0" smtClean="0">
                <a:latin typeface="宋体" charset="-122"/>
              </a:rPr>
              <a:t>。通常</a:t>
            </a:r>
            <a:r>
              <a:rPr lang="en-US" altLang="zh-CN" sz="2400" b="1" dirty="0" err="1" smtClean="0">
                <a:latin typeface="宋体" charset="-122"/>
              </a:rPr>
              <a:t>Ф</a:t>
            </a:r>
            <a:r>
              <a:rPr lang="en-US" altLang="zh-CN" sz="2400" b="1" baseline="-30000" dirty="0" err="1" smtClean="0">
                <a:latin typeface="宋体" charset="-122"/>
              </a:rPr>
              <a:t>e</a:t>
            </a:r>
            <a:r>
              <a:rPr lang="en-US" altLang="zh-CN" sz="2400" b="1" dirty="0" smtClean="0">
                <a:latin typeface="宋体" charset="-122"/>
              </a:rPr>
              <a:t>(z)=(1-z</a:t>
            </a:r>
            <a:r>
              <a:rPr lang="en-US" altLang="zh-CN" sz="2400" b="1" baseline="30000" dirty="0" smtClean="0">
                <a:latin typeface="宋体" charset="-122"/>
              </a:rPr>
              <a:t>-1</a:t>
            </a:r>
            <a:r>
              <a:rPr lang="en-US" altLang="zh-CN" sz="2400" b="1" dirty="0" smtClean="0">
                <a:latin typeface="宋体" charset="-122"/>
              </a:rPr>
              <a:t>)</a:t>
            </a:r>
            <a:r>
              <a:rPr lang="en-US" altLang="zh-CN" sz="2400" b="1" baseline="30000" dirty="0" smtClean="0">
                <a:latin typeface="宋体" charset="-122"/>
              </a:rPr>
              <a:t>q </a:t>
            </a:r>
            <a:r>
              <a:rPr lang="en-US" altLang="zh-CN" sz="2400" b="1" dirty="0" smtClean="0">
                <a:latin typeface="宋体" charset="-122"/>
              </a:rPr>
              <a:t>F(z)</a:t>
            </a:r>
            <a:r>
              <a:rPr lang="zh-CN" altLang="en-US" sz="2400" b="1" dirty="0" smtClean="0">
                <a:latin typeface="宋体" charset="-122"/>
              </a:rPr>
              <a:t>。</a:t>
            </a:r>
          </a:p>
          <a:p>
            <a:pPr eaLnBrk="1" hangingPunct="1">
              <a:lnSpc>
                <a:spcPct val="90000"/>
              </a:lnSpc>
              <a:spcBef>
                <a:spcPct val="0"/>
              </a:spcBef>
            </a:pPr>
            <a:endParaRPr lang="zh-CN" altLang="en-US" sz="2400" b="1" dirty="0" smtClean="0">
              <a:latin typeface="宋体" charset="-122"/>
            </a:endParaRPr>
          </a:p>
          <a:p>
            <a:pPr eaLnBrk="1" hangingPunct="1">
              <a:lnSpc>
                <a:spcPct val="90000"/>
              </a:lnSpc>
              <a:spcBef>
                <a:spcPct val="0"/>
              </a:spcBef>
            </a:pPr>
            <a:r>
              <a:rPr lang="zh-CN" altLang="en-US" sz="2400" b="1" dirty="0" smtClean="0">
                <a:latin typeface="宋体" charset="-122"/>
              </a:rPr>
              <a:t>（</a:t>
            </a:r>
            <a:r>
              <a:rPr lang="en-US" altLang="zh-CN" sz="2400" b="1" dirty="0" smtClean="0">
                <a:latin typeface="宋体" charset="-122"/>
              </a:rPr>
              <a:t>2</a:t>
            </a:r>
            <a:r>
              <a:rPr lang="zh-CN" altLang="en-US" sz="2400" b="1" dirty="0" smtClean="0">
                <a:latin typeface="宋体" charset="-122"/>
              </a:rPr>
              <a:t>）为了保证闭环系统的稳定性，</a:t>
            </a:r>
            <a:r>
              <a:rPr lang="en-US" altLang="zh-CN" sz="2400" b="1" dirty="0" err="1" smtClean="0">
                <a:latin typeface="宋体" charset="-122"/>
              </a:rPr>
              <a:t>Ф</a:t>
            </a:r>
            <a:r>
              <a:rPr lang="en-US" altLang="zh-CN" sz="2400" b="1" baseline="-30000" dirty="0" err="1" smtClean="0">
                <a:latin typeface="宋体" charset="-122"/>
              </a:rPr>
              <a:t>e</a:t>
            </a:r>
            <a:r>
              <a:rPr lang="en-US" altLang="zh-CN" sz="2400" b="1" dirty="0" smtClean="0">
                <a:latin typeface="宋体" charset="-122"/>
              </a:rPr>
              <a:t>(z)</a:t>
            </a:r>
            <a:r>
              <a:rPr lang="zh-CN" altLang="en-US" sz="2400" b="1" dirty="0" smtClean="0">
                <a:latin typeface="宋体" charset="-122"/>
              </a:rPr>
              <a:t>的零点应包含广义对象脉冲传递函数</a:t>
            </a:r>
            <a:r>
              <a:rPr lang="en-US" altLang="zh-CN" sz="2400" b="1" dirty="0" smtClean="0">
                <a:latin typeface="宋体" charset="-122"/>
              </a:rPr>
              <a:t>G(z)</a:t>
            </a:r>
            <a:r>
              <a:rPr lang="zh-CN" altLang="en-US" sz="2400" b="1" dirty="0" smtClean="0">
                <a:latin typeface="宋体" charset="-122"/>
              </a:rPr>
              <a:t>中所有不稳定的极点。</a:t>
            </a:r>
          </a:p>
          <a:p>
            <a:pPr eaLnBrk="1" hangingPunct="1">
              <a:lnSpc>
                <a:spcPct val="90000"/>
              </a:lnSpc>
              <a:spcBef>
                <a:spcPct val="0"/>
              </a:spcBef>
            </a:pPr>
            <a:endParaRPr lang="zh-CN" altLang="en-US" sz="2400" b="1" dirty="0" smtClean="0">
              <a:latin typeface="宋体" charset="-122"/>
            </a:endParaRPr>
          </a:p>
          <a:p>
            <a:pPr eaLnBrk="1" hangingPunct="1">
              <a:lnSpc>
                <a:spcPct val="90000"/>
              </a:lnSpc>
              <a:spcBef>
                <a:spcPct val="0"/>
              </a:spcBef>
            </a:pPr>
            <a:r>
              <a:rPr lang="zh-CN" altLang="en-US" sz="2400" b="1" dirty="0" smtClean="0">
                <a:latin typeface="宋体" charset="-122"/>
              </a:rPr>
              <a:t>（</a:t>
            </a:r>
            <a:r>
              <a:rPr lang="en-US" altLang="zh-CN" sz="2400" b="1" dirty="0" smtClean="0">
                <a:latin typeface="宋体" charset="-122"/>
              </a:rPr>
              <a:t>3</a:t>
            </a:r>
            <a:r>
              <a:rPr lang="zh-CN" altLang="en-US" sz="2400" b="1" dirty="0" smtClean="0">
                <a:latin typeface="宋体" charset="-122"/>
              </a:rPr>
              <a:t>）为了保证数字控制器能够实现，</a:t>
            </a:r>
            <a:r>
              <a:rPr lang="en-US" altLang="zh-CN" sz="2400" b="1" dirty="0" smtClean="0">
                <a:latin typeface="宋体" charset="-122"/>
              </a:rPr>
              <a:t>G(z)</a:t>
            </a:r>
            <a:r>
              <a:rPr lang="zh-CN" altLang="en-US" sz="2400" b="1" dirty="0" smtClean="0">
                <a:latin typeface="宋体" charset="-122"/>
              </a:rPr>
              <a:t>所有不稳定零点和滞后因子应包含在闭环脉冲传递函数</a:t>
            </a:r>
            <a:r>
              <a:rPr lang="en-US" altLang="zh-CN" sz="2400" b="1" dirty="0" smtClean="0">
                <a:latin typeface="宋体" charset="-122"/>
              </a:rPr>
              <a:t>Ф(z)</a:t>
            </a:r>
            <a:r>
              <a:rPr lang="zh-CN" altLang="en-US" sz="2400" b="1" dirty="0" smtClean="0">
                <a:latin typeface="宋体" charset="-122"/>
              </a:rPr>
              <a:t>中。</a:t>
            </a:r>
          </a:p>
          <a:p>
            <a:pPr eaLnBrk="1" hangingPunct="1">
              <a:lnSpc>
                <a:spcPct val="90000"/>
              </a:lnSpc>
              <a:spcBef>
                <a:spcPct val="0"/>
              </a:spcBef>
              <a:buFont typeface="Wingdings" pitchFamily="2" charset="2"/>
              <a:buNone/>
            </a:pPr>
            <a:r>
              <a:rPr lang="zh-CN" altLang="en-US" sz="2400" b="1" dirty="0" smtClean="0">
                <a:latin typeface="宋体" charset="-122"/>
              </a:rPr>
              <a:t>	</a:t>
            </a:r>
          </a:p>
          <a:p>
            <a:pPr eaLnBrk="1" hangingPunct="1">
              <a:lnSpc>
                <a:spcPct val="90000"/>
              </a:lnSpc>
              <a:spcBef>
                <a:spcPct val="0"/>
              </a:spcBef>
            </a:pPr>
            <a:r>
              <a:rPr lang="zh-CN" altLang="en-US" sz="2400" b="1" dirty="0" smtClean="0">
                <a:latin typeface="宋体" charset="-122"/>
              </a:rPr>
              <a:t>（</a:t>
            </a:r>
            <a:r>
              <a:rPr lang="en-US" altLang="zh-CN" sz="2400" b="1" dirty="0" smtClean="0">
                <a:latin typeface="宋体" charset="-122"/>
              </a:rPr>
              <a:t>4</a:t>
            </a:r>
            <a:r>
              <a:rPr lang="zh-CN" altLang="en-US" sz="2400" b="1" dirty="0" smtClean="0">
                <a:latin typeface="宋体" charset="-122"/>
              </a:rPr>
              <a:t>）为了实现最小拍控制， </a:t>
            </a:r>
            <a:r>
              <a:rPr lang="en-US" altLang="zh-CN" sz="2400" b="1" dirty="0" smtClean="0">
                <a:latin typeface="宋体" charset="-122"/>
              </a:rPr>
              <a:t>F(z)</a:t>
            </a:r>
            <a:r>
              <a:rPr lang="zh-CN" altLang="en-US" sz="2400" b="1" dirty="0" smtClean="0">
                <a:latin typeface="宋体" charset="-122"/>
              </a:rPr>
              <a:t>应尽可能简单。 </a:t>
            </a:r>
            <a:r>
              <a:rPr lang="en-US" altLang="zh-CN" sz="2400" b="1" dirty="0" smtClean="0">
                <a:latin typeface="宋体" charset="-122"/>
              </a:rPr>
              <a:t>F(z)</a:t>
            </a:r>
            <a:r>
              <a:rPr lang="zh-CN" altLang="en-US" sz="2400" b="1" dirty="0" smtClean="0">
                <a:latin typeface="宋体" charset="-122"/>
              </a:rPr>
              <a:t>的选择必须满足： </a:t>
            </a:r>
            <a:r>
              <a:rPr lang="en-US" altLang="zh-CN" sz="2400" b="1" dirty="0" smtClean="0">
                <a:latin typeface="宋体" charset="-122"/>
              </a:rPr>
              <a:t>Ф(z)=1-Ф</a:t>
            </a:r>
            <a:r>
              <a:rPr lang="en-US" altLang="zh-CN" sz="2400" b="1" baseline="-30000" dirty="0" smtClean="0">
                <a:latin typeface="宋体" charset="-122"/>
              </a:rPr>
              <a:t>e</a:t>
            </a:r>
            <a:r>
              <a:rPr lang="en-US" altLang="zh-CN" sz="2400" b="1" dirty="0" smtClean="0">
                <a:latin typeface="宋体" charset="-122"/>
              </a:rPr>
              <a:t>(z)</a:t>
            </a:r>
            <a:endParaRPr lang="zh-CN" altLang="en-US" sz="2400" b="1" dirty="0" smtClean="0">
              <a:latin typeface="宋体" charset="-122"/>
            </a:endParaRPr>
          </a:p>
          <a:p>
            <a:pPr eaLnBrk="1" hangingPunct="1">
              <a:lnSpc>
                <a:spcPct val="90000"/>
              </a:lnSpc>
            </a:pPr>
            <a:endParaRPr lang="zh-CN" altLang="en-US" sz="2400" b="1" dirty="0" smtClean="0">
              <a:latin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sz="half" idx="1"/>
          </p:nvPr>
        </p:nvSpPr>
        <p:spPr>
          <a:xfrm>
            <a:off x="250825" y="476250"/>
            <a:ext cx="8893175" cy="5619750"/>
          </a:xfrm>
        </p:spPr>
        <p:txBody>
          <a:bodyPr/>
          <a:lstStyle/>
          <a:p>
            <a:pPr eaLnBrk="1" hangingPunct="1">
              <a:lnSpc>
                <a:spcPct val="90000"/>
              </a:lnSpc>
              <a:buFont typeface="Wingdings" pitchFamily="2" charset="2"/>
              <a:buNone/>
            </a:pPr>
            <a:r>
              <a:rPr kumimoji="0" lang="en-US" altLang="zh-CN" sz="2800" b="1" dirty="0" smtClean="0">
                <a:solidFill>
                  <a:schemeClr val="folHlink"/>
                </a:solidFill>
                <a:latin typeface="宋体" charset="-122"/>
              </a:rPr>
              <a:t>	4 </a:t>
            </a:r>
            <a:r>
              <a:rPr kumimoji="0" lang="zh-CN" altLang="en-US" sz="2800" b="1" dirty="0" smtClean="0">
                <a:solidFill>
                  <a:schemeClr val="folHlink"/>
                </a:solidFill>
                <a:latin typeface="宋体" charset="-122"/>
              </a:rPr>
              <a:t>最少拍无波纹控制器的设计</a:t>
            </a:r>
          </a:p>
          <a:p>
            <a:pPr eaLnBrk="1" hangingPunct="1">
              <a:lnSpc>
                <a:spcPct val="90000"/>
              </a:lnSpc>
              <a:buFontTx/>
              <a:buChar char="•"/>
            </a:pPr>
            <a:r>
              <a:rPr lang="zh-CN" altLang="en-US" sz="2800" b="1" dirty="0" smtClean="0">
                <a:latin typeface="宋体" charset="-122"/>
              </a:rPr>
              <a:t>纹波产生的原因</a:t>
            </a:r>
          </a:p>
          <a:p>
            <a:pPr eaLnBrk="1" hangingPunct="1">
              <a:lnSpc>
                <a:spcPct val="90000"/>
              </a:lnSpc>
              <a:buFontTx/>
              <a:buChar char="•"/>
            </a:pPr>
            <a:r>
              <a:rPr lang="zh-CN" altLang="en-US" sz="2800" b="1" dirty="0" smtClean="0">
                <a:solidFill>
                  <a:srgbClr val="35F907"/>
                </a:solidFill>
                <a:latin typeface="宋体" charset="-122"/>
              </a:rPr>
              <a:t>为了保证无波纹控制，闭环脉冲传递函数</a:t>
            </a:r>
            <a:r>
              <a:rPr lang="en-US" altLang="zh-CN" sz="2800" b="1" dirty="0" smtClean="0">
                <a:solidFill>
                  <a:srgbClr val="35F907"/>
                </a:solidFill>
                <a:latin typeface="宋体" charset="-122"/>
              </a:rPr>
              <a:t>Ф(z)</a:t>
            </a:r>
            <a:r>
              <a:rPr lang="zh-CN" altLang="en-US" sz="2800" b="1" dirty="0" smtClean="0">
                <a:solidFill>
                  <a:srgbClr val="35F907"/>
                </a:solidFill>
                <a:latin typeface="宋体" charset="-122"/>
              </a:rPr>
              <a:t>应包含</a:t>
            </a:r>
            <a:r>
              <a:rPr lang="en-US" altLang="zh-CN" sz="2800" b="1" dirty="0" smtClean="0">
                <a:solidFill>
                  <a:srgbClr val="35F907"/>
                </a:solidFill>
                <a:latin typeface="宋体" charset="-122"/>
              </a:rPr>
              <a:t>G(z)</a:t>
            </a:r>
            <a:r>
              <a:rPr lang="zh-CN" altLang="en-US" sz="2800" b="1" dirty="0" smtClean="0">
                <a:solidFill>
                  <a:srgbClr val="35F907"/>
                </a:solidFill>
                <a:latin typeface="宋体" charset="-122"/>
              </a:rPr>
              <a:t>所有零点和滞后因子。其他原则同前。</a:t>
            </a:r>
          </a:p>
          <a:p>
            <a:pPr eaLnBrk="1" hangingPunct="1">
              <a:lnSpc>
                <a:spcPct val="90000"/>
              </a:lnSpc>
              <a:buFontTx/>
              <a:buChar char="•"/>
            </a:pPr>
            <a:endParaRPr lang="zh-CN" altLang="en-US" sz="2800" b="1" dirty="0" smtClean="0">
              <a:latin typeface="宋体" charset="-122"/>
            </a:endParaRPr>
          </a:p>
          <a:p>
            <a:pPr eaLnBrk="1" hangingPunct="1">
              <a:lnSpc>
                <a:spcPct val="90000"/>
              </a:lnSpc>
              <a:spcBef>
                <a:spcPct val="0"/>
              </a:spcBef>
              <a:buFont typeface="Wingdings" pitchFamily="2" charset="2"/>
              <a:buNone/>
            </a:pPr>
            <a:r>
              <a:rPr kumimoji="0" lang="en-US" altLang="zh-CN" sz="2800" b="1" dirty="0" smtClean="0">
                <a:latin typeface="宋体" charset="-122"/>
              </a:rPr>
              <a:t>	</a:t>
            </a:r>
            <a:r>
              <a:rPr lang="en-US" altLang="zh-CN" sz="2800" b="1" dirty="0" smtClean="0">
                <a:latin typeface="宋体" charset="-122"/>
              </a:rPr>
              <a:t>5 </a:t>
            </a:r>
            <a:r>
              <a:rPr lang="zh-CN" altLang="en-US" sz="2800" b="1" dirty="0" smtClean="0">
                <a:latin typeface="宋体" charset="-122"/>
              </a:rPr>
              <a:t>数字控制器的程序实现方法</a:t>
            </a:r>
          </a:p>
          <a:p>
            <a:pPr eaLnBrk="1" hangingPunct="1">
              <a:lnSpc>
                <a:spcPct val="90000"/>
              </a:lnSpc>
              <a:spcBef>
                <a:spcPct val="0"/>
              </a:spcBef>
              <a:buFont typeface="Wingdings" pitchFamily="2" charset="2"/>
              <a:buNone/>
            </a:pPr>
            <a:r>
              <a:rPr lang="zh-CN" altLang="en-US" sz="2800" b="1" dirty="0" smtClean="0">
                <a:latin typeface="宋体" charset="-122"/>
              </a:rPr>
              <a:t>	直接法、串行法和并行法</a:t>
            </a:r>
          </a:p>
        </p:txBody>
      </p:sp>
      <p:graphicFrame>
        <p:nvGraphicFramePr>
          <p:cNvPr id="11266" name="Object 4"/>
          <p:cNvGraphicFramePr>
            <a:graphicFrameLocks noGrp="1" noChangeAspect="1"/>
          </p:cNvGraphicFramePr>
          <p:nvPr>
            <p:ph sz="quarter" idx="2"/>
          </p:nvPr>
        </p:nvGraphicFramePr>
        <p:xfrm>
          <a:off x="1042988" y="4005263"/>
          <a:ext cx="2879725" cy="384175"/>
        </p:xfrm>
        <a:graphic>
          <a:graphicData uri="http://schemas.openxmlformats.org/presentationml/2006/ole">
            <mc:AlternateContent xmlns:mc="http://schemas.openxmlformats.org/markup-compatibility/2006">
              <mc:Choice xmlns:v="urn:schemas-microsoft-com:vml" Requires="v">
                <p:oleObj spid="_x0000_s11272" name="公式" r:id="rId3" imgW="2211840" imgH="228600" progId="">
                  <p:embed/>
                </p:oleObj>
              </mc:Choice>
              <mc:Fallback>
                <p:oleObj name="公式" r:id="rId3" imgW="2211840" imgH="228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005263"/>
                        <a:ext cx="2879725" cy="384175"/>
                      </a:xfrm>
                      <a:prstGeom prst="rect">
                        <a:avLst/>
                      </a:prstGeom>
                      <a:solidFill>
                        <a:srgbClr val="CCFFFF"/>
                      </a:solidFill>
                    </p:spPr>
                  </p:pic>
                </p:oleObj>
              </mc:Fallback>
            </mc:AlternateContent>
          </a:graphicData>
        </a:graphic>
      </p:graphicFrame>
      <p:graphicFrame>
        <p:nvGraphicFramePr>
          <p:cNvPr id="11267" name="Object 7"/>
          <p:cNvGraphicFramePr>
            <a:graphicFrameLocks noGrp="1" noChangeAspect="1"/>
          </p:cNvGraphicFramePr>
          <p:nvPr>
            <p:ph sz="quarter" idx="3"/>
          </p:nvPr>
        </p:nvGraphicFramePr>
        <p:xfrm>
          <a:off x="4427538" y="4005263"/>
          <a:ext cx="3095625" cy="385762"/>
        </p:xfrm>
        <a:graphic>
          <a:graphicData uri="http://schemas.openxmlformats.org/presentationml/2006/ole">
            <mc:AlternateContent xmlns:mc="http://schemas.openxmlformats.org/markup-compatibility/2006">
              <mc:Choice xmlns:v="urn:schemas-microsoft-com:vml" Requires="v">
                <p:oleObj spid="_x0000_s11273" name="Equation" r:id="rId5" imgW="2656800" imgH="228600" progId="">
                  <p:embed/>
                </p:oleObj>
              </mc:Choice>
              <mc:Fallback>
                <p:oleObj name="Equation" r:id="rId5" imgW="265680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005263"/>
                        <a:ext cx="3095625" cy="385762"/>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sz="half" idx="1"/>
          </p:nvPr>
        </p:nvSpPr>
        <p:spPr>
          <a:xfrm>
            <a:off x="539750" y="1571612"/>
            <a:ext cx="8247092" cy="1857388"/>
          </a:xfrm>
        </p:spPr>
        <p:txBody>
          <a:bodyPr/>
          <a:lstStyle/>
          <a:p>
            <a:pPr eaLnBrk="1" hangingPunct="1">
              <a:lnSpc>
                <a:spcPct val="90000"/>
              </a:lnSpc>
              <a:buFont typeface="Wingdings" pitchFamily="2" charset="2"/>
              <a:buNone/>
            </a:pPr>
            <a:r>
              <a:rPr kumimoji="0" lang="zh-CN" altLang="en-US" sz="2400" b="1" dirty="0" smtClean="0">
                <a:solidFill>
                  <a:schemeClr val="folHlink"/>
                </a:solidFill>
                <a:latin typeface="宋体" charset="-122"/>
              </a:rPr>
              <a:t>	</a:t>
            </a:r>
            <a:r>
              <a:rPr kumimoji="0" lang="en-US" altLang="zh-CN" sz="2400" b="1" dirty="0" smtClean="0">
                <a:solidFill>
                  <a:schemeClr val="folHlink"/>
                </a:solidFill>
                <a:ea typeface="楷体_GB2312" pitchFamily="49" charset="-122"/>
              </a:rPr>
              <a:t>1</a:t>
            </a:r>
            <a:r>
              <a:rPr kumimoji="0" lang="zh-CN" altLang="en-US" sz="2400" b="1" dirty="0" smtClean="0">
                <a:solidFill>
                  <a:schemeClr val="folHlink"/>
                </a:solidFill>
                <a:ea typeface="楷体_GB2312" pitchFamily="49" charset="-122"/>
              </a:rPr>
              <a:t>、施密斯（</a:t>
            </a:r>
            <a:r>
              <a:rPr kumimoji="0" lang="en-US" altLang="zh-CN" sz="2400" b="1" dirty="0" smtClean="0">
                <a:solidFill>
                  <a:schemeClr val="folHlink"/>
                </a:solidFill>
                <a:ea typeface="楷体_GB2312" pitchFamily="49" charset="-122"/>
              </a:rPr>
              <a:t>Smith</a:t>
            </a:r>
            <a:r>
              <a:rPr kumimoji="0" lang="zh-CN" altLang="en-US" sz="2400" b="1" dirty="0" smtClean="0">
                <a:solidFill>
                  <a:schemeClr val="folHlink"/>
                </a:solidFill>
                <a:ea typeface="楷体_GB2312" pitchFamily="49" charset="-122"/>
              </a:rPr>
              <a:t>）预估控制</a:t>
            </a:r>
            <a:r>
              <a:rPr lang="en-US" altLang="zh-CN" sz="2000" b="1" dirty="0" smtClean="0">
                <a:solidFill>
                  <a:schemeClr val="folHlink"/>
                </a:solidFill>
                <a:latin typeface="宋体" charset="-122"/>
              </a:rPr>
              <a:t>	</a:t>
            </a:r>
            <a:r>
              <a:rPr lang="en-US" altLang="zh-CN" sz="2000" b="1" dirty="0" smtClean="0">
                <a:latin typeface="宋体" charset="-122"/>
              </a:rPr>
              <a:t>	</a:t>
            </a:r>
          </a:p>
          <a:p>
            <a:pPr eaLnBrk="1" hangingPunct="1">
              <a:lnSpc>
                <a:spcPct val="120000"/>
              </a:lnSpc>
              <a:buFont typeface="Wingdings" pitchFamily="2" charset="2"/>
              <a:buNone/>
            </a:pPr>
            <a:r>
              <a:rPr lang="en-US" altLang="zh-CN" sz="2000" b="1" dirty="0" smtClean="0">
                <a:latin typeface="宋体" charset="-122"/>
              </a:rPr>
              <a:t>		</a:t>
            </a:r>
            <a:r>
              <a:rPr lang="zh-CN" altLang="en-US" sz="2400" b="1" dirty="0" smtClean="0"/>
              <a:t>史密斯预估控制原理是：与 </a:t>
            </a:r>
            <a:r>
              <a:rPr lang="en-US" altLang="zh-CN" sz="2400" b="1" dirty="0" smtClean="0"/>
              <a:t>D(s)</a:t>
            </a:r>
            <a:r>
              <a:rPr lang="zh-CN" altLang="en-US" sz="2400" b="1" dirty="0" smtClean="0"/>
              <a:t> 并接一补偿环节，用来补偿被控对象中的纯滞后部分。这个补偿环节称为预估器，其传递函数为                                如下图所示</a:t>
            </a:r>
            <a:endParaRPr lang="en-US" altLang="zh-CN" sz="2400" b="1" dirty="0" smtClean="0"/>
          </a:p>
          <a:p>
            <a:pPr eaLnBrk="1" hangingPunct="1">
              <a:lnSpc>
                <a:spcPct val="120000"/>
              </a:lnSpc>
              <a:buFont typeface="Wingdings" pitchFamily="2" charset="2"/>
              <a:buNone/>
            </a:pPr>
            <a:endParaRPr lang="en-US" altLang="zh-CN" sz="2000" b="1" dirty="0" smtClean="0"/>
          </a:p>
          <a:p>
            <a:pPr eaLnBrk="1" hangingPunct="1">
              <a:lnSpc>
                <a:spcPct val="120000"/>
              </a:lnSpc>
              <a:buFont typeface="Wingdings" pitchFamily="2" charset="2"/>
              <a:buNone/>
            </a:pPr>
            <a:endParaRPr lang="en-US" altLang="zh-CN" sz="2000" b="1" dirty="0" smtClean="0"/>
          </a:p>
          <a:p>
            <a:pPr eaLnBrk="1" hangingPunct="1">
              <a:lnSpc>
                <a:spcPct val="120000"/>
              </a:lnSpc>
              <a:buFont typeface="Wingdings" pitchFamily="2" charset="2"/>
              <a:buNone/>
            </a:pPr>
            <a:endParaRPr lang="zh-CN" altLang="en-US" sz="2000" b="1" dirty="0" smtClean="0"/>
          </a:p>
          <a:p>
            <a:pPr eaLnBrk="1" hangingPunct="1">
              <a:lnSpc>
                <a:spcPct val="90000"/>
              </a:lnSpc>
              <a:buFont typeface="Wingdings" pitchFamily="2" charset="2"/>
              <a:buNone/>
            </a:pPr>
            <a:endParaRPr lang="zh-CN" altLang="en-US" sz="2000" b="1" dirty="0" smtClean="0">
              <a:latin typeface="宋体" charset="-122"/>
            </a:endParaRPr>
          </a:p>
          <a:p>
            <a:pPr eaLnBrk="1" hangingPunct="1">
              <a:lnSpc>
                <a:spcPct val="90000"/>
              </a:lnSpc>
              <a:spcBef>
                <a:spcPct val="0"/>
              </a:spcBef>
              <a:buFont typeface="Wingdings" pitchFamily="2" charset="2"/>
              <a:buNone/>
            </a:pPr>
            <a:r>
              <a:rPr kumimoji="0" lang="en-US" altLang="zh-CN" sz="2400" b="1" dirty="0" smtClean="0">
                <a:latin typeface="宋体" charset="-122"/>
              </a:rPr>
              <a:t>	</a:t>
            </a:r>
            <a:r>
              <a:rPr kumimoji="0" lang="zh-CN" altLang="en-US" sz="2400" b="1" dirty="0" smtClean="0">
                <a:ea typeface="楷体_GB2312" pitchFamily="49" charset="-122"/>
              </a:rPr>
              <a:t> </a:t>
            </a:r>
            <a:endParaRPr kumimoji="0" lang="en-US" altLang="zh-CN" sz="2400" b="1" dirty="0" smtClean="0">
              <a:ea typeface="楷体_GB2312" pitchFamily="49" charset="-122"/>
            </a:endParaRPr>
          </a:p>
          <a:p>
            <a:pPr eaLnBrk="1" hangingPunct="1">
              <a:lnSpc>
                <a:spcPct val="90000"/>
              </a:lnSpc>
              <a:buFont typeface="Wingdings" pitchFamily="2" charset="2"/>
              <a:buNone/>
            </a:pPr>
            <a:endParaRPr lang="zh-CN" altLang="en-US" sz="2000" b="1" dirty="0" smtClean="0">
              <a:latin typeface="宋体" charset="-122"/>
            </a:endParaRPr>
          </a:p>
        </p:txBody>
      </p:sp>
      <p:graphicFrame>
        <p:nvGraphicFramePr>
          <p:cNvPr id="12290" name="对象 3"/>
          <p:cNvGraphicFramePr>
            <a:graphicFrameLocks noChangeAspect="1"/>
          </p:cNvGraphicFramePr>
          <p:nvPr/>
        </p:nvGraphicFramePr>
        <p:xfrm>
          <a:off x="3348038" y="3500438"/>
          <a:ext cx="1871662" cy="731837"/>
        </p:xfrm>
        <a:graphic>
          <a:graphicData uri="http://schemas.openxmlformats.org/presentationml/2006/ole">
            <mc:AlternateContent xmlns:mc="http://schemas.openxmlformats.org/markup-compatibility/2006">
              <mc:Choice xmlns:v="urn:schemas-microsoft-com:vml" Requires="v">
                <p:oleObj spid="_x0000_s12299" name="公式" r:id="rId3" imgW="1385640" imgH="482400" progId="">
                  <p:embed/>
                </p:oleObj>
              </mc:Choice>
              <mc:Fallback>
                <p:oleObj name="公式" r:id="rId3" imgW="1385640" imgH="482400" progId="">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500438"/>
                        <a:ext cx="1871662" cy="731837"/>
                      </a:xfrm>
                      <a:prstGeom prst="rect">
                        <a:avLst/>
                      </a:prstGeom>
                      <a:solidFill>
                        <a:schemeClr val="tx2"/>
                      </a:solidFill>
                    </p:spPr>
                  </p:pic>
                </p:oleObj>
              </mc:Fallback>
            </mc:AlternateContent>
          </a:graphicData>
        </a:graphic>
      </p:graphicFrame>
      <p:graphicFrame>
        <p:nvGraphicFramePr>
          <p:cNvPr id="12291" name="对象 4"/>
          <p:cNvGraphicFramePr>
            <a:graphicFrameLocks noChangeAspect="1"/>
          </p:cNvGraphicFramePr>
          <p:nvPr/>
        </p:nvGraphicFramePr>
        <p:xfrm>
          <a:off x="1214414" y="3429000"/>
          <a:ext cx="6589712" cy="2338388"/>
        </p:xfrm>
        <a:graphic>
          <a:graphicData uri="http://schemas.openxmlformats.org/presentationml/2006/ole">
            <mc:AlternateContent xmlns:mc="http://schemas.openxmlformats.org/markup-compatibility/2006">
              <mc:Choice xmlns:v="urn:schemas-microsoft-com:vml" Requires="v">
                <p:oleObj spid="_x0000_s12300" name="Visio" r:id="rId5" imgW="3931381" imgH="1389704" progId="Visio.Drawing.11">
                  <p:embed/>
                </p:oleObj>
              </mc:Choice>
              <mc:Fallback>
                <p:oleObj name="Visio" r:id="rId5" imgW="3931381" imgH="1389704" progId="Visio.Drawing.11">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14" y="3429000"/>
                        <a:ext cx="6589712" cy="2338388"/>
                      </a:xfrm>
                      <a:prstGeom prst="rect">
                        <a:avLst/>
                      </a:prstGeom>
                      <a:solidFill>
                        <a:srgbClr val="CC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对象 5"/>
          <p:cNvGraphicFramePr>
            <a:graphicFrameLocks noChangeAspect="1"/>
          </p:cNvGraphicFramePr>
          <p:nvPr/>
        </p:nvGraphicFramePr>
        <p:xfrm>
          <a:off x="3643306" y="2857496"/>
          <a:ext cx="1927225" cy="506413"/>
        </p:xfrm>
        <a:graphic>
          <a:graphicData uri="http://schemas.openxmlformats.org/presentationml/2006/ole">
            <mc:AlternateContent xmlns:mc="http://schemas.openxmlformats.org/markup-compatibility/2006">
              <mc:Choice xmlns:v="urn:schemas-microsoft-com:vml" Requires="v">
                <p:oleObj spid="_x0000_s12301" name="Equation" r:id="rId7" imgW="901309" imgH="253890" progId="Equation.DSMT4">
                  <p:embed/>
                </p:oleObj>
              </mc:Choice>
              <mc:Fallback>
                <p:oleObj name="Equation" r:id="rId7" imgW="901309" imgH="25389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06" y="2857496"/>
                        <a:ext cx="1927225" cy="506413"/>
                      </a:xfrm>
                      <a:prstGeom prst="rect">
                        <a:avLst/>
                      </a:prstGeom>
                      <a:solidFill>
                        <a:srgbClr val="CCFFFF"/>
                      </a:solidFill>
                    </p:spPr>
                  </p:pic>
                </p:oleObj>
              </mc:Fallback>
            </mc:AlternateContent>
          </a:graphicData>
        </a:graphic>
      </p:graphicFrame>
      <p:sp>
        <p:nvSpPr>
          <p:cNvPr id="12295" name="矩形 1"/>
          <p:cNvSpPr>
            <a:spLocks noChangeArrowheads="1"/>
          </p:cNvSpPr>
          <p:nvPr/>
        </p:nvSpPr>
        <p:spPr bwMode="auto">
          <a:xfrm>
            <a:off x="1000100" y="5857892"/>
            <a:ext cx="3570287" cy="461962"/>
          </a:xfrm>
          <a:prstGeom prst="rect">
            <a:avLst/>
          </a:prstGeom>
          <a:noFill/>
          <a:ln w="9525">
            <a:noFill/>
            <a:miter lim="800000"/>
            <a:headEnd/>
            <a:tailEnd/>
          </a:ln>
        </p:spPr>
        <p:txBody>
          <a:bodyPr wrap="none">
            <a:spAutoFit/>
          </a:bodyPr>
          <a:lstStyle/>
          <a:p>
            <a:r>
              <a:rPr lang="zh-CN" altLang="en-US" b="1" dirty="0"/>
              <a:t>纯滞后补偿控制算法步骤</a:t>
            </a:r>
          </a:p>
        </p:txBody>
      </p:sp>
      <p:sp>
        <p:nvSpPr>
          <p:cNvPr id="7" name="Text Box 13"/>
          <p:cNvSpPr txBox="1">
            <a:spLocks noChangeArrowheads="1"/>
          </p:cNvSpPr>
          <p:nvPr/>
        </p:nvSpPr>
        <p:spPr bwMode="auto">
          <a:xfrm>
            <a:off x="785786" y="285728"/>
            <a:ext cx="7215238" cy="523220"/>
          </a:xfrm>
          <a:prstGeom prst="rect">
            <a:avLst/>
          </a:prstGeom>
          <a:noFill/>
          <a:ln w="12700" cap="sq">
            <a:noFill/>
            <a:miter lim="800000"/>
            <a:headEnd type="none" w="sm" len="sm"/>
            <a:tailEnd type="none" w="sm" len="sm"/>
          </a:ln>
        </p:spPr>
        <p:txBody>
          <a:bodyPr wrap="square">
            <a:spAutoFit/>
          </a:bodyPr>
          <a:lstStyle/>
          <a:p>
            <a:r>
              <a:rPr lang="zh-CN" altLang="en-US" sz="2800" b="1" dirty="0" smtClean="0">
                <a:latin typeface="宋体" charset="-122"/>
              </a:rPr>
              <a:t> </a:t>
            </a:r>
            <a:r>
              <a:rPr lang="zh-CN" altLang="en-US" sz="2800" b="1" dirty="0" smtClean="0">
                <a:solidFill>
                  <a:srgbClr val="FFC000"/>
                </a:solidFill>
                <a:latin typeface="宋体" charset="-122"/>
              </a:rPr>
              <a:t>常规与复杂控制技术（三）</a:t>
            </a:r>
            <a:r>
              <a:rPr lang="en-US" altLang="zh-CN" sz="2800" b="1" dirty="0" smtClean="0">
                <a:solidFill>
                  <a:srgbClr val="FFC000"/>
                </a:solidFill>
                <a:latin typeface="宋体" charset="-122"/>
              </a:rPr>
              <a:t>——</a:t>
            </a:r>
            <a:r>
              <a:rPr lang="zh-CN" altLang="en-US" sz="2800" b="1" dirty="0" smtClean="0">
                <a:solidFill>
                  <a:srgbClr val="FFC000"/>
                </a:solidFill>
                <a:latin typeface="宋体" charset="-122"/>
              </a:rPr>
              <a:t>纯滞后控制</a:t>
            </a:r>
            <a:endParaRPr lang="en-US" altLang="zh-CN" sz="2800" b="1" dirty="0" smtClean="0">
              <a:solidFill>
                <a:srgbClr val="FFC000"/>
              </a:solidFill>
              <a:latin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539750" y="836613"/>
            <a:ext cx="8062913" cy="2735263"/>
          </a:xfrm>
        </p:spPr>
        <p:txBody>
          <a:bodyPr/>
          <a:lstStyle/>
          <a:p>
            <a:pPr eaLnBrk="1" hangingPunct="1">
              <a:lnSpc>
                <a:spcPct val="90000"/>
              </a:lnSpc>
              <a:spcBef>
                <a:spcPct val="0"/>
              </a:spcBef>
              <a:buFont typeface="Wingdings" pitchFamily="2" charset="2"/>
              <a:buNone/>
            </a:pPr>
            <a:r>
              <a:rPr kumimoji="0" lang="en-US" altLang="zh-CN" sz="2400" b="1" dirty="0" smtClean="0">
                <a:solidFill>
                  <a:schemeClr val="folHlink"/>
                </a:solidFill>
                <a:ea typeface="楷体_GB2312" pitchFamily="49" charset="-122"/>
              </a:rPr>
              <a:t>2</a:t>
            </a:r>
            <a:r>
              <a:rPr kumimoji="0" lang="zh-CN" altLang="en-US" sz="2400" b="1" dirty="0" smtClean="0">
                <a:solidFill>
                  <a:schemeClr val="folHlink"/>
                </a:solidFill>
                <a:ea typeface="楷体_GB2312" pitchFamily="49" charset="-122"/>
              </a:rPr>
              <a:t>、达林（</a:t>
            </a:r>
            <a:r>
              <a:rPr kumimoji="0" lang="en-US" altLang="zh-CN" sz="2400" b="1" dirty="0" err="1" smtClean="0">
                <a:solidFill>
                  <a:schemeClr val="folHlink"/>
                </a:solidFill>
                <a:ea typeface="楷体_GB2312" pitchFamily="49" charset="-122"/>
              </a:rPr>
              <a:t>Dahin</a:t>
            </a:r>
            <a:r>
              <a:rPr kumimoji="0" lang="zh-CN" altLang="en-US" sz="2400" b="1" dirty="0" smtClean="0">
                <a:solidFill>
                  <a:schemeClr val="folHlink"/>
                </a:solidFill>
                <a:ea typeface="楷体_GB2312" pitchFamily="49" charset="-122"/>
              </a:rPr>
              <a:t>）算法</a:t>
            </a:r>
            <a:endParaRPr kumimoji="0" lang="en-US" altLang="zh-CN" sz="2400" b="1" dirty="0" smtClean="0">
              <a:solidFill>
                <a:schemeClr val="folHlink"/>
              </a:solidFill>
              <a:ea typeface="楷体_GB2312" pitchFamily="49" charset="-122"/>
            </a:endParaRPr>
          </a:p>
          <a:p>
            <a:pPr eaLnBrk="1" hangingPunct="1">
              <a:lnSpc>
                <a:spcPct val="90000"/>
              </a:lnSpc>
              <a:spcBef>
                <a:spcPct val="0"/>
              </a:spcBef>
              <a:buFont typeface="Wingdings" pitchFamily="2" charset="2"/>
              <a:buNone/>
            </a:pPr>
            <a:r>
              <a:rPr kumimoji="0" lang="en-US" altLang="zh-CN" sz="2400" b="1" dirty="0" smtClean="0">
                <a:latin typeface="宋体" charset="-122"/>
                <a:ea typeface="楷体_GB2312" pitchFamily="49" charset="-122"/>
              </a:rPr>
              <a:t>      </a:t>
            </a:r>
            <a:r>
              <a:rPr lang="zh-CN" altLang="en-US" sz="2400" b="1" dirty="0" smtClean="0">
                <a:latin typeface="宋体" charset="-122"/>
              </a:rPr>
              <a:t>设计控制器使系统期望的闭环传递函数等价于纯滞后环节和一阶惯性环节的串联。</a:t>
            </a:r>
            <a:endParaRPr lang="en-US" altLang="zh-CN" sz="2400" b="1" dirty="0" smtClean="0">
              <a:latin typeface="宋体" charset="-122"/>
            </a:endParaRPr>
          </a:p>
          <a:p>
            <a:pPr eaLnBrk="1" hangingPunct="1">
              <a:lnSpc>
                <a:spcPct val="90000"/>
              </a:lnSpc>
              <a:spcBef>
                <a:spcPct val="0"/>
              </a:spcBef>
              <a:buFont typeface="Wingdings" pitchFamily="2" charset="2"/>
              <a:buNone/>
            </a:pPr>
            <a:endParaRPr lang="en-US" altLang="zh-CN" sz="2400" b="1" dirty="0" smtClean="0">
              <a:latin typeface="宋体" charset="-122"/>
            </a:endParaRPr>
          </a:p>
          <a:p>
            <a:pPr eaLnBrk="1" hangingPunct="1">
              <a:lnSpc>
                <a:spcPct val="90000"/>
              </a:lnSpc>
              <a:spcBef>
                <a:spcPct val="0"/>
              </a:spcBef>
              <a:buFont typeface="Wingdings" pitchFamily="2" charset="2"/>
              <a:buNone/>
            </a:pPr>
            <a:endParaRPr lang="zh-CN" altLang="en-US" sz="2400" b="1" dirty="0" smtClean="0">
              <a:latin typeface="宋体" charset="-122"/>
            </a:endParaRPr>
          </a:p>
          <a:p>
            <a:pPr eaLnBrk="1" hangingPunct="1">
              <a:lnSpc>
                <a:spcPct val="90000"/>
              </a:lnSpc>
              <a:spcBef>
                <a:spcPct val="0"/>
              </a:spcBef>
              <a:buFontTx/>
              <a:buChar char="•"/>
            </a:pPr>
            <a:endParaRPr lang="zh-CN" altLang="en-US" sz="2400" b="1" dirty="0" smtClean="0">
              <a:latin typeface="宋体" charset="-122"/>
            </a:endParaRPr>
          </a:p>
          <a:p>
            <a:pPr eaLnBrk="1" hangingPunct="1">
              <a:lnSpc>
                <a:spcPct val="90000"/>
              </a:lnSpc>
              <a:spcBef>
                <a:spcPct val="0"/>
              </a:spcBef>
              <a:buFontTx/>
              <a:buChar char="•"/>
            </a:pPr>
            <a:r>
              <a:rPr lang="zh-CN" altLang="en-US" sz="2400" b="1" dirty="0" smtClean="0">
                <a:latin typeface="宋体" charset="-122"/>
              </a:rPr>
              <a:t>振铃现象、振铃的消除、振铃幅度</a:t>
            </a:r>
            <a:endParaRPr lang="en-US" altLang="zh-CN" sz="2400" b="1" dirty="0" smtClean="0">
              <a:latin typeface="宋体" charset="-122"/>
            </a:endParaRPr>
          </a:p>
          <a:p>
            <a:pPr eaLnBrk="1" hangingPunct="1">
              <a:lnSpc>
                <a:spcPct val="90000"/>
              </a:lnSpc>
              <a:spcBef>
                <a:spcPct val="0"/>
              </a:spcBef>
              <a:buFontTx/>
              <a:buChar char="•"/>
            </a:pPr>
            <a:endParaRPr lang="en-US" altLang="zh-CN" sz="2400" b="1" dirty="0" smtClean="0">
              <a:latin typeface="宋体" charset="-122"/>
            </a:endParaRPr>
          </a:p>
          <a:p>
            <a:pPr eaLnBrk="1" hangingPunct="1">
              <a:lnSpc>
                <a:spcPct val="90000"/>
              </a:lnSpc>
              <a:spcBef>
                <a:spcPct val="0"/>
              </a:spcBef>
              <a:buFontTx/>
              <a:buChar char="•"/>
            </a:pPr>
            <a:endParaRPr lang="zh-CN" altLang="en-US" sz="2400" b="1" dirty="0" smtClean="0">
              <a:latin typeface="宋体" charset="-122"/>
            </a:endParaRPr>
          </a:p>
          <a:p>
            <a:pPr eaLnBrk="1" hangingPunct="1">
              <a:lnSpc>
                <a:spcPct val="90000"/>
              </a:lnSpc>
              <a:buFont typeface="Wingdings" pitchFamily="2" charset="2"/>
              <a:buNone/>
            </a:pPr>
            <a:endParaRPr lang="zh-CN" altLang="en-US" sz="2000" b="1" dirty="0" smtClean="0">
              <a:latin typeface="宋体" charset="-122"/>
            </a:endParaRPr>
          </a:p>
        </p:txBody>
      </p:sp>
      <p:graphicFrame>
        <p:nvGraphicFramePr>
          <p:cNvPr id="13314" name="对象 3"/>
          <p:cNvGraphicFramePr>
            <a:graphicFrameLocks noChangeAspect="1"/>
          </p:cNvGraphicFramePr>
          <p:nvPr/>
        </p:nvGraphicFramePr>
        <p:xfrm>
          <a:off x="3203575" y="1989138"/>
          <a:ext cx="1871663" cy="731837"/>
        </p:xfrm>
        <a:graphic>
          <a:graphicData uri="http://schemas.openxmlformats.org/presentationml/2006/ole">
            <mc:AlternateContent xmlns:mc="http://schemas.openxmlformats.org/markup-compatibility/2006">
              <mc:Choice xmlns:v="urn:schemas-microsoft-com:vml" Requires="v">
                <p:oleObj spid="_x0000_s13317" name="公式" r:id="rId3" imgW="1385640" imgH="482400" progId="">
                  <p:embed/>
                </p:oleObj>
              </mc:Choice>
              <mc:Fallback>
                <p:oleObj name="公式" r:id="rId3" imgW="1385640" imgH="482400" progId="">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989138"/>
                        <a:ext cx="1871663" cy="731837"/>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3"/>
          <p:cNvSpPr txBox="1">
            <a:spLocks noChangeArrowheads="1"/>
          </p:cNvSpPr>
          <p:nvPr/>
        </p:nvSpPr>
        <p:spPr bwMode="auto">
          <a:xfrm>
            <a:off x="785786" y="285728"/>
            <a:ext cx="7215238" cy="523220"/>
          </a:xfrm>
          <a:prstGeom prst="rect">
            <a:avLst/>
          </a:prstGeom>
          <a:noFill/>
          <a:ln w="12700" cap="sq">
            <a:noFill/>
            <a:miter lim="800000"/>
            <a:headEnd type="none" w="sm" len="sm"/>
            <a:tailEnd type="none" w="sm" len="sm"/>
          </a:ln>
        </p:spPr>
        <p:txBody>
          <a:bodyPr wrap="square">
            <a:spAutoFit/>
          </a:bodyPr>
          <a:lstStyle/>
          <a:p>
            <a:r>
              <a:rPr lang="zh-CN" altLang="en-US" sz="2800" b="1" dirty="0" smtClean="0">
                <a:latin typeface="宋体" charset="-122"/>
              </a:rPr>
              <a:t> </a:t>
            </a:r>
            <a:r>
              <a:rPr lang="zh-CN" altLang="en-US" sz="2800" b="1" dirty="0" smtClean="0">
                <a:solidFill>
                  <a:srgbClr val="FFC000"/>
                </a:solidFill>
                <a:latin typeface="宋体" charset="-122"/>
              </a:rPr>
              <a:t>常规与复杂控制技术（四）</a:t>
            </a:r>
            <a:endParaRPr lang="en-US" altLang="zh-CN" sz="2800" b="1" dirty="0" smtClean="0">
              <a:solidFill>
                <a:srgbClr val="FFC000"/>
              </a:solidFill>
              <a:latin typeface="宋体" charset="-122"/>
            </a:endParaRPr>
          </a:p>
        </p:txBody>
      </p:sp>
      <p:pic>
        <p:nvPicPr>
          <p:cNvPr id="8" name="Picture 10" descr="4m29"/>
          <p:cNvPicPr>
            <a:picLocks noChangeAspect="1" noChangeArrowheads="1"/>
          </p:cNvPicPr>
          <p:nvPr/>
        </p:nvPicPr>
        <p:blipFill>
          <a:blip r:embed="rId3" cstate="print"/>
          <a:srcRect/>
          <a:stretch>
            <a:fillRect/>
          </a:stretch>
        </p:blipFill>
        <p:spPr bwMode="auto">
          <a:xfrm>
            <a:off x="323528" y="1844824"/>
            <a:ext cx="3744416" cy="1763000"/>
          </a:xfrm>
          <a:prstGeom prst="rect">
            <a:avLst/>
          </a:prstGeom>
          <a:noFill/>
        </p:spPr>
      </p:pic>
      <p:graphicFrame>
        <p:nvGraphicFramePr>
          <p:cNvPr id="141320" name="Object 8"/>
          <p:cNvGraphicFramePr>
            <a:graphicFrameLocks noChangeAspect="1"/>
          </p:cNvGraphicFramePr>
          <p:nvPr/>
        </p:nvGraphicFramePr>
        <p:xfrm>
          <a:off x="4139952" y="1844824"/>
          <a:ext cx="1872208" cy="774511"/>
        </p:xfrm>
        <a:graphic>
          <a:graphicData uri="http://schemas.openxmlformats.org/presentationml/2006/ole">
            <mc:AlternateContent xmlns:mc="http://schemas.openxmlformats.org/markup-compatibility/2006">
              <mc:Choice xmlns:v="urn:schemas-microsoft-com:vml" Requires="v">
                <p:oleObj spid="_x0000_s72715" r:id="rId4" imgW="1398240" imgH="558360" progId="">
                  <p:embed/>
                </p:oleObj>
              </mc:Choice>
              <mc:Fallback>
                <p:oleObj r:id="rId4" imgW="1398240" imgH="55836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1844824"/>
                        <a:ext cx="1872208" cy="774511"/>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1" name="矩形 10"/>
          <p:cNvSpPr/>
          <p:nvPr/>
        </p:nvSpPr>
        <p:spPr>
          <a:xfrm>
            <a:off x="107504" y="908720"/>
            <a:ext cx="4572000" cy="461665"/>
          </a:xfrm>
          <a:prstGeom prst="rect">
            <a:avLst/>
          </a:prstGeom>
        </p:spPr>
        <p:txBody>
          <a:bodyPr>
            <a:spAutoFit/>
          </a:bodyPr>
          <a:lstStyle/>
          <a:p>
            <a:pPr>
              <a:buFont typeface="Arial" pitchFamily="34" charset="0"/>
              <a:buChar char="•"/>
            </a:pPr>
            <a:r>
              <a:rPr lang="zh-CN" altLang="en-US" b="1" dirty="0" smtClean="0">
                <a:solidFill>
                  <a:srgbClr val="FFFF00"/>
                </a:solidFill>
                <a:latin typeface="+mn-ea"/>
              </a:rPr>
              <a:t>串级控制（原理）</a:t>
            </a:r>
            <a:endParaRPr lang="en-US" altLang="zh-CN" b="1" dirty="0" smtClean="0">
              <a:solidFill>
                <a:srgbClr val="FFFF00"/>
              </a:solidFill>
              <a:latin typeface="+mn-ea"/>
            </a:endParaRPr>
          </a:p>
        </p:txBody>
      </p:sp>
      <p:sp>
        <p:nvSpPr>
          <p:cNvPr id="12" name="矩形 11"/>
          <p:cNvSpPr/>
          <p:nvPr/>
        </p:nvSpPr>
        <p:spPr>
          <a:xfrm>
            <a:off x="107504" y="1412776"/>
            <a:ext cx="4572000" cy="461665"/>
          </a:xfrm>
          <a:prstGeom prst="rect">
            <a:avLst/>
          </a:prstGeom>
        </p:spPr>
        <p:txBody>
          <a:bodyPr>
            <a:spAutoFit/>
          </a:bodyPr>
          <a:lstStyle/>
          <a:p>
            <a:pPr>
              <a:buFont typeface="Arial" pitchFamily="34" charset="0"/>
              <a:buChar char="•"/>
            </a:pPr>
            <a:r>
              <a:rPr lang="zh-CN" altLang="en-US" b="1" dirty="0" smtClean="0">
                <a:solidFill>
                  <a:srgbClr val="FFFF00"/>
                </a:solidFill>
                <a:latin typeface="+mn-ea"/>
              </a:rPr>
              <a:t>前馈</a:t>
            </a:r>
            <a:r>
              <a:rPr lang="en-US" altLang="zh-CN" b="1" dirty="0" smtClean="0">
                <a:solidFill>
                  <a:srgbClr val="FFFF00"/>
                </a:solidFill>
                <a:latin typeface="+mn-ea"/>
              </a:rPr>
              <a:t>-</a:t>
            </a:r>
            <a:r>
              <a:rPr lang="zh-CN" altLang="en-US" b="1" dirty="0" smtClean="0">
                <a:solidFill>
                  <a:srgbClr val="FFFF00"/>
                </a:solidFill>
                <a:latin typeface="+mn-ea"/>
              </a:rPr>
              <a:t>反馈控制（原理）</a:t>
            </a:r>
            <a:endParaRPr lang="en-US" altLang="zh-CN" b="1" dirty="0" smtClean="0">
              <a:solidFill>
                <a:srgbClr val="FFFF00"/>
              </a:solidFill>
              <a:latin typeface="+mn-ea"/>
            </a:endParaRPr>
          </a:p>
        </p:txBody>
      </p:sp>
      <p:sp>
        <p:nvSpPr>
          <p:cNvPr id="13" name="矩形 12"/>
          <p:cNvSpPr/>
          <p:nvPr/>
        </p:nvSpPr>
        <p:spPr>
          <a:xfrm>
            <a:off x="251520" y="3573016"/>
            <a:ext cx="2767104" cy="461665"/>
          </a:xfrm>
          <a:prstGeom prst="rect">
            <a:avLst/>
          </a:prstGeom>
        </p:spPr>
        <p:txBody>
          <a:bodyPr wrap="none">
            <a:spAutoFit/>
          </a:bodyPr>
          <a:lstStyle/>
          <a:p>
            <a:pPr>
              <a:buFont typeface="Arial" pitchFamily="34" charset="0"/>
              <a:buChar char="•"/>
            </a:pPr>
            <a:r>
              <a:rPr lang="zh-CN" altLang="en-US" b="1" dirty="0" smtClean="0">
                <a:solidFill>
                  <a:srgbClr val="FFFF00"/>
                </a:solidFill>
                <a:latin typeface="+mn-ea"/>
              </a:rPr>
              <a:t>解耦控制（原理</a:t>
            </a:r>
            <a:r>
              <a:rPr lang="zh-CN" altLang="en-US" b="1" dirty="0" smtClean="0">
                <a:latin typeface="+mn-ea"/>
              </a:rPr>
              <a:t>）</a:t>
            </a:r>
            <a:endParaRPr lang="en-US" altLang="zh-CN" b="1" dirty="0" smtClean="0">
              <a:latin typeface="+mn-ea"/>
            </a:endParaRPr>
          </a:p>
        </p:txBody>
      </p:sp>
      <p:pic>
        <p:nvPicPr>
          <p:cNvPr id="14" name="Picture 1033" descr="4m37"/>
          <p:cNvPicPr>
            <a:picLocks noChangeAspect="1" noChangeArrowheads="1"/>
          </p:cNvPicPr>
          <p:nvPr/>
        </p:nvPicPr>
        <p:blipFill>
          <a:blip r:embed="rId6" cstate="print"/>
          <a:srcRect/>
          <a:stretch>
            <a:fillRect/>
          </a:stretch>
        </p:blipFill>
        <p:spPr bwMode="auto">
          <a:xfrm>
            <a:off x="179512" y="4005064"/>
            <a:ext cx="5071277" cy="2852936"/>
          </a:xfrm>
          <a:prstGeom prst="rect">
            <a:avLst/>
          </a:prstGeom>
          <a:noFill/>
        </p:spPr>
      </p:pic>
      <p:graphicFrame>
        <p:nvGraphicFramePr>
          <p:cNvPr id="154627" name="Object 3"/>
          <p:cNvGraphicFramePr>
            <a:graphicFrameLocks noChangeAspect="1"/>
          </p:cNvGraphicFramePr>
          <p:nvPr/>
        </p:nvGraphicFramePr>
        <p:xfrm>
          <a:off x="4133267" y="3140968"/>
          <a:ext cx="5010733" cy="720080"/>
        </p:xfrm>
        <a:graphic>
          <a:graphicData uri="http://schemas.openxmlformats.org/presentationml/2006/ole">
            <mc:AlternateContent xmlns:mc="http://schemas.openxmlformats.org/markup-compatibility/2006">
              <mc:Choice xmlns:v="urn:schemas-microsoft-com:vml" Requires="v">
                <p:oleObj spid="_x0000_s72716" r:id="rId7" imgW="4449240" imgH="634680" progId="">
                  <p:embed/>
                </p:oleObj>
              </mc:Choice>
              <mc:Fallback>
                <p:oleObj r:id="rId7" imgW="4449240" imgH="634680"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3267" y="3140968"/>
                        <a:ext cx="5010733" cy="72008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320"/>
                                        </p:tgtEl>
                                        <p:attrNameLst>
                                          <p:attrName>style.visibility</p:attrName>
                                        </p:attrNameLst>
                                      </p:cBhvr>
                                      <p:to>
                                        <p:strVal val="visible"/>
                                      </p:to>
                                    </p:set>
                                    <p:anim calcmode="lin" valueType="num">
                                      <p:cBhvr additive="base">
                                        <p:cTn id="7" dur="500" fill="hold"/>
                                        <p:tgtEl>
                                          <p:spTgt spid="141320"/>
                                        </p:tgtEl>
                                        <p:attrNameLst>
                                          <p:attrName>ppt_x</p:attrName>
                                        </p:attrNameLst>
                                      </p:cBhvr>
                                      <p:tavLst>
                                        <p:tav tm="0">
                                          <p:val>
                                            <p:strVal val="0-#ppt_w/2"/>
                                          </p:val>
                                        </p:tav>
                                        <p:tav tm="100000">
                                          <p:val>
                                            <p:strVal val="#ppt_x"/>
                                          </p:val>
                                        </p:tav>
                                      </p:tavLst>
                                    </p:anim>
                                    <p:anim calcmode="lin" valueType="num">
                                      <p:cBhvr additive="base">
                                        <p:cTn id="8" dur="500" fill="hold"/>
                                        <p:tgtEl>
                                          <p:spTgt spid="1413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4627"/>
                                        </p:tgtEl>
                                        <p:attrNameLst>
                                          <p:attrName>style.visibility</p:attrName>
                                        </p:attrNameLst>
                                      </p:cBhvr>
                                      <p:to>
                                        <p:strVal val="visible"/>
                                      </p:to>
                                    </p:set>
                                    <p:anim calcmode="lin" valueType="num">
                                      <p:cBhvr additive="base">
                                        <p:cTn id="13" dur="500" fill="hold"/>
                                        <p:tgtEl>
                                          <p:spTgt spid="154627"/>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57158" y="285728"/>
            <a:ext cx="7772400" cy="1143000"/>
          </a:xfrm>
        </p:spPr>
        <p:txBody>
          <a:bodyPr/>
          <a:lstStyle/>
          <a:p>
            <a:r>
              <a:rPr lang="zh-CN" altLang="en-US" sz="3200" b="0" dirty="0" smtClean="0">
                <a:solidFill>
                  <a:srgbClr val="FFC000"/>
                </a:solidFill>
                <a:latin typeface="宋体" charset="-122"/>
              </a:rPr>
              <a:t>第六章 计算机控制网络技术</a:t>
            </a:r>
          </a:p>
        </p:txBody>
      </p:sp>
      <p:sp>
        <p:nvSpPr>
          <p:cNvPr id="48131" name="Rectangle 3"/>
          <p:cNvSpPr>
            <a:spLocks noGrp="1" noChangeArrowheads="1"/>
          </p:cNvSpPr>
          <p:nvPr>
            <p:ph type="body" idx="1"/>
          </p:nvPr>
        </p:nvSpPr>
        <p:spPr>
          <a:xfrm>
            <a:off x="714348" y="1428736"/>
            <a:ext cx="7772400" cy="4114800"/>
          </a:xfrm>
        </p:spPr>
        <p:txBody>
          <a:bodyPr/>
          <a:lstStyle/>
          <a:p>
            <a:pPr>
              <a:buFont typeface="Wingdings" pitchFamily="2" charset="2"/>
              <a:buNone/>
            </a:pPr>
            <a:r>
              <a:rPr kumimoji="0" lang="zh-CN" altLang="en-US" sz="2800" b="1" dirty="0" smtClean="0">
                <a:solidFill>
                  <a:schemeClr val="folHlink"/>
                </a:solidFill>
                <a:latin typeface="宋体" charset="-122"/>
              </a:rPr>
              <a:t>1、控制网络技术基础</a:t>
            </a:r>
          </a:p>
          <a:p>
            <a:r>
              <a:rPr lang="zh-CN" altLang="en-US" sz="2800" b="1" dirty="0" smtClean="0">
                <a:latin typeface="宋体" charset="-122"/>
              </a:rPr>
              <a:t>网络化控制系统</a:t>
            </a:r>
          </a:p>
          <a:p>
            <a:r>
              <a:rPr lang="zh-CN" altLang="en-US" sz="2800" b="1" dirty="0" smtClean="0">
                <a:latin typeface="宋体" charset="-122"/>
              </a:rPr>
              <a:t>控制网络特点</a:t>
            </a:r>
          </a:p>
          <a:p>
            <a:r>
              <a:rPr lang="zh-CN" altLang="en-US" sz="2800" b="1" dirty="0" smtClean="0">
                <a:latin typeface="宋体" charset="-122"/>
              </a:rPr>
              <a:t>控制网络的介质访问控制协议</a:t>
            </a:r>
          </a:p>
          <a:p>
            <a:r>
              <a:rPr lang="en-US" altLang="zh-CN" sz="2800" b="1" dirty="0" smtClean="0">
                <a:solidFill>
                  <a:srgbClr val="FFC000"/>
                </a:solidFill>
                <a:latin typeface="宋体" charset="-122"/>
              </a:rPr>
              <a:t>RS-232C</a:t>
            </a:r>
            <a:r>
              <a:rPr lang="zh-CN" altLang="en-US" sz="2800" b="1" dirty="0" smtClean="0">
                <a:solidFill>
                  <a:srgbClr val="FFC000"/>
                </a:solidFill>
                <a:latin typeface="宋体" charset="-122"/>
              </a:rPr>
              <a:t>、</a:t>
            </a:r>
            <a:r>
              <a:rPr lang="en-US" altLang="zh-CN" sz="2800" b="1" dirty="0" smtClean="0">
                <a:solidFill>
                  <a:srgbClr val="FFC000"/>
                </a:solidFill>
                <a:latin typeface="宋体" charset="-122"/>
              </a:rPr>
              <a:t>RS-422/RS485</a:t>
            </a:r>
          </a:p>
          <a:p>
            <a:r>
              <a:rPr lang="zh-CN" altLang="en-US" sz="2800" b="1" dirty="0" smtClean="0">
                <a:latin typeface="宋体" charset="-122"/>
              </a:rPr>
              <a:t>主从式控制网络原理</a:t>
            </a:r>
            <a:endParaRPr lang="en-US" altLang="zh-CN" sz="2800" b="1" dirty="0" smtClean="0">
              <a:latin typeface="宋体" charset="-122"/>
            </a:endParaRPr>
          </a:p>
          <a:p>
            <a:pPr>
              <a:buFont typeface="Wingdings" pitchFamily="2" charset="2"/>
              <a:buNone/>
            </a:pPr>
            <a:r>
              <a:rPr lang="en-US" altLang="zh-CN" sz="2800" b="1" dirty="0" smtClean="0">
                <a:latin typeface="宋体" charset="-122"/>
              </a:rPr>
              <a:t>2 </a:t>
            </a:r>
            <a:r>
              <a:rPr kumimoji="0" lang="zh-CN" altLang="en-US" sz="2800" b="1" dirty="0" smtClean="0">
                <a:latin typeface="宋体" charset="-122"/>
              </a:rPr>
              <a:t>集散控制系统基本概念（了解）</a:t>
            </a:r>
          </a:p>
          <a:p>
            <a:pPr>
              <a:buFont typeface="Wingdings" pitchFamily="2" charset="2"/>
              <a:buNone/>
            </a:pPr>
            <a:r>
              <a:rPr lang="en-US" altLang="zh-CN" sz="2800" b="1" dirty="0" smtClean="0">
                <a:latin typeface="宋体" charset="-122"/>
              </a:rPr>
              <a:t>3 </a:t>
            </a:r>
            <a:r>
              <a:rPr lang="zh-CN" altLang="en-US" sz="2800" b="1" dirty="0" smtClean="0">
                <a:latin typeface="宋体" charset="-122"/>
              </a:rPr>
              <a:t>现场总线基本概念（了解）</a:t>
            </a:r>
          </a:p>
        </p:txBody>
      </p:sp>
      <p:sp>
        <p:nvSpPr>
          <p:cNvPr id="4" name="矩形 3"/>
          <p:cNvSpPr/>
          <p:nvPr/>
        </p:nvSpPr>
        <p:spPr>
          <a:xfrm>
            <a:off x="571472" y="5786454"/>
            <a:ext cx="7186583" cy="523220"/>
          </a:xfrm>
          <a:prstGeom prst="rect">
            <a:avLst/>
          </a:prstGeom>
        </p:spPr>
        <p:txBody>
          <a:bodyPr wrap="none">
            <a:spAutoFit/>
          </a:bodyPr>
          <a:lstStyle/>
          <a:p>
            <a:r>
              <a:rPr lang="zh-CN" altLang="en-US" sz="2800" dirty="0" smtClean="0">
                <a:solidFill>
                  <a:srgbClr val="FFC000"/>
                </a:solidFill>
                <a:latin typeface="宋体" charset="-122"/>
              </a:rPr>
              <a:t>第七章 计算机控制系统设计与实现（了解）</a:t>
            </a:r>
            <a:endParaRPr lang="zh-CN" altLang="en-US" sz="2800" dirty="0">
              <a:solidFill>
                <a:srgbClr val="FFC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noChangeArrowheads="1"/>
          </p:cNvPicPr>
          <p:nvPr/>
        </p:nvPicPr>
        <p:blipFill>
          <a:blip r:embed="rId3" cstate="print"/>
          <a:srcRect/>
          <a:stretch>
            <a:fillRect/>
          </a:stretch>
        </p:blipFill>
        <p:spPr bwMode="auto">
          <a:xfrm>
            <a:off x="611188" y="476250"/>
            <a:ext cx="3313112" cy="1944688"/>
          </a:xfrm>
          <a:prstGeom prst="rect">
            <a:avLst/>
          </a:prstGeom>
          <a:noFill/>
          <a:ln w="0" algn="ctr">
            <a:noFill/>
            <a:miter lim="800000"/>
            <a:headEnd/>
            <a:tailEnd/>
          </a:ln>
        </p:spPr>
      </p:pic>
      <p:pic>
        <p:nvPicPr>
          <p:cNvPr id="2052" name="Picture 5"/>
          <p:cNvPicPr>
            <a:picLocks noChangeAspect="1" noChangeArrowheads="1"/>
          </p:cNvPicPr>
          <p:nvPr/>
        </p:nvPicPr>
        <p:blipFill>
          <a:blip r:embed="rId4" cstate="print"/>
          <a:srcRect/>
          <a:stretch>
            <a:fillRect/>
          </a:stretch>
        </p:blipFill>
        <p:spPr bwMode="auto">
          <a:xfrm>
            <a:off x="4716463" y="476250"/>
            <a:ext cx="3311525" cy="1944688"/>
          </a:xfrm>
          <a:prstGeom prst="rect">
            <a:avLst/>
          </a:prstGeom>
          <a:noFill/>
          <a:ln w="0" algn="ctr">
            <a:noFill/>
            <a:miter lim="800000"/>
            <a:headEnd/>
            <a:tailEnd/>
          </a:ln>
        </p:spPr>
      </p:pic>
      <p:sp>
        <p:nvSpPr>
          <p:cNvPr id="2053" name="Text Box 6"/>
          <p:cNvSpPr txBox="1">
            <a:spLocks noChangeArrowheads="1"/>
          </p:cNvSpPr>
          <p:nvPr/>
        </p:nvSpPr>
        <p:spPr bwMode="auto">
          <a:xfrm>
            <a:off x="611188" y="2636838"/>
            <a:ext cx="3529012" cy="457200"/>
          </a:xfrm>
          <a:prstGeom prst="rect">
            <a:avLst/>
          </a:prstGeom>
          <a:noFill/>
          <a:ln w="9525" algn="ctr">
            <a:noFill/>
            <a:miter lim="800000"/>
            <a:headEnd/>
            <a:tailEnd/>
          </a:ln>
        </p:spPr>
        <p:txBody>
          <a:bodyPr>
            <a:spAutoFit/>
          </a:bodyPr>
          <a:lstStyle/>
          <a:p>
            <a:r>
              <a:rPr lang="zh-CN" altLang="en-US" b="1">
                <a:solidFill>
                  <a:schemeClr val="folHlink"/>
                </a:solidFill>
              </a:rPr>
              <a:t>数字控制器模拟化设计</a:t>
            </a:r>
          </a:p>
        </p:txBody>
      </p:sp>
      <p:sp>
        <p:nvSpPr>
          <p:cNvPr id="2054" name="Text Box 7"/>
          <p:cNvSpPr txBox="1">
            <a:spLocks noChangeArrowheads="1"/>
          </p:cNvSpPr>
          <p:nvPr/>
        </p:nvSpPr>
        <p:spPr bwMode="auto">
          <a:xfrm>
            <a:off x="4716463" y="2636838"/>
            <a:ext cx="3743325" cy="457200"/>
          </a:xfrm>
          <a:prstGeom prst="rect">
            <a:avLst/>
          </a:prstGeom>
          <a:noFill/>
          <a:ln w="9525" algn="ctr">
            <a:noFill/>
            <a:miter lim="800000"/>
            <a:headEnd/>
            <a:tailEnd/>
          </a:ln>
        </p:spPr>
        <p:txBody>
          <a:bodyPr>
            <a:spAutoFit/>
          </a:bodyPr>
          <a:lstStyle/>
          <a:p>
            <a:r>
              <a:rPr lang="zh-CN" altLang="en-US" b="1">
                <a:solidFill>
                  <a:schemeClr val="folHlink"/>
                </a:solidFill>
              </a:rPr>
              <a:t>数字控制器离散化设计</a:t>
            </a:r>
          </a:p>
        </p:txBody>
      </p:sp>
      <p:graphicFrame>
        <p:nvGraphicFramePr>
          <p:cNvPr id="2050" name="Object 8"/>
          <p:cNvGraphicFramePr>
            <a:graphicFrameLocks noGrp="1" noChangeAspect="1"/>
          </p:cNvGraphicFramePr>
          <p:nvPr>
            <p:ph/>
          </p:nvPr>
        </p:nvGraphicFramePr>
        <p:xfrm>
          <a:off x="1403350" y="3141663"/>
          <a:ext cx="5761038" cy="2963862"/>
        </p:xfrm>
        <a:graphic>
          <a:graphicData uri="http://schemas.openxmlformats.org/presentationml/2006/ole">
            <mc:AlternateContent xmlns:mc="http://schemas.openxmlformats.org/markup-compatibility/2006">
              <mc:Choice xmlns:v="urn:schemas-microsoft-com:vml" Requires="v">
                <p:oleObj spid="_x0000_s2053" name="Visio" r:id="rId5" imgW="5122905" imgH="2640227" progId="Visio.Drawing.11">
                  <p:embed/>
                </p:oleObj>
              </mc:Choice>
              <mc:Fallback>
                <p:oleObj name="Visio" r:id="rId5" imgW="5122905" imgH="2640227"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141663"/>
                        <a:ext cx="5761038" cy="2963862"/>
                      </a:xfrm>
                      <a:prstGeom prst="rect">
                        <a:avLst/>
                      </a:prstGeom>
                      <a:solidFill>
                        <a:srgbClr val="CCFFFF"/>
                      </a:solidFill>
                      <a:ln w="9525">
                        <a:solidFill>
                          <a:schemeClr val="tx2"/>
                        </a:solidFill>
                        <a:miter lim="800000"/>
                        <a:headEnd/>
                        <a:tailEnd/>
                      </a:ln>
                    </p:spPr>
                  </p:pic>
                </p:oleObj>
              </mc:Fallback>
            </mc:AlternateContent>
          </a:graphicData>
        </a:graphic>
      </p:graphicFrame>
      <p:sp>
        <p:nvSpPr>
          <p:cNvPr id="2055" name="Text Box 10"/>
          <p:cNvSpPr txBox="1">
            <a:spLocks noChangeArrowheads="1"/>
          </p:cNvSpPr>
          <p:nvPr/>
        </p:nvSpPr>
        <p:spPr bwMode="auto">
          <a:xfrm>
            <a:off x="2411413" y="6237288"/>
            <a:ext cx="4340225" cy="457200"/>
          </a:xfrm>
          <a:prstGeom prst="rect">
            <a:avLst/>
          </a:prstGeom>
          <a:noFill/>
          <a:ln w="12700" cap="sq">
            <a:noFill/>
            <a:miter lim="800000"/>
            <a:headEnd type="none" w="sm" len="sm"/>
            <a:tailEnd type="none" w="sm" len="sm"/>
          </a:ln>
        </p:spPr>
        <p:txBody>
          <a:bodyPr>
            <a:spAutoFit/>
          </a:bodyPr>
          <a:lstStyle/>
          <a:p>
            <a:pPr>
              <a:spcBef>
                <a:spcPct val="20000"/>
              </a:spcBef>
              <a:buClr>
                <a:schemeClr val="tx1"/>
              </a:buClr>
              <a:buSzPct val="70000"/>
              <a:buFont typeface="Wingdings" pitchFamily="2" charset="2"/>
              <a:buNone/>
            </a:pPr>
            <a:r>
              <a:rPr kumimoji="0" lang="zh-CN" altLang="en-US" b="1">
                <a:solidFill>
                  <a:schemeClr val="folHlink"/>
                </a:solidFill>
              </a:rPr>
              <a:t>计算机控制系统硬件结构</a:t>
            </a:r>
            <a:endParaRPr lang="zh-CN" altLang="en-US" b="1">
              <a:solidFill>
                <a:schemeClr val="folHlink"/>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980728"/>
            <a:ext cx="7772400" cy="4032448"/>
          </a:xfrm>
        </p:spPr>
        <p:txBody>
          <a:bodyPr/>
          <a:lstStyle/>
          <a:p>
            <a:pPr>
              <a:buNone/>
            </a:pPr>
            <a:r>
              <a:rPr lang="en-US" altLang="zh-CN" b="1" dirty="0" smtClean="0">
                <a:solidFill>
                  <a:srgbClr val="FFFF00"/>
                </a:solidFill>
              </a:rPr>
              <a:t>		</a:t>
            </a:r>
            <a:r>
              <a:rPr lang="zh-CN" altLang="en-US" b="1" dirty="0" smtClean="0">
                <a:solidFill>
                  <a:srgbClr val="FFFF00"/>
                </a:solidFill>
              </a:rPr>
              <a:t>考试题型</a:t>
            </a:r>
            <a:endParaRPr lang="en-US" altLang="zh-CN" b="1" dirty="0" smtClean="0">
              <a:solidFill>
                <a:srgbClr val="FFFF00"/>
              </a:solidFill>
            </a:endParaRPr>
          </a:p>
          <a:p>
            <a:endParaRPr lang="en-US" altLang="zh-CN" b="1" dirty="0" smtClean="0">
              <a:solidFill>
                <a:srgbClr val="FFFF00"/>
              </a:solidFill>
            </a:endParaRPr>
          </a:p>
          <a:p>
            <a:r>
              <a:rPr lang="zh-CN" altLang="en-US" b="1" dirty="0" smtClean="0">
                <a:solidFill>
                  <a:srgbClr val="35F907"/>
                </a:solidFill>
              </a:rPr>
              <a:t>填空题</a:t>
            </a:r>
            <a:r>
              <a:rPr lang="zh-CN" altLang="en-US" b="1" dirty="0" smtClean="0"/>
              <a:t>（</a:t>
            </a:r>
            <a:r>
              <a:rPr lang="en-US" altLang="zh-CN" b="1" dirty="0" smtClean="0"/>
              <a:t>20</a:t>
            </a:r>
            <a:r>
              <a:rPr lang="zh-CN" altLang="en-US" b="1" dirty="0" smtClean="0"/>
              <a:t>分）</a:t>
            </a:r>
            <a:endParaRPr lang="en-US" altLang="zh-CN" b="1" dirty="0" smtClean="0"/>
          </a:p>
          <a:p>
            <a:r>
              <a:rPr lang="zh-CN" altLang="en-US" b="1" dirty="0" smtClean="0">
                <a:solidFill>
                  <a:srgbClr val="35F907"/>
                </a:solidFill>
              </a:rPr>
              <a:t>计算简答题</a:t>
            </a:r>
            <a:r>
              <a:rPr lang="zh-CN" altLang="en-US" b="1" dirty="0" smtClean="0"/>
              <a:t>（</a:t>
            </a:r>
            <a:r>
              <a:rPr lang="en-US" altLang="zh-CN" b="1" dirty="0" smtClean="0"/>
              <a:t>10-20</a:t>
            </a:r>
            <a:r>
              <a:rPr lang="zh-CN" altLang="en-US" b="1" dirty="0" smtClean="0"/>
              <a:t>分）</a:t>
            </a:r>
            <a:endParaRPr lang="en-US" altLang="zh-CN" b="1" dirty="0" smtClean="0"/>
          </a:p>
          <a:p>
            <a:r>
              <a:rPr lang="zh-CN" altLang="en-US" b="1" dirty="0" smtClean="0">
                <a:solidFill>
                  <a:srgbClr val="35F907"/>
                </a:solidFill>
              </a:rPr>
              <a:t>大题</a:t>
            </a:r>
            <a:r>
              <a:rPr lang="zh-CN" altLang="en-US" b="1" dirty="0" smtClean="0"/>
              <a:t>（</a:t>
            </a:r>
            <a:r>
              <a:rPr lang="en-US" altLang="zh-CN" b="1" dirty="0" smtClean="0"/>
              <a:t>6</a:t>
            </a:r>
            <a:r>
              <a:rPr lang="en-US" altLang="zh-CN" b="1" dirty="0" smtClean="0"/>
              <a:t>0-70</a:t>
            </a:r>
            <a:r>
              <a:rPr lang="zh-CN" altLang="en-US" b="1" dirty="0" smtClean="0"/>
              <a:t>分</a:t>
            </a:r>
            <a:r>
              <a:rPr lang="zh-CN" altLang="en-US" b="1" dirty="0" smtClean="0"/>
              <a:t>）</a:t>
            </a:r>
            <a:endParaRPr lang="en-US" altLang="zh-CN" b="1" dirty="0" smtClean="0"/>
          </a:p>
          <a:p>
            <a:pPr>
              <a:buNone/>
            </a:pPr>
            <a:r>
              <a:rPr lang="en-US" altLang="zh-CN" b="1" dirty="0" smtClean="0"/>
              <a:t>         	</a:t>
            </a:r>
            <a:r>
              <a:rPr lang="zh-CN" altLang="en-US" b="1" dirty="0" smtClean="0"/>
              <a:t>分析、计算、设计等</a:t>
            </a:r>
            <a:endParaRPr lang="zh-CN"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288" y="260350"/>
            <a:ext cx="7772400" cy="1143000"/>
          </a:xfrm>
        </p:spPr>
        <p:txBody>
          <a:bodyPr/>
          <a:lstStyle/>
          <a:p>
            <a:pPr eaLnBrk="1" hangingPunct="1"/>
            <a:r>
              <a:rPr lang="zh-CN" altLang="en-US" dirty="0" smtClean="0"/>
              <a:t>历年考试题型</a:t>
            </a:r>
          </a:p>
        </p:txBody>
      </p:sp>
      <p:sp>
        <p:nvSpPr>
          <p:cNvPr id="49155" name="Rectangle 3"/>
          <p:cNvSpPr>
            <a:spLocks noGrp="1" noChangeArrowheads="1"/>
          </p:cNvSpPr>
          <p:nvPr>
            <p:ph type="body" idx="1"/>
          </p:nvPr>
        </p:nvSpPr>
        <p:spPr>
          <a:xfrm>
            <a:off x="358775" y="1484313"/>
            <a:ext cx="8785225" cy="2736850"/>
          </a:xfrm>
        </p:spPr>
        <p:txBody>
          <a:bodyPr/>
          <a:lstStyle/>
          <a:p>
            <a:pPr marL="609600" indent="-609600" eaLnBrk="1" hangingPunct="1"/>
            <a:r>
              <a:rPr lang="en-US" altLang="zh-CN" b="1" dirty="0" smtClean="0"/>
              <a:t>1</a:t>
            </a:r>
            <a:r>
              <a:rPr lang="zh-CN" altLang="en-US" b="1" dirty="0" smtClean="0"/>
              <a:t>、填空题（每空</a:t>
            </a:r>
            <a:r>
              <a:rPr lang="en-US" altLang="zh-CN" b="1" dirty="0" smtClean="0"/>
              <a:t>1</a:t>
            </a:r>
            <a:r>
              <a:rPr lang="zh-CN" altLang="en-US" b="1" dirty="0" smtClean="0"/>
              <a:t>分，共</a:t>
            </a:r>
            <a:r>
              <a:rPr lang="en-US" altLang="zh-CN" b="1" dirty="0" smtClean="0"/>
              <a:t>20</a:t>
            </a:r>
            <a:r>
              <a:rPr lang="zh-CN" altLang="en-US" b="1" dirty="0" smtClean="0"/>
              <a:t>分）</a:t>
            </a:r>
          </a:p>
          <a:p>
            <a:pPr marL="609600" indent="-609600" eaLnBrk="1" hangingPunct="1">
              <a:buFont typeface="Wingdings" pitchFamily="2" charset="2"/>
              <a:buNone/>
            </a:pPr>
            <a:r>
              <a:rPr lang="zh-CN" altLang="en-US" b="1" dirty="0" smtClean="0"/>
              <a:t>例：常见的计算机控制系统过程通道的干扰包括</a:t>
            </a:r>
            <a:r>
              <a:rPr lang="zh-CN" altLang="en-US" b="1" u="sng" dirty="0" smtClean="0"/>
              <a:t>        </a:t>
            </a:r>
            <a:r>
              <a:rPr lang="zh-CN" altLang="en-US" b="1" dirty="0" smtClean="0"/>
              <a:t>、</a:t>
            </a:r>
            <a:r>
              <a:rPr lang="zh-CN" altLang="en-US" b="1" u="sng" dirty="0" smtClean="0"/>
              <a:t>         </a:t>
            </a:r>
            <a:r>
              <a:rPr lang="zh-CN" altLang="en-US" b="1" dirty="0" smtClean="0"/>
              <a:t>以及长线传输干扰。在传输始端采用</a:t>
            </a:r>
            <a:r>
              <a:rPr lang="zh-CN" altLang="en-US" b="1" u="sng" dirty="0" smtClean="0"/>
              <a:t>         </a:t>
            </a:r>
            <a:r>
              <a:rPr lang="zh-CN" altLang="en-US" b="1" dirty="0" smtClean="0"/>
              <a:t>或在传输终端采用</a:t>
            </a:r>
            <a:r>
              <a:rPr lang="zh-CN" altLang="en-US" b="1" u="sng" dirty="0" smtClean="0"/>
              <a:t>          </a:t>
            </a:r>
            <a:r>
              <a:rPr lang="zh-CN" altLang="en-US" b="1" dirty="0" smtClean="0"/>
              <a:t>，可以消除或减少长线传输中的波反射。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684213" y="549275"/>
            <a:ext cx="7772400" cy="4114800"/>
          </a:xfrm>
        </p:spPr>
        <p:txBody>
          <a:bodyPr/>
          <a:lstStyle/>
          <a:p>
            <a:pPr eaLnBrk="1" hangingPunct="1"/>
            <a:r>
              <a:rPr lang="en-US" altLang="zh-CN" b="1" dirty="0" smtClean="0"/>
              <a:t>2</a:t>
            </a:r>
            <a:r>
              <a:rPr lang="zh-CN" altLang="en-US" b="1" dirty="0" smtClean="0"/>
              <a:t>、简答题</a:t>
            </a:r>
            <a:r>
              <a:rPr lang="en-US" altLang="zh-CN" b="1" dirty="0" smtClean="0"/>
              <a:t>/</a:t>
            </a:r>
            <a:r>
              <a:rPr lang="zh-CN" altLang="en-US" b="1" dirty="0" smtClean="0"/>
              <a:t>计算题</a:t>
            </a:r>
          </a:p>
          <a:p>
            <a:pPr eaLnBrk="1" hangingPunct="1">
              <a:buFont typeface="Wingdings" pitchFamily="2" charset="2"/>
              <a:buNone/>
            </a:pPr>
            <a:r>
              <a:rPr lang="zh-CN" altLang="en-US" b="1" dirty="0" smtClean="0"/>
              <a:t>要求：回答一些基本概念，并计算</a:t>
            </a:r>
          </a:p>
          <a:p>
            <a:pPr eaLnBrk="1" hangingPunct="1">
              <a:buFont typeface="Wingdings" pitchFamily="2" charset="2"/>
              <a:buNone/>
            </a:pPr>
            <a:r>
              <a:rPr lang="zh-CN" altLang="en-US" b="1" dirty="0" smtClean="0"/>
              <a:t>  </a:t>
            </a:r>
            <a:r>
              <a:rPr lang="en-US" altLang="zh-CN" b="1" dirty="0" smtClean="0"/>
              <a:t>1</a:t>
            </a:r>
            <a:r>
              <a:rPr lang="zh-CN" altLang="en-US" b="1" dirty="0" smtClean="0"/>
              <a:t>）采样的孔径误差计算信号最大频率</a:t>
            </a:r>
          </a:p>
          <a:p>
            <a:pPr eaLnBrk="1" hangingPunct="1">
              <a:buFont typeface="Wingdings" pitchFamily="2" charset="2"/>
              <a:buNone/>
            </a:pPr>
            <a:r>
              <a:rPr lang="en-US" altLang="zh-CN" b="1" dirty="0" smtClean="0"/>
              <a:t>  2</a:t>
            </a:r>
            <a:r>
              <a:rPr lang="zh-CN" altLang="en-US" b="1" dirty="0" smtClean="0"/>
              <a:t>）惯性数字滤波的原理</a:t>
            </a:r>
            <a:endParaRPr lang="en-US" altLang="zh-CN" b="1" dirty="0" smtClean="0"/>
          </a:p>
          <a:p>
            <a:pPr eaLnBrk="1" hangingPunct="1">
              <a:buFont typeface="Wingdings" pitchFamily="2" charset="2"/>
              <a:buNone/>
            </a:pPr>
            <a:r>
              <a:rPr lang="en-US" altLang="zh-CN" b="1" dirty="0" smtClean="0"/>
              <a:t>  3</a:t>
            </a:r>
            <a:r>
              <a:rPr lang="zh-CN" altLang="en-US" b="1" dirty="0" smtClean="0"/>
              <a:t>）</a:t>
            </a:r>
            <a:r>
              <a:rPr lang="en-US" altLang="zh-CN" b="1" dirty="0" smtClean="0"/>
              <a:t>Watchdog</a:t>
            </a:r>
            <a:r>
              <a:rPr lang="zh-CN" altLang="en-US" b="1" dirty="0" smtClean="0"/>
              <a:t>抗干扰的原理</a:t>
            </a:r>
            <a:r>
              <a:rPr lang="en-US" altLang="zh-CN" b="1" dirty="0" smtClean="0"/>
              <a:t>	</a:t>
            </a:r>
            <a:endParaRPr lang="zh-CN" altLang="en-US" b="1" dirty="0" smtClean="0"/>
          </a:p>
          <a:p>
            <a:pPr eaLnBrk="1" hangingPunct="1">
              <a:buFont typeface="Wingdings" pitchFamily="2" charset="2"/>
              <a:buNone/>
            </a:pPr>
            <a:r>
              <a:rPr lang="en-US" altLang="zh-CN" b="1" dirty="0" smtClean="0"/>
              <a:t>  4</a:t>
            </a:r>
            <a:r>
              <a:rPr lang="zh-CN" altLang="en-US" b="1" dirty="0" smtClean="0"/>
              <a:t>）已知</a:t>
            </a:r>
            <a:r>
              <a:rPr lang="en-US" altLang="zh-CN" b="1" dirty="0" smtClean="0"/>
              <a:t>G(s)</a:t>
            </a:r>
            <a:r>
              <a:rPr lang="zh-CN" altLang="en-US" b="1" dirty="0" smtClean="0"/>
              <a:t>，求广义脉冲传递函数</a:t>
            </a:r>
            <a:r>
              <a:rPr lang="en-US" altLang="zh-CN" b="1" dirty="0" smtClean="0"/>
              <a:t>G(z)</a:t>
            </a:r>
            <a:endParaRPr lang="zh-CN" altLang="en-US" b="1" dirty="0" smtClean="0"/>
          </a:p>
          <a:p>
            <a:pPr eaLnBrk="1" hangingPunct="1">
              <a:buFont typeface="Wingdings" pitchFamily="2" charset="2"/>
              <a:buNone/>
            </a:pPr>
            <a:r>
              <a:rPr lang="en-US" altLang="zh-CN" b="1"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Grp="1" noChangeAspect="1"/>
          </p:cNvGraphicFramePr>
          <p:nvPr>
            <p:ph sz="quarter" idx="1"/>
          </p:nvPr>
        </p:nvGraphicFramePr>
        <p:xfrm>
          <a:off x="2940050" y="2997200"/>
          <a:ext cx="1844675" cy="438150"/>
        </p:xfrm>
        <a:graphic>
          <a:graphicData uri="http://schemas.openxmlformats.org/presentationml/2006/ole">
            <mc:AlternateContent xmlns:mc="http://schemas.openxmlformats.org/markup-compatibility/2006">
              <mc:Choice xmlns:v="urn:schemas-microsoft-com:vml" Requires="v">
                <p:oleObj spid="_x0000_s14347" name="Equation" r:id="rId3" imgW="977900" imgH="241300" progId="Equation.DSMT4">
                  <p:embed/>
                </p:oleObj>
              </mc:Choice>
              <mc:Fallback>
                <p:oleObj name="Equation" r:id="rId3" imgW="977900" imgH="241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2997200"/>
                        <a:ext cx="1844675" cy="438150"/>
                      </a:xfrm>
                      <a:prstGeom prst="rect">
                        <a:avLst/>
                      </a:prstGeom>
                      <a:solidFill>
                        <a:srgbClr val="CCFFFF"/>
                      </a:solidFill>
                    </p:spPr>
                  </p:pic>
                </p:oleObj>
              </mc:Fallback>
            </mc:AlternateContent>
          </a:graphicData>
        </a:graphic>
      </p:graphicFrame>
      <p:graphicFrame>
        <p:nvGraphicFramePr>
          <p:cNvPr id="14339" name="Object 3"/>
          <p:cNvGraphicFramePr>
            <a:graphicFrameLocks noGrp="1" noChangeAspect="1"/>
          </p:cNvGraphicFramePr>
          <p:nvPr>
            <p:ph sz="quarter" idx="2"/>
          </p:nvPr>
        </p:nvGraphicFramePr>
        <p:xfrm>
          <a:off x="1835150" y="4941888"/>
          <a:ext cx="5081588" cy="1676400"/>
        </p:xfrm>
        <a:graphic>
          <a:graphicData uri="http://schemas.openxmlformats.org/presentationml/2006/ole">
            <mc:AlternateContent xmlns:mc="http://schemas.openxmlformats.org/markup-compatibility/2006">
              <mc:Choice xmlns:v="urn:schemas-microsoft-com:vml" Requires="v">
                <p:oleObj spid="_x0000_s14348" name="Equation" r:id="rId5" imgW="2540000" imgH="838200" progId="Equation.DSMT4">
                  <p:embed/>
                </p:oleObj>
              </mc:Choice>
              <mc:Fallback>
                <p:oleObj name="Equation" r:id="rId5" imgW="2540000" imgH="838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941888"/>
                        <a:ext cx="5081588" cy="1676400"/>
                      </a:xfrm>
                      <a:prstGeom prst="rect">
                        <a:avLst/>
                      </a:prstGeom>
                      <a:solidFill>
                        <a:srgbClr val="CCFFFF"/>
                      </a:solidFill>
                    </p:spPr>
                  </p:pic>
                </p:oleObj>
              </mc:Fallback>
            </mc:AlternateContent>
          </a:graphicData>
        </a:graphic>
      </p:graphicFrame>
      <p:graphicFrame>
        <p:nvGraphicFramePr>
          <p:cNvPr id="14340" name="Object 4"/>
          <p:cNvGraphicFramePr>
            <a:graphicFrameLocks noGrp="1" noChangeAspect="1"/>
          </p:cNvGraphicFramePr>
          <p:nvPr>
            <p:ph sz="quarter" idx="3"/>
          </p:nvPr>
        </p:nvGraphicFramePr>
        <p:xfrm>
          <a:off x="2735263" y="3933825"/>
          <a:ext cx="2827337" cy="438150"/>
        </p:xfrm>
        <a:graphic>
          <a:graphicData uri="http://schemas.openxmlformats.org/presentationml/2006/ole">
            <mc:AlternateContent xmlns:mc="http://schemas.openxmlformats.org/markup-compatibility/2006">
              <mc:Choice xmlns:v="urn:schemas-microsoft-com:vml" Requires="v">
                <p:oleObj spid="_x0000_s14349" name="Equation" r:id="rId7" imgW="1497950" imgH="241195" progId="Equation.DSMT4">
                  <p:embed/>
                </p:oleObj>
              </mc:Choice>
              <mc:Fallback>
                <p:oleObj name="Equation" r:id="rId7" imgW="1497950" imgH="241195"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263" y="3933825"/>
                        <a:ext cx="2827337" cy="438150"/>
                      </a:xfrm>
                      <a:prstGeom prst="rect">
                        <a:avLst/>
                      </a:prstGeom>
                      <a:solidFill>
                        <a:srgbClr val="CCFFFF"/>
                      </a:solidFill>
                    </p:spPr>
                  </p:pic>
                </p:oleObj>
              </mc:Fallback>
            </mc:AlternateContent>
          </a:graphicData>
        </a:graphic>
      </p:graphicFrame>
      <p:sp>
        <p:nvSpPr>
          <p:cNvPr id="14341" name="Rectangle 5"/>
          <p:cNvSpPr>
            <a:spLocks noChangeArrowheads="1"/>
          </p:cNvSpPr>
          <p:nvPr/>
        </p:nvSpPr>
        <p:spPr bwMode="auto">
          <a:xfrm>
            <a:off x="250825" y="-11113"/>
            <a:ext cx="8642350" cy="3046413"/>
          </a:xfrm>
          <a:prstGeom prst="rect">
            <a:avLst/>
          </a:prstGeom>
          <a:noFill/>
          <a:ln w="9525">
            <a:noFill/>
            <a:miter lim="800000"/>
            <a:headEnd/>
            <a:tailEnd/>
          </a:ln>
        </p:spPr>
        <p:txBody>
          <a:bodyPr>
            <a:spAutoFit/>
          </a:bodyPr>
          <a:lstStyle/>
          <a:p>
            <a:r>
              <a:rPr kumimoji="0" lang="en-US" altLang="zh-CN" b="1" dirty="0">
                <a:latin typeface="Arial" charset="0"/>
              </a:rPr>
              <a:t>[</a:t>
            </a:r>
            <a:r>
              <a:rPr kumimoji="0" lang="zh-CN" altLang="en-US" b="1" dirty="0">
                <a:latin typeface="Arial" charset="0"/>
              </a:rPr>
              <a:t>例</a:t>
            </a:r>
            <a:r>
              <a:rPr kumimoji="0" lang="en-US" altLang="zh-CN" b="1" dirty="0">
                <a:latin typeface="Arial" charset="0"/>
              </a:rPr>
              <a:t>]</a:t>
            </a:r>
            <a:r>
              <a:rPr kumimoji="0" lang="zh-CN" altLang="en-US" b="1" dirty="0">
                <a:latin typeface="Arial" charset="0"/>
              </a:rPr>
              <a:t>   </a:t>
            </a:r>
            <a:r>
              <a:rPr kumimoji="0" lang="en-US" altLang="zh-CN" b="1" dirty="0">
                <a:latin typeface="Arial" charset="0"/>
              </a:rPr>
              <a:t>1</a:t>
            </a:r>
            <a:r>
              <a:rPr kumimoji="0" lang="zh-CN" altLang="en-US" b="1" dirty="0">
                <a:latin typeface="Arial" charset="0"/>
              </a:rPr>
              <a:t>、什么是孔径时间</a:t>
            </a:r>
            <a:r>
              <a:rPr kumimoji="0" lang="en-US" altLang="zh-CN" b="1" dirty="0">
                <a:latin typeface="Arial" charset="0"/>
              </a:rPr>
              <a:t>? </a:t>
            </a:r>
            <a:r>
              <a:rPr kumimoji="0" lang="zh-CN" altLang="en-US" b="1" dirty="0">
                <a:latin typeface="Arial" charset="0"/>
              </a:rPr>
              <a:t>采样保持器的作用是什么</a:t>
            </a:r>
            <a:r>
              <a:rPr kumimoji="0" lang="en-US" altLang="zh-CN" b="1" dirty="0">
                <a:latin typeface="Arial" charset="0"/>
              </a:rPr>
              <a:t>? </a:t>
            </a:r>
            <a:r>
              <a:rPr kumimoji="0" lang="zh-CN" altLang="en-US" b="1" dirty="0">
                <a:latin typeface="Arial" charset="0"/>
              </a:rPr>
              <a:t>一个</a:t>
            </a:r>
            <a:r>
              <a:rPr kumimoji="0" lang="en-US" altLang="zh-CN" b="1" dirty="0">
                <a:latin typeface="Arial" charset="0"/>
              </a:rPr>
              <a:t>8</a:t>
            </a:r>
            <a:r>
              <a:rPr kumimoji="0" lang="zh-CN" altLang="en-US" b="1" dirty="0">
                <a:latin typeface="Arial" charset="0"/>
              </a:rPr>
              <a:t>位</a:t>
            </a:r>
            <a:r>
              <a:rPr kumimoji="0" lang="en-US" altLang="zh-CN" b="1" dirty="0">
                <a:latin typeface="Arial" charset="0"/>
              </a:rPr>
              <a:t>A/D</a:t>
            </a:r>
            <a:r>
              <a:rPr kumimoji="0" lang="zh-CN" altLang="en-US" b="1" dirty="0">
                <a:latin typeface="Arial" charset="0"/>
              </a:rPr>
              <a:t>转换器的转换精度为</a:t>
            </a:r>
            <a:r>
              <a:rPr kumimoji="0" lang="en-US" altLang="zh-CN" b="1" dirty="0">
                <a:latin typeface="Arial" charset="0"/>
              </a:rPr>
              <a:t>0.4%</a:t>
            </a:r>
            <a:r>
              <a:rPr kumimoji="0" lang="zh-CN" altLang="en-US" b="1" dirty="0">
                <a:latin typeface="Arial" charset="0"/>
              </a:rPr>
              <a:t>，孔径时间为</a:t>
            </a:r>
            <a:r>
              <a:rPr kumimoji="0" lang="en-US" altLang="zh-CN" b="1" dirty="0">
                <a:latin typeface="Arial" charset="0"/>
              </a:rPr>
              <a:t>100μS</a:t>
            </a:r>
            <a:r>
              <a:rPr kumimoji="0" lang="zh-CN" altLang="en-US" b="1" dirty="0">
                <a:latin typeface="Arial" charset="0"/>
              </a:rPr>
              <a:t>，如果要求孔径误差在</a:t>
            </a:r>
            <a:r>
              <a:rPr kumimoji="0" lang="en-US" altLang="zh-CN" b="1" dirty="0">
                <a:latin typeface="Arial" charset="0"/>
              </a:rPr>
              <a:t>A/D</a:t>
            </a:r>
            <a:r>
              <a:rPr kumimoji="0" lang="zh-CN" altLang="en-US" b="1" dirty="0">
                <a:latin typeface="Arial" charset="0"/>
              </a:rPr>
              <a:t>转换器的精度范围内，计算允许转换的正弦波模拟信号的最大频率。</a:t>
            </a:r>
          </a:p>
          <a:p>
            <a:r>
              <a:rPr kumimoji="0" lang="zh-CN" altLang="en-US" b="1" dirty="0">
                <a:latin typeface="Arial" charset="0"/>
              </a:rPr>
              <a:t>解：</a:t>
            </a:r>
          </a:p>
          <a:p>
            <a:r>
              <a:rPr kumimoji="0" lang="en-US" altLang="zh-CN" b="1" dirty="0">
                <a:latin typeface="Arial" charset="0"/>
              </a:rPr>
              <a:t>1)</a:t>
            </a:r>
            <a:r>
              <a:rPr kumimoji="0" lang="zh-CN" altLang="en-US" b="1" dirty="0">
                <a:latin typeface="Arial" charset="0"/>
              </a:rPr>
              <a:t>孔径时间是指</a:t>
            </a:r>
            <a:r>
              <a:rPr kumimoji="0" lang="en-US" altLang="zh-CN" b="1" dirty="0">
                <a:latin typeface="Arial" charset="0"/>
              </a:rPr>
              <a:t>A/D</a:t>
            </a:r>
            <a:r>
              <a:rPr kumimoji="0" lang="zh-CN" altLang="en-US" b="1" dirty="0">
                <a:latin typeface="Arial" charset="0"/>
              </a:rPr>
              <a:t>转换器完成</a:t>
            </a:r>
            <a:r>
              <a:rPr kumimoji="0" lang="en-US" altLang="zh-CN" b="1" dirty="0">
                <a:latin typeface="Arial" charset="0"/>
              </a:rPr>
              <a:t>1</a:t>
            </a:r>
            <a:r>
              <a:rPr kumimoji="0" lang="zh-CN" altLang="en-US" b="1" dirty="0">
                <a:latin typeface="Arial" charset="0"/>
              </a:rPr>
              <a:t>次完整转换所需的时间</a:t>
            </a:r>
          </a:p>
          <a:p>
            <a:r>
              <a:rPr kumimoji="0" lang="en-US" altLang="zh-CN" b="1" dirty="0">
                <a:latin typeface="Arial" charset="0"/>
              </a:rPr>
              <a:t>2)</a:t>
            </a:r>
            <a:r>
              <a:rPr kumimoji="0" lang="zh-CN" altLang="en-US" b="1" dirty="0">
                <a:latin typeface="Arial" charset="0"/>
              </a:rPr>
              <a:t>采样保持器</a:t>
            </a:r>
            <a:r>
              <a:rPr lang="zh-CN" altLang="en-US" b="1" noProof="1">
                <a:latin typeface="Arial" charset="0"/>
              </a:rPr>
              <a:t>对变化的模拟信号快速采样并保持</a:t>
            </a:r>
            <a:r>
              <a:rPr lang="zh-CN" altLang="en-US" b="1" dirty="0">
                <a:latin typeface="Arial" charset="0"/>
              </a:rPr>
              <a:t>模拟信号</a:t>
            </a:r>
            <a:r>
              <a:rPr lang="zh-CN" altLang="en-US" b="1" noProof="1">
                <a:latin typeface="Arial" charset="0"/>
              </a:rPr>
              <a:t>。</a:t>
            </a:r>
            <a:endParaRPr kumimoji="0" lang="zh-CN" altLang="en-US" b="1" dirty="0">
              <a:latin typeface="Arial" charset="0"/>
            </a:endParaRPr>
          </a:p>
          <a:p>
            <a:r>
              <a:rPr kumimoji="0" lang="en-US" altLang="zh-CN" b="1" dirty="0">
                <a:latin typeface="Arial" charset="0"/>
              </a:rPr>
              <a:t>3)</a:t>
            </a:r>
            <a:r>
              <a:rPr kumimoji="0" lang="zh-CN" altLang="en-US" b="1" dirty="0">
                <a:latin typeface="Arial" charset="0"/>
              </a:rPr>
              <a:t>正弦模拟信号的表达式为：</a:t>
            </a:r>
          </a:p>
        </p:txBody>
      </p:sp>
      <p:sp>
        <p:nvSpPr>
          <p:cNvPr id="14342" name="Text Box 6"/>
          <p:cNvSpPr txBox="1">
            <a:spLocks noChangeArrowheads="1"/>
          </p:cNvSpPr>
          <p:nvPr/>
        </p:nvSpPr>
        <p:spPr bwMode="auto">
          <a:xfrm>
            <a:off x="900113" y="3429000"/>
            <a:ext cx="4752975" cy="457200"/>
          </a:xfrm>
          <a:prstGeom prst="rect">
            <a:avLst/>
          </a:prstGeom>
          <a:noFill/>
          <a:ln w="9525">
            <a:noFill/>
            <a:miter lim="800000"/>
            <a:headEnd/>
            <a:tailEnd/>
          </a:ln>
        </p:spPr>
        <p:txBody>
          <a:bodyPr>
            <a:spAutoFit/>
          </a:bodyPr>
          <a:lstStyle/>
          <a:p>
            <a:pPr>
              <a:spcBef>
                <a:spcPct val="50000"/>
              </a:spcBef>
            </a:pPr>
            <a:r>
              <a:rPr kumimoji="0" lang="zh-CN" altLang="en-US" b="1"/>
              <a:t>则在</a:t>
            </a:r>
            <a:r>
              <a:rPr kumimoji="0" lang="el-GR" altLang="zh-CN" b="1" i="1">
                <a:cs typeface="Arial" charset="0"/>
              </a:rPr>
              <a:t>Δ</a:t>
            </a:r>
            <a:r>
              <a:rPr kumimoji="0" lang="en-US" altLang="zh-CN" b="1" i="1">
                <a:cs typeface="Arial" charset="0"/>
              </a:rPr>
              <a:t>t</a:t>
            </a:r>
            <a:r>
              <a:rPr kumimoji="0" lang="zh-CN" altLang="en-US" b="1">
                <a:cs typeface="Arial" charset="0"/>
              </a:rPr>
              <a:t>时间内电压变化值</a:t>
            </a:r>
            <a:r>
              <a:rPr kumimoji="0" lang="el-GR" altLang="zh-CN" b="1" i="1"/>
              <a:t>Δ</a:t>
            </a:r>
            <a:r>
              <a:rPr kumimoji="0" lang="en-US" altLang="zh-CN" b="1" i="1"/>
              <a:t>V</a:t>
            </a:r>
            <a:r>
              <a:rPr kumimoji="0" lang="zh-CN" altLang="en-US" b="1">
                <a:cs typeface="Arial" charset="0"/>
              </a:rPr>
              <a:t>为</a:t>
            </a:r>
          </a:p>
        </p:txBody>
      </p:sp>
      <p:sp>
        <p:nvSpPr>
          <p:cNvPr id="14343" name="Text Box 7"/>
          <p:cNvSpPr txBox="1">
            <a:spLocks noChangeArrowheads="1"/>
          </p:cNvSpPr>
          <p:nvPr/>
        </p:nvSpPr>
        <p:spPr bwMode="auto">
          <a:xfrm>
            <a:off x="755650" y="4437063"/>
            <a:ext cx="4392613" cy="457200"/>
          </a:xfrm>
          <a:prstGeom prst="rect">
            <a:avLst/>
          </a:prstGeom>
          <a:noFill/>
          <a:ln w="9525">
            <a:noFill/>
            <a:miter lim="800000"/>
            <a:headEnd/>
            <a:tailEnd/>
          </a:ln>
        </p:spPr>
        <p:txBody>
          <a:bodyPr>
            <a:spAutoFit/>
          </a:bodyPr>
          <a:lstStyle/>
          <a:p>
            <a:pPr>
              <a:spcBef>
                <a:spcPct val="50000"/>
              </a:spcBef>
            </a:pPr>
            <a:r>
              <a:rPr kumimoji="0" lang="zh-CN" altLang="en-US" b="1"/>
              <a:t>根据转换精度要求得到：</a:t>
            </a:r>
            <a:endParaRPr kumimoji="0" lang="zh-CN" altLang="en-US" b="1">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1027"/>
          <p:cNvSpPr>
            <a:spLocks noGrp="1" noChangeArrowheads="1"/>
          </p:cNvSpPr>
          <p:nvPr>
            <p:ph type="body" sz="half" idx="1"/>
          </p:nvPr>
        </p:nvSpPr>
        <p:spPr>
          <a:xfrm>
            <a:off x="250825" y="546100"/>
            <a:ext cx="8569325" cy="4538663"/>
          </a:xfrm>
        </p:spPr>
        <p:txBody>
          <a:bodyPr/>
          <a:lstStyle/>
          <a:p>
            <a:pPr eaLnBrk="1" hangingPunct="1">
              <a:lnSpc>
                <a:spcPct val="120000"/>
              </a:lnSpc>
              <a:buFont typeface="Wingdings" pitchFamily="2" charset="2"/>
              <a:buNone/>
            </a:pPr>
            <a:r>
              <a:rPr lang="zh-CN" altLang="en-US" sz="2800" b="1" smtClean="0"/>
              <a:t>	</a:t>
            </a:r>
            <a:r>
              <a:rPr lang="en-US" altLang="zh-CN" sz="2800" b="1" smtClean="0"/>
              <a:t>[</a:t>
            </a:r>
            <a:r>
              <a:rPr lang="zh-CN" altLang="en-US" sz="2800" b="1" smtClean="0"/>
              <a:t>例</a:t>
            </a:r>
            <a:r>
              <a:rPr lang="en-US" altLang="zh-CN" sz="2800" b="1" smtClean="0"/>
              <a:t>]</a:t>
            </a:r>
            <a:r>
              <a:rPr lang="zh-CN" altLang="en-US" sz="2800" b="1" smtClean="0"/>
              <a:t>已知被控对象为：                 采样周期</a:t>
            </a:r>
            <a:r>
              <a:rPr lang="en-US" altLang="zh-CN" sz="2800" b="1" smtClean="0"/>
              <a:t>T=1s</a:t>
            </a:r>
            <a:r>
              <a:rPr lang="zh-CN" altLang="en-US" sz="2800" b="1" smtClean="0"/>
              <a:t>，求：对象广义的脉冲传递函数：</a:t>
            </a:r>
            <a:endParaRPr lang="en-US" altLang="zh-CN" sz="2800" b="1" smtClean="0"/>
          </a:p>
          <a:p>
            <a:pPr eaLnBrk="1" hangingPunct="1">
              <a:lnSpc>
                <a:spcPct val="120000"/>
              </a:lnSpc>
              <a:buFont typeface="Wingdings" pitchFamily="2" charset="2"/>
              <a:buNone/>
            </a:pPr>
            <a:r>
              <a:rPr lang="zh-CN" altLang="en-US" sz="2800" b="1" smtClean="0"/>
              <a:t>解：</a:t>
            </a:r>
          </a:p>
          <a:p>
            <a:pPr eaLnBrk="1" hangingPunct="1"/>
            <a:endParaRPr lang="zh-CN" altLang="en-US" sz="2800" smtClean="0">
              <a:ea typeface="楷体_GB2312" pitchFamily="49" charset="-122"/>
            </a:endParaRPr>
          </a:p>
        </p:txBody>
      </p:sp>
      <p:graphicFrame>
        <p:nvGraphicFramePr>
          <p:cNvPr id="15362" name="Object 1028"/>
          <p:cNvGraphicFramePr>
            <a:graphicFrameLocks noGrp="1" noChangeAspect="1"/>
          </p:cNvGraphicFramePr>
          <p:nvPr>
            <p:ph sz="quarter" idx="2"/>
          </p:nvPr>
        </p:nvGraphicFramePr>
        <p:xfrm>
          <a:off x="3924300" y="476250"/>
          <a:ext cx="1471613" cy="600075"/>
        </p:xfrm>
        <a:graphic>
          <a:graphicData uri="http://schemas.openxmlformats.org/presentationml/2006/ole">
            <mc:AlternateContent xmlns:mc="http://schemas.openxmlformats.org/markup-compatibility/2006">
              <mc:Choice xmlns:v="urn:schemas-microsoft-com:vml" Requires="v">
                <p:oleObj spid="_x0000_s15371" name="公式" r:id="rId3" imgW="1245960" imgH="469440" progId="">
                  <p:embed/>
                </p:oleObj>
              </mc:Choice>
              <mc:Fallback>
                <p:oleObj name="公式" r:id="rId3" imgW="1245960" imgH="469440" progId="">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476250"/>
                        <a:ext cx="1471613" cy="600075"/>
                      </a:xfrm>
                      <a:prstGeom prst="rect">
                        <a:avLst/>
                      </a:prstGeom>
                      <a:solidFill>
                        <a:srgbClr val="CCFFFF"/>
                      </a:solidFill>
                    </p:spPr>
                  </p:pic>
                </p:oleObj>
              </mc:Fallback>
            </mc:AlternateContent>
          </a:graphicData>
        </a:graphic>
      </p:graphicFrame>
      <p:graphicFrame>
        <p:nvGraphicFramePr>
          <p:cNvPr id="15363" name="Object 1031"/>
          <p:cNvGraphicFramePr>
            <a:graphicFrameLocks noGrp="1" noChangeAspect="1"/>
          </p:cNvGraphicFramePr>
          <p:nvPr>
            <p:ph sz="quarter" idx="3"/>
          </p:nvPr>
        </p:nvGraphicFramePr>
        <p:xfrm>
          <a:off x="1331913" y="1844675"/>
          <a:ext cx="4459287" cy="2808288"/>
        </p:xfrm>
        <a:graphic>
          <a:graphicData uri="http://schemas.openxmlformats.org/presentationml/2006/ole">
            <mc:AlternateContent xmlns:mc="http://schemas.openxmlformats.org/markup-compatibility/2006">
              <mc:Choice xmlns:v="urn:schemas-microsoft-com:vml" Requires="v">
                <p:oleObj spid="_x0000_s15372" name="公式" r:id="rId5" imgW="3890160" imgH="2411280" progId="">
                  <p:embed/>
                </p:oleObj>
              </mc:Choice>
              <mc:Fallback>
                <p:oleObj name="公式" r:id="rId5" imgW="3890160" imgH="2411280" progId="">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844675"/>
                        <a:ext cx="4459287" cy="2808288"/>
                      </a:xfrm>
                      <a:prstGeom prst="rect">
                        <a:avLst/>
                      </a:prstGeom>
                      <a:solidFill>
                        <a:srgbClr val="CCFFFF"/>
                      </a:solidFill>
                    </p:spPr>
                  </p:pic>
                </p:oleObj>
              </mc:Fallback>
            </mc:AlternateContent>
          </a:graphicData>
        </a:graphic>
      </p:graphicFrame>
      <p:graphicFrame>
        <p:nvGraphicFramePr>
          <p:cNvPr id="15364" name="Object 1034"/>
          <p:cNvGraphicFramePr>
            <a:graphicFrameLocks noChangeAspect="1"/>
          </p:cNvGraphicFramePr>
          <p:nvPr/>
        </p:nvGraphicFramePr>
        <p:xfrm>
          <a:off x="6227763" y="2205038"/>
          <a:ext cx="2012950" cy="1897062"/>
        </p:xfrm>
        <a:graphic>
          <a:graphicData uri="http://schemas.openxmlformats.org/presentationml/2006/ole">
            <mc:AlternateContent xmlns:mc="http://schemas.openxmlformats.org/markup-compatibility/2006">
              <mc:Choice xmlns:v="urn:schemas-microsoft-com:vml" Requires="v">
                <p:oleObj spid="_x0000_s15373" name="公式" r:id="rId7" imgW="1703520" imgH="1599120" progId="">
                  <p:embed/>
                </p:oleObj>
              </mc:Choice>
              <mc:Fallback>
                <p:oleObj name="公式" r:id="rId7" imgW="1703520" imgH="1599120" progId="">
                  <p:embed/>
                  <p:pic>
                    <p:nvPicPr>
                      <p:cNvPr id="0" name="Object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2205038"/>
                        <a:ext cx="2012950" cy="1897062"/>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755650" y="620713"/>
            <a:ext cx="7772400" cy="4114800"/>
          </a:xfrm>
        </p:spPr>
        <p:txBody>
          <a:bodyPr/>
          <a:lstStyle/>
          <a:p>
            <a:pPr eaLnBrk="1" hangingPunct="1"/>
            <a:r>
              <a:rPr lang="en-US" altLang="zh-CN" b="1" smtClean="0"/>
              <a:t>3</a:t>
            </a:r>
            <a:r>
              <a:rPr lang="zh-CN" altLang="en-US" b="1" smtClean="0"/>
              <a:t>、原理分析与计算题</a:t>
            </a:r>
          </a:p>
          <a:p>
            <a:pPr eaLnBrk="1" hangingPunct="1">
              <a:buFont typeface="Wingdings" pitchFamily="2" charset="2"/>
              <a:buNone/>
            </a:pPr>
            <a:r>
              <a:rPr lang="zh-CN" altLang="en-US" b="1" smtClean="0"/>
              <a:t>根据一些基本原理，进行分析计算</a:t>
            </a:r>
          </a:p>
          <a:p>
            <a:pPr eaLnBrk="1" hangingPunct="1">
              <a:buFont typeface="Wingdings" pitchFamily="2" charset="2"/>
              <a:buNone/>
            </a:pPr>
            <a:r>
              <a:rPr lang="en-US" altLang="zh-CN" b="1" smtClean="0"/>
              <a:t>1</a:t>
            </a:r>
            <a:r>
              <a:rPr lang="zh-CN" altLang="en-US" b="1" smtClean="0"/>
              <a:t>）</a:t>
            </a:r>
            <a:r>
              <a:rPr lang="en-US" altLang="zh-CN" b="1" smtClean="0"/>
              <a:t>A/D</a:t>
            </a:r>
            <a:r>
              <a:rPr lang="zh-CN" altLang="en-US" b="1" smtClean="0"/>
              <a:t>转换工作原理分析（逐次比较</a:t>
            </a:r>
            <a:r>
              <a:rPr lang="en-US" altLang="zh-CN" b="1" smtClean="0"/>
              <a:t>A/D</a:t>
            </a:r>
            <a:r>
              <a:rPr lang="zh-CN" altLang="en-US" b="1" smtClean="0"/>
              <a:t>转换原理分析，计算）</a:t>
            </a:r>
          </a:p>
          <a:p>
            <a:pPr eaLnBrk="1" hangingPunct="1">
              <a:buFont typeface="Wingdings" pitchFamily="2" charset="2"/>
              <a:buNone/>
            </a:pPr>
            <a:r>
              <a:rPr lang="en-US" altLang="zh-CN" b="1" smtClean="0"/>
              <a:t>2</a:t>
            </a:r>
            <a:r>
              <a:rPr lang="zh-CN" altLang="en-US" b="1" smtClean="0"/>
              <a:t>）</a:t>
            </a:r>
            <a:r>
              <a:rPr lang="en-US" altLang="zh-CN" b="1" smtClean="0"/>
              <a:t>D/A</a:t>
            </a:r>
            <a:r>
              <a:rPr lang="zh-CN" altLang="en-US" b="1" smtClean="0"/>
              <a:t>转换工作原理分析（权电阻网络电路分析，计算）</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half" idx="1"/>
          </p:nvPr>
        </p:nvSpPr>
        <p:spPr>
          <a:xfrm>
            <a:off x="395288" y="620713"/>
            <a:ext cx="7918450" cy="1439862"/>
          </a:xfrm>
        </p:spPr>
        <p:txBody>
          <a:bodyPr/>
          <a:lstStyle/>
          <a:p>
            <a:pPr eaLnBrk="1" hangingPunct="1">
              <a:spcBef>
                <a:spcPct val="0"/>
              </a:spcBef>
              <a:buFont typeface="Wingdings" pitchFamily="2" charset="2"/>
              <a:buNone/>
            </a:pPr>
            <a:r>
              <a:rPr lang="zh-CN" altLang="en-US" sz="2400" smtClean="0">
                <a:latin typeface="宋体" charset="-122"/>
              </a:rPr>
              <a:t>	以</a:t>
            </a:r>
            <a:r>
              <a:rPr lang="en-US" altLang="zh-CN" sz="2400" smtClean="0">
                <a:latin typeface="宋体" charset="-122"/>
              </a:rPr>
              <a:t>4</a:t>
            </a:r>
            <a:r>
              <a:rPr lang="zh-CN" altLang="en-US" sz="2400" smtClean="0">
                <a:latin typeface="宋体" charset="-122"/>
              </a:rPr>
              <a:t>位</a:t>
            </a:r>
            <a:r>
              <a:rPr lang="en-US" altLang="zh-CN" sz="2400" smtClean="0">
                <a:latin typeface="宋体" charset="-122"/>
              </a:rPr>
              <a:t>A/D</a:t>
            </a:r>
            <a:r>
              <a:rPr lang="zh-CN" altLang="en-US" sz="2400" smtClean="0">
                <a:latin typeface="宋体" charset="-122"/>
              </a:rPr>
              <a:t>转换器把模拟量</a:t>
            </a:r>
            <a:r>
              <a:rPr lang="en-US" altLang="zh-CN" sz="2400" smtClean="0">
                <a:latin typeface="宋体" charset="-122"/>
              </a:rPr>
              <a:t>9</a:t>
            </a:r>
            <a:r>
              <a:rPr lang="zh-CN" altLang="en-US" sz="2400" smtClean="0">
                <a:latin typeface="宋体" charset="-122"/>
              </a:rPr>
              <a:t>转换为二进制数</a:t>
            </a:r>
            <a:r>
              <a:rPr lang="en-US" altLang="zh-CN" sz="2400" smtClean="0">
                <a:latin typeface="宋体" charset="-122"/>
              </a:rPr>
              <a:t>1001</a:t>
            </a:r>
            <a:r>
              <a:rPr lang="zh-CN" altLang="en-US" sz="2400" smtClean="0">
                <a:latin typeface="宋体" charset="-122"/>
              </a:rPr>
              <a:t>为例，说明逐次逼近式</a:t>
            </a:r>
            <a:r>
              <a:rPr lang="en-US" altLang="zh-CN" sz="2400" smtClean="0">
                <a:latin typeface="宋体" charset="-122"/>
              </a:rPr>
              <a:t>A/D</a:t>
            </a:r>
            <a:r>
              <a:rPr lang="zh-CN" altLang="en-US" sz="2400" smtClean="0">
                <a:latin typeface="宋体" charset="-122"/>
              </a:rPr>
              <a:t>转换器的工作原理。</a:t>
            </a:r>
          </a:p>
        </p:txBody>
      </p:sp>
      <p:graphicFrame>
        <p:nvGraphicFramePr>
          <p:cNvPr id="16386" name="Object 7"/>
          <p:cNvGraphicFramePr>
            <a:graphicFrameLocks noGrp="1" noChangeAspect="1"/>
          </p:cNvGraphicFramePr>
          <p:nvPr>
            <p:ph sz="half" idx="2"/>
          </p:nvPr>
        </p:nvGraphicFramePr>
        <p:xfrm>
          <a:off x="1042988" y="1844675"/>
          <a:ext cx="6840537" cy="3235325"/>
        </p:xfrm>
        <a:graphic>
          <a:graphicData uri="http://schemas.openxmlformats.org/presentationml/2006/ole">
            <mc:AlternateContent xmlns:mc="http://schemas.openxmlformats.org/markup-compatibility/2006">
              <mc:Choice xmlns:v="urn:schemas-microsoft-com:vml" Requires="v">
                <p:oleObj spid="_x0000_s16389" r:id="rId3" imgW="5571000" imgH="2689920" progId="">
                  <p:embed/>
                </p:oleObj>
              </mc:Choice>
              <mc:Fallback>
                <p:oleObj r:id="rId3" imgW="5571000" imgH="268992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1938" r="-388" b="14722"/>
                      <a:stretch>
                        <a:fillRect/>
                      </a:stretch>
                    </p:blipFill>
                    <p:spPr bwMode="auto">
                      <a:xfrm>
                        <a:off x="1042988" y="1844675"/>
                        <a:ext cx="6840537" cy="3235325"/>
                      </a:xfrm>
                      <a:prstGeom prst="rect">
                        <a:avLst/>
                      </a:prstGeom>
                      <a:solidFill>
                        <a:srgbClr val="CCFFFF"/>
                      </a:solidFill>
                    </p:spPr>
                  </p:pic>
                </p:oleObj>
              </mc:Fallback>
            </mc:AlternateContent>
          </a:graphicData>
        </a:graphic>
      </p:graphicFrame>
      <p:sp>
        <p:nvSpPr>
          <p:cNvPr id="16388" name="Rectangle 9"/>
          <p:cNvSpPr>
            <a:spLocks noChangeArrowheads="1"/>
          </p:cNvSpPr>
          <p:nvPr/>
        </p:nvSpPr>
        <p:spPr bwMode="auto">
          <a:xfrm>
            <a:off x="2339975" y="5876925"/>
            <a:ext cx="3709988" cy="457200"/>
          </a:xfrm>
          <a:prstGeom prst="rect">
            <a:avLst/>
          </a:prstGeom>
          <a:noFill/>
          <a:ln w="12700" cap="sq">
            <a:noFill/>
            <a:miter lim="800000"/>
            <a:headEnd type="none" w="sm" len="sm"/>
            <a:tailEnd type="none" w="sm" len="sm"/>
          </a:ln>
        </p:spPr>
        <p:txBody>
          <a:bodyPr wrap="none">
            <a:spAutoFit/>
          </a:bodyPr>
          <a:lstStyle/>
          <a:p>
            <a:r>
              <a:rPr lang="zh-CN" altLang="en-US" b="1">
                <a:latin typeface="宋体" charset="-122"/>
              </a:rPr>
              <a:t>逐位逼近式</a:t>
            </a:r>
            <a:r>
              <a:rPr lang="en-US" altLang="zh-CN" b="1">
                <a:latin typeface="宋体" charset="-122"/>
              </a:rPr>
              <a:t>A/D</a:t>
            </a:r>
            <a:r>
              <a:rPr lang="zh-CN" altLang="en-US" b="1">
                <a:latin typeface="宋体" charset="-122"/>
              </a:rPr>
              <a:t>转换原理图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250825" y="188913"/>
            <a:ext cx="8713788" cy="1655762"/>
          </a:xfrm>
        </p:spPr>
        <p:txBody>
          <a:bodyPr/>
          <a:lstStyle/>
          <a:p>
            <a:pPr eaLnBrk="1" hangingPunct="1"/>
            <a:r>
              <a:rPr lang="zh-CN" altLang="en-US" b="1" smtClean="0"/>
              <a:t>例：下图为</a:t>
            </a:r>
            <a:r>
              <a:rPr lang="en-US" altLang="zh-CN" b="1" smtClean="0"/>
              <a:t>4</a:t>
            </a:r>
            <a:r>
              <a:rPr lang="zh-CN" altLang="en-US" b="1" smtClean="0"/>
              <a:t>位</a:t>
            </a:r>
            <a:r>
              <a:rPr lang="en-US" altLang="zh-CN" b="1" smtClean="0"/>
              <a:t>D/A</a:t>
            </a:r>
            <a:r>
              <a:rPr lang="zh-CN" altLang="en-US" b="1" smtClean="0"/>
              <a:t>转换的原理图，推导出数字量到模拟量的转换表达式。若</a:t>
            </a:r>
            <a:r>
              <a:rPr lang="en-US" altLang="zh-CN" b="1" smtClean="0"/>
              <a:t>V</a:t>
            </a:r>
            <a:r>
              <a:rPr lang="en-US" altLang="zh-CN" b="1" baseline="-25000" smtClean="0"/>
              <a:t>REF</a:t>
            </a:r>
            <a:r>
              <a:rPr lang="en-US" altLang="zh-CN" b="1" smtClean="0"/>
              <a:t> = 5.12V</a:t>
            </a:r>
            <a:r>
              <a:rPr lang="zh-CN" altLang="en-US" b="1" smtClean="0"/>
              <a:t>，</a:t>
            </a:r>
            <a:r>
              <a:rPr lang="en-US" altLang="zh-CN" b="1" smtClean="0"/>
              <a:t>Rf = R</a:t>
            </a:r>
            <a:r>
              <a:rPr lang="zh-CN" altLang="en-US" b="1" smtClean="0"/>
              <a:t>，求数字量</a:t>
            </a:r>
            <a:r>
              <a:rPr lang="en-US" altLang="zh-CN" b="1" smtClean="0"/>
              <a:t>9</a:t>
            </a:r>
            <a:r>
              <a:rPr lang="zh-CN" altLang="en-US" b="1" smtClean="0"/>
              <a:t>对应的模拟量</a:t>
            </a:r>
            <a:r>
              <a:rPr lang="en-US" altLang="zh-CN" b="1" smtClean="0"/>
              <a:t>V</a:t>
            </a:r>
            <a:r>
              <a:rPr lang="en-US" altLang="zh-CN" b="1" baseline="-25000" smtClean="0"/>
              <a:t>OUT</a:t>
            </a:r>
            <a:r>
              <a:rPr lang="en-US" altLang="zh-CN" smtClean="0"/>
              <a:t> </a:t>
            </a:r>
            <a:endParaRPr lang="zh-CN" altLang="en-US" smtClean="0"/>
          </a:p>
        </p:txBody>
      </p:sp>
      <p:pic>
        <p:nvPicPr>
          <p:cNvPr id="52227" name="Picture 4"/>
          <p:cNvPicPr>
            <a:picLocks noChangeAspect="1" noChangeArrowheads="1"/>
          </p:cNvPicPr>
          <p:nvPr/>
        </p:nvPicPr>
        <p:blipFill>
          <a:blip r:embed="rId2" cstate="print"/>
          <a:srcRect/>
          <a:stretch>
            <a:fillRect/>
          </a:stretch>
        </p:blipFill>
        <p:spPr bwMode="auto">
          <a:xfrm>
            <a:off x="827088" y="2060575"/>
            <a:ext cx="7731125" cy="3814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sz="half" idx="1"/>
          </p:nvPr>
        </p:nvSpPr>
        <p:spPr>
          <a:xfrm>
            <a:off x="250825" y="981075"/>
            <a:ext cx="8642350" cy="3671888"/>
          </a:xfrm>
        </p:spPr>
        <p:txBody>
          <a:bodyPr/>
          <a:lstStyle/>
          <a:p>
            <a:pPr eaLnBrk="1" hangingPunct="1">
              <a:spcBef>
                <a:spcPct val="0"/>
              </a:spcBef>
            </a:pPr>
            <a:r>
              <a:rPr lang="zh-CN" altLang="en-US" sz="2800" smtClean="0"/>
              <a:t>二进数</a:t>
            </a:r>
            <a:r>
              <a:rPr lang="en-US" altLang="zh-CN" sz="2800" smtClean="0"/>
              <a:t>D</a:t>
            </a:r>
            <a:r>
              <a:rPr lang="en-US" altLang="zh-CN" sz="2800" baseline="-25000" smtClean="0"/>
              <a:t>n-1</a:t>
            </a:r>
            <a:r>
              <a:rPr lang="en-US" altLang="zh-CN" sz="2800" smtClean="0"/>
              <a:t>D</a:t>
            </a:r>
            <a:r>
              <a:rPr lang="en-US" altLang="zh-CN" sz="2800" baseline="-25000" smtClean="0"/>
              <a:t>n-2</a:t>
            </a:r>
            <a:r>
              <a:rPr lang="en-US" altLang="zh-CN" sz="2800" smtClean="0"/>
              <a:t>…D</a:t>
            </a:r>
            <a:r>
              <a:rPr lang="en-US" altLang="zh-CN" sz="2800" baseline="-25000" smtClean="0"/>
              <a:t>0</a:t>
            </a:r>
            <a:r>
              <a:rPr lang="zh-CN" altLang="en-US" sz="2800" smtClean="0"/>
              <a:t>来控制开关</a:t>
            </a:r>
            <a:r>
              <a:rPr lang="en-US" altLang="zh-CN" sz="2800" smtClean="0"/>
              <a:t>S</a:t>
            </a:r>
            <a:r>
              <a:rPr lang="en-US" altLang="zh-CN" sz="2800" baseline="-25000" smtClean="0"/>
              <a:t>n-1</a:t>
            </a:r>
            <a:r>
              <a:rPr lang="en-US" altLang="zh-CN" sz="2800" smtClean="0"/>
              <a:t>S</a:t>
            </a:r>
            <a:r>
              <a:rPr lang="en-US" altLang="zh-CN" sz="2800" baseline="-25000" smtClean="0"/>
              <a:t>n-2</a:t>
            </a:r>
            <a:r>
              <a:rPr lang="en-US" altLang="zh-CN" sz="2800" smtClean="0"/>
              <a:t>…S</a:t>
            </a:r>
            <a:r>
              <a:rPr lang="en-US" altLang="zh-CN" sz="2800" baseline="-25000" smtClean="0"/>
              <a:t>0</a:t>
            </a:r>
            <a:r>
              <a:rPr lang="zh-CN" altLang="en-US" sz="2800" smtClean="0"/>
              <a:t>的方向。</a:t>
            </a:r>
            <a:r>
              <a:rPr lang="en-US" altLang="zh-CN" sz="2800" smtClean="0"/>
              <a:t>D</a:t>
            </a:r>
            <a:r>
              <a:rPr lang="en-US" altLang="zh-CN" sz="2800" baseline="-25000" smtClean="0"/>
              <a:t>i</a:t>
            </a:r>
            <a:r>
              <a:rPr lang="en-US" altLang="zh-CN" sz="2800" smtClean="0"/>
              <a:t>=1</a:t>
            </a:r>
            <a:r>
              <a:rPr lang="zh-CN" altLang="en-US" sz="2800" smtClean="0"/>
              <a:t>，则该路加权电阻与电流输出端</a:t>
            </a:r>
            <a:r>
              <a:rPr lang="en-US" altLang="zh-CN" sz="2800" smtClean="0"/>
              <a:t>I</a:t>
            </a:r>
            <a:r>
              <a:rPr lang="en-US" altLang="zh-CN" sz="2800" baseline="-25000" smtClean="0"/>
              <a:t>OUT1</a:t>
            </a:r>
            <a:r>
              <a:rPr lang="zh-CN" altLang="en-US" sz="2800" smtClean="0"/>
              <a:t>连通；</a:t>
            </a:r>
          </a:p>
          <a:p>
            <a:pPr eaLnBrk="1" hangingPunct="1">
              <a:spcBef>
                <a:spcPct val="0"/>
              </a:spcBef>
              <a:buFont typeface="Wingdings" pitchFamily="2" charset="2"/>
              <a:buNone/>
            </a:pPr>
            <a:r>
              <a:rPr lang="en-US" altLang="zh-CN" sz="2800" smtClean="0"/>
              <a:t>	D</a:t>
            </a:r>
            <a:r>
              <a:rPr lang="en-US" altLang="zh-CN" sz="2800" baseline="-25000" smtClean="0"/>
              <a:t>i</a:t>
            </a:r>
            <a:r>
              <a:rPr lang="en-US" altLang="zh-CN" sz="2800" smtClean="0"/>
              <a:t>=0</a:t>
            </a:r>
            <a:r>
              <a:rPr lang="zh-CN" altLang="en-US" sz="2800" smtClean="0"/>
              <a:t>，则该路加权电阻与电流输出端</a:t>
            </a:r>
            <a:r>
              <a:rPr lang="en-US" altLang="zh-CN" sz="2800" smtClean="0"/>
              <a:t>I</a:t>
            </a:r>
            <a:r>
              <a:rPr lang="en-US" altLang="zh-CN" sz="2800" baseline="-25000" smtClean="0"/>
              <a:t>OUT2</a:t>
            </a:r>
            <a:r>
              <a:rPr lang="zh-CN" altLang="en-US" sz="2800" smtClean="0"/>
              <a:t>连通；</a:t>
            </a:r>
            <a:endParaRPr lang="zh-CN" altLang="en-US" sz="2800" baseline="-25000" smtClean="0"/>
          </a:p>
          <a:p>
            <a:pPr eaLnBrk="1" hangingPunct="1">
              <a:spcBef>
                <a:spcPct val="0"/>
              </a:spcBef>
            </a:pPr>
            <a:r>
              <a:rPr lang="zh-CN" altLang="en-US" sz="2800" smtClean="0"/>
              <a:t>由于</a:t>
            </a:r>
            <a:r>
              <a:rPr lang="en-US" altLang="zh-CN" sz="2800" smtClean="0"/>
              <a:t>I</a:t>
            </a:r>
            <a:r>
              <a:rPr lang="en-US" altLang="zh-CN" sz="2800" baseline="-25000" smtClean="0"/>
              <a:t>OUT2 </a:t>
            </a:r>
            <a:r>
              <a:rPr lang="zh-CN" altLang="en-US" sz="2800" smtClean="0"/>
              <a:t>接地，</a:t>
            </a:r>
            <a:r>
              <a:rPr lang="en-US" altLang="zh-CN" sz="2800" smtClean="0"/>
              <a:t>I</a:t>
            </a:r>
            <a:r>
              <a:rPr lang="en-US" altLang="zh-CN" sz="2800" baseline="-25000" smtClean="0"/>
              <a:t>OUT1</a:t>
            </a:r>
            <a:r>
              <a:rPr lang="zh-CN" altLang="en-US" sz="2800" smtClean="0"/>
              <a:t>为虚地，则</a:t>
            </a:r>
          </a:p>
          <a:p>
            <a:pPr eaLnBrk="1" hangingPunct="1">
              <a:spcBef>
                <a:spcPct val="0"/>
              </a:spcBef>
            </a:pPr>
            <a:r>
              <a:rPr lang="zh-CN" altLang="en-US" sz="2800" smtClean="0"/>
              <a:t>流过各路的电流依次为：</a:t>
            </a:r>
            <a:endParaRPr lang="zh-CN" altLang="en-US" sz="2800" baseline="-25000" smtClean="0"/>
          </a:p>
        </p:txBody>
      </p:sp>
      <p:graphicFrame>
        <p:nvGraphicFramePr>
          <p:cNvPr id="18434" name="Object 7"/>
          <p:cNvGraphicFramePr>
            <a:graphicFrameLocks noGrp="1" noChangeAspect="1"/>
          </p:cNvGraphicFramePr>
          <p:nvPr>
            <p:ph sz="quarter" idx="3"/>
          </p:nvPr>
        </p:nvGraphicFramePr>
        <p:xfrm>
          <a:off x="6156325" y="2492375"/>
          <a:ext cx="1296988" cy="590550"/>
        </p:xfrm>
        <a:graphic>
          <a:graphicData uri="http://schemas.openxmlformats.org/presentationml/2006/ole">
            <mc:AlternateContent xmlns:mc="http://schemas.openxmlformats.org/markup-compatibility/2006">
              <mc:Choice xmlns:v="urn:schemas-microsoft-com:vml" Requires="v">
                <p:oleObj spid="_x0000_s18440" name="公式" r:id="rId3" imgW="748975" imgH="393529" progId="">
                  <p:embed/>
                </p:oleObj>
              </mc:Choice>
              <mc:Fallback>
                <p:oleObj name="公式" r:id="rId3" imgW="748975" imgH="393529"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2492375"/>
                        <a:ext cx="1296988" cy="590550"/>
                      </a:xfrm>
                      <a:prstGeom prst="rect">
                        <a:avLst/>
                      </a:prstGeom>
                      <a:solidFill>
                        <a:srgbClr val="CCFFFF"/>
                      </a:solidFill>
                    </p:spPr>
                  </p:pic>
                </p:oleObj>
              </mc:Fallback>
            </mc:AlternateContent>
          </a:graphicData>
        </a:graphic>
      </p:graphicFrame>
      <p:graphicFrame>
        <p:nvGraphicFramePr>
          <p:cNvPr id="18435" name="Object 9"/>
          <p:cNvGraphicFramePr>
            <a:graphicFrameLocks noChangeAspect="1"/>
          </p:cNvGraphicFramePr>
          <p:nvPr/>
        </p:nvGraphicFramePr>
        <p:xfrm>
          <a:off x="2843213" y="3357563"/>
          <a:ext cx="1511300" cy="2171700"/>
        </p:xfrm>
        <a:graphic>
          <a:graphicData uri="http://schemas.openxmlformats.org/presentationml/2006/ole">
            <mc:AlternateContent xmlns:mc="http://schemas.openxmlformats.org/markup-compatibility/2006">
              <mc:Choice xmlns:v="urn:schemas-microsoft-com:vml" Requires="v">
                <p:oleObj spid="_x0000_s18441" name="公式" r:id="rId5" imgW="876300" imgH="1447800" progId="">
                  <p:embed/>
                </p:oleObj>
              </mc:Choice>
              <mc:Fallback>
                <p:oleObj name="公式" r:id="rId5" imgW="876300" imgH="14478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357563"/>
                        <a:ext cx="1511300" cy="217170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sz="half" idx="1"/>
          </p:nvPr>
        </p:nvSpPr>
        <p:spPr>
          <a:xfrm>
            <a:off x="468313" y="908050"/>
            <a:ext cx="8280400" cy="5187950"/>
          </a:xfrm>
        </p:spPr>
        <p:txBody>
          <a:bodyPr/>
          <a:lstStyle/>
          <a:p>
            <a:pPr eaLnBrk="1" hangingPunct="1">
              <a:spcBef>
                <a:spcPct val="0"/>
              </a:spcBef>
              <a:buClrTx/>
              <a:buSzTx/>
              <a:buFontTx/>
              <a:buNone/>
            </a:pPr>
            <a:r>
              <a:rPr lang="en-US" altLang="zh-CN" sz="2800" smtClean="0"/>
              <a:t>I</a:t>
            </a:r>
            <a:r>
              <a:rPr lang="en-US" altLang="zh-CN" sz="2800" baseline="-25000" smtClean="0"/>
              <a:t>OUT1</a:t>
            </a:r>
            <a:r>
              <a:rPr lang="zh-CN" altLang="en-US" sz="2800" smtClean="0"/>
              <a:t>端输出的总电流是置“</a:t>
            </a:r>
            <a:r>
              <a:rPr lang="en-US" altLang="zh-CN" sz="2800" smtClean="0"/>
              <a:t>1”</a:t>
            </a:r>
            <a:r>
              <a:rPr lang="zh-CN" altLang="en-US" sz="2800" smtClean="0"/>
              <a:t>各路电流的总和；</a:t>
            </a:r>
          </a:p>
          <a:p>
            <a:pPr eaLnBrk="1" hangingPunct="1">
              <a:spcBef>
                <a:spcPct val="0"/>
              </a:spcBef>
              <a:buClrTx/>
              <a:buSzTx/>
              <a:buFontTx/>
              <a:buNone/>
            </a:pPr>
            <a:r>
              <a:rPr lang="en-US" altLang="zh-CN" sz="2800" smtClean="0"/>
              <a:t>I</a:t>
            </a:r>
            <a:r>
              <a:rPr lang="en-US" altLang="zh-CN" sz="2800" baseline="-25000" smtClean="0"/>
              <a:t>OUT2</a:t>
            </a:r>
            <a:r>
              <a:rPr lang="zh-CN" altLang="en-US" sz="2800" smtClean="0"/>
              <a:t>端输出的总电流是置“</a:t>
            </a:r>
            <a:r>
              <a:rPr lang="en-US" altLang="zh-CN" sz="2800" smtClean="0"/>
              <a:t>0”</a:t>
            </a:r>
            <a:r>
              <a:rPr lang="zh-CN" altLang="en-US" sz="2800" smtClean="0"/>
              <a:t>各路电流的总和；</a:t>
            </a:r>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endParaRPr lang="zh-CN" altLang="en-US" sz="2800" smtClean="0"/>
          </a:p>
          <a:p>
            <a:pPr eaLnBrk="1" hangingPunct="1">
              <a:spcBef>
                <a:spcPct val="0"/>
              </a:spcBef>
              <a:buClrTx/>
              <a:buSzTx/>
              <a:buFontTx/>
              <a:buNone/>
            </a:pPr>
            <a:r>
              <a:rPr lang="zh-CN" altLang="en-US" sz="2800" smtClean="0"/>
              <a:t>输出电压除了与输入的二进制数有关，还与运算放大器的反馈电阻 </a:t>
            </a:r>
            <a:r>
              <a:rPr lang="zh-CN" altLang="en-US" sz="2800" i="1" smtClean="0"/>
              <a:t> </a:t>
            </a:r>
            <a:r>
              <a:rPr lang="en-US" altLang="zh-CN" sz="2800" i="1" smtClean="0"/>
              <a:t>R</a:t>
            </a:r>
            <a:r>
              <a:rPr lang="en-US" altLang="zh-CN" sz="2800" baseline="-25000" smtClean="0"/>
              <a:t>f</a:t>
            </a:r>
            <a:r>
              <a:rPr lang="zh-CN" altLang="en-US" sz="2800" smtClean="0"/>
              <a:t>以及基准电压</a:t>
            </a:r>
            <a:r>
              <a:rPr lang="en-US" altLang="zh-CN" sz="2800" smtClean="0"/>
              <a:t>V</a:t>
            </a:r>
            <a:r>
              <a:rPr lang="en-US" altLang="zh-CN" sz="2800" baseline="-25000" smtClean="0"/>
              <a:t>REF</a:t>
            </a:r>
            <a:r>
              <a:rPr lang="zh-CN" altLang="en-US" sz="2800" smtClean="0"/>
              <a:t>有关。</a:t>
            </a:r>
          </a:p>
        </p:txBody>
      </p:sp>
      <p:graphicFrame>
        <p:nvGraphicFramePr>
          <p:cNvPr id="19458" name="Object 4"/>
          <p:cNvGraphicFramePr>
            <a:graphicFrameLocks noGrp="1" noChangeAspect="1"/>
          </p:cNvGraphicFramePr>
          <p:nvPr>
            <p:ph sz="half" idx="2"/>
          </p:nvPr>
        </p:nvGraphicFramePr>
        <p:xfrm>
          <a:off x="1187450" y="2133600"/>
          <a:ext cx="5905500" cy="1617663"/>
        </p:xfrm>
        <a:graphic>
          <a:graphicData uri="http://schemas.openxmlformats.org/presentationml/2006/ole">
            <mc:AlternateContent xmlns:mc="http://schemas.openxmlformats.org/markup-compatibility/2006">
              <mc:Choice xmlns:v="urn:schemas-microsoft-com:vml" Requires="v">
                <p:oleObj spid="_x0000_s19461" name="公式" r:id="rId3" imgW="3429000" imgH="939800" progId="">
                  <p:embed/>
                </p:oleObj>
              </mc:Choice>
              <mc:Fallback>
                <p:oleObj name="公式" r:id="rId3" imgW="3429000" imgH="9398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5905500" cy="1617663"/>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179388" y="476250"/>
            <a:ext cx="8785225" cy="5976938"/>
          </a:xfrm>
        </p:spPr>
        <p:txBody>
          <a:bodyPr/>
          <a:lstStyle/>
          <a:p>
            <a:pPr eaLnBrk="1" hangingPunct="1">
              <a:lnSpc>
                <a:spcPct val="90000"/>
              </a:lnSpc>
              <a:buClr>
                <a:schemeClr val="tx1"/>
              </a:buClr>
              <a:buFont typeface="Wingdings" pitchFamily="2" charset="2"/>
              <a:buChar char="Ø"/>
            </a:pPr>
            <a:r>
              <a:rPr lang="zh-CN" altLang="en-US" sz="2400" b="1" smtClean="0">
                <a:solidFill>
                  <a:schemeClr val="folHlink"/>
                </a:solidFill>
                <a:latin typeface="宋体" charset="-122"/>
              </a:rPr>
              <a:t>计算机控制系统的常用控制方法：</a:t>
            </a:r>
          </a:p>
          <a:p>
            <a:pPr eaLnBrk="1" hangingPunct="1">
              <a:lnSpc>
                <a:spcPct val="90000"/>
              </a:lnSpc>
              <a:buFont typeface="Wingdings" pitchFamily="2" charset="2"/>
              <a:buNone/>
            </a:pPr>
            <a:r>
              <a:rPr lang="zh-CN" altLang="en-US" sz="2400" b="1" smtClean="0">
                <a:latin typeface="宋体" charset="-122"/>
              </a:rPr>
              <a:t>（1）程序和顺序控制 </a:t>
            </a:r>
          </a:p>
          <a:p>
            <a:pPr eaLnBrk="1" hangingPunct="1">
              <a:lnSpc>
                <a:spcPct val="90000"/>
              </a:lnSpc>
              <a:buFont typeface="Wingdings" pitchFamily="2" charset="2"/>
              <a:buNone/>
            </a:pPr>
            <a:r>
              <a:rPr lang="zh-CN" altLang="en-US" sz="2400" b="1" smtClean="0">
                <a:latin typeface="宋体" charset="-122"/>
              </a:rPr>
              <a:t>（2）</a:t>
            </a:r>
            <a:r>
              <a:rPr lang="zh-CN" altLang="en-US" sz="2400" b="1" smtClean="0"/>
              <a:t>数字控制器的模拟化设计（</a:t>
            </a:r>
            <a:r>
              <a:rPr lang="en-US" altLang="zh-CN" sz="2400" b="1" smtClean="0"/>
              <a:t>PID</a:t>
            </a:r>
            <a:r>
              <a:rPr lang="zh-CN" altLang="en-US" sz="2400" b="1" smtClean="0">
                <a:latin typeface="宋体" charset="-122"/>
              </a:rPr>
              <a:t>控制）</a:t>
            </a:r>
          </a:p>
          <a:p>
            <a:pPr eaLnBrk="1" hangingPunct="1">
              <a:lnSpc>
                <a:spcPct val="90000"/>
              </a:lnSpc>
              <a:spcBef>
                <a:spcPct val="0"/>
              </a:spcBef>
              <a:buFont typeface="Wingdings" pitchFamily="2" charset="2"/>
              <a:buNone/>
            </a:pPr>
            <a:r>
              <a:rPr lang="zh-CN" altLang="en-US" sz="2400" b="1" smtClean="0">
                <a:latin typeface="宋体" charset="-122"/>
              </a:rPr>
              <a:t>（3）</a:t>
            </a:r>
            <a:r>
              <a:rPr lang="zh-CN" altLang="en-US" sz="2400" b="1" smtClean="0"/>
              <a:t>数字控制器的离散化设计（</a:t>
            </a:r>
            <a:r>
              <a:rPr lang="zh-CN" altLang="en-US" sz="2400" b="1" smtClean="0">
                <a:latin typeface="宋体" charset="-122"/>
              </a:rPr>
              <a:t>最小拍控制） </a:t>
            </a:r>
          </a:p>
          <a:p>
            <a:pPr eaLnBrk="1" hangingPunct="1">
              <a:lnSpc>
                <a:spcPct val="90000"/>
              </a:lnSpc>
              <a:spcBef>
                <a:spcPct val="0"/>
              </a:spcBef>
              <a:buFont typeface="Wingdings" pitchFamily="2" charset="2"/>
              <a:buNone/>
            </a:pPr>
            <a:r>
              <a:rPr lang="zh-CN" altLang="en-US" sz="2400" b="1" smtClean="0">
                <a:latin typeface="宋体" charset="-122"/>
              </a:rPr>
              <a:t>（4）复杂规律的控制（</a:t>
            </a:r>
            <a:r>
              <a:rPr lang="en-US" altLang="zh-CN" sz="2400" b="1" smtClean="0">
                <a:latin typeface="宋体" charset="-122"/>
              </a:rPr>
              <a:t>Smith</a:t>
            </a:r>
            <a:r>
              <a:rPr lang="zh-CN" altLang="en-US" sz="2400" b="1" smtClean="0">
                <a:latin typeface="宋体" charset="-122"/>
              </a:rPr>
              <a:t>预估、达林算法、串级控制</a:t>
            </a:r>
            <a:r>
              <a:rPr lang="en-US" altLang="zh-CN" sz="2400" b="1" smtClean="0">
                <a:latin typeface="宋体" charset="-122"/>
              </a:rPr>
              <a:t>,…</a:t>
            </a:r>
            <a:r>
              <a:rPr lang="zh-CN" altLang="en-US" sz="2400" b="1" smtClean="0">
                <a:latin typeface="宋体" charset="-122"/>
              </a:rPr>
              <a:t>）</a:t>
            </a:r>
          </a:p>
          <a:p>
            <a:pPr eaLnBrk="1" hangingPunct="1">
              <a:lnSpc>
                <a:spcPct val="90000"/>
              </a:lnSpc>
              <a:spcBef>
                <a:spcPct val="0"/>
              </a:spcBef>
              <a:buFont typeface="Wingdings" pitchFamily="2" charset="2"/>
              <a:buNone/>
            </a:pPr>
            <a:r>
              <a:rPr lang="zh-CN" altLang="en-US" sz="2400" b="1" smtClean="0">
                <a:latin typeface="宋体" charset="-122"/>
              </a:rPr>
              <a:t>（5）智能控制（模糊控制</a:t>
            </a:r>
            <a:r>
              <a:rPr lang="en-US" altLang="zh-CN" sz="2400" b="1" smtClean="0">
                <a:latin typeface="宋体" charset="-122"/>
              </a:rPr>
              <a:t>,…</a:t>
            </a:r>
            <a:r>
              <a:rPr lang="zh-CN" altLang="en-US" sz="2400" b="1" smtClean="0">
                <a:latin typeface="宋体" charset="-122"/>
              </a:rPr>
              <a:t>）</a:t>
            </a:r>
          </a:p>
          <a:p>
            <a:pPr eaLnBrk="1" hangingPunct="1">
              <a:lnSpc>
                <a:spcPct val="90000"/>
              </a:lnSpc>
              <a:spcBef>
                <a:spcPct val="0"/>
              </a:spcBef>
              <a:buFont typeface="Wingdings" pitchFamily="2" charset="2"/>
              <a:buNone/>
            </a:pPr>
            <a:endParaRPr lang="zh-CN" altLang="en-US" sz="2400" b="1" smtClean="0">
              <a:latin typeface="宋体" charset="-122"/>
            </a:endParaRPr>
          </a:p>
          <a:p>
            <a:pPr eaLnBrk="1" hangingPunct="1">
              <a:lnSpc>
                <a:spcPct val="90000"/>
              </a:lnSpc>
              <a:buClr>
                <a:schemeClr val="tx1"/>
              </a:buClr>
              <a:buFont typeface="Wingdings" pitchFamily="2" charset="2"/>
              <a:buChar char="Ø"/>
            </a:pPr>
            <a:r>
              <a:rPr lang="zh-CN" altLang="en-US" sz="2400" b="1" smtClean="0">
                <a:solidFill>
                  <a:schemeClr val="folHlink"/>
                </a:solidFill>
                <a:latin typeface="宋体" charset="-122"/>
              </a:rPr>
              <a:t>计算机控制系统的分类</a:t>
            </a:r>
          </a:p>
          <a:p>
            <a:pPr eaLnBrk="1" hangingPunct="1">
              <a:lnSpc>
                <a:spcPct val="90000"/>
              </a:lnSpc>
              <a:buFont typeface="Wingdings" pitchFamily="2" charset="2"/>
              <a:buNone/>
            </a:pPr>
            <a:r>
              <a:rPr lang="zh-CN" altLang="en-US" sz="2400" b="1" smtClean="0">
                <a:latin typeface="宋体" charset="-122"/>
              </a:rPr>
              <a:t>（</a:t>
            </a:r>
            <a:r>
              <a:rPr lang="en-US" altLang="zh-CN" sz="2400" b="1" smtClean="0">
                <a:latin typeface="宋体" charset="-122"/>
              </a:rPr>
              <a:t>1</a:t>
            </a:r>
            <a:r>
              <a:rPr lang="zh-CN" altLang="en-US" sz="2400" b="1" smtClean="0">
                <a:latin typeface="宋体" charset="-122"/>
              </a:rPr>
              <a:t>）操作指导控制系统（数据采集与监视）</a:t>
            </a:r>
          </a:p>
          <a:p>
            <a:pPr eaLnBrk="1" hangingPunct="1">
              <a:lnSpc>
                <a:spcPct val="90000"/>
              </a:lnSpc>
              <a:buFont typeface="Wingdings" pitchFamily="2" charset="2"/>
              <a:buNone/>
            </a:pPr>
            <a:r>
              <a:rPr lang="zh-CN" altLang="en-US" sz="2400" b="1" smtClean="0">
                <a:latin typeface="宋体" charset="-122"/>
              </a:rPr>
              <a:t>（</a:t>
            </a:r>
            <a:r>
              <a:rPr lang="en-US" altLang="zh-CN" sz="2400" b="1" smtClean="0">
                <a:latin typeface="宋体" charset="-122"/>
              </a:rPr>
              <a:t>2</a:t>
            </a:r>
            <a:r>
              <a:rPr lang="zh-CN" altLang="en-US" sz="2400" b="1" smtClean="0">
                <a:latin typeface="宋体" charset="-122"/>
              </a:rPr>
              <a:t>）直接数字控制系统（</a:t>
            </a:r>
            <a:r>
              <a:rPr lang="en-US" altLang="zh-CN" sz="2400" b="1" smtClean="0">
                <a:latin typeface="宋体" charset="-122"/>
              </a:rPr>
              <a:t>DDC-Direct Digital Control）</a:t>
            </a:r>
          </a:p>
          <a:p>
            <a:pPr eaLnBrk="1" hangingPunct="1">
              <a:lnSpc>
                <a:spcPct val="90000"/>
              </a:lnSpc>
              <a:buFont typeface="Wingdings" pitchFamily="2" charset="2"/>
              <a:buNone/>
            </a:pPr>
            <a:r>
              <a:rPr lang="zh-CN" altLang="en-US" sz="2400" b="1" smtClean="0">
                <a:latin typeface="宋体" charset="-122"/>
              </a:rPr>
              <a:t>（</a:t>
            </a:r>
            <a:r>
              <a:rPr lang="en-US" altLang="zh-CN" sz="2400" b="1" smtClean="0">
                <a:latin typeface="宋体" charset="-122"/>
              </a:rPr>
              <a:t>3</a:t>
            </a:r>
            <a:r>
              <a:rPr lang="zh-CN" altLang="en-US" sz="2400" b="1" smtClean="0">
                <a:latin typeface="宋体" charset="-122"/>
              </a:rPr>
              <a:t>）计算机监督控制（</a:t>
            </a:r>
            <a:r>
              <a:rPr lang="en-US" altLang="zh-CN" sz="2400" b="1" smtClean="0">
                <a:latin typeface="宋体" charset="-122"/>
              </a:rPr>
              <a:t>SCC-Supervisory Computer Control）</a:t>
            </a:r>
          </a:p>
          <a:p>
            <a:pPr eaLnBrk="1" hangingPunct="1">
              <a:lnSpc>
                <a:spcPct val="90000"/>
              </a:lnSpc>
              <a:buFont typeface="Wingdings" pitchFamily="2" charset="2"/>
              <a:buNone/>
            </a:pPr>
            <a:r>
              <a:rPr lang="zh-CN" altLang="en-US" sz="2400" b="1" smtClean="0">
                <a:latin typeface="宋体" charset="-122"/>
              </a:rPr>
              <a:t>（4）分布式控制系统（</a:t>
            </a:r>
            <a:r>
              <a:rPr lang="en-US" altLang="zh-CN" sz="2400" b="1" smtClean="0">
                <a:latin typeface="宋体" charset="-122"/>
              </a:rPr>
              <a:t>DCS- Distributed Control System）</a:t>
            </a:r>
          </a:p>
          <a:p>
            <a:pPr eaLnBrk="1" hangingPunct="1">
              <a:lnSpc>
                <a:spcPct val="90000"/>
              </a:lnSpc>
              <a:buFont typeface="Wingdings" pitchFamily="2" charset="2"/>
              <a:buNone/>
            </a:pPr>
            <a:r>
              <a:rPr lang="zh-CN" altLang="en-US" sz="2400" b="1" smtClean="0">
                <a:latin typeface="宋体" charset="-122"/>
              </a:rPr>
              <a:t>（5） 现场总线控制系统（</a:t>
            </a:r>
            <a:r>
              <a:rPr lang="en-US" altLang="zh-CN" sz="2400" b="1" smtClean="0">
                <a:latin typeface="宋体" charset="-122"/>
              </a:rPr>
              <a:t>FCS-Fieldbus Control System）</a:t>
            </a:r>
          </a:p>
          <a:p>
            <a:pPr eaLnBrk="1" hangingPunct="1">
              <a:lnSpc>
                <a:spcPct val="90000"/>
              </a:lnSpc>
              <a:buFont typeface="Wingdings" pitchFamily="2" charset="2"/>
              <a:buNone/>
            </a:pPr>
            <a:r>
              <a:rPr lang="zh-CN" altLang="en-US" sz="2400" b="1" smtClean="0">
                <a:latin typeface="宋体" charset="-122"/>
              </a:rPr>
              <a:t>（</a:t>
            </a:r>
            <a:r>
              <a:rPr lang="en-US" altLang="zh-CN" sz="2400" b="1" smtClean="0">
                <a:latin typeface="宋体" charset="-122"/>
              </a:rPr>
              <a:t>6</a:t>
            </a:r>
            <a:r>
              <a:rPr lang="zh-CN" altLang="en-US" sz="2400" b="1" smtClean="0">
                <a:latin typeface="宋体" charset="-122"/>
              </a:rPr>
              <a:t>） 综合自动化系统</a:t>
            </a:r>
            <a:endParaRPr lang="en-US" altLang="zh-CN" sz="2400" b="1" smtClean="0">
              <a:latin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684213" y="765175"/>
            <a:ext cx="7772400" cy="2016125"/>
          </a:xfrm>
        </p:spPr>
        <p:txBody>
          <a:bodyPr/>
          <a:lstStyle/>
          <a:p>
            <a:pPr eaLnBrk="1" hangingPunct="1"/>
            <a:r>
              <a:rPr lang="en-US" altLang="zh-CN" b="1" smtClean="0"/>
              <a:t>4</a:t>
            </a:r>
            <a:r>
              <a:rPr lang="zh-CN" altLang="en-US" b="1" smtClean="0"/>
              <a:t>、电路分析题</a:t>
            </a:r>
          </a:p>
          <a:p>
            <a:pPr eaLnBrk="1" hangingPunct="1">
              <a:buFont typeface="Wingdings" pitchFamily="2" charset="2"/>
              <a:buNone/>
            </a:pPr>
            <a:r>
              <a:rPr lang="en-US" altLang="zh-CN" b="1" smtClean="0"/>
              <a:t>1</a:t>
            </a:r>
            <a:r>
              <a:rPr lang="zh-CN" altLang="en-US" b="1" smtClean="0"/>
              <a:t>）模拟输入通道</a:t>
            </a:r>
          </a:p>
          <a:p>
            <a:pPr eaLnBrk="1" hangingPunct="1">
              <a:buFont typeface="Wingdings" pitchFamily="2" charset="2"/>
              <a:buNone/>
            </a:pPr>
            <a:r>
              <a:rPr lang="en-US" altLang="zh-CN" b="1" smtClean="0"/>
              <a:t>2</a:t>
            </a:r>
            <a:r>
              <a:rPr lang="zh-CN" altLang="en-US" b="1" smtClean="0"/>
              <a:t>）模拟输出通道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114300" y="60831"/>
            <a:ext cx="9029700" cy="3046988"/>
          </a:xfrm>
          <a:prstGeom prst="rect">
            <a:avLst/>
          </a:prstGeom>
          <a:noFill/>
          <a:ln w="12700" cap="sq">
            <a:noFill/>
            <a:miter lim="800000"/>
            <a:headEnd type="none" w="sm" len="sm"/>
            <a:tailEnd type="none" w="sm" len="sm"/>
          </a:ln>
        </p:spPr>
        <p:txBody>
          <a:bodyPr anchor="ctr">
            <a:spAutoFit/>
          </a:bodyPr>
          <a:lstStyle/>
          <a:p>
            <a:pPr>
              <a:tabLst>
                <a:tab pos="228600" algn="l"/>
                <a:tab pos="342900" algn="l"/>
              </a:tabLst>
            </a:pPr>
            <a:r>
              <a:rPr lang="zh-CN" altLang="en-US" b="1" dirty="0">
                <a:latin typeface="+mn-ea"/>
                <a:ea typeface="+mn-ea"/>
                <a:cs typeface="Arial" charset="0"/>
              </a:rPr>
              <a:t>例：</a:t>
            </a:r>
          </a:p>
          <a:p>
            <a:pPr>
              <a:tabLst>
                <a:tab pos="228600" algn="l"/>
                <a:tab pos="342900" algn="l"/>
              </a:tabLst>
            </a:pPr>
            <a:r>
              <a:rPr lang="en-US" altLang="zh-CN" b="1" dirty="0">
                <a:latin typeface="+mn-ea"/>
                <a:ea typeface="+mn-ea"/>
                <a:cs typeface="Arial" charset="0"/>
              </a:rPr>
              <a:t>1</a:t>
            </a:r>
            <a:r>
              <a:rPr lang="zh-CN" altLang="en-US" b="1" dirty="0">
                <a:latin typeface="+mn-ea"/>
                <a:ea typeface="+mn-ea"/>
                <a:cs typeface="Arial" charset="0"/>
              </a:rPr>
              <a:t>、简述模拟量输入通道的主要组成及功能。</a:t>
            </a:r>
            <a:endParaRPr lang="zh-CN" altLang="en-US" b="1" dirty="0">
              <a:latin typeface="+mn-ea"/>
              <a:ea typeface="+mn-ea"/>
            </a:endParaRPr>
          </a:p>
          <a:p>
            <a:r>
              <a:rPr lang="en-US" altLang="zh-CN" b="1" dirty="0">
                <a:latin typeface="+mn-ea"/>
                <a:ea typeface="+mn-ea"/>
                <a:cs typeface="Arial" charset="0"/>
              </a:rPr>
              <a:t>2</a:t>
            </a:r>
            <a:r>
              <a:rPr lang="zh-CN" altLang="en-US" b="1" dirty="0" smtClean="0">
                <a:latin typeface="+mn-ea"/>
                <a:ea typeface="+mn-ea"/>
                <a:cs typeface="Arial" charset="0"/>
              </a:rPr>
              <a:t>、某</a:t>
            </a:r>
            <a:r>
              <a:rPr lang="zh-CN" altLang="en-US" b="1" dirty="0">
                <a:latin typeface="+mn-ea"/>
                <a:ea typeface="+mn-ea"/>
                <a:cs typeface="Arial" charset="0"/>
              </a:rPr>
              <a:t>多路温度采集系统原理图如下</a:t>
            </a:r>
            <a:r>
              <a:rPr lang="zh-CN" altLang="en-US" b="1" dirty="0" smtClean="0">
                <a:latin typeface="+mn-ea"/>
                <a:ea typeface="+mn-ea"/>
                <a:cs typeface="Arial" charset="0"/>
              </a:rPr>
              <a:t>，</a:t>
            </a:r>
            <a:r>
              <a:rPr lang="zh-CN" altLang="zh-CN" b="1" dirty="0" smtClean="0">
                <a:latin typeface="+mn-ea"/>
                <a:ea typeface="+mn-ea"/>
              </a:rPr>
              <a:t>给出采集</a:t>
            </a:r>
            <a:r>
              <a:rPr lang="en-US" altLang="zh-CN" b="1" dirty="0" smtClean="0">
                <a:latin typeface="+mn-ea"/>
                <a:ea typeface="+mn-ea"/>
              </a:rPr>
              <a:t>8</a:t>
            </a:r>
            <a:r>
              <a:rPr lang="zh-CN" altLang="zh-CN" b="1" dirty="0" smtClean="0">
                <a:latin typeface="+mn-ea"/>
                <a:ea typeface="+mn-ea"/>
              </a:rPr>
              <a:t>路模拟量的端口地址</a:t>
            </a:r>
            <a:r>
              <a:rPr lang="zh-CN" altLang="en-US" b="1" dirty="0" smtClean="0">
                <a:latin typeface="+mn-ea"/>
                <a:ea typeface="+mn-ea"/>
              </a:rPr>
              <a:t>，</a:t>
            </a:r>
            <a:r>
              <a:rPr lang="zh-CN" altLang="zh-CN" b="1" dirty="0" smtClean="0">
                <a:latin typeface="+mn-ea"/>
                <a:ea typeface="+mn-ea"/>
              </a:rPr>
              <a:t>结合电路图简要说明采集模拟量</a:t>
            </a:r>
            <a:r>
              <a:rPr lang="en-US" altLang="zh-CN" b="1" dirty="0" smtClean="0">
                <a:latin typeface="+mn-ea"/>
                <a:ea typeface="+mn-ea"/>
              </a:rPr>
              <a:t>AI3</a:t>
            </a:r>
            <a:r>
              <a:rPr lang="zh-CN" altLang="zh-CN" b="1" dirty="0" smtClean="0">
                <a:latin typeface="+mn-ea"/>
                <a:ea typeface="+mn-ea"/>
              </a:rPr>
              <a:t>计算机工作过程</a:t>
            </a:r>
            <a:r>
              <a:rPr lang="zh-CN" altLang="en-US" b="1" dirty="0" smtClean="0">
                <a:latin typeface="+mn-ea"/>
                <a:ea typeface="+mn-ea"/>
                <a:cs typeface="Arial" charset="0"/>
              </a:rPr>
              <a:t>。</a:t>
            </a:r>
            <a:endParaRPr lang="zh-CN" altLang="en-US" b="1" dirty="0">
              <a:latin typeface="+mn-ea"/>
              <a:ea typeface="+mn-ea"/>
            </a:endParaRPr>
          </a:p>
          <a:p>
            <a:pPr eaLnBrk="0" hangingPunct="0">
              <a:tabLst>
                <a:tab pos="228600" algn="l"/>
                <a:tab pos="342900" algn="l"/>
              </a:tabLst>
            </a:pPr>
            <a:r>
              <a:rPr lang="en-US" altLang="zh-CN" b="1" dirty="0">
                <a:latin typeface="+mn-ea"/>
                <a:ea typeface="+mn-ea"/>
                <a:cs typeface="Arial" charset="0"/>
              </a:rPr>
              <a:t>3</a:t>
            </a:r>
            <a:r>
              <a:rPr lang="zh-CN" altLang="en-US" b="1" dirty="0">
                <a:latin typeface="+mn-ea"/>
                <a:ea typeface="+mn-ea"/>
                <a:cs typeface="Arial" charset="0"/>
              </a:rPr>
              <a:t>、某通道的温度变化范围为</a:t>
            </a:r>
            <a:r>
              <a:rPr lang="en-US" altLang="zh-CN" b="1" dirty="0">
                <a:latin typeface="+mn-ea"/>
                <a:ea typeface="+mn-ea"/>
                <a:cs typeface="Arial" charset="0"/>
              </a:rPr>
              <a:t>1000℃</a:t>
            </a:r>
            <a:r>
              <a:rPr lang="zh-CN" altLang="en-US" b="1" dirty="0">
                <a:latin typeface="+mn-ea"/>
                <a:ea typeface="+mn-ea"/>
                <a:cs typeface="Arial" charset="0"/>
              </a:rPr>
              <a:t>～</a:t>
            </a:r>
            <a:r>
              <a:rPr lang="en-US" altLang="zh-CN" b="1" dirty="0">
                <a:latin typeface="+mn-ea"/>
                <a:ea typeface="+mn-ea"/>
                <a:cs typeface="Arial" charset="0"/>
              </a:rPr>
              <a:t>2000℃</a:t>
            </a:r>
            <a:r>
              <a:rPr lang="zh-CN" altLang="en-US" b="1" dirty="0">
                <a:latin typeface="+mn-ea"/>
                <a:ea typeface="+mn-ea"/>
                <a:cs typeface="Arial" charset="0"/>
              </a:rPr>
              <a:t>，经温度变送器变换为</a:t>
            </a:r>
            <a:r>
              <a:rPr lang="en-US" altLang="zh-CN" b="1" dirty="0">
                <a:latin typeface="+mn-ea"/>
                <a:ea typeface="+mn-ea"/>
                <a:cs typeface="Arial" charset="0"/>
              </a:rPr>
              <a:t>1</a:t>
            </a:r>
            <a:r>
              <a:rPr lang="zh-CN" altLang="en-US" b="1" dirty="0">
                <a:latin typeface="+mn-ea"/>
                <a:ea typeface="+mn-ea"/>
                <a:cs typeface="Arial" charset="0"/>
              </a:rPr>
              <a:t>～</a:t>
            </a:r>
            <a:r>
              <a:rPr lang="en-US" altLang="zh-CN" b="1" dirty="0">
                <a:latin typeface="+mn-ea"/>
                <a:ea typeface="+mn-ea"/>
                <a:cs typeface="Arial" charset="0"/>
              </a:rPr>
              <a:t>5V</a:t>
            </a:r>
            <a:r>
              <a:rPr lang="zh-CN" altLang="en-US" b="1" dirty="0">
                <a:latin typeface="+mn-ea"/>
                <a:ea typeface="+mn-ea"/>
                <a:cs typeface="Arial" charset="0"/>
              </a:rPr>
              <a:t>电压送至</a:t>
            </a:r>
            <a:r>
              <a:rPr lang="en-US" altLang="zh-CN" b="1" dirty="0">
                <a:latin typeface="+mn-ea"/>
                <a:ea typeface="+mn-ea"/>
                <a:cs typeface="Arial" charset="0"/>
              </a:rPr>
              <a:t>ADC0809</a:t>
            </a:r>
            <a:r>
              <a:rPr lang="zh-CN" altLang="en-US" b="1" dirty="0">
                <a:latin typeface="+mn-ea"/>
                <a:ea typeface="+mn-ea"/>
                <a:cs typeface="Arial" charset="0"/>
              </a:rPr>
              <a:t>的输入范围为</a:t>
            </a:r>
            <a:r>
              <a:rPr lang="en-US" altLang="zh-CN" b="1" dirty="0">
                <a:latin typeface="+mn-ea"/>
                <a:ea typeface="+mn-ea"/>
                <a:cs typeface="Arial" charset="0"/>
              </a:rPr>
              <a:t>0</a:t>
            </a:r>
            <a:r>
              <a:rPr lang="zh-CN" altLang="en-US" b="1" dirty="0">
                <a:latin typeface="+mn-ea"/>
                <a:ea typeface="+mn-ea"/>
                <a:cs typeface="Arial" charset="0"/>
              </a:rPr>
              <a:t>～</a:t>
            </a:r>
            <a:r>
              <a:rPr lang="en-US" altLang="zh-CN" b="1" dirty="0">
                <a:latin typeface="+mn-ea"/>
                <a:ea typeface="+mn-ea"/>
                <a:cs typeface="Arial" charset="0"/>
              </a:rPr>
              <a:t>5V</a:t>
            </a:r>
            <a:r>
              <a:rPr lang="zh-CN" altLang="en-US" b="1" dirty="0">
                <a:latin typeface="+mn-ea"/>
                <a:ea typeface="+mn-ea"/>
                <a:cs typeface="Arial" charset="0"/>
              </a:rPr>
              <a:t>。当</a:t>
            </a:r>
            <a:r>
              <a:rPr lang="en-US" altLang="zh-CN" b="1" dirty="0">
                <a:latin typeface="+mn-ea"/>
                <a:ea typeface="+mn-ea"/>
                <a:cs typeface="Arial" charset="0"/>
              </a:rPr>
              <a:t>AD</a:t>
            </a:r>
            <a:r>
              <a:rPr lang="zh-CN" altLang="en-US" b="1" dirty="0">
                <a:latin typeface="+mn-ea"/>
                <a:ea typeface="+mn-ea"/>
                <a:cs typeface="Arial" charset="0"/>
              </a:rPr>
              <a:t>转换结果为</a:t>
            </a:r>
            <a:r>
              <a:rPr lang="en-US" altLang="zh-CN" b="1" dirty="0">
                <a:latin typeface="+mn-ea"/>
                <a:ea typeface="+mn-ea"/>
                <a:cs typeface="Arial" charset="0"/>
              </a:rPr>
              <a:t>80H</a:t>
            </a:r>
            <a:r>
              <a:rPr lang="zh-CN" altLang="en-US" b="1" dirty="0">
                <a:latin typeface="+mn-ea"/>
                <a:ea typeface="+mn-ea"/>
                <a:cs typeface="Arial" charset="0"/>
              </a:rPr>
              <a:t>，此时温度为多少度</a:t>
            </a:r>
            <a:r>
              <a:rPr lang="en-US" altLang="zh-CN" b="1" dirty="0">
                <a:latin typeface="+mn-ea"/>
                <a:ea typeface="+mn-ea"/>
                <a:cs typeface="Arial" charset="0"/>
              </a:rPr>
              <a:t>?</a:t>
            </a:r>
            <a:r>
              <a:rPr lang="en-US" altLang="zh-CN" sz="1000" b="1" dirty="0">
                <a:latin typeface="+mn-ea"/>
                <a:ea typeface="+mn-ea"/>
                <a:cs typeface="Arial" charset="0"/>
              </a:rPr>
              <a:t> </a:t>
            </a:r>
            <a:endParaRPr lang="en-US" altLang="zh-CN" sz="900" b="1" dirty="0">
              <a:latin typeface="+mn-ea"/>
              <a:ea typeface="+mn-ea"/>
            </a:endParaRPr>
          </a:p>
          <a:p>
            <a:pPr eaLnBrk="0" hangingPunct="0">
              <a:tabLst>
                <a:tab pos="228600" algn="l"/>
                <a:tab pos="342900" algn="l"/>
              </a:tabLst>
            </a:pPr>
            <a:endParaRPr lang="en-US" altLang="zh-CN" dirty="0">
              <a:latin typeface="Arial" charset="0"/>
            </a:endParaRPr>
          </a:p>
        </p:txBody>
      </p:sp>
      <p:sp>
        <p:nvSpPr>
          <p:cNvPr id="20484" name="Rectangle 6"/>
          <p:cNvSpPr>
            <a:spLocks noChangeArrowheads="1"/>
          </p:cNvSpPr>
          <p:nvPr/>
        </p:nvSpPr>
        <p:spPr bwMode="auto">
          <a:xfrm>
            <a:off x="-209550" y="2714625"/>
            <a:ext cx="9144000" cy="0"/>
          </a:xfrm>
          <a:prstGeom prst="rect">
            <a:avLst/>
          </a:prstGeom>
          <a:noFill/>
          <a:ln w="12700" cap="sq">
            <a:noFill/>
            <a:miter lim="800000"/>
            <a:headEnd type="none" w="sm" len="sm"/>
            <a:tailEnd type="none" w="sm" len="sm"/>
          </a:ln>
        </p:spPr>
        <p:txBody>
          <a:bodyPr wrap="none" anchor="ctr">
            <a:spAutoFit/>
          </a:bodyPr>
          <a:lstStyle/>
          <a:p>
            <a:endParaRPr lang="zh-CN" altLang="en-US">
              <a:latin typeface="Arial" charset="0"/>
            </a:endParaRPr>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3"/>
          <p:cNvGraphicFramePr>
            <a:graphicFrameLocks noChangeAspect="1"/>
          </p:cNvGraphicFramePr>
          <p:nvPr/>
        </p:nvGraphicFramePr>
        <p:xfrm>
          <a:off x="1619672" y="2780928"/>
          <a:ext cx="5616624" cy="3902210"/>
        </p:xfrm>
        <a:graphic>
          <a:graphicData uri="http://schemas.openxmlformats.org/presentationml/2006/ole">
            <mc:AlternateContent xmlns:mc="http://schemas.openxmlformats.org/markup-compatibility/2006">
              <mc:Choice xmlns:v="urn:schemas-microsoft-com:vml" Requires="v">
                <p:oleObj spid="_x0000_s20486" name="Visio" r:id="rId3" imgW="6346773" imgH="4398840" progId="Visio.Drawing.11">
                  <p:embed/>
                </p:oleObj>
              </mc:Choice>
              <mc:Fallback>
                <p:oleObj name="Visio" r:id="rId3" imgW="6346773" imgH="4398840"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780928"/>
                        <a:ext cx="5616624" cy="3902210"/>
                      </a:xfrm>
                      <a:prstGeom prst="rect">
                        <a:avLst/>
                      </a:prstGeom>
                      <a:solidFill>
                        <a:schemeClr val="tx2"/>
                      </a:solidFill>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ChangeArrowheads="1"/>
          </p:cNvSpPr>
          <p:nvPr/>
        </p:nvSpPr>
        <p:spPr bwMode="auto">
          <a:xfrm>
            <a:off x="179388" y="319088"/>
            <a:ext cx="8964612" cy="2676525"/>
          </a:xfrm>
          <a:prstGeom prst="rect">
            <a:avLst/>
          </a:prstGeom>
          <a:noFill/>
          <a:ln w="12700" cap="sq">
            <a:noFill/>
            <a:miter lim="800000"/>
            <a:headEnd type="none" w="sm" len="sm"/>
            <a:tailEnd type="none" w="sm" len="sm"/>
          </a:ln>
        </p:spPr>
        <p:txBody>
          <a:bodyPr anchor="ctr">
            <a:spAutoFit/>
          </a:bodyPr>
          <a:lstStyle/>
          <a:p>
            <a:r>
              <a:rPr lang="en-US" altLang="zh-CN" b="1"/>
              <a:t>[</a:t>
            </a:r>
            <a:r>
              <a:rPr lang="zh-CN" altLang="en-US" b="1"/>
              <a:t>例</a:t>
            </a:r>
            <a:r>
              <a:rPr lang="en-US" altLang="zh-CN" b="1"/>
              <a:t>]</a:t>
            </a:r>
            <a:endParaRPr lang="zh-CN" altLang="en-US" b="1"/>
          </a:p>
          <a:p>
            <a:r>
              <a:rPr lang="en-US" altLang="zh-CN" b="1"/>
              <a:t>1</a:t>
            </a:r>
            <a:r>
              <a:rPr lang="zh-CN" altLang="en-US" b="1"/>
              <a:t>、图中</a:t>
            </a:r>
            <a:r>
              <a:rPr lang="en-US" altLang="zh-CN" b="1"/>
              <a:t>DAC0832</a:t>
            </a:r>
            <a:r>
              <a:rPr lang="zh-CN" altLang="en-US" b="1"/>
              <a:t>与单片机采用的是什么接口连接方式？</a:t>
            </a:r>
          </a:p>
          <a:p>
            <a:pPr eaLnBrk="0" hangingPunct="0"/>
            <a:r>
              <a:rPr lang="en-US" altLang="zh-CN" b="1"/>
              <a:t>2</a:t>
            </a:r>
            <a:r>
              <a:rPr lang="zh-CN" altLang="en-US" b="1"/>
              <a:t>、推导模拟量</a:t>
            </a:r>
            <a:r>
              <a:rPr lang="en-US" altLang="zh-CN" b="1"/>
              <a:t>Vout</a:t>
            </a:r>
            <a:r>
              <a:rPr lang="zh-CN" altLang="en-US" b="1"/>
              <a:t>的表达式（假定数字量为</a:t>
            </a:r>
            <a:r>
              <a:rPr lang="en-US" altLang="zh-CN" b="1"/>
              <a:t>D</a:t>
            </a:r>
            <a:r>
              <a:rPr lang="zh-CN" altLang="en-US" b="1"/>
              <a:t>）。</a:t>
            </a:r>
            <a:r>
              <a:rPr lang="en-US" altLang="zh-CN" b="1"/>
              <a:t>D=80H</a:t>
            </a:r>
            <a:r>
              <a:rPr lang="zh-CN" altLang="en-US" b="1"/>
              <a:t>时，</a:t>
            </a:r>
            <a:r>
              <a:rPr lang="en-US" altLang="zh-CN" b="1"/>
              <a:t>Vout=</a:t>
            </a:r>
            <a:r>
              <a:rPr lang="zh-CN" altLang="en-US" b="1"/>
              <a:t>？ </a:t>
            </a:r>
          </a:p>
          <a:p>
            <a:pPr eaLnBrk="0" hangingPunct="0"/>
            <a:r>
              <a:rPr lang="en-US" altLang="zh-CN" b="1"/>
              <a:t>3</a:t>
            </a:r>
            <a:r>
              <a:rPr lang="zh-CN" altLang="en-US" b="1"/>
              <a:t>、若要求实现单缓冲单极</a:t>
            </a:r>
            <a:r>
              <a:rPr lang="en-US" altLang="zh-CN" b="1"/>
              <a:t>0~5V</a:t>
            </a:r>
            <a:r>
              <a:rPr lang="zh-CN" altLang="en-US" b="1"/>
              <a:t>电压输出方式，试设计完成相应电路。</a:t>
            </a:r>
          </a:p>
          <a:p>
            <a:pPr eaLnBrk="0" hangingPunct="0"/>
            <a:endParaRPr lang="zh-CN" altLang="en-US" b="1"/>
          </a:p>
        </p:txBody>
      </p:sp>
      <p:graphicFrame>
        <p:nvGraphicFramePr>
          <p:cNvPr id="21506" name="Object 4"/>
          <p:cNvGraphicFramePr>
            <a:graphicFrameLocks noChangeAspect="1"/>
          </p:cNvGraphicFramePr>
          <p:nvPr/>
        </p:nvGraphicFramePr>
        <p:xfrm>
          <a:off x="684213" y="2997200"/>
          <a:ext cx="8054975" cy="3192463"/>
        </p:xfrm>
        <a:graphic>
          <a:graphicData uri="http://schemas.openxmlformats.org/presentationml/2006/ole">
            <mc:AlternateContent xmlns:mc="http://schemas.openxmlformats.org/markup-compatibility/2006">
              <mc:Choice xmlns:v="urn:schemas-microsoft-com:vml" Requires="v">
                <p:oleObj spid="_x0000_s21509" name="Visio" r:id="rId3" imgW="6769785" imgH="2126644" progId="Visio.Drawing.11">
                  <p:embed/>
                </p:oleObj>
              </mc:Choice>
              <mc:Fallback>
                <p:oleObj name="Visio" r:id="rId3" imgW="6769785" imgH="212664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97200"/>
                        <a:ext cx="8054975" cy="3192463"/>
                      </a:xfrm>
                      <a:prstGeom prst="rect">
                        <a:avLst/>
                      </a:prstGeom>
                      <a:solidFill>
                        <a:srgbClr val="CCFFFF"/>
                      </a:solidFill>
                    </p:spPr>
                  </p:pic>
                </p:oleObj>
              </mc:Fallback>
            </mc:AlternateContent>
          </a:graphicData>
        </a:graphic>
      </p:graphicFrame>
      <p:sp>
        <p:nvSpPr>
          <p:cNvPr id="21508" name="Rectangle 6"/>
          <p:cNvSpPr>
            <a:spLocks noChangeArrowheads="1"/>
          </p:cNvSpPr>
          <p:nvPr/>
        </p:nvSpPr>
        <p:spPr bwMode="auto">
          <a:xfrm>
            <a:off x="1885950" y="2705100"/>
            <a:ext cx="184150" cy="593725"/>
          </a:xfrm>
          <a:prstGeom prst="rect">
            <a:avLst/>
          </a:prstGeom>
          <a:noFill/>
          <a:ln w="12700" cap="sq">
            <a:noFill/>
            <a:miter lim="800000"/>
            <a:headEnd type="none" w="sm" len="sm"/>
            <a:tailEnd type="none" w="sm" len="sm"/>
          </a:ln>
        </p:spPr>
        <p:txBody>
          <a:bodyPr wrap="none" anchor="ctr">
            <a:spAutoFit/>
          </a:bodyPr>
          <a:lstStyle/>
          <a:p>
            <a:endParaRPr lang="zh-CN" altLang="en-US" sz="900"/>
          </a:p>
          <a:p>
            <a:pPr eaLnBrk="0" hangingPunct="0"/>
            <a:endParaRPr lang="zh-CN" altLang="en-US">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4"/>
          <p:cNvGraphicFramePr>
            <a:graphicFrameLocks noGrp="1" noChangeAspect="1"/>
          </p:cNvGraphicFramePr>
          <p:nvPr>
            <p:ph sz="half" idx="1"/>
          </p:nvPr>
        </p:nvGraphicFramePr>
        <p:xfrm>
          <a:off x="2411413" y="620713"/>
          <a:ext cx="3314700" cy="1809750"/>
        </p:xfrm>
        <a:graphic>
          <a:graphicData uri="http://schemas.openxmlformats.org/presentationml/2006/ole">
            <mc:AlternateContent xmlns:mc="http://schemas.openxmlformats.org/markup-compatibility/2006">
              <mc:Choice xmlns:v="urn:schemas-microsoft-com:vml" Requires="v">
                <p:oleObj spid="_x0000_s22533" name="公式" r:id="rId3" imgW="2209800" imgH="1206500" progId="">
                  <p:embed/>
                </p:oleObj>
              </mc:Choice>
              <mc:Fallback>
                <p:oleObj name="公式" r:id="rId3" imgW="2209800" imgH="12065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620713"/>
                        <a:ext cx="3314700" cy="1809750"/>
                      </a:xfrm>
                      <a:prstGeom prst="rect">
                        <a:avLst/>
                      </a:prstGeom>
                      <a:solidFill>
                        <a:srgbClr val="CCFFFF"/>
                      </a:solidFill>
                    </p:spPr>
                  </p:pic>
                </p:oleObj>
              </mc:Fallback>
            </mc:AlternateContent>
          </a:graphicData>
        </a:graphic>
      </p:graphicFrame>
      <p:pic>
        <p:nvPicPr>
          <p:cNvPr id="22531" name="Picture 11"/>
          <p:cNvPicPr>
            <a:picLocks noChangeAspect="1" noChangeArrowheads="1"/>
          </p:cNvPicPr>
          <p:nvPr/>
        </p:nvPicPr>
        <p:blipFill>
          <a:blip r:embed="rId5" cstate="print"/>
          <a:srcRect/>
          <a:stretch>
            <a:fillRect/>
          </a:stretch>
        </p:blipFill>
        <p:spPr bwMode="auto">
          <a:xfrm>
            <a:off x="468313" y="3500438"/>
            <a:ext cx="8040687" cy="3200400"/>
          </a:xfrm>
          <a:prstGeom prst="rect">
            <a:avLst/>
          </a:prstGeom>
          <a:solidFill>
            <a:srgbClr val="CCFFFF"/>
          </a:solidFill>
          <a:ln w="9525">
            <a:noFill/>
            <a:miter lim="800000"/>
            <a:headEnd/>
            <a:tailEnd/>
          </a:ln>
        </p:spPr>
      </p:pic>
      <p:sp>
        <p:nvSpPr>
          <p:cNvPr id="22532" name="Text Box 12"/>
          <p:cNvSpPr txBox="1">
            <a:spLocks noChangeArrowheads="1"/>
          </p:cNvSpPr>
          <p:nvPr/>
        </p:nvSpPr>
        <p:spPr bwMode="auto">
          <a:xfrm>
            <a:off x="250825" y="188913"/>
            <a:ext cx="4105275" cy="100488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t>1</a:t>
            </a:r>
            <a:r>
              <a:rPr lang="zh-CN" altLang="en-US" b="1"/>
              <a:t>）略</a:t>
            </a:r>
          </a:p>
          <a:p>
            <a:pPr>
              <a:spcBef>
                <a:spcPct val="50000"/>
              </a:spcBef>
            </a:pPr>
            <a:r>
              <a:rPr lang="en-US" altLang="zh-CN" b="1"/>
              <a:t>2</a:t>
            </a:r>
            <a:r>
              <a:rPr lang="zh-CN" altLang="en-US" b="1"/>
              <a:t>）</a:t>
            </a:r>
          </a:p>
        </p:txBody>
      </p:sp>
      <p:sp>
        <p:nvSpPr>
          <p:cNvPr id="22533" name="Text Box 13"/>
          <p:cNvSpPr txBox="1">
            <a:spLocks noChangeArrowheads="1"/>
          </p:cNvSpPr>
          <p:nvPr/>
        </p:nvSpPr>
        <p:spPr bwMode="auto">
          <a:xfrm>
            <a:off x="323850" y="2565400"/>
            <a:ext cx="8280400" cy="10048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t>      D=80H</a:t>
            </a:r>
            <a:r>
              <a:rPr lang="zh-CN" altLang="en-US" b="1"/>
              <a:t>代入上式得到：</a:t>
            </a:r>
            <a:r>
              <a:rPr lang="en-US" altLang="zh-CN" b="1"/>
              <a:t>Vout=0</a:t>
            </a:r>
          </a:p>
          <a:p>
            <a:pPr>
              <a:spcBef>
                <a:spcPct val="50000"/>
              </a:spcBef>
            </a:pPr>
            <a:r>
              <a:rPr lang="en-US" altLang="zh-CN" b="1"/>
              <a:t>3</a:t>
            </a:r>
            <a:r>
              <a:rPr lang="zh-CN" altLang="en-US" b="1"/>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900113" y="765175"/>
            <a:ext cx="7772400" cy="4114800"/>
          </a:xfrm>
        </p:spPr>
        <p:txBody>
          <a:bodyPr/>
          <a:lstStyle/>
          <a:p>
            <a:pPr eaLnBrk="1" hangingPunct="1"/>
            <a:r>
              <a:rPr lang="en-US" altLang="zh-CN" b="1" smtClean="0"/>
              <a:t>5</a:t>
            </a:r>
            <a:r>
              <a:rPr lang="zh-CN" altLang="en-US" b="1" smtClean="0"/>
              <a:t>、圆弧</a:t>
            </a:r>
            <a:r>
              <a:rPr lang="en-US" altLang="zh-CN" b="1" smtClean="0"/>
              <a:t>/</a:t>
            </a:r>
            <a:r>
              <a:rPr lang="zh-CN" altLang="en-US" b="1" smtClean="0"/>
              <a:t>直线插补</a:t>
            </a:r>
          </a:p>
          <a:p>
            <a:pPr eaLnBrk="1" hangingPunct="1">
              <a:buFont typeface="Wingdings" pitchFamily="2" charset="2"/>
              <a:buNone/>
            </a:pPr>
            <a:r>
              <a:rPr lang="en-US" altLang="zh-CN" b="1" smtClean="0"/>
              <a:t>1)</a:t>
            </a:r>
            <a:r>
              <a:rPr lang="zh-CN" altLang="en-US" b="1" smtClean="0"/>
              <a:t>第一象限直线插补</a:t>
            </a:r>
          </a:p>
          <a:p>
            <a:pPr eaLnBrk="1" hangingPunct="1">
              <a:buFont typeface="Wingdings" pitchFamily="2" charset="2"/>
              <a:buNone/>
            </a:pPr>
            <a:r>
              <a:rPr lang="en-US" altLang="zh-CN" b="1" smtClean="0"/>
              <a:t>2)</a:t>
            </a:r>
            <a:r>
              <a:rPr lang="zh-CN" altLang="en-US" b="1" smtClean="0"/>
              <a:t>第一象限圆弧插补（顺圆</a:t>
            </a:r>
            <a:r>
              <a:rPr lang="en-US" altLang="zh-CN" b="1" smtClean="0"/>
              <a:t>/</a:t>
            </a:r>
            <a:r>
              <a:rPr lang="zh-CN" altLang="en-US" b="1" smtClean="0"/>
              <a:t>逆圆）</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109"/>
          <p:cNvGraphicFramePr>
            <a:graphicFrameLocks noGrp="1" noChangeAspect="1"/>
          </p:cNvGraphicFramePr>
          <p:nvPr>
            <p:ph sz="half" idx="2"/>
          </p:nvPr>
        </p:nvGraphicFramePr>
        <p:xfrm>
          <a:off x="2411413" y="3141663"/>
          <a:ext cx="4754562" cy="3463925"/>
        </p:xfrm>
        <a:graphic>
          <a:graphicData uri="http://schemas.openxmlformats.org/presentationml/2006/ole">
            <mc:AlternateContent xmlns:mc="http://schemas.openxmlformats.org/markup-compatibility/2006">
              <mc:Choice xmlns:v="urn:schemas-microsoft-com:vml" Requires="v">
                <p:oleObj spid="_x0000_s23557" name="Visio" r:id="rId3" imgW="2377440" imgH="1731633" progId="Visio.Drawing.11">
                  <p:embed/>
                </p:oleObj>
              </mc:Choice>
              <mc:Fallback>
                <p:oleObj name="Visio" r:id="rId3" imgW="2377440" imgH="1731633" progId="Visio.Drawing.11">
                  <p:embed/>
                  <p:pic>
                    <p:nvPicPr>
                      <p:cNvPr id="0" name="Object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141663"/>
                        <a:ext cx="4754562" cy="34639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Rectangle 114"/>
          <p:cNvSpPr>
            <a:spLocks noChangeArrowheads="1"/>
          </p:cNvSpPr>
          <p:nvPr/>
        </p:nvSpPr>
        <p:spPr bwMode="auto">
          <a:xfrm>
            <a:off x="468313" y="260350"/>
            <a:ext cx="8496300" cy="2678113"/>
          </a:xfrm>
          <a:prstGeom prst="rect">
            <a:avLst/>
          </a:prstGeom>
          <a:noFill/>
          <a:ln w="9525">
            <a:noFill/>
            <a:miter lim="800000"/>
            <a:headEnd/>
            <a:tailEnd/>
          </a:ln>
        </p:spPr>
        <p:txBody>
          <a:bodyPr>
            <a:spAutoFit/>
          </a:bodyPr>
          <a:lstStyle/>
          <a:p>
            <a:r>
              <a:rPr lang="zh-CN" altLang="en-US" b="1"/>
              <a:t>加工第一象限直线</a:t>
            </a:r>
            <a:r>
              <a:rPr lang="en-US" altLang="zh-CN" b="1"/>
              <a:t>OA</a:t>
            </a:r>
            <a:r>
              <a:rPr lang="zh-CN" altLang="en-US" b="1"/>
              <a:t>，起点</a:t>
            </a:r>
            <a:r>
              <a:rPr lang="en-US" altLang="zh-CN" b="1"/>
              <a:t>O(0,0)</a:t>
            </a:r>
            <a:r>
              <a:rPr lang="zh-CN" altLang="en-US" b="1"/>
              <a:t>，终点</a:t>
            </a:r>
            <a:r>
              <a:rPr lang="en-US" altLang="zh-CN" b="1"/>
              <a:t>A(5,3)</a:t>
            </a:r>
            <a:r>
              <a:rPr lang="zh-CN" altLang="en-US" b="1"/>
              <a:t>。要求：</a:t>
            </a:r>
          </a:p>
          <a:p>
            <a:r>
              <a:rPr lang="zh-CN" altLang="en-US" b="1"/>
              <a:t>  （</a:t>
            </a:r>
            <a:r>
              <a:rPr lang="en-US" altLang="zh-CN" b="1"/>
              <a:t>1</a:t>
            </a:r>
            <a:r>
              <a:rPr lang="zh-CN" altLang="en-US" b="1"/>
              <a:t>）按逐点比较法插补进行列表计算；</a:t>
            </a:r>
          </a:p>
          <a:p>
            <a:r>
              <a:rPr lang="zh-CN" altLang="en-US" b="1"/>
              <a:t>  （</a:t>
            </a:r>
            <a:r>
              <a:rPr lang="en-US" altLang="zh-CN" b="1"/>
              <a:t>2</a:t>
            </a:r>
            <a:r>
              <a:rPr lang="zh-CN" altLang="en-US" b="1"/>
              <a:t>）作出走步轨迹图，并标明进给方向和步数。</a:t>
            </a:r>
          </a:p>
          <a:p>
            <a:r>
              <a:rPr lang="zh-CN" altLang="en-US" b="1"/>
              <a:t>解：</a:t>
            </a:r>
          </a:p>
          <a:p>
            <a:r>
              <a:rPr lang="zh-CN" altLang="en-US" b="1"/>
              <a:t>坐标进给的总步数</a:t>
            </a:r>
          </a:p>
          <a:p>
            <a:r>
              <a:rPr lang="en-US" altLang="zh-CN" b="1"/>
              <a:t>Nxy=|5-0| +|3-0|=8</a:t>
            </a:r>
            <a:r>
              <a:rPr lang="zh-CN" altLang="en-US" b="1"/>
              <a:t>，</a:t>
            </a:r>
            <a:r>
              <a:rPr lang="en-US" altLang="zh-CN" b="1"/>
              <a:t>xe=5</a:t>
            </a:r>
            <a:r>
              <a:rPr lang="zh-CN" altLang="en-US" b="1"/>
              <a:t>，</a:t>
            </a:r>
            <a:r>
              <a:rPr lang="en-US" altLang="zh-CN" b="1"/>
              <a:t>ye=3</a:t>
            </a:r>
            <a:r>
              <a:rPr lang="zh-CN" altLang="en-US" b="1"/>
              <a:t>，</a:t>
            </a:r>
            <a:r>
              <a:rPr lang="en-US" altLang="zh-CN" b="1"/>
              <a:t>F0=0</a:t>
            </a:r>
            <a:r>
              <a:rPr lang="zh-CN" altLang="en-US" b="1"/>
              <a:t>。</a:t>
            </a:r>
          </a:p>
          <a:p>
            <a:r>
              <a:rPr lang="zh-CN" altLang="en-US" b="1"/>
              <a:t>插补计算过程如表，走步轨迹如图。</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418" name="Group 2"/>
          <p:cNvGraphicFramePr>
            <a:graphicFrameLocks noGrp="1"/>
          </p:cNvGraphicFramePr>
          <p:nvPr>
            <p:ph sz="half" idx="1"/>
          </p:nvPr>
        </p:nvGraphicFramePr>
        <p:xfrm>
          <a:off x="395288" y="1125538"/>
          <a:ext cx="8362950" cy="4530728"/>
        </p:xfrm>
        <a:graphic>
          <a:graphicData uri="http://schemas.openxmlformats.org/drawingml/2006/table">
            <a:tbl>
              <a:tblPr/>
              <a:tblGrid>
                <a:gridCol w="1673225">
                  <a:extLst>
                    <a:ext uri="{9D8B030D-6E8A-4147-A177-3AD203B41FA5}">
                      <a16:colId xmlns:a16="http://schemas.microsoft.com/office/drawing/2014/main" val="20000"/>
                    </a:ext>
                  </a:extLst>
                </a:gridCol>
                <a:gridCol w="1673225">
                  <a:extLst>
                    <a:ext uri="{9D8B030D-6E8A-4147-A177-3AD203B41FA5}">
                      <a16:colId xmlns:a16="http://schemas.microsoft.com/office/drawing/2014/main" val="20001"/>
                    </a:ext>
                  </a:extLst>
                </a:gridCol>
                <a:gridCol w="1670050">
                  <a:extLst>
                    <a:ext uri="{9D8B030D-6E8A-4147-A177-3AD203B41FA5}">
                      <a16:colId xmlns:a16="http://schemas.microsoft.com/office/drawing/2014/main" val="20002"/>
                    </a:ext>
                  </a:extLst>
                </a:gridCol>
                <a:gridCol w="1673225">
                  <a:extLst>
                    <a:ext uri="{9D8B030D-6E8A-4147-A177-3AD203B41FA5}">
                      <a16:colId xmlns:a16="http://schemas.microsoft.com/office/drawing/2014/main" val="20003"/>
                    </a:ext>
                  </a:extLst>
                </a:gridCol>
                <a:gridCol w="1673225">
                  <a:extLst>
                    <a:ext uri="{9D8B030D-6E8A-4147-A177-3AD203B41FA5}">
                      <a16:colId xmlns:a16="http://schemas.microsoft.com/office/drawing/2014/main" val="20004"/>
                    </a:ext>
                  </a:extLst>
                </a:gridCol>
              </a:tblGrid>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步数</a:t>
                      </a:r>
                      <a:endParaRPr kumimoji="0" lang="zh-CN" altLang="en-US"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偏差判别</a:t>
                      </a:r>
                      <a:endParaRPr kumimoji="0" lang="zh-CN" altLang="en-US"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坐标进给</a:t>
                      </a:r>
                      <a:endParaRPr kumimoji="0" lang="zh-CN" altLang="en-US"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偏差计算</a:t>
                      </a:r>
                      <a:endParaRPr kumimoji="0" lang="zh-CN" altLang="en-US"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终点判断</a:t>
                      </a:r>
                      <a:endParaRPr kumimoji="0" lang="zh-CN" altLang="en-US"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0"/>
                  </a:ext>
                </a:extLst>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0</a:t>
                      </a:r>
                      <a:r>
                        <a:rPr kumimoji="0" lang="zh-CN" altLang="en-US"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（起点）</a:t>
                      </a:r>
                      <a:endParaRPr kumimoji="0" lang="zh-CN" altLang="en-US"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endParaRPr kumimoji="0" lang="zh-CN" altLang="zh-CN" sz="1800" b="0"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endParaRPr kumimoji="0" lang="zh-CN" altLang="zh-CN" sz="1800" b="0"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0</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=8</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1"/>
                  </a:ext>
                </a:extLst>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1</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0</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1</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0</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=-3</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=7</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2</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1</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&lt;0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2</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1</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=2</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=6</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3"/>
                  </a:ext>
                </a:extLst>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3</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2</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&gt;0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3</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2</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=-1</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=5</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4</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3</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&lt;0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4</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3</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=4</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=4</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5"/>
                  </a:ext>
                </a:extLst>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5</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4</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&gt;0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5</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4</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=1</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=3</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6"/>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6</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5</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&gt;0</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6</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5</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=-2</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=2</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7"/>
                  </a:ext>
                </a:extLst>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7</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6</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&lt;0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7</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6</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=3</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=1</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8"/>
                  </a:ext>
                </a:extLst>
              </a:tr>
              <a:tr h="415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8</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7</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&gt;0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+x</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8</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 F</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7</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-y</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e</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N</a:t>
                      </a:r>
                      <a:r>
                        <a:rPr kumimoji="0" lang="en-US" altLang="zh-CN" sz="1800" b="1" i="0" u="none" strike="noStrike" cap="none" normalizeH="0" baseline="-30000" smtClean="0">
                          <a:ln>
                            <a:noFill/>
                          </a:ln>
                          <a:solidFill>
                            <a:srgbClr val="000022"/>
                          </a:solidFill>
                          <a:effectLst/>
                          <a:latin typeface="宋体" pitchFamily="2" charset="-122"/>
                          <a:ea typeface="宋体" pitchFamily="2" charset="-122"/>
                          <a:cs typeface="Times New Roman" pitchFamily="18" charset="0"/>
                        </a:rPr>
                        <a:t>xy</a:t>
                      </a:r>
                      <a:r>
                        <a:rPr kumimoji="0" lang="en-US" altLang="zh-CN" sz="1800" b="1" i="0" u="none" strike="noStrike" cap="none" normalizeH="0" baseline="0" smtClean="0">
                          <a:ln>
                            <a:noFill/>
                          </a:ln>
                          <a:solidFill>
                            <a:srgbClr val="000022"/>
                          </a:solidFill>
                          <a:effectLst/>
                          <a:latin typeface="宋体" pitchFamily="2" charset="-122"/>
                          <a:ea typeface="宋体" pitchFamily="2" charset="-122"/>
                          <a:cs typeface="Times New Roman" pitchFamily="18" charset="0"/>
                        </a:rPr>
                        <a:t>=0</a:t>
                      </a:r>
                      <a:endParaRPr kumimoji="0" lang="en-US" altLang="zh-CN" sz="1800" b="1" i="0" u="none" strike="noStrike" cap="none" normalizeH="0" baseline="0" smtClean="0">
                        <a:ln>
                          <a:noFill/>
                        </a:ln>
                        <a:solidFill>
                          <a:srgbClr val="000022"/>
                        </a:solidFill>
                        <a:effectLst/>
                        <a:latin typeface="宋体" pitchFamily="2" charset="-122"/>
                        <a:ea typeface="宋体" pitchFamily="2"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half" idx="1"/>
          </p:nvPr>
        </p:nvSpPr>
        <p:spPr>
          <a:xfrm>
            <a:off x="395288" y="0"/>
            <a:ext cx="8291512" cy="2592388"/>
          </a:xfrm>
        </p:spPr>
        <p:txBody>
          <a:bodyPr/>
          <a:lstStyle/>
          <a:p>
            <a:pPr eaLnBrk="1" hangingPunct="1">
              <a:lnSpc>
                <a:spcPct val="80000"/>
              </a:lnSpc>
              <a:buFont typeface="Wingdings" pitchFamily="2" charset="2"/>
              <a:buNone/>
            </a:pPr>
            <a:r>
              <a:rPr lang="zh-CN" altLang="en-US" sz="2400" b="1" smtClean="0">
                <a:latin typeface="宋体" charset="-122"/>
              </a:rPr>
              <a:t>加工第一象限逆圆弧</a:t>
            </a:r>
            <a:r>
              <a:rPr lang="en-US" altLang="zh-CN" sz="2400" b="1" smtClean="0">
                <a:latin typeface="宋体" charset="-122"/>
              </a:rPr>
              <a:t>AB</a:t>
            </a:r>
            <a:r>
              <a:rPr lang="zh-CN" altLang="en-US" sz="2400" b="1" smtClean="0">
                <a:latin typeface="宋体" charset="-122"/>
              </a:rPr>
              <a:t>，起点</a:t>
            </a:r>
            <a:r>
              <a:rPr lang="en-US" altLang="zh-CN" sz="2400" b="1" smtClean="0">
                <a:latin typeface="宋体" charset="-122"/>
              </a:rPr>
              <a:t>A(5,0)</a:t>
            </a:r>
            <a:r>
              <a:rPr lang="zh-CN" altLang="en-US" sz="2400" b="1" smtClean="0">
                <a:latin typeface="宋体" charset="-122"/>
              </a:rPr>
              <a:t>，终点</a:t>
            </a:r>
            <a:r>
              <a:rPr lang="en-US" altLang="zh-CN" sz="2400" b="1" smtClean="0">
                <a:latin typeface="宋体" charset="-122"/>
              </a:rPr>
              <a:t>B(0,5)</a:t>
            </a:r>
            <a:r>
              <a:rPr lang="zh-CN" altLang="en-US" sz="2400" b="1" smtClean="0">
                <a:latin typeface="宋体" charset="-122"/>
              </a:rPr>
              <a:t>。要求：</a:t>
            </a:r>
          </a:p>
          <a:p>
            <a:pPr eaLnBrk="1" hangingPunct="1">
              <a:lnSpc>
                <a:spcPct val="80000"/>
              </a:lnSpc>
              <a:buFont typeface="Wingdings" pitchFamily="2" charset="2"/>
              <a:buNone/>
            </a:pPr>
            <a:r>
              <a:rPr lang="zh-CN" altLang="en-US" sz="2400" b="1" smtClean="0">
                <a:latin typeface="宋体" charset="-122"/>
              </a:rPr>
              <a:t>  （</a:t>
            </a:r>
            <a:r>
              <a:rPr lang="en-US" altLang="zh-CN" sz="2400" b="1" smtClean="0">
                <a:latin typeface="宋体" charset="-122"/>
              </a:rPr>
              <a:t>1</a:t>
            </a:r>
            <a:r>
              <a:rPr lang="zh-CN" altLang="en-US" sz="2400" b="1" smtClean="0">
                <a:latin typeface="宋体" charset="-122"/>
              </a:rPr>
              <a:t>）按逐点比较法插补进行列表计算；</a:t>
            </a:r>
          </a:p>
          <a:p>
            <a:pPr eaLnBrk="1" hangingPunct="1">
              <a:lnSpc>
                <a:spcPct val="80000"/>
              </a:lnSpc>
              <a:buFont typeface="Wingdings" pitchFamily="2" charset="2"/>
              <a:buNone/>
            </a:pPr>
            <a:r>
              <a:rPr lang="zh-CN" altLang="en-US" sz="2400" b="1" smtClean="0">
                <a:latin typeface="宋体" charset="-122"/>
              </a:rPr>
              <a:t>  （</a:t>
            </a:r>
            <a:r>
              <a:rPr lang="en-US" altLang="zh-CN" sz="2400" b="1" smtClean="0">
                <a:latin typeface="宋体" charset="-122"/>
              </a:rPr>
              <a:t>2</a:t>
            </a:r>
            <a:r>
              <a:rPr lang="zh-CN" altLang="en-US" sz="2400" b="1" smtClean="0">
                <a:latin typeface="宋体" charset="-122"/>
              </a:rPr>
              <a:t>）作出走步轨迹图，并标明进给方向和步数。</a:t>
            </a:r>
          </a:p>
          <a:p>
            <a:pPr eaLnBrk="1" hangingPunct="1">
              <a:lnSpc>
                <a:spcPct val="80000"/>
              </a:lnSpc>
              <a:buFont typeface="Wingdings" pitchFamily="2" charset="2"/>
              <a:buNone/>
            </a:pPr>
            <a:r>
              <a:rPr lang="zh-CN" altLang="en-US" sz="2400" b="1" smtClean="0">
                <a:latin typeface="宋体" charset="-122"/>
              </a:rPr>
              <a:t>解：</a:t>
            </a:r>
          </a:p>
          <a:p>
            <a:pPr eaLnBrk="1" hangingPunct="1">
              <a:lnSpc>
                <a:spcPct val="80000"/>
              </a:lnSpc>
              <a:buFont typeface="Wingdings" pitchFamily="2" charset="2"/>
              <a:buNone/>
            </a:pPr>
            <a:r>
              <a:rPr lang="zh-CN" altLang="en-US" sz="2400" b="1" smtClean="0">
                <a:latin typeface="宋体" charset="-122"/>
              </a:rPr>
              <a:t>坐标进给的总步数</a:t>
            </a:r>
          </a:p>
          <a:p>
            <a:pPr eaLnBrk="1" hangingPunct="1">
              <a:lnSpc>
                <a:spcPct val="80000"/>
              </a:lnSpc>
              <a:buFont typeface="Wingdings" pitchFamily="2" charset="2"/>
              <a:buNone/>
            </a:pPr>
            <a:r>
              <a:rPr lang="en-US" altLang="zh-CN" sz="2400" b="1" smtClean="0">
                <a:latin typeface="宋体" charset="-122"/>
              </a:rPr>
              <a:t>Nxy=|5-0| +|5-0|=10</a:t>
            </a:r>
            <a:r>
              <a:rPr lang="zh-CN" altLang="en-US" sz="2400" b="1" smtClean="0">
                <a:latin typeface="宋体" charset="-122"/>
              </a:rPr>
              <a:t>，</a:t>
            </a:r>
            <a:r>
              <a:rPr lang="en-US" altLang="zh-CN" sz="2400" b="1" smtClean="0">
                <a:latin typeface="宋体" charset="-122"/>
              </a:rPr>
              <a:t>F0=0</a:t>
            </a:r>
            <a:r>
              <a:rPr lang="zh-CN" altLang="en-US" sz="2400" b="1" smtClean="0">
                <a:latin typeface="宋体" charset="-122"/>
              </a:rPr>
              <a:t>。 </a:t>
            </a:r>
          </a:p>
          <a:p>
            <a:pPr eaLnBrk="1" hangingPunct="1">
              <a:lnSpc>
                <a:spcPct val="80000"/>
              </a:lnSpc>
              <a:buFont typeface="Wingdings" pitchFamily="2" charset="2"/>
              <a:buNone/>
            </a:pPr>
            <a:r>
              <a:rPr lang="zh-CN" altLang="en-US" sz="2400" b="1" smtClean="0">
                <a:latin typeface="宋体" charset="-122"/>
              </a:rPr>
              <a:t>插补计算过程如表，走步轨迹如图。</a:t>
            </a:r>
          </a:p>
        </p:txBody>
      </p:sp>
      <p:graphicFrame>
        <p:nvGraphicFramePr>
          <p:cNvPr id="24578" name="Object 4"/>
          <p:cNvGraphicFramePr>
            <a:graphicFrameLocks noGrp="1" noChangeAspect="1"/>
          </p:cNvGraphicFramePr>
          <p:nvPr>
            <p:ph sz="half" idx="2"/>
          </p:nvPr>
        </p:nvGraphicFramePr>
        <p:xfrm>
          <a:off x="2484438" y="2754313"/>
          <a:ext cx="3951287" cy="4103687"/>
        </p:xfrm>
        <a:graphic>
          <a:graphicData uri="http://schemas.openxmlformats.org/presentationml/2006/ole">
            <mc:AlternateContent xmlns:mc="http://schemas.openxmlformats.org/markup-compatibility/2006">
              <mc:Choice xmlns:v="urn:schemas-microsoft-com:vml" Requires="v">
                <p:oleObj spid="_x0000_s24581" name="Visio" r:id="rId3" imgW="2377440" imgH="2470543" progId="Visio.Drawing.11">
                  <p:embed/>
                </p:oleObj>
              </mc:Choice>
              <mc:Fallback>
                <p:oleObj name="Visio" r:id="rId3" imgW="2377440" imgH="247054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754313"/>
                        <a:ext cx="3951287" cy="41036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461" name="Group 189"/>
          <p:cNvGraphicFramePr>
            <a:graphicFrameLocks noGrp="1"/>
          </p:cNvGraphicFramePr>
          <p:nvPr>
            <p:ph/>
          </p:nvPr>
        </p:nvGraphicFramePr>
        <p:xfrm>
          <a:off x="457200" y="277813"/>
          <a:ext cx="8218488" cy="6391278"/>
        </p:xfrm>
        <a:graphic>
          <a:graphicData uri="http://schemas.openxmlformats.org/drawingml/2006/table">
            <a:tbl>
              <a:tblPr/>
              <a:tblGrid>
                <a:gridCol w="939800">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169988">
                  <a:extLst>
                    <a:ext uri="{9D8B030D-6E8A-4147-A177-3AD203B41FA5}">
                      <a16:colId xmlns:a16="http://schemas.microsoft.com/office/drawing/2014/main" val="20002"/>
                    </a:ext>
                  </a:extLst>
                </a:gridCol>
                <a:gridCol w="2066925">
                  <a:extLst>
                    <a:ext uri="{9D8B030D-6E8A-4147-A177-3AD203B41FA5}">
                      <a16:colId xmlns:a16="http://schemas.microsoft.com/office/drawing/2014/main" val="20003"/>
                    </a:ext>
                  </a:extLst>
                </a:gridCol>
                <a:gridCol w="1692275">
                  <a:extLst>
                    <a:ext uri="{9D8B030D-6E8A-4147-A177-3AD203B41FA5}">
                      <a16:colId xmlns:a16="http://schemas.microsoft.com/office/drawing/2014/main" val="20004"/>
                    </a:ext>
                  </a:extLst>
                </a:gridCol>
                <a:gridCol w="1171575">
                  <a:extLst>
                    <a:ext uri="{9D8B030D-6E8A-4147-A177-3AD203B41FA5}">
                      <a16:colId xmlns:a16="http://schemas.microsoft.com/office/drawing/2014/main" val="20005"/>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步数</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偏差判别</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坐标进给</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偏差计算</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坐标计算</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终点判断</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22"/>
                          </a:solidFill>
                          <a:effectLst/>
                          <a:latin typeface="宋体" charset="-122"/>
                          <a:ea typeface="宋体" charset="-122"/>
                          <a:cs typeface="Times New Roman" pitchFamily="18" charset="0"/>
                        </a:rPr>
                        <a:t>起点</a:t>
                      </a:r>
                      <a:endParaRPr kumimoji="0" lang="zh-CN" altLang="en-US"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1600" b="0"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zh-CN" sz="1600" b="0"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=5,y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+1=-9</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-1=4,y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=9</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&lt;0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+1=-8</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=4,y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+1=1</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=8</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3</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&lt;0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+1=-5</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=4,y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2</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+1=2</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=7</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4"/>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4</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&lt;0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=4,y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3</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+1=3</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=6</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5"/>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5</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+1=-7</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4</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-1=3,y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=3</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=5</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6"/>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6</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&lt;0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=3,y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5</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+1=4</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=4</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7"/>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7</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+1=-5</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6</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=4</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=3</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8"/>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rPr>
                        <a:t>8</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&lt;0</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rPr>
                        <a:t>+y</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+1==4</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7</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+1=5</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rPr>
                        <a:t>9</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&gt;0</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rPr>
                        <a:t>-x</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 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+1=1</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8</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-1=1,y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=5</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a:t>
                      </a: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&gt;0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 F</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-2x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=x</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9</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-1=0,y</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10</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=5</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N</a:t>
                      </a:r>
                      <a:r>
                        <a:rPr kumimoji="0" lang="en-US" altLang="zh-CN" sz="1600" b="1" i="0" u="none" strike="noStrike" cap="none" normalizeH="0" baseline="-30000" smtClean="0">
                          <a:ln>
                            <a:noFill/>
                          </a:ln>
                          <a:solidFill>
                            <a:srgbClr val="000022"/>
                          </a:solidFill>
                          <a:effectLst/>
                          <a:latin typeface="宋体" charset="-122"/>
                          <a:ea typeface="宋体" charset="-122"/>
                          <a:cs typeface="Times New Roman" pitchFamily="18" charset="0"/>
                        </a:rPr>
                        <a:t>xy</a:t>
                      </a:r>
                      <a:r>
                        <a:rPr kumimoji="0" lang="en-US" altLang="zh-CN" sz="1600" b="1" i="0" u="none" strike="noStrike" cap="none" normalizeH="0" baseline="0" smtClean="0">
                          <a:ln>
                            <a:noFill/>
                          </a:ln>
                          <a:solidFill>
                            <a:srgbClr val="000022"/>
                          </a:solidFill>
                          <a:effectLst/>
                          <a:latin typeface="宋体" charset="-122"/>
                          <a:ea typeface="宋体" charset="-122"/>
                          <a:cs typeface="Times New Roman" pitchFamily="18" charset="0"/>
                        </a:rPr>
                        <a:t>=0</a:t>
                      </a:r>
                      <a:endParaRPr kumimoji="0" lang="en-US" altLang="zh-CN" sz="1600" b="1" i="0" u="none" strike="noStrike" cap="none" normalizeH="0" baseline="0" smtClean="0">
                        <a:ln>
                          <a:noFill/>
                        </a:ln>
                        <a:solidFill>
                          <a:srgbClr val="000022"/>
                        </a:solidFill>
                        <a:effectLst/>
                        <a:latin typeface="宋体" charset="-122"/>
                        <a:ea typeface="宋体" charset="-122"/>
                      </a:endParaRPr>
                    </a:p>
                  </a:txBody>
                  <a:tcPr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round/>
                      <a:headEnd type="none" w="med" len="med"/>
                      <a:tailEnd type="none" w="med" len="med"/>
                    </a:lnT>
                    <a:lnB w="12700" cap="flat" cmpd="sng" algn="ctr">
                      <a:solidFill>
                        <a:srgbClr val="000000"/>
                      </a:solidFill>
                      <a:prstDash val="solid"/>
                      <a:miter lim="800000"/>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539750" y="549275"/>
            <a:ext cx="7988300" cy="2879725"/>
          </a:xfrm>
        </p:spPr>
        <p:txBody>
          <a:bodyPr/>
          <a:lstStyle/>
          <a:p>
            <a:pPr eaLnBrk="1" hangingPunct="1">
              <a:buFont typeface="Wingdings" pitchFamily="2" charset="2"/>
              <a:buNone/>
            </a:pPr>
            <a:r>
              <a:rPr lang="zh-CN" altLang="en-US" b="1" smtClean="0"/>
              <a:t> </a:t>
            </a:r>
            <a:r>
              <a:rPr lang="en-US" altLang="zh-CN" b="1" smtClean="0"/>
              <a:t>6</a:t>
            </a:r>
            <a:r>
              <a:rPr lang="zh-CN" altLang="en-US" b="1" smtClean="0"/>
              <a:t>、数字控制器的模拟化设计与实现</a:t>
            </a:r>
          </a:p>
          <a:p>
            <a:pPr eaLnBrk="1" hangingPunct="1">
              <a:buFont typeface="Wingdings" pitchFamily="2" charset="2"/>
              <a:buNone/>
            </a:pPr>
            <a:r>
              <a:rPr lang="en-US" altLang="zh-CN" b="1" smtClean="0"/>
              <a:t>   1</a:t>
            </a:r>
            <a:r>
              <a:rPr lang="zh-CN" altLang="en-US" b="1" smtClean="0"/>
              <a:t>）一般数字控制器设计（双线性、前向差分、后向差分）</a:t>
            </a:r>
          </a:p>
          <a:p>
            <a:pPr eaLnBrk="1" hangingPunct="1">
              <a:buFont typeface="Wingdings" pitchFamily="2" charset="2"/>
              <a:buNone/>
            </a:pPr>
            <a:r>
              <a:rPr lang="en-US" altLang="zh-CN" b="1" smtClean="0"/>
              <a:t>   2</a:t>
            </a:r>
            <a:r>
              <a:rPr lang="zh-CN" altLang="en-US" b="1" smtClean="0"/>
              <a:t>）</a:t>
            </a:r>
            <a:r>
              <a:rPr lang="en-US" altLang="zh-CN" b="1" smtClean="0"/>
              <a:t>PID</a:t>
            </a:r>
            <a:r>
              <a:rPr lang="zh-CN" altLang="en-US" b="1" smtClean="0"/>
              <a:t>控制的设计与实现</a:t>
            </a:r>
          </a:p>
          <a:p>
            <a:pPr eaLnBrk="1" hangingPunct="1">
              <a:buFont typeface="Wingdings" pitchFamily="2" charset="2"/>
              <a:buNone/>
            </a:pPr>
            <a:endParaRPr lang="zh-CN" altLang="en-US"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39750" y="1125538"/>
            <a:ext cx="7772400" cy="4392612"/>
          </a:xfrm>
        </p:spPr>
        <p:txBody>
          <a:bodyPr/>
          <a:lstStyle/>
          <a:p>
            <a:pPr eaLnBrk="1" hangingPunct="1">
              <a:buClr>
                <a:schemeClr val="tx1"/>
              </a:buClr>
              <a:buFont typeface="Wingdings" pitchFamily="2" charset="2"/>
              <a:buChar char="Ø"/>
            </a:pPr>
            <a:r>
              <a:rPr lang="zh-CN" altLang="en-US" sz="2400" b="1" smtClean="0">
                <a:solidFill>
                  <a:schemeClr val="folHlink"/>
                </a:solidFill>
                <a:latin typeface="宋体" charset="-122"/>
              </a:rPr>
              <a:t>计算机控制系统装置</a:t>
            </a:r>
          </a:p>
          <a:p>
            <a:pPr eaLnBrk="1" hangingPunct="1">
              <a:buFont typeface="Wingdings" pitchFamily="2" charset="2"/>
              <a:buNone/>
            </a:pPr>
            <a:r>
              <a:rPr lang="en-US" altLang="zh-CN" sz="2400" b="1" smtClean="0">
                <a:latin typeface="宋体" charset="-122"/>
              </a:rPr>
              <a:t> </a:t>
            </a:r>
            <a:r>
              <a:rPr lang="zh-CN" altLang="en-US" sz="2400" b="1" smtClean="0">
                <a:latin typeface="宋体" charset="-122"/>
              </a:rPr>
              <a:t>（</a:t>
            </a:r>
            <a:r>
              <a:rPr lang="en-US" altLang="zh-CN" sz="2400" b="1" smtClean="0">
                <a:latin typeface="宋体" charset="-122"/>
              </a:rPr>
              <a:t>1</a:t>
            </a:r>
            <a:r>
              <a:rPr lang="zh-CN" altLang="en-US" sz="2400" b="1" smtClean="0">
                <a:latin typeface="宋体" charset="-122"/>
              </a:rPr>
              <a:t>）可编程逻辑控制器</a:t>
            </a:r>
          </a:p>
          <a:p>
            <a:pPr eaLnBrk="1" hangingPunct="1">
              <a:spcBef>
                <a:spcPct val="0"/>
              </a:spcBef>
              <a:buFont typeface="Wingdings" pitchFamily="2" charset="2"/>
              <a:buNone/>
            </a:pPr>
            <a:r>
              <a:rPr lang="zh-CN" altLang="en-US" sz="2400" b="1" smtClean="0">
                <a:latin typeface="宋体" charset="-122"/>
              </a:rPr>
              <a:t> （</a:t>
            </a:r>
            <a:r>
              <a:rPr lang="en-US" altLang="zh-CN" sz="2400" b="1" smtClean="0">
                <a:latin typeface="宋体" charset="-122"/>
              </a:rPr>
              <a:t>2</a:t>
            </a:r>
            <a:r>
              <a:rPr lang="zh-CN" altLang="en-US" sz="2400" b="1" smtClean="0">
                <a:latin typeface="宋体" charset="-122"/>
              </a:rPr>
              <a:t>）可编程调节器</a:t>
            </a:r>
          </a:p>
          <a:p>
            <a:pPr eaLnBrk="1" hangingPunct="1">
              <a:spcBef>
                <a:spcPct val="0"/>
              </a:spcBef>
              <a:buFont typeface="Wingdings" pitchFamily="2" charset="2"/>
              <a:buNone/>
            </a:pPr>
            <a:r>
              <a:rPr lang="zh-CN" altLang="en-US" sz="2400" b="1" smtClean="0">
                <a:latin typeface="宋体" charset="-122"/>
              </a:rPr>
              <a:t> （</a:t>
            </a:r>
            <a:r>
              <a:rPr lang="en-US" altLang="zh-CN" sz="2400" b="1" smtClean="0">
                <a:latin typeface="宋体" charset="-122"/>
              </a:rPr>
              <a:t>3</a:t>
            </a:r>
            <a:r>
              <a:rPr lang="zh-CN" altLang="en-US" sz="2400" b="1" smtClean="0">
                <a:latin typeface="宋体" charset="-122"/>
              </a:rPr>
              <a:t>）总线式工控机</a:t>
            </a:r>
          </a:p>
          <a:p>
            <a:pPr eaLnBrk="1" hangingPunct="1">
              <a:spcBef>
                <a:spcPct val="0"/>
              </a:spcBef>
              <a:buFont typeface="Wingdings" pitchFamily="2" charset="2"/>
              <a:buNone/>
            </a:pPr>
            <a:r>
              <a:rPr lang="zh-CN" altLang="en-US" sz="2400" b="1" smtClean="0">
                <a:latin typeface="宋体" charset="-122"/>
              </a:rPr>
              <a:t> （</a:t>
            </a:r>
            <a:r>
              <a:rPr lang="en-US" altLang="zh-CN" sz="2400" b="1" smtClean="0">
                <a:latin typeface="宋体" charset="-122"/>
              </a:rPr>
              <a:t>4</a:t>
            </a:r>
            <a:r>
              <a:rPr lang="zh-CN" altLang="en-US" sz="2400" b="1" smtClean="0">
                <a:latin typeface="宋体" charset="-122"/>
              </a:rPr>
              <a:t>）单片微型计算机</a:t>
            </a:r>
          </a:p>
          <a:p>
            <a:pPr eaLnBrk="1" hangingPunct="1">
              <a:spcBef>
                <a:spcPct val="0"/>
              </a:spcBef>
              <a:buClr>
                <a:schemeClr val="tx1"/>
              </a:buClr>
              <a:buFont typeface="Wingdings" pitchFamily="2" charset="2"/>
              <a:buChar char="Ø"/>
            </a:pPr>
            <a:r>
              <a:rPr lang="zh-CN" altLang="en-US" sz="2400" b="1" smtClean="0">
                <a:solidFill>
                  <a:schemeClr val="folHlink"/>
                </a:solidFill>
                <a:latin typeface="宋体" charset="-122"/>
              </a:rPr>
              <a:t>计算机控制系统的发展概况</a:t>
            </a:r>
          </a:p>
          <a:p>
            <a:pPr eaLnBrk="1" hangingPunct="1">
              <a:spcBef>
                <a:spcPct val="0"/>
              </a:spcBef>
              <a:buClr>
                <a:schemeClr val="tx1"/>
              </a:buClr>
              <a:buFont typeface="Wingdings" pitchFamily="2" charset="2"/>
              <a:buNone/>
            </a:pPr>
            <a:r>
              <a:rPr lang="zh-CN" altLang="en-US" sz="2400" smtClean="0">
                <a:latin typeface="宋体" charset="-122"/>
              </a:rPr>
              <a:t>  </a:t>
            </a:r>
            <a:endParaRPr lang="zh-CN" altLang="en-US" smtClean="0">
              <a:latin typeface="宋体" charset="-122"/>
            </a:endParaRPr>
          </a:p>
        </p:txBody>
      </p:sp>
      <p:pic>
        <p:nvPicPr>
          <p:cNvPr id="33795" name="Picture 3" descr="l1"/>
          <p:cNvPicPr>
            <a:picLocks noChangeAspect="1" noChangeArrowheads="1"/>
          </p:cNvPicPr>
          <p:nvPr/>
        </p:nvPicPr>
        <p:blipFill>
          <a:blip r:embed="rId2" cstate="print"/>
          <a:srcRect r="35950" b="62500"/>
          <a:stretch>
            <a:fillRect/>
          </a:stretch>
        </p:blipFill>
        <p:spPr bwMode="auto">
          <a:xfrm>
            <a:off x="5364163" y="836613"/>
            <a:ext cx="2808287" cy="1231900"/>
          </a:xfrm>
          <a:prstGeom prst="rect">
            <a:avLst/>
          </a:prstGeom>
          <a:noFill/>
          <a:ln w="9525">
            <a:noFill/>
            <a:miter lim="800000"/>
            <a:headEnd/>
            <a:tailEnd/>
          </a:ln>
        </p:spPr>
      </p:pic>
      <p:pic>
        <p:nvPicPr>
          <p:cNvPr id="33796" name="Picture 4" descr="l2"/>
          <p:cNvPicPr>
            <a:picLocks noChangeAspect="1" noChangeArrowheads="1"/>
          </p:cNvPicPr>
          <p:nvPr/>
        </p:nvPicPr>
        <p:blipFill>
          <a:blip r:embed="rId3" cstate="print"/>
          <a:srcRect r="57800" b="54134"/>
          <a:stretch>
            <a:fillRect/>
          </a:stretch>
        </p:blipFill>
        <p:spPr bwMode="auto">
          <a:xfrm>
            <a:off x="6011863" y="2420938"/>
            <a:ext cx="1800225" cy="1468437"/>
          </a:xfrm>
          <a:prstGeom prst="rect">
            <a:avLst/>
          </a:prstGeom>
          <a:noFill/>
          <a:ln w="9525">
            <a:noFill/>
            <a:miter lim="800000"/>
            <a:headEnd/>
            <a:tailEnd/>
          </a:ln>
        </p:spPr>
      </p:pic>
      <p:pic>
        <p:nvPicPr>
          <p:cNvPr id="33797" name="Picture 5" descr="l5"/>
          <p:cNvPicPr>
            <a:picLocks noChangeAspect="1" noChangeArrowheads="1"/>
          </p:cNvPicPr>
          <p:nvPr/>
        </p:nvPicPr>
        <p:blipFill>
          <a:blip r:embed="rId4" cstate="print"/>
          <a:srcRect r="4724" b="4134"/>
          <a:stretch>
            <a:fillRect/>
          </a:stretch>
        </p:blipFill>
        <p:spPr bwMode="auto">
          <a:xfrm>
            <a:off x="971550" y="3789363"/>
            <a:ext cx="3717925" cy="2806700"/>
          </a:xfrm>
          <a:prstGeom prst="rect">
            <a:avLst/>
          </a:prstGeom>
          <a:noFill/>
          <a:ln w="9525">
            <a:noFill/>
            <a:miter lim="800000"/>
            <a:headEnd/>
            <a:tailEnd/>
          </a:ln>
        </p:spPr>
      </p:pic>
      <p:pic>
        <p:nvPicPr>
          <p:cNvPr id="33798" name="Picture 6" descr="l4"/>
          <p:cNvPicPr>
            <a:picLocks noChangeAspect="1" noChangeArrowheads="1"/>
          </p:cNvPicPr>
          <p:nvPr/>
        </p:nvPicPr>
        <p:blipFill>
          <a:blip r:embed="rId5" cstate="print"/>
          <a:srcRect r="31226" b="20866"/>
          <a:stretch>
            <a:fillRect/>
          </a:stretch>
        </p:blipFill>
        <p:spPr bwMode="auto">
          <a:xfrm>
            <a:off x="5651500" y="4221163"/>
            <a:ext cx="2681288" cy="2312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ChangeArrowheads="1"/>
          </p:cNvSpPr>
          <p:nvPr/>
        </p:nvSpPr>
        <p:spPr bwMode="auto">
          <a:xfrm>
            <a:off x="107950" y="333375"/>
            <a:ext cx="8675688" cy="1938338"/>
          </a:xfrm>
          <a:prstGeom prst="rect">
            <a:avLst/>
          </a:prstGeom>
          <a:noFill/>
          <a:ln w="9525">
            <a:noFill/>
            <a:miter lim="800000"/>
            <a:headEnd/>
            <a:tailEnd/>
          </a:ln>
        </p:spPr>
        <p:txBody>
          <a:bodyPr>
            <a:spAutoFit/>
          </a:bodyPr>
          <a:lstStyle/>
          <a:p>
            <a:r>
              <a:rPr kumimoji="0" lang="zh-CN" altLang="en-US" b="1" dirty="0">
                <a:latin typeface="宋体" charset="-122"/>
              </a:rPr>
              <a:t>例：已知</a:t>
            </a:r>
            <a:r>
              <a:rPr kumimoji="0" lang="zh-CN" altLang="en-US" b="1" dirty="0" smtClean="0">
                <a:latin typeface="宋体" charset="-122"/>
              </a:rPr>
              <a:t>模拟</a:t>
            </a:r>
            <a:r>
              <a:rPr kumimoji="0" lang="en-US" altLang="zh-CN" b="1" dirty="0" smtClean="0">
                <a:latin typeface="宋体" charset="-122"/>
              </a:rPr>
              <a:t>PID</a:t>
            </a:r>
            <a:r>
              <a:rPr kumimoji="0" lang="zh-CN" altLang="en-US" b="1" dirty="0" smtClean="0">
                <a:latin typeface="宋体" charset="-122"/>
              </a:rPr>
              <a:t>调节器</a:t>
            </a:r>
            <a:r>
              <a:rPr kumimoji="0" lang="zh-CN" altLang="en-US" b="1" dirty="0">
                <a:latin typeface="宋体" charset="-122"/>
              </a:rPr>
              <a:t>的传递函数为</a:t>
            </a:r>
          </a:p>
          <a:p>
            <a:endParaRPr kumimoji="0" lang="zh-CN" altLang="en-US" b="1" dirty="0">
              <a:latin typeface="宋体" charset="-122"/>
            </a:endParaRPr>
          </a:p>
          <a:p>
            <a:r>
              <a:rPr kumimoji="0" lang="zh-CN" altLang="en-US" b="1" dirty="0">
                <a:latin typeface="宋体" charset="-122"/>
              </a:rPr>
              <a:t>试用双线性法写出相应数字控制器的位置型和增量型控制算式，设采样周期</a:t>
            </a:r>
            <a:r>
              <a:rPr kumimoji="0" lang="en-US" altLang="zh-CN" b="1" dirty="0">
                <a:latin typeface="宋体" charset="-122"/>
              </a:rPr>
              <a:t>T=0.2s</a:t>
            </a:r>
            <a:r>
              <a:rPr kumimoji="0" lang="zh-CN" altLang="en-US" b="1" dirty="0">
                <a:latin typeface="宋体" charset="-122"/>
              </a:rPr>
              <a:t>。并画出程序框图。</a:t>
            </a:r>
            <a:r>
              <a:rPr kumimoji="0" lang="zh-CN" altLang="en-US" b="1" dirty="0">
                <a:solidFill>
                  <a:schemeClr val="folHlink"/>
                </a:solidFill>
                <a:latin typeface="宋体" charset="-122"/>
              </a:rPr>
              <a:t>能否用前向差分法进行</a:t>
            </a:r>
            <a:r>
              <a:rPr lang="zh-CN" altLang="en-US" b="1" dirty="0">
                <a:solidFill>
                  <a:schemeClr val="folHlink"/>
                </a:solidFill>
              </a:rPr>
              <a:t>离散化？</a:t>
            </a:r>
          </a:p>
        </p:txBody>
      </p:sp>
      <p:graphicFrame>
        <p:nvGraphicFramePr>
          <p:cNvPr id="25602" name="Object 3"/>
          <p:cNvGraphicFramePr>
            <a:graphicFrameLocks noGrp="1" noChangeAspect="1"/>
          </p:cNvGraphicFramePr>
          <p:nvPr>
            <p:ph/>
          </p:nvPr>
        </p:nvGraphicFramePr>
        <p:xfrm>
          <a:off x="5724525" y="333375"/>
          <a:ext cx="2241550" cy="539750"/>
        </p:xfrm>
        <a:graphic>
          <a:graphicData uri="http://schemas.openxmlformats.org/presentationml/2006/ole">
            <mc:AlternateContent xmlns:mc="http://schemas.openxmlformats.org/markup-compatibility/2006">
              <mc:Choice xmlns:v="urn:schemas-microsoft-com:vml" Requires="v">
                <p:oleObj spid="_x0000_s25614" name="公式" r:id="rId3" imgW="2021400" imgH="482400" progId="">
                  <p:embed/>
                </p:oleObj>
              </mc:Choice>
              <mc:Fallback>
                <p:oleObj name="公式" r:id="rId3" imgW="2021400" imgH="482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333375"/>
                        <a:ext cx="2241550" cy="539750"/>
                      </a:xfrm>
                      <a:prstGeom prst="rect">
                        <a:avLst/>
                      </a:prstGeom>
                      <a:solidFill>
                        <a:srgbClr val="CCFFFF"/>
                      </a:solidFill>
                    </p:spPr>
                  </p:pic>
                </p:oleObj>
              </mc:Fallback>
            </mc:AlternateContent>
          </a:graphicData>
        </a:graphic>
      </p:graphicFrame>
      <p:sp>
        <p:nvSpPr>
          <p:cNvPr id="392196" name="Rectangle 4"/>
          <p:cNvSpPr>
            <a:spLocks noChangeArrowheads="1"/>
          </p:cNvSpPr>
          <p:nvPr/>
        </p:nvSpPr>
        <p:spPr bwMode="auto">
          <a:xfrm>
            <a:off x="34925" y="2498725"/>
            <a:ext cx="8496300" cy="3416320"/>
          </a:xfrm>
          <a:prstGeom prst="rect">
            <a:avLst/>
          </a:prstGeom>
          <a:noFill/>
          <a:ln>
            <a:noFill/>
          </a:ln>
          <a:effectLst/>
          <a:extLst/>
        </p:spPr>
        <p:txBody>
          <a:bodyPr>
            <a:spAutoFit/>
          </a:bodyPr>
          <a:lstStyle/>
          <a:p>
            <a:pPr>
              <a:defRPr/>
            </a:pPr>
            <a:r>
              <a:rPr kumimoji="0" lang="zh-CN" altLang="en-US" b="1" dirty="0">
                <a:effectLst>
                  <a:outerShdw blurRad="38100" dist="38100" dir="2700000" algn="tl">
                    <a:srgbClr val="000000"/>
                  </a:outerShdw>
                </a:effectLst>
                <a:ea typeface="楷体_GB2312" pitchFamily="49" charset="-122"/>
              </a:rPr>
              <a:t>答</a:t>
            </a:r>
            <a:r>
              <a:rPr kumimoji="0" lang="en-US" altLang="zh-CN" b="1" dirty="0">
                <a:effectLst>
                  <a:outerShdw blurRad="38100" dist="38100" dir="2700000" algn="tl">
                    <a:srgbClr val="000000"/>
                  </a:outerShdw>
                </a:effectLst>
                <a:ea typeface="楷体_GB2312" pitchFamily="49" charset="-122"/>
              </a:rPr>
              <a:t>: </a:t>
            </a:r>
            <a:r>
              <a:rPr kumimoji="0" lang="zh-CN" altLang="en-US" b="1" dirty="0">
                <a:effectLst>
                  <a:outerShdw blurRad="38100" dist="38100" dir="2700000" algn="tl">
                    <a:srgbClr val="000000"/>
                  </a:outerShdw>
                </a:effectLst>
                <a:ea typeface="楷体_GB2312" pitchFamily="49" charset="-122"/>
              </a:rPr>
              <a:t>解法一</a:t>
            </a:r>
            <a:r>
              <a:rPr kumimoji="0" lang="en-US" altLang="zh-CN" b="1" dirty="0">
                <a:effectLst>
                  <a:outerShdw blurRad="38100" dist="38100" dir="2700000" algn="tl">
                    <a:srgbClr val="000000"/>
                  </a:outerShdw>
                </a:effectLst>
                <a:ea typeface="楷体_GB2312" pitchFamily="49" charset="-122"/>
              </a:rPr>
              <a:t>(</a:t>
            </a:r>
            <a:r>
              <a:rPr kumimoji="0" lang="zh-CN" altLang="en-US" b="1" dirty="0">
                <a:effectLst>
                  <a:outerShdw blurRad="38100" dist="38100" dir="2700000" algn="tl">
                    <a:srgbClr val="000000"/>
                  </a:outerShdw>
                </a:effectLst>
                <a:ea typeface="楷体_GB2312" pitchFamily="49" charset="-122"/>
              </a:rPr>
              <a:t>采用双线性变换</a:t>
            </a:r>
            <a:r>
              <a:rPr kumimoji="0" lang="en-US" altLang="zh-CN" b="1" dirty="0">
                <a:effectLst>
                  <a:outerShdw blurRad="38100" dist="38100" dir="2700000" algn="tl">
                    <a:srgbClr val="000000"/>
                  </a:outerShdw>
                </a:effectLst>
                <a:ea typeface="楷体_GB2312" pitchFamily="49" charset="-122"/>
              </a:rPr>
              <a:t>):</a:t>
            </a:r>
          </a:p>
          <a:p>
            <a:pPr>
              <a:defRPr/>
            </a:pPr>
            <a:endParaRPr kumimoji="0" lang="en-US" altLang="zh-CN" b="1" dirty="0">
              <a:effectLst>
                <a:outerShdw blurRad="38100" dist="38100" dir="2700000" algn="tl">
                  <a:srgbClr val="000000"/>
                </a:outerShdw>
              </a:effectLst>
              <a:ea typeface="楷体_GB2312" pitchFamily="49" charset="-122"/>
            </a:endParaRPr>
          </a:p>
          <a:p>
            <a:pPr>
              <a:defRPr/>
            </a:pPr>
            <a:endParaRPr kumimoji="0" lang="en-US" altLang="zh-CN" b="1" dirty="0">
              <a:effectLst>
                <a:outerShdw blurRad="38100" dist="38100" dir="2700000" algn="tl">
                  <a:srgbClr val="000000"/>
                </a:outerShdw>
              </a:effectLst>
              <a:ea typeface="楷体_GB2312" pitchFamily="49" charset="-122"/>
            </a:endParaRPr>
          </a:p>
          <a:p>
            <a:pPr>
              <a:defRPr/>
            </a:pPr>
            <a:endParaRPr kumimoji="0" lang="en-US" altLang="zh-CN" b="1" dirty="0">
              <a:effectLst>
                <a:outerShdw blurRad="38100" dist="38100" dir="2700000" algn="tl">
                  <a:srgbClr val="000000"/>
                </a:outerShdw>
              </a:effectLst>
              <a:ea typeface="楷体_GB2312" pitchFamily="49" charset="-122"/>
            </a:endParaRPr>
          </a:p>
          <a:p>
            <a:pPr>
              <a:defRPr/>
            </a:pPr>
            <a:endParaRPr kumimoji="0" lang="en-US" altLang="zh-CN" b="1" dirty="0">
              <a:effectLst>
                <a:outerShdw blurRad="38100" dist="38100" dir="2700000" algn="tl">
                  <a:srgbClr val="000000"/>
                </a:outerShdw>
              </a:effectLst>
              <a:ea typeface="楷体_GB2312" pitchFamily="49" charset="-122"/>
            </a:endParaRPr>
          </a:p>
          <a:p>
            <a:pPr>
              <a:defRPr/>
            </a:pPr>
            <a:endParaRPr kumimoji="0" lang="en-US" altLang="zh-CN" b="1" dirty="0">
              <a:effectLst>
                <a:outerShdw blurRad="38100" dist="38100" dir="2700000" algn="tl">
                  <a:srgbClr val="000000"/>
                </a:outerShdw>
              </a:effectLst>
              <a:ea typeface="楷体_GB2312" pitchFamily="49" charset="-122"/>
            </a:endParaRPr>
          </a:p>
          <a:p>
            <a:pPr>
              <a:defRPr/>
            </a:pPr>
            <a:r>
              <a:rPr kumimoji="0" lang="zh-CN" altLang="en-US" b="1" dirty="0">
                <a:effectLst>
                  <a:outerShdw blurRad="38100" dist="38100" dir="2700000" algn="tl">
                    <a:srgbClr val="000000"/>
                  </a:outerShdw>
                </a:effectLst>
                <a:ea typeface="楷体_GB2312" pitchFamily="49" charset="-122"/>
              </a:rPr>
              <a:t>位置</a:t>
            </a:r>
            <a:r>
              <a:rPr kumimoji="0" lang="zh-CN" altLang="en-US" b="1" dirty="0" smtClean="0">
                <a:effectLst>
                  <a:outerShdw blurRad="38100" dist="38100" dir="2700000" algn="tl">
                    <a:srgbClr val="000000"/>
                  </a:outerShdw>
                </a:effectLst>
                <a:ea typeface="楷体_GB2312" pitchFamily="49" charset="-122"/>
              </a:rPr>
              <a:t>式：</a:t>
            </a:r>
            <a:endParaRPr kumimoji="0" lang="zh-CN" altLang="en-US" b="1" dirty="0">
              <a:effectLst>
                <a:outerShdw blurRad="38100" dist="38100" dir="2700000" algn="tl">
                  <a:srgbClr val="000000"/>
                </a:outerShdw>
              </a:effectLst>
              <a:ea typeface="楷体_GB2312" pitchFamily="49" charset="-122"/>
            </a:endParaRPr>
          </a:p>
          <a:p>
            <a:pPr>
              <a:defRPr/>
            </a:pPr>
            <a:endParaRPr kumimoji="0" lang="zh-CN" altLang="en-US" b="1" dirty="0">
              <a:effectLst>
                <a:outerShdw blurRad="38100" dist="38100" dir="2700000" algn="tl">
                  <a:srgbClr val="000000"/>
                </a:outerShdw>
              </a:effectLst>
              <a:ea typeface="楷体_GB2312" pitchFamily="49" charset="-122"/>
            </a:endParaRPr>
          </a:p>
          <a:p>
            <a:pPr>
              <a:defRPr/>
            </a:pPr>
            <a:r>
              <a:rPr kumimoji="0" lang="zh-CN" altLang="en-US" b="1" dirty="0">
                <a:effectLst>
                  <a:outerShdw blurRad="38100" dist="38100" dir="2700000" algn="tl">
                    <a:srgbClr val="000000"/>
                  </a:outerShdw>
                </a:effectLst>
                <a:ea typeface="楷体_GB2312" pitchFamily="49" charset="-122"/>
              </a:rPr>
              <a:t>增量</a:t>
            </a:r>
            <a:r>
              <a:rPr kumimoji="0" lang="zh-CN" altLang="en-US" b="1" dirty="0" smtClean="0">
                <a:effectLst>
                  <a:outerShdw blurRad="38100" dist="38100" dir="2700000" algn="tl">
                    <a:srgbClr val="000000"/>
                  </a:outerShdw>
                </a:effectLst>
                <a:ea typeface="楷体_GB2312" pitchFamily="49" charset="-122"/>
              </a:rPr>
              <a:t>式：</a:t>
            </a:r>
            <a:endParaRPr kumimoji="0" lang="zh-CN" altLang="en-US" b="1" dirty="0">
              <a:effectLst>
                <a:outerShdw blurRad="38100" dist="38100" dir="2700000" algn="tl">
                  <a:srgbClr val="000000"/>
                </a:outerShdw>
              </a:effectLst>
              <a:ea typeface="楷体_GB2312" pitchFamily="49" charset="-122"/>
            </a:endParaRPr>
          </a:p>
        </p:txBody>
      </p:sp>
      <p:graphicFrame>
        <p:nvGraphicFramePr>
          <p:cNvPr id="25603" name="Object 5"/>
          <p:cNvGraphicFramePr>
            <a:graphicFrameLocks noChangeAspect="1"/>
          </p:cNvGraphicFramePr>
          <p:nvPr/>
        </p:nvGraphicFramePr>
        <p:xfrm>
          <a:off x="2192338" y="3073400"/>
          <a:ext cx="4852987" cy="1065213"/>
        </p:xfrm>
        <a:graphic>
          <a:graphicData uri="http://schemas.openxmlformats.org/presentationml/2006/ole">
            <mc:AlternateContent xmlns:mc="http://schemas.openxmlformats.org/markup-compatibility/2006">
              <mc:Choice xmlns:v="urn:schemas-microsoft-com:vml" Requires="v">
                <p:oleObj spid="_x0000_s25615" name="Equation" r:id="rId5" imgW="4551120" imgH="939240" progId="Equation.DSMT4">
                  <p:embed/>
                </p:oleObj>
              </mc:Choice>
              <mc:Fallback>
                <p:oleObj name="Equation" r:id="rId5" imgW="4551120" imgH="9392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2338" y="3073400"/>
                        <a:ext cx="4852987" cy="1065213"/>
                      </a:xfrm>
                      <a:prstGeom prst="rect">
                        <a:avLst/>
                      </a:prstGeom>
                      <a:solidFill>
                        <a:schemeClr val="tx1"/>
                      </a:solidFill>
                    </p:spPr>
                  </p:pic>
                </p:oleObj>
              </mc:Fallback>
            </mc:AlternateContent>
          </a:graphicData>
        </a:graphic>
      </p:graphicFrame>
      <p:graphicFrame>
        <p:nvGraphicFramePr>
          <p:cNvPr id="25604" name="Object 6"/>
          <p:cNvGraphicFramePr>
            <a:graphicFrameLocks noChangeAspect="1"/>
          </p:cNvGraphicFramePr>
          <p:nvPr/>
        </p:nvGraphicFramePr>
        <p:xfrm>
          <a:off x="1911350" y="4730750"/>
          <a:ext cx="5367338" cy="366713"/>
        </p:xfrm>
        <a:graphic>
          <a:graphicData uri="http://schemas.openxmlformats.org/presentationml/2006/ole">
            <mc:AlternateContent xmlns:mc="http://schemas.openxmlformats.org/markup-compatibility/2006">
              <mc:Choice xmlns:v="urn:schemas-microsoft-com:vml" Requires="v">
                <p:oleObj spid="_x0000_s25616" name="Equation" r:id="rId7" imgW="3877200" imgH="190440" progId="Equation.DSMT4">
                  <p:embed/>
                </p:oleObj>
              </mc:Choice>
              <mc:Fallback>
                <p:oleObj name="Equation" r:id="rId7" imgW="3877200" imgH="19044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1350" y="4730750"/>
                        <a:ext cx="5367338" cy="366713"/>
                      </a:xfrm>
                      <a:prstGeom prst="rect">
                        <a:avLst/>
                      </a:prstGeom>
                      <a:solidFill>
                        <a:schemeClr val="tx1"/>
                      </a:solidFill>
                    </p:spPr>
                  </p:pic>
                </p:oleObj>
              </mc:Fallback>
            </mc:AlternateContent>
          </a:graphicData>
        </a:graphic>
      </p:graphicFrame>
      <p:graphicFrame>
        <p:nvGraphicFramePr>
          <p:cNvPr id="25605" name="Object 7"/>
          <p:cNvGraphicFramePr>
            <a:graphicFrameLocks noChangeAspect="1"/>
          </p:cNvGraphicFramePr>
          <p:nvPr/>
        </p:nvGraphicFramePr>
        <p:xfrm>
          <a:off x="1774825" y="5449888"/>
          <a:ext cx="7292975" cy="363537"/>
        </p:xfrm>
        <a:graphic>
          <a:graphicData uri="http://schemas.openxmlformats.org/presentationml/2006/ole">
            <mc:AlternateContent xmlns:mc="http://schemas.openxmlformats.org/markup-compatibility/2006">
              <mc:Choice xmlns:v="urn:schemas-microsoft-com:vml" Requires="v">
                <p:oleObj spid="_x0000_s25617" name="Equation" r:id="rId9" imgW="5377320" imgH="190440" progId="Equation.DSMT4">
                  <p:embed/>
                </p:oleObj>
              </mc:Choice>
              <mc:Fallback>
                <p:oleObj name="Equation" r:id="rId9" imgW="5377320" imgH="1904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5" y="5449888"/>
                        <a:ext cx="7292975" cy="363537"/>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755650" y="549275"/>
            <a:ext cx="7772400" cy="4114800"/>
          </a:xfrm>
        </p:spPr>
        <p:txBody>
          <a:bodyPr/>
          <a:lstStyle/>
          <a:p>
            <a:pPr eaLnBrk="1" hangingPunct="1">
              <a:buFont typeface="Wingdings" pitchFamily="2" charset="2"/>
              <a:buNone/>
            </a:pPr>
            <a:r>
              <a:rPr lang="en-US" altLang="zh-CN" b="1" smtClean="0"/>
              <a:t>7</a:t>
            </a:r>
            <a:r>
              <a:rPr lang="zh-CN" altLang="en-US" b="1" smtClean="0"/>
              <a:t>、数字控制器的离散化设计</a:t>
            </a:r>
          </a:p>
          <a:p>
            <a:pPr eaLnBrk="1" hangingPunct="1">
              <a:buFont typeface="Wingdings" pitchFamily="2" charset="2"/>
              <a:buNone/>
            </a:pPr>
            <a:r>
              <a:rPr lang="en-US" altLang="zh-CN" b="1" smtClean="0"/>
              <a:t>1</a:t>
            </a:r>
            <a:r>
              <a:rPr lang="zh-CN" altLang="en-US" b="1" smtClean="0"/>
              <a:t>）最小拍控制器设计</a:t>
            </a:r>
          </a:p>
          <a:p>
            <a:pPr eaLnBrk="1" hangingPunct="1">
              <a:buFont typeface="Wingdings" pitchFamily="2" charset="2"/>
              <a:buNone/>
            </a:pPr>
            <a:r>
              <a:rPr lang="en-US" altLang="zh-CN" b="1" smtClean="0"/>
              <a:t>2</a:t>
            </a:r>
            <a:r>
              <a:rPr lang="zh-CN" altLang="en-US" b="1" smtClean="0"/>
              <a:t>）无波纹控制器设计</a:t>
            </a:r>
          </a:p>
          <a:p>
            <a:pPr eaLnBrk="1" hangingPunct="1">
              <a:buFont typeface="Wingdings" pitchFamily="2" charset="2"/>
              <a:buNone/>
            </a:pPr>
            <a:r>
              <a:rPr lang="en-US" altLang="zh-CN" b="1" smtClean="0"/>
              <a:t>3</a:t>
            </a:r>
            <a:r>
              <a:rPr lang="zh-CN" altLang="en-US" b="1" smtClean="0"/>
              <a:t>）达林算法</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body" sz="half" idx="1"/>
          </p:nvPr>
        </p:nvSpPr>
        <p:spPr>
          <a:xfrm>
            <a:off x="468313" y="188913"/>
            <a:ext cx="8424862" cy="5475287"/>
          </a:xfrm>
        </p:spPr>
        <p:txBody>
          <a:bodyPr/>
          <a:lstStyle/>
          <a:p>
            <a:pPr eaLnBrk="1" hangingPunct="1">
              <a:buFont typeface="Wingdings" pitchFamily="2" charset="2"/>
              <a:buNone/>
            </a:pPr>
            <a:r>
              <a:rPr lang="zh-CN" altLang="en-US" sz="2400" b="1" smtClean="0">
                <a:ea typeface="楷体_GB2312" pitchFamily="49" charset="-122"/>
              </a:rPr>
              <a:t>	</a:t>
            </a:r>
            <a:r>
              <a:rPr lang="zh-CN" altLang="en-US" sz="2400" b="1" smtClean="0">
                <a:latin typeface="宋体" charset="-122"/>
              </a:rPr>
              <a:t>例、已知被控对象广义对象的脉冲传递函数为：</a:t>
            </a:r>
          </a:p>
          <a:p>
            <a:pPr eaLnBrk="1" hangingPunct="1">
              <a:buFont typeface="Wingdings" pitchFamily="2" charset="2"/>
              <a:buNone/>
            </a:pPr>
            <a:endParaRPr lang="zh-CN" altLang="en-US" sz="2400" b="1" smtClean="0">
              <a:latin typeface="宋体" charset="-122"/>
            </a:endParaRPr>
          </a:p>
          <a:p>
            <a:pPr eaLnBrk="1" hangingPunct="1">
              <a:buFont typeface="Wingdings" pitchFamily="2" charset="2"/>
              <a:buNone/>
            </a:pPr>
            <a:endParaRPr lang="zh-CN" altLang="en-US" sz="2400" b="1" smtClean="0">
              <a:latin typeface="宋体" charset="-122"/>
            </a:endParaRPr>
          </a:p>
          <a:p>
            <a:pPr eaLnBrk="1" hangingPunct="1">
              <a:buFont typeface="Wingdings" pitchFamily="2" charset="2"/>
              <a:buNone/>
            </a:pPr>
            <a:r>
              <a:rPr lang="zh-CN" altLang="en-US" sz="2400" b="1" smtClean="0">
                <a:latin typeface="宋体" charset="-122"/>
              </a:rPr>
              <a:t>	采样周期</a:t>
            </a:r>
            <a:r>
              <a:rPr lang="en-US" altLang="zh-CN" sz="2400" b="1" smtClean="0">
                <a:latin typeface="宋体" charset="-122"/>
              </a:rPr>
              <a:t>T=1s</a:t>
            </a:r>
            <a:r>
              <a:rPr lang="zh-CN" altLang="en-US" sz="2400" b="1" smtClean="0">
                <a:latin typeface="宋体" charset="-122"/>
              </a:rPr>
              <a:t>，输入为单位阶跃输入。</a:t>
            </a:r>
          </a:p>
          <a:p>
            <a:pPr eaLnBrk="1" hangingPunct="1"/>
            <a:r>
              <a:rPr lang="en-US" altLang="zh-CN" sz="2400" b="1" smtClean="0">
                <a:latin typeface="宋体" charset="-122"/>
              </a:rPr>
              <a:t>1</a:t>
            </a:r>
            <a:r>
              <a:rPr lang="zh-CN" altLang="en-US" sz="2400" b="1" smtClean="0">
                <a:latin typeface="宋体" charset="-122"/>
              </a:rPr>
              <a:t>、设计最少拍无纹波控制器</a:t>
            </a:r>
            <a:r>
              <a:rPr lang="en-US" altLang="zh-CN" sz="2400" b="1" smtClean="0">
                <a:latin typeface="宋体" charset="-122"/>
              </a:rPr>
              <a:t>D(z)</a:t>
            </a:r>
          </a:p>
          <a:p>
            <a:pPr eaLnBrk="1" hangingPunct="1"/>
            <a:r>
              <a:rPr lang="en-US" altLang="zh-CN" sz="2400" b="1" smtClean="0">
                <a:latin typeface="宋体" charset="-122"/>
              </a:rPr>
              <a:t>2</a:t>
            </a:r>
            <a:r>
              <a:rPr lang="zh-CN" altLang="en-US" sz="2400" b="1" smtClean="0">
                <a:latin typeface="宋体" charset="-122"/>
              </a:rPr>
              <a:t>、给出该控制器的差分表达式，求控制信号</a:t>
            </a:r>
            <a:r>
              <a:rPr lang="en-US" altLang="zh-CN" sz="2400" b="1" smtClean="0">
                <a:latin typeface="宋体" charset="-122"/>
              </a:rPr>
              <a:t>u(k)</a:t>
            </a:r>
            <a:r>
              <a:rPr lang="zh-CN" altLang="en-US" sz="2400" b="1" smtClean="0">
                <a:latin typeface="宋体" charset="-122"/>
              </a:rPr>
              <a:t>稳态值</a:t>
            </a:r>
          </a:p>
          <a:p>
            <a:pPr eaLnBrk="1" hangingPunct="1"/>
            <a:r>
              <a:rPr lang="en-US" altLang="zh-CN" sz="2400" b="1" smtClean="0">
                <a:latin typeface="宋体" charset="-122"/>
              </a:rPr>
              <a:t>3</a:t>
            </a:r>
            <a:r>
              <a:rPr lang="zh-CN" altLang="en-US" sz="2400" b="1" smtClean="0">
                <a:latin typeface="宋体" charset="-122"/>
              </a:rPr>
              <a:t>、计算输出响应</a:t>
            </a:r>
            <a:r>
              <a:rPr lang="en-US" altLang="zh-CN" sz="2400" b="1" smtClean="0">
                <a:latin typeface="宋体" charset="-122"/>
              </a:rPr>
              <a:t>y(k)</a:t>
            </a:r>
            <a:r>
              <a:rPr lang="zh-CN" altLang="en-US" sz="2400" b="1" smtClean="0">
                <a:latin typeface="宋体" charset="-122"/>
              </a:rPr>
              <a:t>，系统经过多少拍进入稳态？</a:t>
            </a:r>
          </a:p>
          <a:p>
            <a:pPr eaLnBrk="1" hangingPunct="1">
              <a:buFont typeface="Wingdings" pitchFamily="2" charset="2"/>
              <a:buNone/>
            </a:pPr>
            <a:r>
              <a:rPr lang="zh-CN" altLang="en-US" sz="2400" b="1" smtClean="0">
                <a:latin typeface="宋体" charset="-122"/>
              </a:rPr>
              <a:t>	解：</a:t>
            </a:r>
            <a:r>
              <a:rPr lang="en-US" altLang="zh-CN" sz="2400" b="1" smtClean="0">
                <a:latin typeface="宋体" charset="-122"/>
              </a:rPr>
              <a:t>G(z)</a:t>
            </a:r>
            <a:r>
              <a:rPr lang="zh-CN" altLang="en-US" sz="2400" b="1" smtClean="0">
                <a:latin typeface="宋体" charset="-122"/>
              </a:rPr>
              <a:t>中包含</a:t>
            </a:r>
            <a:r>
              <a:rPr lang="en-US" altLang="zh-CN" sz="2400" b="1" smtClean="0">
                <a:latin typeface="宋体" charset="-122"/>
              </a:rPr>
              <a:t>z</a:t>
            </a:r>
            <a:r>
              <a:rPr lang="en-US" altLang="zh-CN" sz="2400" b="1" baseline="30000" smtClean="0">
                <a:latin typeface="宋体" charset="-122"/>
              </a:rPr>
              <a:t>-1</a:t>
            </a:r>
            <a:r>
              <a:rPr lang="zh-CN" altLang="en-US" sz="2400" b="1" smtClean="0">
                <a:latin typeface="宋体" charset="-122"/>
              </a:rPr>
              <a:t>和零点</a:t>
            </a:r>
            <a:r>
              <a:rPr lang="en-US" altLang="zh-CN" sz="2400" b="1" smtClean="0">
                <a:latin typeface="宋体" charset="-122"/>
              </a:rPr>
              <a:t>-0.718</a:t>
            </a:r>
            <a:r>
              <a:rPr lang="zh-CN" altLang="en-US" sz="2400" b="1" smtClean="0">
                <a:latin typeface="宋体" charset="-122"/>
              </a:rPr>
              <a:t>。根据无波纹控制的要求有：</a:t>
            </a:r>
          </a:p>
          <a:p>
            <a:pPr eaLnBrk="1" hangingPunct="1">
              <a:buFont typeface="Wingdings" pitchFamily="2" charset="2"/>
              <a:buNone/>
            </a:pPr>
            <a:r>
              <a:rPr lang="zh-CN" altLang="en-US" sz="2400" b="1" smtClean="0">
                <a:latin typeface="宋体" charset="-122"/>
              </a:rPr>
              <a:t>	</a:t>
            </a:r>
          </a:p>
          <a:p>
            <a:pPr eaLnBrk="1" hangingPunct="1">
              <a:buFont typeface="Wingdings" pitchFamily="2" charset="2"/>
              <a:buNone/>
            </a:pPr>
            <a:r>
              <a:rPr lang="zh-CN" altLang="en-US" sz="2400" b="1" smtClean="0">
                <a:latin typeface="宋体" charset="-122"/>
              </a:rPr>
              <a:t>	为了实现最小拍控制，进一步有：</a:t>
            </a:r>
          </a:p>
        </p:txBody>
      </p:sp>
      <p:graphicFrame>
        <p:nvGraphicFramePr>
          <p:cNvPr id="26626" name="Object 3"/>
          <p:cNvGraphicFramePr>
            <a:graphicFrameLocks noGrp="1" noChangeAspect="1"/>
          </p:cNvGraphicFramePr>
          <p:nvPr>
            <p:ph sz="quarter" idx="2"/>
          </p:nvPr>
        </p:nvGraphicFramePr>
        <p:xfrm>
          <a:off x="2771775" y="3683000"/>
          <a:ext cx="2808288" cy="754063"/>
        </p:xfrm>
        <a:graphic>
          <a:graphicData uri="http://schemas.openxmlformats.org/presentationml/2006/ole">
            <mc:AlternateContent xmlns:mc="http://schemas.openxmlformats.org/markup-compatibility/2006">
              <mc:Choice xmlns:v="urn:schemas-microsoft-com:vml" Requires="v">
                <p:oleObj spid="_x0000_s26638" name="公式" r:id="rId3" imgW="2453400" imgH="596520" progId="">
                  <p:embed/>
                </p:oleObj>
              </mc:Choice>
              <mc:Fallback>
                <p:oleObj name="公式" r:id="rId3" imgW="2453400" imgH="5965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683000"/>
                        <a:ext cx="2808288" cy="754063"/>
                      </a:xfrm>
                      <a:prstGeom prst="rect">
                        <a:avLst/>
                      </a:prstGeom>
                      <a:solidFill>
                        <a:srgbClr val="CCFFFF"/>
                      </a:solidFill>
                    </p:spPr>
                  </p:pic>
                </p:oleObj>
              </mc:Fallback>
            </mc:AlternateContent>
          </a:graphicData>
        </a:graphic>
      </p:graphicFrame>
      <p:graphicFrame>
        <p:nvGraphicFramePr>
          <p:cNvPr id="26627" name="Object 4"/>
          <p:cNvGraphicFramePr>
            <a:graphicFrameLocks noChangeAspect="1"/>
          </p:cNvGraphicFramePr>
          <p:nvPr/>
        </p:nvGraphicFramePr>
        <p:xfrm>
          <a:off x="2700338" y="693738"/>
          <a:ext cx="3033712" cy="752475"/>
        </p:xfrm>
        <a:graphic>
          <a:graphicData uri="http://schemas.openxmlformats.org/presentationml/2006/ole">
            <mc:AlternateContent xmlns:mc="http://schemas.openxmlformats.org/markup-compatibility/2006">
              <mc:Choice xmlns:v="urn:schemas-microsoft-com:vml" Requires="v">
                <p:oleObj spid="_x0000_s26639" name="公式" r:id="rId5" imgW="2313720" imgH="520200" progId="">
                  <p:embed/>
                </p:oleObj>
              </mc:Choice>
              <mc:Fallback>
                <p:oleObj name="公式" r:id="rId5" imgW="2313720" imgH="5202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693738"/>
                        <a:ext cx="3033712" cy="752475"/>
                      </a:xfrm>
                      <a:prstGeom prst="rect">
                        <a:avLst/>
                      </a:prstGeom>
                      <a:solidFill>
                        <a:srgbClr val="CCFFFF"/>
                      </a:solidFill>
                    </p:spPr>
                  </p:pic>
                </p:oleObj>
              </mc:Fallback>
            </mc:AlternateContent>
          </a:graphicData>
        </a:graphic>
      </p:graphicFrame>
      <p:graphicFrame>
        <p:nvGraphicFramePr>
          <p:cNvPr id="26628" name="Object 5"/>
          <p:cNvGraphicFramePr>
            <a:graphicFrameLocks noGrp="1" noChangeAspect="1"/>
          </p:cNvGraphicFramePr>
          <p:nvPr>
            <p:ph sz="quarter" idx="3"/>
          </p:nvPr>
        </p:nvGraphicFramePr>
        <p:xfrm>
          <a:off x="2771775" y="5084763"/>
          <a:ext cx="2808288" cy="730250"/>
        </p:xfrm>
        <a:graphic>
          <a:graphicData uri="http://schemas.openxmlformats.org/presentationml/2006/ole">
            <mc:AlternateContent xmlns:mc="http://schemas.openxmlformats.org/markup-compatibility/2006">
              <mc:Choice xmlns:v="urn:schemas-microsoft-com:vml" Requires="v">
                <p:oleObj spid="_x0000_s26640" name="公式" r:id="rId7" imgW="2122920" imgH="596520" progId="">
                  <p:embed/>
                </p:oleObj>
              </mc:Choice>
              <mc:Fallback>
                <p:oleObj name="公式" r:id="rId7" imgW="2122920" imgH="59652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5084763"/>
                        <a:ext cx="2808288" cy="730250"/>
                      </a:xfrm>
                      <a:prstGeom prst="rect">
                        <a:avLst/>
                      </a:prstGeom>
                      <a:solidFill>
                        <a:srgbClr val="CCFFFF"/>
                      </a:solidFill>
                    </p:spPr>
                  </p:pic>
                </p:oleObj>
              </mc:Fallback>
            </mc:AlternateContent>
          </a:graphicData>
        </a:graphic>
      </p:graphicFrame>
      <p:graphicFrame>
        <p:nvGraphicFramePr>
          <p:cNvPr id="26629" name="Object 6"/>
          <p:cNvGraphicFramePr>
            <a:graphicFrameLocks noChangeAspect="1"/>
          </p:cNvGraphicFramePr>
          <p:nvPr/>
        </p:nvGraphicFramePr>
        <p:xfrm>
          <a:off x="1905000" y="5949950"/>
          <a:ext cx="4538663" cy="387350"/>
        </p:xfrm>
        <a:graphic>
          <a:graphicData uri="http://schemas.openxmlformats.org/presentationml/2006/ole">
            <mc:AlternateContent xmlns:mc="http://schemas.openxmlformats.org/markup-compatibility/2006">
              <mc:Choice xmlns:v="urn:schemas-microsoft-com:vml" Requires="v">
                <p:oleObj spid="_x0000_s26641" name="公式" r:id="rId9" imgW="3495960" imgH="228600" progId="">
                  <p:embed/>
                </p:oleObj>
              </mc:Choice>
              <mc:Fallback>
                <p:oleObj name="公式" r:id="rId9" imgW="3495960" imgH="228600" progId="">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5949950"/>
                        <a:ext cx="4538663" cy="387350"/>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9"/>
          <p:cNvGraphicFramePr>
            <a:graphicFrameLocks noGrp="1" noChangeAspect="1"/>
          </p:cNvGraphicFramePr>
          <p:nvPr>
            <p:ph sz="quarter" idx="1"/>
          </p:nvPr>
        </p:nvGraphicFramePr>
        <p:xfrm>
          <a:off x="1835150" y="836613"/>
          <a:ext cx="4456113" cy="685800"/>
        </p:xfrm>
        <a:graphic>
          <a:graphicData uri="http://schemas.openxmlformats.org/presentationml/2006/ole">
            <mc:AlternateContent xmlns:mc="http://schemas.openxmlformats.org/markup-compatibility/2006">
              <mc:Choice xmlns:v="urn:schemas-microsoft-com:vml" Requires="v">
                <p:oleObj spid="_x0000_s27662" name="Equation" r:id="rId3" imgW="3890160" imgH="533160" progId="Equation.DSMT4">
                  <p:embed/>
                </p:oleObj>
              </mc:Choice>
              <mc:Fallback>
                <p:oleObj name="Equation" r:id="rId3" imgW="3890160" imgH="5331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836613"/>
                        <a:ext cx="4456113" cy="685800"/>
                      </a:xfrm>
                      <a:prstGeom prst="rect">
                        <a:avLst/>
                      </a:prstGeom>
                      <a:solidFill>
                        <a:srgbClr val="CCFFFF"/>
                      </a:solidFill>
                    </p:spPr>
                  </p:pic>
                </p:oleObj>
              </mc:Fallback>
            </mc:AlternateContent>
          </a:graphicData>
        </a:graphic>
      </p:graphicFrame>
      <p:graphicFrame>
        <p:nvGraphicFramePr>
          <p:cNvPr id="27651" name="Object 6"/>
          <p:cNvGraphicFramePr>
            <a:graphicFrameLocks noGrp="1" noChangeAspect="1"/>
          </p:cNvGraphicFramePr>
          <p:nvPr>
            <p:ph sz="quarter" idx="2"/>
          </p:nvPr>
        </p:nvGraphicFramePr>
        <p:xfrm>
          <a:off x="1403350" y="4652963"/>
          <a:ext cx="5580063" cy="990600"/>
        </p:xfrm>
        <a:graphic>
          <a:graphicData uri="http://schemas.openxmlformats.org/presentationml/2006/ole">
            <mc:AlternateContent xmlns:mc="http://schemas.openxmlformats.org/markup-compatibility/2006">
              <mc:Choice xmlns:v="urn:schemas-microsoft-com:vml" Requires="v">
                <p:oleObj spid="_x0000_s27663" name="公式" r:id="rId5" imgW="4894200" imgH="799560" progId="">
                  <p:embed/>
                </p:oleObj>
              </mc:Choice>
              <mc:Fallback>
                <p:oleObj name="公式" r:id="rId5" imgW="4894200" imgH="79956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652963"/>
                        <a:ext cx="5580063" cy="990600"/>
                      </a:xfrm>
                      <a:prstGeom prst="rect">
                        <a:avLst/>
                      </a:prstGeom>
                      <a:solidFill>
                        <a:srgbClr val="CCFFFF"/>
                      </a:solidFill>
                    </p:spPr>
                  </p:pic>
                </p:oleObj>
              </mc:Fallback>
            </mc:AlternateContent>
          </a:graphicData>
        </a:graphic>
      </p:graphicFrame>
      <p:graphicFrame>
        <p:nvGraphicFramePr>
          <p:cNvPr id="27652" name="Object 12"/>
          <p:cNvGraphicFramePr>
            <a:graphicFrameLocks noGrp="1" noChangeAspect="1"/>
          </p:cNvGraphicFramePr>
          <p:nvPr>
            <p:ph sz="quarter" idx="3"/>
          </p:nvPr>
        </p:nvGraphicFramePr>
        <p:xfrm>
          <a:off x="1547813" y="2420938"/>
          <a:ext cx="4627562" cy="342900"/>
        </p:xfrm>
        <a:graphic>
          <a:graphicData uri="http://schemas.openxmlformats.org/presentationml/2006/ole">
            <mc:AlternateContent xmlns:mc="http://schemas.openxmlformats.org/markup-compatibility/2006">
              <mc:Choice xmlns:v="urn:schemas-microsoft-com:vml" Requires="v">
                <p:oleObj spid="_x0000_s27664" name="Equation" r:id="rId7" imgW="4042440" imgH="228600" progId="Equation.DSMT4">
                  <p:embed/>
                </p:oleObj>
              </mc:Choice>
              <mc:Fallback>
                <p:oleObj name="Equation" r:id="rId7" imgW="404244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420938"/>
                        <a:ext cx="4627562" cy="342900"/>
                      </a:xfrm>
                      <a:prstGeom prst="rect">
                        <a:avLst/>
                      </a:prstGeom>
                      <a:solidFill>
                        <a:srgbClr val="CCFFFF"/>
                      </a:solidFill>
                    </p:spPr>
                  </p:pic>
                </p:oleObj>
              </mc:Fallback>
            </mc:AlternateContent>
          </a:graphicData>
        </a:graphic>
      </p:graphicFrame>
      <p:graphicFrame>
        <p:nvGraphicFramePr>
          <p:cNvPr id="27653" name="Object 15"/>
          <p:cNvGraphicFramePr>
            <a:graphicFrameLocks noGrp="1" noChangeAspect="1"/>
          </p:cNvGraphicFramePr>
          <p:nvPr>
            <p:ph sz="quarter" idx="4"/>
          </p:nvPr>
        </p:nvGraphicFramePr>
        <p:xfrm>
          <a:off x="1692275" y="3573463"/>
          <a:ext cx="4475163" cy="304800"/>
        </p:xfrm>
        <a:graphic>
          <a:graphicData uri="http://schemas.openxmlformats.org/presentationml/2006/ole">
            <mc:AlternateContent xmlns:mc="http://schemas.openxmlformats.org/markup-compatibility/2006">
              <mc:Choice xmlns:v="urn:schemas-microsoft-com:vml" Requires="v">
                <p:oleObj spid="_x0000_s27665" name="Equation" r:id="rId9" imgW="3902760" imgH="190440" progId="Equation.DSMT4">
                  <p:embed/>
                </p:oleObj>
              </mc:Choice>
              <mc:Fallback>
                <p:oleObj name="Equation" r:id="rId9" imgW="3902760" imgH="1904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3573463"/>
                        <a:ext cx="4475163" cy="304800"/>
                      </a:xfrm>
                      <a:prstGeom prst="rect">
                        <a:avLst/>
                      </a:prstGeom>
                      <a:solidFill>
                        <a:srgbClr val="CCFFFF"/>
                      </a:solidFill>
                    </p:spPr>
                  </p:pic>
                </p:oleObj>
              </mc:Fallback>
            </mc:AlternateContent>
          </a:graphicData>
        </a:graphic>
      </p:graphicFrame>
      <p:sp>
        <p:nvSpPr>
          <p:cNvPr id="27654" name="Rectangle 18"/>
          <p:cNvSpPr>
            <a:spLocks noChangeArrowheads="1"/>
          </p:cNvSpPr>
          <p:nvPr/>
        </p:nvSpPr>
        <p:spPr bwMode="auto">
          <a:xfrm>
            <a:off x="395288" y="260350"/>
            <a:ext cx="3908425" cy="822325"/>
          </a:xfrm>
          <a:prstGeom prst="rect">
            <a:avLst/>
          </a:prstGeom>
          <a:noFill/>
          <a:ln w="12700" cap="sq">
            <a:noFill/>
            <a:miter lim="800000"/>
            <a:headEnd type="none" w="sm" len="sm"/>
            <a:tailEnd type="none" w="sm" len="sm"/>
          </a:ln>
        </p:spPr>
        <p:txBody>
          <a:bodyPr wrap="none">
            <a:spAutoFit/>
          </a:bodyPr>
          <a:lstStyle/>
          <a:p>
            <a:r>
              <a:rPr lang="zh-CN" altLang="en-US" b="1"/>
              <a:t>最少拍无纹波控制器</a:t>
            </a:r>
            <a:r>
              <a:rPr lang="en-US" altLang="zh-CN" b="1"/>
              <a:t>D(z)</a:t>
            </a:r>
            <a:r>
              <a:rPr lang="zh-CN" altLang="en-US" b="1"/>
              <a:t>为</a:t>
            </a:r>
            <a:r>
              <a:rPr lang="en-US" altLang="zh-CN" b="1"/>
              <a:t>:</a:t>
            </a:r>
          </a:p>
          <a:p>
            <a:endParaRPr lang="en-US" altLang="zh-CN" b="1"/>
          </a:p>
        </p:txBody>
      </p:sp>
      <p:sp>
        <p:nvSpPr>
          <p:cNvPr id="27655" name="Rectangle 19"/>
          <p:cNvSpPr>
            <a:spLocks noChangeArrowheads="1"/>
          </p:cNvSpPr>
          <p:nvPr/>
        </p:nvSpPr>
        <p:spPr bwMode="auto">
          <a:xfrm>
            <a:off x="323850" y="1844675"/>
            <a:ext cx="2222500" cy="457200"/>
          </a:xfrm>
          <a:prstGeom prst="rect">
            <a:avLst/>
          </a:prstGeom>
          <a:noFill/>
          <a:ln w="12700" cap="sq">
            <a:noFill/>
            <a:miter lim="800000"/>
            <a:headEnd type="none" w="sm" len="sm"/>
            <a:tailEnd type="none" w="sm" len="sm"/>
          </a:ln>
        </p:spPr>
        <p:txBody>
          <a:bodyPr wrap="none">
            <a:spAutoFit/>
          </a:bodyPr>
          <a:lstStyle/>
          <a:p>
            <a:r>
              <a:rPr lang="en-US" altLang="zh-CN" b="1"/>
              <a:t>2)</a:t>
            </a:r>
            <a:r>
              <a:rPr lang="zh-CN" altLang="en-US" b="1"/>
              <a:t>由</a:t>
            </a:r>
            <a:r>
              <a:rPr lang="en-US" altLang="zh-CN" b="1"/>
              <a:t>D(z)</a:t>
            </a:r>
            <a:r>
              <a:rPr lang="zh-CN" altLang="en-US" b="1"/>
              <a:t>得到：</a:t>
            </a:r>
          </a:p>
        </p:txBody>
      </p:sp>
      <p:sp>
        <p:nvSpPr>
          <p:cNvPr id="27656" name="Rectangle 20"/>
          <p:cNvSpPr>
            <a:spLocks noChangeArrowheads="1"/>
          </p:cNvSpPr>
          <p:nvPr/>
        </p:nvSpPr>
        <p:spPr bwMode="auto">
          <a:xfrm>
            <a:off x="539750" y="2924175"/>
            <a:ext cx="3860800" cy="457200"/>
          </a:xfrm>
          <a:prstGeom prst="rect">
            <a:avLst/>
          </a:prstGeom>
          <a:noFill/>
          <a:ln w="12700" cap="sq">
            <a:noFill/>
            <a:miter lim="800000"/>
            <a:headEnd type="none" w="sm" len="sm"/>
            <a:tailEnd type="none" w="sm" len="sm"/>
          </a:ln>
        </p:spPr>
        <p:txBody>
          <a:bodyPr wrap="none">
            <a:spAutoFit/>
          </a:bodyPr>
          <a:lstStyle/>
          <a:p>
            <a:r>
              <a:rPr lang="zh-CN" altLang="en-US" b="1"/>
              <a:t>该控制器的差分表达式为，</a:t>
            </a:r>
          </a:p>
        </p:txBody>
      </p:sp>
      <p:sp>
        <p:nvSpPr>
          <p:cNvPr id="27657" name="Rectangle 21"/>
          <p:cNvSpPr>
            <a:spLocks noChangeArrowheads="1"/>
          </p:cNvSpPr>
          <p:nvPr/>
        </p:nvSpPr>
        <p:spPr bwMode="auto">
          <a:xfrm>
            <a:off x="566738" y="4076700"/>
            <a:ext cx="4779962" cy="457200"/>
          </a:xfrm>
          <a:prstGeom prst="rect">
            <a:avLst/>
          </a:prstGeom>
          <a:noFill/>
          <a:ln w="12700" cap="sq">
            <a:noFill/>
            <a:miter lim="800000"/>
            <a:headEnd type="none" w="sm" len="sm"/>
            <a:tailEnd type="none" w="sm" len="sm"/>
          </a:ln>
        </p:spPr>
        <p:txBody>
          <a:bodyPr wrap="none">
            <a:spAutoFit/>
          </a:bodyPr>
          <a:lstStyle/>
          <a:p>
            <a:r>
              <a:rPr lang="zh-CN" altLang="en-US" b="1"/>
              <a:t>对于阶跃输入，控制器的输出为：</a:t>
            </a:r>
          </a:p>
        </p:txBody>
      </p:sp>
      <p:sp>
        <p:nvSpPr>
          <p:cNvPr id="27658" name="Rectangle 22"/>
          <p:cNvSpPr>
            <a:spLocks noChangeArrowheads="1"/>
          </p:cNvSpPr>
          <p:nvPr/>
        </p:nvSpPr>
        <p:spPr bwMode="auto">
          <a:xfrm>
            <a:off x="755650" y="5805488"/>
            <a:ext cx="2105025" cy="457200"/>
          </a:xfrm>
          <a:prstGeom prst="rect">
            <a:avLst/>
          </a:prstGeom>
          <a:noFill/>
          <a:ln w="12700" cap="sq">
            <a:noFill/>
            <a:miter lim="800000"/>
            <a:headEnd type="none" w="sm" len="sm"/>
            <a:tailEnd type="none" w="sm" len="sm"/>
          </a:ln>
        </p:spPr>
        <p:txBody>
          <a:bodyPr wrap="none">
            <a:spAutoFit/>
          </a:bodyPr>
          <a:lstStyle/>
          <a:p>
            <a:r>
              <a:rPr lang="en-US" altLang="zh-CN" b="1"/>
              <a:t>u(k)</a:t>
            </a:r>
            <a:r>
              <a:rPr lang="zh-CN" altLang="en-US" b="1"/>
              <a:t>稳态值为</a:t>
            </a:r>
            <a:r>
              <a:rPr lang="en-US" altLang="zh-CN" b="1"/>
              <a:t>0</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10"/>
          <p:cNvSpPr>
            <a:spLocks noChangeArrowheads="1"/>
          </p:cNvSpPr>
          <p:nvPr/>
        </p:nvSpPr>
        <p:spPr bwMode="auto">
          <a:xfrm>
            <a:off x="684213" y="549275"/>
            <a:ext cx="7559675" cy="574675"/>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None/>
            </a:pPr>
            <a:r>
              <a:rPr lang="zh-CN" altLang="en-US" sz="2800" b="1">
                <a:ea typeface="楷体_GB2312" pitchFamily="49" charset="-122"/>
              </a:rPr>
              <a:t>	</a:t>
            </a:r>
            <a:r>
              <a:rPr lang="en-US" altLang="zh-CN" sz="2800" b="1">
                <a:latin typeface="宋体" charset="-122"/>
              </a:rPr>
              <a:t>3</a:t>
            </a:r>
            <a:r>
              <a:rPr lang="zh-CN" altLang="en-US" sz="2800" b="1">
                <a:latin typeface="宋体" charset="-122"/>
              </a:rPr>
              <a:t>）可以得到：</a:t>
            </a:r>
          </a:p>
        </p:txBody>
      </p:sp>
      <p:graphicFrame>
        <p:nvGraphicFramePr>
          <p:cNvPr id="28674" name="Object 11"/>
          <p:cNvGraphicFramePr>
            <a:graphicFrameLocks noChangeAspect="1"/>
          </p:cNvGraphicFramePr>
          <p:nvPr/>
        </p:nvGraphicFramePr>
        <p:xfrm>
          <a:off x="1476375" y="2420938"/>
          <a:ext cx="7010400" cy="709612"/>
        </p:xfrm>
        <a:graphic>
          <a:graphicData uri="http://schemas.openxmlformats.org/presentationml/2006/ole">
            <mc:AlternateContent xmlns:mc="http://schemas.openxmlformats.org/markup-compatibility/2006">
              <mc:Choice xmlns:v="urn:schemas-microsoft-com:vml" Requires="v">
                <p:oleObj spid="_x0000_s28683" r:id="rId3" imgW="3924300" imgH="393700" progId="Equation.DSMT4">
                  <p:embed/>
                </p:oleObj>
              </mc:Choice>
              <mc:Fallback>
                <p:oleObj r:id="rId3" imgW="3924300" imgH="3937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420938"/>
                        <a:ext cx="7010400" cy="709612"/>
                      </a:xfrm>
                      <a:prstGeom prst="rect">
                        <a:avLst/>
                      </a:prstGeom>
                      <a:solidFill>
                        <a:srgbClr val="CCFFFF"/>
                      </a:solidFill>
                    </p:spPr>
                  </p:pic>
                </p:oleObj>
              </mc:Fallback>
            </mc:AlternateContent>
          </a:graphicData>
        </a:graphic>
      </p:graphicFrame>
      <p:graphicFrame>
        <p:nvGraphicFramePr>
          <p:cNvPr id="28675" name="Object 12"/>
          <p:cNvGraphicFramePr>
            <a:graphicFrameLocks noChangeAspect="1"/>
          </p:cNvGraphicFramePr>
          <p:nvPr/>
        </p:nvGraphicFramePr>
        <p:xfrm>
          <a:off x="1476375" y="1125538"/>
          <a:ext cx="4992688" cy="1074737"/>
        </p:xfrm>
        <a:graphic>
          <a:graphicData uri="http://schemas.openxmlformats.org/presentationml/2006/ole">
            <mc:AlternateContent xmlns:mc="http://schemas.openxmlformats.org/markup-compatibility/2006">
              <mc:Choice xmlns:v="urn:schemas-microsoft-com:vml" Requires="v">
                <p:oleObj spid="_x0000_s28684" name="公式" r:id="rId5" imgW="3852000" imgH="774000" progId="">
                  <p:embed/>
                </p:oleObj>
              </mc:Choice>
              <mc:Fallback>
                <p:oleObj name="公式" r:id="rId5" imgW="3852000" imgH="77400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125538"/>
                        <a:ext cx="4992688" cy="1074737"/>
                      </a:xfrm>
                      <a:prstGeom prst="rect">
                        <a:avLst/>
                      </a:prstGeom>
                      <a:solidFill>
                        <a:srgbClr val="CCFFFF"/>
                      </a:solidFill>
                    </p:spPr>
                  </p:pic>
                </p:oleObj>
              </mc:Fallback>
            </mc:AlternateContent>
          </a:graphicData>
        </a:graphic>
      </p:graphicFrame>
      <p:graphicFrame>
        <p:nvGraphicFramePr>
          <p:cNvPr id="28676" name="Object 14"/>
          <p:cNvGraphicFramePr>
            <a:graphicFrameLocks noGrp="1" noChangeAspect="1"/>
          </p:cNvGraphicFramePr>
          <p:nvPr>
            <p:ph sz="half" idx="2"/>
          </p:nvPr>
        </p:nvGraphicFramePr>
        <p:xfrm>
          <a:off x="1692275" y="3284538"/>
          <a:ext cx="5718175" cy="2001837"/>
        </p:xfrm>
        <a:graphic>
          <a:graphicData uri="http://schemas.openxmlformats.org/presentationml/2006/ole">
            <mc:AlternateContent xmlns:mc="http://schemas.openxmlformats.org/markup-compatibility/2006">
              <mc:Choice xmlns:v="urn:schemas-microsoft-com:vml" Requires="v">
                <p:oleObj spid="_x0000_s28685" r:id="rId7" imgW="3810000" imgH="1333500" progId="PowerPoint.Slide.8">
                  <p:embed/>
                </p:oleObj>
              </mc:Choice>
              <mc:Fallback>
                <p:oleObj r:id="rId7" imgW="3810000" imgH="1333500" progId="PowerPoint.Slide.8">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284538"/>
                        <a:ext cx="5718175" cy="200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8" name="Rectangle 18"/>
          <p:cNvSpPr>
            <a:spLocks noChangeArrowheads="1"/>
          </p:cNvSpPr>
          <p:nvPr/>
        </p:nvSpPr>
        <p:spPr bwMode="auto">
          <a:xfrm>
            <a:off x="684213" y="5516563"/>
            <a:ext cx="7559675" cy="574675"/>
          </a:xfrm>
          <a:prstGeom prst="rect">
            <a:avLst/>
          </a:prstGeom>
          <a:noFill/>
          <a:ln w="9525">
            <a:noFill/>
            <a:miter lim="800000"/>
            <a:headEnd/>
            <a:tailEnd/>
          </a:ln>
        </p:spPr>
        <p:txBody>
          <a:bodyPr/>
          <a:lstStyle/>
          <a:p>
            <a:pPr marL="342900" indent="-342900">
              <a:spcBef>
                <a:spcPct val="20000"/>
              </a:spcBef>
              <a:buClr>
                <a:schemeClr val="accent2"/>
              </a:buClr>
              <a:buSzPct val="80000"/>
              <a:buFont typeface="Wingdings" pitchFamily="2" charset="2"/>
              <a:buNone/>
            </a:pPr>
            <a:r>
              <a:rPr lang="zh-CN" altLang="en-US" sz="2800" b="1"/>
              <a:t>系统经过</a:t>
            </a:r>
            <a:r>
              <a:rPr lang="en-US" altLang="zh-CN" sz="2800" b="1"/>
              <a:t>2</a:t>
            </a:r>
            <a:r>
              <a:rPr lang="zh-CN" altLang="en-US" sz="2800" b="1"/>
              <a:t>拍进入稳态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sz="half" idx="1"/>
          </p:nvPr>
        </p:nvSpPr>
        <p:spPr>
          <a:xfrm>
            <a:off x="250825" y="765175"/>
            <a:ext cx="8748713" cy="5975350"/>
          </a:xfrm>
        </p:spPr>
        <p:txBody>
          <a:bodyPr/>
          <a:lstStyle/>
          <a:p>
            <a:pPr eaLnBrk="1" hangingPunct="1">
              <a:lnSpc>
                <a:spcPct val="90000"/>
              </a:lnSpc>
              <a:spcBef>
                <a:spcPct val="0"/>
              </a:spcBef>
              <a:buClr>
                <a:schemeClr val="tx1"/>
              </a:buClr>
              <a:buFont typeface="Wingdings" pitchFamily="2" charset="2"/>
              <a:buNone/>
            </a:pPr>
            <a:r>
              <a:rPr lang="en-US" altLang="zh-CN" sz="2400" b="1" smtClean="0">
                <a:solidFill>
                  <a:schemeClr val="folHlink"/>
                </a:solidFill>
                <a:latin typeface="宋体" charset="-122"/>
              </a:rPr>
              <a:t>1</a:t>
            </a:r>
            <a:r>
              <a:rPr lang="zh-CN" altLang="en-US" sz="2400" b="1" smtClean="0">
                <a:solidFill>
                  <a:schemeClr val="folHlink"/>
                </a:solidFill>
                <a:latin typeface="宋体" charset="-122"/>
              </a:rPr>
              <a:t>、基本概念</a:t>
            </a:r>
          </a:p>
          <a:p>
            <a:pPr eaLnBrk="1" hangingPunct="1">
              <a:lnSpc>
                <a:spcPct val="90000"/>
              </a:lnSpc>
              <a:spcBef>
                <a:spcPct val="0"/>
              </a:spcBef>
              <a:buClr>
                <a:schemeClr val="tx1"/>
              </a:buClr>
              <a:buFont typeface="Wingdings" pitchFamily="2" charset="2"/>
              <a:buChar char="Ø"/>
            </a:pPr>
            <a:r>
              <a:rPr lang="zh-CN" altLang="en-US" sz="2400" b="1" smtClean="0">
                <a:latin typeface="宋体" charset="-122"/>
              </a:rPr>
              <a:t>输入输出通道的组成</a:t>
            </a:r>
            <a:endParaRPr lang="en-US" altLang="zh-CN" sz="2400" b="1" smtClean="0">
              <a:latin typeface="宋体" charset="-122"/>
            </a:endParaRPr>
          </a:p>
          <a:p>
            <a:pPr eaLnBrk="1" hangingPunct="1">
              <a:lnSpc>
                <a:spcPct val="90000"/>
              </a:lnSpc>
              <a:spcBef>
                <a:spcPct val="0"/>
              </a:spcBef>
              <a:buFont typeface="Wingdings" pitchFamily="2" charset="2"/>
              <a:buNone/>
            </a:pPr>
            <a:r>
              <a:rPr lang="zh-CN" altLang="en-US" sz="2400" b="1" smtClean="0">
                <a:latin typeface="宋体" charset="-122"/>
              </a:rPr>
              <a:t>	模拟量输入通道、模拟量输出通道、开关量输入通道、开关量输出通道 </a:t>
            </a: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Font typeface="Wingdings" pitchFamily="2" charset="2"/>
              <a:buNone/>
            </a:pPr>
            <a:endParaRPr lang="zh-CN" altLang="en-US" sz="2400" smtClean="0">
              <a:latin typeface="宋体" charset="-122"/>
            </a:endParaRPr>
          </a:p>
          <a:p>
            <a:pPr eaLnBrk="1" hangingPunct="1">
              <a:lnSpc>
                <a:spcPct val="90000"/>
              </a:lnSpc>
              <a:spcBef>
                <a:spcPct val="0"/>
              </a:spcBef>
              <a:buClr>
                <a:schemeClr val="tx1"/>
              </a:buClr>
              <a:buFont typeface="Wingdings" pitchFamily="2" charset="2"/>
              <a:buChar char="Ø"/>
            </a:pPr>
            <a:r>
              <a:rPr lang="zh-CN" altLang="en-US" sz="2400" b="1" smtClean="0">
                <a:latin typeface="宋体" charset="-122"/>
              </a:rPr>
              <a:t>信号的采样</a:t>
            </a:r>
          </a:p>
          <a:p>
            <a:pPr eaLnBrk="1" hangingPunct="1">
              <a:lnSpc>
                <a:spcPct val="90000"/>
              </a:lnSpc>
              <a:buFont typeface="Wingdings" pitchFamily="2" charset="2"/>
              <a:buNone/>
            </a:pPr>
            <a:r>
              <a:rPr lang="zh-CN" altLang="en-US" sz="2400" b="1" smtClean="0">
                <a:latin typeface="宋体" charset="-122"/>
              </a:rPr>
              <a:t>   采样形式：周期采样、多阶采样、随机采样</a:t>
            </a:r>
          </a:p>
          <a:p>
            <a:pPr eaLnBrk="1" hangingPunct="1">
              <a:buFont typeface="Wingdings" pitchFamily="2" charset="2"/>
              <a:buNone/>
            </a:pPr>
            <a:r>
              <a:rPr lang="zh-CN" altLang="en-US" sz="2400" b="1" smtClean="0">
                <a:latin typeface="宋体" charset="-122"/>
              </a:rPr>
              <a:t>	 采样定理、香农定理</a:t>
            </a:r>
          </a:p>
          <a:p>
            <a:pPr eaLnBrk="1" hangingPunct="1">
              <a:buFont typeface="Wingdings" pitchFamily="2" charset="2"/>
              <a:buNone/>
            </a:pPr>
            <a:r>
              <a:rPr lang="zh-CN" altLang="en-US" sz="2400" b="1" smtClean="0">
                <a:latin typeface="宋体" charset="-122"/>
              </a:rPr>
              <a:t>	 量化过程（量化）、量化误差、量化单位</a:t>
            </a:r>
            <a:endParaRPr lang="en-US" altLang="zh-CN" sz="2400" b="1" smtClean="0">
              <a:latin typeface="宋体" charset="-122"/>
            </a:endParaRPr>
          </a:p>
          <a:p>
            <a:pPr eaLnBrk="1" hangingPunct="1">
              <a:lnSpc>
                <a:spcPct val="90000"/>
              </a:lnSpc>
              <a:buFont typeface="Wingdings" pitchFamily="2" charset="2"/>
              <a:buNone/>
            </a:pPr>
            <a:endParaRPr lang="zh-CN" altLang="en-US" sz="2400" b="1" smtClean="0">
              <a:latin typeface="宋体" charset="-122"/>
            </a:endParaRPr>
          </a:p>
        </p:txBody>
      </p:sp>
      <p:sp>
        <p:nvSpPr>
          <p:cNvPr id="3076" name="Rectangle 3"/>
          <p:cNvSpPr>
            <a:spLocks noChangeArrowheads="1"/>
          </p:cNvSpPr>
          <p:nvPr/>
        </p:nvSpPr>
        <p:spPr bwMode="auto">
          <a:xfrm>
            <a:off x="2738438" y="2281238"/>
            <a:ext cx="9144000" cy="0"/>
          </a:xfrm>
          <a:prstGeom prst="rect">
            <a:avLst/>
          </a:prstGeom>
          <a:noFill/>
          <a:ln w="12700" cap="sq">
            <a:noFill/>
            <a:miter lim="800000"/>
            <a:headEnd type="none" w="sm" len="sm"/>
            <a:tailEnd type="none" w="sm" len="sm"/>
          </a:ln>
        </p:spPr>
        <p:txBody>
          <a:bodyPr>
            <a:spAutoFit/>
          </a:bodyPr>
          <a:lstStyle/>
          <a:p>
            <a:endParaRPr lang="zh-CN" altLang="en-US"/>
          </a:p>
        </p:txBody>
      </p:sp>
      <p:graphicFrame>
        <p:nvGraphicFramePr>
          <p:cNvPr id="3074" name="Object 4"/>
          <p:cNvGraphicFramePr>
            <a:graphicFrameLocks noChangeAspect="1"/>
          </p:cNvGraphicFramePr>
          <p:nvPr/>
        </p:nvGraphicFramePr>
        <p:xfrm>
          <a:off x="1692275" y="2205038"/>
          <a:ext cx="5399088" cy="2432050"/>
        </p:xfrm>
        <a:graphic>
          <a:graphicData uri="http://schemas.openxmlformats.org/presentationml/2006/ole">
            <mc:AlternateContent xmlns:mc="http://schemas.openxmlformats.org/markup-compatibility/2006">
              <mc:Choice xmlns:v="urn:schemas-microsoft-com:vml" Requires="v">
                <p:oleObj spid="_x0000_s3077" name="Visio" r:id="rId3" imgW="3660689" imgH="2294238" progId="Visio.Drawing.11">
                  <p:embed/>
                </p:oleObj>
              </mc:Choice>
              <mc:Fallback>
                <p:oleObj name="Visio" r:id="rId3" imgW="3660689" imgH="22942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05038"/>
                        <a:ext cx="5399088" cy="2432050"/>
                      </a:xfrm>
                      <a:prstGeom prst="rect">
                        <a:avLst/>
                      </a:prstGeom>
                      <a:solidFill>
                        <a:srgbClr val="CCFFFF"/>
                      </a:solidFill>
                    </p:spPr>
                  </p:pic>
                </p:oleObj>
              </mc:Fallback>
            </mc:AlternateContent>
          </a:graphicData>
        </a:graphic>
      </p:graphicFrame>
      <p:sp>
        <p:nvSpPr>
          <p:cNvPr id="3077" name="Rectangle 5"/>
          <p:cNvSpPr>
            <a:spLocks noRot="1" noChangeArrowheads="1"/>
          </p:cNvSpPr>
          <p:nvPr/>
        </p:nvSpPr>
        <p:spPr bwMode="auto">
          <a:xfrm>
            <a:off x="1116013" y="115888"/>
            <a:ext cx="6400800" cy="504825"/>
          </a:xfrm>
          <a:prstGeom prst="rect">
            <a:avLst/>
          </a:prstGeom>
          <a:noFill/>
          <a:ln w="9525">
            <a:noFill/>
            <a:miter lim="800000"/>
            <a:headEnd/>
            <a:tailEnd/>
          </a:ln>
        </p:spPr>
        <p:txBody>
          <a:bodyPr/>
          <a:lstStyle/>
          <a:p>
            <a:pPr marL="342900" indent="-342900" algn="ctr">
              <a:spcBef>
                <a:spcPct val="20000"/>
              </a:spcBef>
              <a:buClr>
                <a:schemeClr val="accent2"/>
              </a:buClr>
              <a:buSzPct val="80000"/>
              <a:buFont typeface="Wingdings" pitchFamily="2" charset="2"/>
              <a:buNone/>
            </a:pPr>
            <a:r>
              <a:rPr lang="zh-CN" altLang="en-US" b="1">
                <a:latin typeface="宋体" charset="-122"/>
              </a:rPr>
              <a:t>第二章 输入/输出接口技术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539750" y="333375"/>
            <a:ext cx="7920038" cy="727075"/>
          </a:xfrm>
          <a:prstGeom prst="rect">
            <a:avLst/>
          </a:prstGeom>
          <a:noFill/>
          <a:ln w="12700" cap="sq">
            <a:noFill/>
            <a:miter lim="800000"/>
            <a:headEnd type="none" w="sm" len="sm"/>
            <a:tailEnd type="none" w="sm" len="sm"/>
          </a:ln>
        </p:spPr>
        <p:txBody>
          <a:bodyPr tIns="177744" bIns="184092">
            <a:spAutoFit/>
          </a:bodyPr>
          <a:lstStyle/>
          <a:p>
            <a:pPr>
              <a:buFont typeface="Wingdings" pitchFamily="2" charset="2"/>
              <a:buNone/>
            </a:pPr>
            <a:r>
              <a:rPr lang="en-US" altLang="zh-CN" b="1">
                <a:solidFill>
                  <a:schemeClr val="folHlink"/>
                </a:solidFill>
                <a:latin typeface="宋体" charset="-122"/>
              </a:rPr>
              <a:t>2 </a:t>
            </a:r>
            <a:r>
              <a:rPr lang="zh-CN" altLang="en-US" b="1">
                <a:solidFill>
                  <a:schemeClr val="folHlink"/>
                </a:solidFill>
                <a:latin typeface="宋体" charset="-122"/>
              </a:rPr>
              <a:t>模拟量输入通道</a:t>
            </a:r>
          </a:p>
        </p:txBody>
      </p:sp>
      <p:sp>
        <p:nvSpPr>
          <p:cNvPr id="4100" name="Rectangle 3"/>
          <p:cNvSpPr>
            <a:spLocks noChangeArrowheads="1"/>
          </p:cNvSpPr>
          <p:nvPr/>
        </p:nvSpPr>
        <p:spPr bwMode="auto">
          <a:xfrm>
            <a:off x="4000500" y="3314700"/>
            <a:ext cx="9144000"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4101" name="Rectangle 4"/>
          <p:cNvSpPr>
            <a:spLocks noChangeArrowheads="1"/>
          </p:cNvSpPr>
          <p:nvPr/>
        </p:nvSpPr>
        <p:spPr bwMode="auto">
          <a:xfrm>
            <a:off x="4210050" y="3314700"/>
            <a:ext cx="9144000"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4102" name="Rectangle 5"/>
          <p:cNvSpPr>
            <a:spLocks noChangeArrowheads="1"/>
          </p:cNvSpPr>
          <p:nvPr/>
        </p:nvSpPr>
        <p:spPr bwMode="auto">
          <a:xfrm>
            <a:off x="4414838" y="3314700"/>
            <a:ext cx="9144000"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4103" name="Rectangle 6"/>
          <p:cNvSpPr>
            <a:spLocks noChangeArrowheads="1"/>
          </p:cNvSpPr>
          <p:nvPr/>
        </p:nvSpPr>
        <p:spPr bwMode="auto">
          <a:xfrm>
            <a:off x="4114800" y="3352800"/>
            <a:ext cx="9144000"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4104" name="Text Box 8"/>
          <p:cNvSpPr txBox="1">
            <a:spLocks noChangeArrowheads="1"/>
          </p:cNvSpPr>
          <p:nvPr/>
        </p:nvSpPr>
        <p:spPr bwMode="auto">
          <a:xfrm>
            <a:off x="808038" y="3644900"/>
            <a:ext cx="7724775" cy="2647950"/>
          </a:xfrm>
          <a:prstGeom prst="rect">
            <a:avLst/>
          </a:prstGeom>
          <a:noFill/>
          <a:ln w="12700" cap="sq">
            <a:noFill/>
            <a:miter lim="800000"/>
            <a:headEnd type="none" w="sm" len="sm"/>
            <a:tailEnd type="none" w="sm" len="sm"/>
          </a:ln>
        </p:spPr>
        <p:txBody>
          <a:bodyPr>
            <a:spAutoFit/>
          </a:bodyPr>
          <a:lstStyle/>
          <a:p>
            <a:r>
              <a:rPr lang="zh-CN" altLang="en-US" b="1"/>
              <a:t>多路转换器（多路开关）</a:t>
            </a:r>
          </a:p>
          <a:p>
            <a:r>
              <a:rPr lang="zh-CN" altLang="en-US" b="1"/>
              <a:t>	将多路被测信号分别传送到</a:t>
            </a:r>
            <a:r>
              <a:rPr lang="en-US" altLang="zh-CN" b="1"/>
              <a:t>A/D</a:t>
            </a:r>
            <a:r>
              <a:rPr lang="zh-CN" altLang="en-US" b="1"/>
              <a:t>转换器进行转换</a:t>
            </a:r>
          </a:p>
          <a:p>
            <a:r>
              <a:rPr lang="zh-CN" altLang="en-US" b="1"/>
              <a:t> 采样</a:t>
            </a:r>
            <a:r>
              <a:rPr lang="en-US" altLang="zh-CN" b="1"/>
              <a:t>/</a:t>
            </a:r>
            <a:r>
              <a:rPr lang="zh-CN" altLang="en-US" b="1"/>
              <a:t>保持器</a:t>
            </a:r>
          </a:p>
          <a:p>
            <a:r>
              <a:rPr lang="en-US" altLang="zh-CN" b="1"/>
              <a:t>	</a:t>
            </a:r>
            <a:r>
              <a:rPr lang="zh-CN" altLang="en-US" b="1" noProof="1"/>
              <a:t>对变化的模拟信号快速采样并保持</a:t>
            </a:r>
            <a:r>
              <a:rPr lang="zh-CN" altLang="en-US" b="1"/>
              <a:t>模拟信号</a:t>
            </a:r>
          </a:p>
          <a:p>
            <a:r>
              <a:rPr lang="en-US" altLang="zh-CN" b="1"/>
              <a:t>            </a:t>
            </a:r>
            <a:r>
              <a:rPr lang="zh-CN" altLang="en-US" b="1"/>
              <a:t>孔径误差，孔径时间</a:t>
            </a:r>
          </a:p>
          <a:p>
            <a:r>
              <a:rPr lang="en-US" altLang="zh-CN" b="1"/>
              <a:t> A/D</a:t>
            </a:r>
            <a:r>
              <a:rPr lang="zh-CN" altLang="en-US" b="1"/>
              <a:t>转换器</a:t>
            </a:r>
          </a:p>
          <a:p>
            <a:endParaRPr lang="zh-CN" altLang="en-US"/>
          </a:p>
        </p:txBody>
      </p:sp>
      <p:graphicFrame>
        <p:nvGraphicFramePr>
          <p:cNvPr id="2" name="Object 8"/>
          <p:cNvGraphicFramePr>
            <a:graphicFrameLocks noChangeAspect="1"/>
          </p:cNvGraphicFramePr>
          <p:nvPr/>
        </p:nvGraphicFramePr>
        <p:xfrm>
          <a:off x="642910" y="1142984"/>
          <a:ext cx="7380288" cy="2171700"/>
        </p:xfrm>
        <a:graphic>
          <a:graphicData uri="http://schemas.openxmlformats.org/presentationml/2006/ole">
            <mc:AlternateContent xmlns:mc="http://schemas.openxmlformats.org/markup-compatibility/2006">
              <mc:Choice xmlns:v="urn:schemas-microsoft-com:vml" Requires="v">
                <p:oleObj spid="_x0000_s4102" name="Visio" r:id="rId3" imgW="6154439" imgH="1810890" progId="Visio.Drawing.11">
                  <p:embed/>
                </p:oleObj>
              </mc:Choice>
              <mc:Fallback>
                <p:oleObj name="Visio" r:id="rId3" imgW="6154439" imgH="181089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1142984"/>
                        <a:ext cx="7380288" cy="2171700"/>
                      </a:xfrm>
                      <a:prstGeom prst="rect">
                        <a:avLst/>
                      </a:prstGeom>
                      <a:solidFill>
                        <a:srgbClr val="99CCFF"/>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11188" y="692150"/>
            <a:ext cx="8424862" cy="3785652"/>
          </a:xfrm>
          <a:prstGeom prst="rect">
            <a:avLst/>
          </a:prstGeom>
          <a:noFill/>
          <a:ln w="9525" algn="ctr">
            <a:noFill/>
            <a:miter lim="800000"/>
            <a:headEnd/>
            <a:tailEnd/>
          </a:ln>
        </p:spPr>
        <p:txBody>
          <a:bodyPr>
            <a:spAutoFit/>
          </a:bodyPr>
          <a:lstStyle/>
          <a:p>
            <a:endParaRPr lang="en-US" altLang="zh-CN" b="1" dirty="0">
              <a:latin typeface="宋体" charset="-122"/>
            </a:endParaRPr>
          </a:p>
          <a:p>
            <a:pPr>
              <a:buFontTx/>
              <a:buChar char="•"/>
            </a:pPr>
            <a:r>
              <a:rPr lang="en-US" altLang="zh-CN" b="1" dirty="0">
                <a:latin typeface="宋体" charset="-122"/>
              </a:rPr>
              <a:t> A/D</a:t>
            </a:r>
            <a:r>
              <a:rPr lang="zh-CN" altLang="en-US" b="1" dirty="0">
                <a:latin typeface="宋体" charset="-122"/>
              </a:rPr>
              <a:t>转换原理</a:t>
            </a:r>
          </a:p>
          <a:p>
            <a:r>
              <a:rPr lang="zh-CN" altLang="en-US" b="1" dirty="0">
                <a:latin typeface="宋体" charset="-122"/>
              </a:rPr>
              <a:t>	转换方式</a:t>
            </a:r>
            <a:r>
              <a:rPr lang="en-US" altLang="zh-CN" b="1" dirty="0">
                <a:latin typeface="宋体" charset="-122"/>
              </a:rPr>
              <a:t>:</a:t>
            </a:r>
            <a:r>
              <a:rPr lang="zh-CN" altLang="en-US" b="1" dirty="0">
                <a:latin typeface="宋体" charset="-122"/>
              </a:rPr>
              <a:t>计数器式、逐次逼近式、双积分式</a:t>
            </a:r>
          </a:p>
          <a:p>
            <a:r>
              <a:rPr lang="zh-CN" altLang="en-US" b="1" dirty="0">
                <a:latin typeface="宋体" charset="-122"/>
              </a:rPr>
              <a:t>	</a:t>
            </a:r>
          </a:p>
          <a:p>
            <a:pPr>
              <a:buFontTx/>
              <a:buChar char="•"/>
            </a:pPr>
            <a:r>
              <a:rPr lang="en-US" altLang="zh-CN" b="1" dirty="0">
                <a:latin typeface="宋体" charset="-122"/>
              </a:rPr>
              <a:t> </a:t>
            </a:r>
            <a:r>
              <a:rPr lang="en-US" altLang="zh-CN" b="1" dirty="0">
                <a:solidFill>
                  <a:schemeClr val="folHlink"/>
                </a:solidFill>
                <a:latin typeface="宋体" charset="-122"/>
              </a:rPr>
              <a:t>8</a:t>
            </a:r>
            <a:r>
              <a:rPr lang="zh-CN" altLang="en-US" b="1" dirty="0">
                <a:solidFill>
                  <a:schemeClr val="folHlink"/>
                </a:solidFill>
                <a:latin typeface="宋体" charset="-122"/>
              </a:rPr>
              <a:t>位</a:t>
            </a:r>
            <a:r>
              <a:rPr lang="en-US" altLang="zh-CN" b="1" dirty="0">
                <a:solidFill>
                  <a:schemeClr val="folHlink"/>
                </a:solidFill>
                <a:latin typeface="宋体" charset="-122"/>
              </a:rPr>
              <a:t>A/D</a:t>
            </a:r>
            <a:r>
              <a:rPr lang="zh-CN" altLang="en-US" b="1" dirty="0">
                <a:solidFill>
                  <a:schemeClr val="folHlink"/>
                </a:solidFill>
                <a:latin typeface="宋体" charset="-122"/>
              </a:rPr>
              <a:t>转换器</a:t>
            </a:r>
            <a:r>
              <a:rPr lang="en-US" altLang="zh-CN" b="1" dirty="0">
                <a:solidFill>
                  <a:schemeClr val="folHlink"/>
                </a:solidFill>
                <a:latin typeface="宋体" charset="-122"/>
              </a:rPr>
              <a:t>ADC0809</a:t>
            </a:r>
          </a:p>
          <a:p>
            <a:pPr>
              <a:buFontTx/>
              <a:buChar char="•"/>
            </a:pPr>
            <a:r>
              <a:rPr lang="en-US" altLang="zh-CN" b="1" dirty="0">
                <a:latin typeface="宋体" charset="-122"/>
              </a:rPr>
              <a:t> 12</a:t>
            </a:r>
            <a:r>
              <a:rPr lang="zh-CN" altLang="en-US" b="1" dirty="0">
                <a:latin typeface="宋体" charset="-122"/>
              </a:rPr>
              <a:t>位</a:t>
            </a:r>
            <a:r>
              <a:rPr lang="en-US" altLang="zh-CN" b="1" dirty="0">
                <a:latin typeface="宋体" charset="-122"/>
              </a:rPr>
              <a:t>A/D</a:t>
            </a:r>
            <a:r>
              <a:rPr lang="zh-CN" altLang="en-US" b="1" dirty="0">
                <a:latin typeface="宋体" charset="-122"/>
              </a:rPr>
              <a:t>转换器</a:t>
            </a:r>
            <a:r>
              <a:rPr lang="en-US" altLang="zh-CN" b="1" dirty="0" smtClean="0">
                <a:latin typeface="宋体" charset="-122"/>
              </a:rPr>
              <a:t>AD574</a:t>
            </a:r>
            <a:r>
              <a:rPr lang="zh-CN" altLang="en-US" b="1" dirty="0" smtClean="0">
                <a:latin typeface="宋体" charset="-122"/>
              </a:rPr>
              <a:t>（了解）</a:t>
            </a:r>
            <a:endParaRPr lang="zh-CN" altLang="en-US" b="1" dirty="0">
              <a:latin typeface="宋体" charset="-122"/>
            </a:endParaRPr>
          </a:p>
          <a:p>
            <a:pPr>
              <a:buFontTx/>
              <a:buChar char="•"/>
            </a:pPr>
            <a:r>
              <a:rPr lang="en-US" altLang="zh-CN" b="1" dirty="0">
                <a:latin typeface="宋体" charset="-122"/>
              </a:rPr>
              <a:t> </a:t>
            </a:r>
            <a:r>
              <a:rPr lang="en-US" altLang="zh-CN" b="1" dirty="0">
                <a:solidFill>
                  <a:schemeClr val="folHlink"/>
                </a:solidFill>
                <a:latin typeface="宋体" charset="-122"/>
              </a:rPr>
              <a:t>A/D</a:t>
            </a:r>
            <a:r>
              <a:rPr lang="zh-CN" altLang="en-US" b="1" dirty="0">
                <a:solidFill>
                  <a:schemeClr val="folHlink"/>
                </a:solidFill>
                <a:latin typeface="宋体" charset="-122"/>
              </a:rPr>
              <a:t>接口技术（</a:t>
            </a:r>
            <a:r>
              <a:rPr lang="en-US" altLang="zh-CN" b="1" dirty="0">
                <a:solidFill>
                  <a:schemeClr val="folHlink"/>
                </a:solidFill>
                <a:latin typeface="宋体" charset="-122"/>
              </a:rPr>
              <a:t>ADC0809</a:t>
            </a:r>
            <a:r>
              <a:rPr lang="zh-CN" altLang="en-US" b="1" dirty="0" smtClean="0">
                <a:solidFill>
                  <a:schemeClr val="folHlink"/>
                </a:solidFill>
                <a:latin typeface="宋体" charset="-122"/>
              </a:rPr>
              <a:t>与</a:t>
            </a:r>
            <a:r>
              <a:rPr lang="en-US" altLang="zh-CN" b="1" dirty="0" smtClean="0">
                <a:solidFill>
                  <a:schemeClr val="folHlink"/>
                </a:solidFill>
                <a:latin typeface="宋体" charset="-122"/>
              </a:rPr>
              <a:t>PC</a:t>
            </a:r>
            <a:r>
              <a:rPr lang="zh-CN" altLang="en-US" b="1" dirty="0">
                <a:solidFill>
                  <a:schemeClr val="folHlink"/>
                </a:solidFill>
                <a:latin typeface="宋体" charset="-122"/>
              </a:rPr>
              <a:t>机</a:t>
            </a:r>
            <a:r>
              <a:rPr lang="en-US" altLang="zh-CN" b="1" dirty="0">
                <a:solidFill>
                  <a:schemeClr val="folHlink"/>
                </a:solidFill>
                <a:latin typeface="宋体" charset="-122"/>
              </a:rPr>
              <a:t>ISA</a:t>
            </a:r>
            <a:r>
              <a:rPr lang="zh-CN" altLang="en-US" b="1" dirty="0">
                <a:solidFill>
                  <a:schemeClr val="folHlink"/>
                </a:solidFill>
                <a:latin typeface="宋体" charset="-122"/>
              </a:rPr>
              <a:t>总线接口）</a:t>
            </a:r>
          </a:p>
          <a:p>
            <a:pPr lvl="1"/>
            <a:r>
              <a:rPr lang="zh-CN" altLang="en-US" b="1" dirty="0">
                <a:solidFill>
                  <a:schemeClr val="folHlink"/>
                </a:solidFill>
                <a:latin typeface="宋体" charset="-122"/>
              </a:rPr>
              <a:t>	数据线连接</a:t>
            </a:r>
          </a:p>
          <a:p>
            <a:pPr lvl="1"/>
            <a:r>
              <a:rPr lang="zh-CN" altLang="en-US" b="1" dirty="0">
                <a:solidFill>
                  <a:schemeClr val="folHlink"/>
                </a:solidFill>
                <a:latin typeface="宋体" charset="-122"/>
              </a:rPr>
              <a:t>	控制线连接</a:t>
            </a:r>
          </a:p>
          <a:p>
            <a:pPr lvl="1"/>
            <a:r>
              <a:rPr lang="zh-CN" altLang="en-US" b="1" dirty="0">
                <a:solidFill>
                  <a:schemeClr val="folHlink"/>
                </a:solidFill>
                <a:latin typeface="宋体" charset="-122"/>
              </a:rPr>
              <a:t>	数据传输方式（定时、查询、中断）</a:t>
            </a:r>
          </a:p>
        </p:txBody>
      </p: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body" sz="half" idx="1"/>
          </p:nvPr>
        </p:nvSpPr>
        <p:spPr>
          <a:xfrm>
            <a:off x="0" y="188913"/>
            <a:ext cx="9144000" cy="6480175"/>
          </a:xfrm>
        </p:spPr>
        <p:txBody>
          <a:bodyPr/>
          <a:lstStyle/>
          <a:p>
            <a:pPr eaLnBrk="1" hangingPunct="1">
              <a:lnSpc>
                <a:spcPct val="90000"/>
              </a:lnSpc>
              <a:buClr>
                <a:schemeClr val="tx1"/>
              </a:buClr>
              <a:buFont typeface="Wingdings" pitchFamily="2" charset="2"/>
              <a:buNone/>
            </a:pPr>
            <a:r>
              <a:rPr lang="en-US" altLang="zh-CN" sz="2400" b="1" dirty="0" smtClean="0">
                <a:solidFill>
                  <a:schemeClr val="folHlink"/>
                </a:solidFill>
                <a:latin typeface="宋体" charset="-122"/>
              </a:rPr>
              <a:t>3 </a:t>
            </a:r>
            <a:r>
              <a:rPr lang="zh-CN" altLang="en-US" sz="2400" b="1" dirty="0" smtClean="0">
                <a:solidFill>
                  <a:schemeClr val="folHlink"/>
                </a:solidFill>
                <a:latin typeface="宋体" charset="-122"/>
              </a:rPr>
              <a:t>模拟量输出通道</a:t>
            </a:r>
            <a:r>
              <a:rPr lang="zh-CN" altLang="en-US" sz="2400" b="1" dirty="0" smtClean="0">
                <a:latin typeface="宋体" charset="-122"/>
              </a:rPr>
              <a:t>	</a:t>
            </a:r>
          </a:p>
          <a:p>
            <a:pPr eaLnBrk="1" hangingPunct="1">
              <a:lnSpc>
                <a:spcPct val="90000"/>
              </a:lnSpc>
              <a:buFontTx/>
              <a:buChar char="•"/>
            </a:pPr>
            <a:r>
              <a:rPr lang="zh-CN" altLang="en-US" sz="2400" b="1" dirty="0" smtClean="0">
                <a:latin typeface="宋体" charset="-122"/>
              </a:rPr>
              <a:t>结构形式：多路</a:t>
            </a:r>
            <a:r>
              <a:rPr lang="en-US" altLang="zh-CN" sz="2400" b="1" dirty="0" smtClean="0">
                <a:latin typeface="宋体" charset="-122"/>
              </a:rPr>
              <a:t>D/A</a:t>
            </a:r>
            <a:r>
              <a:rPr lang="zh-CN" altLang="en-US" sz="2400" b="1" dirty="0" smtClean="0">
                <a:latin typeface="宋体" charset="-122"/>
              </a:rPr>
              <a:t>和多路共用</a:t>
            </a:r>
            <a:r>
              <a:rPr lang="en-US" altLang="zh-CN" sz="2400" b="1" dirty="0" smtClean="0">
                <a:latin typeface="宋体" charset="-122"/>
              </a:rPr>
              <a:t>D/A</a:t>
            </a:r>
          </a:p>
          <a:p>
            <a:pPr eaLnBrk="1" hangingPunct="1">
              <a:lnSpc>
                <a:spcPct val="90000"/>
              </a:lnSpc>
              <a:buFontTx/>
              <a:buChar char="•"/>
            </a:pPr>
            <a:endParaRPr lang="en-US" altLang="zh-CN" sz="2400" b="1" dirty="0" smtClean="0">
              <a:latin typeface="宋体" charset="-122"/>
            </a:endParaRPr>
          </a:p>
          <a:p>
            <a:pPr eaLnBrk="1" hangingPunct="1">
              <a:lnSpc>
                <a:spcPct val="90000"/>
              </a:lnSpc>
              <a:buFont typeface="Wingdings" pitchFamily="2" charset="2"/>
              <a:buNone/>
            </a:pPr>
            <a:endParaRPr lang="zh-CN" altLang="en-US" sz="2400" b="1" dirty="0" smtClean="0">
              <a:latin typeface="宋体" charset="-122"/>
            </a:endParaRPr>
          </a:p>
          <a:p>
            <a:pPr eaLnBrk="1" hangingPunct="1">
              <a:lnSpc>
                <a:spcPct val="90000"/>
              </a:lnSpc>
              <a:buFont typeface="Wingdings" pitchFamily="2" charset="2"/>
              <a:buNone/>
            </a:pPr>
            <a:endParaRPr lang="zh-CN" altLang="en-US" sz="2400" b="1" dirty="0" smtClean="0">
              <a:latin typeface="宋体" charset="-122"/>
            </a:endParaRPr>
          </a:p>
          <a:p>
            <a:pPr eaLnBrk="1" hangingPunct="1">
              <a:lnSpc>
                <a:spcPct val="90000"/>
              </a:lnSpc>
              <a:buFont typeface="Wingdings" pitchFamily="2" charset="2"/>
              <a:buNone/>
            </a:pPr>
            <a:endParaRPr lang="zh-CN" altLang="en-US" sz="2400" b="1" dirty="0" smtClean="0">
              <a:latin typeface="宋体" charset="-122"/>
            </a:endParaRPr>
          </a:p>
          <a:p>
            <a:pPr eaLnBrk="1" hangingPunct="1">
              <a:lnSpc>
                <a:spcPct val="90000"/>
              </a:lnSpc>
              <a:buFont typeface="Wingdings" pitchFamily="2" charset="2"/>
              <a:buNone/>
            </a:pPr>
            <a:endParaRPr lang="zh-CN" altLang="en-US" sz="2400" b="1" dirty="0" smtClean="0">
              <a:latin typeface="宋体" charset="-122"/>
            </a:endParaRPr>
          </a:p>
          <a:p>
            <a:pPr eaLnBrk="1" hangingPunct="1">
              <a:lnSpc>
                <a:spcPct val="90000"/>
              </a:lnSpc>
              <a:buFontTx/>
              <a:buChar char="•"/>
            </a:pPr>
            <a:r>
              <a:rPr lang="en-US" altLang="zh-CN" sz="2400" b="1" dirty="0" smtClean="0">
                <a:latin typeface="宋体" charset="-122"/>
              </a:rPr>
              <a:t>D/A</a:t>
            </a:r>
            <a:r>
              <a:rPr lang="zh-CN" altLang="en-US" sz="2400" b="1" dirty="0" smtClean="0">
                <a:latin typeface="宋体" charset="-122"/>
              </a:rPr>
              <a:t>转换原理</a:t>
            </a:r>
          </a:p>
          <a:p>
            <a:pPr eaLnBrk="1" hangingPunct="1">
              <a:lnSpc>
                <a:spcPct val="90000"/>
              </a:lnSpc>
              <a:buFontTx/>
              <a:buNone/>
            </a:pPr>
            <a:r>
              <a:rPr lang="zh-CN" altLang="en-US" sz="2400" b="1" dirty="0" smtClean="0">
                <a:latin typeface="宋体" charset="-122"/>
              </a:rPr>
              <a:t>	转换方式： </a:t>
            </a:r>
            <a:r>
              <a:rPr lang="en-US" altLang="zh-CN" sz="2400" dirty="0" smtClean="0">
                <a:latin typeface="宋体" charset="-122"/>
              </a:rPr>
              <a:t>R-2R</a:t>
            </a:r>
            <a:r>
              <a:rPr lang="zh-CN" altLang="en-US" sz="2400" b="1" dirty="0" smtClean="0">
                <a:latin typeface="宋体" charset="-122"/>
              </a:rPr>
              <a:t> </a:t>
            </a:r>
            <a:r>
              <a:rPr lang="en-US" altLang="zh-CN" sz="2400" b="1" dirty="0" smtClean="0">
                <a:latin typeface="宋体" charset="-122"/>
              </a:rPr>
              <a:t>T</a:t>
            </a:r>
            <a:r>
              <a:rPr lang="zh-CN" altLang="en-US" sz="2400" b="1" dirty="0" smtClean="0">
                <a:latin typeface="宋体" charset="-122"/>
              </a:rPr>
              <a:t>型电阻网络</a:t>
            </a:r>
            <a:endParaRPr lang="en-US" altLang="zh-CN" sz="2400" b="1" dirty="0" smtClean="0">
              <a:latin typeface="宋体" charset="-122"/>
            </a:endParaRPr>
          </a:p>
          <a:p>
            <a:pPr eaLnBrk="1" hangingPunct="1">
              <a:lnSpc>
                <a:spcPct val="90000"/>
              </a:lnSpc>
              <a:buFontTx/>
              <a:buChar char="•"/>
            </a:pPr>
            <a:r>
              <a:rPr lang="en-US" altLang="zh-CN" sz="2400" b="1" dirty="0" smtClean="0">
                <a:solidFill>
                  <a:schemeClr val="folHlink"/>
                </a:solidFill>
                <a:latin typeface="宋体" charset="-122"/>
              </a:rPr>
              <a:t>8</a:t>
            </a:r>
            <a:r>
              <a:rPr lang="zh-CN" altLang="en-US" sz="2400" b="1" dirty="0" smtClean="0">
                <a:solidFill>
                  <a:schemeClr val="folHlink"/>
                </a:solidFill>
                <a:latin typeface="宋体" charset="-122"/>
              </a:rPr>
              <a:t>位</a:t>
            </a:r>
            <a:r>
              <a:rPr lang="en-US" altLang="zh-CN" sz="2400" b="1" dirty="0" smtClean="0">
                <a:solidFill>
                  <a:schemeClr val="folHlink"/>
                </a:solidFill>
                <a:latin typeface="宋体" charset="-122"/>
              </a:rPr>
              <a:t>D/A</a:t>
            </a:r>
            <a:r>
              <a:rPr lang="zh-CN" altLang="en-US" sz="2400" b="1" dirty="0" smtClean="0">
                <a:solidFill>
                  <a:schemeClr val="folHlink"/>
                </a:solidFill>
                <a:latin typeface="宋体" charset="-122"/>
              </a:rPr>
              <a:t>转换器</a:t>
            </a:r>
            <a:r>
              <a:rPr lang="en-US" altLang="zh-CN" sz="2400" b="1" dirty="0" smtClean="0">
                <a:solidFill>
                  <a:schemeClr val="folHlink"/>
                </a:solidFill>
                <a:latin typeface="宋体" charset="-122"/>
              </a:rPr>
              <a:t>DAC0832</a:t>
            </a:r>
          </a:p>
          <a:p>
            <a:pPr eaLnBrk="1" hangingPunct="1">
              <a:lnSpc>
                <a:spcPct val="90000"/>
              </a:lnSpc>
              <a:buFontTx/>
              <a:buChar char="•"/>
            </a:pPr>
            <a:r>
              <a:rPr lang="en-US" altLang="zh-CN" sz="2400" b="1" dirty="0" smtClean="0">
                <a:latin typeface="宋体" charset="-122"/>
              </a:rPr>
              <a:t>12</a:t>
            </a:r>
            <a:r>
              <a:rPr lang="zh-CN" altLang="en-US" sz="2400" b="1" dirty="0" smtClean="0">
                <a:latin typeface="宋体" charset="-122"/>
              </a:rPr>
              <a:t>位</a:t>
            </a:r>
            <a:r>
              <a:rPr lang="en-US" altLang="zh-CN" sz="2400" b="1" dirty="0" smtClean="0">
                <a:latin typeface="宋体" charset="-122"/>
              </a:rPr>
              <a:t>D/A</a:t>
            </a:r>
            <a:r>
              <a:rPr lang="zh-CN" altLang="en-US" sz="2400" b="1" dirty="0" smtClean="0">
                <a:latin typeface="宋体" charset="-122"/>
              </a:rPr>
              <a:t>转换器</a:t>
            </a:r>
            <a:r>
              <a:rPr lang="en-US" altLang="zh-CN" sz="2400" b="1" dirty="0" smtClean="0">
                <a:latin typeface="宋体" charset="-122"/>
              </a:rPr>
              <a:t>DAC1208/1210</a:t>
            </a:r>
            <a:r>
              <a:rPr lang="zh-CN" altLang="en-US" sz="2400" b="1" dirty="0" smtClean="0">
                <a:latin typeface="宋体" charset="-122"/>
              </a:rPr>
              <a:t>（了解）</a:t>
            </a:r>
          </a:p>
          <a:p>
            <a:pPr eaLnBrk="1" hangingPunct="1">
              <a:lnSpc>
                <a:spcPct val="90000"/>
              </a:lnSpc>
              <a:buFontTx/>
              <a:buChar char="•"/>
            </a:pPr>
            <a:r>
              <a:rPr lang="en-US" altLang="zh-CN" sz="2400" b="1" dirty="0" smtClean="0">
                <a:latin typeface="宋体" charset="-122"/>
              </a:rPr>
              <a:t>D/A</a:t>
            </a:r>
            <a:r>
              <a:rPr lang="zh-CN" altLang="en-US" sz="2400" b="1" dirty="0" smtClean="0">
                <a:latin typeface="宋体" charset="-122"/>
              </a:rPr>
              <a:t>转换器的输出方式</a:t>
            </a:r>
          </a:p>
          <a:p>
            <a:pPr eaLnBrk="1" hangingPunct="1">
              <a:lnSpc>
                <a:spcPct val="90000"/>
              </a:lnSpc>
              <a:buFont typeface="Wingdings" pitchFamily="2" charset="2"/>
              <a:buNone/>
            </a:pPr>
            <a:r>
              <a:rPr lang="zh-CN" altLang="en-US" sz="2400" b="1" dirty="0" smtClean="0">
                <a:latin typeface="宋体" charset="-122"/>
              </a:rPr>
              <a:t>  </a:t>
            </a:r>
            <a:r>
              <a:rPr lang="zh-CN" altLang="en-US" sz="2400" b="1" dirty="0" smtClean="0">
                <a:solidFill>
                  <a:schemeClr val="folHlink"/>
                </a:solidFill>
                <a:latin typeface="宋体" charset="-122"/>
              </a:rPr>
              <a:t>电压输出方式（单极输出和双极输出）、电流输出方式</a:t>
            </a:r>
          </a:p>
          <a:p>
            <a:pPr eaLnBrk="1" hangingPunct="1">
              <a:lnSpc>
                <a:spcPct val="90000"/>
              </a:lnSpc>
              <a:buFont typeface="Wingdings" pitchFamily="2" charset="2"/>
              <a:buNone/>
            </a:pPr>
            <a:r>
              <a:rPr lang="en-US" altLang="zh-CN" sz="2400" b="1" dirty="0" smtClean="0">
                <a:solidFill>
                  <a:schemeClr val="folHlink"/>
                </a:solidFill>
                <a:latin typeface="宋体" charset="-122"/>
              </a:rPr>
              <a:t>	D/A</a:t>
            </a:r>
            <a:r>
              <a:rPr lang="zh-CN" altLang="en-US" sz="2400" b="1" dirty="0" smtClean="0">
                <a:solidFill>
                  <a:schemeClr val="folHlink"/>
                </a:solidFill>
                <a:latin typeface="宋体" charset="-122"/>
              </a:rPr>
              <a:t>转换接口技术</a:t>
            </a:r>
          </a:p>
          <a:p>
            <a:pPr eaLnBrk="1" hangingPunct="1">
              <a:lnSpc>
                <a:spcPct val="90000"/>
              </a:lnSpc>
              <a:spcBef>
                <a:spcPct val="0"/>
              </a:spcBef>
              <a:buFont typeface="Wingdings" pitchFamily="2" charset="2"/>
              <a:buNone/>
            </a:pPr>
            <a:r>
              <a:rPr lang="zh-CN" altLang="en-US" sz="2400" b="1" dirty="0" smtClean="0">
                <a:solidFill>
                  <a:schemeClr val="folHlink"/>
                </a:solidFill>
                <a:latin typeface="宋体" charset="-122"/>
              </a:rPr>
              <a:t>	直通方式、单缓冲、双缓冲</a:t>
            </a:r>
          </a:p>
        </p:txBody>
      </p:sp>
      <p:graphicFrame>
        <p:nvGraphicFramePr>
          <p:cNvPr id="5122" name="Object 3"/>
          <p:cNvGraphicFramePr>
            <a:graphicFrameLocks noGrp="1" noChangeAspect="1"/>
          </p:cNvGraphicFramePr>
          <p:nvPr>
            <p:ph sz="quarter" idx="2"/>
          </p:nvPr>
        </p:nvGraphicFramePr>
        <p:xfrm>
          <a:off x="4500563" y="1125538"/>
          <a:ext cx="3816350" cy="1847850"/>
        </p:xfrm>
        <a:graphic>
          <a:graphicData uri="http://schemas.openxmlformats.org/presentationml/2006/ole">
            <mc:AlternateContent xmlns:mc="http://schemas.openxmlformats.org/markup-compatibility/2006">
              <mc:Choice xmlns:v="urn:schemas-microsoft-com:vml" Requires="v">
                <p:oleObj spid="_x0000_s5128" name="Visio" r:id="rId3" imgW="4303037" imgH="2084832" progId="Visio.Drawing.11">
                  <p:embed/>
                </p:oleObj>
              </mc:Choice>
              <mc:Fallback>
                <p:oleObj name="Visio" r:id="rId3" imgW="4303037" imgH="208483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25538"/>
                        <a:ext cx="3816350" cy="1847850"/>
                      </a:xfrm>
                      <a:prstGeom prst="rect">
                        <a:avLst/>
                      </a:prstGeom>
                      <a:solidFill>
                        <a:srgbClr val="CCFFFF"/>
                      </a:solidFill>
                    </p:spPr>
                  </p:pic>
                </p:oleObj>
              </mc:Fallback>
            </mc:AlternateContent>
          </a:graphicData>
        </a:graphic>
      </p:graphicFrame>
      <p:graphicFrame>
        <p:nvGraphicFramePr>
          <p:cNvPr id="5123" name="Object 4"/>
          <p:cNvGraphicFramePr>
            <a:graphicFrameLocks noGrp="1" noChangeAspect="1"/>
          </p:cNvGraphicFramePr>
          <p:nvPr>
            <p:ph sz="quarter" idx="3"/>
          </p:nvPr>
        </p:nvGraphicFramePr>
        <p:xfrm>
          <a:off x="684213" y="1125538"/>
          <a:ext cx="3455987" cy="1757362"/>
        </p:xfrm>
        <a:graphic>
          <a:graphicData uri="http://schemas.openxmlformats.org/presentationml/2006/ole">
            <mc:AlternateContent xmlns:mc="http://schemas.openxmlformats.org/markup-compatibility/2006">
              <mc:Choice xmlns:v="urn:schemas-microsoft-com:vml" Requires="v">
                <p:oleObj spid="_x0000_s5129" name="Visio" r:id="rId5" imgW="3009946" imgH="1530650" progId="Visio.Drawing.11">
                  <p:embed/>
                </p:oleObj>
              </mc:Choice>
              <mc:Fallback>
                <p:oleObj name="Visio" r:id="rId5" imgW="3009946" imgH="153065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125538"/>
                        <a:ext cx="3455987" cy="1757362"/>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5345</TotalTime>
  <Words>1956</Words>
  <Application>Microsoft Office PowerPoint</Application>
  <PresentationFormat>全屏显示(4:3)</PresentationFormat>
  <Paragraphs>515</Paragraphs>
  <Slides>54</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54</vt:i4>
      </vt:variant>
    </vt:vector>
  </HeadingPairs>
  <TitlesOfParts>
    <vt:vector size="66" baseType="lpstr">
      <vt:lpstr>黑体</vt:lpstr>
      <vt:lpstr>楷体_GB2312</vt:lpstr>
      <vt:lpstr>宋体</vt:lpstr>
      <vt:lpstr>Arial</vt:lpstr>
      <vt:lpstr>Times New Roman</vt:lpstr>
      <vt:lpstr>Wingdings</vt:lpstr>
      <vt:lpstr>Soaring</vt:lpstr>
      <vt:lpstr>Visio</vt:lpstr>
      <vt:lpstr>公式</vt:lpstr>
      <vt:lpstr>Microsoft PowerPoint 97-2003 幻灯片</vt:lpstr>
      <vt:lpstr>Equation</vt:lpstr>
      <vt:lpstr>MathType 6.0 Equation</vt:lpstr>
      <vt:lpstr>计算机控制技术（复习）</vt:lpstr>
      <vt:lpstr>第一章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计算机控制网络技术</vt:lpstr>
      <vt:lpstr>PowerPoint 演示文稿</vt:lpstr>
      <vt:lpstr>历年考试题型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LiuYang</cp:lastModifiedBy>
  <cp:revision>275</cp:revision>
  <cp:lastPrinted>1601-01-01T00:00:00Z</cp:lastPrinted>
  <dcterms:created xsi:type="dcterms:W3CDTF">2002-05-16T02:59:03Z</dcterms:created>
  <dcterms:modified xsi:type="dcterms:W3CDTF">2019-06-18T10:09:53Z</dcterms:modified>
</cp:coreProperties>
</file>