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76" r:id="rId2"/>
    <p:sldId id="272" r:id="rId3"/>
    <p:sldId id="401" r:id="rId4"/>
    <p:sldId id="279" r:id="rId5"/>
    <p:sldId id="280" r:id="rId6"/>
    <p:sldId id="420" r:id="rId7"/>
    <p:sldId id="281" r:id="rId8"/>
    <p:sldId id="406" r:id="rId9"/>
    <p:sldId id="282" r:id="rId10"/>
    <p:sldId id="283" r:id="rId11"/>
    <p:sldId id="405" r:id="rId12"/>
    <p:sldId id="284" r:id="rId13"/>
    <p:sldId id="407" r:id="rId14"/>
    <p:sldId id="402" r:id="rId15"/>
    <p:sldId id="476" r:id="rId16"/>
    <p:sldId id="477" r:id="rId17"/>
    <p:sldId id="478" r:id="rId18"/>
    <p:sldId id="285" r:id="rId19"/>
    <p:sldId id="470" r:id="rId20"/>
    <p:sldId id="471" r:id="rId21"/>
    <p:sldId id="472" r:id="rId22"/>
    <p:sldId id="473" r:id="rId23"/>
    <p:sldId id="475" r:id="rId24"/>
    <p:sldId id="439" r:id="rId25"/>
    <p:sldId id="438" r:id="rId26"/>
    <p:sldId id="417" r:id="rId27"/>
    <p:sldId id="422" r:id="rId28"/>
    <p:sldId id="464" r:id="rId29"/>
    <p:sldId id="289" r:id="rId30"/>
    <p:sldId id="290" r:id="rId31"/>
    <p:sldId id="423" r:id="rId32"/>
    <p:sldId id="313" r:id="rId33"/>
    <p:sldId id="440" r:id="rId34"/>
    <p:sldId id="291" r:id="rId35"/>
    <p:sldId id="441" r:id="rId36"/>
    <p:sldId id="314" r:id="rId37"/>
    <p:sldId id="424" r:id="rId38"/>
    <p:sldId id="425" r:id="rId39"/>
    <p:sldId id="426" r:id="rId40"/>
    <p:sldId id="428" r:id="rId41"/>
    <p:sldId id="429" r:id="rId42"/>
    <p:sldId id="315" r:id="rId43"/>
    <p:sldId id="409" r:id="rId44"/>
    <p:sldId id="410" r:id="rId45"/>
    <p:sldId id="292" r:id="rId46"/>
    <p:sldId id="316" r:id="rId47"/>
    <p:sldId id="411" r:id="rId48"/>
    <p:sldId id="418" r:id="rId49"/>
    <p:sldId id="419" r:id="rId50"/>
    <p:sldId id="317" r:id="rId51"/>
    <p:sldId id="412" r:id="rId52"/>
    <p:sldId id="293" r:id="rId53"/>
    <p:sldId id="413" r:id="rId54"/>
    <p:sldId id="430" r:id="rId55"/>
    <p:sldId id="431" r:id="rId56"/>
    <p:sldId id="294" r:id="rId57"/>
    <p:sldId id="295" r:id="rId58"/>
    <p:sldId id="414" r:id="rId59"/>
    <p:sldId id="320" r:id="rId60"/>
    <p:sldId id="319" r:id="rId61"/>
    <p:sldId id="415" r:id="rId62"/>
    <p:sldId id="416" r:id="rId63"/>
    <p:sldId id="498" r:id="rId64"/>
    <p:sldId id="500" r:id="rId65"/>
    <p:sldId id="322" r:id="rId66"/>
    <p:sldId id="499" r:id="rId67"/>
    <p:sldId id="323" r:id="rId68"/>
    <p:sldId id="324" r:id="rId69"/>
    <p:sldId id="325" r:id="rId70"/>
    <p:sldId id="479" r:id="rId71"/>
    <p:sldId id="480" r:id="rId72"/>
    <p:sldId id="483" r:id="rId73"/>
    <p:sldId id="485" r:id="rId74"/>
    <p:sldId id="433" r:id="rId75"/>
    <p:sldId id="434" r:id="rId76"/>
    <p:sldId id="435" r:id="rId77"/>
    <p:sldId id="326" r:id="rId78"/>
    <p:sldId id="297" r:id="rId79"/>
    <p:sldId id="436" r:id="rId80"/>
    <p:sldId id="298" r:id="rId81"/>
    <p:sldId id="437" r:id="rId82"/>
    <p:sldId id="442" r:id="rId83"/>
    <p:sldId id="299" r:id="rId84"/>
    <p:sldId id="300" r:id="rId85"/>
    <p:sldId id="443" r:id="rId86"/>
    <p:sldId id="301" r:id="rId87"/>
    <p:sldId id="444" r:id="rId88"/>
    <p:sldId id="302" r:id="rId89"/>
    <p:sldId id="303" r:id="rId90"/>
    <p:sldId id="445" r:id="rId91"/>
    <p:sldId id="304" r:id="rId92"/>
    <p:sldId id="305" r:id="rId93"/>
    <p:sldId id="306" r:id="rId94"/>
    <p:sldId id="307" r:id="rId95"/>
    <p:sldId id="446" r:id="rId96"/>
    <p:sldId id="447" r:id="rId97"/>
    <p:sldId id="308" r:id="rId98"/>
    <p:sldId id="329" r:id="rId99"/>
    <p:sldId id="310" r:id="rId100"/>
    <p:sldId id="332" r:id="rId101"/>
    <p:sldId id="331" r:id="rId102"/>
    <p:sldId id="333" r:id="rId103"/>
    <p:sldId id="334" r:id="rId104"/>
    <p:sldId id="501" r:id="rId105"/>
    <p:sldId id="336" r:id="rId106"/>
    <p:sldId id="486" r:id="rId107"/>
    <p:sldId id="465" r:id="rId108"/>
    <p:sldId id="466" r:id="rId109"/>
    <p:sldId id="404" r:id="rId110"/>
    <p:sldId id="337" r:id="rId111"/>
    <p:sldId id="338" r:id="rId112"/>
    <p:sldId id="343" r:id="rId113"/>
    <p:sldId id="449" r:id="rId114"/>
    <p:sldId id="450" r:id="rId115"/>
    <p:sldId id="382" r:id="rId116"/>
    <p:sldId id="451" r:id="rId117"/>
    <p:sldId id="448" r:id="rId118"/>
    <p:sldId id="452" r:id="rId119"/>
    <p:sldId id="487" r:id="rId120"/>
    <p:sldId id="385" r:id="rId121"/>
    <p:sldId id="386" r:id="rId122"/>
    <p:sldId id="453" r:id="rId123"/>
    <p:sldId id="488" r:id="rId124"/>
    <p:sldId id="387" r:id="rId125"/>
    <p:sldId id="388" r:id="rId126"/>
    <p:sldId id="454" r:id="rId127"/>
    <p:sldId id="389" r:id="rId128"/>
    <p:sldId id="397" r:id="rId129"/>
    <p:sldId id="393" r:id="rId130"/>
    <p:sldId id="394" r:id="rId131"/>
    <p:sldId id="395" r:id="rId132"/>
    <p:sldId id="396" r:id="rId133"/>
    <p:sldId id="390" r:id="rId134"/>
    <p:sldId id="398" r:id="rId135"/>
    <p:sldId id="399" r:id="rId136"/>
    <p:sldId id="492" r:id="rId137"/>
    <p:sldId id="493" r:id="rId138"/>
    <p:sldId id="494" r:id="rId139"/>
    <p:sldId id="497" r:id="rId140"/>
    <p:sldId id="495" r:id="rId141"/>
    <p:sldId id="496" r:id="rId142"/>
    <p:sldId id="490" r:id="rId143"/>
    <p:sldId id="456" r:id="rId144"/>
    <p:sldId id="339" r:id="rId145"/>
    <p:sldId id="348" r:id="rId146"/>
    <p:sldId id="347" r:id="rId147"/>
    <p:sldId id="346" r:id="rId148"/>
    <p:sldId id="345" r:id="rId149"/>
    <p:sldId id="457" r:id="rId150"/>
    <p:sldId id="344" r:id="rId151"/>
    <p:sldId id="353" r:id="rId152"/>
    <p:sldId id="352" r:id="rId153"/>
    <p:sldId id="351" r:id="rId154"/>
    <p:sldId id="350" r:id="rId155"/>
    <p:sldId id="349" r:id="rId156"/>
    <p:sldId id="359" r:id="rId157"/>
    <p:sldId id="358" r:id="rId158"/>
    <p:sldId id="357" r:id="rId159"/>
    <p:sldId id="356" r:id="rId160"/>
    <p:sldId id="355" r:id="rId161"/>
    <p:sldId id="354" r:id="rId162"/>
    <p:sldId id="363" r:id="rId163"/>
    <p:sldId id="458" r:id="rId164"/>
    <p:sldId id="361" r:id="rId165"/>
    <p:sldId id="360" r:id="rId166"/>
    <p:sldId id="369" r:id="rId167"/>
    <p:sldId id="459" r:id="rId168"/>
    <p:sldId id="368" r:id="rId169"/>
    <p:sldId id="460" r:id="rId170"/>
    <p:sldId id="468" r:id="rId171"/>
    <p:sldId id="469" r:id="rId172"/>
    <p:sldId id="365" r:id="rId173"/>
    <p:sldId id="461" r:id="rId174"/>
    <p:sldId id="371" r:id="rId175"/>
    <p:sldId id="463" r:id="rId176"/>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00"/>
    <a:srgbClr val="0033CC"/>
    <a:srgbClr val="9933FF"/>
    <a:srgbClr val="CC99FF"/>
    <a:srgbClr val="FF99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86375" autoAdjust="0"/>
  </p:normalViewPr>
  <p:slideViewPr>
    <p:cSldViewPr>
      <p:cViewPr varScale="1">
        <p:scale>
          <a:sx n="65" d="100"/>
          <a:sy n="65" d="100"/>
        </p:scale>
        <p:origin x="1508" y="56"/>
      </p:cViewPr>
      <p:guideLst>
        <p:guide orient="horz" pos="2160"/>
        <p:guide pos="2880"/>
      </p:guideLst>
    </p:cSldViewPr>
  </p:slideViewPr>
  <p:outlineViewPr>
    <p:cViewPr>
      <p:scale>
        <a:sx n="33" d="100"/>
        <a:sy n="33" d="100"/>
      </p:scale>
      <p:origin x="0" y="205236"/>
    </p:cViewPr>
  </p:outlineViewPr>
  <p:notesTextViewPr>
    <p:cViewPr>
      <p:scale>
        <a:sx n="100" d="100"/>
        <a:sy n="100" d="100"/>
      </p:scale>
      <p:origin x="0" y="0"/>
    </p:cViewPr>
  </p:notesTextViewPr>
  <p:sorterViewPr>
    <p:cViewPr>
      <p:scale>
        <a:sx n="66" d="100"/>
        <a:sy n="66" d="100"/>
      </p:scale>
      <p:origin x="0" y="364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image" Target="../media/image4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image" Target="../media/image9.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image" Target="../media/image111.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ight Triangle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ea typeface="宋体" charset="-122"/>
              </a:endParaRPr>
            </a:p>
          </p:txBody>
        </p:sp>
        <p:sp>
          <p:nvSpPr>
            <p:cNvPr id="7" name="Freeform 18"/>
            <p:cNvSpPr>
              <a:spLocks/>
            </p:cNvSpPr>
            <p:nvPr/>
          </p:nvSpPr>
          <p:spPr bwMode="auto">
            <a:xfrm>
              <a:off x="35443" y="5135526"/>
              <a:ext cx="9108557" cy="838200"/>
            </a:xfrm>
            <a:custGeom>
              <a:avLst/>
              <a:gdLst>
                <a:gd name="T0" fmla="*/ 0 w 5760"/>
                <a:gd name="T1" fmla="*/ 0 h 528"/>
                <a:gd name="T2" fmla="*/ 2147483647 w 5760"/>
                <a:gd name="T3" fmla="*/ 0 h 528"/>
                <a:gd name="T4" fmla="*/ 2147483647 w 5760"/>
                <a:gd name="T5" fmla="*/ 1330642500 h 528"/>
                <a:gd name="T6" fmla="*/ 12003212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18"/>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0" name="Straight Connector 1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单击以编辑母版副标题样式</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sp>
        <p:nvSpPr>
          <p:cNvPr id="13" name="Slide Number Placeholder 26"/>
          <p:cNvSpPr>
            <a:spLocks noGrp="1"/>
          </p:cNvSpPr>
          <p:nvPr>
            <p:ph type="sldNum" sz="quarter" idx="12"/>
          </p:nvPr>
        </p:nvSpPr>
        <p:spPr/>
        <p:txBody>
          <a:bodyPr/>
          <a:lstStyle>
            <a:lvl1pPr>
              <a:defRPr>
                <a:solidFill>
                  <a:srgbClr val="FFFFFF"/>
                </a:solidFill>
              </a:defRPr>
            </a:lvl1pPr>
          </a:lstStyle>
          <a:p>
            <a:pPr>
              <a:defRPr/>
            </a:pPr>
            <a:fld id="{A314C0A9-F140-4365-8B61-3959408718B3}" type="slidenum">
              <a:rPr lang="zh-CN" altLang="en-US" smtClean="0"/>
              <a:pPr>
                <a:defRPr/>
              </a:pPr>
              <a:t>‹#›</a:t>
            </a:fld>
            <a:endParaRPr lang="en-US" altLang="zh-CN"/>
          </a:p>
        </p:txBody>
      </p:sp>
    </p:spTree>
    <p:extLst>
      <p:ext uri="{BB962C8B-B14F-4D97-AF65-F5344CB8AC3E}">
        <p14:creationId xmlns:p14="http://schemas.microsoft.com/office/powerpoint/2010/main" val="269477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9"/>
          <p:cNvSpPr>
            <a:spLocks noGrp="1"/>
          </p:cNvSpPr>
          <p:nvPr>
            <p:ph type="dt" sz="half" idx="10"/>
          </p:nvPr>
        </p:nvSpPr>
        <p:spPr/>
        <p:txBody>
          <a:bodyPr/>
          <a:lstStyle>
            <a:lvl1pPr>
              <a:defRPr/>
            </a:lvl1pPr>
          </a:lstStyle>
          <a:p>
            <a:pPr>
              <a:defRPr/>
            </a:pPr>
            <a:endParaRPr lang="en-US" altLang="zh-CN"/>
          </a:p>
        </p:txBody>
      </p:sp>
      <p:sp>
        <p:nvSpPr>
          <p:cNvPr id="5" name="Footer Placeholder 21"/>
          <p:cNvSpPr>
            <a:spLocks noGrp="1"/>
          </p:cNvSpPr>
          <p:nvPr>
            <p:ph type="ftr" sz="quarter" idx="11"/>
          </p:nvPr>
        </p:nvSpPr>
        <p:spPr/>
        <p:txBody>
          <a:bodyPr/>
          <a:lstStyle>
            <a:lvl1pPr>
              <a:defRPr/>
            </a:lvl1pPr>
          </a:lstStyle>
          <a:p>
            <a:pPr>
              <a:defRPr/>
            </a:pPr>
            <a:endParaRPr lang="en-US" altLang="zh-CN"/>
          </a:p>
        </p:txBody>
      </p:sp>
      <p:sp>
        <p:nvSpPr>
          <p:cNvPr id="6" name="Slide Number Placeholder 17"/>
          <p:cNvSpPr>
            <a:spLocks noGrp="1"/>
          </p:cNvSpPr>
          <p:nvPr>
            <p:ph type="sldNum" sz="quarter" idx="12"/>
          </p:nvPr>
        </p:nvSpPr>
        <p:spPr/>
        <p:txBody>
          <a:bodyPr/>
          <a:lstStyle>
            <a:lvl1pPr>
              <a:defRPr/>
            </a:lvl1pPr>
          </a:lstStyle>
          <a:p>
            <a:pPr>
              <a:defRPr/>
            </a:pPr>
            <a:fld id="{DC43DCAF-292E-4575-8E9B-6AE905010CCB}" type="slidenum">
              <a:rPr lang="zh-CN" altLang="en-US" smtClean="0"/>
              <a:pPr>
                <a:defRPr/>
              </a:pPr>
              <a:t>‹#›</a:t>
            </a:fld>
            <a:endParaRPr lang="en-US" altLang="zh-CN"/>
          </a:p>
        </p:txBody>
      </p:sp>
    </p:spTree>
    <p:extLst>
      <p:ext uri="{BB962C8B-B14F-4D97-AF65-F5344CB8AC3E}">
        <p14:creationId xmlns:p14="http://schemas.microsoft.com/office/powerpoint/2010/main" val="4192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9"/>
          <p:cNvSpPr>
            <a:spLocks noGrp="1"/>
          </p:cNvSpPr>
          <p:nvPr>
            <p:ph type="dt" sz="half" idx="10"/>
          </p:nvPr>
        </p:nvSpPr>
        <p:spPr/>
        <p:txBody>
          <a:bodyPr/>
          <a:lstStyle>
            <a:lvl1pPr>
              <a:defRPr/>
            </a:lvl1pPr>
          </a:lstStyle>
          <a:p>
            <a:pPr>
              <a:defRPr/>
            </a:pPr>
            <a:endParaRPr lang="en-US" altLang="zh-CN"/>
          </a:p>
        </p:txBody>
      </p:sp>
      <p:sp>
        <p:nvSpPr>
          <p:cNvPr id="5" name="Footer Placeholder 21"/>
          <p:cNvSpPr>
            <a:spLocks noGrp="1"/>
          </p:cNvSpPr>
          <p:nvPr>
            <p:ph type="ftr" sz="quarter" idx="11"/>
          </p:nvPr>
        </p:nvSpPr>
        <p:spPr/>
        <p:txBody>
          <a:bodyPr/>
          <a:lstStyle>
            <a:lvl1pPr>
              <a:defRPr/>
            </a:lvl1pPr>
          </a:lstStyle>
          <a:p>
            <a:pPr>
              <a:defRPr/>
            </a:pPr>
            <a:endParaRPr lang="en-US" altLang="zh-CN"/>
          </a:p>
        </p:txBody>
      </p:sp>
      <p:sp>
        <p:nvSpPr>
          <p:cNvPr id="6" name="Slide Number Placeholder 17"/>
          <p:cNvSpPr>
            <a:spLocks noGrp="1"/>
          </p:cNvSpPr>
          <p:nvPr>
            <p:ph type="sldNum" sz="quarter" idx="12"/>
          </p:nvPr>
        </p:nvSpPr>
        <p:spPr/>
        <p:txBody>
          <a:bodyPr/>
          <a:lstStyle>
            <a:lvl1pPr>
              <a:defRPr/>
            </a:lvl1pPr>
          </a:lstStyle>
          <a:p>
            <a:pPr>
              <a:defRPr/>
            </a:pPr>
            <a:fld id="{BC722904-B643-49BF-A671-F86C8051AF9B}" type="slidenum">
              <a:rPr lang="zh-CN" altLang="en-US" smtClean="0"/>
              <a:pPr>
                <a:defRPr/>
              </a:pPr>
              <a:t>‹#›</a:t>
            </a:fld>
            <a:endParaRPr lang="en-US" altLang="zh-CN"/>
          </a:p>
        </p:txBody>
      </p:sp>
    </p:spTree>
    <p:extLst>
      <p:ext uri="{BB962C8B-B14F-4D97-AF65-F5344CB8AC3E}">
        <p14:creationId xmlns:p14="http://schemas.microsoft.com/office/powerpoint/2010/main" val="3181629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CBEE2BA-6690-4416-BC92-3CF8DB95ED7E}" type="slidenum">
              <a:rPr lang="zh-CN" altLang="en-US"/>
              <a:pPr>
                <a:defRPr/>
              </a:pPr>
              <a:t>‹#›</a:t>
            </a:fld>
            <a:endParaRPr lang="en-US" altLang="zh-CN"/>
          </a:p>
        </p:txBody>
      </p:sp>
    </p:spTree>
    <p:extLst>
      <p:ext uri="{BB962C8B-B14F-4D97-AF65-F5344CB8AC3E}">
        <p14:creationId xmlns:p14="http://schemas.microsoft.com/office/powerpoint/2010/main" val="3019595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86923D69-82C9-497C-91B0-65124791D9FF}" type="slidenum">
              <a:rPr lang="zh-CN" altLang="en-US"/>
              <a:pPr>
                <a:defRPr/>
              </a:pPr>
              <a:t>‹#›</a:t>
            </a:fld>
            <a:endParaRPr lang="en-US" altLang="zh-CN"/>
          </a:p>
        </p:txBody>
      </p:sp>
    </p:spTree>
    <p:extLst>
      <p:ext uri="{BB962C8B-B14F-4D97-AF65-F5344CB8AC3E}">
        <p14:creationId xmlns:p14="http://schemas.microsoft.com/office/powerpoint/2010/main" val="3935362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3428A063-F552-497A-BCF6-2FEF953B33F0}" type="slidenum">
              <a:rPr lang="zh-CN" altLang="en-US"/>
              <a:pPr>
                <a:defRPr/>
              </a:pPr>
              <a:t>‹#›</a:t>
            </a:fld>
            <a:endParaRPr lang="en-US" altLang="zh-CN"/>
          </a:p>
        </p:txBody>
      </p:sp>
    </p:spTree>
    <p:extLst>
      <p:ext uri="{BB962C8B-B14F-4D97-AF65-F5344CB8AC3E}">
        <p14:creationId xmlns:p14="http://schemas.microsoft.com/office/powerpoint/2010/main" val="1260807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C04B0BA0-26E8-4043-B015-52E42217E9D7}" type="slidenum">
              <a:rPr lang="zh-CN" altLang="en-US"/>
              <a:pPr>
                <a:defRPr/>
              </a:pPr>
              <a:t>‹#›</a:t>
            </a:fld>
            <a:endParaRPr lang="en-US" altLang="zh-CN"/>
          </a:p>
        </p:txBody>
      </p:sp>
    </p:spTree>
    <p:extLst>
      <p:ext uri="{BB962C8B-B14F-4D97-AF65-F5344CB8AC3E}">
        <p14:creationId xmlns:p14="http://schemas.microsoft.com/office/powerpoint/2010/main" val="316846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Title 6"/>
          <p:cNvSpPr>
            <a:spLocks noGrp="1"/>
          </p:cNvSpPr>
          <p:nvPr>
            <p:ph type="title"/>
          </p:nvPr>
        </p:nvSpPr>
        <p:spPr/>
        <p:txBody>
          <a:bodyPr rtlCol="0"/>
          <a:lstStyle/>
          <a:p>
            <a:r>
              <a:rPr lang="zh-CN" altLang="en-US" smtClean="0"/>
              <a:t>单击此处编辑母版标题样式</a:t>
            </a:r>
            <a:endParaRPr lang="en-US"/>
          </a:p>
        </p:txBody>
      </p:sp>
      <p:sp>
        <p:nvSpPr>
          <p:cNvPr id="4" name="Date Placeholder 9"/>
          <p:cNvSpPr>
            <a:spLocks noGrp="1"/>
          </p:cNvSpPr>
          <p:nvPr>
            <p:ph type="dt" sz="half" idx="10"/>
          </p:nvPr>
        </p:nvSpPr>
        <p:spPr/>
        <p:txBody>
          <a:bodyPr/>
          <a:lstStyle>
            <a:lvl1pPr>
              <a:defRPr/>
            </a:lvl1pPr>
          </a:lstStyle>
          <a:p>
            <a:pPr>
              <a:defRPr/>
            </a:pPr>
            <a:endParaRPr lang="en-US" altLang="zh-CN"/>
          </a:p>
        </p:txBody>
      </p:sp>
      <p:sp>
        <p:nvSpPr>
          <p:cNvPr id="5" name="Footer Placeholder 21"/>
          <p:cNvSpPr>
            <a:spLocks noGrp="1"/>
          </p:cNvSpPr>
          <p:nvPr>
            <p:ph type="ftr" sz="quarter" idx="11"/>
          </p:nvPr>
        </p:nvSpPr>
        <p:spPr/>
        <p:txBody>
          <a:bodyPr/>
          <a:lstStyle>
            <a:lvl1pPr>
              <a:defRPr/>
            </a:lvl1pPr>
          </a:lstStyle>
          <a:p>
            <a:pPr>
              <a:defRPr/>
            </a:pPr>
            <a:endParaRPr lang="en-US" altLang="zh-CN"/>
          </a:p>
        </p:txBody>
      </p:sp>
      <p:sp>
        <p:nvSpPr>
          <p:cNvPr id="6" name="Slide Number Placeholder 17"/>
          <p:cNvSpPr>
            <a:spLocks noGrp="1"/>
          </p:cNvSpPr>
          <p:nvPr>
            <p:ph type="sldNum" sz="quarter" idx="12"/>
          </p:nvPr>
        </p:nvSpPr>
        <p:spPr/>
        <p:txBody>
          <a:bodyPr/>
          <a:lstStyle>
            <a:lvl1pPr>
              <a:defRPr/>
            </a:lvl1pPr>
          </a:lstStyle>
          <a:p>
            <a:pPr>
              <a:defRPr/>
            </a:pPr>
            <a:fld id="{F4523057-C3B2-492B-B632-CEA03E9656F8}" type="slidenum">
              <a:rPr lang="zh-CN" altLang="en-US" smtClean="0"/>
              <a:pPr>
                <a:defRPr/>
              </a:pPr>
              <a:t>‹#›</a:t>
            </a:fld>
            <a:endParaRPr lang="en-US" altLang="zh-CN"/>
          </a:p>
        </p:txBody>
      </p:sp>
    </p:spTree>
    <p:extLst>
      <p:ext uri="{BB962C8B-B14F-4D97-AF65-F5344CB8AC3E}">
        <p14:creationId xmlns:p14="http://schemas.microsoft.com/office/powerpoint/2010/main" val="256457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5" name="Chevron 11"/>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编辑母版文本样式</a:t>
            </a:r>
          </a:p>
        </p:txBody>
      </p:sp>
      <p:sp>
        <p:nvSpPr>
          <p:cNvPr id="6" name="Date Placeholder 3"/>
          <p:cNvSpPr>
            <a:spLocks noGrp="1"/>
          </p:cNvSpPr>
          <p:nvPr>
            <p:ph type="dt" sz="half" idx="10"/>
          </p:nvPr>
        </p:nvSpPr>
        <p:spPr/>
        <p:txBody>
          <a:bodyPr/>
          <a:lstStyle>
            <a:lvl1pPr>
              <a:defRPr/>
            </a:lvl1pPr>
            <a:extLst/>
          </a:lstStyle>
          <a:p>
            <a:pPr>
              <a:defRPr/>
            </a:pPr>
            <a:endParaRPr lang="en-US" altLang="zh-CN"/>
          </a:p>
        </p:txBody>
      </p:sp>
      <p:sp>
        <p:nvSpPr>
          <p:cNvPr id="7" name="Footer Placeholder 4"/>
          <p:cNvSpPr>
            <a:spLocks noGrp="1"/>
          </p:cNvSpPr>
          <p:nvPr>
            <p:ph type="ftr" sz="quarter" idx="11"/>
          </p:nvPr>
        </p:nvSpPr>
        <p:spPr/>
        <p:txBody>
          <a:bodyPr/>
          <a:lstStyle>
            <a:lvl1pPr>
              <a:defRPr/>
            </a:lvl1pPr>
            <a:extLst/>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69DF1186-F0FB-4BFA-B813-4997523578FF}" type="slidenum">
              <a:rPr lang="zh-CN" altLang="en-US" smtClean="0"/>
              <a:pPr>
                <a:defRPr/>
              </a:pPr>
              <a:t>‹#›</a:t>
            </a:fld>
            <a:endParaRPr lang="en-US" altLang="zh-CN"/>
          </a:p>
        </p:txBody>
      </p:sp>
    </p:spTree>
    <p:extLst>
      <p:ext uri="{BB962C8B-B14F-4D97-AF65-F5344CB8AC3E}">
        <p14:creationId xmlns:p14="http://schemas.microsoft.com/office/powerpoint/2010/main" val="23136611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Title 7"/>
          <p:cNvSpPr>
            <a:spLocks noGrp="1"/>
          </p:cNvSpPr>
          <p:nvPr>
            <p:ph type="title"/>
          </p:nvPr>
        </p:nvSpPr>
        <p:spPr/>
        <p:txBody>
          <a:bodyPr rtlCol="0"/>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ltLang="zh-CN"/>
          </a:p>
        </p:txBody>
      </p:sp>
      <p:sp>
        <p:nvSpPr>
          <p:cNvPr id="6" name="Footer Placeholder 5"/>
          <p:cNvSpPr>
            <a:spLocks noGrp="1"/>
          </p:cNvSpPr>
          <p:nvPr>
            <p:ph type="ftr" sz="quarter" idx="11"/>
          </p:nvPr>
        </p:nvSpPr>
        <p:spPr/>
        <p:txBody>
          <a:bodyPr/>
          <a:lstStyle>
            <a:lvl1pPr>
              <a:defRPr/>
            </a:lvl1pPr>
            <a:extLst/>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fld id="{F602F492-8197-4D69-8DA3-AF30CD12150A}" type="slidenum">
              <a:rPr lang="zh-CN" altLang="en-US" smtClean="0"/>
              <a:pPr>
                <a:defRPr/>
              </a:pPr>
              <a:t>‹#›</a:t>
            </a:fld>
            <a:endParaRPr lang="en-US" altLang="zh-CN"/>
          </a:p>
        </p:txBody>
      </p:sp>
    </p:spTree>
    <p:extLst>
      <p:ext uri="{BB962C8B-B14F-4D97-AF65-F5344CB8AC3E}">
        <p14:creationId xmlns:p14="http://schemas.microsoft.com/office/powerpoint/2010/main" val="7832463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编辑母版文本样式</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编辑母版文本样式</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ltLang="zh-CN"/>
          </a:p>
        </p:txBody>
      </p:sp>
      <p:sp>
        <p:nvSpPr>
          <p:cNvPr id="8" name="Footer Placeholder 7"/>
          <p:cNvSpPr>
            <a:spLocks noGrp="1"/>
          </p:cNvSpPr>
          <p:nvPr>
            <p:ph type="ftr" sz="quarter" idx="11"/>
          </p:nvPr>
        </p:nvSpPr>
        <p:spPr/>
        <p:txBody>
          <a:bodyPr/>
          <a:lstStyle>
            <a:lvl1pPr>
              <a:defRPr/>
            </a:lvl1pPr>
            <a:extLst/>
          </a:lstStyle>
          <a:p>
            <a:pPr>
              <a:defRPr/>
            </a:pPr>
            <a:endParaRPr lang="en-US" altLang="zh-CN"/>
          </a:p>
        </p:txBody>
      </p:sp>
      <p:sp>
        <p:nvSpPr>
          <p:cNvPr id="9" name="Slide Number Placeholder 8"/>
          <p:cNvSpPr>
            <a:spLocks noGrp="1"/>
          </p:cNvSpPr>
          <p:nvPr>
            <p:ph type="sldNum" sz="quarter" idx="12"/>
          </p:nvPr>
        </p:nvSpPr>
        <p:spPr/>
        <p:txBody>
          <a:bodyPr/>
          <a:lstStyle>
            <a:lvl1pPr>
              <a:defRPr/>
            </a:lvl1pPr>
          </a:lstStyle>
          <a:p>
            <a:pPr>
              <a:defRPr/>
            </a:pPr>
            <a:fld id="{F4703DAC-A925-4E94-97B4-CD03B54478C9}" type="slidenum">
              <a:rPr lang="zh-CN" altLang="en-US" smtClean="0"/>
              <a:pPr>
                <a:defRPr/>
              </a:pPr>
              <a:t>‹#›</a:t>
            </a:fld>
            <a:endParaRPr lang="en-US" altLang="zh-CN"/>
          </a:p>
        </p:txBody>
      </p:sp>
    </p:spTree>
    <p:extLst>
      <p:ext uri="{BB962C8B-B14F-4D97-AF65-F5344CB8AC3E}">
        <p14:creationId xmlns:p14="http://schemas.microsoft.com/office/powerpoint/2010/main" val="363690358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ltLang="zh-CN"/>
          </a:p>
        </p:txBody>
      </p:sp>
      <p:sp>
        <p:nvSpPr>
          <p:cNvPr id="4" name="Footer Placeholder 3"/>
          <p:cNvSpPr>
            <a:spLocks noGrp="1"/>
          </p:cNvSpPr>
          <p:nvPr>
            <p:ph type="ftr" sz="quarter" idx="11"/>
          </p:nvPr>
        </p:nvSpPr>
        <p:spPr/>
        <p:txBody>
          <a:bodyPr/>
          <a:lstStyle>
            <a:lvl1pPr>
              <a:defRPr/>
            </a:lvl1pPr>
            <a:extLst/>
          </a:lstStyle>
          <a:p>
            <a:pPr>
              <a:defRPr/>
            </a:pPr>
            <a:endParaRPr lang="en-US" altLang="zh-CN"/>
          </a:p>
        </p:txBody>
      </p:sp>
      <p:sp>
        <p:nvSpPr>
          <p:cNvPr id="5" name="Slide Number Placeholder 4"/>
          <p:cNvSpPr>
            <a:spLocks noGrp="1"/>
          </p:cNvSpPr>
          <p:nvPr>
            <p:ph type="sldNum" sz="quarter" idx="12"/>
          </p:nvPr>
        </p:nvSpPr>
        <p:spPr/>
        <p:txBody>
          <a:bodyPr/>
          <a:lstStyle>
            <a:lvl1pPr>
              <a:defRPr/>
            </a:lvl1pPr>
          </a:lstStyle>
          <a:p>
            <a:pPr>
              <a:defRPr/>
            </a:pPr>
            <a:fld id="{067FEAA1-0497-48CD-A26A-9C47730136B7}" type="slidenum">
              <a:rPr lang="zh-CN" altLang="en-US" smtClean="0"/>
              <a:pPr>
                <a:defRPr/>
              </a:pPr>
              <a:t>‹#›</a:t>
            </a:fld>
            <a:endParaRPr lang="en-US" altLang="zh-CN"/>
          </a:p>
        </p:txBody>
      </p:sp>
    </p:spTree>
    <p:extLst>
      <p:ext uri="{BB962C8B-B14F-4D97-AF65-F5344CB8AC3E}">
        <p14:creationId xmlns:p14="http://schemas.microsoft.com/office/powerpoint/2010/main" val="161894153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ltLang="zh-CN"/>
          </a:p>
        </p:txBody>
      </p:sp>
      <p:sp>
        <p:nvSpPr>
          <p:cNvPr id="3" name="Footer Placeholder 21"/>
          <p:cNvSpPr>
            <a:spLocks noGrp="1"/>
          </p:cNvSpPr>
          <p:nvPr>
            <p:ph type="ftr" sz="quarter" idx="11"/>
          </p:nvPr>
        </p:nvSpPr>
        <p:spPr/>
        <p:txBody>
          <a:bodyPr/>
          <a:lstStyle>
            <a:lvl1pPr>
              <a:defRPr/>
            </a:lvl1pPr>
          </a:lstStyle>
          <a:p>
            <a:pPr>
              <a:defRPr/>
            </a:pPr>
            <a:endParaRPr lang="en-US" altLang="zh-CN"/>
          </a:p>
        </p:txBody>
      </p:sp>
      <p:sp>
        <p:nvSpPr>
          <p:cNvPr id="4" name="Slide Number Placeholder 17"/>
          <p:cNvSpPr>
            <a:spLocks noGrp="1"/>
          </p:cNvSpPr>
          <p:nvPr>
            <p:ph type="sldNum" sz="quarter" idx="12"/>
          </p:nvPr>
        </p:nvSpPr>
        <p:spPr/>
        <p:txBody>
          <a:bodyPr/>
          <a:lstStyle>
            <a:lvl1pPr>
              <a:defRPr/>
            </a:lvl1pPr>
          </a:lstStyle>
          <a:p>
            <a:pPr>
              <a:defRPr/>
            </a:pPr>
            <a:fld id="{85E121B3-5707-4CF6-9A4F-FC51B26363EF}" type="slidenum">
              <a:rPr lang="zh-CN" altLang="en-US" smtClean="0"/>
              <a:pPr>
                <a:defRPr/>
              </a:pPr>
              <a:t>‹#›</a:t>
            </a:fld>
            <a:endParaRPr lang="en-US" altLang="zh-CN"/>
          </a:p>
        </p:txBody>
      </p:sp>
    </p:spTree>
    <p:extLst>
      <p:ext uri="{BB962C8B-B14F-4D97-AF65-F5344CB8AC3E}">
        <p14:creationId xmlns:p14="http://schemas.microsoft.com/office/powerpoint/2010/main" val="424293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编辑母版文本样式</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ltLang="zh-CN"/>
          </a:p>
        </p:txBody>
      </p:sp>
      <p:sp>
        <p:nvSpPr>
          <p:cNvPr id="6" name="Footer Placeholder 5"/>
          <p:cNvSpPr>
            <a:spLocks noGrp="1"/>
          </p:cNvSpPr>
          <p:nvPr>
            <p:ph type="ftr" sz="quarter" idx="11"/>
          </p:nvPr>
        </p:nvSpPr>
        <p:spPr/>
        <p:txBody>
          <a:bodyPr/>
          <a:lstStyle>
            <a:lvl1pPr>
              <a:defRPr/>
            </a:lvl1pPr>
            <a:extLst/>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fld id="{7AC252CA-E2A6-4148-BF6B-4E4C3E6007E9}" type="slidenum">
              <a:rPr lang="zh-CN" altLang="en-US" smtClean="0"/>
              <a:pPr>
                <a:defRPr/>
              </a:pPr>
              <a:t>‹#›</a:t>
            </a:fld>
            <a:endParaRPr lang="en-US" altLang="zh-CN"/>
          </a:p>
        </p:txBody>
      </p:sp>
    </p:spTree>
    <p:extLst>
      <p:ext uri="{BB962C8B-B14F-4D97-AF65-F5344CB8AC3E}">
        <p14:creationId xmlns:p14="http://schemas.microsoft.com/office/powerpoint/2010/main" val="102956208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ea typeface="宋体" charset="-122"/>
            </a:endParaRPr>
          </a:p>
        </p:txBody>
      </p:sp>
      <p:sp>
        <p:nvSpPr>
          <p:cNvPr id="6" name="Freeform 15"/>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15"/>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8" name="Straight Connector 16"/>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10" name="Chevron 1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编辑母版文本样式</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ltLang="zh-CN"/>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ltLang="zh-CN"/>
          </a:p>
        </p:txBody>
      </p:sp>
      <p:sp>
        <p:nvSpPr>
          <p:cNvPr id="13" name="Slide Number Placeholder 6"/>
          <p:cNvSpPr>
            <a:spLocks noGrp="1"/>
          </p:cNvSpPr>
          <p:nvPr>
            <p:ph type="sldNum" sz="quarter" idx="12"/>
          </p:nvPr>
        </p:nvSpPr>
        <p:spPr/>
        <p:txBody>
          <a:bodyPr/>
          <a:lstStyle>
            <a:lvl1pPr>
              <a:defRPr/>
            </a:lvl1pPr>
          </a:lstStyle>
          <a:p>
            <a:pPr>
              <a:defRPr/>
            </a:pPr>
            <a:fld id="{ECBB0554-6EB7-4E30-A4FF-6D90F68C6912}" type="slidenum">
              <a:rPr lang="zh-CN" altLang="en-US" smtClean="0"/>
              <a:pPr>
                <a:defRPr/>
              </a:pPr>
              <a:t>‹#›</a:t>
            </a:fld>
            <a:endParaRPr lang="en-US" altLang="zh-CN"/>
          </a:p>
        </p:txBody>
      </p:sp>
    </p:spTree>
    <p:extLst>
      <p:ext uri="{BB962C8B-B14F-4D97-AF65-F5344CB8AC3E}">
        <p14:creationId xmlns:p14="http://schemas.microsoft.com/office/powerpoint/2010/main" val="211037657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ea typeface="宋体" charset="-122"/>
            </a:endParaRPr>
          </a:p>
        </p:txBody>
      </p:sp>
      <p:sp>
        <p:nvSpPr>
          <p:cNvPr id="1027" name="Freeform 11"/>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7">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smtClean="0"/>
              <a:t>单击此处编辑母版标题样式</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ea typeface="宋体" charset="-122"/>
              </a:defRPr>
            </a:lvl1pPr>
            <a:extLst/>
          </a:lstStyle>
          <a:p>
            <a:pPr>
              <a:defRPr/>
            </a:pPr>
            <a:endParaRPr lang="en-US" altLang="zh-CN"/>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ea typeface="宋体" charset="-122"/>
              </a:defRPr>
            </a:lvl1pPr>
            <a:extLst/>
          </a:lstStyle>
          <a:p>
            <a:pPr>
              <a:defRPr/>
            </a:pPr>
            <a:endParaRPr lang="en-US" altLang="zh-CN"/>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kumimoji="0" sz="1000">
                <a:solidFill>
                  <a:schemeClr val="tx1"/>
                </a:solidFill>
              </a:defRPr>
            </a:lvl1pPr>
          </a:lstStyle>
          <a:p>
            <a:pPr>
              <a:defRPr/>
            </a:pPr>
            <a:fld id="{BC722904-B643-49BF-A671-F86C8051AF9B}" type="slidenum">
              <a:rPr lang="zh-CN" altLang="en-US" smtClean="0"/>
              <a:pPr>
                <a:defRPr/>
              </a:pPr>
              <a:t>‹#›</a:t>
            </a:fld>
            <a:endParaRPr lang="en-US" altLang="zh-CN"/>
          </a:p>
        </p:txBody>
      </p:sp>
    </p:spTree>
    <p:extLst>
      <p:ext uri="{BB962C8B-B14F-4D97-AF65-F5344CB8AC3E}">
        <p14:creationId xmlns:p14="http://schemas.microsoft.com/office/powerpoint/2010/main" val="52816504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Lst>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10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2.xml"/><Relationship Id="rId1" Type="http://schemas.openxmlformats.org/officeDocument/2006/relationships/vmlDrawing" Target="../drawings/vmlDrawing38.vml"/><Relationship Id="rId4" Type="http://schemas.openxmlformats.org/officeDocument/2006/relationships/image" Target="../media/image80.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14.xml"/><Relationship Id="rId1" Type="http://schemas.openxmlformats.org/officeDocument/2006/relationships/vmlDrawing" Target="../drawings/vmlDrawing39.vml"/><Relationship Id="rId6" Type="http://schemas.openxmlformats.org/officeDocument/2006/relationships/image" Target="../media/image83.wmf"/><Relationship Id="rId5" Type="http://schemas.openxmlformats.org/officeDocument/2006/relationships/oleObject" Target="../embeddings/oleObject54.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56.bin"/></Relationships>
</file>

<file path=ppt/slides/_rels/slide107.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2.xml"/><Relationship Id="rId1" Type="http://schemas.openxmlformats.org/officeDocument/2006/relationships/vmlDrawing" Target="../drawings/vmlDrawing40.vml"/><Relationship Id="rId4" Type="http://schemas.openxmlformats.org/officeDocument/2006/relationships/image" Target="../media/image87.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2.xml"/><Relationship Id="rId1" Type="http://schemas.openxmlformats.org/officeDocument/2006/relationships/vmlDrawing" Target="../drawings/vmlDrawing41.vml"/><Relationship Id="rId4" Type="http://schemas.openxmlformats.org/officeDocument/2006/relationships/image" Target="../media/image88.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2.xml"/><Relationship Id="rId1" Type="http://schemas.openxmlformats.org/officeDocument/2006/relationships/vmlDrawing" Target="../drawings/vmlDrawing42.vml"/><Relationship Id="rId4" Type="http://schemas.openxmlformats.org/officeDocument/2006/relationships/image" Target="../media/image89.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2.xml"/><Relationship Id="rId1" Type="http://schemas.openxmlformats.org/officeDocument/2006/relationships/vmlDrawing" Target="../drawings/vmlDrawing43.vml"/><Relationship Id="rId4" Type="http://schemas.openxmlformats.org/officeDocument/2006/relationships/image" Target="../media/image92.wmf"/></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2.xml"/><Relationship Id="rId1" Type="http://schemas.openxmlformats.org/officeDocument/2006/relationships/vmlDrawing" Target="../drawings/vmlDrawing44.vml"/><Relationship Id="rId4" Type="http://schemas.openxmlformats.org/officeDocument/2006/relationships/image" Target="../media/image93.w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2.xml"/><Relationship Id="rId1" Type="http://schemas.openxmlformats.org/officeDocument/2006/relationships/vmlDrawing" Target="../drawings/vmlDrawing45.vml"/><Relationship Id="rId4" Type="http://schemas.openxmlformats.org/officeDocument/2006/relationships/image" Target="../media/image9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2.xml"/><Relationship Id="rId1" Type="http://schemas.openxmlformats.org/officeDocument/2006/relationships/vmlDrawing" Target="../drawings/vmlDrawing46.vml"/><Relationship Id="rId4" Type="http://schemas.openxmlformats.org/officeDocument/2006/relationships/image" Target="../media/image95.wmf"/></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12.xml"/><Relationship Id="rId1" Type="http://schemas.openxmlformats.org/officeDocument/2006/relationships/vmlDrawing" Target="../drawings/vmlDrawing47.vml"/><Relationship Id="rId4" Type="http://schemas.openxmlformats.org/officeDocument/2006/relationships/image" Target="../media/image96.wmf"/></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3.xml"/><Relationship Id="rId1" Type="http://schemas.openxmlformats.org/officeDocument/2006/relationships/vmlDrawing" Target="../drawings/vmlDrawing48.vml"/><Relationship Id="rId6" Type="http://schemas.openxmlformats.org/officeDocument/2006/relationships/image" Target="../media/image98.wmf"/><Relationship Id="rId5" Type="http://schemas.openxmlformats.org/officeDocument/2006/relationships/oleObject" Target="../embeddings/oleObject66.bin"/><Relationship Id="rId4" Type="http://schemas.openxmlformats.org/officeDocument/2006/relationships/image" Target="../media/image97.wmf"/></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2.xml"/><Relationship Id="rId1" Type="http://schemas.openxmlformats.org/officeDocument/2006/relationships/vmlDrawing" Target="../drawings/vmlDrawing49.vml"/><Relationship Id="rId4" Type="http://schemas.openxmlformats.org/officeDocument/2006/relationships/image" Target="../media/image99.wmf"/></Relationships>
</file>

<file path=ppt/slides/_rels/slide13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2.xml"/><Relationship Id="rId1" Type="http://schemas.openxmlformats.org/officeDocument/2006/relationships/vmlDrawing" Target="../drawings/vmlDrawing50.vml"/><Relationship Id="rId4" Type="http://schemas.openxmlformats.org/officeDocument/2006/relationships/image" Target="../media/image101.wmf"/></Relationships>
</file>

<file path=ppt/slides/_rels/slide13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12.xml"/><Relationship Id="rId1" Type="http://schemas.openxmlformats.org/officeDocument/2006/relationships/vmlDrawing" Target="../drawings/vmlDrawing51.vml"/><Relationship Id="rId4" Type="http://schemas.openxmlformats.org/officeDocument/2006/relationships/image" Target="../media/image108.wmf"/></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2.xml"/><Relationship Id="rId1" Type="http://schemas.openxmlformats.org/officeDocument/2006/relationships/vmlDrawing" Target="../drawings/vmlDrawing52.vml"/><Relationship Id="rId4" Type="http://schemas.openxmlformats.org/officeDocument/2006/relationships/image" Target="../media/image109.wmf"/></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oleObject" Target="../embeddings/oleObject71.bin"/><Relationship Id="rId7" Type="http://schemas.openxmlformats.org/officeDocument/2006/relationships/image" Target="../media/image112.png"/><Relationship Id="rId2" Type="http://schemas.openxmlformats.org/officeDocument/2006/relationships/slideLayout" Target="../slideLayouts/slideLayout13.xml"/><Relationship Id="rId1" Type="http://schemas.openxmlformats.org/officeDocument/2006/relationships/vmlDrawing" Target="../drawings/vmlDrawing53.vml"/><Relationship Id="rId6" Type="http://schemas.openxmlformats.org/officeDocument/2006/relationships/oleObject" Target="../embeddings/oleObject73.bin"/><Relationship Id="rId5" Type="http://schemas.openxmlformats.org/officeDocument/2006/relationships/oleObject" Target="../embeddings/oleObject72.bin"/><Relationship Id="rId4" Type="http://schemas.openxmlformats.org/officeDocument/2006/relationships/image" Target="../media/image111.wmf"/><Relationship Id="rId9" Type="http://schemas.openxmlformats.org/officeDocument/2006/relationships/image" Target="../media/image113.png"/></Relationships>
</file>

<file path=ppt/slides/_rels/slide149.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13.xml"/><Relationship Id="rId1" Type="http://schemas.openxmlformats.org/officeDocument/2006/relationships/vmlDrawing" Target="../drawings/vmlDrawing54.vml"/><Relationship Id="rId6" Type="http://schemas.openxmlformats.org/officeDocument/2006/relationships/image" Target="../media/image115.wmf"/><Relationship Id="rId5" Type="http://schemas.openxmlformats.org/officeDocument/2006/relationships/oleObject" Target="../embeddings/oleObject76.bin"/><Relationship Id="rId4" Type="http://schemas.openxmlformats.org/officeDocument/2006/relationships/image" Target="../media/image11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13.xml"/><Relationship Id="rId1" Type="http://schemas.openxmlformats.org/officeDocument/2006/relationships/vmlDrawing" Target="../drawings/vmlDrawing55.vml"/><Relationship Id="rId4" Type="http://schemas.openxmlformats.org/officeDocument/2006/relationships/image" Target="../media/image117.wmf"/></Relationships>
</file>

<file path=ppt/slides/_rels/slide151.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12.xml"/><Relationship Id="rId1" Type="http://schemas.openxmlformats.org/officeDocument/2006/relationships/vmlDrawing" Target="../drawings/vmlDrawing56.vml"/><Relationship Id="rId4" Type="http://schemas.openxmlformats.org/officeDocument/2006/relationships/image" Target="../media/image119.wmf"/></Relationships>
</file>

<file path=ppt/slides/_rels/slide15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image" Target="../media/image121.wmf"/></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image" Target="../media/image125.wmf"/></Relationships>
</file>

<file path=ppt/slides/_rels/slide164.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59.vml"/><Relationship Id="rId4" Type="http://schemas.openxmlformats.org/officeDocument/2006/relationships/image" Target="../media/image127.wmf"/></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170.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60.vml"/><Relationship Id="rId4" Type="http://schemas.openxmlformats.org/officeDocument/2006/relationships/image" Target="../media/image131.wmf"/></Relationships>
</file>

<file path=ppt/slides/_rels/slide173.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61.vml"/><Relationship Id="rId4" Type="http://schemas.openxmlformats.org/officeDocument/2006/relationships/image" Target="../media/image132.wmf"/></Relationships>
</file>

<file path=ppt/slides/_rels/slide174.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62.vml"/><Relationship Id="rId4" Type="http://schemas.openxmlformats.org/officeDocument/2006/relationships/image" Target="../media/image133.wmf"/></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2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30.emf"/><Relationship Id="rId5" Type="http://schemas.openxmlformats.org/officeDocument/2006/relationships/oleObject" Target="../embeddings/oleObject17.bin"/><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33.emf"/></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3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image" Target="../media/image38.jpeg"/><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37.wmf"/><Relationship Id="rId5" Type="http://schemas.openxmlformats.org/officeDocument/2006/relationships/oleObject" Target="../embeddings/oleObject21.bin"/><Relationship Id="rId4" Type="http://schemas.openxmlformats.org/officeDocument/2006/relationships/image" Target="../media/image3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40.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41.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3.png"/><Relationship Id="rId5" Type="http://schemas.openxmlformats.org/officeDocument/2006/relationships/oleObject" Target="../embeddings/oleObject26.bin"/><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20.vml"/><Relationship Id="rId4" Type="http://schemas.openxmlformats.org/officeDocument/2006/relationships/image" Target="../media/image4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6.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7.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2.xml"/><Relationship Id="rId1" Type="http://schemas.openxmlformats.org/officeDocument/2006/relationships/vmlDrawing" Target="../drawings/vmlDrawing23.vml"/><Relationship Id="rId4" Type="http://schemas.openxmlformats.org/officeDocument/2006/relationships/image" Target="../media/image48.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2.xml"/><Relationship Id="rId1" Type="http://schemas.openxmlformats.org/officeDocument/2006/relationships/vmlDrawing" Target="../drawings/vmlDrawing24.vml"/><Relationship Id="rId4" Type="http://schemas.openxmlformats.org/officeDocument/2006/relationships/image" Target="../media/image49.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1.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26.vml"/><Relationship Id="rId4" Type="http://schemas.openxmlformats.org/officeDocument/2006/relationships/image" Target="../media/image52.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4.xml"/><Relationship Id="rId1" Type="http://schemas.openxmlformats.org/officeDocument/2006/relationships/vmlDrawing" Target="../drawings/vmlDrawing27.vml"/><Relationship Id="rId6" Type="http://schemas.openxmlformats.org/officeDocument/2006/relationships/image" Target="../media/image57.wmf"/><Relationship Id="rId5" Type="http://schemas.openxmlformats.org/officeDocument/2006/relationships/oleObject" Target="../embeddings/oleObject36.bin"/><Relationship Id="rId4" Type="http://schemas.openxmlformats.org/officeDocument/2006/relationships/image" Target="../media/image56.wmf"/></Relationships>
</file>

<file path=ppt/slides/_rels/slide72.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14.xml"/><Relationship Id="rId1" Type="http://schemas.openxmlformats.org/officeDocument/2006/relationships/vmlDrawing" Target="../drawings/vmlDrawing28.vml"/><Relationship Id="rId6" Type="http://schemas.openxmlformats.org/officeDocument/2006/relationships/image" Target="../media/image60.wmf"/><Relationship Id="rId5" Type="http://schemas.openxmlformats.org/officeDocument/2006/relationships/oleObject" Target="../embeddings/oleObject39.bin"/><Relationship Id="rId4" Type="http://schemas.openxmlformats.org/officeDocument/2006/relationships/image" Target="../media/image59.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62.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2.xml"/><Relationship Id="rId1" Type="http://schemas.openxmlformats.org/officeDocument/2006/relationships/vmlDrawing" Target="../drawings/vmlDrawing30.vml"/><Relationship Id="rId4" Type="http://schemas.openxmlformats.org/officeDocument/2006/relationships/image" Target="../media/image63.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31.vml"/><Relationship Id="rId4" Type="http://schemas.openxmlformats.org/officeDocument/2006/relationships/image" Target="../media/image64.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2.xml"/><Relationship Id="rId1" Type="http://schemas.openxmlformats.org/officeDocument/2006/relationships/vmlDrawing" Target="../drawings/vmlDrawing32.vml"/><Relationship Id="rId4" Type="http://schemas.openxmlformats.org/officeDocument/2006/relationships/image" Target="../media/image65.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3.xml"/><Relationship Id="rId1" Type="http://schemas.openxmlformats.org/officeDocument/2006/relationships/vmlDrawing" Target="../drawings/vmlDrawing33.vml"/><Relationship Id="rId6" Type="http://schemas.openxmlformats.org/officeDocument/2006/relationships/image" Target="../media/image67.wmf"/><Relationship Id="rId5" Type="http://schemas.openxmlformats.org/officeDocument/2006/relationships/oleObject" Target="../embeddings/oleObject46.bin"/><Relationship Id="rId4" Type="http://schemas.openxmlformats.org/officeDocument/2006/relationships/image" Target="../media/image66.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2.xml"/><Relationship Id="rId1" Type="http://schemas.openxmlformats.org/officeDocument/2006/relationships/vmlDrawing" Target="../drawings/vmlDrawing34.vml"/><Relationship Id="rId4" Type="http://schemas.openxmlformats.org/officeDocument/2006/relationships/image" Target="../media/image68.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5.xml"/><Relationship Id="rId1" Type="http://schemas.openxmlformats.org/officeDocument/2006/relationships/vmlDrawing" Target="../drawings/vmlDrawing35.vml"/><Relationship Id="rId4" Type="http://schemas.openxmlformats.org/officeDocument/2006/relationships/image" Target="../media/image69.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slideLayout" Target="../slideLayouts/slideLayout13.xml"/><Relationship Id="rId1" Type="http://schemas.openxmlformats.org/officeDocument/2006/relationships/vmlDrawing" Target="../drawings/vmlDrawing36.vml"/><Relationship Id="rId5" Type="http://schemas.openxmlformats.org/officeDocument/2006/relationships/image" Target="../media/image72.wmf"/><Relationship Id="rId4" Type="http://schemas.openxmlformats.org/officeDocument/2006/relationships/oleObject" Target="../embeddings/oleObject49.bin"/></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3.xml"/><Relationship Id="rId1" Type="http://schemas.openxmlformats.org/officeDocument/2006/relationships/vmlDrawing" Target="../drawings/vmlDrawing37.vml"/><Relationship Id="rId6" Type="http://schemas.openxmlformats.org/officeDocument/2006/relationships/image" Target="../media/image75.wmf"/><Relationship Id="rId5" Type="http://schemas.openxmlformats.org/officeDocument/2006/relationships/oleObject" Target="../embeddings/oleObject51.bin"/><Relationship Id="rId4" Type="http://schemas.openxmlformats.org/officeDocument/2006/relationships/image" Target="../media/image74.emf"/></Relationships>
</file>

<file path=ppt/slides/_rels/slide94.x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7088" y="765175"/>
            <a:ext cx="7380287" cy="685800"/>
          </a:xfrm>
        </p:spPr>
        <p:txBody>
          <a:bodyPr/>
          <a:lstStyle/>
          <a:p>
            <a:pPr eaLnBrk="1" hangingPunct="1"/>
            <a:r>
              <a:rPr lang="zh-CN" altLang="en-US" sz="3600" smtClean="0"/>
              <a:t>计算机控制技术</a:t>
            </a:r>
            <a:endParaRPr lang="en-US" altLang="zh-CN" sz="3600" smtClean="0"/>
          </a:p>
        </p:txBody>
      </p:sp>
      <p:sp>
        <p:nvSpPr>
          <p:cNvPr id="3075" name="Rectangle 3"/>
          <p:cNvSpPr>
            <a:spLocks noGrp="1" noChangeArrowheads="1"/>
          </p:cNvSpPr>
          <p:nvPr>
            <p:ph type="subTitle" idx="1"/>
          </p:nvPr>
        </p:nvSpPr>
        <p:spPr>
          <a:xfrm>
            <a:off x="1371600" y="3352800"/>
            <a:ext cx="6400800" cy="1752600"/>
          </a:xfrm>
        </p:spPr>
        <p:txBody>
          <a:bodyPr/>
          <a:lstStyle/>
          <a:p>
            <a:pPr eaLnBrk="1" hangingPunct="1"/>
            <a:r>
              <a:rPr lang="zh-CN" altLang="en-US" smtClean="0">
                <a:latin typeface="宋体" pitchFamily="2" charset="-122"/>
              </a:rPr>
              <a:t>第二章 输入/输出接口技术</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ChangeArrowheads="1"/>
          </p:cNvSpPr>
          <p:nvPr/>
        </p:nvSpPr>
        <p:spPr bwMode="auto">
          <a:xfrm>
            <a:off x="0" y="1143000"/>
            <a:ext cx="9144000" cy="4205288"/>
          </a:xfrm>
          <a:prstGeom prst="rect">
            <a:avLst/>
          </a:prstGeom>
          <a:noFill/>
          <a:ln w="12700" cap="sq">
            <a:noFill/>
            <a:miter lim="800000"/>
            <a:headEnd type="none" w="sm" len="sm"/>
            <a:tailEnd type="none" w="sm" len="sm"/>
          </a:ln>
        </p:spPr>
        <p:txBody>
          <a:bodyPr tIns="177744" bIns="184092">
            <a:spAutoFit/>
          </a:bodyPr>
          <a:lstStyle/>
          <a:p>
            <a:pPr algn="just"/>
            <a:r>
              <a:rPr kumimoji="1" lang="zh-CN" altLang="en-US" sz="2800" b="1">
                <a:solidFill>
                  <a:schemeClr val="tx2"/>
                </a:solidFill>
                <a:latin typeface="宋体" pitchFamily="2" charset="-122"/>
              </a:rPr>
              <a:t>2、采样定理</a:t>
            </a:r>
          </a:p>
          <a:p>
            <a:pPr eaLnBrk="0" hangingPunct="0"/>
            <a:r>
              <a:rPr kumimoji="1" lang="zh-CN" altLang="en-US" sz="2800" b="1">
                <a:latin typeface="宋体" pitchFamily="2" charset="-122"/>
              </a:rPr>
              <a:t>采样后的信号跟采样周期</a:t>
            </a:r>
            <a:r>
              <a:rPr kumimoji="1" lang="en-US" altLang="zh-CN" sz="2800" b="1">
                <a:latin typeface="宋体" pitchFamily="2" charset="-122"/>
              </a:rPr>
              <a:t>T</a:t>
            </a:r>
            <a:r>
              <a:rPr kumimoji="1" lang="zh-CN" altLang="en-US" sz="2800" b="1">
                <a:latin typeface="宋体" pitchFamily="2" charset="-122"/>
              </a:rPr>
              <a:t>的合理选取密切相关，</a:t>
            </a:r>
            <a:r>
              <a:rPr kumimoji="1" lang="zh-CN" altLang="en-US" sz="2800" b="1"/>
              <a:t>合理地选取采样周期</a:t>
            </a:r>
            <a:r>
              <a:rPr kumimoji="1" lang="en-US" altLang="zh-CN" sz="2800" b="1"/>
              <a:t>T</a:t>
            </a:r>
            <a:r>
              <a:rPr kumimoji="1" lang="zh-CN" altLang="en-US" sz="2800" b="1"/>
              <a:t>是能否再现</a:t>
            </a:r>
            <a:r>
              <a:rPr kumimoji="1" lang="en-US" altLang="zh-CN" sz="2800" b="1"/>
              <a:t>f(t)</a:t>
            </a:r>
            <a:r>
              <a:rPr kumimoji="1" lang="zh-CN" altLang="en-US" sz="2800" b="1"/>
              <a:t>的关键。</a:t>
            </a:r>
            <a:r>
              <a:rPr kumimoji="1" lang="zh-CN" altLang="en-US"/>
              <a:t> </a:t>
            </a:r>
            <a:r>
              <a:rPr kumimoji="1" lang="en-US" altLang="zh-CN" sz="2800" b="1">
                <a:solidFill>
                  <a:schemeClr val="folHlink"/>
                </a:solidFill>
                <a:latin typeface="宋体" pitchFamily="2" charset="-122"/>
              </a:rPr>
              <a:t>T</a:t>
            </a:r>
            <a:r>
              <a:rPr kumimoji="1" lang="zh-CN" altLang="en-US" sz="2800" b="1">
                <a:solidFill>
                  <a:schemeClr val="folHlink"/>
                </a:solidFill>
                <a:latin typeface="宋体" pitchFamily="2" charset="-122"/>
              </a:rPr>
              <a:t>过大会造成信息的丢失</a:t>
            </a:r>
            <a:r>
              <a:rPr kumimoji="1" lang="zh-CN" altLang="en-US" sz="2800" b="1">
                <a:latin typeface="宋体" pitchFamily="2" charset="-122"/>
              </a:rPr>
              <a:t>，</a:t>
            </a:r>
            <a:r>
              <a:rPr kumimoji="1" lang="en-US" altLang="zh-CN" sz="2800" b="1">
                <a:solidFill>
                  <a:schemeClr val="folHlink"/>
                </a:solidFill>
                <a:latin typeface="宋体" pitchFamily="2" charset="-122"/>
              </a:rPr>
              <a:t>T</a:t>
            </a:r>
            <a:r>
              <a:rPr kumimoji="1" lang="zh-CN" altLang="en-US" sz="2800" b="1">
                <a:solidFill>
                  <a:schemeClr val="folHlink"/>
                </a:solidFill>
                <a:latin typeface="宋体" pitchFamily="2" charset="-122"/>
              </a:rPr>
              <a:t>过小带来过多的数据存储和计算</a:t>
            </a:r>
            <a:r>
              <a:rPr kumimoji="1" lang="zh-CN" altLang="en-US" sz="2800" b="1">
                <a:latin typeface="宋体" pitchFamily="2" charset="-122"/>
              </a:rPr>
              <a:t>，加重计算机的负担。</a:t>
            </a:r>
          </a:p>
          <a:p>
            <a:r>
              <a:rPr kumimoji="1" lang="zh-CN" altLang="en-US" sz="2800" b="1">
                <a:solidFill>
                  <a:schemeClr val="accent1"/>
                </a:solidFill>
                <a:latin typeface="宋体" pitchFamily="2" charset="-122"/>
              </a:rPr>
              <a:t>香农</a:t>
            </a:r>
            <a:r>
              <a:rPr kumimoji="1" lang="zh-CN" altLang="en-US" sz="2800" b="1">
                <a:solidFill>
                  <a:schemeClr val="accent1"/>
                </a:solidFill>
              </a:rPr>
              <a:t>定理</a:t>
            </a:r>
            <a:r>
              <a:rPr kumimoji="1" lang="zh-CN" altLang="en-US" sz="2800" b="1">
                <a:latin typeface="宋体" pitchFamily="2" charset="-122"/>
              </a:rPr>
              <a:t>（</a:t>
            </a:r>
            <a:r>
              <a:rPr kumimoji="1" lang="en-US" altLang="zh-CN" sz="2800" b="1">
                <a:latin typeface="宋体" pitchFamily="2" charset="-122"/>
              </a:rPr>
              <a:t>Shannon）</a:t>
            </a:r>
            <a:r>
              <a:rPr kumimoji="1" lang="zh-CN" altLang="en-US" sz="2800" b="1">
                <a:latin typeface="宋体" pitchFamily="2" charset="-122"/>
              </a:rPr>
              <a:t>证明，对一个具有有限频谱的连续函数（频带为          ）进行采样，仅当采样频率         	 时，采样函数能不失真地恢复到原函数。其中   为输入信号所含的最高频率。</a:t>
            </a:r>
          </a:p>
        </p:txBody>
      </p:sp>
      <p:sp>
        <p:nvSpPr>
          <p:cNvPr id="12291" name="Rectangle 8"/>
          <p:cNvSpPr>
            <a:spLocks noChangeArrowheads="1"/>
          </p:cNvSpPr>
          <p:nvPr/>
        </p:nvSpPr>
        <p:spPr bwMode="auto">
          <a:xfrm>
            <a:off x="4000500" y="3314700"/>
            <a:ext cx="9144000" cy="0"/>
          </a:xfrm>
          <a:prstGeom prst="rect">
            <a:avLst/>
          </a:prstGeom>
          <a:noFill/>
          <a:ln w="12700" cap="sq">
            <a:noFill/>
            <a:miter lim="800000"/>
            <a:headEnd type="none" w="sm" len="sm"/>
            <a:tailEnd type="none" w="sm" len="sm"/>
          </a:ln>
        </p:spPr>
        <p:txBody>
          <a:bodyPr>
            <a:spAutoFit/>
          </a:bodyPr>
          <a:lstStyle/>
          <a:p>
            <a:endParaRPr lang="zh-CN" altLang="en-US"/>
          </a:p>
        </p:txBody>
      </p:sp>
      <p:graphicFrame>
        <p:nvGraphicFramePr>
          <p:cNvPr id="12292" name="Object 7"/>
          <p:cNvGraphicFramePr>
            <a:graphicFrameLocks noChangeAspect="1"/>
          </p:cNvGraphicFramePr>
          <p:nvPr/>
        </p:nvGraphicFramePr>
        <p:xfrm>
          <a:off x="2339975" y="3933825"/>
          <a:ext cx="1600200" cy="320675"/>
        </p:xfrm>
        <a:graphic>
          <a:graphicData uri="http://schemas.openxmlformats.org/presentationml/2006/ole">
            <mc:AlternateContent xmlns:mc="http://schemas.openxmlformats.org/markup-compatibility/2006">
              <mc:Choice xmlns:v="urn:schemas-microsoft-com:vml" Requires="v">
                <p:oleObj spid="_x0000_s12318" r:id="rId3" imgW="1143000" imgH="228600" progId="Equation.3">
                  <p:embed/>
                </p:oleObj>
              </mc:Choice>
              <mc:Fallback>
                <p:oleObj r:id="rId3" imgW="11430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933825"/>
                        <a:ext cx="1600200" cy="320675"/>
                      </a:xfrm>
                      <a:prstGeom prst="rect">
                        <a:avLst/>
                      </a:prstGeom>
                      <a:solidFill>
                        <a:schemeClr val="accent1"/>
                      </a:solidFill>
                    </p:spPr>
                  </p:pic>
                </p:oleObj>
              </mc:Fallback>
            </mc:AlternateContent>
          </a:graphicData>
        </a:graphic>
      </p:graphicFrame>
      <p:sp>
        <p:nvSpPr>
          <p:cNvPr id="12293" name="Rectangle 11"/>
          <p:cNvSpPr>
            <a:spLocks noChangeArrowheads="1"/>
          </p:cNvSpPr>
          <p:nvPr/>
        </p:nvSpPr>
        <p:spPr bwMode="auto">
          <a:xfrm>
            <a:off x="4210050" y="3314700"/>
            <a:ext cx="9144000" cy="0"/>
          </a:xfrm>
          <a:prstGeom prst="rect">
            <a:avLst/>
          </a:prstGeom>
          <a:noFill/>
          <a:ln w="12700" cap="sq">
            <a:noFill/>
            <a:miter lim="800000"/>
            <a:headEnd type="none" w="sm" len="sm"/>
            <a:tailEnd type="none" w="sm" len="sm"/>
          </a:ln>
        </p:spPr>
        <p:txBody>
          <a:bodyPr>
            <a:spAutoFit/>
          </a:bodyPr>
          <a:lstStyle/>
          <a:p>
            <a:endParaRPr lang="zh-CN" altLang="en-US"/>
          </a:p>
        </p:txBody>
      </p:sp>
      <p:graphicFrame>
        <p:nvGraphicFramePr>
          <p:cNvPr id="12294" name="Object 10"/>
          <p:cNvGraphicFramePr>
            <a:graphicFrameLocks noChangeAspect="1"/>
          </p:cNvGraphicFramePr>
          <p:nvPr/>
        </p:nvGraphicFramePr>
        <p:xfrm>
          <a:off x="152400" y="4419600"/>
          <a:ext cx="990600" cy="312738"/>
        </p:xfrm>
        <a:graphic>
          <a:graphicData uri="http://schemas.openxmlformats.org/presentationml/2006/ole">
            <mc:AlternateContent xmlns:mc="http://schemas.openxmlformats.org/markup-compatibility/2006">
              <mc:Choice xmlns:v="urn:schemas-microsoft-com:vml" Requires="v">
                <p:oleObj spid="_x0000_s12319" r:id="rId5" imgW="723586" imgH="228501" progId="Equation.3">
                  <p:embed/>
                </p:oleObj>
              </mc:Choice>
              <mc:Fallback>
                <p:oleObj r:id="rId5" imgW="723586" imgH="228501"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419600"/>
                        <a:ext cx="990600" cy="312738"/>
                      </a:xfrm>
                      <a:prstGeom prst="rect">
                        <a:avLst/>
                      </a:prstGeom>
                      <a:solidFill>
                        <a:schemeClr val="accent1"/>
                      </a:solidFill>
                    </p:spPr>
                  </p:pic>
                </p:oleObj>
              </mc:Fallback>
            </mc:AlternateContent>
          </a:graphicData>
        </a:graphic>
      </p:graphicFrame>
      <p:sp>
        <p:nvSpPr>
          <p:cNvPr id="12295" name="Rectangle 14"/>
          <p:cNvSpPr>
            <a:spLocks noChangeArrowheads="1"/>
          </p:cNvSpPr>
          <p:nvPr/>
        </p:nvSpPr>
        <p:spPr bwMode="auto">
          <a:xfrm>
            <a:off x="4414838" y="3314700"/>
            <a:ext cx="9144000" cy="0"/>
          </a:xfrm>
          <a:prstGeom prst="rect">
            <a:avLst/>
          </a:prstGeom>
          <a:noFill/>
          <a:ln w="12700" cap="sq">
            <a:noFill/>
            <a:miter lim="800000"/>
            <a:headEnd type="none" w="sm" len="sm"/>
            <a:tailEnd type="none" w="sm" len="sm"/>
          </a:ln>
        </p:spPr>
        <p:txBody>
          <a:bodyPr>
            <a:spAutoFit/>
          </a:bodyPr>
          <a:lstStyle/>
          <a:p>
            <a:endParaRPr lang="zh-CN" altLang="en-US"/>
          </a:p>
        </p:txBody>
      </p:sp>
      <p:graphicFrame>
        <p:nvGraphicFramePr>
          <p:cNvPr id="12296" name="Object 13"/>
          <p:cNvGraphicFramePr>
            <a:graphicFrameLocks noChangeAspect="1"/>
          </p:cNvGraphicFramePr>
          <p:nvPr/>
        </p:nvGraphicFramePr>
        <p:xfrm>
          <a:off x="8382000" y="4343400"/>
          <a:ext cx="533400" cy="387350"/>
        </p:xfrm>
        <a:graphic>
          <a:graphicData uri="http://schemas.openxmlformats.org/presentationml/2006/ole">
            <mc:AlternateContent xmlns:mc="http://schemas.openxmlformats.org/markup-compatibility/2006">
              <mc:Choice xmlns:v="urn:schemas-microsoft-com:vml" Requires="v">
                <p:oleObj spid="_x0000_s12320" r:id="rId7" imgW="317362" imgH="228501" progId="Equation.3">
                  <p:embed/>
                </p:oleObj>
              </mc:Choice>
              <mc:Fallback>
                <p:oleObj r:id="rId7" imgW="317362" imgH="228501"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0" y="4343400"/>
                        <a:ext cx="533400" cy="387350"/>
                      </a:xfrm>
                      <a:prstGeom prst="rect">
                        <a:avLst/>
                      </a:prstGeom>
                      <a:solidFill>
                        <a:schemeClr val="accent1"/>
                      </a:solidFill>
                    </p:spPr>
                  </p:pic>
                </p:oleObj>
              </mc:Fallback>
            </mc:AlternateContent>
          </a:graphicData>
        </a:graphic>
      </p:graphicFrame>
      <p:sp>
        <p:nvSpPr>
          <p:cNvPr id="12297" name="Rectangle 17"/>
          <p:cNvSpPr>
            <a:spLocks noChangeArrowheads="1"/>
          </p:cNvSpPr>
          <p:nvPr/>
        </p:nvSpPr>
        <p:spPr bwMode="auto">
          <a:xfrm>
            <a:off x="4114800" y="3352800"/>
            <a:ext cx="9144000" cy="0"/>
          </a:xfrm>
          <a:prstGeom prst="rect">
            <a:avLst/>
          </a:prstGeom>
          <a:noFill/>
          <a:ln w="12700" cap="sq">
            <a:noFill/>
            <a:miter lim="800000"/>
            <a:headEnd type="none" w="sm" len="sm"/>
            <a:tailEnd type="none" w="sm" len="sm"/>
          </a:ln>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sz="half" idx="1"/>
          </p:nvPr>
        </p:nvSpPr>
        <p:spPr>
          <a:xfrm>
            <a:off x="314325" y="981075"/>
            <a:ext cx="8569325" cy="719138"/>
          </a:xfrm>
        </p:spPr>
        <p:txBody>
          <a:bodyPr/>
          <a:lstStyle/>
          <a:p>
            <a:pPr eaLnBrk="1" hangingPunct="1">
              <a:buFont typeface="Wingdings" pitchFamily="2" charset="2"/>
              <a:buNone/>
            </a:pPr>
            <a:r>
              <a:rPr lang="zh-CN" altLang="en-US" sz="2400" smtClean="0">
                <a:solidFill>
                  <a:srgbClr val="00FF00"/>
                </a:solidFill>
                <a:latin typeface="宋体" pitchFamily="2" charset="-122"/>
              </a:rPr>
              <a:t>双缓冲方式</a:t>
            </a:r>
            <a:r>
              <a:rPr lang="zh-CN" altLang="en-US" sz="2400" smtClean="0">
                <a:latin typeface="宋体" pitchFamily="2" charset="-122"/>
              </a:rPr>
              <a:t>：</a:t>
            </a:r>
            <a:r>
              <a:rPr lang="zh-CN" altLang="en-US" sz="2400" smtClean="0"/>
              <a:t>把</a:t>
            </a:r>
            <a:r>
              <a:rPr lang="en-US" altLang="zh-CN" sz="2400" smtClean="0"/>
              <a:t>DAC0832</a:t>
            </a:r>
            <a:r>
              <a:rPr lang="zh-CN" altLang="en-US" sz="2400" smtClean="0"/>
              <a:t>的两个寄存器都接成受控锁存方式</a:t>
            </a:r>
          </a:p>
        </p:txBody>
      </p:sp>
      <p:pic>
        <p:nvPicPr>
          <p:cNvPr id="104451" name="Picture 4"/>
          <p:cNvPicPr>
            <a:picLocks noChangeAspect="1" noChangeArrowheads="1"/>
          </p:cNvPicPr>
          <p:nvPr/>
        </p:nvPicPr>
        <p:blipFill>
          <a:blip r:embed="rId2" cstate="print"/>
          <a:srcRect/>
          <a:stretch>
            <a:fillRect/>
          </a:stretch>
        </p:blipFill>
        <p:spPr bwMode="auto">
          <a:xfrm>
            <a:off x="107950" y="2238375"/>
            <a:ext cx="8982075" cy="3462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idx="1"/>
          </p:nvPr>
        </p:nvSpPr>
        <p:spPr>
          <a:xfrm>
            <a:off x="250825" y="836613"/>
            <a:ext cx="8713788" cy="5259387"/>
          </a:xfrm>
        </p:spPr>
        <p:txBody>
          <a:bodyPr/>
          <a:lstStyle/>
          <a:p>
            <a:pPr eaLnBrk="1" hangingPunct="1">
              <a:lnSpc>
                <a:spcPct val="120000"/>
              </a:lnSpc>
              <a:buFont typeface="Wingdings" pitchFamily="2" charset="2"/>
              <a:buNone/>
            </a:pPr>
            <a:r>
              <a:rPr lang="en-US" altLang="zh-CN" sz="2000" smtClean="0">
                <a:solidFill>
                  <a:schemeClr val="folHlink"/>
                </a:solidFill>
              </a:rPr>
              <a:t>	</a:t>
            </a:r>
            <a:r>
              <a:rPr lang="zh-CN" altLang="en-US" sz="2400" smtClean="0">
                <a:solidFill>
                  <a:schemeClr val="folHlink"/>
                </a:solidFill>
              </a:rPr>
              <a:t>例</a:t>
            </a:r>
            <a:r>
              <a:rPr lang="en-US" altLang="zh-CN" sz="2400" smtClean="0">
                <a:solidFill>
                  <a:schemeClr val="folHlink"/>
                </a:solidFill>
              </a:rPr>
              <a:t>7</a:t>
            </a:r>
            <a:r>
              <a:rPr lang="en-US" altLang="zh-CN" sz="2400" smtClean="0"/>
              <a:t>   DAC0832</a:t>
            </a:r>
            <a:r>
              <a:rPr lang="zh-CN" altLang="en-US" sz="2400" smtClean="0"/>
              <a:t>采用的是双缓冲双极性的接线方式，输入寄存器的地址为</a:t>
            </a:r>
            <a:r>
              <a:rPr lang="en-US" altLang="zh-CN" sz="2400" smtClean="0"/>
              <a:t>0FEH</a:t>
            </a:r>
            <a:r>
              <a:rPr lang="zh-CN" altLang="en-US" sz="2400" smtClean="0"/>
              <a:t>，</a:t>
            </a:r>
            <a:r>
              <a:rPr lang="en-US" altLang="zh-CN" sz="2400" smtClean="0"/>
              <a:t>DAC</a:t>
            </a:r>
            <a:r>
              <a:rPr lang="zh-CN" altLang="en-US" sz="2400" smtClean="0"/>
              <a:t>寄存器的地址为</a:t>
            </a:r>
            <a:r>
              <a:rPr lang="en-US" altLang="zh-CN" sz="2400" smtClean="0"/>
              <a:t>0FFH</a:t>
            </a:r>
          </a:p>
          <a:p>
            <a:pPr algn="just" eaLnBrk="1" hangingPunct="1">
              <a:lnSpc>
                <a:spcPct val="120000"/>
              </a:lnSpc>
              <a:buFont typeface="Wingdings" pitchFamily="2" charset="2"/>
              <a:buNone/>
            </a:pPr>
            <a:r>
              <a:rPr lang="en-US" altLang="zh-CN" sz="2400" smtClean="0"/>
              <a:t>     </a:t>
            </a:r>
            <a:r>
              <a:rPr lang="zh-CN" altLang="en-US" sz="2400" smtClean="0"/>
              <a:t>实现</a:t>
            </a:r>
            <a:r>
              <a:rPr lang="en-US" altLang="zh-CN" sz="2400" smtClean="0"/>
              <a:t>D/A</a:t>
            </a:r>
            <a:r>
              <a:rPr lang="zh-CN" altLang="en-US" sz="2400" smtClean="0"/>
              <a:t>转换的程序如下：</a:t>
            </a:r>
          </a:p>
          <a:p>
            <a:pPr algn="just" eaLnBrk="1" hangingPunct="1">
              <a:lnSpc>
                <a:spcPct val="120000"/>
              </a:lnSpc>
              <a:buFont typeface="Wingdings" pitchFamily="2" charset="2"/>
              <a:buNone/>
            </a:pPr>
            <a:r>
              <a:rPr lang="zh-CN" altLang="en-US" sz="2400" smtClean="0">
                <a:solidFill>
                  <a:srgbClr val="00FF00"/>
                </a:solidFill>
              </a:rPr>
              <a:t>  	 </a:t>
            </a:r>
            <a:r>
              <a:rPr lang="en-US" altLang="zh-CN" sz="2400" smtClean="0">
                <a:solidFill>
                  <a:srgbClr val="00FF00"/>
                </a:solidFill>
              </a:rPr>
              <a:t>MOV   DX</a:t>
            </a:r>
            <a:r>
              <a:rPr lang="zh-CN" altLang="en-US" sz="2400" smtClean="0">
                <a:solidFill>
                  <a:srgbClr val="00FF00"/>
                </a:solidFill>
              </a:rPr>
              <a:t>，</a:t>
            </a:r>
            <a:r>
              <a:rPr lang="en-US" altLang="zh-CN" sz="2400" smtClean="0">
                <a:solidFill>
                  <a:schemeClr val="tx2"/>
                </a:solidFill>
              </a:rPr>
              <a:t>0FEH</a:t>
            </a:r>
            <a:r>
              <a:rPr lang="en-US" altLang="zh-CN" sz="2400" smtClean="0">
                <a:solidFill>
                  <a:schemeClr val="folHlink"/>
                </a:solidFill>
              </a:rPr>
              <a:t>    </a:t>
            </a:r>
            <a:r>
              <a:rPr lang="zh-CN" altLang="en-US" sz="2400" smtClean="0">
                <a:solidFill>
                  <a:schemeClr val="folHlink"/>
                </a:solidFill>
              </a:rPr>
              <a:t>；输入寄存器地址</a:t>
            </a:r>
          </a:p>
          <a:p>
            <a:pPr algn="just" eaLnBrk="1" hangingPunct="1">
              <a:lnSpc>
                <a:spcPct val="120000"/>
              </a:lnSpc>
              <a:buFont typeface="Wingdings" pitchFamily="2" charset="2"/>
              <a:buNone/>
            </a:pPr>
            <a:r>
              <a:rPr lang="zh-CN" altLang="en-US" sz="2400" smtClean="0">
                <a:solidFill>
                  <a:srgbClr val="00FF00"/>
                </a:solidFill>
              </a:rPr>
              <a:t>      </a:t>
            </a:r>
            <a:r>
              <a:rPr lang="en-US" altLang="zh-CN" sz="2400" smtClean="0">
                <a:solidFill>
                  <a:srgbClr val="00FF00"/>
                </a:solidFill>
              </a:rPr>
              <a:t>MOV  AL</a:t>
            </a:r>
            <a:r>
              <a:rPr lang="zh-CN" altLang="en-US" sz="2400" smtClean="0">
                <a:solidFill>
                  <a:srgbClr val="00FF00"/>
                </a:solidFill>
              </a:rPr>
              <a:t>， </a:t>
            </a:r>
            <a:r>
              <a:rPr lang="en-US" altLang="zh-CN" sz="2400" smtClean="0">
                <a:solidFill>
                  <a:srgbClr val="00FF00"/>
                </a:solidFill>
              </a:rPr>
              <a:t>COUNT</a:t>
            </a:r>
            <a:r>
              <a:rPr lang="zh-CN" altLang="en-US" sz="2400" smtClean="0">
                <a:solidFill>
                  <a:schemeClr val="folHlink"/>
                </a:solidFill>
              </a:rPr>
              <a:t>；</a:t>
            </a:r>
            <a:endParaRPr lang="en-US" altLang="zh-CN" sz="2400" smtClean="0">
              <a:solidFill>
                <a:schemeClr val="folHlink"/>
              </a:solidFill>
            </a:endParaRPr>
          </a:p>
          <a:p>
            <a:pPr algn="just" eaLnBrk="1" hangingPunct="1">
              <a:lnSpc>
                <a:spcPct val="120000"/>
              </a:lnSpc>
              <a:buFont typeface="Wingdings" pitchFamily="2" charset="2"/>
              <a:buNone/>
            </a:pPr>
            <a:r>
              <a:rPr lang="en-US" altLang="zh-CN" sz="2400" smtClean="0">
                <a:solidFill>
                  <a:schemeClr val="folHlink"/>
                </a:solidFill>
              </a:rPr>
              <a:t>      </a:t>
            </a:r>
            <a:r>
              <a:rPr lang="en-US" altLang="zh-CN" sz="2400" smtClean="0">
                <a:solidFill>
                  <a:srgbClr val="00FF00"/>
                </a:solidFill>
              </a:rPr>
              <a:t>OUT   DX,   AL          </a:t>
            </a:r>
            <a:r>
              <a:rPr lang="en-US" altLang="zh-CN" sz="2400" smtClean="0">
                <a:solidFill>
                  <a:schemeClr val="folHlink"/>
                </a:solidFill>
              </a:rPr>
              <a:t>;</a:t>
            </a:r>
            <a:r>
              <a:rPr lang="zh-CN" altLang="en-US" sz="2400" smtClean="0">
                <a:solidFill>
                  <a:schemeClr val="folHlink"/>
                </a:solidFill>
              </a:rPr>
              <a:t>转换数据送输入寄存器</a:t>
            </a:r>
            <a:r>
              <a:rPr lang="en-US" altLang="zh-CN" sz="2400" smtClean="0">
                <a:solidFill>
                  <a:schemeClr val="folHlink"/>
                </a:solidFill>
              </a:rPr>
              <a:t>AL</a:t>
            </a:r>
            <a:r>
              <a:rPr lang="zh-CN" altLang="en-US" sz="2400" smtClean="0">
                <a:solidFill>
                  <a:schemeClr val="folHlink"/>
                </a:solidFill>
              </a:rPr>
              <a:t> </a:t>
            </a:r>
            <a:endParaRPr lang="zh-CN" altLang="en-US" sz="2400" smtClean="0">
              <a:solidFill>
                <a:srgbClr val="00FF00"/>
              </a:solidFill>
            </a:endParaRPr>
          </a:p>
          <a:p>
            <a:pPr algn="just" eaLnBrk="1" hangingPunct="1">
              <a:lnSpc>
                <a:spcPct val="120000"/>
              </a:lnSpc>
              <a:buFont typeface="Wingdings" pitchFamily="2" charset="2"/>
              <a:buNone/>
            </a:pPr>
            <a:r>
              <a:rPr lang="zh-CN" altLang="en-US" sz="2400" smtClean="0">
                <a:solidFill>
                  <a:srgbClr val="00FF00"/>
                </a:solidFill>
              </a:rPr>
              <a:t>      </a:t>
            </a:r>
            <a:r>
              <a:rPr lang="en-US" altLang="zh-CN" sz="2400" smtClean="0">
                <a:solidFill>
                  <a:srgbClr val="00FF00"/>
                </a:solidFill>
              </a:rPr>
              <a:t>INC    DX	</a:t>
            </a:r>
            <a:r>
              <a:rPr lang="en-US" altLang="zh-CN" sz="2400" smtClean="0"/>
              <a:t>	       </a:t>
            </a:r>
            <a:r>
              <a:rPr lang="zh-CN" altLang="en-US" sz="2400" smtClean="0">
                <a:solidFill>
                  <a:schemeClr val="folHlink"/>
                </a:solidFill>
              </a:rPr>
              <a:t>；产生</a:t>
            </a:r>
            <a:r>
              <a:rPr lang="en-US" altLang="zh-CN" sz="2400" smtClean="0">
                <a:solidFill>
                  <a:schemeClr val="folHlink"/>
                </a:solidFill>
              </a:rPr>
              <a:t>DAC</a:t>
            </a:r>
            <a:r>
              <a:rPr lang="zh-CN" altLang="en-US" sz="2400" smtClean="0">
                <a:solidFill>
                  <a:schemeClr val="folHlink"/>
                </a:solidFill>
              </a:rPr>
              <a:t>寄存器地址</a:t>
            </a:r>
          </a:p>
          <a:p>
            <a:pPr algn="just" eaLnBrk="1" hangingPunct="1">
              <a:lnSpc>
                <a:spcPct val="120000"/>
              </a:lnSpc>
              <a:buFont typeface="Wingdings" pitchFamily="2" charset="2"/>
              <a:buNone/>
            </a:pPr>
            <a:r>
              <a:rPr lang="zh-CN" altLang="en-US" sz="2400" smtClean="0"/>
              <a:t>      </a:t>
            </a:r>
            <a:r>
              <a:rPr lang="en-US" altLang="zh-CN" sz="2400" smtClean="0">
                <a:solidFill>
                  <a:srgbClr val="00FF00"/>
                </a:solidFill>
              </a:rPr>
              <a:t>OUT   DX</a:t>
            </a:r>
            <a:r>
              <a:rPr lang="zh-CN" altLang="en-US" sz="2400" smtClean="0">
                <a:solidFill>
                  <a:srgbClr val="00FF00"/>
                </a:solidFill>
              </a:rPr>
              <a:t>， </a:t>
            </a:r>
            <a:r>
              <a:rPr lang="en-US" altLang="zh-CN" sz="2400" smtClean="0">
                <a:solidFill>
                  <a:srgbClr val="00FF00"/>
                </a:solidFill>
              </a:rPr>
              <a:t>COUNT</a:t>
            </a:r>
            <a:r>
              <a:rPr lang="zh-CN" altLang="en-US" sz="2400" smtClean="0">
                <a:solidFill>
                  <a:schemeClr val="folHlink"/>
                </a:solidFill>
              </a:rPr>
              <a:t>；数据送入</a:t>
            </a:r>
            <a:r>
              <a:rPr lang="en-US" altLang="zh-CN" sz="2400" smtClean="0">
                <a:solidFill>
                  <a:schemeClr val="folHlink"/>
                </a:solidFill>
              </a:rPr>
              <a:t>DAC</a:t>
            </a:r>
            <a:r>
              <a:rPr lang="zh-CN" altLang="en-US" sz="2400" smtClean="0">
                <a:solidFill>
                  <a:schemeClr val="folHlink"/>
                </a:solidFill>
              </a:rPr>
              <a:t>寄存器进行</a:t>
            </a:r>
            <a:r>
              <a:rPr lang="en-US" altLang="zh-CN" sz="2400" smtClean="0">
                <a:solidFill>
                  <a:schemeClr val="folHlink"/>
                </a:solidFill>
              </a:rPr>
              <a:t>D/A</a:t>
            </a:r>
            <a:r>
              <a:rPr lang="zh-CN" altLang="en-US" sz="2400" smtClean="0">
                <a:solidFill>
                  <a:schemeClr val="folHlink"/>
                </a:solidFill>
              </a:rPr>
              <a:t>转换</a:t>
            </a:r>
          </a:p>
          <a:p>
            <a:pPr algn="just" eaLnBrk="1" hangingPunct="1">
              <a:lnSpc>
                <a:spcPct val="120000"/>
              </a:lnSpc>
              <a:buFont typeface="Wingdings" pitchFamily="2" charset="2"/>
              <a:buNone/>
            </a:pPr>
            <a:r>
              <a:rPr lang="zh-CN" altLang="en-US" sz="2400" smtClean="0">
                <a:solidFill>
                  <a:srgbClr val="00FF00"/>
                </a:solidFill>
              </a:rPr>
              <a:t>      </a:t>
            </a:r>
            <a:r>
              <a:rPr lang="en-US" altLang="zh-CN" sz="2400" smtClean="0">
                <a:solidFill>
                  <a:srgbClr val="00FF00"/>
                </a:solidFill>
              </a:rPr>
              <a:t>…</a:t>
            </a:r>
            <a:endParaRPr lang="zh-CN" altLang="en-US" sz="2400" smtClean="0">
              <a:solidFill>
                <a:srgbClr val="00FF00"/>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body" sz="half" idx="1"/>
          </p:nvPr>
        </p:nvSpPr>
        <p:spPr>
          <a:xfrm>
            <a:off x="900113" y="476250"/>
            <a:ext cx="6262687" cy="511175"/>
          </a:xfrm>
        </p:spPr>
        <p:txBody>
          <a:bodyPr/>
          <a:lstStyle/>
          <a:p>
            <a:pPr eaLnBrk="1" hangingPunct="1">
              <a:lnSpc>
                <a:spcPct val="90000"/>
              </a:lnSpc>
              <a:buFont typeface="Wingdings" pitchFamily="2" charset="2"/>
              <a:buNone/>
            </a:pPr>
            <a:r>
              <a:rPr lang="en-US" altLang="zh-CN" sz="2800" smtClean="0">
                <a:solidFill>
                  <a:schemeClr val="folHlink"/>
                </a:solidFill>
              </a:rPr>
              <a:t>12</a:t>
            </a:r>
            <a:r>
              <a:rPr lang="zh-CN" altLang="en-US" sz="2800" smtClean="0">
                <a:solidFill>
                  <a:schemeClr val="folHlink"/>
                </a:solidFill>
              </a:rPr>
              <a:t>位</a:t>
            </a:r>
            <a:r>
              <a:rPr lang="en-US" altLang="zh-CN" sz="2800" smtClean="0">
                <a:solidFill>
                  <a:schemeClr val="folHlink"/>
                </a:solidFill>
              </a:rPr>
              <a:t>D/A</a:t>
            </a:r>
            <a:r>
              <a:rPr lang="zh-CN" altLang="en-US" sz="2800" smtClean="0">
                <a:solidFill>
                  <a:schemeClr val="folHlink"/>
                </a:solidFill>
              </a:rPr>
              <a:t>转换器</a:t>
            </a:r>
            <a:r>
              <a:rPr lang="en-US" altLang="zh-CN" sz="2800" smtClean="0">
                <a:solidFill>
                  <a:schemeClr val="folHlink"/>
                </a:solidFill>
              </a:rPr>
              <a:t>DAC1208/1209/1210</a:t>
            </a:r>
          </a:p>
        </p:txBody>
      </p:sp>
      <p:graphicFrame>
        <p:nvGraphicFramePr>
          <p:cNvPr id="106499" name="Object 11"/>
          <p:cNvGraphicFramePr>
            <a:graphicFrameLocks noGrp="1" noChangeAspect="1"/>
          </p:cNvGraphicFramePr>
          <p:nvPr>
            <p:ph sz="half" idx="2"/>
          </p:nvPr>
        </p:nvGraphicFramePr>
        <p:xfrm>
          <a:off x="900113" y="1341438"/>
          <a:ext cx="7632700" cy="4918075"/>
        </p:xfrm>
        <a:graphic>
          <a:graphicData uri="http://schemas.openxmlformats.org/presentationml/2006/ole">
            <mc:AlternateContent xmlns:mc="http://schemas.openxmlformats.org/markup-compatibility/2006">
              <mc:Choice xmlns:v="urn:schemas-microsoft-com:vml" Requires="v">
                <p:oleObj spid="_x0000_s106507" name="Visio" r:id="rId3" imgW="5771602" imgH="3718860" progId="Visio.Drawing.11">
                  <p:embed/>
                </p:oleObj>
              </mc:Choice>
              <mc:Fallback>
                <p:oleObj name="Visio" r:id="rId3" imgW="5771602" imgH="3718860" progId="Visio.Drawing.11">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341438"/>
                        <a:ext cx="7632700" cy="4918075"/>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idx="1"/>
          </p:nvPr>
        </p:nvSpPr>
        <p:spPr>
          <a:xfrm>
            <a:off x="468313" y="1125538"/>
            <a:ext cx="8207375" cy="5327650"/>
          </a:xfrm>
        </p:spPr>
        <p:txBody>
          <a:bodyPr/>
          <a:lstStyle/>
          <a:p>
            <a:pPr eaLnBrk="1" hangingPunct="1">
              <a:spcBef>
                <a:spcPct val="0"/>
              </a:spcBef>
              <a:buFont typeface="Wingdings" pitchFamily="2" charset="2"/>
              <a:buNone/>
            </a:pPr>
            <a:r>
              <a:rPr lang="en-US" altLang="zh-CN" sz="2400" smtClean="0">
                <a:latin typeface="宋体" pitchFamily="2" charset="-122"/>
              </a:rPr>
              <a:t>DAC1208/1209/1210</a:t>
            </a:r>
            <a:r>
              <a:rPr lang="zh-CN" altLang="en-US" sz="2400" smtClean="0">
                <a:latin typeface="宋体" pitchFamily="2" charset="-122"/>
              </a:rPr>
              <a:t>为</a:t>
            </a:r>
            <a:r>
              <a:rPr lang="en-US" altLang="zh-CN" sz="2400" smtClean="0">
                <a:latin typeface="宋体" pitchFamily="2" charset="-122"/>
              </a:rPr>
              <a:t>12</a:t>
            </a:r>
            <a:r>
              <a:rPr lang="zh-CN" altLang="en-US" sz="2400" smtClean="0">
                <a:latin typeface="宋体" pitchFamily="2" charset="-122"/>
              </a:rPr>
              <a:t>位电流输出型</a:t>
            </a:r>
            <a:r>
              <a:rPr lang="en-US" altLang="zh-CN" sz="2400" smtClean="0">
                <a:latin typeface="宋体" pitchFamily="2" charset="-122"/>
              </a:rPr>
              <a:t>D/A</a:t>
            </a:r>
            <a:r>
              <a:rPr lang="zh-CN" altLang="en-US" sz="2400" smtClean="0">
                <a:latin typeface="宋体" pitchFamily="2" charset="-122"/>
              </a:rPr>
              <a:t>转换器</a:t>
            </a:r>
          </a:p>
          <a:p>
            <a:pPr eaLnBrk="1" hangingPunct="1">
              <a:spcBef>
                <a:spcPct val="0"/>
              </a:spcBef>
              <a:buFont typeface="Wingdings" pitchFamily="2" charset="2"/>
              <a:buNone/>
            </a:pPr>
            <a:r>
              <a:rPr lang="zh-CN" altLang="en-US" sz="2400" smtClean="0">
                <a:latin typeface="宋体" pitchFamily="2" charset="-122"/>
              </a:rPr>
              <a:t>内部有</a:t>
            </a:r>
            <a:r>
              <a:rPr lang="zh-CN" altLang="en-US" sz="2400" smtClean="0">
                <a:solidFill>
                  <a:srgbClr val="00FF00"/>
                </a:solidFill>
                <a:latin typeface="宋体" pitchFamily="2" charset="-122"/>
              </a:rPr>
              <a:t>两个输入锁存器</a:t>
            </a:r>
            <a:r>
              <a:rPr lang="zh-CN" altLang="en-US" sz="2400" smtClean="0">
                <a:latin typeface="宋体" pitchFamily="2" charset="-122"/>
              </a:rPr>
              <a:t>（一个</a:t>
            </a:r>
            <a:r>
              <a:rPr lang="en-US" altLang="zh-CN" sz="2400" smtClean="0">
                <a:latin typeface="宋体" pitchFamily="2" charset="-122"/>
              </a:rPr>
              <a:t>8</a:t>
            </a:r>
            <a:r>
              <a:rPr lang="zh-CN" altLang="en-US" sz="2400" smtClean="0">
                <a:latin typeface="宋体" pitchFamily="2" charset="-122"/>
              </a:rPr>
              <a:t>位，一个</a:t>
            </a:r>
            <a:r>
              <a:rPr lang="en-US" altLang="zh-CN" sz="2400" smtClean="0">
                <a:latin typeface="宋体" pitchFamily="2" charset="-122"/>
              </a:rPr>
              <a:t>4</a:t>
            </a:r>
            <a:r>
              <a:rPr lang="zh-CN" altLang="en-US" sz="2400" smtClean="0">
                <a:latin typeface="宋体" pitchFamily="2" charset="-122"/>
              </a:rPr>
              <a:t>位），和</a:t>
            </a:r>
            <a:r>
              <a:rPr lang="en-US" altLang="zh-CN" sz="2400" smtClean="0">
                <a:solidFill>
                  <a:srgbClr val="00FF00"/>
                </a:solidFill>
                <a:latin typeface="宋体" pitchFamily="2" charset="-122"/>
              </a:rPr>
              <a:t>12</a:t>
            </a:r>
            <a:r>
              <a:rPr lang="zh-CN" altLang="en-US" sz="2400" smtClean="0">
                <a:solidFill>
                  <a:srgbClr val="00FF00"/>
                </a:solidFill>
                <a:latin typeface="宋体" pitchFamily="2" charset="-122"/>
              </a:rPr>
              <a:t>位</a:t>
            </a:r>
            <a:r>
              <a:rPr lang="en-US" altLang="zh-CN" sz="2400" smtClean="0">
                <a:solidFill>
                  <a:srgbClr val="00FF00"/>
                </a:solidFill>
                <a:latin typeface="宋体" pitchFamily="2" charset="-122"/>
              </a:rPr>
              <a:t>DAC</a:t>
            </a:r>
            <a:r>
              <a:rPr lang="zh-CN" altLang="en-US" sz="2400" smtClean="0">
                <a:solidFill>
                  <a:srgbClr val="00FF00"/>
                </a:solidFill>
                <a:latin typeface="宋体" pitchFamily="2" charset="-122"/>
              </a:rPr>
              <a:t>锁存器</a:t>
            </a:r>
            <a:r>
              <a:rPr lang="zh-CN" altLang="en-US" sz="2400" smtClean="0">
                <a:latin typeface="宋体" pitchFamily="2" charset="-122"/>
              </a:rPr>
              <a:t>，分别由</a:t>
            </a:r>
            <a:r>
              <a:rPr lang="en-US" altLang="zh-CN" sz="2400" smtClean="0">
                <a:solidFill>
                  <a:schemeClr val="folHlink"/>
                </a:solidFill>
                <a:latin typeface="宋体" pitchFamily="2" charset="-122"/>
              </a:rPr>
              <a:t>/LE1</a:t>
            </a:r>
            <a:r>
              <a:rPr lang="zh-CN" altLang="en-US" sz="2400" smtClean="0">
                <a:solidFill>
                  <a:schemeClr val="folHlink"/>
                </a:solidFill>
                <a:latin typeface="宋体" pitchFamily="2" charset="-122"/>
              </a:rPr>
              <a:t>、</a:t>
            </a:r>
            <a:r>
              <a:rPr lang="en-US" altLang="zh-CN" sz="2400" smtClean="0">
                <a:solidFill>
                  <a:schemeClr val="folHlink"/>
                </a:solidFill>
                <a:latin typeface="宋体" pitchFamily="2" charset="-122"/>
              </a:rPr>
              <a:t>/LE2</a:t>
            </a:r>
            <a:r>
              <a:rPr lang="zh-CN" altLang="en-US" sz="2400" smtClean="0">
                <a:solidFill>
                  <a:schemeClr val="folHlink"/>
                </a:solidFill>
                <a:latin typeface="宋体" pitchFamily="2" charset="-122"/>
              </a:rPr>
              <a:t>、</a:t>
            </a:r>
            <a:r>
              <a:rPr lang="en-US" altLang="zh-CN" sz="2400" smtClean="0">
                <a:solidFill>
                  <a:schemeClr val="folHlink"/>
                </a:solidFill>
                <a:latin typeface="宋体" pitchFamily="2" charset="-122"/>
              </a:rPr>
              <a:t>/LE3</a:t>
            </a:r>
            <a:r>
              <a:rPr lang="zh-CN" altLang="en-US" sz="2400" smtClean="0">
                <a:latin typeface="宋体" pitchFamily="2" charset="-122"/>
              </a:rPr>
              <a:t>控制。</a:t>
            </a:r>
          </a:p>
          <a:p>
            <a:pPr eaLnBrk="1" hangingPunct="1">
              <a:spcBef>
                <a:spcPct val="0"/>
              </a:spcBef>
              <a:buFont typeface="Wingdings" pitchFamily="2" charset="2"/>
              <a:buNone/>
            </a:pPr>
            <a:endParaRPr lang="en-US" altLang="zh-CN" sz="2400" smtClean="0">
              <a:latin typeface="宋体" pitchFamily="2" charset="-122"/>
            </a:endParaRPr>
          </a:p>
          <a:p>
            <a:pPr eaLnBrk="1" hangingPunct="1">
              <a:spcBef>
                <a:spcPct val="0"/>
              </a:spcBef>
              <a:buFont typeface="Wingdings" pitchFamily="2" charset="2"/>
              <a:buNone/>
            </a:pPr>
            <a:r>
              <a:rPr lang="en-US" altLang="zh-CN" sz="2400" smtClean="0">
                <a:latin typeface="宋体" pitchFamily="2" charset="-122"/>
              </a:rPr>
              <a:t>BYTE1/BYTE2</a:t>
            </a:r>
            <a:r>
              <a:rPr lang="zh-CN" altLang="en-US" sz="2400" smtClean="0">
                <a:latin typeface="宋体" pitchFamily="2" charset="-122"/>
              </a:rPr>
              <a:t>输入控制端，在写入数据时（</a:t>
            </a:r>
            <a:r>
              <a:rPr lang="en-US" altLang="zh-CN" sz="2400" smtClean="0">
                <a:latin typeface="宋体" pitchFamily="2" charset="-122"/>
              </a:rPr>
              <a:t>/CS</a:t>
            </a:r>
            <a:r>
              <a:rPr lang="zh-CN" altLang="en-US" sz="2400" smtClean="0">
                <a:latin typeface="宋体" pitchFamily="2" charset="-122"/>
              </a:rPr>
              <a:t>、</a:t>
            </a:r>
            <a:r>
              <a:rPr lang="en-US" altLang="zh-CN" sz="2400" smtClean="0">
                <a:latin typeface="宋体" pitchFamily="2" charset="-122"/>
              </a:rPr>
              <a:t>/WR1</a:t>
            </a:r>
            <a:r>
              <a:rPr lang="zh-CN" altLang="en-US" sz="2400" smtClean="0">
                <a:latin typeface="宋体" pitchFamily="2" charset="-122"/>
              </a:rPr>
              <a:t>有效）</a:t>
            </a:r>
          </a:p>
          <a:p>
            <a:pPr eaLnBrk="1" hangingPunct="1">
              <a:spcBef>
                <a:spcPct val="0"/>
              </a:spcBef>
              <a:buFont typeface="Wingdings" pitchFamily="2" charset="2"/>
              <a:buNone/>
            </a:pPr>
            <a:r>
              <a:rPr lang="zh-CN" altLang="en-US" sz="2400" smtClean="0">
                <a:latin typeface="宋体" pitchFamily="2" charset="-122"/>
              </a:rPr>
              <a:t>  高电平：</a:t>
            </a:r>
            <a:r>
              <a:rPr lang="en-US" altLang="zh-CN" sz="2400" smtClean="0">
                <a:latin typeface="宋体" pitchFamily="2" charset="-122"/>
              </a:rPr>
              <a:t>DI</a:t>
            </a:r>
            <a:r>
              <a:rPr lang="en-US" altLang="zh-CN" sz="2400" baseline="-25000" smtClean="0">
                <a:latin typeface="宋体" pitchFamily="2" charset="-122"/>
              </a:rPr>
              <a:t>0</a:t>
            </a:r>
            <a:r>
              <a:rPr lang="en-US" altLang="zh-CN" sz="2400" smtClean="0">
                <a:latin typeface="宋体" pitchFamily="2" charset="-122"/>
              </a:rPr>
              <a:t>-DI</a:t>
            </a:r>
            <a:r>
              <a:rPr lang="en-US" altLang="zh-CN" sz="2400" baseline="-25000" smtClean="0">
                <a:latin typeface="宋体" pitchFamily="2" charset="-122"/>
              </a:rPr>
              <a:t>11</a:t>
            </a:r>
            <a:r>
              <a:rPr lang="zh-CN" altLang="en-US" sz="2400" smtClean="0">
                <a:latin typeface="宋体" pitchFamily="2" charset="-122"/>
              </a:rPr>
              <a:t>同时锁存到输入寄存器</a:t>
            </a:r>
          </a:p>
          <a:p>
            <a:pPr eaLnBrk="1" hangingPunct="1">
              <a:spcBef>
                <a:spcPct val="0"/>
              </a:spcBef>
              <a:buFont typeface="Wingdings" pitchFamily="2" charset="2"/>
              <a:buNone/>
            </a:pPr>
            <a:r>
              <a:rPr lang="zh-CN" altLang="en-US" sz="2400" smtClean="0">
                <a:latin typeface="宋体" pitchFamily="2" charset="-122"/>
              </a:rPr>
              <a:t>	低电平：</a:t>
            </a:r>
            <a:r>
              <a:rPr lang="en-US" altLang="zh-CN" sz="2400" smtClean="0">
                <a:latin typeface="宋体" pitchFamily="2" charset="-122"/>
              </a:rPr>
              <a:t>DI</a:t>
            </a:r>
            <a:r>
              <a:rPr lang="en-US" altLang="zh-CN" sz="2400" baseline="-25000" smtClean="0">
                <a:latin typeface="宋体" pitchFamily="2" charset="-122"/>
              </a:rPr>
              <a:t>0</a:t>
            </a:r>
            <a:r>
              <a:rPr lang="en-US" altLang="zh-CN" sz="2400" smtClean="0">
                <a:latin typeface="宋体" pitchFamily="2" charset="-122"/>
              </a:rPr>
              <a:t>-DI</a:t>
            </a:r>
            <a:r>
              <a:rPr lang="en-US" altLang="zh-CN" sz="2400" baseline="-25000" smtClean="0">
                <a:latin typeface="宋体" pitchFamily="2" charset="-122"/>
              </a:rPr>
              <a:t>3</a:t>
            </a:r>
            <a:r>
              <a:rPr lang="zh-CN" altLang="en-US" sz="2400" smtClean="0">
                <a:latin typeface="宋体" pitchFamily="2" charset="-122"/>
              </a:rPr>
              <a:t>锁存到</a:t>
            </a:r>
            <a:r>
              <a:rPr lang="en-US" altLang="zh-CN" sz="2400" smtClean="0">
                <a:latin typeface="宋体" pitchFamily="2" charset="-122"/>
              </a:rPr>
              <a:t>4</a:t>
            </a:r>
            <a:r>
              <a:rPr lang="zh-CN" altLang="en-US" sz="2400" smtClean="0">
                <a:latin typeface="宋体" pitchFamily="2" charset="-122"/>
              </a:rPr>
              <a:t>位输入寄存器</a:t>
            </a:r>
          </a:p>
          <a:p>
            <a:pPr eaLnBrk="1" hangingPunct="1">
              <a:spcBef>
                <a:spcPct val="0"/>
              </a:spcBef>
              <a:buFont typeface="Wingdings" pitchFamily="2" charset="2"/>
              <a:buNone/>
            </a:pPr>
            <a:r>
              <a:rPr lang="en-US" altLang="zh-CN" sz="2400" smtClean="0">
                <a:latin typeface="宋体" pitchFamily="2" charset="-122"/>
              </a:rPr>
              <a:t>DAC</a:t>
            </a:r>
            <a:r>
              <a:rPr lang="zh-CN" altLang="en-US" sz="2400" smtClean="0">
                <a:latin typeface="宋体" pitchFamily="2" charset="-122"/>
              </a:rPr>
              <a:t>寄存器的锁存控制端</a:t>
            </a:r>
            <a:r>
              <a:rPr lang="en-US" altLang="zh-CN" sz="2400" smtClean="0">
                <a:latin typeface="宋体" pitchFamily="2" charset="-122"/>
              </a:rPr>
              <a:t>/LE3</a:t>
            </a:r>
            <a:endParaRPr lang="zh-CN" altLang="en-US" sz="2400" smtClean="0">
              <a:latin typeface="宋体" pitchFamily="2" charset="-122"/>
            </a:endParaRPr>
          </a:p>
          <a:p>
            <a:pPr eaLnBrk="1" hangingPunct="1">
              <a:spcBef>
                <a:spcPct val="0"/>
              </a:spcBef>
              <a:buFont typeface="Wingdings" pitchFamily="2" charset="2"/>
              <a:buNone/>
            </a:pPr>
            <a:r>
              <a:rPr lang="zh-CN" altLang="en-US" sz="2400" smtClean="0">
                <a:latin typeface="宋体" pitchFamily="2" charset="-122"/>
              </a:rPr>
              <a:t>	高电平：</a:t>
            </a:r>
            <a:r>
              <a:rPr lang="en-US" altLang="zh-CN" sz="2400" smtClean="0">
                <a:latin typeface="宋体" pitchFamily="2" charset="-122"/>
              </a:rPr>
              <a:t>Q</a:t>
            </a:r>
            <a:r>
              <a:rPr lang="zh-CN" altLang="en-US" sz="2400" smtClean="0">
                <a:latin typeface="宋体" pitchFamily="2" charset="-122"/>
              </a:rPr>
              <a:t>＝</a:t>
            </a:r>
            <a:r>
              <a:rPr lang="en-US" altLang="zh-CN" sz="2400" smtClean="0">
                <a:latin typeface="宋体" pitchFamily="2" charset="-122"/>
              </a:rPr>
              <a:t>D</a:t>
            </a:r>
            <a:r>
              <a:rPr lang="zh-CN" altLang="en-US" sz="2400" smtClean="0">
                <a:latin typeface="宋体" pitchFamily="2" charset="-122"/>
              </a:rPr>
              <a:t>，输入寄存器与</a:t>
            </a:r>
            <a:r>
              <a:rPr lang="en-US" altLang="zh-CN" sz="2400" smtClean="0">
                <a:latin typeface="宋体" pitchFamily="2" charset="-122"/>
              </a:rPr>
              <a:t>DAC</a:t>
            </a:r>
            <a:r>
              <a:rPr lang="zh-CN" altLang="en-US" sz="2400" smtClean="0">
                <a:latin typeface="宋体" pitchFamily="2" charset="-122"/>
              </a:rPr>
              <a:t>寄存器直通</a:t>
            </a:r>
          </a:p>
          <a:p>
            <a:pPr eaLnBrk="1" hangingPunct="1">
              <a:spcBef>
                <a:spcPct val="0"/>
              </a:spcBef>
              <a:buFont typeface="Wingdings" pitchFamily="2" charset="2"/>
              <a:buNone/>
            </a:pPr>
            <a:r>
              <a:rPr lang="zh-CN" altLang="en-US" sz="2400" smtClean="0">
                <a:latin typeface="宋体" pitchFamily="2" charset="-122"/>
              </a:rPr>
              <a:t>	低电平：</a:t>
            </a:r>
            <a:r>
              <a:rPr lang="en-US" altLang="zh-CN" sz="2400" smtClean="0">
                <a:latin typeface="宋体" pitchFamily="2" charset="-122"/>
              </a:rPr>
              <a:t>DAC</a:t>
            </a:r>
            <a:r>
              <a:rPr lang="zh-CN" altLang="en-US" sz="2400" smtClean="0">
                <a:latin typeface="宋体" pitchFamily="2" charset="-122"/>
              </a:rPr>
              <a:t>寄存器锁存</a:t>
            </a:r>
          </a:p>
          <a:p>
            <a:pPr eaLnBrk="1" hangingPunct="1">
              <a:spcBef>
                <a:spcPct val="0"/>
              </a:spcBef>
              <a:buFont typeface="Wingdings" pitchFamily="2" charset="2"/>
              <a:buNone/>
            </a:pPr>
            <a:endParaRPr lang="zh-CN" altLang="en-US" sz="2400" smtClean="0">
              <a:latin typeface="宋体" pitchFamily="2" charset="-122"/>
            </a:endParaRPr>
          </a:p>
          <a:p>
            <a:pPr eaLnBrk="1" hangingPunct="1">
              <a:spcBef>
                <a:spcPct val="0"/>
              </a:spcBef>
              <a:buFont typeface="Wingdings" pitchFamily="2" charset="2"/>
              <a:buNone/>
            </a:pPr>
            <a:r>
              <a:rPr lang="zh-CN" altLang="en-US" sz="2400" smtClean="0">
                <a:latin typeface="宋体" pitchFamily="2" charset="-122"/>
              </a:rPr>
              <a:t>在</a:t>
            </a:r>
            <a:r>
              <a:rPr lang="zh-CN" altLang="en-US" sz="2400" smtClean="0">
                <a:solidFill>
                  <a:schemeClr val="folHlink"/>
                </a:solidFill>
                <a:latin typeface="宋体" pitchFamily="2" charset="-122"/>
              </a:rPr>
              <a:t>与</a:t>
            </a:r>
            <a:r>
              <a:rPr lang="en-US" altLang="zh-CN" sz="2400" smtClean="0">
                <a:solidFill>
                  <a:schemeClr val="folHlink"/>
                </a:solidFill>
                <a:latin typeface="宋体" pitchFamily="2" charset="-122"/>
              </a:rPr>
              <a:t>8</a:t>
            </a:r>
            <a:r>
              <a:rPr lang="zh-CN" altLang="en-US" sz="2400" smtClean="0">
                <a:solidFill>
                  <a:schemeClr val="folHlink"/>
                </a:solidFill>
                <a:latin typeface="宋体" pitchFamily="2" charset="-122"/>
              </a:rPr>
              <a:t>位计算机接口</a:t>
            </a:r>
            <a:r>
              <a:rPr lang="zh-CN" altLang="en-US" sz="2400" smtClean="0">
                <a:latin typeface="宋体" pitchFamily="2" charset="-122"/>
              </a:rPr>
              <a:t>中，计算机必须</a:t>
            </a:r>
            <a:r>
              <a:rPr lang="zh-CN" altLang="en-US" sz="2400" smtClean="0">
                <a:solidFill>
                  <a:srgbClr val="00FF00"/>
                </a:solidFill>
                <a:latin typeface="宋体" pitchFamily="2" charset="-122"/>
              </a:rPr>
              <a:t>分时先送高</a:t>
            </a:r>
            <a:r>
              <a:rPr lang="en-US" altLang="zh-CN" sz="2400" smtClean="0">
                <a:solidFill>
                  <a:srgbClr val="00FF00"/>
                </a:solidFill>
                <a:latin typeface="宋体" pitchFamily="2" charset="-122"/>
              </a:rPr>
              <a:t>8</a:t>
            </a:r>
            <a:r>
              <a:rPr lang="zh-CN" altLang="en-US" sz="2400" smtClean="0">
                <a:solidFill>
                  <a:srgbClr val="00FF00"/>
                </a:solidFill>
                <a:latin typeface="宋体" pitchFamily="2" charset="-122"/>
              </a:rPr>
              <a:t>位</a:t>
            </a:r>
            <a:r>
              <a:rPr lang="zh-CN" altLang="en-US" sz="2400" smtClean="0">
                <a:latin typeface="宋体" pitchFamily="2" charset="-122"/>
              </a:rPr>
              <a:t>，</a:t>
            </a:r>
            <a:r>
              <a:rPr lang="zh-CN" altLang="en-US" sz="2400" smtClean="0">
                <a:solidFill>
                  <a:srgbClr val="00FF00"/>
                </a:solidFill>
                <a:latin typeface="宋体" pitchFamily="2" charset="-122"/>
              </a:rPr>
              <a:t>后送低</a:t>
            </a:r>
            <a:r>
              <a:rPr lang="en-US" altLang="zh-CN" sz="2400" smtClean="0">
                <a:solidFill>
                  <a:srgbClr val="00FF00"/>
                </a:solidFill>
                <a:latin typeface="宋体" pitchFamily="2" charset="-122"/>
              </a:rPr>
              <a:t>4</a:t>
            </a:r>
            <a:r>
              <a:rPr lang="zh-CN" altLang="en-US" sz="2400" smtClean="0">
                <a:solidFill>
                  <a:srgbClr val="00FF00"/>
                </a:solidFill>
                <a:latin typeface="宋体" pitchFamily="2" charset="-122"/>
              </a:rPr>
              <a:t>位</a:t>
            </a:r>
            <a:r>
              <a:rPr lang="zh-CN" altLang="en-US" sz="2400" smtClean="0">
                <a:latin typeface="宋体" pitchFamily="2" charset="-122"/>
              </a:rPr>
              <a:t>，</a:t>
            </a:r>
            <a:r>
              <a:rPr lang="zh-CN" altLang="en-US" sz="2400" smtClean="0">
                <a:solidFill>
                  <a:srgbClr val="00FF00"/>
                </a:solidFill>
                <a:latin typeface="宋体" pitchFamily="2" charset="-122"/>
              </a:rPr>
              <a:t>再启动</a:t>
            </a:r>
            <a:r>
              <a:rPr lang="en-US" altLang="zh-CN" sz="2400" smtClean="0">
                <a:solidFill>
                  <a:srgbClr val="00FF00"/>
                </a:solidFill>
                <a:latin typeface="宋体" pitchFamily="2" charset="-122"/>
              </a:rPr>
              <a:t>D/A</a:t>
            </a:r>
            <a:r>
              <a:rPr lang="zh-CN" altLang="en-US" sz="2400" smtClean="0">
                <a:solidFill>
                  <a:srgbClr val="00FF00"/>
                </a:solidFill>
                <a:latin typeface="宋体" pitchFamily="2" charset="-122"/>
              </a:rPr>
              <a:t>转换</a:t>
            </a:r>
            <a:r>
              <a:rPr lang="zh-CN" altLang="en-US" sz="2400" smtClean="0">
                <a:latin typeface="宋体" pitchFamily="2" charset="-122"/>
              </a:rPr>
              <a: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949325" y="260350"/>
            <a:ext cx="6762750" cy="1008063"/>
          </a:xfrm>
        </p:spPr>
        <p:txBody>
          <a:bodyPr/>
          <a:lstStyle/>
          <a:p>
            <a:pPr eaLnBrk="1" hangingPunct="1">
              <a:buFont typeface="Wingdings" pitchFamily="2" charset="2"/>
              <a:buNone/>
              <a:defRPr/>
            </a:pPr>
            <a:r>
              <a:rPr lang="zh-CN" altLang="en-US" sz="2400" dirty="0" smtClean="0">
                <a:solidFill>
                  <a:schemeClr val="folHlink"/>
                </a:solidFill>
              </a:rPr>
              <a:t>例</a:t>
            </a:r>
            <a:r>
              <a:rPr lang="en-US" altLang="zh-CN" sz="2400" dirty="0" smtClean="0">
                <a:solidFill>
                  <a:schemeClr val="folHlink"/>
                </a:solidFill>
              </a:rPr>
              <a:t>8  DAC1210</a:t>
            </a:r>
            <a:r>
              <a:rPr lang="zh-CN" altLang="en-US" sz="2400" dirty="0" smtClean="0">
                <a:solidFill>
                  <a:schemeClr val="folHlink"/>
                </a:solidFill>
              </a:rPr>
              <a:t>和计算机总线的连接</a:t>
            </a:r>
          </a:p>
          <a:p>
            <a:pPr marL="609600" indent="-609600" eaLnBrk="1" hangingPunct="1">
              <a:lnSpc>
                <a:spcPct val="80000"/>
              </a:lnSpc>
              <a:buFont typeface="Wingdings" pitchFamily="2" charset="2"/>
              <a:buNone/>
              <a:defRPr/>
            </a:pPr>
            <a:r>
              <a:rPr lang="zh-CN" altLang="en-US" sz="1100" dirty="0" smtClean="0">
                <a:latin typeface="楷体_GB2312" pitchFamily="49" charset="-122"/>
                <a:ea typeface="楷体_GB2312" pitchFamily="49" charset="-122"/>
              </a:rPr>
              <a:t>   </a:t>
            </a:r>
          </a:p>
          <a:p>
            <a:pPr marL="609600" indent="-609600" eaLnBrk="1" hangingPunct="1">
              <a:lnSpc>
                <a:spcPct val="80000"/>
              </a:lnSpc>
              <a:buFont typeface="Wingdings" pitchFamily="2" charset="2"/>
              <a:buNone/>
              <a:defRPr/>
            </a:pPr>
            <a:r>
              <a:rPr lang="zh-CN" altLang="en-US" sz="1100" dirty="0" smtClean="0">
                <a:latin typeface="楷体_GB2312" pitchFamily="49" charset="-122"/>
                <a:ea typeface="楷体_GB2312" pitchFamily="49" charset="-122"/>
              </a:rPr>
              <a:t>        </a:t>
            </a:r>
            <a:r>
              <a:rPr lang="en-US" altLang="zh-CN" sz="1900" dirty="0" smtClean="0">
                <a:latin typeface="楷体_GB2312" pitchFamily="49" charset="-122"/>
                <a:ea typeface="楷体_GB2312" pitchFamily="49" charset="-122"/>
              </a:rPr>
              <a:t>12</a:t>
            </a:r>
            <a:r>
              <a:rPr lang="zh-CN" altLang="en-US" sz="1900" dirty="0" smtClean="0">
                <a:latin typeface="楷体_GB2312" pitchFamily="49" charset="-122"/>
                <a:ea typeface="楷体_GB2312" pitchFamily="49" charset="-122"/>
              </a:rPr>
              <a:t>位</a:t>
            </a:r>
            <a:r>
              <a:rPr lang="en-US" altLang="zh-CN" sz="1900" dirty="0" smtClean="0">
                <a:latin typeface="楷体_GB2312" pitchFamily="49" charset="-122"/>
                <a:ea typeface="楷体_GB2312" pitchFamily="49" charset="-122"/>
              </a:rPr>
              <a:t>=</a:t>
            </a:r>
            <a:r>
              <a:rPr lang="zh-CN" altLang="en-US" sz="1900" dirty="0" smtClean="0">
                <a:latin typeface="楷体_GB2312" pitchFamily="49" charset="-122"/>
                <a:ea typeface="楷体_GB2312" pitchFamily="49" charset="-122"/>
              </a:rPr>
              <a:t>高</a:t>
            </a:r>
            <a:r>
              <a:rPr lang="en-US" altLang="zh-CN" sz="1900" dirty="0" smtClean="0">
                <a:latin typeface="楷体_GB2312" pitchFamily="49" charset="-122"/>
                <a:ea typeface="楷体_GB2312" pitchFamily="49" charset="-122"/>
              </a:rPr>
              <a:t>8</a:t>
            </a:r>
            <a:r>
              <a:rPr lang="zh-CN" altLang="en-US" sz="1900" dirty="0" smtClean="0">
                <a:latin typeface="楷体_GB2312" pitchFamily="49" charset="-122"/>
                <a:ea typeface="楷体_GB2312" pitchFamily="49" charset="-122"/>
              </a:rPr>
              <a:t>位</a:t>
            </a:r>
            <a:r>
              <a:rPr lang="en-US" altLang="zh-CN" sz="1900" dirty="0" smtClean="0">
                <a:latin typeface="楷体_GB2312" pitchFamily="49" charset="-122"/>
                <a:ea typeface="楷体_GB2312" pitchFamily="49" charset="-122"/>
              </a:rPr>
              <a:t>+</a:t>
            </a:r>
            <a:r>
              <a:rPr lang="zh-CN" altLang="en-US" sz="1900" dirty="0" smtClean="0">
                <a:latin typeface="楷体_GB2312" pitchFamily="49" charset="-122"/>
                <a:ea typeface="楷体_GB2312" pitchFamily="49" charset="-122"/>
              </a:rPr>
              <a:t>低</a:t>
            </a:r>
            <a:r>
              <a:rPr lang="en-US" altLang="zh-CN" sz="1900" dirty="0" smtClean="0">
                <a:latin typeface="楷体_GB2312" pitchFamily="49" charset="-122"/>
                <a:ea typeface="楷体_GB2312" pitchFamily="49" charset="-122"/>
              </a:rPr>
              <a:t>4</a:t>
            </a:r>
            <a:r>
              <a:rPr lang="zh-CN" altLang="en-US" sz="1900" dirty="0" smtClean="0">
                <a:latin typeface="楷体_GB2312" pitchFamily="49" charset="-122"/>
                <a:ea typeface="楷体_GB2312" pitchFamily="49" charset="-122"/>
              </a:rPr>
              <a:t>位</a:t>
            </a:r>
          </a:p>
        </p:txBody>
      </p:sp>
      <p:pic>
        <p:nvPicPr>
          <p:cNvPr id="108547" name="Picture 4" descr="2m40"/>
          <p:cNvPicPr>
            <a:picLocks noChangeAspect="1" noChangeArrowheads="1"/>
          </p:cNvPicPr>
          <p:nvPr/>
        </p:nvPicPr>
        <p:blipFill>
          <a:blip r:embed="rId2" cstate="print"/>
          <a:srcRect/>
          <a:stretch>
            <a:fillRect/>
          </a:stretch>
        </p:blipFill>
        <p:spPr bwMode="auto">
          <a:xfrm>
            <a:off x="838200" y="1346200"/>
            <a:ext cx="6985000" cy="5178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idx="1"/>
          </p:nvPr>
        </p:nvSpPr>
        <p:spPr>
          <a:xfrm>
            <a:off x="468313" y="836613"/>
            <a:ext cx="8062912" cy="5256212"/>
          </a:xfrm>
        </p:spPr>
        <p:txBody>
          <a:bodyPr/>
          <a:lstStyle/>
          <a:p>
            <a:pPr eaLnBrk="1" hangingPunct="1">
              <a:spcBef>
                <a:spcPct val="0"/>
              </a:spcBef>
              <a:buFont typeface="Wingdings" pitchFamily="2" charset="2"/>
              <a:buNone/>
              <a:defRPr/>
            </a:pPr>
            <a:r>
              <a:rPr lang="en-US" altLang="zh-CN" sz="2000" dirty="0" smtClean="0"/>
              <a:t>	DAC1208</a:t>
            </a:r>
            <a:r>
              <a:rPr lang="zh-CN" altLang="en-US" sz="2000" dirty="0" smtClean="0"/>
              <a:t>采用的是单极性的输出方式，</a:t>
            </a:r>
            <a:r>
              <a:rPr lang="en-US" altLang="zh-CN" sz="2000" dirty="0" smtClean="0"/>
              <a:t>8</a:t>
            </a:r>
            <a:r>
              <a:rPr lang="zh-CN" altLang="en-US" sz="2000" dirty="0" smtClean="0"/>
              <a:t>位输入寄存器的地址为</a:t>
            </a:r>
            <a:r>
              <a:rPr lang="en-US" altLang="zh-CN" sz="2000" dirty="0" smtClean="0">
                <a:solidFill>
                  <a:srgbClr val="00FF00"/>
                </a:solidFill>
              </a:rPr>
              <a:t>BASE+1</a:t>
            </a:r>
            <a:r>
              <a:rPr lang="zh-CN" altLang="en-US" sz="2000" dirty="0" smtClean="0"/>
              <a:t>，</a:t>
            </a:r>
            <a:r>
              <a:rPr lang="en-US" altLang="zh-CN" sz="2000" dirty="0" smtClean="0"/>
              <a:t>4</a:t>
            </a:r>
            <a:r>
              <a:rPr lang="zh-CN" altLang="en-US" sz="2000" dirty="0" smtClean="0"/>
              <a:t>位输入寄存器的地址为</a:t>
            </a:r>
            <a:r>
              <a:rPr lang="en-US" altLang="zh-CN" sz="2000" dirty="0" smtClean="0">
                <a:solidFill>
                  <a:srgbClr val="00FF00"/>
                </a:solidFill>
              </a:rPr>
              <a:t>BASE+0</a:t>
            </a:r>
            <a:r>
              <a:rPr lang="zh-CN" altLang="en-US" sz="2000" dirty="0" smtClean="0"/>
              <a:t>。</a:t>
            </a:r>
            <a:r>
              <a:rPr lang="en-US" altLang="zh-CN" sz="2000" dirty="0" smtClean="0"/>
              <a:t>12</a:t>
            </a:r>
            <a:r>
              <a:rPr lang="zh-CN" altLang="en-US" sz="2000" dirty="0" smtClean="0"/>
              <a:t>位</a:t>
            </a:r>
            <a:r>
              <a:rPr lang="en-US" altLang="zh-CN" sz="2000" dirty="0" smtClean="0"/>
              <a:t>DAC</a:t>
            </a:r>
            <a:r>
              <a:rPr lang="zh-CN" altLang="en-US" sz="2000" dirty="0" smtClean="0"/>
              <a:t>寄存器分别为</a:t>
            </a:r>
            <a:r>
              <a:rPr lang="en-US" altLang="zh-CN" sz="2000" dirty="0" err="1" smtClean="0"/>
              <a:t>dataH</a:t>
            </a:r>
            <a:r>
              <a:rPr lang="zh-CN" altLang="en-US" sz="2000" dirty="0" smtClean="0"/>
              <a:t>和</a:t>
            </a:r>
            <a:r>
              <a:rPr lang="en-US" altLang="zh-CN" sz="2000" dirty="0" err="1" smtClean="0"/>
              <a:t>dataL</a:t>
            </a:r>
            <a:r>
              <a:rPr lang="zh-CN" altLang="en-US" sz="2000" dirty="0" smtClean="0"/>
              <a:t>。实现</a:t>
            </a:r>
            <a:r>
              <a:rPr lang="en-US" altLang="zh-CN" sz="2000" dirty="0" smtClean="0"/>
              <a:t>D/A</a:t>
            </a:r>
            <a:r>
              <a:rPr lang="zh-CN" altLang="en-US" sz="2000" dirty="0" smtClean="0"/>
              <a:t>转换的程序为：</a:t>
            </a:r>
          </a:p>
          <a:p>
            <a:pPr eaLnBrk="1" hangingPunct="1">
              <a:spcBef>
                <a:spcPct val="0"/>
              </a:spcBef>
              <a:buFont typeface="Wingdings" pitchFamily="2" charset="2"/>
              <a:buNone/>
              <a:defRPr/>
            </a:pPr>
            <a:r>
              <a:rPr lang="zh-CN" altLang="en-US" dirty="0" smtClean="0">
                <a:solidFill>
                  <a:srgbClr val="0000FF"/>
                </a:solidFill>
              </a:rPr>
              <a:t>                 	</a:t>
            </a:r>
            <a:endParaRPr lang="en-US" altLang="zh-CN" sz="2000" dirty="0" smtClean="0"/>
          </a:p>
          <a:p>
            <a:pPr marL="0" indent="0" algn="just" eaLnBrk="1" hangingPunct="1">
              <a:lnSpc>
                <a:spcPct val="125000"/>
              </a:lnSpc>
              <a:spcBef>
                <a:spcPct val="0"/>
              </a:spcBef>
              <a:buFont typeface="Wingdings" pitchFamily="2" charset="2"/>
              <a:buNone/>
              <a:defRPr/>
            </a:pPr>
            <a:r>
              <a:rPr lang="en-US" altLang="zh-CN" sz="2000" dirty="0" smtClean="0">
                <a:solidFill>
                  <a:srgbClr val="00FF00"/>
                </a:solidFill>
              </a:rPr>
              <a:t>DA12OUT: MOV DX, BASE+1</a:t>
            </a:r>
            <a:endParaRPr lang="zh-CN" altLang="en-US" sz="2000" dirty="0" smtClean="0">
              <a:solidFill>
                <a:schemeClr val="folHlink"/>
              </a:solidFill>
            </a:endParaRPr>
          </a:p>
          <a:p>
            <a:pPr algn="just" eaLnBrk="1" hangingPunct="1">
              <a:lnSpc>
                <a:spcPct val="125000"/>
              </a:lnSpc>
              <a:spcBef>
                <a:spcPct val="0"/>
              </a:spcBef>
              <a:buFont typeface="Wingdings" pitchFamily="2" charset="2"/>
              <a:buNone/>
              <a:defRPr/>
            </a:pPr>
            <a:r>
              <a:rPr lang="zh-CN" altLang="en-US" sz="2000" dirty="0" smtClean="0">
                <a:solidFill>
                  <a:srgbClr val="00FF00"/>
                </a:solidFill>
              </a:rPr>
              <a:t>      </a:t>
            </a:r>
            <a:r>
              <a:rPr lang="en-US" altLang="zh-CN" sz="2000" dirty="0" smtClean="0">
                <a:solidFill>
                  <a:srgbClr val="00FF00"/>
                </a:solidFill>
              </a:rPr>
              <a:t>MOV	AL</a:t>
            </a:r>
            <a:r>
              <a:rPr lang="zh-CN" altLang="en-US" sz="2000" dirty="0" smtClean="0">
                <a:solidFill>
                  <a:srgbClr val="00FF00"/>
                </a:solidFill>
              </a:rPr>
              <a:t>，</a:t>
            </a:r>
            <a:r>
              <a:rPr lang="en-US" altLang="zh-CN" sz="2000" dirty="0" err="1" smtClean="0">
                <a:solidFill>
                  <a:schemeClr val="tx2"/>
                </a:solidFill>
              </a:rPr>
              <a:t>dataH</a:t>
            </a:r>
            <a:r>
              <a:rPr lang="en-US" altLang="zh-CN" sz="2000" dirty="0" smtClean="0">
                <a:solidFill>
                  <a:schemeClr val="tx2"/>
                </a:solidFill>
              </a:rPr>
              <a:t>  </a:t>
            </a:r>
            <a:r>
              <a:rPr lang="en-US" altLang="zh-CN" sz="2000" dirty="0" smtClean="0"/>
              <a:t>       </a:t>
            </a:r>
            <a:r>
              <a:rPr lang="zh-CN" altLang="en-US" sz="2000" dirty="0" smtClean="0">
                <a:solidFill>
                  <a:schemeClr val="folHlink"/>
                </a:solidFill>
              </a:rPr>
              <a:t>；</a:t>
            </a:r>
            <a:r>
              <a:rPr lang="zh-CN" altLang="en-US" sz="2000" dirty="0">
                <a:solidFill>
                  <a:schemeClr val="folHlink"/>
                </a:solidFill>
              </a:rPr>
              <a:t>送</a:t>
            </a:r>
            <a:r>
              <a:rPr lang="zh-CN" altLang="en-US" sz="2000" dirty="0" smtClean="0">
                <a:solidFill>
                  <a:schemeClr val="folHlink"/>
                </a:solidFill>
              </a:rPr>
              <a:t>高</a:t>
            </a:r>
            <a:r>
              <a:rPr lang="en-US" altLang="zh-CN" sz="2000" dirty="0" smtClean="0">
                <a:solidFill>
                  <a:schemeClr val="folHlink"/>
                </a:solidFill>
              </a:rPr>
              <a:t>8</a:t>
            </a:r>
            <a:r>
              <a:rPr lang="zh-CN" altLang="en-US" sz="2000" dirty="0" smtClean="0">
                <a:solidFill>
                  <a:schemeClr val="folHlink"/>
                </a:solidFill>
              </a:rPr>
              <a:t>位数据</a:t>
            </a:r>
            <a:endParaRPr lang="en-US" altLang="zh-CN" sz="2000" dirty="0" smtClean="0">
              <a:solidFill>
                <a:schemeClr val="folHlink"/>
              </a:solidFill>
            </a:endParaRPr>
          </a:p>
          <a:p>
            <a:pPr algn="just" eaLnBrk="1" hangingPunct="1">
              <a:lnSpc>
                <a:spcPct val="125000"/>
              </a:lnSpc>
              <a:spcBef>
                <a:spcPct val="0"/>
              </a:spcBef>
              <a:buFont typeface="Wingdings" pitchFamily="2" charset="2"/>
              <a:buNone/>
              <a:defRPr/>
            </a:pPr>
            <a:r>
              <a:rPr lang="en-US" altLang="zh-CN" sz="2000" dirty="0" smtClean="0">
                <a:solidFill>
                  <a:srgbClr val="00FF00"/>
                </a:solidFill>
              </a:rPr>
              <a:t>     	OUT 	DX</a:t>
            </a:r>
            <a:r>
              <a:rPr lang="zh-CN" altLang="en-US" sz="2000" dirty="0" smtClean="0">
                <a:solidFill>
                  <a:srgbClr val="00FF00"/>
                </a:solidFill>
              </a:rPr>
              <a:t>，</a:t>
            </a:r>
            <a:r>
              <a:rPr lang="en-US" altLang="zh-CN" sz="2000" dirty="0" smtClean="0">
                <a:solidFill>
                  <a:srgbClr val="00FF00"/>
                </a:solidFill>
              </a:rPr>
              <a:t>AL	</a:t>
            </a:r>
            <a:r>
              <a:rPr lang="zh-CN" altLang="en-US" sz="2000" dirty="0" smtClean="0">
                <a:solidFill>
                  <a:schemeClr val="folHlink"/>
                </a:solidFill>
              </a:rPr>
              <a:t>；高</a:t>
            </a:r>
            <a:r>
              <a:rPr lang="en-US" altLang="zh-CN" sz="2000" dirty="0" smtClean="0">
                <a:solidFill>
                  <a:schemeClr val="folHlink"/>
                </a:solidFill>
              </a:rPr>
              <a:t>8</a:t>
            </a:r>
            <a:r>
              <a:rPr lang="zh-CN" altLang="en-US" sz="2000" dirty="0" smtClean="0">
                <a:solidFill>
                  <a:schemeClr val="folHlink"/>
                </a:solidFill>
              </a:rPr>
              <a:t>位数字量送</a:t>
            </a:r>
            <a:r>
              <a:rPr lang="en-US" altLang="zh-CN" sz="2000" dirty="0" smtClean="0">
                <a:solidFill>
                  <a:schemeClr val="folHlink"/>
                </a:solidFill>
              </a:rPr>
              <a:t>8</a:t>
            </a:r>
            <a:r>
              <a:rPr lang="zh-CN" altLang="en-US" sz="2000" dirty="0" smtClean="0">
                <a:solidFill>
                  <a:schemeClr val="folHlink"/>
                </a:solidFill>
              </a:rPr>
              <a:t>位输入寄存器</a:t>
            </a:r>
          </a:p>
          <a:p>
            <a:pPr algn="just" eaLnBrk="1" hangingPunct="1">
              <a:lnSpc>
                <a:spcPct val="125000"/>
              </a:lnSpc>
              <a:spcBef>
                <a:spcPct val="0"/>
              </a:spcBef>
              <a:buFont typeface="Wingdings" pitchFamily="2" charset="2"/>
              <a:buNone/>
              <a:defRPr/>
            </a:pPr>
            <a:r>
              <a:rPr lang="en-US" altLang="zh-CN" sz="2000" dirty="0" smtClean="0">
                <a:solidFill>
                  <a:srgbClr val="00FF00"/>
                </a:solidFill>
              </a:rPr>
              <a:t>	MOV	DX</a:t>
            </a:r>
            <a:r>
              <a:rPr lang="zh-CN" altLang="en-US" sz="2000" dirty="0" smtClean="0">
                <a:solidFill>
                  <a:srgbClr val="00FF00"/>
                </a:solidFill>
              </a:rPr>
              <a:t>，</a:t>
            </a:r>
            <a:r>
              <a:rPr lang="en-US" altLang="zh-CN" sz="2000" dirty="0" smtClean="0">
                <a:solidFill>
                  <a:srgbClr val="00FF00"/>
                </a:solidFill>
              </a:rPr>
              <a:t>BASE+0</a:t>
            </a:r>
            <a:r>
              <a:rPr lang="en-US" altLang="zh-CN" sz="2000" dirty="0" smtClean="0"/>
              <a:t>	</a:t>
            </a:r>
            <a:r>
              <a:rPr lang="zh-CN" altLang="en-US" sz="2000" dirty="0" smtClean="0">
                <a:solidFill>
                  <a:schemeClr val="folHlink"/>
                </a:solidFill>
              </a:rPr>
              <a:t>；低</a:t>
            </a:r>
            <a:r>
              <a:rPr lang="en-US" altLang="zh-CN" sz="2000" dirty="0" smtClean="0">
                <a:solidFill>
                  <a:schemeClr val="folHlink"/>
                </a:solidFill>
              </a:rPr>
              <a:t>4</a:t>
            </a:r>
            <a:r>
              <a:rPr lang="zh-CN" altLang="en-US" sz="2000" dirty="0" smtClean="0">
                <a:solidFill>
                  <a:schemeClr val="folHlink"/>
                </a:solidFill>
              </a:rPr>
              <a:t>位数字量送</a:t>
            </a:r>
            <a:r>
              <a:rPr lang="en-US" altLang="zh-CN" sz="2000" dirty="0" smtClean="0">
                <a:solidFill>
                  <a:schemeClr val="folHlink"/>
                </a:solidFill>
              </a:rPr>
              <a:t>A</a:t>
            </a:r>
          </a:p>
          <a:p>
            <a:pPr algn="just" eaLnBrk="1" hangingPunct="1">
              <a:lnSpc>
                <a:spcPct val="125000"/>
              </a:lnSpc>
              <a:spcBef>
                <a:spcPct val="0"/>
              </a:spcBef>
              <a:buFont typeface="Wingdings" pitchFamily="2" charset="2"/>
              <a:buNone/>
              <a:defRPr/>
            </a:pPr>
            <a:r>
              <a:rPr lang="en-US" altLang="zh-CN" sz="2000" dirty="0" smtClean="0">
                <a:solidFill>
                  <a:srgbClr val="00FF00"/>
                </a:solidFill>
              </a:rPr>
              <a:t>      MOV	AL, </a:t>
            </a:r>
            <a:r>
              <a:rPr lang="en-US" altLang="zh-CN" sz="2000" dirty="0" err="1">
                <a:solidFill>
                  <a:schemeClr val="tx2"/>
                </a:solidFill>
              </a:rPr>
              <a:t>dataL</a:t>
            </a:r>
            <a:r>
              <a:rPr lang="en-US" altLang="zh-CN" sz="2000" dirty="0" smtClean="0"/>
              <a:t>	</a:t>
            </a:r>
            <a:r>
              <a:rPr lang="zh-CN" altLang="en-US" sz="2000" dirty="0" smtClean="0">
                <a:solidFill>
                  <a:schemeClr val="folHlink"/>
                </a:solidFill>
              </a:rPr>
              <a:t>；</a:t>
            </a:r>
            <a:r>
              <a:rPr lang="zh-CN" altLang="en-US" sz="2000" dirty="0">
                <a:solidFill>
                  <a:schemeClr val="folHlink"/>
                </a:solidFill>
              </a:rPr>
              <a:t>送</a:t>
            </a:r>
            <a:r>
              <a:rPr lang="zh-CN" altLang="en-US" sz="2000" dirty="0" smtClean="0">
                <a:solidFill>
                  <a:schemeClr val="folHlink"/>
                </a:solidFill>
              </a:rPr>
              <a:t>低</a:t>
            </a:r>
            <a:r>
              <a:rPr lang="en-US" altLang="zh-CN" sz="2000" dirty="0" smtClean="0">
                <a:solidFill>
                  <a:schemeClr val="folHlink"/>
                </a:solidFill>
              </a:rPr>
              <a:t>4</a:t>
            </a:r>
            <a:r>
              <a:rPr lang="zh-CN" altLang="en-US" sz="2000" dirty="0" smtClean="0">
                <a:solidFill>
                  <a:schemeClr val="folHlink"/>
                </a:solidFill>
              </a:rPr>
              <a:t>位数据</a:t>
            </a:r>
          </a:p>
          <a:p>
            <a:pPr algn="just" eaLnBrk="1" hangingPunct="1">
              <a:lnSpc>
                <a:spcPct val="125000"/>
              </a:lnSpc>
              <a:spcBef>
                <a:spcPct val="0"/>
              </a:spcBef>
              <a:buFont typeface="Wingdings" pitchFamily="2" charset="2"/>
              <a:buNone/>
              <a:defRPr/>
            </a:pPr>
            <a:r>
              <a:rPr lang="zh-CN" altLang="en-US" sz="2000" dirty="0" smtClean="0">
                <a:solidFill>
                  <a:srgbClr val="00FF00"/>
                </a:solidFill>
              </a:rPr>
              <a:t>      </a:t>
            </a:r>
            <a:r>
              <a:rPr lang="en-US" altLang="zh-CN" sz="2000" dirty="0" smtClean="0">
                <a:solidFill>
                  <a:srgbClr val="00FF00"/>
                </a:solidFill>
              </a:rPr>
              <a:t>OUT	DX</a:t>
            </a:r>
            <a:r>
              <a:rPr lang="zh-CN" altLang="en-US" sz="2000" dirty="0" smtClean="0">
                <a:solidFill>
                  <a:srgbClr val="00FF00"/>
                </a:solidFill>
              </a:rPr>
              <a:t>，</a:t>
            </a:r>
            <a:r>
              <a:rPr lang="en-US" altLang="zh-CN" sz="2000" dirty="0" smtClean="0">
                <a:solidFill>
                  <a:srgbClr val="00FF00"/>
                </a:solidFill>
              </a:rPr>
              <a:t>AL</a:t>
            </a:r>
            <a:r>
              <a:rPr lang="en-US" altLang="zh-CN" sz="2000" dirty="0" smtClean="0"/>
              <a:t>	</a:t>
            </a:r>
            <a:r>
              <a:rPr lang="zh-CN" altLang="en-US" sz="2000" dirty="0" smtClean="0">
                <a:solidFill>
                  <a:schemeClr val="folHlink"/>
                </a:solidFill>
              </a:rPr>
              <a:t>；</a:t>
            </a:r>
            <a:r>
              <a:rPr lang="en-US" altLang="zh-CN" sz="2000" dirty="0" smtClean="0">
                <a:solidFill>
                  <a:schemeClr val="folHlink"/>
                </a:solidFill>
              </a:rPr>
              <a:t>12</a:t>
            </a:r>
            <a:r>
              <a:rPr lang="zh-CN" altLang="en-US" sz="2000" dirty="0" smtClean="0">
                <a:solidFill>
                  <a:schemeClr val="folHlink"/>
                </a:solidFill>
              </a:rPr>
              <a:t>位数据进行转换</a:t>
            </a:r>
            <a:endParaRPr lang="en-US" altLang="zh-CN" sz="2000" dirty="0" smtClean="0">
              <a:solidFill>
                <a:schemeClr val="folHlink"/>
              </a:solidFill>
            </a:endParaRPr>
          </a:p>
          <a:p>
            <a:pPr algn="just" eaLnBrk="1" hangingPunct="1">
              <a:lnSpc>
                <a:spcPct val="125000"/>
              </a:lnSpc>
              <a:spcBef>
                <a:spcPct val="0"/>
              </a:spcBef>
              <a:buFont typeface="Wingdings" pitchFamily="2" charset="2"/>
              <a:buNone/>
              <a:defRPr/>
            </a:pPr>
            <a:r>
              <a:rPr lang="en-US" altLang="zh-CN" sz="2000" dirty="0">
                <a:solidFill>
                  <a:schemeClr val="folHlink"/>
                </a:solidFill>
              </a:rPr>
              <a:t> </a:t>
            </a:r>
            <a:r>
              <a:rPr lang="en-US" altLang="zh-CN" sz="2000" dirty="0" smtClean="0">
                <a:solidFill>
                  <a:schemeClr val="folHlink"/>
                </a:solidFill>
              </a:rPr>
              <a:t>     </a:t>
            </a:r>
            <a:r>
              <a:rPr lang="en-US" altLang="zh-CN" sz="2000" dirty="0">
                <a:solidFill>
                  <a:srgbClr val="00FF00"/>
                </a:solidFill>
              </a:rPr>
              <a:t>….</a:t>
            </a:r>
            <a:endParaRPr lang="zh-CN" altLang="en-US" sz="2000" dirty="0">
              <a:solidFill>
                <a:srgbClr val="00FF00"/>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sz="quarter"/>
          </p:nvPr>
        </p:nvSpPr>
        <p:spPr/>
        <p:txBody>
          <a:bodyPr/>
          <a:lstStyle/>
          <a:p>
            <a:pPr eaLnBrk="1" hangingPunct="1"/>
            <a:r>
              <a:rPr lang="en-US" altLang="zh-CN" smtClean="0"/>
              <a:t>6 </a:t>
            </a:r>
            <a:r>
              <a:rPr lang="zh-CN" altLang="en-US" smtClean="0"/>
              <a:t>模拟量输出通道设计</a:t>
            </a:r>
          </a:p>
        </p:txBody>
      </p:sp>
      <p:graphicFrame>
        <p:nvGraphicFramePr>
          <p:cNvPr id="110595" name="Object 7"/>
          <p:cNvGraphicFramePr>
            <a:graphicFrameLocks noGrp="1" noChangeAspect="1"/>
          </p:cNvGraphicFramePr>
          <p:nvPr>
            <p:ph sz="quarter" idx="1"/>
            <p:extLst>
              <p:ext uri="{D42A27DB-BD31-4B8C-83A1-F6EECF244321}">
                <p14:modId xmlns:p14="http://schemas.microsoft.com/office/powerpoint/2010/main" val="251084997"/>
              </p:ext>
            </p:extLst>
          </p:nvPr>
        </p:nvGraphicFramePr>
        <p:xfrm>
          <a:off x="7296251" y="3197224"/>
          <a:ext cx="660125" cy="447676"/>
        </p:xfrm>
        <a:graphic>
          <a:graphicData uri="http://schemas.openxmlformats.org/presentationml/2006/ole">
            <mc:AlternateContent xmlns:mc="http://schemas.openxmlformats.org/markup-compatibility/2006">
              <mc:Choice xmlns:v="urn:schemas-microsoft-com:vml" Requires="v">
                <p:oleObj spid="_x0000_s110630" name="Equation" r:id="rId3" imgW="291973" imgH="228501" progId="Equation.DSMT4">
                  <p:embed/>
                </p:oleObj>
              </mc:Choice>
              <mc:Fallback>
                <p:oleObj name="Equation" r:id="rId3" imgW="291973" imgH="228501"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6251" y="3197224"/>
                        <a:ext cx="660125" cy="447676"/>
                      </a:xfrm>
                      <a:prstGeom prst="rect">
                        <a:avLst/>
                      </a:prstGeom>
                      <a:solidFill>
                        <a:schemeClr val="accent1"/>
                      </a:solidFill>
                    </p:spPr>
                  </p:pic>
                </p:oleObj>
              </mc:Fallback>
            </mc:AlternateContent>
          </a:graphicData>
        </a:graphic>
      </p:graphicFrame>
      <p:graphicFrame>
        <p:nvGraphicFramePr>
          <p:cNvPr id="110596" name="Object 9"/>
          <p:cNvGraphicFramePr>
            <a:graphicFrameLocks noGrp="1" noChangeAspect="1"/>
          </p:cNvGraphicFramePr>
          <p:nvPr>
            <p:ph sz="quarter" idx="2"/>
          </p:nvPr>
        </p:nvGraphicFramePr>
        <p:xfrm>
          <a:off x="4500563" y="3213100"/>
          <a:ext cx="669925" cy="482600"/>
        </p:xfrm>
        <a:graphic>
          <a:graphicData uri="http://schemas.openxmlformats.org/presentationml/2006/ole">
            <mc:AlternateContent xmlns:mc="http://schemas.openxmlformats.org/markup-compatibility/2006">
              <mc:Choice xmlns:v="urn:schemas-microsoft-com:vml" Requires="v">
                <p:oleObj spid="_x0000_s110631" name="Equation" r:id="rId5" imgW="317362" imgH="228501" progId="Equation.DSMT4">
                  <p:embed/>
                </p:oleObj>
              </mc:Choice>
              <mc:Fallback>
                <p:oleObj name="Equation" r:id="rId5" imgW="317362" imgH="228501"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3213100"/>
                        <a:ext cx="669925" cy="482600"/>
                      </a:xfrm>
                      <a:prstGeom prst="rect">
                        <a:avLst/>
                      </a:prstGeom>
                      <a:solidFill>
                        <a:schemeClr val="accent1"/>
                      </a:solidFill>
                    </p:spPr>
                  </p:pic>
                </p:oleObj>
              </mc:Fallback>
            </mc:AlternateContent>
          </a:graphicData>
        </a:graphic>
      </p:graphicFrame>
      <p:graphicFrame>
        <p:nvGraphicFramePr>
          <p:cNvPr id="110597" name="Object 17"/>
          <p:cNvGraphicFramePr>
            <a:graphicFrameLocks noGrp="1" noChangeAspect="1"/>
          </p:cNvGraphicFramePr>
          <p:nvPr>
            <p:ph sz="quarter" idx="3"/>
          </p:nvPr>
        </p:nvGraphicFramePr>
        <p:xfrm>
          <a:off x="2628900" y="4292600"/>
          <a:ext cx="2947988" cy="801688"/>
        </p:xfrm>
        <a:graphic>
          <a:graphicData uri="http://schemas.openxmlformats.org/presentationml/2006/ole">
            <mc:AlternateContent xmlns:mc="http://schemas.openxmlformats.org/markup-compatibility/2006">
              <mc:Choice xmlns:v="urn:schemas-microsoft-com:vml" Requires="v">
                <p:oleObj spid="_x0000_s110632" name="Equation" r:id="rId7" imgW="1587500" imgH="431800" progId="Equation.DSMT4">
                  <p:embed/>
                </p:oleObj>
              </mc:Choice>
              <mc:Fallback>
                <p:oleObj name="Equation" r:id="rId7" imgW="1587500" imgH="4318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8900" y="4292600"/>
                        <a:ext cx="2947988" cy="801688"/>
                      </a:xfrm>
                      <a:prstGeom prst="rect">
                        <a:avLst/>
                      </a:prstGeom>
                      <a:solidFill>
                        <a:schemeClr val="accent1"/>
                      </a:solidFill>
                    </p:spPr>
                  </p:pic>
                </p:oleObj>
              </mc:Fallback>
            </mc:AlternateContent>
          </a:graphicData>
        </a:graphic>
      </p:graphicFrame>
      <p:graphicFrame>
        <p:nvGraphicFramePr>
          <p:cNvPr id="110601" name="Object 22"/>
          <p:cNvGraphicFramePr>
            <a:graphicFrameLocks noGrp="1" noChangeAspect="1"/>
          </p:cNvGraphicFramePr>
          <p:nvPr>
            <p:ph sz="quarter" idx="4"/>
          </p:nvPr>
        </p:nvGraphicFramePr>
        <p:xfrm>
          <a:off x="2124075" y="3644900"/>
          <a:ext cx="338138" cy="430213"/>
        </p:xfrm>
        <a:graphic>
          <a:graphicData uri="http://schemas.openxmlformats.org/presentationml/2006/ole">
            <mc:AlternateContent xmlns:mc="http://schemas.openxmlformats.org/markup-compatibility/2006">
              <mc:Choice xmlns:v="urn:schemas-microsoft-com:vml" Requires="v">
                <p:oleObj spid="_x0000_s110633" name="Equation" r:id="rId9" imgW="139579" imgH="177646" progId="Equation.DSMT4">
                  <p:embed/>
                </p:oleObj>
              </mc:Choice>
              <mc:Fallback>
                <p:oleObj name="Equation" r:id="rId9" imgW="139579" imgH="177646"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3644900"/>
                        <a:ext cx="338138" cy="430213"/>
                      </a:xfrm>
                      <a:prstGeom prst="rect">
                        <a:avLst/>
                      </a:prstGeom>
                      <a:solidFill>
                        <a:schemeClr val="accent1"/>
                      </a:solidFill>
                    </p:spPr>
                  </p:pic>
                </p:oleObj>
              </mc:Fallback>
            </mc:AlternateContent>
          </a:graphicData>
        </a:graphic>
      </p:graphicFrame>
      <p:sp>
        <p:nvSpPr>
          <p:cNvPr id="110598" name="Rectangle 4"/>
          <p:cNvSpPr>
            <a:spLocks noChangeArrowheads="1"/>
          </p:cNvSpPr>
          <p:nvPr/>
        </p:nvSpPr>
        <p:spPr bwMode="auto">
          <a:xfrm>
            <a:off x="684213" y="1989138"/>
            <a:ext cx="3160712" cy="457200"/>
          </a:xfrm>
          <a:prstGeom prst="rect">
            <a:avLst/>
          </a:prstGeom>
          <a:noFill/>
          <a:ln w="9525" algn="ctr">
            <a:noFill/>
            <a:miter lim="800000"/>
            <a:headEnd/>
            <a:tailEnd/>
          </a:ln>
        </p:spPr>
        <p:txBody>
          <a:bodyPr wrap="none">
            <a:spAutoFit/>
          </a:bodyPr>
          <a:lstStyle/>
          <a:p>
            <a:r>
              <a:rPr lang="en-US" altLang="zh-CN" b="1">
                <a:solidFill>
                  <a:schemeClr val="folHlink"/>
                </a:solidFill>
              </a:rPr>
              <a:t>D/A</a:t>
            </a:r>
            <a:r>
              <a:rPr lang="zh-CN" altLang="en-US" b="1">
                <a:solidFill>
                  <a:schemeClr val="folHlink"/>
                </a:solidFill>
              </a:rPr>
              <a:t>转换器位数的选择</a:t>
            </a:r>
          </a:p>
        </p:txBody>
      </p:sp>
      <p:sp>
        <p:nvSpPr>
          <p:cNvPr id="110599" name="Rectangle 5"/>
          <p:cNvSpPr>
            <a:spLocks noChangeArrowheads="1"/>
          </p:cNvSpPr>
          <p:nvPr/>
        </p:nvSpPr>
        <p:spPr bwMode="auto">
          <a:xfrm>
            <a:off x="827088" y="2636838"/>
            <a:ext cx="7488237" cy="457200"/>
          </a:xfrm>
          <a:prstGeom prst="rect">
            <a:avLst/>
          </a:prstGeom>
          <a:noFill/>
          <a:ln w="9525" algn="ctr">
            <a:noFill/>
            <a:miter lim="800000"/>
            <a:headEnd/>
            <a:tailEnd/>
          </a:ln>
        </p:spPr>
        <p:txBody>
          <a:bodyPr>
            <a:spAutoFit/>
          </a:bodyPr>
          <a:lstStyle/>
          <a:p>
            <a:r>
              <a:rPr lang="en-US" altLang="zh-CN" b="1" dirty="0"/>
              <a:t>D/A</a:t>
            </a:r>
            <a:r>
              <a:rPr lang="zh-CN" altLang="en-US" b="1" dirty="0"/>
              <a:t>转换器输出一般都通过功率放大器推动执行机构。</a:t>
            </a:r>
          </a:p>
        </p:txBody>
      </p:sp>
      <p:sp>
        <p:nvSpPr>
          <p:cNvPr id="110600" name="Rectangle 6"/>
          <p:cNvSpPr>
            <a:spLocks noChangeArrowheads="1"/>
          </p:cNvSpPr>
          <p:nvPr/>
        </p:nvSpPr>
        <p:spPr bwMode="auto">
          <a:xfrm>
            <a:off x="611188" y="3141663"/>
            <a:ext cx="7704137" cy="1006475"/>
          </a:xfrm>
          <a:prstGeom prst="rect">
            <a:avLst/>
          </a:prstGeom>
          <a:noFill/>
          <a:ln w="9525" algn="ctr">
            <a:noFill/>
            <a:miter lim="800000"/>
            <a:headEnd/>
            <a:tailEnd/>
          </a:ln>
        </p:spPr>
        <p:txBody>
          <a:bodyPr>
            <a:spAutoFit/>
          </a:bodyPr>
          <a:lstStyle/>
          <a:p>
            <a:pPr>
              <a:lnSpc>
                <a:spcPct val="125000"/>
              </a:lnSpc>
              <a:spcBef>
                <a:spcPct val="50000"/>
              </a:spcBef>
            </a:pPr>
            <a:r>
              <a:rPr lang="zh-CN" altLang="en-US" b="1" dirty="0"/>
              <a:t>设执行机构的最大输入值为          ，最小输入值为        ，灵敏度为        ，则</a:t>
            </a:r>
            <a:r>
              <a:rPr lang="en-US" altLang="zh-CN" b="1" dirty="0"/>
              <a:t>D/A</a:t>
            </a:r>
            <a:r>
              <a:rPr lang="zh-CN" altLang="en-US" b="1" dirty="0"/>
              <a:t>转换器的位数</a:t>
            </a:r>
          </a:p>
        </p:txBody>
      </p:sp>
      <p:sp>
        <p:nvSpPr>
          <p:cNvPr id="110602" name="Rectangle 24"/>
          <p:cNvSpPr>
            <a:spLocks noChangeArrowheads="1"/>
          </p:cNvSpPr>
          <p:nvPr/>
        </p:nvSpPr>
        <p:spPr bwMode="auto">
          <a:xfrm>
            <a:off x="900113" y="5300663"/>
            <a:ext cx="7488237" cy="822325"/>
          </a:xfrm>
          <a:prstGeom prst="rect">
            <a:avLst/>
          </a:prstGeom>
          <a:noFill/>
          <a:ln w="9525" algn="ctr">
            <a:noFill/>
            <a:miter lim="800000"/>
            <a:headEnd/>
            <a:tailEnd/>
          </a:ln>
        </p:spPr>
        <p:txBody>
          <a:bodyPr>
            <a:spAutoFit/>
          </a:bodyPr>
          <a:lstStyle/>
          <a:p>
            <a:r>
              <a:rPr lang="en-US" altLang="zh-CN" b="1"/>
              <a:t>D/A</a:t>
            </a:r>
            <a:r>
              <a:rPr lang="zh-CN" altLang="en-US" b="1"/>
              <a:t>转换器的输出应满足执行机构的动态范围要求。一般</a:t>
            </a:r>
            <a:r>
              <a:rPr lang="en-US" altLang="zh-CN" b="1"/>
              <a:t>D / A</a:t>
            </a:r>
            <a:r>
              <a:rPr lang="zh-CN" altLang="en-US" b="1"/>
              <a:t>的字长小于或等于</a:t>
            </a:r>
            <a:r>
              <a:rPr lang="en-US" altLang="zh-CN" b="1"/>
              <a:t>A/D</a:t>
            </a:r>
            <a:r>
              <a:rPr lang="zh-CN" altLang="en-US" b="1"/>
              <a:t>的字长</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5"/>
          <p:cNvPicPr>
            <a:picLocks noChangeAspect="1" noChangeArrowheads="1"/>
          </p:cNvPicPr>
          <p:nvPr/>
        </p:nvPicPr>
        <p:blipFill>
          <a:blip r:embed="rId2" cstate="print"/>
          <a:srcRect/>
          <a:stretch>
            <a:fillRect/>
          </a:stretch>
        </p:blipFill>
        <p:spPr bwMode="auto">
          <a:xfrm>
            <a:off x="395288" y="692150"/>
            <a:ext cx="8459787" cy="4872038"/>
          </a:xfrm>
          <a:prstGeom prst="rect">
            <a:avLst/>
          </a:prstGeom>
          <a:solidFill>
            <a:srgbClr val="CCFFFF"/>
          </a:solidFill>
          <a:ln w="9525">
            <a:noFill/>
            <a:miter lim="800000"/>
            <a:headEnd/>
            <a:tailEnd/>
          </a:ln>
        </p:spPr>
      </p:pic>
      <p:sp>
        <p:nvSpPr>
          <p:cNvPr id="111619" name="Rectangle 6"/>
          <p:cNvSpPr>
            <a:spLocks noChangeArrowheads="1"/>
          </p:cNvSpPr>
          <p:nvPr/>
        </p:nvSpPr>
        <p:spPr bwMode="auto">
          <a:xfrm>
            <a:off x="2833688" y="5972175"/>
            <a:ext cx="4259262" cy="457200"/>
          </a:xfrm>
          <a:prstGeom prst="rect">
            <a:avLst/>
          </a:prstGeom>
          <a:noFill/>
          <a:ln w="9525">
            <a:noFill/>
            <a:miter lim="800000"/>
            <a:headEnd/>
            <a:tailEnd/>
          </a:ln>
        </p:spPr>
        <p:txBody>
          <a:bodyPr anchor="ctr">
            <a:spAutoFit/>
          </a:bodyPr>
          <a:lstStyle/>
          <a:p>
            <a:pPr algn="ctr"/>
            <a:r>
              <a:rPr lang="en-US" altLang="zh-CN" b="1">
                <a:solidFill>
                  <a:schemeClr val="folHlink"/>
                </a:solidFill>
                <a:latin typeface="宋体" pitchFamily="2" charset="-122"/>
              </a:rPr>
              <a:t>8</a:t>
            </a:r>
            <a:r>
              <a:rPr lang="zh-CN" altLang="en-US" b="1">
                <a:solidFill>
                  <a:schemeClr val="folHlink"/>
                </a:solidFill>
                <a:latin typeface="宋体" pitchFamily="2" charset="-122"/>
              </a:rPr>
              <a:t>通道模拟量输出通道</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idx="1"/>
          </p:nvPr>
        </p:nvSpPr>
        <p:spPr>
          <a:xfrm>
            <a:off x="395288" y="620713"/>
            <a:ext cx="8353425" cy="5688012"/>
          </a:xfrm>
        </p:spPr>
        <p:txBody>
          <a:bodyPr/>
          <a:lstStyle/>
          <a:p>
            <a:pPr eaLnBrk="1" hangingPunct="1">
              <a:spcBef>
                <a:spcPct val="0"/>
              </a:spcBef>
              <a:buFont typeface="Wingdings" pitchFamily="2" charset="2"/>
              <a:buNone/>
            </a:pPr>
            <a:r>
              <a:rPr lang="en-US" altLang="zh-CN" sz="2800" smtClean="0">
                <a:latin typeface="宋体" pitchFamily="2" charset="-122"/>
              </a:rPr>
              <a:t>	</a:t>
            </a:r>
            <a:r>
              <a:rPr lang="en-US" altLang="zh-CN" sz="2800" smtClean="0">
                <a:solidFill>
                  <a:schemeClr val="folHlink"/>
                </a:solidFill>
                <a:latin typeface="宋体" pitchFamily="2" charset="-122"/>
              </a:rPr>
              <a:t>8</a:t>
            </a:r>
            <a:r>
              <a:rPr lang="zh-CN" altLang="en-US" sz="2800" smtClean="0">
                <a:solidFill>
                  <a:schemeClr val="folHlink"/>
                </a:solidFill>
                <a:latin typeface="宋体" pitchFamily="2" charset="-122"/>
              </a:rPr>
              <a:t>通道</a:t>
            </a:r>
            <a:r>
              <a:rPr lang="zh-CN" altLang="en-US" sz="2800" smtClean="0">
                <a:latin typeface="宋体" pitchFamily="2" charset="-122"/>
              </a:rPr>
              <a:t>的模拟量输出通道采用</a:t>
            </a:r>
            <a:r>
              <a:rPr lang="en-US" altLang="zh-CN" sz="2800" smtClean="0">
                <a:solidFill>
                  <a:schemeClr val="folHlink"/>
                </a:solidFill>
                <a:latin typeface="宋体" pitchFamily="2" charset="-122"/>
              </a:rPr>
              <a:t>DAC0832</a:t>
            </a:r>
            <a:r>
              <a:rPr lang="zh-CN" altLang="en-US" sz="2800" smtClean="0">
                <a:latin typeface="宋体" pitchFamily="2" charset="-122"/>
              </a:rPr>
              <a:t>作</a:t>
            </a:r>
            <a:r>
              <a:rPr lang="en-US" altLang="zh-CN" sz="2800" smtClean="0">
                <a:latin typeface="宋体" pitchFamily="2" charset="-122"/>
              </a:rPr>
              <a:t>8</a:t>
            </a:r>
            <a:r>
              <a:rPr lang="zh-CN" altLang="en-US" sz="2800" smtClean="0">
                <a:latin typeface="宋体" pitchFamily="2" charset="-122"/>
              </a:rPr>
              <a:t>位</a:t>
            </a:r>
            <a:r>
              <a:rPr lang="en-US" altLang="zh-CN" sz="2800" smtClean="0">
                <a:latin typeface="宋体" pitchFamily="2" charset="-122"/>
              </a:rPr>
              <a:t>D/A</a:t>
            </a:r>
            <a:r>
              <a:rPr lang="zh-CN" altLang="en-US" sz="2800" smtClean="0">
                <a:latin typeface="宋体" pitchFamily="2" charset="-122"/>
              </a:rPr>
              <a:t>转换器，通过多路开关</a:t>
            </a:r>
            <a:r>
              <a:rPr lang="en-US" altLang="zh-CN" sz="2800" smtClean="0">
                <a:solidFill>
                  <a:schemeClr val="folHlink"/>
                </a:solidFill>
                <a:latin typeface="宋体" pitchFamily="2" charset="-122"/>
              </a:rPr>
              <a:t>CD4051</a:t>
            </a:r>
            <a:r>
              <a:rPr lang="zh-CN" altLang="en-US" sz="2800" smtClean="0">
                <a:latin typeface="宋体" pitchFamily="2" charset="-122"/>
              </a:rPr>
              <a:t>，由程序控制将转换结果从八通道中的某一通道中送出，送出的结果以</a:t>
            </a:r>
            <a:r>
              <a:rPr lang="zh-CN" altLang="en-US" sz="2800" smtClean="0">
                <a:solidFill>
                  <a:schemeClr val="folHlink"/>
                </a:solidFill>
                <a:latin typeface="宋体" pitchFamily="2" charset="-122"/>
              </a:rPr>
              <a:t>电流形式输出</a:t>
            </a:r>
            <a:r>
              <a:rPr lang="zh-CN" altLang="en-US" sz="2800" smtClean="0">
                <a:latin typeface="宋体" pitchFamily="2" charset="-122"/>
              </a:rPr>
              <a:t>。</a:t>
            </a:r>
          </a:p>
          <a:p>
            <a:pPr eaLnBrk="1" hangingPunct="1">
              <a:spcBef>
                <a:spcPct val="0"/>
              </a:spcBef>
              <a:buFont typeface="Wingdings" pitchFamily="2" charset="2"/>
              <a:buNone/>
            </a:pPr>
            <a:endParaRPr lang="zh-CN" altLang="en-US" sz="2800" smtClean="0">
              <a:latin typeface="宋体" pitchFamily="2" charset="-122"/>
            </a:endParaRPr>
          </a:p>
          <a:p>
            <a:pPr eaLnBrk="1" hangingPunct="1">
              <a:spcBef>
                <a:spcPct val="0"/>
              </a:spcBef>
              <a:buFont typeface="Wingdings" pitchFamily="2" charset="2"/>
              <a:buNone/>
            </a:pPr>
            <a:r>
              <a:rPr lang="zh-CN" altLang="en-US" sz="2800" smtClean="0">
                <a:latin typeface="宋体" pitchFamily="2" charset="-122"/>
              </a:rPr>
              <a:t>  工作过程是：由工业控制机</a:t>
            </a:r>
            <a:r>
              <a:rPr lang="en-US" altLang="zh-CN" sz="2800" smtClean="0">
                <a:latin typeface="宋体" pitchFamily="2" charset="-122"/>
              </a:rPr>
              <a:t>PC</a:t>
            </a:r>
            <a:r>
              <a:rPr lang="zh-CN" altLang="en-US" sz="2800" smtClean="0">
                <a:latin typeface="宋体" pitchFamily="2" charset="-122"/>
              </a:rPr>
              <a:t>总线送出的数据，由</a:t>
            </a:r>
            <a:r>
              <a:rPr lang="en-US" altLang="zh-CN" sz="2800" smtClean="0">
                <a:latin typeface="宋体" pitchFamily="2" charset="-122"/>
              </a:rPr>
              <a:t>DAC0832</a:t>
            </a:r>
            <a:r>
              <a:rPr lang="zh-CN" altLang="en-US" sz="2800" smtClean="0">
                <a:latin typeface="宋体" pitchFamily="2" charset="-122"/>
              </a:rPr>
              <a:t>进行转换。然后再用</a:t>
            </a:r>
            <a:r>
              <a:rPr lang="en-US" altLang="zh-CN" sz="2800" smtClean="0">
                <a:latin typeface="宋体" pitchFamily="2" charset="-122"/>
              </a:rPr>
              <a:t>OUT</a:t>
            </a:r>
            <a:r>
              <a:rPr lang="zh-CN" altLang="en-US" sz="2800" smtClean="0">
                <a:latin typeface="宋体" pitchFamily="2" charset="-122"/>
              </a:rPr>
              <a:t>指令，通过</a:t>
            </a:r>
            <a:r>
              <a:rPr lang="en-US" altLang="zh-CN" sz="2800" smtClean="0">
                <a:latin typeface="宋体" pitchFamily="2" charset="-122"/>
              </a:rPr>
              <a:t>D</a:t>
            </a:r>
            <a:r>
              <a:rPr lang="en-US" altLang="zh-CN" sz="2800" baseline="-30000" smtClean="0">
                <a:latin typeface="宋体" pitchFamily="2" charset="-122"/>
              </a:rPr>
              <a:t>0</a:t>
            </a:r>
            <a:r>
              <a:rPr lang="zh-CN" altLang="en-US" sz="2800" smtClean="0">
                <a:latin typeface="宋体" pitchFamily="2" charset="-122"/>
              </a:rPr>
              <a:t>、</a:t>
            </a:r>
            <a:r>
              <a:rPr lang="en-US" altLang="zh-CN" sz="2800" smtClean="0">
                <a:latin typeface="宋体" pitchFamily="2" charset="-122"/>
              </a:rPr>
              <a:t>D</a:t>
            </a:r>
            <a:r>
              <a:rPr lang="en-US" altLang="zh-CN" sz="2800" baseline="-30000" smtClean="0">
                <a:latin typeface="宋体" pitchFamily="2" charset="-122"/>
              </a:rPr>
              <a:t>1</a:t>
            </a:r>
            <a:r>
              <a:rPr lang="zh-CN" altLang="en-US" sz="2800" smtClean="0">
                <a:latin typeface="宋体" pitchFamily="2" charset="-122"/>
              </a:rPr>
              <a:t>、</a:t>
            </a:r>
            <a:r>
              <a:rPr lang="en-US" altLang="zh-CN" sz="2800" smtClean="0">
                <a:latin typeface="宋体" pitchFamily="2" charset="-122"/>
              </a:rPr>
              <a:t>D</a:t>
            </a:r>
            <a:r>
              <a:rPr lang="en-US" altLang="zh-CN" sz="2800" baseline="-30000" smtClean="0">
                <a:latin typeface="宋体" pitchFamily="2" charset="-122"/>
              </a:rPr>
              <a:t>2</a:t>
            </a:r>
            <a:r>
              <a:rPr lang="zh-CN" altLang="en-US" sz="2800" smtClean="0">
                <a:latin typeface="宋体" pitchFamily="2" charset="-122"/>
              </a:rPr>
              <a:t>位打开多路开关的某一通道而送出，其</a:t>
            </a:r>
            <a:r>
              <a:rPr lang="zh-CN" altLang="en-US" sz="2800" smtClean="0">
                <a:solidFill>
                  <a:srgbClr val="00FF00"/>
                </a:solidFill>
                <a:latin typeface="宋体" pitchFamily="2" charset="-122"/>
              </a:rPr>
              <a:t>输出端所接的保持器是为了保持</a:t>
            </a:r>
            <a:r>
              <a:rPr lang="en-US" altLang="zh-CN" sz="2800" smtClean="0">
                <a:solidFill>
                  <a:srgbClr val="00FF00"/>
                </a:solidFill>
                <a:latin typeface="宋体" pitchFamily="2" charset="-122"/>
              </a:rPr>
              <a:t>D/A</a:t>
            </a:r>
            <a:r>
              <a:rPr lang="zh-CN" altLang="en-US" sz="2800" smtClean="0">
                <a:solidFill>
                  <a:srgbClr val="00FF00"/>
                </a:solidFill>
                <a:latin typeface="宋体" pitchFamily="2" charset="-122"/>
              </a:rPr>
              <a:t>输出稳定</a:t>
            </a:r>
            <a:r>
              <a:rPr lang="zh-CN" altLang="en-US" sz="2800" smtClean="0">
                <a:latin typeface="宋体" pitchFamily="2" charset="-122"/>
              </a:rPr>
              <a:t>，起到电压保持作用，由</a:t>
            </a:r>
            <a:r>
              <a:rPr lang="en-US" altLang="zh-CN" sz="2800" smtClean="0">
                <a:latin typeface="宋体" pitchFamily="2" charset="-122"/>
              </a:rPr>
              <a:t>V/I</a:t>
            </a:r>
            <a:r>
              <a:rPr lang="zh-CN" altLang="en-US" sz="2800" smtClean="0">
                <a:latin typeface="宋体" pitchFamily="2" charset="-122"/>
              </a:rPr>
              <a:t>转换器来输出</a:t>
            </a:r>
            <a:r>
              <a:rPr lang="en-US" altLang="zh-CN" sz="2800" smtClean="0">
                <a:latin typeface="宋体" pitchFamily="2" charset="-122"/>
              </a:rPr>
              <a:t>4</a:t>
            </a:r>
            <a:r>
              <a:rPr lang="zh-CN" altLang="en-US" sz="2800" smtClean="0">
                <a:latin typeface="宋体" pitchFamily="2" charset="-122"/>
              </a:rPr>
              <a:t>～</a:t>
            </a:r>
            <a:r>
              <a:rPr lang="en-US" altLang="zh-CN" sz="2800" smtClean="0">
                <a:latin typeface="宋体" pitchFamily="2" charset="-122"/>
              </a:rPr>
              <a:t>20mA</a:t>
            </a:r>
            <a:r>
              <a:rPr lang="zh-CN" altLang="en-US" sz="2800" smtClean="0">
                <a:latin typeface="宋体" pitchFamily="2" charset="-122"/>
              </a:rPr>
              <a:t>的电流信号。该电路使用两个口地址，它由译码器译出，设</a:t>
            </a:r>
            <a:r>
              <a:rPr lang="en-US" altLang="zh-CN" sz="2800" smtClean="0">
                <a:solidFill>
                  <a:schemeClr val="folHlink"/>
                </a:solidFill>
                <a:latin typeface="宋体" pitchFamily="2" charset="-122"/>
              </a:rPr>
              <a:t>300H</a:t>
            </a:r>
            <a:r>
              <a:rPr lang="zh-CN" altLang="en-US" sz="2800" smtClean="0">
                <a:solidFill>
                  <a:srgbClr val="00FF00"/>
                </a:solidFill>
                <a:latin typeface="宋体" pitchFamily="2" charset="-122"/>
              </a:rPr>
              <a:t>为</a:t>
            </a:r>
            <a:r>
              <a:rPr lang="en-US" altLang="zh-CN" sz="2800" smtClean="0">
                <a:solidFill>
                  <a:srgbClr val="00FF00"/>
                </a:solidFill>
                <a:latin typeface="宋体" pitchFamily="2" charset="-122"/>
              </a:rPr>
              <a:t>DAC0832</a:t>
            </a:r>
            <a:r>
              <a:rPr lang="zh-CN" altLang="en-US" sz="2800" smtClean="0">
                <a:solidFill>
                  <a:srgbClr val="00FF00"/>
                </a:solidFill>
                <a:latin typeface="宋体" pitchFamily="2" charset="-122"/>
              </a:rPr>
              <a:t>的端口地址</a:t>
            </a:r>
            <a:r>
              <a:rPr lang="zh-CN" altLang="en-US" sz="2800" smtClean="0">
                <a:latin typeface="宋体" pitchFamily="2" charset="-122"/>
              </a:rPr>
              <a:t>，</a:t>
            </a:r>
            <a:r>
              <a:rPr lang="en-US" altLang="zh-CN" sz="2800" smtClean="0">
                <a:solidFill>
                  <a:schemeClr val="folHlink"/>
                </a:solidFill>
                <a:latin typeface="宋体" pitchFamily="2" charset="-122"/>
              </a:rPr>
              <a:t>301H</a:t>
            </a:r>
            <a:r>
              <a:rPr lang="zh-CN" altLang="en-US" sz="2800" smtClean="0">
                <a:solidFill>
                  <a:srgbClr val="00FF00"/>
                </a:solidFill>
                <a:latin typeface="宋体" pitchFamily="2" charset="-122"/>
              </a:rPr>
              <a:t>为</a:t>
            </a:r>
            <a:r>
              <a:rPr lang="en-US" altLang="zh-CN" sz="2800" smtClean="0">
                <a:solidFill>
                  <a:srgbClr val="00FF00"/>
                </a:solidFill>
                <a:latin typeface="宋体" pitchFamily="2" charset="-122"/>
              </a:rPr>
              <a:t>CD4051</a:t>
            </a:r>
            <a:r>
              <a:rPr lang="zh-CN" altLang="en-US" sz="2800" smtClean="0">
                <a:solidFill>
                  <a:srgbClr val="00FF00"/>
                </a:solidFill>
                <a:latin typeface="宋体" pitchFamily="2" charset="-122"/>
              </a:rPr>
              <a:t>的端口地址</a:t>
            </a:r>
            <a:r>
              <a:rPr lang="zh-CN" altLang="en-US" sz="2800" smtClean="0">
                <a:latin typeface="宋体" pitchFamily="2" charset="-122"/>
              </a:rPr>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eaLnBrk="1" hangingPunct="1"/>
            <a:r>
              <a:rPr lang="zh-CN" altLang="en-US" smtClean="0"/>
              <a:t>光电隔离技术</a:t>
            </a:r>
          </a:p>
          <a:p>
            <a:pPr eaLnBrk="1" hangingPunct="1"/>
            <a:r>
              <a:rPr lang="zh-CN" altLang="en-US" smtClean="0"/>
              <a:t>脉冲量输入输出</a:t>
            </a:r>
          </a:p>
          <a:p>
            <a:pPr eaLnBrk="1" hangingPunct="1"/>
            <a:r>
              <a:rPr lang="zh-CN" altLang="en-US" smtClean="0"/>
              <a:t>开关量输入</a:t>
            </a:r>
          </a:p>
          <a:p>
            <a:pPr eaLnBrk="1" hangingPunct="1"/>
            <a:r>
              <a:rPr lang="zh-CN" altLang="en-US" smtClean="0"/>
              <a:t>开关量输出</a:t>
            </a:r>
          </a:p>
        </p:txBody>
      </p:sp>
      <p:sp>
        <p:nvSpPr>
          <p:cNvPr id="113666" name="Rectangle 2"/>
          <p:cNvSpPr>
            <a:spLocks noGrp="1" noChangeArrowheads="1"/>
          </p:cNvSpPr>
          <p:nvPr>
            <p:ph type="title"/>
          </p:nvPr>
        </p:nvSpPr>
        <p:spPr/>
        <p:txBody>
          <a:bodyPr>
            <a:normAutofit fontScale="90000"/>
          </a:bodyPr>
          <a:lstStyle/>
          <a:p>
            <a:pPr eaLnBrk="1" hangingPunct="1"/>
            <a:r>
              <a:rPr lang="zh-CN" altLang="en-US" smtClean="0"/>
              <a:t>2.</a:t>
            </a:r>
            <a:r>
              <a:rPr lang="en-US" altLang="zh-CN" smtClean="0"/>
              <a:t>4 </a:t>
            </a:r>
            <a:r>
              <a:rPr lang="zh-CN" altLang="en-US" smtClean="0"/>
              <a:t>开关量输入输出通道</a:t>
            </a:r>
            <a:br>
              <a:rPr lang="zh-CN" altLang="en-US" smtClean="0"/>
            </a:br>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179388" y="765175"/>
            <a:ext cx="8964612" cy="5759450"/>
          </a:xfrm>
        </p:spPr>
        <p:txBody>
          <a:bodyPr/>
          <a:lstStyle/>
          <a:p>
            <a:pPr algn="just">
              <a:spcBef>
                <a:spcPct val="0"/>
              </a:spcBef>
              <a:buClrTx/>
              <a:buSzTx/>
              <a:buFontTx/>
              <a:buNone/>
            </a:pPr>
            <a:r>
              <a:rPr lang="zh-CN" altLang="en-US" smtClean="0">
                <a:latin typeface="宋体" pitchFamily="2" charset="-122"/>
              </a:rPr>
              <a:t>  采样定理为数字系统（包括数字通讯、数字信号处理和数字控制等）采样周期的选择提供了理论依据，给出了</a:t>
            </a:r>
            <a:r>
              <a:rPr lang="zh-CN" altLang="en-US" smtClean="0">
                <a:solidFill>
                  <a:schemeClr val="accent1"/>
                </a:solidFill>
                <a:latin typeface="宋体" pitchFamily="2" charset="-122"/>
              </a:rPr>
              <a:t>采样周期的上限</a:t>
            </a:r>
            <a:r>
              <a:rPr lang="zh-CN" altLang="en-US" smtClean="0">
                <a:latin typeface="宋体" pitchFamily="2" charset="-122"/>
              </a:rPr>
              <a:t>。</a:t>
            </a:r>
            <a:r>
              <a:rPr lang="zh-CN" altLang="en-US" smtClean="0">
                <a:solidFill>
                  <a:schemeClr val="folHlink"/>
                </a:solidFill>
                <a:latin typeface="宋体" pitchFamily="2" charset="-122"/>
              </a:rPr>
              <a:t>在实际应用中采样周期的选择要考虑以下因素</a:t>
            </a:r>
            <a:r>
              <a:rPr lang="zh-CN" altLang="en-US" smtClean="0">
                <a:latin typeface="宋体" pitchFamily="2" charset="-122"/>
              </a:rPr>
              <a:t>：</a:t>
            </a:r>
          </a:p>
          <a:p>
            <a:pPr algn="just">
              <a:spcBef>
                <a:spcPct val="0"/>
              </a:spcBef>
              <a:buClrTx/>
              <a:buSzTx/>
              <a:buFontTx/>
              <a:buNone/>
            </a:pPr>
            <a:r>
              <a:rPr lang="zh-CN" altLang="en-US" smtClean="0">
                <a:latin typeface="宋体" pitchFamily="2" charset="-122"/>
              </a:rPr>
              <a:t>  ①</a:t>
            </a:r>
            <a:r>
              <a:rPr lang="zh-CN" altLang="en-US" smtClean="0"/>
              <a:t>    </a:t>
            </a:r>
            <a:r>
              <a:rPr lang="zh-CN" altLang="en-US" smtClean="0">
                <a:latin typeface="宋体" pitchFamily="2" charset="-122"/>
              </a:rPr>
              <a:t> 加于生产过程的</a:t>
            </a:r>
            <a:r>
              <a:rPr lang="zh-CN" altLang="en-US" smtClean="0">
                <a:solidFill>
                  <a:srgbClr val="FF9999"/>
                </a:solidFill>
                <a:latin typeface="宋体" pitchFamily="2" charset="-122"/>
              </a:rPr>
              <a:t>扰动程度</a:t>
            </a:r>
            <a:r>
              <a:rPr lang="zh-CN" altLang="en-US" smtClean="0">
                <a:latin typeface="宋体" pitchFamily="2" charset="-122"/>
              </a:rPr>
              <a:t>；</a:t>
            </a:r>
          </a:p>
          <a:p>
            <a:pPr algn="just">
              <a:spcBef>
                <a:spcPct val="0"/>
              </a:spcBef>
              <a:buClrTx/>
              <a:buSzTx/>
              <a:buFontTx/>
              <a:buNone/>
            </a:pPr>
            <a:r>
              <a:rPr lang="zh-CN" altLang="en-US" smtClean="0">
                <a:latin typeface="宋体" pitchFamily="2" charset="-122"/>
              </a:rPr>
              <a:t>  ②</a:t>
            </a:r>
            <a:r>
              <a:rPr lang="zh-CN" altLang="en-US" smtClean="0"/>
              <a:t>    </a:t>
            </a:r>
            <a:r>
              <a:rPr lang="zh-CN" altLang="en-US" smtClean="0">
                <a:latin typeface="宋体" pitchFamily="2" charset="-122"/>
              </a:rPr>
              <a:t> 被控对象的</a:t>
            </a:r>
            <a:r>
              <a:rPr lang="zh-CN" altLang="en-US" smtClean="0">
                <a:solidFill>
                  <a:srgbClr val="FF9999"/>
                </a:solidFill>
                <a:latin typeface="宋体" pitchFamily="2" charset="-122"/>
              </a:rPr>
              <a:t>动态特性</a:t>
            </a:r>
            <a:r>
              <a:rPr lang="zh-CN" altLang="en-US" smtClean="0">
                <a:latin typeface="宋体" pitchFamily="2" charset="-122"/>
              </a:rPr>
              <a:t>；</a:t>
            </a:r>
          </a:p>
          <a:p>
            <a:pPr algn="just">
              <a:spcBef>
                <a:spcPct val="0"/>
              </a:spcBef>
              <a:buClrTx/>
              <a:buSzTx/>
              <a:buFontTx/>
              <a:buNone/>
            </a:pPr>
            <a:r>
              <a:rPr lang="zh-CN" altLang="en-US" smtClean="0">
                <a:latin typeface="宋体" pitchFamily="2" charset="-122"/>
              </a:rPr>
              <a:t>  ③</a:t>
            </a:r>
            <a:r>
              <a:rPr lang="zh-CN" altLang="en-US" smtClean="0"/>
              <a:t>    </a:t>
            </a:r>
            <a:r>
              <a:rPr lang="zh-CN" altLang="en-US" smtClean="0">
                <a:latin typeface="宋体" pitchFamily="2" charset="-122"/>
              </a:rPr>
              <a:t> 所采用的</a:t>
            </a:r>
            <a:r>
              <a:rPr lang="zh-CN" altLang="en-US" smtClean="0">
                <a:solidFill>
                  <a:srgbClr val="FF9999"/>
                </a:solidFill>
                <a:latin typeface="宋体" pitchFamily="2" charset="-122"/>
              </a:rPr>
              <a:t>控制方式和执行机构</a:t>
            </a:r>
            <a:r>
              <a:rPr lang="zh-CN" altLang="en-US" smtClean="0">
                <a:latin typeface="宋体" pitchFamily="2" charset="-122"/>
              </a:rPr>
              <a:t>的类型；</a:t>
            </a:r>
          </a:p>
          <a:p>
            <a:pPr algn="just">
              <a:spcBef>
                <a:spcPct val="0"/>
              </a:spcBef>
              <a:buClrTx/>
              <a:buSzTx/>
              <a:buFontTx/>
              <a:buNone/>
            </a:pPr>
            <a:r>
              <a:rPr lang="zh-CN" altLang="en-US" smtClean="0">
                <a:latin typeface="宋体" pitchFamily="2" charset="-122"/>
              </a:rPr>
              <a:t>  ④</a:t>
            </a:r>
            <a:r>
              <a:rPr lang="zh-CN" altLang="en-US" smtClean="0"/>
              <a:t>    </a:t>
            </a:r>
            <a:r>
              <a:rPr lang="zh-CN" altLang="en-US" smtClean="0">
                <a:latin typeface="宋体" pitchFamily="2" charset="-122"/>
              </a:rPr>
              <a:t> 被控对象所要求的</a:t>
            </a:r>
            <a:r>
              <a:rPr lang="zh-CN" altLang="en-US" smtClean="0">
                <a:solidFill>
                  <a:srgbClr val="FF9999"/>
                </a:solidFill>
                <a:latin typeface="宋体" pitchFamily="2" charset="-122"/>
              </a:rPr>
              <a:t>控制品质指标</a:t>
            </a:r>
            <a:r>
              <a:rPr lang="zh-CN" altLang="en-US" smtClean="0">
                <a:latin typeface="宋体" pitchFamily="2" charset="-122"/>
              </a:rPr>
              <a:t>。</a:t>
            </a:r>
          </a:p>
          <a:p>
            <a:pPr>
              <a:spcBef>
                <a:spcPct val="0"/>
              </a:spcBef>
              <a:buClrTx/>
              <a:buSzTx/>
              <a:buFontTx/>
              <a:buNone/>
            </a:pPr>
            <a:r>
              <a:rPr lang="zh-CN" altLang="en-US" smtClean="0">
                <a:latin typeface="宋体" pitchFamily="2" charset="-122"/>
              </a:rPr>
              <a:t>	在工程实际应用中，一般选取采样频率</a:t>
            </a:r>
            <a:endParaRPr lang="zh-CN" altLang="en-US" smtClean="0"/>
          </a:p>
        </p:txBody>
      </p:sp>
      <p:graphicFrame>
        <p:nvGraphicFramePr>
          <p:cNvPr id="13315" name="Object 4"/>
          <p:cNvGraphicFramePr>
            <a:graphicFrameLocks noChangeAspect="1"/>
          </p:cNvGraphicFramePr>
          <p:nvPr/>
        </p:nvGraphicFramePr>
        <p:xfrm>
          <a:off x="2843213" y="5445125"/>
          <a:ext cx="2376487" cy="477838"/>
        </p:xfrm>
        <a:graphic>
          <a:graphicData uri="http://schemas.openxmlformats.org/presentationml/2006/ole">
            <mc:AlternateContent xmlns:mc="http://schemas.openxmlformats.org/markup-compatibility/2006">
              <mc:Choice xmlns:v="urn:schemas-microsoft-com:vml" Requires="v">
                <p:oleObj spid="_x0000_s13323" r:id="rId3" imgW="1130300" imgH="228600" progId="Equation.3">
                  <p:embed/>
                </p:oleObj>
              </mc:Choice>
              <mc:Fallback>
                <p:oleObj r:id="rId3" imgW="11303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5445125"/>
                        <a:ext cx="2376487" cy="477838"/>
                      </a:xfrm>
                      <a:prstGeom prst="rect">
                        <a:avLst/>
                      </a:prstGeom>
                      <a:solidFill>
                        <a:schemeClr val="accent1"/>
                      </a:solidFill>
                    </p:spPr>
                  </p:pic>
                </p:oleObj>
              </mc:Fallback>
            </mc:AlternateContent>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a:xfrm>
            <a:off x="685800" y="1676400"/>
            <a:ext cx="7772400" cy="4114800"/>
          </a:xfrm>
        </p:spPr>
        <p:txBody>
          <a:bodyPr/>
          <a:lstStyle/>
          <a:p>
            <a:pPr eaLnBrk="1" hangingPunct="1">
              <a:buFont typeface="Wingdings" pitchFamily="2" charset="2"/>
              <a:buNone/>
            </a:pPr>
            <a:r>
              <a:rPr lang="zh-CN" altLang="en-US" sz="2800" smtClean="0"/>
              <a:t>	在工业控制系统中，除了有连续的模拟量的检测与控制外，还有开关量（包括脉冲量）等数字量的检测及控制。</a:t>
            </a:r>
          </a:p>
          <a:p>
            <a:pPr eaLnBrk="1" hangingPunct="1">
              <a:buFont typeface="Wingdings" pitchFamily="2" charset="2"/>
              <a:buNone/>
            </a:pPr>
            <a:r>
              <a:rPr lang="zh-CN" altLang="en-US" sz="2800" smtClean="0">
                <a:solidFill>
                  <a:schemeClr val="folHlink"/>
                </a:solidFill>
              </a:rPr>
              <a:t>开关量</a:t>
            </a:r>
            <a:r>
              <a:rPr lang="zh-CN" altLang="en-US" sz="2800" smtClean="0"/>
              <a:t>是指可以用“</a:t>
            </a:r>
            <a:r>
              <a:rPr lang="en-US" altLang="zh-CN" sz="2800" smtClean="0"/>
              <a:t>0”</a:t>
            </a:r>
            <a:r>
              <a:rPr lang="zh-CN" altLang="en-US" sz="2800" smtClean="0"/>
              <a:t>或“</a:t>
            </a:r>
            <a:r>
              <a:rPr lang="en-US" altLang="zh-CN" sz="2800" smtClean="0"/>
              <a:t>1”</a:t>
            </a:r>
            <a:r>
              <a:rPr lang="zh-CN" altLang="en-US" sz="2800" smtClean="0"/>
              <a:t>来表示它们的状态，或是对其控制的量，例如电动机的启动与停止，阀门的开启与关闭，电气开关和继电器的闭合与断开等。</a:t>
            </a:r>
          </a:p>
          <a:p>
            <a:pPr eaLnBrk="1" hangingPunct="1">
              <a:buFont typeface="Wingdings" pitchFamily="2" charset="2"/>
              <a:buNone/>
            </a:pPr>
            <a:r>
              <a:rPr lang="zh-CN" altLang="en-US" sz="2800" smtClean="0">
                <a:solidFill>
                  <a:schemeClr val="folHlink"/>
                </a:solidFill>
              </a:rPr>
              <a:t>脉冲量</a:t>
            </a:r>
            <a:r>
              <a:rPr lang="zh-CN" altLang="en-US" sz="2800" smtClean="0"/>
              <a:t>是指用一串“</a:t>
            </a:r>
            <a:r>
              <a:rPr lang="en-US" altLang="zh-CN" sz="2800" smtClean="0"/>
              <a:t>0”</a:t>
            </a:r>
            <a:r>
              <a:rPr lang="zh-CN" altLang="en-US" sz="2800" smtClean="0"/>
              <a:t>和“</a:t>
            </a:r>
            <a:r>
              <a:rPr lang="en-US" altLang="zh-CN" sz="2800" smtClean="0"/>
              <a:t>1”</a:t>
            </a:r>
            <a:r>
              <a:rPr lang="zh-CN" altLang="en-US" sz="2800" smtClean="0"/>
              <a:t>脉冲列来表示的实际物理量，例如速度或位置等。</a:t>
            </a:r>
          </a:p>
        </p:txBody>
      </p:sp>
      <p:sp>
        <p:nvSpPr>
          <p:cNvPr id="114690" name="Rectangle 2"/>
          <p:cNvSpPr>
            <a:spLocks noGrp="1" noChangeArrowheads="1"/>
          </p:cNvSpPr>
          <p:nvPr>
            <p:ph type="title"/>
          </p:nvPr>
        </p:nvSpPr>
        <p:spPr>
          <a:xfrm>
            <a:off x="684213" y="620713"/>
            <a:ext cx="7772400" cy="1143000"/>
          </a:xfrm>
        </p:spPr>
        <p:txBody>
          <a:bodyPr/>
          <a:lstStyle/>
          <a:p>
            <a:pPr eaLnBrk="1" hangingPunct="1"/>
            <a:r>
              <a:rPr lang="zh-CN" altLang="en-US" smtClean="0"/>
              <a:t>2.</a:t>
            </a:r>
            <a:r>
              <a:rPr lang="en-US" altLang="zh-CN" smtClean="0"/>
              <a:t>4 </a:t>
            </a:r>
            <a:r>
              <a:rPr lang="zh-CN" altLang="en-US" smtClean="0"/>
              <a:t>开关量输入输出通道</a:t>
            </a:r>
            <a:br>
              <a:rPr lang="zh-CN" altLang="en-US" smtClean="0"/>
            </a:br>
            <a:endParaRPr lang="zh-CN" altLang="en-US" sz="2400"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body" sz="half" idx="1"/>
          </p:nvPr>
        </p:nvSpPr>
        <p:spPr>
          <a:xfrm>
            <a:off x="539750" y="1412875"/>
            <a:ext cx="8208963" cy="2087563"/>
          </a:xfrm>
        </p:spPr>
        <p:txBody>
          <a:bodyPr/>
          <a:lstStyle/>
          <a:p>
            <a:pPr eaLnBrk="1" hangingPunct="1">
              <a:spcBef>
                <a:spcPct val="0"/>
              </a:spcBef>
            </a:pPr>
            <a:r>
              <a:rPr lang="zh-CN" altLang="en-US" sz="2400" smtClean="0"/>
              <a:t>在开关量输入输出中，</a:t>
            </a:r>
            <a:r>
              <a:rPr lang="zh-CN" altLang="en-US" sz="2400" smtClean="0">
                <a:solidFill>
                  <a:schemeClr val="folHlink"/>
                </a:solidFill>
              </a:rPr>
              <a:t>常用光电隔离器进行电平的转换和隔离</a:t>
            </a:r>
            <a:r>
              <a:rPr lang="zh-CN" altLang="en-US" sz="2400" smtClean="0"/>
              <a:t>。光电隔离器通过电</a:t>
            </a:r>
            <a:r>
              <a:rPr lang="en-US" altLang="zh-CN" sz="2400" smtClean="0"/>
              <a:t>-</a:t>
            </a:r>
            <a:r>
              <a:rPr lang="zh-CN" altLang="en-US" sz="2400" smtClean="0"/>
              <a:t>光</a:t>
            </a:r>
            <a:r>
              <a:rPr lang="en-US" altLang="zh-CN" sz="2400" smtClean="0"/>
              <a:t>-</a:t>
            </a:r>
            <a:r>
              <a:rPr lang="zh-CN" altLang="en-US" sz="2400" smtClean="0"/>
              <a:t>电信号转换，利用光信号的传送不受电磁场的干扰而完成隔离功能的。光电隔离器输入电流一般为</a:t>
            </a:r>
            <a:r>
              <a:rPr lang="en-US" altLang="zh-CN" sz="2400" smtClean="0">
                <a:solidFill>
                  <a:srgbClr val="00FF00"/>
                </a:solidFill>
              </a:rPr>
              <a:t>10mA</a:t>
            </a:r>
            <a:r>
              <a:rPr lang="zh-CN" altLang="en-US" sz="2400" smtClean="0"/>
              <a:t>左右，输出电流的根据不同型号器件而不同。</a:t>
            </a:r>
            <a:endParaRPr lang="zh-CN" altLang="en-US" sz="2000" b="0" smtClean="0"/>
          </a:p>
        </p:txBody>
      </p:sp>
      <p:graphicFrame>
        <p:nvGraphicFramePr>
          <p:cNvPr id="115715" name="Object 4"/>
          <p:cNvGraphicFramePr>
            <a:graphicFrameLocks noGrp="1"/>
          </p:cNvGraphicFramePr>
          <p:nvPr>
            <p:ph sz="half" idx="2"/>
          </p:nvPr>
        </p:nvGraphicFramePr>
        <p:xfrm>
          <a:off x="2884488" y="3714750"/>
          <a:ext cx="2508250" cy="2308225"/>
        </p:xfrm>
        <a:graphic>
          <a:graphicData uri="http://schemas.openxmlformats.org/presentationml/2006/ole">
            <mc:AlternateContent xmlns:mc="http://schemas.openxmlformats.org/markup-compatibility/2006">
              <mc:Choice xmlns:v="urn:schemas-microsoft-com:vml" Requires="v">
                <p:oleObj spid="_x0000_s115723" r:id="rId3" imgW="3703320" imgH="3408120" progId="">
                  <p:embed/>
                </p:oleObj>
              </mc:Choice>
              <mc:Fallback>
                <p:oleObj r:id="rId3" imgW="3703320" imgH="3408120" progId="">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t="32112" b="17113"/>
                      <a:stretch>
                        <a:fillRect/>
                      </a:stretch>
                    </p:blipFill>
                    <p:spPr bwMode="auto">
                      <a:xfrm>
                        <a:off x="2884488" y="3714750"/>
                        <a:ext cx="2508250" cy="2308225"/>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idx="1"/>
          </p:nvPr>
        </p:nvSpPr>
        <p:spPr>
          <a:xfrm>
            <a:off x="684213" y="1700213"/>
            <a:ext cx="7991475" cy="4608512"/>
          </a:xfrm>
        </p:spPr>
        <p:txBody>
          <a:bodyPr/>
          <a:lstStyle/>
          <a:p>
            <a:pPr eaLnBrk="1" hangingPunct="1">
              <a:spcBef>
                <a:spcPct val="0"/>
              </a:spcBef>
            </a:pPr>
            <a:r>
              <a:rPr lang="zh-CN" altLang="en-US" sz="2800" smtClean="0"/>
              <a:t>在微机控制系统中大多采用</a:t>
            </a:r>
            <a:r>
              <a:rPr lang="en-US" altLang="zh-CN" sz="2800" smtClean="0"/>
              <a:t>TTL</a:t>
            </a:r>
            <a:r>
              <a:rPr lang="zh-CN" altLang="en-US" sz="2800" smtClean="0"/>
              <a:t>电平，一般不能直接驱动光电隔离器，通常需要加一级驱动如</a:t>
            </a:r>
            <a:r>
              <a:rPr lang="en-US" altLang="zh-CN" sz="2800" smtClean="0"/>
              <a:t>7406</a:t>
            </a:r>
            <a:r>
              <a:rPr lang="zh-CN" altLang="en-US" sz="2800" smtClean="0"/>
              <a:t>等。</a:t>
            </a:r>
          </a:p>
          <a:p>
            <a:pPr eaLnBrk="1" hangingPunct="1">
              <a:spcBef>
                <a:spcPct val="0"/>
              </a:spcBef>
            </a:pPr>
            <a:r>
              <a:rPr lang="zh-CN" altLang="en-US" sz="2800" smtClean="0"/>
              <a:t>光电隔离器的输入输出端必须</a:t>
            </a:r>
            <a:r>
              <a:rPr lang="zh-CN" altLang="en-US" sz="2800" smtClean="0">
                <a:solidFill>
                  <a:srgbClr val="00FF00"/>
                </a:solidFill>
              </a:rPr>
              <a:t>独立供电</a:t>
            </a:r>
            <a:r>
              <a:rPr lang="zh-CN" altLang="en-US" sz="2800" smtClean="0"/>
              <a:t>，否则干扰会通过电源串入系统，而失去隔离的意义。</a:t>
            </a:r>
          </a:p>
          <a:p>
            <a:pPr eaLnBrk="1" hangingPunct="1">
              <a:spcBef>
                <a:spcPct val="0"/>
              </a:spcBef>
            </a:pPr>
            <a:r>
              <a:rPr lang="zh-CN" altLang="en-US" sz="2800" smtClean="0"/>
              <a:t>光电隔离器件在使用时主要注意三个参数：</a:t>
            </a:r>
            <a:r>
              <a:rPr lang="zh-CN" altLang="en-US" sz="2800" smtClean="0">
                <a:solidFill>
                  <a:srgbClr val="00FF00"/>
                </a:solidFill>
              </a:rPr>
              <a:t>输入电流，输出电流，开关速度</a:t>
            </a:r>
            <a:r>
              <a:rPr lang="zh-CN" altLang="en-US" sz="2800" smtClean="0"/>
              <a:t>。</a:t>
            </a:r>
          </a:p>
          <a:p>
            <a:pPr eaLnBrk="1" hangingPunct="1">
              <a:spcBef>
                <a:spcPct val="0"/>
              </a:spcBef>
            </a:pPr>
            <a:r>
              <a:rPr lang="zh-CN" altLang="en-US" sz="2800" smtClean="0"/>
              <a:t>常用的光电隔离器件有单片多路光电隔离器件</a:t>
            </a:r>
            <a:r>
              <a:rPr lang="en-US" altLang="zh-CN" sz="2800" smtClean="0"/>
              <a:t>TLP521-2/-4/-8</a:t>
            </a:r>
            <a:r>
              <a:rPr lang="zh-CN" altLang="en-US" sz="2800" smtClean="0"/>
              <a:t>；高速光电隔离器件</a:t>
            </a:r>
            <a:r>
              <a:rPr lang="en-US" altLang="zh-CN" sz="2800" smtClean="0"/>
              <a:t>6N137</a:t>
            </a:r>
            <a:r>
              <a:rPr lang="zh-CN" altLang="en-US" sz="2800" smtClean="0"/>
              <a:t>等。</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body" sz="half" idx="1"/>
          </p:nvPr>
        </p:nvSpPr>
        <p:spPr>
          <a:xfrm>
            <a:off x="395288" y="1052513"/>
            <a:ext cx="8424862" cy="1160462"/>
          </a:xfrm>
        </p:spPr>
        <p:txBody>
          <a:bodyPr/>
          <a:lstStyle/>
          <a:p>
            <a:pPr eaLnBrk="1" hangingPunct="1"/>
            <a:r>
              <a:rPr lang="zh-CN" altLang="en-US" sz="2700" smtClean="0"/>
              <a:t>典型的光电隔离电路有数字量</a:t>
            </a:r>
            <a:r>
              <a:rPr lang="zh-CN" altLang="en-US" sz="2700" smtClean="0">
                <a:solidFill>
                  <a:srgbClr val="00FF00"/>
                </a:solidFill>
              </a:rPr>
              <a:t>同相传递</a:t>
            </a:r>
            <a:r>
              <a:rPr lang="zh-CN" altLang="en-US" sz="2700" smtClean="0"/>
              <a:t>与数字量</a:t>
            </a:r>
            <a:r>
              <a:rPr lang="zh-CN" altLang="en-US" sz="2700" smtClean="0">
                <a:solidFill>
                  <a:srgbClr val="00FF00"/>
                </a:solidFill>
              </a:rPr>
              <a:t>反相传递</a:t>
            </a:r>
            <a:r>
              <a:rPr lang="zh-CN" altLang="en-US" sz="2700" smtClean="0"/>
              <a:t>两种。</a:t>
            </a:r>
            <a:endParaRPr lang="en-US" altLang="zh-CN" sz="2600" smtClean="0"/>
          </a:p>
        </p:txBody>
      </p:sp>
      <p:graphicFrame>
        <p:nvGraphicFramePr>
          <p:cNvPr id="117763" name="Object 6"/>
          <p:cNvGraphicFramePr>
            <a:graphicFrameLocks noGrp="1"/>
          </p:cNvGraphicFramePr>
          <p:nvPr>
            <p:ph sz="half" idx="2"/>
          </p:nvPr>
        </p:nvGraphicFramePr>
        <p:xfrm>
          <a:off x="827088" y="2732088"/>
          <a:ext cx="7561262" cy="2905125"/>
        </p:xfrm>
        <a:graphic>
          <a:graphicData uri="http://schemas.openxmlformats.org/presentationml/2006/ole">
            <mc:AlternateContent xmlns:mc="http://schemas.openxmlformats.org/markup-compatibility/2006">
              <mc:Choice xmlns:v="urn:schemas-microsoft-com:vml" Requires="v">
                <p:oleObj spid="_x0000_s117771" r:id="rId3" imgW="7720200" imgH="2964960" progId="">
                  <p:embed/>
                </p:oleObj>
              </mc:Choice>
              <mc:Fallback>
                <p:oleObj r:id="rId3" imgW="7720200" imgH="2964960" progId="">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b="7164"/>
                      <a:stretch>
                        <a:fillRect/>
                      </a:stretch>
                    </p:blipFill>
                    <p:spPr bwMode="auto">
                      <a:xfrm>
                        <a:off x="827088" y="2732088"/>
                        <a:ext cx="7561262" cy="2905125"/>
                      </a:xfrm>
                      <a:prstGeom prst="rect">
                        <a:avLst/>
                      </a:prstGeom>
                      <a:solidFill>
                        <a:srgbClr val="CCFFFF"/>
                      </a:solidFill>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idx="1"/>
          </p:nvPr>
        </p:nvSpPr>
        <p:spPr>
          <a:xfrm>
            <a:off x="539750" y="1628775"/>
            <a:ext cx="7772400" cy="4114800"/>
          </a:xfrm>
        </p:spPr>
        <p:txBody>
          <a:bodyPr/>
          <a:lstStyle/>
          <a:p>
            <a:pPr eaLnBrk="1" hangingPunct="1">
              <a:lnSpc>
                <a:spcPct val="90000"/>
              </a:lnSpc>
            </a:pPr>
            <a:r>
              <a:rPr lang="zh-CN" altLang="en-US" smtClean="0">
                <a:solidFill>
                  <a:schemeClr val="folHlink"/>
                </a:solidFill>
              </a:rPr>
              <a:t>脉冲量</a:t>
            </a:r>
            <a:r>
              <a:rPr lang="zh-CN" altLang="en-US" smtClean="0"/>
              <a:t>是通过脉冲列的</a:t>
            </a:r>
            <a:r>
              <a:rPr lang="zh-CN" altLang="en-US" smtClean="0">
                <a:solidFill>
                  <a:srgbClr val="00FF00"/>
                </a:solidFill>
              </a:rPr>
              <a:t>数量或频率</a:t>
            </a:r>
            <a:r>
              <a:rPr lang="zh-CN" altLang="en-US" smtClean="0"/>
              <a:t>来反映实际的物理量，如</a:t>
            </a:r>
            <a:r>
              <a:rPr kumimoji="0" lang="zh-CN" altLang="en-US" smtClean="0"/>
              <a:t>流量、转速等。</a:t>
            </a:r>
            <a:r>
              <a:rPr lang="zh-CN" altLang="en-US" smtClean="0"/>
              <a:t>一般在系统中需要利用定时器和计数器来完成脉冲列的记数和产生。</a:t>
            </a:r>
          </a:p>
          <a:p>
            <a:pPr eaLnBrk="1" hangingPunct="1">
              <a:lnSpc>
                <a:spcPct val="90000"/>
              </a:lnSpc>
            </a:pPr>
            <a:r>
              <a:rPr lang="zh-CN" altLang="en-US" smtClean="0">
                <a:solidFill>
                  <a:schemeClr val="folHlink"/>
                </a:solidFill>
              </a:rPr>
              <a:t>脉冲量的输入</a:t>
            </a:r>
            <a:r>
              <a:rPr lang="zh-CN" altLang="en-US" smtClean="0"/>
              <a:t>一般包括对脉冲列的数量和脉冲列的频率的获取。</a:t>
            </a:r>
          </a:p>
          <a:p>
            <a:pPr eaLnBrk="1" hangingPunct="1">
              <a:lnSpc>
                <a:spcPct val="90000"/>
              </a:lnSpc>
            </a:pPr>
            <a:r>
              <a:rPr lang="zh-CN" altLang="en-US" smtClean="0">
                <a:solidFill>
                  <a:schemeClr val="folHlink"/>
                </a:solidFill>
              </a:rPr>
              <a:t>脉冲量的输出</a:t>
            </a:r>
            <a:r>
              <a:rPr lang="zh-CN" altLang="en-US" smtClean="0"/>
              <a:t>主要是实现脉冲列产生和控制。</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idx="1"/>
          </p:nvPr>
        </p:nvSpPr>
        <p:spPr>
          <a:xfrm>
            <a:off x="323850" y="1196975"/>
            <a:ext cx="8351838" cy="4400550"/>
          </a:xfrm>
        </p:spPr>
        <p:txBody>
          <a:bodyPr/>
          <a:lstStyle/>
          <a:p>
            <a:pPr eaLnBrk="1" hangingPunct="1">
              <a:lnSpc>
                <a:spcPct val="90000"/>
              </a:lnSpc>
              <a:buFont typeface="Wingdings" pitchFamily="2" charset="2"/>
              <a:buNone/>
            </a:pPr>
            <a:r>
              <a:rPr lang="zh-CN" altLang="en-US" sz="2800" smtClean="0">
                <a:solidFill>
                  <a:schemeClr val="folHlink"/>
                </a:solidFill>
              </a:rPr>
              <a:t>（1）脉冲量的输入</a:t>
            </a:r>
          </a:p>
          <a:p>
            <a:pPr eaLnBrk="1" hangingPunct="1">
              <a:lnSpc>
                <a:spcPct val="90000"/>
              </a:lnSpc>
            </a:pPr>
            <a:r>
              <a:rPr lang="zh-CN" altLang="en-US" sz="2800" smtClean="0"/>
              <a:t>对于脉冲信号的记数，如果频率不高，可采用软件记数的方法，将脉冲信号接到并行口的一个输入端，用查询或中断的方式进行记数。</a:t>
            </a:r>
            <a:endParaRPr lang="en-US" altLang="zh-CN" sz="2800" smtClean="0"/>
          </a:p>
          <a:p>
            <a:pPr eaLnBrk="1" hangingPunct="1">
              <a:lnSpc>
                <a:spcPct val="90000"/>
              </a:lnSpc>
            </a:pPr>
            <a:endParaRPr lang="zh-CN" altLang="en-US" sz="2800" smtClean="0"/>
          </a:p>
          <a:p>
            <a:pPr eaLnBrk="1" hangingPunct="1">
              <a:lnSpc>
                <a:spcPct val="90000"/>
              </a:lnSpc>
            </a:pPr>
            <a:r>
              <a:rPr lang="zh-CN" altLang="en-US" sz="2800" smtClean="0"/>
              <a:t>如果脉冲频率较高，可利用微机的定时</a:t>
            </a:r>
            <a:r>
              <a:rPr lang="en-US" altLang="zh-CN" sz="2800" smtClean="0"/>
              <a:t>/</a:t>
            </a:r>
            <a:r>
              <a:rPr lang="zh-CN" altLang="en-US" sz="2800" smtClean="0"/>
              <a:t>计数器来记数，如</a:t>
            </a:r>
            <a:r>
              <a:rPr lang="en-US" altLang="zh-CN" sz="2800" smtClean="0"/>
              <a:t>MCS51</a:t>
            </a:r>
            <a:r>
              <a:rPr lang="zh-CN" altLang="en-US" sz="2800" smtClean="0"/>
              <a:t>单片机有两个定时</a:t>
            </a:r>
            <a:r>
              <a:rPr lang="en-US" altLang="zh-CN" sz="2800" smtClean="0"/>
              <a:t>/</a:t>
            </a:r>
            <a:r>
              <a:rPr lang="zh-CN" altLang="en-US" sz="2800" smtClean="0"/>
              <a:t>计数器。</a:t>
            </a:r>
            <a:endParaRPr lang="en-US" altLang="zh-CN" sz="2800" smtClean="0"/>
          </a:p>
          <a:p>
            <a:pPr eaLnBrk="1" hangingPunct="1">
              <a:lnSpc>
                <a:spcPct val="90000"/>
              </a:lnSpc>
            </a:pPr>
            <a:endParaRPr lang="zh-CN" altLang="en-US" sz="2800" smtClean="0"/>
          </a:p>
          <a:p>
            <a:pPr eaLnBrk="1" hangingPunct="1">
              <a:lnSpc>
                <a:spcPct val="90000"/>
              </a:lnSpc>
            </a:pPr>
            <a:r>
              <a:rPr lang="zh-CN" altLang="en-US" sz="2800" smtClean="0"/>
              <a:t>对于更高频率的脉冲，则可利用专用的记数芯片来记数。如可编程定时</a:t>
            </a:r>
            <a:r>
              <a:rPr lang="en-US" altLang="zh-CN" sz="2800" smtClean="0"/>
              <a:t>/</a:t>
            </a:r>
            <a:r>
              <a:rPr lang="zh-CN" altLang="en-US" sz="2800" smtClean="0"/>
              <a:t>记数器</a:t>
            </a:r>
            <a:r>
              <a:rPr lang="en-US" altLang="zh-CN" sz="2800" smtClean="0"/>
              <a:t>8253/8254</a:t>
            </a:r>
            <a:r>
              <a:rPr lang="zh-CN" altLang="en-US" sz="2800" smtClean="0"/>
              <a:t>。</a:t>
            </a:r>
            <a:r>
              <a:rPr lang="en-US" altLang="zh-CN" sz="2800" smtClean="0"/>
              <a:t>8253</a:t>
            </a:r>
            <a:r>
              <a:rPr lang="zh-CN" altLang="en-US" sz="2800" smtClean="0"/>
              <a:t>的最高记数频率为</a:t>
            </a:r>
            <a:r>
              <a:rPr lang="en-US" altLang="zh-CN" sz="2800" smtClean="0"/>
              <a:t>2MHz</a:t>
            </a:r>
            <a:r>
              <a:rPr lang="zh-CN" altLang="en-US" sz="2800" smtClean="0"/>
              <a:t>，</a:t>
            </a:r>
            <a:r>
              <a:rPr lang="en-US" altLang="zh-CN" sz="2800" smtClean="0"/>
              <a:t>8254</a:t>
            </a:r>
            <a:r>
              <a:rPr lang="zh-CN" altLang="en-US" sz="2800" smtClean="0"/>
              <a:t>的最高记数频率达</a:t>
            </a:r>
            <a:r>
              <a:rPr lang="en-US" altLang="zh-CN" sz="2800" smtClean="0"/>
              <a:t>5MHz</a:t>
            </a:r>
            <a:r>
              <a:rPr lang="zh-CN" altLang="en-US" sz="2800" smtClean="0"/>
              <a:t>。</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body" sz="half" idx="1"/>
          </p:nvPr>
        </p:nvSpPr>
        <p:spPr>
          <a:xfrm>
            <a:off x="323850" y="692150"/>
            <a:ext cx="8496300" cy="2663825"/>
          </a:xfrm>
        </p:spPr>
        <p:txBody>
          <a:bodyPr/>
          <a:lstStyle/>
          <a:p>
            <a:pPr eaLnBrk="1" hangingPunct="1">
              <a:spcBef>
                <a:spcPct val="0"/>
              </a:spcBef>
            </a:pPr>
            <a:r>
              <a:rPr lang="zh-CN" altLang="en-US" sz="2400" smtClean="0">
                <a:ea typeface="新宋体" pitchFamily="49" charset="-122"/>
              </a:rPr>
              <a:t>脉冲信号引到</a:t>
            </a:r>
            <a:r>
              <a:rPr lang="en-US" altLang="zh-CN" sz="2400" smtClean="0">
                <a:ea typeface="新宋体" pitchFamily="49" charset="-122"/>
              </a:rPr>
              <a:t>8254</a:t>
            </a:r>
            <a:r>
              <a:rPr lang="zh-CN" altLang="en-US" sz="2400" smtClean="0">
                <a:ea typeface="新宋体" pitchFamily="49" charset="-122"/>
              </a:rPr>
              <a:t>芯片的计数通道</a:t>
            </a:r>
            <a:r>
              <a:rPr lang="en-US" altLang="zh-CN" sz="2400" smtClean="0">
                <a:ea typeface="新宋体" pitchFamily="49" charset="-122"/>
              </a:rPr>
              <a:t>1</a:t>
            </a:r>
            <a:r>
              <a:rPr lang="zh-CN" altLang="en-US" sz="2400" smtClean="0">
                <a:ea typeface="新宋体" pitchFamily="49" charset="-122"/>
              </a:rPr>
              <a:t>的</a:t>
            </a:r>
            <a:r>
              <a:rPr lang="en-US" altLang="zh-CN" sz="2400" smtClean="0">
                <a:ea typeface="新宋体" pitchFamily="49" charset="-122"/>
              </a:rPr>
              <a:t>CLK1</a:t>
            </a:r>
            <a:r>
              <a:rPr lang="zh-CN" altLang="en-US" sz="2400" smtClean="0">
                <a:ea typeface="新宋体" pitchFamily="49" charset="-122"/>
              </a:rPr>
              <a:t>口。</a:t>
            </a:r>
          </a:p>
          <a:p>
            <a:pPr eaLnBrk="1" hangingPunct="1">
              <a:spcBef>
                <a:spcPct val="0"/>
              </a:spcBef>
            </a:pPr>
            <a:r>
              <a:rPr lang="en-US" altLang="zh-CN" sz="2400" smtClean="0">
                <a:ea typeface="新宋体" pitchFamily="49" charset="-122"/>
              </a:rPr>
              <a:t>8254</a:t>
            </a:r>
            <a:r>
              <a:rPr lang="zh-CN" altLang="en-US" sz="2400" smtClean="0">
                <a:ea typeface="新宋体" pitchFamily="49" charset="-122"/>
              </a:rPr>
              <a:t>的通道</a:t>
            </a:r>
            <a:r>
              <a:rPr lang="en-US" altLang="zh-CN" sz="2400" smtClean="0">
                <a:ea typeface="新宋体" pitchFamily="49" charset="-122"/>
              </a:rPr>
              <a:t>0</a:t>
            </a:r>
            <a:r>
              <a:rPr lang="zh-CN" altLang="en-US" sz="2400" smtClean="0">
                <a:ea typeface="新宋体" pitchFamily="49" charset="-122"/>
              </a:rPr>
              <a:t>工作于模式</a:t>
            </a:r>
            <a:r>
              <a:rPr lang="en-US" altLang="zh-CN" sz="2400" smtClean="0">
                <a:ea typeface="新宋体" pitchFamily="49" charset="-122"/>
              </a:rPr>
              <a:t>3</a:t>
            </a:r>
            <a:r>
              <a:rPr lang="zh-CN" altLang="en-US" sz="2400" smtClean="0">
                <a:ea typeface="新宋体" pitchFamily="49" charset="-122"/>
              </a:rPr>
              <a:t>，</a:t>
            </a:r>
            <a:r>
              <a:rPr lang="en-US" altLang="zh-CN" sz="2400" smtClean="0">
                <a:ea typeface="新宋体" pitchFamily="49" charset="-122"/>
              </a:rPr>
              <a:t>CLK0</a:t>
            </a:r>
            <a:r>
              <a:rPr lang="zh-CN" altLang="en-US" sz="2400" smtClean="0">
                <a:ea typeface="新宋体" pitchFamily="49" charset="-122"/>
              </a:rPr>
              <a:t>用于接收系统时钟脉冲，</a:t>
            </a:r>
            <a:r>
              <a:rPr lang="en-US" altLang="zh-CN" sz="2400" smtClean="0">
                <a:ea typeface="新宋体" pitchFamily="49" charset="-122"/>
              </a:rPr>
              <a:t>OUT0</a:t>
            </a:r>
            <a:r>
              <a:rPr lang="zh-CN" altLang="en-US" sz="2400" smtClean="0">
                <a:ea typeface="新宋体" pitchFamily="49" charset="-122"/>
              </a:rPr>
              <a:t>输出一个周期为系统时钟脉冲</a:t>
            </a:r>
            <a:r>
              <a:rPr lang="en-US" altLang="zh-CN" sz="2400" smtClean="0">
                <a:ea typeface="新宋体" pitchFamily="49" charset="-122"/>
              </a:rPr>
              <a:t>N</a:t>
            </a:r>
            <a:r>
              <a:rPr lang="zh-CN" altLang="en-US" sz="2400" smtClean="0">
                <a:ea typeface="新宋体" pitchFamily="49" charset="-122"/>
              </a:rPr>
              <a:t>倍（</a:t>
            </a:r>
            <a:r>
              <a:rPr lang="en-US" altLang="zh-CN" sz="2400" smtClean="0">
                <a:ea typeface="新宋体" pitchFamily="49" charset="-122"/>
              </a:rPr>
              <a:t>N</a:t>
            </a:r>
            <a:r>
              <a:rPr lang="zh-CN" altLang="en-US" sz="2400" smtClean="0">
                <a:ea typeface="新宋体" pitchFamily="49" charset="-122"/>
              </a:rPr>
              <a:t>为通道</a:t>
            </a:r>
            <a:r>
              <a:rPr lang="en-US" altLang="zh-CN" sz="2400" smtClean="0">
                <a:ea typeface="新宋体" pitchFamily="49" charset="-122"/>
              </a:rPr>
              <a:t>0</a:t>
            </a:r>
            <a:r>
              <a:rPr lang="zh-CN" altLang="en-US" sz="2400" smtClean="0">
                <a:ea typeface="新宋体" pitchFamily="49" charset="-122"/>
              </a:rPr>
              <a:t>的计数初值）的连续方波脉冲，其高、低电平时段是计数通道</a:t>
            </a:r>
            <a:r>
              <a:rPr lang="en-US" altLang="zh-CN" sz="2400" smtClean="0">
                <a:ea typeface="新宋体" pitchFamily="49" charset="-122"/>
              </a:rPr>
              <a:t>1</a:t>
            </a:r>
            <a:r>
              <a:rPr lang="zh-CN" altLang="en-US" sz="2400" smtClean="0">
                <a:ea typeface="新宋体" pitchFamily="49" charset="-122"/>
              </a:rPr>
              <a:t>的采样时间和采样间隔时间。</a:t>
            </a:r>
          </a:p>
          <a:p>
            <a:pPr eaLnBrk="1" hangingPunct="1">
              <a:spcBef>
                <a:spcPct val="0"/>
              </a:spcBef>
            </a:pPr>
            <a:r>
              <a:rPr lang="zh-CN" altLang="en-US" sz="2400" smtClean="0">
                <a:ea typeface="新宋体" pitchFamily="49" charset="-122"/>
              </a:rPr>
              <a:t>计数通道</a:t>
            </a:r>
            <a:r>
              <a:rPr lang="en-US" altLang="zh-CN" sz="2400" smtClean="0">
                <a:ea typeface="新宋体" pitchFamily="49" charset="-122"/>
              </a:rPr>
              <a:t>1</a:t>
            </a:r>
            <a:r>
              <a:rPr lang="zh-CN" altLang="en-US" sz="2400" smtClean="0">
                <a:ea typeface="新宋体" pitchFamily="49" charset="-122"/>
              </a:rPr>
              <a:t>和</a:t>
            </a:r>
            <a:r>
              <a:rPr lang="en-US" altLang="zh-CN" sz="2400" smtClean="0">
                <a:ea typeface="新宋体" pitchFamily="49" charset="-122"/>
              </a:rPr>
              <a:t>2</a:t>
            </a:r>
            <a:r>
              <a:rPr lang="zh-CN" altLang="en-US" sz="2400" smtClean="0">
                <a:ea typeface="新宋体" pitchFamily="49" charset="-122"/>
              </a:rPr>
              <a:t>均选为工作模式</a:t>
            </a:r>
            <a:r>
              <a:rPr lang="en-US" altLang="zh-CN" sz="2400" smtClean="0">
                <a:ea typeface="新宋体" pitchFamily="49" charset="-122"/>
              </a:rPr>
              <a:t>2</a:t>
            </a:r>
            <a:r>
              <a:rPr lang="zh-CN" altLang="en-US" sz="2400" smtClean="0">
                <a:ea typeface="新宋体" pitchFamily="49" charset="-122"/>
              </a:rPr>
              <a:t>，且</a:t>
            </a:r>
            <a:r>
              <a:rPr lang="en-US" altLang="zh-CN" sz="2400" smtClean="0">
                <a:ea typeface="新宋体" pitchFamily="49" charset="-122"/>
              </a:rPr>
              <a:t>OUT1</a:t>
            </a:r>
            <a:r>
              <a:rPr lang="zh-CN" altLang="en-US" sz="2400" smtClean="0">
                <a:ea typeface="新宋体" pitchFamily="49" charset="-122"/>
              </a:rPr>
              <a:t>串接到</a:t>
            </a:r>
            <a:r>
              <a:rPr lang="en-US" altLang="zh-CN" sz="2400" smtClean="0">
                <a:ea typeface="新宋体" pitchFamily="49" charset="-122"/>
              </a:rPr>
              <a:t>CLK2</a:t>
            </a:r>
            <a:r>
              <a:rPr lang="zh-CN" altLang="en-US" sz="2400" smtClean="0">
                <a:ea typeface="新宋体" pitchFamily="49" charset="-122"/>
              </a:rPr>
              <a:t>，使两者构成一个</a:t>
            </a:r>
            <a:r>
              <a:rPr lang="en-US" altLang="zh-CN" sz="2400" smtClean="0">
                <a:ea typeface="新宋体" pitchFamily="49" charset="-122"/>
              </a:rPr>
              <a:t>32</a:t>
            </a:r>
            <a:r>
              <a:rPr lang="zh-CN" altLang="en-US" sz="2400" smtClean="0">
                <a:ea typeface="新宋体" pitchFamily="49" charset="-122"/>
              </a:rPr>
              <a:t>位的计数器。</a:t>
            </a:r>
          </a:p>
        </p:txBody>
      </p:sp>
      <p:graphicFrame>
        <p:nvGraphicFramePr>
          <p:cNvPr id="120835" name="Object 4"/>
          <p:cNvGraphicFramePr>
            <a:graphicFrameLocks noGrp="1"/>
          </p:cNvGraphicFramePr>
          <p:nvPr>
            <p:ph sz="half" idx="2"/>
          </p:nvPr>
        </p:nvGraphicFramePr>
        <p:xfrm>
          <a:off x="2090738" y="3500438"/>
          <a:ext cx="4818062" cy="3097212"/>
        </p:xfrm>
        <a:graphic>
          <a:graphicData uri="http://schemas.openxmlformats.org/presentationml/2006/ole">
            <mc:AlternateContent xmlns:mc="http://schemas.openxmlformats.org/markup-compatibility/2006">
              <mc:Choice xmlns:v="urn:schemas-microsoft-com:vml" Requires="v">
                <p:oleObj spid="_x0000_s120843" r:id="rId3" imgW="6728400" imgH="4324320" progId="">
                  <p:embed/>
                </p:oleObj>
              </mc:Choice>
              <mc:Fallback>
                <p:oleObj r:id="rId3" imgW="6728400" imgH="4324320" progId="">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b="9824"/>
                      <a:stretch>
                        <a:fillRect/>
                      </a:stretch>
                    </p:blipFill>
                    <p:spPr bwMode="auto">
                      <a:xfrm>
                        <a:off x="2090738" y="3500438"/>
                        <a:ext cx="4818062" cy="3097212"/>
                      </a:xfrm>
                      <a:prstGeom prst="rect">
                        <a:avLst/>
                      </a:prstGeom>
                      <a:solidFill>
                        <a:srgbClr val="CCFFFF"/>
                      </a:solidFill>
                    </p:spPr>
                  </p:pic>
                </p:oleObj>
              </mc:Fallback>
            </mc:AlternateContent>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body" sz="half" idx="1"/>
          </p:nvPr>
        </p:nvSpPr>
        <p:spPr>
          <a:xfrm>
            <a:off x="395288" y="1196975"/>
            <a:ext cx="8353425" cy="4537075"/>
          </a:xfrm>
        </p:spPr>
        <p:txBody>
          <a:bodyPr/>
          <a:lstStyle/>
          <a:p>
            <a:pPr eaLnBrk="1" hangingPunct="1">
              <a:buFont typeface="Wingdings" pitchFamily="2" charset="2"/>
              <a:buNone/>
            </a:pPr>
            <a:r>
              <a:rPr lang="zh-CN" altLang="en-US" sz="2400" smtClean="0">
                <a:solidFill>
                  <a:schemeClr val="folHlink"/>
                </a:solidFill>
              </a:rPr>
              <a:t>（2）脉冲量输出</a:t>
            </a:r>
          </a:p>
          <a:p>
            <a:pPr eaLnBrk="1" hangingPunct="1"/>
            <a:r>
              <a:rPr lang="zh-CN" altLang="en-US" sz="2400" smtClean="0"/>
              <a:t>对于步进电机或交直流伺服电机等需要脉冲信号作为输入的对象，在计算机的输出通道上必须实现脉冲列的产生和控制，一般的方法是利用可编程的定时</a:t>
            </a:r>
            <a:r>
              <a:rPr lang="en-US" altLang="zh-CN" sz="2400" smtClean="0"/>
              <a:t>/</a:t>
            </a:r>
            <a:r>
              <a:rPr lang="zh-CN" altLang="en-US" sz="2400" smtClean="0"/>
              <a:t>记数器（例如</a:t>
            </a:r>
            <a:r>
              <a:rPr lang="en-US" altLang="zh-CN" sz="2400" smtClean="0"/>
              <a:t>8253</a:t>
            </a:r>
            <a:r>
              <a:rPr lang="zh-CN" altLang="en-US" sz="2400" smtClean="0"/>
              <a:t>）工作在频率发生器的工作方式来产生，脉冲的个数和频率通过程序设定。</a:t>
            </a:r>
          </a:p>
          <a:p>
            <a:pPr eaLnBrk="1" hangingPunct="1"/>
            <a:endParaRPr lang="zh-CN" altLang="en-US" sz="2400" smtClean="0"/>
          </a:p>
          <a:p>
            <a:pPr eaLnBrk="1" hangingPunct="1"/>
            <a:r>
              <a:rPr lang="zh-CN" altLang="en-US" sz="2400" smtClean="0"/>
              <a:t>由于脉冲信号很容易受到干扰，一般在脉冲量的输入</a:t>
            </a:r>
            <a:r>
              <a:rPr lang="en-US" altLang="zh-CN" sz="2400" smtClean="0"/>
              <a:t>/</a:t>
            </a:r>
            <a:r>
              <a:rPr lang="zh-CN" altLang="en-US" sz="2400" smtClean="0"/>
              <a:t>输出通道上需要作抗干扰的处理，如采用高速光隔离器等。</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a:xfrm>
            <a:off x="611188" y="1557338"/>
            <a:ext cx="7772400" cy="942975"/>
          </a:xfrm>
        </p:spPr>
        <p:txBody>
          <a:bodyPr/>
          <a:lstStyle/>
          <a:p>
            <a:pPr eaLnBrk="1" hangingPunct="1">
              <a:lnSpc>
                <a:spcPct val="90000"/>
              </a:lnSpc>
              <a:buSzPct val="70000"/>
              <a:buFont typeface="Wingdings" pitchFamily="2" charset="2"/>
              <a:buNone/>
            </a:pPr>
            <a:r>
              <a:rPr lang="zh-CN" altLang="en-US" sz="2800" smtClean="0">
                <a:latin typeface="黑体" pitchFamily="49" charset="-122"/>
              </a:rPr>
              <a:t>开关量输入通道主要由</a:t>
            </a:r>
            <a:r>
              <a:rPr lang="zh-CN" altLang="en-US" sz="2800" smtClean="0">
                <a:solidFill>
                  <a:srgbClr val="00FF00"/>
                </a:solidFill>
                <a:latin typeface="黑体" pitchFamily="49" charset="-122"/>
              </a:rPr>
              <a:t>输入缓冲器</a:t>
            </a:r>
            <a:r>
              <a:rPr lang="zh-CN" altLang="en-US" sz="2800" smtClean="0">
                <a:latin typeface="黑体" pitchFamily="49" charset="-122"/>
              </a:rPr>
              <a:t>、</a:t>
            </a:r>
            <a:r>
              <a:rPr lang="zh-CN" altLang="en-US" sz="2800" smtClean="0">
                <a:solidFill>
                  <a:srgbClr val="00FF00"/>
                </a:solidFill>
                <a:latin typeface="黑体" pitchFamily="49" charset="-122"/>
              </a:rPr>
              <a:t>输入调理电路</a:t>
            </a:r>
            <a:r>
              <a:rPr lang="zh-CN" altLang="en-US" sz="2800" smtClean="0">
                <a:latin typeface="黑体" pitchFamily="49" charset="-122"/>
              </a:rPr>
              <a:t>、输入口</a:t>
            </a:r>
            <a:r>
              <a:rPr lang="zh-CN" altLang="en-US" sz="2800" smtClean="0">
                <a:solidFill>
                  <a:srgbClr val="00FF00"/>
                </a:solidFill>
                <a:latin typeface="黑体" pitchFamily="49" charset="-122"/>
              </a:rPr>
              <a:t>地址译码电路</a:t>
            </a:r>
            <a:r>
              <a:rPr lang="zh-CN" altLang="en-US" sz="2800" smtClean="0">
                <a:latin typeface="黑体" pitchFamily="49" charset="-122"/>
              </a:rPr>
              <a:t>等组成。</a:t>
            </a:r>
            <a:endParaRPr lang="zh-CN" altLang="en-US" smtClean="0"/>
          </a:p>
        </p:txBody>
      </p:sp>
      <p:sp>
        <p:nvSpPr>
          <p:cNvPr id="122882" name="Rectangle 2"/>
          <p:cNvSpPr>
            <a:spLocks noGrp="1" noChangeArrowheads="1"/>
          </p:cNvSpPr>
          <p:nvPr>
            <p:ph type="title"/>
          </p:nvPr>
        </p:nvSpPr>
        <p:spPr>
          <a:xfrm>
            <a:off x="684213" y="260350"/>
            <a:ext cx="7772400" cy="1143000"/>
          </a:xfrm>
        </p:spPr>
        <p:txBody>
          <a:bodyPr/>
          <a:lstStyle/>
          <a:p>
            <a:pPr eaLnBrk="1" hangingPunct="1"/>
            <a:r>
              <a:rPr lang="zh-CN" altLang="en-US" smtClean="0"/>
              <a:t>开关量输入</a:t>
            </a:r>
          </a:p>
        </p:txBody>
      </p:sp>
      <p:grpSp>
        <p:nvGrpSpPr>
          <p:cNvPr id="2" name="Group 4"/>
          <p:cNvGrpSpPr>
            <a:grpSpLocks noChangeAspect="1"/>
          </p:cNvGrpSpPr>
          <p:nvPr/>
        </p:nvGrpSpPr>
        <p:grpSpPr bwMode="auto">
          <a:xfrm>
            <a:off x="1042988" y="2852738"/>
            <a:ext cx="6337300" cy="3295650"/>
            <a:chOff x="701" y="1977"/>
            <a:chExt cx="3585" cy="1864"/>
          </a:xfrm>
        </p:grpSpPr>
        <p:sp>
          <p:nvSpPr>
            <p:cNvPr id="122885" name="AutoShape 5"/>
            <p:cNvSpPr>
              <a:spLocks noChangeAspect="1" noChangeArrowheads="1" noTextEdit="1"/>
            </p:cNvSpPr>
            <p:nvPr/>
          </p:nvSpPr>
          <p:spPr bwMode="auto">
            <a:xfrm>
              <a:off x="703" y="1979"/>
              <a:ext cx="3583" cy="1862"/>
            </a:xfrm>
            <a:prstGeom prst="rect">
              <a:avLst/>
            </a:prstGeom>
            <a:solidFill>
              <a:srgbClr val="CCFFFF"/>
            </a:solidFill>
            <a:ln w="9525">
              <a:noFill/>
              <a:miter lim="800000"/>
              <a:headEnd/>
              <a:tailEnd/>
            </a:ln>
          </p:spPr>
          <p:txBody>
            <a:bodyPr/>
            <a:lstStyle/>
            <a:p>
              <a:endParaRPr lang="zh-CN" altLang="en-US"/>
            </a:p>
          </p:txBody>
        </p:sp>
        <p:sp>
          <p:nvSpPr>
            <p:cNvPr id="122886" name="Rectangle 6"/>
            <p:cNvSpPr>
              <a:spLocks noChangeArrowheads="1"/>
            </p:cNvSpPr>
            <p:nvPr/>
          </p:nvSpPr>
          <p:spPr bwMode="auto">
            <a:xfrm>
              <a:off x="703" y="2009"/>
              <a:ext cx="72" cy="156"/>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2887" name="Rectangle 7"/>
            <p:cNvSpPr>
              <a:spLocks noChangeArrowheads="1"/>
            </p:cNvSpPr>
            <p:nvPr/>
          </p:nvSpPr>
          <p:spPr bwMode="auto">
            <a:xfrm>
              <a:off x="701" y="2235"/>
              <a:ext cx="461" cy="792"/>
            </a:xfrm>
            <a:prstGeom prst="rect">
              <a:avLst/>
            </a:prstGeom>
            <a:solidFill>
              <a:srgbClr val="CCFFFF"/>
            </a:solidFill>
            <a:ln w="9525">
              <a:noFill/>
              <a:miter lim="800000"/>
              <a:headEnd/>
              <a:tailEnd/>
            </a:ln>
          </p:spPr>
          <p:txBody>
            <a:bodyPr/>
            <a:lstStyle/>
            <a:p>
              <a:endParaRPr lang="zh-CN" altLang="en-US"/>
            </a:p>
          </p:txBody>
        </p:sp>
        <p:sp>
          <p:nvSpPr>
            <p:cNvPr id="122888" name="Rectangle 8"/>
            <p:cNvSpPr>
              <a:spLocks noChangeArrowheads="1"/>
            </p:cNvSpPr>
            <p:nvPr/>
          </p:nvSpPr>
          <p:spPr bwMode="auto">
            <a:xfrm>
              <a:off x="804" y="2316"/>
              <a:ext cx="1" cy="156"/>
            </a:xfrm>
            <a:prstGeom prst="rect">
              <a:avLst/>
            </a:prstGeom>
            <a:solidFill>
              <a:srgbClr val="CCFFFF"/>
            </a:solidFill>
            <a:ln w="9525">
              <a:noFill/>
              <a:miter lim="800000"/>
              <a:headEnd/>
              <a:tailEnd/>
            </a:ln>
          </p:spPr>
          <p:txBody>
            <a:bodyPr wrap="none" lIns="0" tIns="0" rIns="0" bIns="0">
              <a:spAutoFit/>
            </a:bodyPr>
            <a:lstStyle/>
            <a:p>
              <a:endParaRPr lang="en-US" altLang="zh-CN" sz="1800">
                <a:latin typeface="Arial" pitchFamily="34" charset="0"/>
              </a:endParaRPr>
            </a:p>
          </p:txBody>
        </p:sp>
        <p:sp>
          <p:nvSpPr>
            <p:cNvPr id="122889" name="Rectangle 9"/>
            <p:cNvSpPr>
              <a:spLocks noChangeArrowheads="1"/>
            </p:cNvSpPr>
            <p:nvPr/>
          </p:nvSpPr>
          <p:spPr bwMode="auto">
            <a:xfrm>
              <a:off x="804" y="2536"/>
              <a:ext cx="166" cy="156"/>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黑体" pitchFamily="49" charset="-122"/>
                  <a:ea typeface="黑体" pitchFamily="49" charset="-122"/>
                </a:rPr>
                <a:t>总</a:t>
              </a:r>
              <a:r>
                <a:rPr lang="zh-CN" altLang="en-US" sz="1800">
                  <a:latin typeface="Arial" pitchFamily="34" charset="0"/>
                  <a:ea typeface="黑体" pitchFamily="49" charset="-122"/>
                </a:rPr>
                <a:t> </a:t>
              </a:r>
              <a:endParaRPr lang="zh-CN" altLang="en-US" sz="1800">
                <a:latin typeface="Arial" pitchFamily="34" charset="0"/>
              </a:endParaRPr>
            </a:p>
          </p:txBody>
        </p:sp>
        <p:sp>
          <p:nvSpPr>
            <p:cNvPr id="122890" name="Rectangle 10"/>
            <p:cNvSpPr>
              <a:spLocks noChangeArrowheads="1"/>
            </p:cNvSpPr>
            <p:nvPr/>
          </p:nvSpPr>
          <p:spPr bwMode="auto">
            <a:xfrm>
              <a:off x="804" y="2749"/>
              <a:ext cx="166" cy="156"/>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黑体" pitchFamily="49" charset="-122"/>
                  <a:ea typeface="黑体" pitchFamily="49" charset="-122"/>
                </a:rPr>
                <a:t>线</a:t>
              </a:r>
              <a:r>
                <a:rPr lang="zh-CN" altLang="en-US" sz="1800">
                  <a:latin typeface="Arial" pitchFamily="34" charset="0"/>
                  <a:ea typeface="黑体" pitchFamily="49" charset="-122"/>
                </a:rPr>
                <a:t> </a:t>
              </a:r>
              <a:endParaRPr lang="zh-CN" altLang="en-US" sz="1800">
                <a:latin typeface="Arial" pitchFamily="34" charset="0"/>
              </a:endParaRPr>
            </a:p>
          </p:txBody>
        </p:sp>
        <p:sp>
          <p:nvSpPr>
            <p:cNvPr id="122891" name="Rectangle 11"/>
            <p:cNvSpPr>
              <a:spLocks noChangeArrowheads="1"/>
            </p:cNvSpPr>
            <p:nvPr/>
          </p:nvSpPr>
          <p:spPr bwMode="auto">
            <a:xfrm>
              <a:off x="951" y="2746"/>
              <a:ext cx="72" cy="155"/>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2892" name="Freeform 12"/>
            <p:cNvSpPr>
              <a:spLocks noEditPoints="1"/>
            </p:cNvSpPr>
            <p:nvPr/>
          </p:nvSpPr>
          <p:spPr bwMode="auto">
            <a:xfrm>
              <a:off x="1903" y="3052"/>
              <a:ext cx="56" cy="549"/>
            </a:xfrm>
            <a:custGeom>
              <a:avLst/>
              <a:gdLst>
                <a:gd name="T0" fmla="*/ 0 w 266"/>
                <a:gd name="T1" fmla="*/ 0 h 2633"/>
                <a:gd name="T2" fmla="*/ 0 w 266"/>
                <a:gd name="T3" fmla="*/ 0 h 2633"/>
                <a:gd name="T4" fmla="*/ 0 w 266"/>
                <a:gd name="T5" fmla="*/ 0 h 2633"/>
                <a:gd name="T6" fmla="*/ 0 w 266"/>
                <a:gd name="T7" fmla="*/ 0 h 2633"/>
                <a:gd name="T8" fmla="*/ 0 w 266"/>
                <a:gd name="T9" fmla="*/ 0 h 2633"/>
                <a:gd name="T10" fmla="*/ 0 w 266"/>
                <a:gd name="T11" fmla="*/ 0 h 2633"/>
                <a:gd name="T12" fmla="*/ 0 w 266"/>
                <a:gd name="T13" fmla="*/ 0 h 2633"/>
                <a:gd name="T14" fmla="*/ 0 w 266"/>
                <a:gd name="T15" fmla="*/ 0 h 2633"/>
                <a:gd name="T16" fmla="*/ 0 w 266"/>
                <a:gd name="T17" fmla="*/ 0 h 2633"/>
                <a:gd name="T18" fmla="*/ 0 w 266"/>
                <a:gd name="T19" fmla="*/ 0 h 2633"/>
                <a:gd name="T20" fmla="*/ 0 w 266"/>
                <a:gd name="T21" fmla="*/ 0 h 2633"/>
                <a:gd name="T22" fmla="*/ 0 w 266"/>
                <a:gd name="T23" fmla="*/ 0 h 26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6"/>
                <a:gd name="T37" fmla="*/ 0 h 2633"/>
                <a:gd name="T38" fmla="*/ 266 w 266"/>
                <a:gd name="T39" fmla="*/ 2633 h 26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6" h="2633">
                  <a:moveTo>
                    <a:pt x="100" y="2600"/>
                  </a:moveTo>
                  <a:lnTo>
                    <a:pt x="100" y="400"/>
                  </a:lnTo>
                  <a:cubicBezTo>
                    <a:pt x="100" y="382"/>
                    <a:pt x="115" y="367"/>
                    <a:pt x="133" y="367"/>
                  </a:cubicBezTo>
                  <a:cubicBezTo>
                    <a:pt x="152" y="367"/>
                    <a:pt x="166" y="382"/>
                    <a:pt x="166" y="400"/>
                  </a:cubicBezTo>
                  <a:lnTo>
                    <a:pt x="166" y="2600"/>
                  </a:lnTo>
                  <a:cubicBezTo>
                    <a:pt x="166" y="2619"/>
                    <a:pt x="152" y="2633"/>
                    <a:pt x="133" y="2633"/>
                  </a:cubicBezTo>
                  <a:cubicBezTo>
                    <a:pt x="115" y="2633"/>
                    <a:pt x="100" y="2619"/>
                    <a:pt x="100" y="2600"/>
                  </a:cubicBezTo>
                  <a:close/>
                  <a:moveTo>
                    <a:pt x="133" y="400"/>
                  </a:moveTo>
                  <a:lnTo>
                    <a:pt x="0" y="667"/>
                  </a:lnTo>
                  <a:lnTo>
                    <a:pt x="133" y="0"/>
                  </a:lnTo>
                  <a:lnTo>
                    <a:pt x="266" y="667"/>
                  </a:lnTo>
                  <a:lnTo>
                    <a:pt x="133" y="400"/>
                  </a:lnTo>
                  <a:close/>
                </a:path>
              </a:pathLst>
            </a:custGeom>
            <a:solidFill>
              <a:srgbClr val="CCFFFF"/>
            </a:solidFill>
            <a:ln w="4762">
              <a:solidFill>
                <a:srgbClr val="000000"/>
              </a:solidFill>
              <a:bevel/>
              <a:headEnd/>
              <a:tailEnd/>
            </a:ln>
          </p:spPr>
          <p:txBody>
            <a:bodyPr/>
            <a:lstStyle/>
            <a:p>
              <a:endParaRPr lang="zh-CN" altLang="en-US"/>
            </a:p>
          </p:txBody>
        </p:sp>
        <p:grpSp>
          <p:nvGrpSpPr>
            <p:cNvPr id="122893" name="Group 13"/>
            <p:cNvGrpSpPr>
              <a:grpSpLocks/>
            </p:cNvGrpSpPr>
            <p:nvPr/>
          </p:nvGrpSpPr>
          <p:grpSpPr bwMode="auto">
            <a:xfrm>
              <a:off x="1679" y="2045"/>
              <a:ext cx="587" cy="1056"/>
              <a:chOff x="1679" y="2045"/>
              <a:chExt cx="587" cy="1056"/>
            </a:xfrm>
          </p:grpSpPr>
          <p:sp>
            <p:nvSpPr>
              <p:cNvPr id="122935" name="Rectangle 14"/>
              <p:cNvSpPr>
                <a:spLocks noChangeArrowheads="1"/>
              </p:cNvSpPr>
              <p:nvPr/>
            </p:nvSpPr>
            <p:spPr bwMode="auto">
              <a:xfrm>
                <a:off x="1679" y="2045"/>
                <a:ext cx="587" cy="1056"/>
              </a:xfrm>
              <a:prstGeom prst="rect">
                <a:avLst/>
              </a:prstGeom>
              <a:solidFill>
                <a:srgbClr val="CCFFFF"/>
              </a:solidFill>
              <a:ln w="9525">
                <a:noFill/>
                <a:miter lim="800000"/>
                <a:headEnd/>
                <a:tailEnd/>
              </a:ln>
            </p:spPr>
            <p:txBody>
              <a:bodyPr/>
              <a:lstStyle/>
              <a:p>
                <a:endParaRPr lang="zh-CN" altLang="en-US"/>
              </a:p>
            </p:txBody>
          </p:sp>
          <p:sp>
            <p:nvSpPr>
              <p:cNvPr id="122936" name="Rectangle 15"/>
              <p:cNvSpPr>
                <a:spLocks noChangeArrowheads="1"/>
              </p:cNvSpPr>
              <p:nvPr/>
            </p:nvSpPr>
            <p:spPr bwMode="auto">
              <a:xfrm>
                <a:off x="1679" y="2045"/>
                <a:ext cx="587" cy="1056"/>
              </a:xfrm>
              <a:prstGeom prst="rect">
                <a:avLst/>
              </a:prstGeom>
              <a:solidFill>
                <a:srgbClr val="CCFFFF"/>
              </a:solidFill>
              <a:ln w="17462" cap="rnd">
                <a:solidFill>
                  <a:srgbClr val="000000"/>
                </a:solidFill>
                <a:miter lim="800000"/>
                <a:headEnd/>
                <a:tailEnd/>
              </a:ln>
            </p:spPr>
            <p:txBody>
              <a:bodyPr/>
              <a:lstStyle/>
              <a:p>
                <a:endParaRPr lang="zh-CN" altLang="en-US"/>
              </a:p>
            </p:txBody>
          </p:sp>
        </p:grpSp>
        <p:sp>
          <p:nvSpPr>
            <p:cNvPr id="122894" name="Rectangle 16"/>
            <p:cNvSpPr>
              <a:spLocks noChangeArrowheads="1"/>
            </p:cNvSpPr>
            <p:nvPr/>
          </p:nvSpPr>
          <p:spPr bwMode="auto">
            <a:xfrm>
              <a:off x="1974" y="2133"/>
              <a:ext cx="72" cy="156"/>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2895" name="Rectangle 17"/>
            <p:cNvSpPr>
              <a:spLocks noChangeArrowheads="1"/>
            </p:cNvSpPr>
            <p:nvPr/>
          </p:nvSpPr>
          <p:spPr bwMode="auto">
            <a:xfrm>
              <a:off x="1826" y="2352"/>
              <a:ext cx="295" cy="156"/>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黑体" pitchFamily="49" charset="-122"/>
                  <a:ea typeface="黑体" pitchFamily="49" charset="-122"/>
                </a:rPr>
                <a:t>输入</a:t>
              </a:r>
              <a:r>
                <a:rPr lang="zh-CN" altLang="en-US" sz="1800">
                  <a:latin typeface="Arial" pitchFamily="34" charset="0"/>
                  <a:ea typeface="黑体" pitchFamily="49" charset="-122"/>
                </a:rPr>
                <a:t> </a:t>
              </a:r>
              <a:endParaRPr lang="zh-CN" altLang="en-US" sz="1800">
                <a:latin typeface="Arial" pitchFamily="34" charset="0"/>
              </a:endParaRPr>
            </a:p>
          </p:txBody>
        </p:sp>
        <p:sp>
          <p:nvSpPr>
            <p:cNvPr id="122896" name="Rectangle 18"/>
            <p:cNvSpPr>
              <a:spLocks noChangeArrowheads="1"/>
            </p:cNvSpPr>
            <p:nvPr/>
          </p:nvSpPr>
          <p:spPr bwMode="auto">
            <a:xfrm>
              <a:off x="2121" y="2349"/>
              <a:ext cx="72" cy="155"/>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2897" name="Rectangle 19"/>
            <p:cNvSpPr>
              <a:spLocks noChangeArrowheads="1"/>
            </p:cNvSpPr>
            <p:nvPr/>
          </p:nvSpPr>
          <p:spPr bwMode="auto">
            <a:xfrm>
              <a:off x="1826" y="2569"/>
              <a:ext cx="295" cy="155"/>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黑体" pitchFamily="49" charset="-122"/>
                  <a:ea typeface="黑体" pitchFamily="49" charset="-122"/>
                </a:rPr>
                <a:t>缓冲</a:t>
              </a:r>
              <a:r>
                <a:rPr lang="zh-CN" altLang="en-US" sz="1800">
                  <a:latin typeface="Arial" pitchFamily="34" charset="0"/>
                  <a:ea typeface="黑体" pitchFamily="49" charset="-122"/>
                </a:rPr>
                <a:t> </a:t>
              </a:r>
              <a:endParaRPr lang="zh-CN" altLang="en-US" sz="1800">
                <a:latin typeface="Arial" pitchFamily="34" charset="0"/>
              </a:endParaRPr>
            </a:p>
          </p:txBody>
        </p:sp>
        <p:sp>
          <p:nvSpPr>
            <p:cNvPr id="122898" name="Rectangle 20"/>
            <p:cNvSpPr>
              <a:spLocks noChangeArrowheads="1"/>
            </p:cNvSpPr>
            <p:nvPr/>
          </p:nvSpPr>
          <p:spPr bwMode="auto">
            <a:xfrm>
              <a:off x="2121" y="2566"/>
              <a:ext cx="72" cy="155"/>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2899" name="Rectangle 21"/>
            <p:cNvSpPr>
              <a:spLocks noChangeArrowheads="1"/>
            </p:cNvSpPr>
            <p:nvPr/>
          </p:nvSpPr>
          <p:spPr bwMode="auto">
            <a:xfrm>
              <a:off x="1900" y="2783"/>
              <a:ext cx="165" cy="156"/>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黑体" pitchFamily="49" charset="-122"/>
                  <a:ea typeface="黑体" pitchFamily="49" charset="-122"/>
                </a:rPr>
                <a:t>器</a:t>
              </a:r>
              <a:r>
                <a:rPr lang="zh-CN" altLang="en-US" sz="1800">
                  <a:latin typeface="Arial" pitchFamily="34" charset="0"/>
                  <a:ea typeface="黑体" pitchFamily="49" charset="-122"/>
                </a:rPr>
                <a:t> </a:t>
              </a:r>
              <a:endParaRPr lang="zh-CN" altLang="en-US" sz="1800">
                <a:latin typeface="Arial" pitchFamily="34" charset="0"/>
              </a:endParaRPr>
            </a:p>
          </p:txBody>
        </p:sp>
        <p:sp>
          <p:nvSpPr>
            <p:cNvPr id="122900" name="Rectangle 22"/>
            <p:cNvSpPr>
              <a:spLocks noChangeArrowheads="1"/>
            </p:cNvSpPr>
            <p:nvPr/>
          </p:nvSpPr>
          <p:spPr bwMode="auto">
            <a:xfrm>
              <a:off x="2048" y="2780"/>
              <a:ext cx="72" cy="155"/>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grpSp>
          <p:nvGrpSpPr>
            <p:cNvPr id="122901" name="Group 23"/>
            <p:cNvGrpSpPr>
              <a:grpSpLocks/>
            </p:cNvGrpSpPr>
            <p:nvPr/>
          </p:nvGrpSpPr>
          <p:grpSpPr bwMode="auto">
            <a:xfrm>
              <a:off x="2783" y="2024"/>
              <a:ext cx="587" cy="1056"/>
              <a:chOff x="2783" y="2024"/>
              <a:chExt cx="587" cy="1056"/>
            </a:xfrm>
          </p:grpSpPr>
          <p:sp>
            <p:nvSpPr>
              <p:cNvPr id="122933" name="Rectangle 24"/>
              <p:cNvSpPr>
                <a:spLocks noChangeArrowheads="1"/>
              </p:cNvSpPr>
              <p:nvPr/>
            </p:nvSpPr>
            <p:spPr bwMode="auto">
              <a:xfrm>
                <a:off x="2783" y="2024"/>
                <a:ext cx="587" cy="1056"/>
              </a:xfrm>
              <a:prstGeom prst="rect">
                <a:avLst/>
              </a:prstGeom>
              <a:solidFill>
                <a:srgbClr val="CCFFFF"/>
              </a:solidFill>
              <a:ln w="9525">
                <a:noFill/>
                <a:miter lim="800000"/>
                <a:headEnd/>
                <a:tailEnd/>
              </a:ln>
            </p:spPr>
            <p:txBody>
              <a:bodyPr/>
              <a:lstStyle/>
              <a:p>
                <a:endParaRPr lang="zh-CN" altLang="en-US"/>
              </a:p>
            </p:txBody>
          </p:sp>
          <p:sp>
            <p:nvSpPr>
              <p:cNvPr id="122934" name="Rectangle 25"/>
              <p:cNvSpPr>
                <a:spLocks noChangeArrowheads="1"/>
              </p:cNvSpPr>
              <p:nvPr/>
            </p:nvSpPr>
            <p:spPr bwMode="auto">
              <a:xfrm>
                <a:off x="2783" y="2024"/>
                <a:ext cx="587" cy="1056"/>
              </a:xfrm>
              <a:prstGeom prst="rect">
                <a:avLst/>
              </a:prstGeom>
              <a:solidFill>
                <a:srgbClr val="CCFFFF"/>
              </a:solidFill>
              <a:ln w="17462" cap="rnd">
                <a:solidFill>
                  <a:srgbClr val="000000"/>
                </a:solidFill>
                <a:miter lim="800000"/>
                <a:headEnd/>
                <a:tailEnd/>
              </a:ln>
            </p:spPr>
            <p:txBody>
              <a:bodyPr/>
              <a:lstStyle/>
              <a:p>
                <a:endParaRPr lang="zh-CN" altLang="en-US"/>
              </a:p>
            </p:txBody>
          </p:sp>
        </p:grpSp>
        <p:sp>
          <p:nvSpPr>
            <p:cNvPr id="122902" name="Rectangle 26"/>
            <p:cNvSpPr>
              <a:spLocks noChangeArrowheads="1"/>
            </p:cNvSpPr>
            <p:nvPr/>
          </p:nvSpPr>
          <p:spPr bwMode="auto">
            <a:xfrm>
              <a:off x="3080" y="2113"/>
              <a:ext cx="72" cy="155"/>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2903" name="Rectangle 27"/>
            <p:cNvSpPr>
              <a:spLocks noChangeArrowheads="1"/>
            </p:cNvSpPr>
            <p:nvPr/>
          </p:nvSpPr>
          <p:spPr bwMode="auto">
            <a:xfrm>
              <a:off x="2933" y="2332"/>
              <a:ext cx="294" cy="155"/>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黑体" pitchFamily="49" charset="-122"/>
                  <a:ea typeface="黑体" pitchFamily="49" charset="-122"/>
                </a:rPr>
                <a:t>输入</a:t>
              </a:r>
              <a:r>
                <a:rPr lang="zh-CN" altLang="en-US" sz="1800">
                  <a:latin typeface="Arial" pitchFamily="34" charset="0"/>
                  <a:ea typeface="黑体" pitchFamily="49" charset="-122"/>
                </a:rPr>
                <a:t> </a:t>
              </a:r>
              <a:endParaRPr lang="zh-CN" altLang="en-US" sz="1800">
                <a:latin typeface="Arial" pitchFamily="34" charset="0"/>
              </a:endParaRPr>
            </a:p>
          </p:txBody>
        </p:sp>
        <p:sp>
          <p:nvSpPr>
            <p:cNvPr id="122904" name="Rectangle 28"/>
            <p:cNvSpPr>
              <a:spLocks noChangeArrowheads="1"/>
            </p:cNvSpPr>
            <p:nvPr/>
          </p:nvSpPr>
          <p:spPr bwMode="auto">
            <a:xfrm>
              <a:off x="3228" y="2329"/>
              <a:ext cx="72" cy="155"/>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2905" name="Rectangle 29"/>
            <p:cNvSpPr>
              <a:spLocks noChangeArrowheads="1"/>
            </p:cNvSpPr>
            <p:nvPr/>
          </p:nvSpPr>
          <p:spPr bwMode="auto">
            <a:xfrm>
              <a:off x="2933" y="2549"/>
              <a:ext cx="294" cy="155"/>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黑体" pitchFamily="49" charset="-122"/>
                  <a:ea typeface="黑体" pitchFamily="49" charset="-122"/>
                </a:rPr>
                <a:t>调理</a:t>
              </a:r>
              <a:r>
                <a:rPr lang="zh-CN" altLang="en-US" sz="1800">
                  <a:latin typeface="Arial" pitchFamily="34" charset="0"/>
                  <a:ea typeface="黑体" pitchFamily="49" charset="-122"/>
                </a:rPr>
                <a:t> </a:t>
              </a:r>
              <a:endParaRPr lang="zh-CN" altLang="en-US" sz="1800">
                <a:latin typeface="Arial" pitchFamily="34" charset="0"/>
              </a:endParaRPr>
            </a:p>
          </p:txBody>
        </p:sp>
        <p:sp>
          <p:nvSpPr>
            <p:cNvPr id="122906" name="Rectangle 30"/>
            <p:cNvSpPr>
              <a:spLocks noChangeArrowheads="1"/>
            </p:cNvSpPr>
            <p:nvPr/>
          </p:nvSpPr>
          <p:spPr bwMode="auto">
            <a:xfrm>
              <a:off x="3228" y="2546"/>
              <a:ext cx="72" cy="156"/>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2907" name="Rectangle 31"/>
            <p:cNvSpPr>
              <a:spLocks noChangeArrowheads="1"/>
            </p:cNvSpPr>
            <p:nvPr/>
          </p:nvSpPr>
          <p:spPr bwMode="auto">
            <a:xfrm>
              <a:off x="2933" y="2763"/>
              <a:ext cx="294" cy="155"/>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黑体" pitchFamily="49" charset="-122"/>
                  <a:ea typeface="黑体" pitchFamily="49" charset="-122"/>
                </a:rPr>
                <a:t>电路</a:t>
              </a:r>
              <a:r>
                <a:rPr lang="zh-CN" altLang="en-US" sz="1800">
                  <a:latin typeface="Arial" pitchFamily="34" charset="0"/>
                  <a:ea typeface="黑体" pitchFamily="49" charset="-122"/>
                </a:rPr>
                <a:t> </a:t>
              </a:r>
              <a:endParaRPr lang="zh-CN" altLang="en-US" sz="1800">
                <a:latin typeface="Arial" pitchFamily="34" charset="0"/>
              </a:endParaRPr>
            </a:p>
          </p:txBody>
        </p:sp>
        <p:sp>
          <p:nvSpPr>
            <p:cNvPr id="122908" name="Rectangle 32"/>
            <p:cNvSpPr>
              <a:spLocks noChangeArrowheads="1"/>
            </p:cNvSpPr>
            <p:nvPr/>
          </p:nvSpPr>
          <p:spPr bwMode="auto">
            <a:xfrm>
              <a:off x="3228" y="2760"/>
              <a:ext cx="72" cy="155"/>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grpSp>
          <p:nvGrpSpPr>
            <p:cNvPr id="122909" name="Group 33"/>
            <p:cNvGrpSpPr>
              <a:grpSpLocks/>
            </p:cNvGrpSpPr>
            <p:nvPr/>
          </p:nvGrpSpPr>
          <p:grpSpPr bwMode="auto">
            <a:xfrm>
              <a:off x="3384" y="2455"/>
              <a:ext cx="503" cy="236"/>
              <a:chOff x="3384" y="2455"/>
              <a:chExt cx="503" cy="236"/>
            </a:xfrm>
          </p:grpSpPr>
          <p:sp>
            <p:nvSpPr>
              <p:cNvPr id="122931" name="Freeform 34"/>
              <p:cNvSpPr>
                <a:spLocks/>
              </p:cNvSpPr>
              <p:nvPr/>
            </p:nvSpPr>
            <p:spPr bwMode="auto">
              <a:xfrm>
                <a:off x="3384" y="2455"/>
                <a:ext cx="503" cy="236"/>
              </a:xfrm>
              <a:custGeom>
                <a:avLst/>
                <a:gdLst>
                  <a:gd name="T0" fmla="*/ 126 w 503"/>
                  <a:gd name="T1" fmla="*/ 0 h 236"/>
                  <a:gd name="T2" fmla="*/ 126 w 503"/>
                  <a:gd name="T3" fmla="*/ 59 h 236"/>
                  <a:gd name="T4" fmla="*/ 503 w 503"/>
                  <a:gd name="T5" fmla="*/ 59 h 236"/>
                  <a:gd name="T6" fmla="*/ 503 w 503"/>
                  <a:gd name="T7" fmla="*/ 177 h 236"/>
                  <a:gd name="T8" fmla="*/ 126 w 503"/>
                  <a:gd name="T9" fmla="*/ 177 h 236"/>
                  <a:gd name="T10" fmla="*/ 126 w 503"/>
                  <a:gd name="T11" fmla="*/ 236 h 236"/>
                  <a:gd name="T12" fmla="*/ 0 w 503"/>
                  <a:gd name="T13" fmla="*/ 118 h 236"/>
                  <a:gd name="T14" fmla="*/ 126 w 503"/>
                  <a:gd name="T15" fmla="*/ 0 h 236"/>
                  <a:gd name="T16" fmla="*/ 0 60000 65536"/>
                  <a:gd name="T17" fmla="*/ 0 60000 65536"/>
                  <a:gd name="T18" fmla="*/ 0 60000 65536"/>
                  <a:gd name="T19" fmla="*/ 0 60000 65536"/>
                  <a:gd name="T20" fmla="*/ 0 60000 65536"/>
                  <a:gd name="T21" fmla="*/ 0 60000 65536"/>
                  <a:gd name="T22" fmla="*/ 0 60000 65536"/>
                  <a:gd name="T23" fmla="*/ 0 60000 65536"/>
                  <a:gd name="T24" fmla="*/ 0 w 503"/>
                  <a:gd name="T25" fmla="*/ 0 h 236"/>
                  <a:gd name="T26" fmla="*/ 503 w 503"/>
                  <a:gd name="T27" fmla="*/ 236 h 2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3" h="236">
                    <a:moveTo>
                      <a:pt x="126" y="0"/>
                    </a:moveTo>
                    <a:lnTo>
                      <a:pt x="126" y="59"/>
                    </a:lnTo>
                    <a:lnTo>
                      <a:pt x="503" y="59"/>
                    </a:lnTo>
                    <a:lnTo>
                      <a:pt x="503" y="177"/>
                    </a:lnTo>
                    <a:lnTo>
                      <a:pt x="126" y="177"/>
                    </a:lnTo>
                    <a:lnTo>
                      <a:pt x="126" y="236"/>
                    </a:lnTo>
                    <a:lnTo>
                      <a:pt x="0" y="118"/>
                    </a:lnTo>
                    <a:lnTo>
                      <a:pt x="126" y="0"/>
                    </a:lnTo>
                    <a:close/>
                  </a:path>
                </a:pathLst>
              </a:custGeom>
              <a:solidFill>
                <a:srgbClr val="CCFFFF"/>
              </a:solidFill>
              <a:ln w="9525">
                <a:noFill/>
                <a:round/>
                <a:headEnd/>
                <a:tailEnd/>
              </a:ln>
            </p:spPr>
            <p:txBody>
              <a:bodyPr/>
              <a:lstStyle/>
              <a:p>
                <a:endParaRPr lang="zh-CN" altLang="en-US"/>
              </a:p>
            </p:txBody>
          </p:sp>
          <p:sp>
            <p:nvSpPr>
              <p:cNvPr id="122932" name="Freeform 35"/>
              <p:cNvSpPr>
                <a:spLocks/>
              </p:cNvSpPr>
              <p:nvPr/>
            </p:nvSpPr>
            <p:spPr bwMode="auto">
              <a:xfrm>
                <a:off x="3384" y="2455"/>
                <a:ext cx="503" cy="236"/>
              </a:xfrm>
              <a:custGeom>
                <a:avLst/>
                <a:gdLst>
                  <a:gd name="T0" fmla="*/ 126 w 503"/>
                  <a:gd name="T1" fmla="*/ 0 h 236"/>
                  <a:gd name="T2" fmla="*/ 126 w 503"/>
                  <a:gd name="T3" fmla="*/ 59 h 236"/>
                  <a:gd name="T4" fmla="*/ 503 w 503"/>
                  <a:gd name="T5" fmla="*/ 59 h 236"/>
                  <a:gd name="T6" fmla="*/ 503 w 503"/>
                  <a:gd name="T7" fmla="*/ 177 h 236"/>
                  <a:gd name="T8" fmla="*/ 126 w 503"/>
                  <a:gd name="T9" fmla="*/ 177 h 236"/>
                  <a:gd name="T10" fmla="*/ 126 w 503"/>
                  <a:gd name="T11" fmla="*/ 236 h 236"/>
                  <a:gd name="T12" fmla="*/ 0 w 503"/>
                  <a:gd name="T13" fmla="*/ 118 h 236"/>
                  <a:gd name="T14" fmla="*/ 126 w 503"/>
                  <a:gd name="T15" fmla="*/ 0 h 236"/>
                  <a:gd name="T16" fmla="*/ 0 60000 65536"/>
                  <a:gd name="T17" fmla="*/ 0 60000 65536"/>
                  <a:gd name="T18" fmla="*/ 0 60000 65536"/>
                  <a:gd name="T19" fmla="*/ 0 60000 65536"/>
                  <a:gd name="T20" fmla="*/ 0 60000 65536"/>
                  <a:gd name="T21" fmla="*/ 0 60000 65536"/>
                  <a:gd name="T22" fmla="*/ 0 60000 65536"/>
                  <a:gd name="T23" fmla="*/ 0 60000 65536"/>
                  <a:gd name="T24" fmla="*/ 0 w 503"/>
                  <a:gd name="T25" fmla="*/ 0 h 236"/>
                  <a:gd name="T26" fmla="*/ 503 w 503"/>
                  <a:gd name="T27" fmla="*/ 236 h 2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3" h="236">
                    <a:moveTo>
                      <a:pt x="126" y="0"/>
                    </a:moveTo>
                    <a:lnTo>
                      <a:pt x="126" y="59"/>
                    </a:lnTo>
                    <a:lnTo>
                      <a:pt x="503" y="59"/>
                    </a:lnTo>
                    <a:lnTo>
                      <a:pt x="503" y="177"/>
                    </a:lnTo>
                    <a:lnTo>
                      <a:pt x="126" y="177"/>
                    </a:lnTo>
                    <a:lnTo>
                      <a:pt x="126" y="236"/>
                    </a:lnTo>
                    <a:lnTo>
                      <a:pt x="0" y="118"/>
                    </a:lnTo>
                    <a:lnTo>
                      <a:pt x="126" y="0"/>
                    </a:lnTo>
                    <a:close/>
                  </a:path>
                </a:pathLst>
              </a:custGeom>
              <a:solidFill>
                <a:srgbClr val="CCFFFF"/>
              </a:solidFill>
              <a:ln w="17462" cap="rnd">
                <a:solidFill>
                  <a:srgbClr val="000000"/>
                </a:solidFill>
                <a:round/>
                <a:headEnd/>
                <a:tailEnd/>
              </a:ln>
            </p:spPr>
            <p:txBody>
              <a:bodyPr/>
              <a:lstStyle/>
              <a:p>
                <a:endParaRPr lang="zh-CN" altLang="en-US"/>
              </a:p>
            </p:txBody>
          </p:sp>
        </p:grpSp>
        <p:grpSp>
          <p:nvGrpSpPr>
            <p:cNvPr id="122910" name="Group 36"/>
            <p:cNvGrpSpPr>
              <a:grpSpLocks/>
            </p:cNvGrpSpPr>
            <p:nvPr/>
          </p:nvGrpSpPr>
          <p:grpSpPr bwMode="auto">
            <a:xfrm>
              <a:off x="2266" y="2469"/>
              <a:ext cx="517" cy="208"/>
              <a:chOff x="2266" y="2469"/>
              <a:chExt cx="517" cy="208"/>
            </a:xfrm>
          </p:grpSpPr>
          <p:sp>
            <p:nvSpPr>
              <p:cNvPr id="122929" name="Freeform 37"/>
              <p:cNvSpPr>
                <a:spLocks/>
              </p:cNvSpPr>
              <p:nvPr/>
            </p:nvSpPr>
            <p:spPr bwMode="auto">
              <a:xfrm>
                <a:off x="2266" y="2469"/>
                <a:ext cx="517" cy="208"/>
              </a:xfrm>
              <a:custGeom>
                <a:avLst/>
                <a:gdLst>
                  <a:gd name="T0" fmla="*/ 130 w 517"/>
                  <a:gd name="T1" fmla="*/ 0 h 208"/>
                  <a:gd name="T2" fmla="*/ 130 w 517"/>
                  <a:gd name="T3" fmla="*/ 52 h 208"/>
                  <a:gd name="T4" fmla="*/ 517 w 517"/>
                  <a:gd name="T5" fmla="*/ 52 h 208"/>
                  <a:gd name="T6" fmla="*/ 517 w 517"/>
                  <a:gd name="T7" fmla="*/ 156 h 208"/>
                  <a:gd name="T8" fmla="*/ 130 w 517"/>
                  <a:gd name="T9" fmla="*/ 156 h 208"/>
                  <a:gd name="T10" fmla="*/ 130 w 517"/>
                  <a:gd name="T11" fmla="*/ 208 h 208"/>
                  <a:gd name="T12" fmla="*/ 0 w 517"/>
                  <a:gd name="T13" fmla="*/ 104 h 208"/>
                  <a:gd name="T14" fmla="*/ 130 w 517"/>
                  <a:gd name="T15" fmla="*/ 0 h 208"/>
                  <a:gd name="T16" fmla="*/ 0 60000 65536"/>
                  <a:gd name="T17" fmla="*/ 0 60000 65536"/>
                  <a:gd name="T18" fmla="*/ 0 60000 65536"/>
                  <a:gd name="T19" fmla="*/ 0 60000 65536"/>
                  <a:gd name="T20" fmla="*/ 0 60000 65536"/>
                  <a:gd name="T21" fmla="*/ 0 60000 65536"/>
                  <a:gd name="T22" fmla="*/ 0 60000 65536"/>
                  <a:gd name="T23" fmla="*/ 0 60000 65536"/>
                  <a:gd name="T24" fmla="*/ 0 w 517"/>
                  <a:gd name="T25" fmla="*/ 0 h 208"/>
                  <a:gd name="T26" fmla="*/ 517 w 517"/>
                  <a:gd name="T27" fmla="*/ 208 h 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7" h="208">
                    <a:moveTo>
                      <a:pt x="130" y="0"/>
                    </a:moveTo>
                    <a:lnTo>
                      <a:pt x="130" y="52"/>
                    </a:lnTo>
                    <a:lnTo>
                      <a:pt x="517" y="52"/>
                    </a:lnTo>
                    <a:lnTo>
                      <a:pt x="517" y="156"/>
                    </a:lnTo>
                    <a:lnTo>
                      <a:pt x="130" y="156"/>
                    </a:lnTo>
                    <a:lnTo>
                      <a:pt x="130" y="208"/>
                    </a:lnTo>
                    <a:lnTo>
                      <a:pt x="0" y="104"/>
                    </a:lnTo>
                    <a:lnTo>
                      <a:pt x="130" y="0"/>
                    </a:lnTo>
                    <a:close/>
                  </a:path>
                </a:pathLst>
              </a:custGeom>
              <a:solidFill>
                <a:srgbClr val="CCFFFF"/>
              </a:solidFill>
              <a:ln w="9525">
                <a:noFill/>
                <a:round/>
                <a:headEnd/>
                <a:tailEnd/>
              </a:ln>
            </p:spPr>
            <p:txBody>
              <a:bodyPr/>
              <a:lstStyle/>
              <a:p>
                <a:endParaRPr lang="zh-CN" altLang="en-US"/>
              </a:p>
            </p:txBody>
          </p:sp>
          <p:sp>
            <p:nvSpPr>
              <p:cNvPr id="122930" name="Freeform 38"/>
              <p:cNvSpPr>
                <a:spLocks/>
              </p:cNvSpPr>
              <p:nvPr/>
            </p:nvSpPr>
            <p:spPr bwMode="auto">
              <a:xfrm>
                <a:off x="2266" y="2469"/>
                <a:ext cx="517" cy="208"/>
              </a:xfrm>
              <a:custGeom>
                <a:avLst/>
                <a:gdLst>
                  <a:gd name="T0" fmla="*/ 130 w 517"/>
                  <a:gd name="T1" fmla="*/ 0 h 208"/>
                  <a:gd name="T2" fmla="*/ 130 w 517"/>
                  <a:gd name="T3" fmla="*/ 52 h 208"/>
                  <a:gd name="T4" fmla="*/ 517 w 517"/>
                  <a:gd name="T5" fmla="*/ 52 h 208"/>
                  <a:gd name="T6" fmla="*/ 517 w 517"/>
                  <a:gd name="T7" fmla="*/ 156 h 208"/>
                  <a:gd name="T8" fmla="*/ 130 w 517"/>
                  <a:gd name="T9" fmla="*/ 156 h 208"/>
                  <a:gd name="T10" fmla="*/ 130 w 517"/>
                  <a:gd name="T11" fmla="*/ 208 h 208"/>
                  <a:gd name="T12" fmla="*/ 0 w 517"/>
                  <a:gd name="T13" fmla="*/ 104 h 208"/>
                  <a:gd name="T14" fmla="*/ 130 w 517"/>
                  <a:gd name="T15" fmla="*/ 0 h 208"/>
                  <a:gd name="T16" fmla="*/ 0 60000 65536"/>
                  <a:gd name="T17" fmla="*/ 0 60000 65536"/>
                  <a:gd name="T18" fmla="*/ 0 60000 65536"/>
                  <a:gd name="T19" fmla="*/ 0 60000 65536"/>
                  <a:gd name="T20" fmla="*/ 0 60000 65536"/>
                  <a:gd name="T21" fmla="*/ 0 60000 65536"/>
                  <a:gd name="T22" fmla="*/ 0 60000 65536"/>
                  <a:gd name="T23" fmla="*/ 0 60000 65536"/>
                  <a:gd name="T24" fmla="*/ 0 w 517"/>
                  <a:gd name="T25" fmla="*/ 0 h 208"/>
                  <a:gd name="T26" fmla="*/ 517 w 517"/>
                  <a:gd name="T27" fmla="*/ 208 h 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7" h="208">
                    <a:moveTo>
                      <a:pt x="130" y="0"/>
                    </a:moveTo>
                    <a:lnTo>
                      <a:pt x="130" y="52"/>
                    </a:lnTo>
                    <a:lnTo>
                      <a:pt x="517" y="52"/>
                    </a:lnTo>
                    <a:lnTo>
                      <a:pt x="517" y="156"/>
                    </a:lnTo>
                    <a:lnTo>
                      <a:pt x="130" y="156"/>
                    </a:lnTo>
                    <a:lnTo>
                      <a:pt x="130" y="208"/>
                    </a:lnTo>
                    <a:lnTo>
                      <a:pt x="0" y="104"/>
                    </a:lnTo>
                    <a:lnTo>
                      <a:pt x="130" y="0"/>
                    </a:lnTo>
                    <a:close/>
                  </a:path>
                </a:pathLst>
              </a:custGeom>
              <a:solidFill>
                <a:srgbClr val="CCFFFF"/>
              </a:solidFill>
              <a:ln w="17462" cap="rnd">
                <a:solidFill>
                  <a:srgbClr val="000000"/>
                </a:solidFill>
                <a:round/>
                <a:headEnd/>
                <a:tailEnd/>
              </a:ln>
            </p:spPr>
            <p:txBody>
              <a:bodyPr/>
              <a:lstStyle/>
              <a:p>
                <a:endParaRPr lang="zh-CN" altLang="en-US"/>
              </a:p>
            </p:txBody>
          </p:sp>
        </p:grpSp>
        <p:grpSp>
          <p:nvGrpSpPr>
            <p:cNvPr id="122911" name="Group 39"/>
            <p:cNvGrpSpPr>
              <a:grpSpLocks/>
            </p:cNvGrpSpPr>
            <p:nvPr/>
          </p:nvGrpSpPr>
          <p:grpSpPr bwMode="auto">
            <a:xfrm>
              <a:off x="1037" y="2469"/>
              <a:ext cx="642" cy="201"/>
              <a:chOff x="1037" y="2469"/>
              <a:chExt cx="642" cy="201"/>
            </a:xfrm>
          </p:grpSpPr>
          <p:sp>
            <p:nvSpPr>
              <p:cNvPr id="122927" name="Freeform 40"/>
              <p:cNvSpPr>
                <a:spLocks/>
              </p:cNvSpPr>
              <p:nvPr/>
            </p:nvSpPr>
            <p:spPr bwMode="auto">
              <a:xfrm>
                <a:off x="1037" y="2469"/>
                <a:ext cx="642" cy="201"/>
              </a:xfrm>
              <a:custGeom>
                <a:avLst/>
                <a:gdLst>
                  <a:gd name="T0" fmla="*/ 160 w 642"/>
                  <a:gd name="T1" fmla="*/ 0 h 201"/>
                  <a:gd name="T2" fmla="*/ 160 w 642"/>
                  <a:gd name="T3" fmla="*/ 50 h 201"/>
                  <a:gd name="T4" fmla="*/ 642 w 642"/>
                  <a:gd name="T5" fmla="*/ 50 h 201"/>
                  <a:gd name="T6" fmla="*/ 642 w 642"/>
                  <a:gd name="T7" fmla="*/ 151 h 201"/>
                  <a:gd name="T8" fmla="*/ 160 w 642"/>
                  <a:gd name="T9" fmla="*/ 151 h 201"/>
                  <a:gd name="T10" fmla="*/ 160 w 642"/>
                  <a:gd name="T11" fmla="*/ 201 h 201"/>
                  <a:gd name="T12" fmla="*/ 0 w 642"/>
                  <a:gd name="T13" fmla="*/ 100 h 201"/>
                  <a:gd name="T14" fmla="*/ 160 w 642"/>
                  <a:gd name="T15" fmla="*/ 0 h 201"/>
                  <a:gd name="T16" fmla="*/ 0 60000 65536"/>
                  <a:gd name="T17" fmla="*/ 0 60000 65536"/>
                  <a:gd name="T18" fmla="*/ 0 60000 65536"/>
                  <a:gd name="T19" fmla="*/ 0 60000 65536"/>
                  <a:gd name="T20" fmla="*/ 0 60000 65536"/>
                  <a:gd name="T21" fmla="*/ 0 60000 65536"/>
                  <a:gd name="T22" fmla="*/ 0 60000 65536"/>
                  <a:gd name="T23" fmla="*/ 0 60000 65536"/>
                  <a:gd name="T24" fmla="*/ 0 w 642"/>
                  <a:gd name="T25" fmla="*/ 0 h 201"/>
                  <a:gd name="T26" fmla="*/ 642 w 642"/>
                  <a:gd name="T27" fmla="*/ 201 h 2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2" h="201">
                    <a:moveTo>
                      <a:pt x="160" y="0"/>
                    </a:moveTo>
                    <a:lnTo>
                      <a:pt x="160" y="50"/>
                    </a:lnTo>
                    <a:lnTo>
                      <a:pt x="642" y="50"/>
                    </a:lnTo>
                    <a:lnTo>
                      <a:pt x="642" y="151"/>
                    </a:lnTo>
                    <a:lnTo>
                      <a:pt x="160" y="151"/>
                    </a:lnTo>
                    <a:lnTo>
                      <a:pt x="160" y="201"/>
                    </a:lnTo>
                    <a:lnTo>
                      <a:pt x="0" y="100"/>
                    </a:lnTo>
                    <a:lnTo>
                      <a:pt x="160" y="0"/>
                    </a:lnTo>
                    <a:close/>
                  </a:path>
                </a:pathLst>
              </a:custGeom>
              <a:solidFill>
                <a:srgbClr val="CCFFFF"/>
              </a:solidFill>
              <a:ln w="9525">
                <a:noFill/>
                <a:round/>
                <a:headEnd/>
                <a:tailEnd/>
              </a:ln>
            </p:spPr>
            <p:txBody>
              <a:bodyPr/>
              <a:lstStyle/>
              <a:p>
                <a:endParaRPr lang="zh-CN" altLang="en-US"/>
              </a:p>
            </p:txBody>
          </p:sp>
          <p:sp>
            <p:nvSpPr>
              <p:cNvPr id="122928" name="Freeform 41"/>
              <p:cNvSpPr>
                <a:spLocks/>
              </p:cNvSpPr>
              <p:nvPr/>
            </p:nvSpPr>
            <p:spPr bwMode="auto">
              <a:xfrm>
                <a:off x="1037" y="2469"/>
                <a:ext cx="642" cy="201"/>
              </a:xfrm>
              <a:custGeom>
                <a:avLst/>
                <a:gdLst>
                  <a:gd name="T0" fmla="*/ 160 w 642"/>
                  <a:gd name="T1" fmla="*/ 0 h 201"/>
                  <a:gd name="T2" fmla="*/ 160 w 642"/>
                  <a:gd name="T3" fmla="*/ 50 h 201"/>
                  <a:gd name="T4" fmla="*/ 642 w 642"/>
                  <a:gd name="T5" fmla="*/ 50 h 201"/>
                  <a:gd name="T6" fmla="*/ 642 w 642"/>
                  <a:gd name="T7" fmla="*/ 151 h 201"/>
                  <a:gd name="T8" fmla="*/ 160 w 642"/>
                  <a:gd name="T9" fmla="*/ 151 h 201"/>
                  <a:gd name="T10" fmla="*/ 160 w 642"/>
                  <a:gd name="T11" fmla="*/ 201 h 201"/>
                  <a:gd name="T12" fmla="*/ 0 w 642"/>
                  <a:gd name="T13" fmla="*/ 100 h 201"/>
                  <a:gd name="T14" fmla="*/ 160 w 642"/>
                  <a:gd name="T15" fmla="*/ 0 h 201"/>
                  <a:gd name="T16" fmla="*/ 0 60000 65536"/>
                  <a:gd name="T17" fmla="*/ 0 60000 65536"/>
                  <a:gd name="T18" fmla="*/ 0 60000 65536"/>
                  <a:gd name="T19" fmla="*/ 0 60000 65536"/>
                  <a:gd name="T20" fmla="*/ 0 60000 65536"/>
                  <a:gd name="T21" fmla="*/ 0 60000 65536"/>
                  <a:gd name="T22" fmla="*/ 0 60000 65536"/>
                  <a:gd name="T23" fmla="*/ 0 60000 65536"/>
                  <a:gd name="T24" fmla="*/ 0 w 642"/>
                  <a:gd name="T25" fmla="*/ 0 h 201"/>
                  <a:gd name="T26" fmla="*/ 642 w 642"/>
                  <a:gd name="T27" fmla="*/ 201 h 2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2" h="201">
                    <a:moveTo>
                      <a:pt x="160" y="0"/>
                    </a:moveTo>
                    <a:lnTo>
                      <a:pt x="160" y="50"/>
                    </a:lnTo>
                    <a:lnTo>
                      <a:pt x="642" y="50"/>
                    </a:lnTo>
                    <a:lnTo>
                      <a:pt x="642" y="151"/>
                    </a:lnTo>
                    <a:lnTo>
                      <a:pt x="160" y="151"/>
                    </a:lnTo>
                    <a:lnTo>
                      <a:pt x="160" y="201"/>
                    </a:lnTo>
                    <a:lnTo>
                      <a:pt x="0" y="100"/>
                    </a:lnTo>
                    <a:lnTo>
                      <a:pt x="160" y="0"/>
                    </a:lnTo>
                    <a:close/>
                  </a:path>
                </a:pathLst>
              </a:custGeom>
              <a:solidFill>
                <a:srgbClr val="CCFFFF"/>
              </a:solidFill>
              <a:ln w="17462" cap="rnd">
                <a:solidFill>
                  <a:srgbClr val="000000"/>
                </a:solidFill>
                <a:round/>
                <a:headEnd/>
                <a:tailEnd/>
              </a:ln>
            </p:spPr>
            <p:txBody>
              <a:bodyPr/>
              <a:lstStyle/>
              <a:p>
                <a:endParaRPr lang="zh-CN" altLang="en-US"/>
              </a:p>
            </p:txBody>
          </p:sp>
        </p:grpSp>
        <p:grpSp>
          <p:nvGrpSpPr>
            <p:cNvPr id="122912" name="Group 42"/>
            <p:cNvGrpSpPr>
              <a:grpSpLocks/>
            </p:cNvGrpSpPr>
            <p:nvPr/>
          </p:nvGrpSpPr>
          <p:grpSpPr bwMode="auto">
            <a:xfrm>
              <a:off x="1260" y="3469"/>
              <a:ext cx="1006" cy="362"/>
              <a:chOff x="1260" y="3469"/>
              <a:chExt cx="1006" cy="362"/>
            </a:xfrm>
          </p:grpSpPr>
          <p:sp>
            <p:nvSpPr>
              <p:cNvPr id="122925" name="Rectangle 43"/>
              <p:cNvSpPr>
                <a:spLocks noChangeArrowheads="1"/>
              </p:cNvSpPr>
              <p:nvPr/>
            </p:nvSpPr>
            <p:spPr bwMode="auto">
              <a:xfrm>
                <a:off x="1260" y="3469"/>
                <a:ext cx="1006" cy="362"/>
              </a:xfrm>
              <a:prstGeom prst="rect">
                <a:avLst/>
              </a:prstGeom>
              <a:solidFill>
                <a:srgbClr val="CCFFFF"/>
              </a:solidFill>
              <a:ln w="9525">
                <a:noFill/>
                <a:miter lim="800000"/>
                <a:headEnd/>
                <a:tailEnd/>
              </a:ln>
            </p:spPr>
            <p:txBody>
              <a:bodyPr/>
              <a:lstStyle/>
              <a:p>
                <a:endParaRPr lang="zh-CN" altLang="en-US"/>
              </a:p>
            </p:txBody>
          </p:sp>
          <p:sp>
            <p:nvSpPr>
              <p:cNvPr id="122926" name="Rectangle 44"/>
              <p:cNvSpPr>
                <a:spLocks noChangeArrowheads="1"/>
              </p:cNvSpPr>
              <p:nvPr/>
            </p:nvSpPr>
            <p:spPr bwMode="auto">
              <a:xfrm>
                <a:off x="1260" y="3469"/>
                <a:ext cx="1006" cy="362"/>
              </a:xfrm>
              <a:prstGeom prst="rect">
                <a:avLst/>
              </a:prstGeom>
              <a:solidFill>
                <a:srgbClr val="CCFFFF"/>
              </a:solidFill>
              <a:ln w="17462" cap="rnd">
                <a:solidFill>
                  <a:srgbClr val="000000"/>
                </a:solidFill>
                <a:miter lim="800000"/>
                <a:headEnd/>
                <a:tailEnd/>
              </a:ln>
            </p:spPr>
            <p:txBody>
              <a:bodyPr/>
              <a:lstStyle/>
              <a:p>
                <a:endParaRPr lang="zh-CN" altLang="en-US"/>
              </a:p>
            </p:txBody>
          </p:sp>
        </p:grpSp>
        <p:sp>
          <p:nvSpPr>
            <p:cNvPr id="122913" name="Rectangle 45"/>
            <p:cNvSpPr>
              <a:spLocks noChangeArrowheads="1"/>
            </p:cNvSpPr>
            <p:nvPr/>
          </p:nvSpPr>
          <p:spPr bwMode="auto">
            <a:xfrm>
              <a:off x="1394" y="3560"/>
              <a:ext cx="683" cy="155"/>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黑体" pitchFamily="49" charset="-122"/>
                  <a:ea typeface="黑体" pitchFamily="49" charset="-122"/>
                </a:rPr>
                <a:t>地址译码器</a:t>
              </a:r>
              <a:r>
                <a:rPr lang="zh-CN" altLang="en-US" sz="1800">
                  <a:latin typeface="Arial" pitchFamily="34" charset="0"/>
                  <a:ea typeface="黑体" pitchFamily="49" charset="-122"/>
                </a:rPr>
                <a:t> </a:t>
              </a:r>
              <a:endParaRPr lang="zh-CN" altLang="en-US" sz="1800">
                <a:latin typeface="Arial" pitchFamily="34" charset="0"/>
              </a:endParaRPr>
            </a:p>
          </p:txBody>
        </p:sp>
        <p:sp>
          <p:nvSpPr>
            <p:cNvPr id="122914" name="Rectangle 46"/>
            <p:cNvSpPr>
              <a:spLocks noChangeArrowheads="1"/>
            </p:cNvSpPr>
            <p:nvPr/>
          </p:nvSpPr>
          <p:spPr bwMode="auto">
            <a:xfrm>
              <a:off x="2132" y="3557"/>
              <a:ext cx="71" cy="156"/>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grpSp>
          <p:nvGrpSpPr>
            <p:cNvPr id="122915" name="Group 47"/>
            <p:cNvGrpSpPr>
              <a:grpSpLocks/>
            </p:cNvGrpSpPr>
            <p:nvPr/>
          </p:nvGrpSpPr>
          <p:grpSpPr bwMode="auto">
            <a:xfrm>
              <a:off x="1386" y="2622"/>
              <a:ext cx="182" cy="833"/>
              <a:chOff x="1386" y="2622"/>
              <a:chExt cx="182" cy="833"/>
            </a:xfrm>
          </p:grpSpPr>
          <p:sp>
            <p:nvSpPr>
              <p:cNvPr id="122923" name="Freeform 48"/>
              <p:cNvSpPr>
                <a:spLocks/>
              </p:cNvSpPr>
              <p:nvPr/>
            </p:nvSpPr>
            <p:spPr bwMode="auto">
              <a:xfrm>
                <a:off x="1386" y="2622"/>
                <a:ext cx="182" cy="833"/>
              </a:xfrm>
              <a:custGeom>
                <a:avLst/>
                <a:gdLst>
                  <a:gd name="T0" fmla="*/ 0 w 182"/>
                  <a:gd name="T1" fmla="*/ 625 h 833"/>
                  <a:gd name="T2" fmla="*/ 46 w 182"/>
                  <a:gd name="T3" fmla="*/ 625 h 833"/>
                  <a:gd name="T4" fmla="*/ 46 w 182"/>
                  <a:gd name="T5" fmla="*/ 0 h 833"/>
                  <a:gd name="T6" fmla="*/ 136 w 182"/>
                  <a:gd name="T7" fmla="*/ 0 h 833"/>
                  <a:gd name="T8" fmla="*/ 136 w 182"/>
                  <a:gd name="T9" fmla="*/ 625 h 833"/>
                  <a:gd name="T10" fmla="*/ 182 w 182"/>
                  <a:gd name="T11" fmla="*/ 625 h 833"/>
                  <a:gd name="T12" fmla="*/ 91 w 182"/>
                  <a:gd name="T13" fmla="*/ 833 h 833"/>
                  <a:gd name="T14" fmla="*/ 0 w 182"/>
                  <a:gd name="T15" fmla="*/ 625 h 833"/>
                  <a:gd name="T16" fmla="*/ 0 60000 65536"/>
                  <a:gd name="T17" fmla="*/ 0 60000 65536"/>
                  <a:gd name="T18" fmla="*/ 0 60000 65536"/>
                  <a:gd name="T19" fmla="*/ 0 60000 65536"/>
                  <a:gd name="T20" fmla="*/ 0 60000 65536"/>
                  <a:gd name="T21" fmla="*/ 0 60000 65536"/>
                  <a:gd name="T22" fmla="*/ 0 60000 65536"/>
                  <a:gd name="T23" fmla="*/ 0 60000 65536"/>
                  <a:gd name="T24" fmla="*/ 0 w 182"/>
                  <a:gd name="T25" fmla="*/ 0 h 833"/>
                  <a:gd name="T26" fmla="*/ 182 w 182"/>
                  <a:gd name="T27" fmla="*/ 833 h 8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2" h="833">
                    <a:moveTo>
                      <a:pt x="0" y="625"/>
                    </a:moveTo>
                    <a:lnTo>
                      <a:pt x="46" y="625"/>
                    </a:lnTo>
                    <a:lnTo>
                      <a:pt x="46" y="0"/>
                    </a:lnTo>
                    <a:lnTo>
                      <a:pt x="136" y="0"/>
                    </a:lnTo>
                    <a:lnTo>
                      <a:pt x="136" y="625"/>
                    </a:lnTo>
                    <a:lnTo>
                      <a:pt x="182" y="625"/>
                    </a:lnTo>
                    <a:lnTo>
                      <a:pt x="91" y="833"/>
                    </a:lnTo>
                    <a:lnTo>
                      <a:pt x="0" y="625"/>
                    </a:lnTo>
                    <a:close/>
                  </a:path>
                </a:pathLst>
              </a:custGeom>
              <a:solidFill>
                <a:srgbClr val="CCFFFF"/>
              </a:solidFill>
              <a:ln w="9525">
                <a:noFill/>
                <a:round/>
                <a:headEnd/>
                <a:tailEnd/>
              </a:ln>
            </p:spPr>
            <p:txBody>
              <a:bodyPr/>
              <a:lstStyle/>
              <a:p>
                <a:endParaRPr lang="zh-CN" altLang="en-US"/>
              </a:p>
            </p:txBody>
          </p:sp>
          <p:sp>
            <p:nvSpPr>
              <p:cNvPr id="122924" name="Freeform 49"/>
              <p:cNvSpPr>
                <a:spLocks/>
              </p:cNvSpPr>
              <p:nvPr/>
            </p:nvSpPr>
            <p:spPr bwMode="auto">
              <a:xfrm>
                <a:off x="1386" y="2622"/>
                <a:ext cx="182" cy="833"/>
              </a:xfrm>
              <a:custGeom>
                <a:avLst/>
                <a:gdLst>
                  <a:gd name="T0" fmla="*/ 0 w 182"/>
                  <a:gd name="T1" fmla="*/ 625 h 833"/>
                  <a:gd name="T2" fmla="*/ 46 w 182"/>
                  <a:gd name="T3" fmla="*/ 625 h 833"/>
                  <a:gd name="T4" fmla="*/ 46 w 182"/>
                  <a:gd name="T5" fmla="*/ 0 h 833"/>
                  <a:gd name="T6" fmla="*/ 136 w 182"/>
                  <a:gd name="T7" fmla="*/ 0 h 833"/>
                  <a:gd name="T8" fmla="*/ 136 w 182"/>
                  <a:gd name="T9" fmla="*/ 625 h 833"/>
                  <a:gd name="T10" fmla="*/ 182 w 182"/>
                  <a:gd name="T11" fmla="*/ 625 h 833"/>
                  <a:gd name="T12" fmla="*/ 91 w 182"/>
                  <a:gd name="T13" fmla="*/ 833 h 833"/>
                  <a:gd name="T14" fmla="*/ 0 w 182"/>
                  <a:gd name="T15" fmla="*/ 625 h 833"/>
                  <a:gd name="T16" fmla="*/ 0 60000 65536"/>
                  <a:gd name="T17" fmla="*/ 0 60000 65536"/>
                  <a:gd name="T18" fmla="*/ 0 60000 65536"/>
                  <a:gd name="T19" fmla="*/ 0 60000 65536"/>
                  <a:gd name="T20" fmla="*/ 0 60000 65536"/>
                  <a:gd name="T21" fmla="*/ 0 60000 65536"/>
                  <a:gd name="T22" fmla="*/ 0 60000 65536"/>
                  <a:gd name="T23" fmla="*/ 0 60000 65536"/>
                  <a:gd name="T24" fmla="*/ 0 w 182"/>
                  <a:gd name="T25" fmla="*/ 0 h 833"/>
                  <a:gd name="T26" fmla="*/ 182 w 182"/>
                  <a:gd name="T27" fmla="*/ 833 h 8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2" h="833">
                    <a:moveTo>
                      <a:pt x="0" y="625"/>
                    </a:moveTo>
                    <a:lnTo>
                      <a:pt x="46" y="625"/>
                    </a:lnTo>
                    <a:lnTo>
                      <a:pt x="46" y="0"/>
                    </a:lnTo>
                    <a:lnTo>
                      <a:pt x="136" y="0"/>
                    </a:lnTo>
                    <a:lnTo>
                      <a:pt x="136" y="625"/>
                    </a:lnTo>
                    <a:lnTo>
                      <a:pt x="182" y="625"/>
                    </a:lnTo>
                    <a:lnTo>
                      <a:pt x="91" y="833"/>
                    </a:lnTo>
                    <a:lnTo>
                      <a:pt x="0" y="625"/>
                    </a:lnTo>
                    <a:close/>
                  </a:path>
                </a:pathLst>
              </a:custGeom>
              <a:solidFill>
                <a:srgbClr val="CCFFFF"/>
              </a:solidFill>
              <a:ln w="17462" cap="rnd">
                <a:solidFill>
                  <a:srgbClr val="000000"/>
                </a:solidFill>
                <a:round/>
                <a:headEnd/>
                <a:tailEnd/>
              </a:ln>
            </p:spPr>
            <p:txBody>
              <a:bodyPr/>
              <a:lstStyle/>
              <a:p>
                <a:endParaRPr lang="zh-CN" altLang="en-US"/>
              </a:p>
            </p:txBody>
          </p:sp>
        </p:grpSp>
        <p:sp>
          <p:nvSpPr>
            <p:cNvPr id="122916" name="Rectangle 50"/>
            <p:cNvSpPr>
              <a:spLocks noChangeArrowheads="1"/>
            </p:cNvSpPr>
            <p:nvPr/>
          </p:nvSpPr>
          <p:spPr bwMode="auto">
            <a:xfrm>
              <a:off x="3747" y="1977"/>
              <a:ext cx="537" cy="1173"/>
            </a:xfrm>
            <a:prstGeom prst="rect">
              <a:avLst/>
            </a:prstGeom>
            <a:solidFill>
              <a:srgbClr val="CCFFFF"/>
            </a:solidFill>
            <a:ln w="9525">
              <a:noFill/>
              <a:miter lim="800000"/>
              <a:headEnd/>
              <a:tailEnd/>
            </a:ln>
          </p:spPr>
          <p:txBody>
            <a:bodyPr/>
            <a:lstStyle/>
            <a:p>
              <a:endParaRPr lang="zh-CN" altLang="en-US"/>
            </a:p>
          </p:txBody>
        </p:sp>
        <p:sp>
          <p:nvSpPr>
            <p:cNvPr id="122917" name="Rectangle 51"/>
            <p:cNvSpPr>
              <a:spLocks noChangeArrowheads="1"/>
            </p:cNvSpPr>
            <p:nvPr/>
          </p:nvSpPr>
          <p:spPr bwMode="auto">
            <a:xfrm rot="5400000">
              <a:off x="3669" y="2358"/>
              <a:ext cx="812" cy="155"/>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黑体" pitchFamily="49" charset="-122"/>
                  <a:ea typeface="黑体" pitchFamily="49" charset="-122"/>
                </a:rPr>
                <a:t>来自生产过程</a:t>
              </a:r>
              <a:r>
                <a:rPr lang="zh-CN" altLang="en-US" sz="1800">
                  <a:latin typeface="Arial" pitchFamily="34" charset="0"/>
                  <a:ea typeface="黑体" pitchFamily="49" charset="-122"/>
                </a:rPr>
                <a:t> </a:t>
              </a:r>
              <a:endParaRPr lang="zh-CN" altLang="en-US" sz="1800">
                <a:latin typeface="Arial" pitchFamily="34" charset="0"/>
              </a:endParaRPr>
            </a:p>
          </p:txBody>
        </p:sp>
        <p:sp>
          <p:nvSpPr>
            <p:cNvPr id="122918" name="Rectangle 52"/>
            <p:cNvSpPr>
              <a:spLocks noChangeArrowheads="1"/>
            </p:cNvSpPr>
            <p:nvPr/>
          </p:nvSpPr>
          <p:spPr bwMode="auto">
            <a:xfrm rot="5400000">
              <a:off x="4046" y="2866"/>
              <a:ext cx="72" cy="155"/>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grpSp>
          <p:nvGrpSpPr>
            <p:cNvPr id="122919" name="Group 53"/>
            <p:cNvGrpSpPr>
              <a:grpSpLocks/>
            </p:cNvGrpSpPr>
            <p:nvPr/>
          </p:nvGrpSpPr>
          <p:grpSpPr bwMode="auto">
            <a:xfrm>
              <a:off x="3677" y="3066"/>
              <a:ext cx="14" cy="14"/>
              <a:chOff x="3677" y="3066"/>
              <a:chExt cx="14" cy="14"/>
            </a:xfrm>
          </p:grpSpPr>
          <p:sp>
            <p:nvSpPr>
              <p:cNvPr id="122921" name="Rectangle 54"/>
              <p:cNvSpPr>
                <a:spLocks noChangeArrowheads="1"/>
              </p:cNvSpPr>
              <p:nvPr/>
            </p:nvSpPr>
            <p:spPr bwMode="auto">
              <a:xfrm>
                <a:off x="3677" y="3066"/>
                <a:ext cx="14" cy="14"/>
              </a:xfrm>
              <a:prstGeom prst="rect">
                <a:avLst/>
              </a:prstGeom>
              <a:solidFill>
                <a:srgbClr val="CCFFFF"/>
              </a:solidFill>
              <a:ln w="9525">
                <a:noFill/>
                <a:miter lim="800000"/>
                <a:headEnd/>
                <a:tailEnd/>
              </a:ln>
            </p:spPr>
            <p:txBody>
              <a:bodyPr/>
              <a:lstStyle/>
              <a:p>
                <a:endParaRPr lang="zh-CN" altLang="en-US"/>
              </a:p>
            </p:txBody>
          </p:sp>
          <p:sp>
            <p:nvSpPr>
              <p:cNvPr id="122922" name="Rectangle 55"/>
              <p:cNvSpPr>
                <a:spLocks noChangeArrowheads="1"/>
              </p:cNvSpPr>
              <p:nvPr/>
            </p:nvSpPr>
            <p:spPr bwMode="auto">
              <a:xfrm>
                <a:off x="3677" y="3066"/>
                <a:ext cx="14" cy="14"/>
              </a:xfrm>
              <a:prstGeom prst="rect">
                <a:avLst/>
              </a:prstGeom>
              <a:solidFill>
                <a:srgbClr val="CCFFFF"/>
              </a:solidFill>
              <a:ln w="17462" cap="rnd">
                <a:solidFill>
                  <a:srgbClr val="000000"/>
                </a:solidFill>
                <a:miter lim="800000"/>
                <a:headEnd/>
                <a:tailEnd/>
              </a:ln>
            </p:spPr>
            <p:txBody>
              <a:bodyPr/>
              <a:lstStyle/>
              <a:p>
                <a:endParaRPr lang="zh-CN" altLang="en-US"/>
              </a:p>
            </p:txBody>
          </p:sp>
        </p:grpSp>
        <p:sp>
          <p:nvSpPr>
            <p:cNvPr id="122920" name="Rectangle 56"/>
            <p:cNvSpPr>
              <a:spLocks noChangeArrowheads="1"/>
            </p:cNvSpPr>
            <p:nvPr/>
          </p:nvSpPr>
          <p:spPr bwMode="auto">
            <a:xfrm>
              <a:off x="3687" y="3107"/>
              <a:ext cx="72" cy="156"/>
            </a:xfrm>
            <a:prstGeom prst="rect">
              <a:avLst/>
            </a:prstGeom>
            <a:solidFill>
              <a:srgbClr val="CCFFFF"/>
            </a:solidFill>
            <a:ln w="9525">
              <a:noFill/>
              <a:miter lim="800000"/>
              <a:headEnd/>
              <a:tailEnd/>
            </a:ln>
          </p:spPr>
          <p:txBody>
            <a:bodyPr wrap="none" lIns="0" tIns="0" rIns="0" bIns="0">
              <a:spAutoFit/>
            </a:bodyPr>
            <a:lstStyle/>
            <a:p>
              <a:r>
                <a:rPr lang="zh-CN" altLang="en-US" sz="18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4"/>
          <p:cNvSpPr>
            <a:spLocks noChangeArrowheads="1"/>
          </p:cNvSpPr>
          <p:nvPr/>
        </p:nvSpPr>
        <p:spPr bwMode="auto">
          <a:xfrm>
            <a:off x="4427538" y="1052513"/>
            <a:ext cx="4464050" cy="3048000"/>
          </a:xfrm>
          <a:prstGeom prst="rect">
            <a:avLst/>
          </a:prstGeom>
          <a:noFill/>
          <a:ln w="9525" algn="ctr">
            <a:noFill/>
            <a:miter lim="800000"/>
            <a:headEnd/>
            <a:tailEnd/>
          </a:ln>
        </p:spPr>
        <p:txBody>
          <a:bodyPr>
            <a:spAutoFit/>
          </a:bodyPr>
          <a:lstStyle/>
          <a:p>
            <a:r>
              <a:rPr lang="zh-CN" altLang="en-US"/>
              <a:t> </a:t>
            </a:r>
            <a:r>
              <a:rPr lang="zh-CN" altLang="en-US" b="1"/>
              <a:t>数字量输入接口包括信号缓冲电路和接口地址译码。当</a:t>
            </a:r>
            <a:r>
              <a:rPr lang="en-US" altLang="zh-CN" b="1">
                <a:solidFill>
                  <a:schemeClr val="accent1"/>
                </a:solidFill>
              </a:rPr>
              <a:t>CPU</a:t>
            </a:r>
            <a:r>
              <a:rPr lang="zh-CN" altLang="en-US" b="1">
                <a:solidFill>
                  <a:schemeClr val="accent1"/>
                </a:solidFill>
              </a:rPr>
              <a:t>执行输入指令</a:t>
            </a:r>
            <a:r>
              <a:rPr lang="en-US" altLang="zh-CN" b="1">
                <a:solidFill>
                  <a:schemeClr val="accent1"/>
                </a:solidFill>
              </a:rPr>
              <a:t>IN</a:t>
            </a:r>
            <a:r>
              <a:rPr lang="zh-CN" altLang="en-US" b="1">
                <a:solidFill>
                  <a:schemeClr val="accent1"/>
                </a:solidFill>
              </a:rPr>
              <a:t>时，接口地址译码电路产生片选信号</a:t>
            </a:r>
            <a:r>
              <a:rPr lang="zh-CN" altLang="en-US" b="1"/>
              <a:t>，将经过输入调理电路送来的过程状态（开关信号），通过输入缓冲器送到数据总线上，再送到</a:t>
            </a:r>
            <a:r>
              <a:rPr lang="en-US" altLang="zh-CN" b="1"/>
              <a:t>CPU</a:t>
            </a:r>
            <a:r>
              <a:rPr lang="zh-CN" altLang="en-US" b="1"/>
              <a:t>中。</a:t>
            </a:r>
            <a:r>
              <a:rPr lang="zh-CN" altLang="en-US" b="1">
                <a:solidFill>
                  <a:srgbClr val="0000FF"/>
                </a:solidFill>
              </a:rPr>
              <a:t>。</a:t>
            </a:r>
            <a:r>
              <a:rPr lang="zh-CN" altLang="en-US"/>
              <a:t> </a:t>
            </a:r>
          </a:p>
        </p:txBody>
      </p:sp>
      <p:sp>
        <p:nvSpPr>
          <p:cNvPr id="123907" name="Rectangle 5"/>
          <p:cNvSpPr>
            <a:spLocks noChangeArrowheads="1"/>
          </p:cNvSpPr>
          <p:nvPr/>
        </p:nvSpPr>
        <p:spPr bwMode="auto">
          <a:xfrm>
            <a:off x="1403350" y="4797425"/>
            <a:ext cx="3862388" cy="549275"/>
          </a:xfrm>
          <a:prstGeom prst="rect">
            <a:avLst/>
          </a:prstGeom>
          <a:noFill/>
          <a:ln w="9525">
            <a:noFill/>
            <a:miter lim="800000"/>
            <a:headEnd/>
            <a:tailEnd/>
          </a:ln>
        </p:spPr>
        <p:txBody>
          <a:bodyPr wrap="none">
            <a:spAutoFit/>
          </a:bodyPr>
          <a:lstStyle/>
          <a:p>
            <a:pPr>
              <a:lnSpc>
                <a:spcPct val="125000"/>
              </a:lnSpc>
            </a:pPr>
            <a:r>
              <a:rPr lang="zh-CN" altLang="en-US" b="1">
                <a:latin typeface="宋体" pitchFamily="2" charset="-122"/>
              </a:rPr>
              <a:t>采用</a:t>
            </a:r>
            <a:r>
              <a:rPr lang="en-US" altLang="zh-CN" b="1">
                <a:latin typeface="宋体" pitchFamily="2" charset="-122"/>
              </a:rPr>
              <a:t>PC</a:t>
            </a:r>
            <a:r>
              <a:rPr lang="zh-CN" altLang="en-US" b="1">
                <a:latin typeface="宋体" pitchFamily="2" charset="-122"/>
              </a:rPr>
              <a:t>总线，接口程序为：</a:t>
            </a:r>
          </a:p>
        </p:txBody>
      </p:sp>
      <p:sp>
        <p:nvSpPr>
          <p:cNvPr id="123908" name="Rectangle 6"/>
          <p:cNvSpPr>
            <a:spLocks noChangeArrowheads="1"/>
          </p:cNvSpPr>
          <p:nvPr/>
        </p:nvSpPr>
        <p:spPr bwMode="auto">
          <a:xfrm>
            <a:off x="971550" y="5373688"/>
            <a:ext cx="7240588" cy="1006475"/>
          </a:xfrm>
          <a:prstGeom prst="rect">
            <a:avLst/>
          </a:prstGeom>
          <a:noFill/>
          <a:ln w="9525">
            <a:noFill/>
            <a:miter lim="800000"/>
            <a:headEnd/>
            <a:tailEnd/>
          </a:ln>
        </p:spPr>
        <p:txBody>
          <a:bodyPr wrap="none" anchor="ctr">
            <a:spAutoFit/>
          </a:bodyPr>
          <a:lstStyle/>
          <a:p>
            <a:pPr>
              <a:lnSpc>
                <a:spcPct val="125000"/>
              </a:lnSpc>
            </a:pPr>
            <a:r>
              <a:rPr lang="en-US" altLang="zh-CN" b="1">
                <a:solidFill>
                  <a:srgbClr val="00FF00"/>
                </a:solidFill>
              </a:rPr>
              <a:t>MOV   DX, DI_PORT</a:t>
            </a:r>
            <a:r>
              <a:rPr lang="en-US" altLang="zh-CN" b="1"/>
              <a:t>       </a:t>
            </a:r>
            <a:r>
              <a:rPr lang="zh-CN" altLang="en-US" b="1">
                <a:solidFill>
                  <a:schemeClr val="folHlink"/>
                </a:solidFill>
              </a:rPr>
              <a:t>；接口地址</a:t>
            </a:r>
            <a:r>
              <a:rPr lang="en-US" altLang="zh-CN" b="1">
                <a:solidFill>
                  <a:schemeClr val="folHlink"/>
                </a:solidFill>
              </a:rPr>
              <a:t>DI_PORT→DX</a:t>
            </a:r>
          </a:p>
          <a:p>
            <a:pPr>
              <a:lnSpc>
                <a:spcPct val="125000"/>
              </a:lnSpc>
            </a:pPr>
            <a:r>
              <a:rPr lang="en-US" altLang="zh-CN" b="1">
                <a:solidFill>
                  <a:srgbClr val="00FF00"/>
                </a:solidFill>
              </a:rPr>
              <a:t>IN        AL, DX</a:t>
            </a:r>
            <a:r>
              <a:rPr lang="en-US" altLang="zh-CN" b="1"/>
              <a:t>                    </a:t>
            </a:r>
            <a:r>
              <a:rPr lang="zh-CN" altLang="en-US" b="1">
                <a:solidFill>
                  <a:schemeClr val="folHlink"/>
                </a:solidFill>
              </a:rPr>
              <a:t>；过程状态→</a:t>
            </a:r>
            <a:r>
              <a:rPr lang="en-US" altLang="zh-CN" b="1">
                <a:solidFill>
                  <a:schemeClr val="folHlink"/>
                </a:solidFill>
              </a:rPr>
              <a:t>AL</a:t>
            </a:r>
            <a:r>
              <a:rPr lang="zh-CN" altLang="en-US" b="1">
                <a:solidFill>
                  <a:schemeClr val="folHlink"/>
                </a:solidFill>
              </a:rPr>
              <a:t>寄存器</a:t>
            </a:r>
          </a:p>
        </p:txBody>
      </p:sp>
      <p:pic>
        <p:nvPicPr>
          <p:cNvPr id="123909" name="Picture 4" descr="2m10"/>
          <p:cNvPicPr>
            <a:picLocks noChangeAspect="1" noChangeArrowheads="1"/>
          </p:cNvPicPr>
          <p:nvPr/>
        </p:nvPicPr>
        <p:blipFill>
          <a:blip r:embed="rId2" cstate="print"/>
          <a:srcRect/>
          <a:stretch>
            <a:fillRect/>
          </a:stretch>
        </p:blipFill>
        <p:spPr bwMode="auto">
          <a:xfrm>
            <a:off x="755650" y="765175"/>
            <a:ext cx="3335338" cy="36734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0" y="260350"/>
            <a:ext cx="9144000" cy="3240088"/>
          </a:xfrm>
        </p:spPr>
        <p:txBody>
          <a:bodyPr/>
          <a:lstStyle/>
          <a:p>
            <a:pPr eaLnBrk="1" hangingPunct="1">
              <a:spcBef>
                <a:spcPct val="0"/>
              </a:spcBef>
              <a:buFont typeface="Wingdings" pitchFamily="2" charset="2"/>
              <a:buNone/>
            </a:pPr>
            <a:r>
              <a:rPr lang="zh-CN" altLang="en-US" sz="2800" smtClean="0">
                <a:solidFill>
                  <a:schemeClr val="tx2"/>
                </a:solidFill>
                <a:latin typeface="宋体" pitchFamily="2" charset="-122"/>
              </a:rPr>
              <a:t>3、量化及量化误差</a:t>
            </a:r>
          </a:p>
          <a:p>
            <a:pPr eaLnBrk="1" hangingPunct="1">
              <a:spcBef>
                <a:spcPct val="0"/>
              </a:spcBef>
              <a:buFont typeface="Wingdings" pitchFamily="2" charset="2"/>
              <a:buNone/>
            </a:pPr>
            <a:endParaRPr lang="zh-CN" altLang="en-US" sz="2800" smtClean="0">
              <a:latin typeface="宋体" pitchFamily="2" charset="-122"/>
            </a:endParaRPr>
          </a:p>
          <a:p>
            <a:pPr eaLnBrk="1" hangingPunct="1">
              <a:spcBef>
                <a:spcPct val="0"/>
              </a:spcBef>
              <a:buFont typeface="Wingdings" pitchFamily="2" charset="2"/>
              <a:buNone/>
            </a:pPr>
            <a:r>
              <a:rPr lang="zh-CN" altLang="en-US" sz="2800" smtClean="0">
                <a:latin typeface="宋体" pitchFamily="2" charset="-122"/>
              </a:rPr>
              <a:t>    采样后得到的离散模拟信号本质上还是模拟信号必须经过量化过程，变成数字信号才能被计算机接受和处理。</a:t>
            </a:r>
          </a:p>
          <a:p>
            <a:pPr eaLnBrk="1" hangingPunct="1">
              <a:spcBef>
                <a:spcPct val="0"/>
              </a:spcBef>
              <a:buFont typeface="Wingdings" pitchFamily="2" charset="2"/>
              <a:buNone/>
            </a:pPr>
            <a:r>
              <a:rPr lang="zh-CN" altLang="en-US" sz="2800" smtClean="0">
                <a:latin typeface="宋体" pitchFamily="2" charset="-122"/>
              </a:rPr>
              <a:t>   </a:t>
            </a:r>
            <a:r>
              <a:rPr lang="zh-CN" altLang="en-US" sz="2800" smtClean="0">
                <a:solidFill>
                  <a:schemeClr val="accent1"/>
                </a:solidFill>
                <a:latin typeface="宋体" pitchFamily="2" charset="-122"/>
              </a:rPr>
              <a:t>量化过程</a:t>
            </a:r>
            <a:r>
              <a:rPr lang="zh-CN" altLang="en-US" sz="2800" smtClean="0">
                <a:latin typeface="宋体" pitchFamily="2" charset="-122"/>
              </a:rPr>
              <a:t>（简称量化）就是用一组数码（如8位或16位二进制码）来表示离散的模拟信号的大小。</a:t>
            </a:r>
            <a:r>
              <a:rPr lang="zh-CN" altLang="en-US" sz="2800" smtClean="0">
                <a:solidFill>
                  <a:schemeClr val="folHlink"/>
                </a:solidFill>
                <a:latin typeface="宋体" pitchFamily="2" charset="-122"/>
              </a:rPr>
              <a:t>量化是由</a:t>
            </a:r>
            <a:r>
              <a:rPr lang="en-US" altLang="zh-CN" sz="2800" smtClean="0">
                <a:solidFill>
                  <a:schemeClr val="folHlink"/>
                </a:solidFill>
                <a:latin typeface="宋体" pitchFamily="2" charset="-122"/>
              </a:rPr>
              <a:t>A/D</a:t>
            </a:r>
            <a:r>
              <a:rPr lang="zh-CN" altLang="en-US" sz="2800" smtClean="0">
                <a:solidFill>
                  <a:schemeClr val="folHlink"/>
                </a:solidFill>
                <a:latin typeface="宋体" pitchFamily="2" charset="-122"/>
              </a:rPr>
              <a:t>转换器完成的</a:t>
            </a:r>
            <a:r>
              <a:rPr lang="zh-CN" altLang="en-US" sz="2800" smtClean="0">
                <a:latin typeface="宋体" pitchFamily="2" charset="-122"/>
              </a:rPr>
              <a:t>。</a:t>
            </a:r>
            <a:endParaRPr lang="zh-CN" altLang="en-US" smtClean="0">
              <a:latin typeface="宋体" pitchFamily="2" charset="-122"/>
            </a:endParaRPr>
          </a:p>
        </p:txBody>
      </p:sp>
      <p:sp>
        <p:nvSpPr>
          <p:cNvPr id="14339" name="Rectangle 8"/>
          <p:cNvSpPr>
            <a:spLocks noChangeArrowheads="1"/>
          </p:cNvSpPr>
          <p:nvPr/>
        </p:nvSpPr>
        <p:spPr bwMode="auto">
          <a:xfrm flipV="1">
            <a:off x="2362200" y="5564188"/>
            <a:ext cx="9144000" cy="455612"/>
          </a:xfrm>
          <a:prstGeom prst="rect">
            <a:avLst/>
          </a:prstGeom>
          <a:noFill/>
          <a:ln w="12700" cap="sq">
            <a:noFill/>
            <a:miter lim="800000"/>
            <a:headEnd type="none" w="sm" len="sm"/>
            <a:tailEnd type="none" w="sm" len="sm"/>
          </a:ln>
        </p:spPr>
        <p:txBody>
          <a:bodyPr>
            <a:spAutoFit/>
          </a:bodyPr>
          <a:lstStyle/>
          <a:p>
            <a:endParaRPr lang="zh-CN" altLang="en-US"/>
          </a:p>
        </p:txBody>
      </p:sp>
      <p:pic>
        <p:nvPicPr>
          <p:cNvPr id="14340" name="Picture 11"/>
          <p:cNvPicPr>
            <a:picLocks noChangeAspect="1" noChangeArrowheads="1"/>
          </p:cNvPicPr>
          <p:nvPr/>
        </p:nvPicPr>
        <p:blipFill>
          <a:blip r:embed="rId2" cstate="print"/>
          <a:srcRect/>
          <a:stretch>
            <a:fillRect/>
          </a:stretch>
        </p:blipFill>
        <p:spPr bwMode="auto">
          <a:xfrm>
            <a:off x="1619672" y="3789040"/>
            <a:ext cx="5638800" cy="2951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idx="1"/>
          </p:nvPr>
        </p:nvSpPr>
        <p:spPr>
          <a:xfrm>
            <a:off x="0" y="188913"/>
            <a:ext cx="8675688" cy="3960812"/>
          </a:xfrm>
        </p:spPr>
        <p:txBody>
          <a:bodyPr/>
          <a:lstStyle/>
          <a:p>
            <a:pPr eaLnBrk="1" hangingPunct="1">
              <a:lnSpc>
                <a:spcPct val="90000"/>
              </a:lnSpc>
              <a:spcBef>
                <a:spcPct val="0"/>
              </a:spcBef>
              <a:buFont typeface="Wingdings" pitchFamily="2" charset="2"/>
              <a:buNone/>
            </a:pPr>
            <a:r>
              <a:rPr lang="zh-CN" altLang="en-US" sz="2400" smtClean="0">
                <a:latin typeface="宋体" pitchFamily="2" charset="-122"/>
              </a:rPr>
              <a:t>	开关量输入状态信号的形式可能是电压、电流、开关的触点，因此引起</a:t>
            </a:r>
            <a:r>
              <a:rPr lang="zh-CN" altLang="en-US" sz="2400" smtClean="0">
                <a:solidFill>
                  <a:srgbClr val="00FF00"/>
                </a:solidFill>
                <a:latin typeface="宋体" pitchFamily="2" charset="-122"/>
              </a:rPr>
              <a:t>瞬时高压、过电压、接触抖动</a:t>
            </a:r>
            <a:r>
              <a:rPr lang="zh-CN" altLang="en-US" sz="2400" smtClean="0">
                <a:latin typeface="宋体" pitchFamily="2" charset="-122"/>
              </a:rPr>
              <a:t>等现象。</a:t>
            </a:r>
          </a:p>
          <a:p>
            <a:pPr eaLnBrk="1" hangingPunct="1">
              <a:lnSpc>
                <a:spcPct val="90000"/>
              </a:lnSpc>
              <a:spcBef>
                <a:spcPct val="0"/>
              </a:spcBef>
              <a:buFont typeface="Wingdings" pitchFamily="2" charset="2"/>
              <a:buNone/>
            </a:pPr>
            <a:r>
              <a:rPr lang="zh-CN" altLang="en-US" sz="2400" smtClean="0">
                <a:latin typeface="宋体" pitchFamily="2" charset="-122"/>
              </a:rPr>
              <a:t>	</a:t>
            </a:r>
          </a:p>
          <a:p>
            <a:pPr eaLnBrk="1" hangingPunct="1">
              <a:lnSpc>
                <a:spcPct val="90000"/>
              </a:lnSpc>
              <a:spcBef>
                <a:spcPct val="0"/>
              </a:spcBef>
              <a:buFont typeface="Wingdings" pitchFamily="2" charset="2"/>
              <a:buNone/>
            </a:pPr>
            <a:r>
              <a:rPr lang="zh-CN" altLang="en-US" sz="2400" smtClean="0">
                <a:latin typeface="宋体" pitchFamily="2" charset="-122"/>
              </a:rPr>
              <a:t>	为了将外部开关量信号输入到计算机，必须将现场</a:t>
            </a:r>
            <a:r>
              <a:rPr lang="zh-CN" altLang="en-US" sz="2400" smtClean="0">
                <a:solidFill>
                  <a:srgbClr val="00FF00"/>
                </a:solidFill>
                <a:latin typeface="宋体" pitchFamily="2" charset="-122"/>
              </a:rPr>
              <a:t>输入信号调理</a:t>
            </a:r>
            <a:r>
              <a:rPr lang="zh-CN" altLang="en-US" sz="2400" smtClean="0">
                <a:latin typeface="宋体" pitchFamily="2" charset="-122"/>
              </a:rPr>
              <a:t>，经转换、保护、滤波、隔离等措施转换成计算机能够接收的逻辑信号。</a:t>
            </a:r>
          </a:p>
          <a:p>
            <a:pPr eaLnBrk="1" hangingPunct="1">
              <a:lnSpc>
                <a:spcPct val="90000"/>
              </a:lnSpc>
              <a:buFont typeface="Wingdings" pitchFamily="2" charset="2"/>
              <a:buNone/>
            </a:pPr>
            <a:r>
              <a:rPr lang="zh-CN" altLang="en-US" sz="2400" smtClean="0">
                <a:solidFill>
                  <a:schemeClr val="tx2"/>
                </a:solidFill>
                <a:latin typeface="黑体" pitchFamily="49" charset="-122"/>
              </a:rPr>
              <a:t> </a:t>
            </a:r>
            <a:r>
              <a:rPr lang="zh-CN" altLang="en-US" sz="2400" smtClean="0">
                <a:solidFill>
                  <a:schemeClr val="folHlink"/>
                </a:solidFill>
                <a:latin typeface="黑体" pitchFamily="49" charset="-122"/>
              </a:rPr>
              <a:t>（</a:t>
            </a:r>
            <a:r>
              <a:rPr lang="en-US" altLang="zh-CN" sz="2400" smtClean="0">
                <a:solidFill>
                  <a:schemeClr val="folHlink"/>
                </a:solidFill>
                <a:latin typeface="黑体" pitchFamily="49" charset="-122"/>
              </a:rPr>
              <a:t>1</a:t>
            </a:r>
            <a:r>
              <a:rPr lang="zh-CN" altLang="en-US" sz="2400" smtClean="0">
                <a:solidFill>
                  <a:schemeClr val="folHlink"/>
                </a:solidFill>
                <a:latin typeface="黑体" pitchFamily="49" charset="-122"/>
              </a:rPr>
              <a:t>）小功率输入调理电路</a:t>
            </a:r>
          </a:p>
          <a:p>
            <a:pPr eaLnBrk="1" hangingPunct="1">
              <a:lnSpc>
                <a:spcPct val="90000"/>
              </a:lnSpc>
              <a:buFont typeface="Wingdings" pitchFamily="2" charset="2"/>
              <a:buNone/>
            </a:pPr>
            <a:r>
              <a:rPr lang="zh-CN" altLang="en-US" sz="2400" smtClean="0">
                <a:latin typeface="黑体" pitchFamily="49" charset="-122"/>
              </a:rPr>
              <a:t>  开关、继电器等接点接通和断开动作，被转换成</a:t>
            </a:r>
            <a:r>
              <a:rPr lang="en-US" altLang="zh-CN" sz="2400" smtClean="0">
                <a:latin typeface="黑体" pitchFamily="49" charset="-122"/>
              </a:rPr>
              <a:t>TTL</a:t>
            </a:r>
            <a:r>
              <a:rPr lang="zh-CN" altLang="en-US" sz="2400" smtClean="0">
                <a:latin typeface="黑体" pitchFamily="49" charset="-122"/>
              </a:rPr>
              <a:t>电平信号与计算机相连。为了清除由于接点的机械抖动而产生的振荡信号，一般都应加入有较长时间常数的</a:t>
            </a:r>
            <a:r>
              <a:rPr lang="zh-CN" altLang="en-US" sz="2400" smtClean="0">
                <a:solidFill>
                  <a:schemeClr val="folHlink"/>
                </a:solidFill>
                <a:latin typeface="黑体" pitchFamily="49" charset="-122"/>
              </a:rPr>
              <a:t>积分电路</a:t>
            </a:r>
            <a:r>
              <a:rPr lang="zh-CN" altLang="en-US" sz="2400" smtClean="0">
                <a:latin typeface="黑体" pitchFamily="49" charset="-122"/>
              </a:rPr>
              <a:t>来消除这种振荡。</a:t>
            </a:r>
          </a:p>
        </p:txBody>
      </p:sp>
      <p:sp>
        <p:nvSpPr>
          <p:cNvPr id="124931" name="Rectangle 5"/>
          <p:cNvSpPr>
            <a:spLocks noChangeArrowheads="1"/>
          </p:cNvSpPr>
          <p:nvPr/>
        </p:nvSpPr>
        <p:spPr bwMode="auto">
          <a:xfrm>
            <a:off x="4284663" y="4581525"/>
            <a:ext cx="4572000" cy="1981200"/>
          </a:xfrm>
          <a:prstGeom prst="rect">
            <a:avLst/>
          </a:prstGeom>
          <a:noFill/>
          <a:ln w="9525" algn="ctr">
            <a:noFill/>
            <a:miter lim="800000"/>
            <a:headEnd/>
            <a:tailEnd/>
          </a:ln>
        </p:spPr>
        <p:txBody>
          <a:bodyPr>
            <a:spAutoFit/>
          </a:bodyPr>
          <a:lstStyle/>
          <a:p>
            <a:r>
              <a:rPr kumimoji="1" lang="zh-CN" altLang="en-US" sz="2000" b="1"/>
              <a:t>采用积分电路的小功率输入调理电路</a:t>
            </a:r>
          </a:p>
          <a:p>
            <a:endParaRPr kumimoji="1" lang="zh-CN" altLang="en-US" sz="2000" b="1"/>
          </a:p>
          <a:p>
            <a:r>
              <a:rPr kumimoji="1" lang="zh-CN" altLang="en-US" sz="2000" b="1"/>
              <a:t>      把开关</a:t>
            </a:r>
            <a:r>
              <a:rPr kumimoji="1" lang="en-US" altLang="zh-CN" sz="2000" b="1"/>
              <a:t>K</a:t>
            </a:r>
            <a:r>
              <a:rPr kumimoji="1" lang="zh-CN" altLang="en-US" sz="2000" b="1"/>
              <a:t>的状态转化成二进制状态。闭和</a:t>
            </a:r>
            <a:r>
              <a:rPr kumimoji="1" lang="en-US" altLang="zh-CN" sz="2000" b="1"/>
              <a:t>K</a:t>
            </a:r>
            <a:r>
              <a:rPr kumimoji="1" lang="zh-CN" altLang="en-US" sz="2000" b="1"/>
              <a:t>时，电容</a:t>
            </a:r>
            <a:r>
              <a:rPr kumimoji="1" lang="en-US" altLang="zh-CN" sz="2000" b="1"/>
              <a:t>C</a:t>
            </a:r>
            <a:r>
              <a:rPr kumimoji="1" lang="zh-CN" altLang="en-US" sz="2000" b="1"/>
              <a:t>放电，反相器反相为</a:t>
            </a:r>
            <a:r>
              <a:rPr kumimoji="1" lang="en-US" altLang="zh-CN" sz="2000" b="1"/>
              <a:t>1</a:t>
            </a:r>
            <a:r>
              <a:rPr kumimoji="1" lang="zh-CN" altLang="en-US" sz="2000" b="1"/>
              <a:t>； 断开</a:t>
            </a:r>
            <a:r>
              <a:rPr kumimoji="1" lang="en-US" altLang="zh-CN" sz="2000" b="1"/>
              <a:t>K</a:t>
            </a:r>
            <a:r>
              <a:rPr kumimoji="1" lang="zh-CN" altLang="en-US" sz="2000" b="1"/>
              <a:t>时，电容</a:t>
            </a:r>
            <a:r>
              <a:rPr kumimoji="1" lang="en-US" altLang="zh-CN" sz="2000" b="1"/>
              <a:t>C</a:t>
            </a:r>
            <a:r>
              <a:rPr kumimoji="1" lang="zh-CN" altLang="en-US" sz="2000" b="1"/>
              <a:t>充电，反相器反相 为</a:t>
            </a:r>
            <a:r>
              <a:rPr kumimoji="1" lang="en-US" altLang="zh-CN" sz="2000" b="1"/>
              <a:t>0</a:t>
            </a:r>
            <a:r>
              <a:rPr kumimoji="1" lang="zh-CN" altLang="en-US" b="1"/>
              <a:t>。</a:t>
            </a:r>
          </a:p>
        </p:txBody>
      </p:sp>
      <p:grpSp>
        <p:nvGrpSpPr>
          <p:cNvPr id="2" name="Group 6"/>
          <p:cNvGrpSpPr>
            <a:grpSpLocks noChangeAspect="1"/>
          </p:cNvGrpSpPr>
          <p:nvPr/>
        </p:nvGrpSpPr>
        <p:grpSpPr bwMode="auto">
          <a:xfrm>
            <a:off x="684213" y="4127500"/>
            <a:ext cx="3240087" cy="2730500"/>
            <a:chOff x="152" y="1565"/>
            <a:chExt cx="2093" cy="1764"/>
          </a:xfrm>
        </p:grpSpPr>
        <p:sp>
          <p:nvSpPr>
            <p:cNvPr id="124933" name="AutoShape 7"/>
            <p:cNvSpPr>
              <a:spLocks noChangeAspect="1" noChangeArrowheads="1" noTextEdit="1"/>
            </p:cNvSpPr>
            <p:nvPr/>
          </p:nvSpPr>
          <p:spPr bwMode="auto">
            <a:xfrm>
              <a:off x="158" y="1570"/>
              <a:ext cx="2087" cy="1759"/>
            </a:xfrm>
            <a:prstGeom prst="rect">
              <a:avLst/>
            </a:prstGeom>
            <a:solidFill>
              <a:srgbClr val="CCFFFF"/>
            </a:solidFill>
            <a:ln w="9525">
              <a:noFill/>
              <a:miter lim="800000"/>
              <a:headEnd/>
              <a:tailEnd/>
            </a:ln>
          </p:spPr>
          <p:txBody>
            <a:bodyPr/>
            <a:lstStyle/>
            <a:p>
              <a:endParaRPr lang="zh-CN" altLang="en-US"/>
            </a:p>
          </p:txBody>
        </p:sp>
        <p:sp>
          <p:nvSpPr>
            <p:cNvPr id="124934" name="Rectangle 8"/>
            <p:cNvSpPr>
              <a:spLocks noChangeArrowheads="1"/>
            </p:cNvSpPr>
            <p:nvPr/>
          </p:nvSpPr>
          <p:spPr bwMode="auto">
            <a:xfrm>
              <a:off x="649" y="1565"/>
              <a:ext cx="627" cy="733"/>
            </a:xfrm>
            <a:prstGeom prst="rect">
              <a:avLst/>
            </a:prstGeom>
            <a:solidFill>
              <a:srgbClr val="CCFFFF"/>
            </a:solidFill>
            <a:ln w="9525">
              <a:noFill/>
              <a:miter lim="800000"/>
              <a:headEnd/>
              <a:tailEnd/>
            </a:ln>
          </p:spPr>
          <p:txBody>
            <a:bodyPr/>
            <a:lstStyle/>
            <a:p>
              <a:endParaRPr lang="zh-CN" altLang="en-US"/>
            </a:p>
          </p:txBody>
        </p:sp>
        <p:sp>
          <p:nvSpPr>
            <p:cNvPr id="124935" name="Rectangle 9"/>
            <p:cNvSpPr>
              <a:spLocks noChangeArrowheads="1"/>
            </p:cNvSpPr>
            <p:nvPr/>
          </p:nvSpPr>
          <p:spPr bwMode="auto">
            <a:xfrm>
              <a:off x="780" y="1666"/>
              <a:ext cx="111" cy="235"/>
            </a:xfrm>
            <a:prstGeom prst="rect">
              <a:avLst/>
            </a:prstGeom>
            <a:solidFill>
              <a:srgbClr val="CCFFFF"/>
            </a:solidFill>
            <a:ln w="9525">
              <a:noFill/>
              <a:miter lim="800000"/>
              <a:headEnd/>
              <a:tailEnd/>
            </a:ln>
          </p:spPr>
          <p:txBody>
            <a:bodyPr wrap="none" lIns="0" tIns="0" rIns="0" bIns="0">
              <a:spAutoFit/>
            </a:bodyPr>
            <a:lstStyle/>
            <a:p>
              <a:r>
                <a:rPr lang="en-US" altLang="zh-CN" b="1">
                  <a:solidFill>
                    <a:srgbClr val="000000"/>
                  </a:solidFill>
                  <a:ea typeface="黑体" pitchFamily="49" charset="-122"/>
                </a:rPr>
                <a:t>+</a:t>
              </a:r>
              <a:endParaRPr lang="en-US" altLang="zh-CN" sz="1800" b="1">
                <a:latin typeface="Arial" pitchFamily="34" charset="0"/>
                <a:ea typeface="黑体" pitchFamily="49" charset="-122"/>
              </a:endParaRPr>
            </a:p>
          </p:txBody>
        </p:sp>
        <p:sp>
          <p:nvSpPr>
            <p:cNvPr id="124936" name="Rectangle 10"/>
            <p:cNvSpPr>
              <a:spLocks noChangeArrowheads="1"/>
            </p:cNvSpPr>
            <p:nvPr/>
          </p:nvSpPr>
          <p:spPr bwMode="auto">
            <a:xfrm>
              <a:off x="888" y="1666"/>
              <a:ext cx="99" cy="235"/>
            </a:xfrm>
            <a:prstGeom prst="rect">
              <a:avLst/>
            </a:prstGeom>
            <a:solidFill>
              <a:srgbClr val="CCFFFF"/>
            </a:solidFill>
            <a:ln w="9525">
              <a:noFill/>
              <a:miter lim="800000"/>
              <a:headEnd/>
              <a:tailEnd/>
            </a:ln>
          </p:spPr>
          <p:txBody>
            <a:bodyPr wrap="none" lIns="0" tIns="0" rIns="0" bIns="0">
              <a:spAutoFit/>
            </a:bodyPr>
            <a:lstStyle/>
            <a:p>
              <a:r>
                <a:rPr lang="en-US" altLang="zh-CN" b="1">
                  <a:solidFill>
                    <a:srgbClr val="000000"/>
                  </a:solidFill>
                  <a:ea typeface="黑体" pitchFamily="49" charset="-122"/>
                </a:rPr>
                <a:t>5</a:t>
              </a:r>
              <a:endParaRPr lang="en-US" altLang="zh-CN" sz="1800" b="1">
                <a:latin typeface="Arial" pitchFamily="34" charset="0"/>
                <a:ea typeface="黑体" pitchFamily="49" charset="-122"/>
              </a:endParaRPr>
            </a:p>
          </p:txBody>
        </p:sp>
        <p:sp>
          <p:nvSpPr>
            <p:cNvPr id="124937" name="Rectangle 11"/>
            <p:cNvSpPr>
              <a:spLocks noChangeArrowheads="1"/>
            </p:cNvSpPr>
            <p:nvPr/>
          </p:nvSpPr>
          <p:spPr bwMode="auto">
            <a:xfrm>
              <a:off x="982" y="1666"/>
              <a:ext cx="142" cy="235"/>
            </a:xfrm>
            <a:prstGeom prst="rect">
              <a:avLst/>
            </a:prstGeom>
            <a:solidFill>
              <a:srgbClr val="CCFFFF"/>
            </a:solidFill>
            <a:ln w="9525">
              <a:noFill/>
              <a:miter lim="800000"/>
              <a:headEnd/>
              <a:tailEnd/>
            </a:ln>
          </p:spPr>
          <p:txBody>
            <a:bodyPr wrap="none" lIns="0" tIns="0" rIns="0" bIns="0">
              <a:spAutoFit/>
            </a:bodyPr>
            <a:lstStyle/>
            <a:p>
              <a:r>
                <a:rPr lang="en-US" altLang="zh-CN" b="1">
                  <a:solidFill>
                    <a:srgbClr val="000000"/>
                  </a:solidFill>
                  <a:ea typeface="黑体" pitchFamily="49" charset="-122"/>
                </a:rPr>
                <a:t>V</a:t>
              </a:r>
              <a:endParaRPr lang="en-US" altLang="zh-CN" sz="1800" b="1">
                <a:latin typeface="Arial" pitchFamily="34" charset="0"/>
                <a:ea typeface="黑体" pitchFamily="49" charset="-122"/>
              </a:endParaRPr>
            </a:p>
          </p:txBody>
        </p:sp>
        <p:sp>
          <p:nvSpPr>
            <p:cNvPr id="124938" name="Rectangle 12"/>
            <p:cNvSpPr>
              <a:spLocks noChangeArrowheads="1"/>
            </p:cNvSpPr>
            <p:nvPr/>
          </p:nvSpPr>
          <p:spPr bwMode="auto">
            <a:xfrm>
              <a:off x="1117" y="1747"/>
              <a:ext cx="33" cy="157"/>
            </a:xfrm>
            <a:prstGeom prst="rect">
              <a:avLst/>
            </a:prstGeom>
            <a:solidFill>
              <a:srgbClr val="CCFFFF"/>
            </a:solidFill>
            <a:ln w="9525">
              <a:noFill/>
              <a:miter lim="800000"/>
              <a:headEnd/>
              <a:tailEnd/>
            </a:ln>
          </p:spPr>
          <p:txBody>
            <a:bodyPr wrap="none" lIns="0" tIns="0" rIns="0" bIns="0">
              <a:spAutoFit/>
            </a:bodyPr>
            <a:lstStyle/>
            <a:p>
              <a:r>
                <a:rPr lang="zh-CN" altLang="en-US" sz="1600" b="1">
                  <a:solidFill>
                    <a:srgbClr val="000000"/>
                  </a:solidFill>
                  <a:ea typeface="黑体" pitchFamily="49" charset="-122"/>
                </a:rPr>
                <a:t> </a:t>
              </a:r>
              <a:endParaRPr lang="zh-CN" altLang="en-US" sz="1800" b="1">
                <a:latin typeface="Arial" pitchFamily="34" charset="0"/>
                <a:ea typeface="黑体" pitchFamily="49" charset="-122"/>
              </a:endParaRPr>
            </a:p>
          </p:txBody>
        </p:sp>
        <p:sp>
          <p:nvSpPr>
            <p:cNvPr id="124939" name="Rectangle 13"/>
            <p:cNvSpPr>
              <a:spLocks noChangeArrowheads="1"/>
            </p:cNvSpPr>
            <p:nvPr/>
          </p:nvSpPr>
          <p:spPr bwMode="auto">
            <a:xfrm>
              <a:off x="1373" y="2642"/>
              <a:ext cx="626" cy="658"/>
            </a:xfrm>
            <a:prstGeom prst="rect">
              <a:avLst/>
            </a:prstGeom>
            <a:solidFill>
              <a:srgbClr val="CCFFFF"/>
            </a:solidFill>
            <a:ln w="9525">
              <a:noFill/>
              <a:miter lim="800000"/>
              <a:headEnd/>
              <a:tailEnd/>
            </a:ln>
          </p:spPr>
          <p:txBody>
            <a:bodyPr/>
            <a:lstStyle/>
            <a:p>
              <a:endParaRPr lang="zh-CN" altLang="en-US"/>
            </a:p>
          </p:txBody>
        </p:sp>
        <p:sp>
          <p:nvSpPr>
            <p:cNvPr id="124940" name="Rectangle 14"/>
            <p:cNvSpPr>
              <a:spLocks noChangeArrowheads="1"/>
            </p:cNvSpPr>
            <p:nvPr/>
          </p:nvSpPr>
          <p:spPr bwMode="auto">
            <a:xfrm>
              <a:off x="1506" y="2741"/>
              <a:ext cx="142" cy="236"/>
            </a:xfrm>
            <a:prstGeom prst="rect">
              <a:avLst/>
            </a:prstGeom>
            <a:solidFill>
              <a:srgbClr val="CCFFFF"/>
            </a:solidFill>
            <a:ln w="9525">
              <a:noFill/>
              <a:miter lim="800000"/>
              <a:headEnd/>
              <a:tailEnd/>
            </a:ln>
          </p:spPr>
          <p:txBody>
            <a:bodyPr wrap="none" lIns="0" tIns="0" rIns="0" bIns="0">
              <a:spAutoFit/>
            </a:bodyPr>
            <a:lstStyle/>
            <a:p>
              <a:r>
                <a:rPr lang="en-US" altLang="zh-CN" b="1">
                  <a:solidFill>
                    <a:srgbClr val="000000"/>
                  </a:solidFill>
                  <a:ea typeface="黑体" pitchFamily="49" charset="-122"/>
                </a:rPr>
                <a:t>C</a:t>
              </a:r>
              <a:endParaRPr lang="en-US" altLang="zh-CN" sz="1800" b="1">
                <a:latin typeface="Arial" pitchFamily="34" charset="0"/>
                <a:ea typeface="黑体" pitchFamily="49" charset="-122"/>
              </a:endParaRPr>
            </a:p>
          </p:txBody>
        </p:sp>
        <p:sp>
          <p:nvSpPr>
            <p:cNvPr id="124941" name="Rectangle 15"/>
            <p:cNvSpPr>
              <a:spLocks noChangeArrowheads="1"/>
            </p:cNvSpPr>
            <p:nvPr/>
          </p:nvSpPr>
          <p:spPr bwMode="auto">
            <a:xfrm>
              <a:off x="1631" y="2824"/>
              <a:ext cx="33" cy="158"/>
            </a:xfrm>
            <a:prstGeom prst="rect">
              <a:avLst/>
            </a:prstGeom>
            <a:solidFill>
              <a:srgbClr val="CCFFFF"/>
            </a:solidFill>
            <a:ln w="9525">
              <a:noFill/>
              <a:miter lim="800000"/>
              <a:headEnd/>
              <a:tailEnd/>
            </a:ln>
          </p:spPr>
          <p:txBody>
            <a:bodyPr wrap="none" lIns="0" tIns="0" rIns="0" bIns="0">
              <a:spAutoFit/>
            </a:bodyPr>
            <a:lstStyle/>
            <a:p>
              <a:r>
                <a:rPr lang="zh-CN" altLang="en-US" sz="1600" b="1">
                  <a:solidFill>
                    <a:srgbClr val="000000"/>
                  </a:solidFill>
                  <a:ea typeface="黑体" pitchFamily="49" charset="-122"/>
                </a:rPr>
                <a:t> </a:t>
              </a:r>
              <a:endParaRPr lang="zh-CN" altLang="en-US" sz="1800" b="1">
                <a:latin typeface="Arial" pitchFamily="34" charset="0"/>
                <a:ea typeface="黑体" pitchFamily="49" charset="-122"/>
              </a:endParaRPr>
            </a:p>
          </p:txBody>
        </p:sp>
        <p:sp>
          <p:nvSpPr>
            <p:cNvPr id="124942" name="Rectangle 16"/>
            <p:cNvSpPr>
              <a:spLocks noChangeArrowheads="1"/>
            </p:cNvSpPr>
            <p:nvPr/>
          </p:nvSpPr>
          <p:spPr bwMode="auto">
            <a:xfrm>
              <a:off x="152" y="2632"/>
              <a:ext cx="627" cy="657"/>
            </a:xfrm>
            <a:prstGeom prst="rect">
              <a:avLst/>
            </a:prstGeom>
            <a:solidFill>
              <a:srgbClr val="CCFFFF"/>
            </a:solidFill>
            <a:ln w="9525">
              <a:noFill/>
              <a:miter lim="800000"/>
              <a:headEnd/>
              <a:tailEnd/>
            </a:ln>
          </p:spPr>
          <p:txBody>
            <a:bodyPr/>
            <a:lstStyle/>
            <a:p>
              <a:endParaRPr lang="zh-CN" altLang="en-US"/>
            </a:p>
          </p:txBody>
        </p:sp>
        <p:sp>
          <p:nvSpPr>
            <p:cNvPr id="124943" name="Rectangle 17"/>
            <p:cNvSpPr>
              <a:spLocks noChangeArrowheads="1"/>
            </p:cNvSpPr>
            <p:nvPr/>
          </p:nvSpPr>
          <p:spPr bwMode="auto">
            <a:xfrm>
              <a:off x="283" y="2734"/>
              <a:ext cx="153" cy="236"/>
            </a:xfrm>
            <a:prstGeom prst="rect">
              <a:avLst/>
            </a:prstGeom>
            <a:solidFill>
              <a:srgbClr val="CCFFFF"/>
            </a:solidFill>
            <a:ln w="9525">
              <a:noFill/>
              <a:miter lim="800000"/>
              <a:headEnd/>
              <a:tailEnd/>
            </a:ln>
          </p:spPr>
          <p:txBody>
            <a:bodyPr wrap="none" lIns="0" tIns="0" rIns="0" bIns="0">
              <a:spAutoFit/>
            </a:bodyPr>
            <a:lstStyle/>
            <a:p>
              <a:r>
                <a:rPr lang="en-US" altLang="zh-CN" b="1">
                  <a:solidFill>
                    <a:srgbClr val="000000"/>
                  </a:solidFill>
                  <a:ea typeface="黑体" pitchFamily="49" charset="-122"/>
                </a:rPr>
                <a:t>K</a:t>
              </a:r>
              <a:endParaRPr lang="en-US" altLang="zh-CN" sz="1800" b="1">
                <a:latin typeface="Arial" pitchFamily="34" charset="0"/>
                <a:ea typeface="黑体" pitchFamily="49" charset="-122"/>
              </a:endParaRPr>
            </a:p>
          </p:txBody>
        </p:sp>
        <p:sp>
          <p:nvSpPr>
            <p:cNvPr id="124944" name="Rectangle 18"/>
            <p:cNvSpPr>
              <a:spLocks noChangeArrowheads="1"/>
            </p:cNvSpPr>
            <p:nvPr/>
          </p:nvSpPr>
          <p:spPr bwMode="auto">
            <a:xfrm>
              <a:off x="422" y="2815"/>
              <a:ext cx="33" cy="158"/>
            </a:xfrm>
            <a:prstGeom prst="rect">
              <a:avLst/>
            </a:prstGeom>
            <a:solidFill>
              <a:srgbClr val="CCFFFF"/>
            </a:solidFill>
            <a:ln w="9525">
              <a:noFill/>
              <a:miter lim="800000"/>
              <a:headEnd/>
              <a:tailEnd/>
            </a:ln>
          </p:spPr>
          <p:txBody>
            <a:bodyPr wrap="none" lIns="0" tIns="0" rIns="0" bIns="0">
              <a:spAutoFit/>
            </a:bodyPr>
            <a:lstStyle/>
            <a:p>
              <a:r>
                <a:rPr lang="zh-CN" altLang="en-US" sz="1600" b="1">
                  <a:solidFill>
                    <a:srgbClr val="000000"/>
                  </a:solidFill>
                  <a:ea typeface="黑体" pitchFamily="49" charset="-122"/>
                </a:rPr>
                <a:t> </a:t>
              </a:r>
              <a:endParaRPr lang="zh-CN" altLang="en-US" sz="1800" b="1">
                <a:latin typeface="Arial" pitchFamily="34" charset="0"/>
                <a:ea typeface="黑体" pitchFamily="49" charset="-122"/>
              </a:endParaRPr>
            </a:p>
          </p:txBody>
        </p:sp>
        <p:sp>
          <p:nvSpPr>
            <p:cNvPr id="124945" name="Rectangle 19"/>
            <p:cNvSpPr>
              <a:spLocks noChangeArrowheads="1"/>
            </p:cNvSpPr>
            <p:nvPr/>
          </p:nvSpPr>
          <p:spPr bwMode="auto">
            <a:xfrm>
              <a:off x="854" y="2136"/>
              <a:ext cx="627" cy="657"/>
            </a:xfrm>
            <a:prstGeom prst="rect">
              <a:avLst/>
            </a:prstGeom>
            <a:solidFill>
              <a:srgbClr val="CCFFFF"/>
            </a:solidFill>
            <a:ln w="9525">
              <a:noFill/>
              <a:miter lim="800000"/>
              <a:headEnd/>
              <a:tailEnd/>
            </a:ln>
          </p:spPr>
          <p:txBody>
            <a:bodyPr/>
            <a:lstStyle/>
            <a:p>
              <a:endParaRPr lang="zh-CN" altLang="en-US"/>
            </a:p>
          </p:txBody>
        </p:sp>
        <p:sp>
          <p:nvSpPr>
            <p:cNvPr id="124946" name="Rectangle 20"/>
            <p:cNvSpPr>
              <a:spLocks noChangeArrowheads="1"/>
            </p:cNvSpPr>
            <p:nvPr/>
          </p:nvSpPr>
          <p:spPr bwMode="auto">
            <a:xfrm>
              <a:off x="987" y="2238"/>
              <a:ext cx="142" cy="236"/>
            </a:xfrm>
            <a:prstGeom prst="rect">
              <a:avLst/>
            </a:prstGeom>
            <a:solidFill>
              <a:srgbClr val="CCFFFF"/>
            </a:solidFill>
            <a:ln w="9525">
              <a:noFill/>
              <a:miter lim="800000"/>
              <a:headEnd/>
              <a:tailEnd/>
            </a:ln>
          </p:spPr>
          <p:txBody>
            <a:bodyPr wrap="none" lIns="0" tIns="0" rIns="0" bIns="0">
              <a:spAutoFit/>
            </a:bodyPr>
            <a:lstStyle/>
            <a:p>
              <a:r>
                <a:rPr lang="en-US" altLang="zh-CN" b="1">
                  <a:solidFill>
                    <a:srgbClr val="000000"/>
                  </a:solidFill>
                  <a:ea typeface="黑体" pitchFamily="49" charset="-122"/>
                </a:rPr>
                <a:t>R</a:t>
              </a:r>
              <a:endParaRPr lang="en-US" altLang="zh-CN" sz="1800" b="1">
                <a:latin typeface="Arial" pitchFamily="34" charset="0"/>
                <a:ea typeface="黑体" pitchFamily="49" charset="-122"/>
              </a:endParaRPr>
            </a:p>
          </p:txBody>
        </p:sp>
        <p:sp>
          <p:nvSpPr>
            <p:cNvPr id="124947" name="Rectangle 21"/>
            <p:cNvSpPr>
              <a:spLocks noChangeArrowheads="1"/>
            </p:cNvSpPr>
            <p:nvPr/>
          </p:nvSpPr>
          <p:spPr bwMode="auto">
            <a:xfrm>
              <a:off x="1114" y="2320"/>
              <a:ext cx="66" cy="158"/>
            </a:xfrm>
            <a:prstGeom prst="rect">
              <a:avLst/>
            </a:prstGeom>
            <a:solidFill>
              <a:srgbClr val="CCFFFF"/>
            </a:solidFill>
            <a:ln w="9525">
              <a:noFill/>
              <a:miter lim="800000"/>
              <a:headEnd/>
              <a:tailEnd/>
            </a:ln>
          </p:spPr>
          <p:txBody>
            <a:bodyPr wrap="none" lIns="0" tIns="0" rIns="0" bIns="0">
              <a:spAutoFit/>
            </a:bodyPr>
            <a:lstStyle/>
            <a:p>
              <a:r>
                <a:rPr lang="en-US" altLang="zh-CN" sz="1600" b="1">
                  <a:solidFill>
                    <a:srgbClr val="000000"/>
                  </a:solidFill>
                  <a:ea typeface="黑体" pitchFamily="49" charset="-122"/>
                </a:rPr>
                <a:t>2</a:t>
              </a:r>
              <a:endParaRPr lang="en-US" altLang="zh-CN" sz="1800" b="1">
                <a:latin typeface="Arial" pitchFamily="34" charset="0"/>
                <a:ea typeface="黑体" pitchFamily="49" charset="-122"/>
              </a:endParaRPr>
            </a:p>
          </p:txBody>
        </p:sp>
        <p:sp>
          <p:nvSpPr>
            <p:cNvPr id="124948" name="Rectangle 22"/>
            <p:cNvSpPr>
              <a:spLocks noChangeArrowheads="1"/>
            </p:cNvSpPr>
            <p:nvPr/>
          </p:nvSpPr>
          <p:spPr bwMode="auto">
            <a:xfrm>
              <a:off x="1173" y="2320"/>
              <a:ext cx="33" cy="158"/>
            </a:xfrm>
            <a:prstGeom prst="rect">
              <a:avLst/>
            </a:prstGeom>
            <a:solidFill>
              <a:srgbClr val="CCFFFF"/>
            </a:solidFill>
            <a:ln w="9525">
              <a:noFill/>
              <a:miter lim="800000"/>
              <a:headEnd/>
              <a:tailEnd/>
            </a:ln>
          </p:spPr>
          <p:txBody>
            <a:bodyPr wrap="none" lIns="0" tIns="0" rIns="0" bIns="0">
              <a:spAutoFit/>
            </a:bodyPr>
            <a:lstStyle/>
            <a:p>
              <a:r>
                <a:rPr lang="zh-CN" altLang="en-US" sz="1600" b="1">
                  <a:solidFill>
                    <a:srgbClr val="000000"/>
                  </a:solidFill>
                  <a:ea typeface="黑体" pitchFamily="49" charset="-122"/>
                </a:rPr>
                <a:t> </a:t>
              </a:r>
              <a:endParaRPr lang="zh-CN" altLang="en-US" sz="1800" b="1">
                <a:latin typeface="Arial" pitchFamily="34" charset="0"/>
                <a:ea typeface="黑体" pitchFamily="49" charset="-122"/>
              </a:endParaRPr>
            </a:p>
          </p:txBody>
        </p:sp>
        <p:sp>
          <p:nvSpPr>
            <p:cNvPr id="124949" name="Rectangle 23"/>
            <p:cNvSpPr>
              <a:spLocks noChangeArrowheads="1"/>
            </p:cNvSpPr>
            <p:nvPr/>
          </p:nvSpPr>
          <p:spPr bwMode="auto">
            <a:xfrm>
              <a:off x="250" y="1899"/>
              <a:ext cx="626" cy="657"/>
            </a:xfrm>
            <a:prstGeom prst="rect">
              <a:avLst/>
            </a:prstGeom>
            <a:solidFill>
              <a:srgbClr val="CCFFFF"/>
            </a:solidFill>
            <a:ln w="9525">
              <a:noFill/>
              <a:miter lim="800000"/>
              <a:headEnd/>
              <a:tailEnd/>
            </a:ln>
          </p:spPr>
          <p:txBody>
            <a:bodyPr/>
            <a:lstStyle/>
            <a:p>
              <a:endParaRPr lang="zh-CN" altLang="en-US"/>
            </a:p>
          </p:txBody>
        </p:sp>
        <p:sp>
          <p:nvSpPr>
            <p:cNvPr id="124950" name="Rectangle 24"/>
            <p:cNvSpPr>
              <a:spLocks noChangeArrowheads="1"/>
            </p:cNvSpPr>
            <p:nvPr/>
          </p:nvSpPr>
          <p:spPr bwMode="auto">
            <a:xfrm>
              <a:off x="383" y="2001"/>
              <a:ext cx="142" cy="236"/>
            </a:xfrm>
            <a:prstGeom prst="rect">
              <a:avLst/>
            </a:prstGeom>
            <a:solidFill>
              <a:srgbClr val="CCFFFF"/>
            </a:solidFill>
            <a:ln w="9525">
              <a:noFill/>
              <a:miter lim="800000"/>
              <a:headEnd/>
              <a:tailEnd/>
            </a:ln>
          </p:spPr>
          <p:txBody>
            <a:bodyPr wrap="none" lIns="0" tIns="0" rIns="0" bIns="0">
              <a:spAutoFit/>
            </a:bodyPr>
            <a:lstStyle/>
            <a:p>
              <a:r>
                <a:rPr lang="en-US" altLang="zh-CN" b="1">
                  <a:solidFill>
                    <a:srgbClr val="000000"/>
                  </a:solidFill>
                  <a:ea typeface="黑体" pitchFamily="49" charset="-122"/>
                </a:rPr>
                <a:t>R</a:t>
              </a:r>
              <a:endParaRPr lang="en-US" altLang="zh-CN" sz="1800" b="1">
                <a:latin typeface="Arial" pitchFamily="34" charset="0"/>
                <a:ea typeface="黑体" pitchFamily="49" charset="-122"/>
              </a:endParaRPr>
            </a:p>
          </p:txBody>
        </p:sp>
        <p:sp>
          <p:nvSpPr>
            <p:cNvPr id="124951" name="Rectangle 25"/>
            <p:cNvSpPr>
              <a:spLocks noChangeArrowheads="1"/>
            </p:cNvSpPr>
            <p:nvPr/>
          </p:nvSpPr>
          <p:spPr bwMode="auto">
            <a:xfrm>
              <a:off x="508" y="2083"/>
              <a:ext cx="65" cy="158"/>
            </a:xfrm>
            <a:prstGeom prst="rect">
              <a:avLst/>
            </a:prstGeom>
            <a:solidFill>
              <a:srgbClr val="CCFFFF"/>
            </a:solidFill>
            <a:ln w="9525">
              <a:noFill/>
              <a:miter lim="800000"/>
              <a:headEnd/>
              <a:tailEnd/>
            </a:ln>
          </p:spPr>
          <p:txBody>
            <a:bodyPr wrap="none" lIns="0" tIns="0" rIns="0" bIns="0">
              <a:spAutoFit/>
            </a:bodyPr>
            <a:lstStyle/>
            <a:p>
              <a:r>
                <a:rPr lang="en-US" altLang="zh-CN" sz="1600" b="1">
                  <a:solidFill>
                    <a:srgbClr val="000000"/>
                  </a:solidFill>
                  <a:ea typeface="黑体" pitchFamily="49" charset="-122"/>
                </a:rPr>
                <a:t>1</a:t>
              </a:r>
              <a:endParaRPr lang="en-US" altLang="zh-CN" sz="1800" b="1">
                <a:latin typeface="Arial" pitchFamily="34" charset="0"/>
                <a:ea typeface="黑体" pitchFamily="49" charset="-122"/>
              </a:endParaRPr>
            </a:p>
          </p:txBody>
        </p:sp>
        <p:sp>
          <p:nvSpPr>
            <p:cNvPr id="124952" name="Rectangle 26"/>
            <p:cNvSpPr>
              <a:spLocks noChangeArrowheads="1"/>
            </p:cNvSpPr>
            <p:nvPr/>
          </p:nvSpPr>
          <p:spPr bwMode="auto">
            <a:xfrm>
              <a:off x="568" y="2083"/>
              <a:ext cx="33" cy="158"/>
            </a:xfrm>
            <a:prstGeom prst="rect">
              <a:avLst/>
            </a:prstGeom>
            <a:solidFill>
              <a:srgbClr val="CCFFFF"/>
            </a:solidFill>
            <a:ln w="9525">
              <a:noFill/>
              <a:miter lim="800000"/>
              <a:headEnd/>
              <a:tailEnd/>
            </a:ln>
          </p:spPr>
          <p:txBody>
            <a:bodyPr wrap="none" lIns="0" tIns="0" rIns="0" bIns="0">
              <a:spAutoFit/>
            </a:bodyPr>
            <a:lstStyle/>
            <a:p>
              <a:r>
                <a:rPr lang="zh-CN" altLang="en-US" sz="1600" b="1">
                  <a:solidFill>
                    <a:srgbClr val="000000"/>
                  </a:solidFill>
                  <a:ea typeface="黑体" pitchFamily="49" charset="-122"/>
                </a:rPr>
                <a:t> </a:t>
              </a:r>
              <a:endParaRPr lang="zh-CN" altLang="en-US" sz="1800" b="1">
                <a:latin typeface="Arial" pitchFamily="34" charset="0"/>
                <a:ea typeface="黑体" pitchFamily="49" charset="-122"/>
              </a:endParaRPr>
            </a:p>
          </p:txBody>
        </p:sp>
        <p:sp>
          <p:nvSpPr>
            <p:cNvPr id="124953" name="Rectangle 27"/>
            <p:cNvSpPr>
              <a:spLocks noChangeArrowheads="1"/>
            </p:cNvSpPr>
            <p:nvPr/>
          </p:nvSpPr>
          <p:spPr bwMode="auto">
            <a:xfrm>
              <a:off x="158" y="1609"/>
              <a:ext cx="49" cy="236"/>
            </a:xfrm>
            <a:prstGeom prst="rect">
              <a:avLst/>
            </a:prstGeom>
            <a:solidFill>
              <a:srgbClr val="CCFFFF"/>
            </a:solidFill>
            <a:ln w="9525">
              <a:noFill/>
              <a:miter lim="800000"/>
              <a:headEnd/>
              <a:tailEnd/>
            </a:ln>
          </p:spPr>
          <p:txBody>
            <a:bodyPr wrap="none" lIns="0" tIns="0" rIns="0" bIns="0">
              <a:spAutoFit/>
            </a:bodyPr>
            <a:lstStyle/>
            <a:p>
              <a:r>
                <a:rPr lang="zh-CN" altLang="en-US" b="1">
                  <a:solidFill>
                    <a:srgbClr val="000000"/>
                  </a:solidFill>
                  <a:ea typeface="黑体" pitchFamily="49" charset="-122"/>
                </a:rPr>
                <a:t> </a:t>
              </a:r>
              <a:endParaRPr lang="zh-CN" altLang="en-US" sz="1800" b="1">
                <a:latin typeface="Arial" pitchFamily="34" charset="0"/>
                <a:ea typeface="黑体" pitchFamily="49" charset="-122"/>
              </a:endParaRPr>
            </a:p>
          </p:txBody>
        </p:sp>
        <p:sp>
          <p:nvSpPr>
            <p:cNvPr id="124954" name="Line 28"/>
            <p:cNvSpPr>
              <a:spLocks noChangeShapeType="1"/>
            </p:cNvSpPr>
            <p:nvPr/>
          </p:nvSpPr>
          <p:spPr bwMode="auto">
            <a:xfrm>
              <a:off x="679" y="2499"/>
              <a:ext cx="1556" cy="1"/>
            </a:xfrm>
            <a:prstGeom prst="line">
              <a:avLst/>
            </a:prstGeom>
            <a:noFill/>
            <a:ln w="22225" cap="rnd">
              <a:solidFill>
                <a:srgbClr val="000000"/>
              </a:solidFill>
              <a:round/>
              <a:headEnd/>
              <a:tailEnd/>
            </a:ln>
          </p:spPr>
          <p:txBody>
            <a:bodyPr/>
            <a:lstStyle/>
            <a:p>
              <a:endParaRPr lang="zh-CN" altLang="en-US"/>
            </a:p>
          </p:txBody>
        </p:sp>
        <p:sp>
          <p:nvSpPr>
            <p:cNvPr id="124955" name="Line 29"/>
            <p:cNvSpPr>
              <a:spLocks noChangeShapeType="1"/>
            </p:cNvSpPr>
            <p:nvPr/>
          </p:nvSpPr>
          <p:spPr bwMode="auto">
            <a:xfrm flipV="1">
              <a:off x="671" y="1829"/>
              <a:ext cx="1" cy="887"/>
            </a:xfrm>
            <a:prstGeom prst="line">
              <a:avLst/>
            </a:prstGeom>
            <a:noFill/>
            <a:ln w="22225" cap="rnd">
              <a:solidFill>
                <a:srgbClr val="000000"/>
              </a:solidFill>
              <a:round/>
              <a:headEnd/>
              <a:tailEnd/>
            </a:ln>
          </p:spPr>
          <p:txBody>
            <a:bodyPr/>
            <a:lstStyle/>
            <a:p>
              <a:endParaRPr lang="zh-CN" altLang="en-US"/>
            </a:p>
          </p:txBody>
        </p:sp>
        <p:grpSp>
          <p:nvGrpSpPr>
            <p:cNvPr id="124956" name="Group 30"/>
            <p:cNvGrpSpPr>
              <a:grpSpLocks/>
            </p:cNvGrpSpPr>
            <p:nvPr/>
          </p:nvGrpSpPr>
          <p:grpSpPr bwMode="auto">
            <a:xfrm>
              <a:off x="867" y="2457"/>
              <a:ext cx="291" cy="83"/>
              <a:chOff x="867" y="2457"/>
              <a:chExt cx="291" cy="83"/>
            </a:xfrm>
          </p:grpSpPr>
          <p:sp>
            <p:nvSpPr>
              <p:cNvPr id="124994" name="Rectangle 31"/>
              <p:cNvSpPr>
                <a:spLocks noChangeArrowheads="1"/>
              </p:cNvSpPr>
              <p:nvPr/>
            </p:nvSpPr>
            <p:spPr bwMode="auto">
              <a:xfrm>
                <a:off x="867" y="2457"/>
                <a:ext cx="291" cy="83"/>
              </a:xfrm>
              <a:prstGeom prst="rect">
                <a:avLst/>
              </a:prstGeom>
              <a:solidFill>
                <a:srgbClr val="CCFFFF"/>
              </a:solidFill>
              <a:ln w="9525">
                <a:noFill/>
                <a:miter lim="800000"/>
                <a:headEnd/>
                <a:tailEnd/>
              </a:ln>
            </p:spPr>
            <p:txBody>
              <a:bodyPr/>
              <a:lstStyle/>
              <a:p>
                <a:endParaRPr lang="zh-CN" altLang="en-US"/>
              </a:p>
            </p:txBody>
          </p:sp>
          <p:sp>
            <p:nvSpPr>
              <p:cNvPr id="124995" name="Rectangle 32"/>
              <p:cNvSpPr>
                <a:spLocks noChangeArrowheads="1"/>
              </p:cNvSpPr>
              <p:nvPr/>
            </p:nvSpPr>
            <p:spPr bwMode="auto">
              <a:xfrm>
                <a:off x="867" y="2457"/>
                <a:ext cx="291" cy="83"/>
              </a:xfrm>
              <a:prstGeom prst="rect">
                <a:avLst/>
              </a:prstGeom>
              <a:solidFill>
                <a:srgbClr val="CCFFFF"/>
              </a:solidFill>
              <a:ln w="22225" cap="rnd">
                <a:solidFill>
                  <a:srgbClr val="000000"/>
                </a:solidFill>
                <a:miter lim="800000"/>
                <a:headEnd/>
                <a:tailEnd/>
              </a:ln>
            </p:spPr>
            <p:txBody>
              <a:bodyPr/>
              <a:lstStyle/>
              <a:p>
                <a:endParaRPr lang="zh-CN" altLang="en-US"/>
              </a:p>
            </p:txBody>
          </p:sp>
        </p:grpSp>
        <p:grpSp>
          <p:nvGrpSpPr>
            <p:cNvPr id="124957" name="Group 33"/>
            <p:cNvGrpSpPr>
              <a:grpSpLocks/>
            </p:cNvGrpSpPr>
            <p:nvPr/>
          </p:nvGrpSpPr>
          <p:grpSpPr bwMode="auto">
            <a:xfrm>
              <a:off x="1585" y="2348"/>
              <a:ext cx="308" cy="302"/>
              <a:chOff x="1585" y="2348"/>
              <a:chExt cx="308" cy="302"/>
            </a:xfrm>
          </p:grpSpPr>
          <p:grpSp>
            <p:nvGrpSpPr>
              <p:cNvPr id="124988" name="Group 34"/>
              <p:cNvGrpSpPr>
                <a:grpSpLocks/>
              </p:cNvGrpSpPr>
              <p:nvPr/>
            </p:nvGrpSpPr>
            <p:grpSpPr bwMode="auto">
              <a:xfrm>
                <a:off x="1585" y="2348"/>
                <a:ext cx="269" cy="302"/>
                <a:chOff x="1585" y="2348"/>
                <a:chExt cx="269" cy="302"/>
              </a:xfrm>
            </p:grpSpPr>
            <p:sp>
              <p:nvSpPr>
                <p:cNvPr id="124992" name="Freeform 35"/>
                <p:cNvSpPr>
                  <a:spLocks/>
                </p:cNvSpPr>
                <p:nvPr/>
              </p:nvSpPr>
              <p:spPr bwMode="auto">
                <a:xfrm>
                  <a:off x="1585" y="2348"/>
                  <a:ext cx="269" cy="302"/>
                </a:xfrm>
                <a:custGeom>
                  <a:avLst/>
                  <a:gdLst>
                    <a:gd name="T0" fmla="*/ 269 w 269"/>
                    <a:gd name="T1" fmla="*/ 147 h 302"/>
                    <a:gd name="T2" fmla="*/ 0 w 269"/>
                    <a:gd name="T3" fmla="*/ 0 h 302"/>
                    <a:gd name="T4" fmla="*/ 0 w 269"/>
                    <a:gd name="T5" fmla="*/ 302 h 302"/>
                    <a:gd name="T6" fmla="*/ 269 w 269"/>
                    <a:gd name="T7" fmla="*/ 147 h 302"/>
                    <a:gd name="T8" fmla="*/ 0 60000 65536"/>
                    <a:gd name="T9" fmla="*/ 0 60000 65536"/>
                    <a:gd name="T10" fmla="*/ 0 60000 65536"/>
                    <a:gd name="T11" fmla="*/ 0 60000 65536"/>
                    <a:gd name="T12" fmla="*/ 0 w 269"/>
                    <a:gd name="T13" fmla="*/ 0 h 302"/>
                    <a:gd name="T14" fmla="*/ 269 w 269"/>
                    <a:gd name="T15" fmla="*/ 302 h 302"/>
                  </a:gdLst>
                  <a:ahLst/>
                  <a:cxnLst>
                    <a:cxn ang="T8">
                      <a:pos x="T0" y="T1"/>
                    </a:cxn>
                    <a:cxn ang="T9">
                      <a:pos x="T2" y="T3"/>
                    </a:cxn>
                    <a:cxn ang="T10">
                      <a:pos x="T4" y="T5"/>
                    </a:cxn>
                    <a:cxn ang="T11">
                      <a:pos x="T6" y="T7"/>
                    </a:cxn>
                  </a:cxnLst>
                  <a:rect l="T12" t="T13" r="T14" b="T15"/>
                  <a:pathLst>
                    <a:path w="269" h="302">
                      <a:moveTo>
                        <a:pt x="269" y="147"/>
                      </a:moveTo>
                      <a:lnTo>
                        <a:pt x="0" y="0"/>
                      </a:lnTo>
                      <a:lnTo>
                        <a:pt x="0" y="302"/>
                      </a:lnTo>
                      <a:lnTo>
                        <a:pt x="269" y="147"/>
                      </a:lnTo>
                      <a:close/>
                    </a:path>
                  </a:pathLst>
                </a:custGeom>
                <a:solidFill>
                  <a:srgbClr val="CCFFFF"/>
                </a:solidFill>
                <a:ln w="9525">
                  <a:noFill/>
                  <a:round/>
                  <a:headEnd/>
                  <a:tailEnd/>
                </a:ln>
              </p:spPr>
              <p:txBody>
                <a:bodyPr/>
                <a:lstStyle/>
                <a:p>
                  <a:endParaRPr lang="zh-CN" altLang="en-US"/>
                </a:p>
              </p:txBody>
            </p:sp>
            <p:sp>
              <p:nvSpPr>
                <p:cNvPr id="124993" name="Freeform 36"/>
                <p:cNvSpPr>
                  <a:spLocks/>
                </p:cNvSpPr>
                <p:nvPr/>
              </p:nvSpPr>
              <p:spPr bwMode="auto">
                <a:xfrm>
                  <a:off x="1585" y="2348"/>
                  <a:ext cx="269" cy="302"/>
                </a:xfrm>
                <a:custGeom>
                  <a:avLst/>
                  <a:gdLst>
                    <a:gd name="T0" fmla="*/ 269 w 269"/>
                    <a:gd name="T1" fmla="*/ 147 h 302"/>
                    <a:gd name="T2" fmla="*/ 0 w 269"/>
                    <a:gd name="T3" fmla="*/ 0 h 302"/>
                    <a:gd name="T4" fmla="*/ 0 w 269"/>
                    <a:gd name="T5" fmla="*/ 302 h 302"/>
                    <a:gd name="T6" fmla="*/ 269 w 269"/>
                    <a:gd name="T7" fmla="*/ 147 h 302"/>
                    <a:gd name="T8" fmla="*/ 0 60000 65536"/>
                    <a:gd name="T9" fmla="*/ 0 60000 65536"/>
                    <a:gd name="T10" fmla="*/ 0 60000 65536"/>
                    <a:gd name="T11" fmla="*/ 0 60000 65536"/>
                    <a:gd name="T12" fmla="*/ 0 w 269"/>
                    <a:gd name="T13" fmla="*/ 0 h 302"/>
                    <a:gd name="T14" fmla="*/ 269 w 269"/>
                    <a:gd name="T15" fmla="*/ 302 h 302"/>
                  </a:gdLst>
                  <a:ahLst/>
                  <a:cxnLst>
                    <a:cxn ang="T8">
                      <a:pos x="T0" y="T1"/>
                    </a:cxn>
                    <a:cxn ang="T9">
                      <a:pos x="T2" y="T3"/>
                    </a:cxn>
                    <a:cxn ang="T10">
                      <a:pos x="T4" y="T5"/>
                    </a:cxn>
                    <a:cxn ang="T11">
                      <a:pos x="T6" y="T7"/>
                    </a:cxn>
                  </a:cxnLst>
                  <a:rect l="T12" t="T13" r="T14" b="T15"/>
                  <a:pathLst>
                    <a:path w="269" h="302">
                      <a:moveTo>
                        <a:pt x="269" y="147"/>
                      </a:moveTo>
                      <a:lnTo>
                        <a:pt x="0" y="0"/>
                      </a:lnTo>
                      <a:lnTo>
                        <a:pt x="0" y="302"/>
                      </a:lnTo>
                      <a:lnTo>
                        <a:pt x="269" y="147"/>
                      </a:lnTo>
                      <a:close/>
                    </a:path>
                  </a:pathLst>
                </a:custGeom>
                <a:solidFill>
                  <a:srgbClr val="CCFFFF"/>
                </a:solidFill>
                <a:ln w="22225" cap="rnd">
                  <a:solidFill>
                    <a:srgbClr val="000000"/>
                  </a:solidFill>
                  <a:round/>
                  <a:headEnd/>
                  <a:tailEnd/>
                </a:ln>
              </p:spPr>
              <p:txBody>
                <a:bodyPr/>
                <a:lstStyle/>
                <a:p>
                  <a:endParaRPr lang="zh-CN" altLang="en-US"/>
                </a:p>
              </p:txBody>
            </p:sp>
          </p:grpSp>
          <p:grpSp>
            <p:nvGrpSpPr>
              <p:cNvPr id="124989" name="Group 37"/>
              <p:cNvGrpSpPr>
                <a:grpSpLocks/>
              </p:cNvGrpSpPr>
              <p:nvPr/>
            </p:nvGrpSpPr>
            <p:grpSpPr bwMode="auto">
              <a:xfrm>
                <a:off x="1835" y="2464"/>
                <a:ext cx="58" cy="70"/>
                <a:chOff x="1835" y="2464"/>
                <a:chExt cx="58" cy="70"/>
              </a:xfrm>
            </p:grpSpPr>
            <p:sp>
              <p:nvSpPr>
                <p:cNvPr id="124990" name="Oval 38"/>
                <p:cNvSpPr>
                  <a:spLocks noChangeArrowheads="1"/>
                </p:cNvSpPr>
                <p:nvPr/>
              </p:nvSpPr>
              <p:spPr bwMode="auto">
                <a:xfrm>
                  <a:off x="1835" y="2464"/>
                  <a:ext cx="58" cy="70"/>
                </a:xfrm>
                <a:prstGeom prst="ellipse">
                  <a:avLst/>
                </a:prstGeom>
                <a:solidFill>
                  <a:srgbClr val="CCFFFF"/>
                </a:solidFill>
                <a:ln w="0">
                  <a:solidFill>
                    <a:srgbClr val="000000"/>
                  </a:solidFill>
                  <a:round/>
                  <a:headEnd/>
                  <a:tailEnd/>
                </a:ln>
              </p:spPr>
              <p:txBody>
                <a:bodyPr/>
                <a:lstStyle/>
                <a:p>
                  <a:endParaRPr lang="zh-CN" altLang="en-US"/>
                </a:p>
              </p:txBody>
            </p:sp>
            <p:sp>
              <p:nvSpPr>
                <p:cNvPr id="124991" name="Oval 39"/>
                <p:cNvSpPr>
                  <a:spLocks noChangeArrowheads="1"/>
                </p:cNvSpPr>
                <p:nvPr/>
              </p:nvSpPr>
              <p:spPr bwMode="auto">
                <a:xfrm>
                  <a:off x="1835" y="2464"/>
                  <a:ext cx="58" cy="70"/>
                </a:xfrm>
                <a:prstGeom prst="ellipse">
                  <a:avLst/>
                </a:prstGeom>
                <a:solidFill>
                  <a:srgbClr val="CCFFFF"/>
                </a:solidFill>
                <a:ln w="22225" cap="rnd">
                  <a:solidFill>
                    <a:srgbClr val="000000"/>
                  </a:solidFill>
                  <a:round/>
                  <a:headEnd/>
                  <a:tailEnd/>
                </a:ln>
              </p:spPr>
              <p:txBody>
                <a:bodyPr/>
                <a:lstStyle/>
                <a:p>
                  <a:endParaRPr lang="zh-CN" altLang="en-US"/>
                </a:p>
              </p:txBody>
            </p:sp>
          </p:grpSp>
        </p:grpSp>
        <p:grpSp>
          <p:nvGrpSpPr>
            <p:cNvPr id="124958" name="Group 40"/>
            <p:cNvGrpSpPr>
              <a:grpSpLocks/>
            </p:cNvGrpSpPr>
            <p:nvPr/>
          </p:nvGrpSpPr>
          <p:grpSpPr bwMode="auto">
            <a:xfrm>
              <a:off x="1329" y="2650"/>
              <a:ext cx="154" cy="283"/>
              <a:chOff x="1329" y="2650"/>
              <a:chExt cx="154" cy="283"/>
            </a:xfrm>
          </p:grpSpPr>
          <p:sp>
            <p:nvSpPr>
              <p:cNvPr id="124984" name="Line 41"/>
              <p:cNvSpPr>
                <a:spLocks noChangeShapeType="1"/>
              </p:cNvSpPr>
              <p:nvPr/>
            </p:nvSpPr>
            <p:spPr bwMode="auto">
              <a:xfrm>
                <a:off x="1329" y="2833"/>
                <a:ext cx="154" cy="1"/>
              </a:xfrm>
              <a:prstGeom prst="line">
                <a:avLst/>
              </a:prstGeom>
              <a:noFill/>
              <a:ln w="28575">
                <a:solidFill>
                  <a:srgbClr val="000000"/>
                </a:solidFill>
                <a:round/>
                <a:headEnd/>
                <a:tailEnd/>
              </a:ln>
            </p:spPr>
            <p:txBody>
              <a:bodyPr/>
              <a:lstStyle/>
              <a:p>
                <a:endParaRPr lang="zh-CN" altLang="en-US"/>
              </a:p>
            </p:txBody>
          </p:sp>
          <p:sp>
            <p:nvSpPr>
              <p:cNvPr id="124985" name="Line 42"/>
              <p:cNvSpPr>
                <a:spLocks noChangeShapeType="1"/>
              </p:cNvSpPr>
              <p:nvPr/>
            </p:nvSpPr>
            <p:spPr bwMode="auto">
              <a:xfrm>
                <a:off x="1406" y="2817"/>
                <a:ext cx="1" cy="116"/>
              </a:xfrm>
              <a:prstGeom prst="line">
                <a:avLst/>
              </a:prstGeom>
              <a:noFill/>
              <a:ln w="22225" cap="rnd">
                <a:solidFill>
                  <a:srgbClr val="000000"/>
                </a:solidFill>
                <a:round/>
                <a:headEnd/>
                <a:tailEnd/>
              </a:ln>
            </p:spPr>
            <p:txBody>
              <a:bodyPr/>
              <a:lstStyle/>
              <a:p>
                <a:endParaRPr lang="zh-CN" altLang="en-US"/>
              </a:p>
            </p:txBody>
          </p:sp>
          <p:sp>
            <p:nvSpPr>
              <p:cNvPr id="124986" name="Line 43"/>
              <p:cNvSpPr>
                <a:spLocks noChangeShapeType="1"/>
              </p:cNvSpPr>
              <p:nvPr/>
            </p:nvSpPr>
            <p:spPr bwMode="auto">
              <a:xfrm>
                <a:off x="1406" y="2650"/>
                <a:ext cx="1" cy="116"/>
              </a:xfrm>
              <a:prstGeom prst="line">
                <a:avLst/>
              </a:prstGeom>
              <a:noFill/>
              <a:ln w="22225" cap="rnd">
                <a:solidFill>
                  <a:srgbClr val="000000"/>
                </a:solidFill>
                <a:round/>
                <a:headEnd/>
                <a:tailEnd/>
              </a:ln>
            </p:spPr>
            <p:txBody>
              <a:bodyPr/>
              <a:lstStyle/>
              <a:p>
                <a:endParaRPr lang="zh-CN" altLang="en-US"/>
              </a:p>
            </p:txBody>
          </p:sp>
          <p:sp>
            <p:nvSpPr>
              <p:cNvPr id="124987" name="Line 44"/>
              <p:cNvSpPr>
                <a:spLocks noChangeShapeType="1"/>
              </p:cNvSpPr>
              <p:nvPr/>
            </p:nvSpPr>
            <p:spPr bwMode="auto">
              <a:xfrm>
                <a:off x="1329" y="2784"/>
                <a:ext cx="154" cy="1"/>
              </a:xfrm>
              <a:prstGeom prst="line">
                <a:avLst/>
              </a:prstGeom>
              <a:noFill/>
              <a:ln w="28575">
                <a:solidFill>
                  <a:srgbClr val="000000"/>
                </a:solidFill>
                <a:round/>
                <a:headEnd/>
                <a:tailEnd/>
              </a:ln>
            </p:spPr>
            <p:txBody>
              <a:bodyPr/>
              <a:lstStyle/>
              <a:p>
                <a:endParaRPr lang="zh-CN" altLang="en-US"/>
              </a:p>
            </p:txBody>
          </p:sp>
        </p:grpSp>
        <p:grpSp>
          <p:nvGrpSpPr>
            <p:cNvPr id="124959" name="Group 45"/>
            <p:cNvGrpSpPr>
              <a:grpSpLocks/>
            </p:cNvGrpSpPr>
            <p:nvPr/>
          </p:nvGrpSpPr>
          <p:grpSpPr bwMode="auto">
            <a:xfrm>
              <a:off x="525" y="2683"/>
              <a:ext cx="171" cy="268"/>
              <a:chOff x="525" y="2683"/>
              <a:chExt cx="171" cy="268"/>
            </a:xfrm>
          </p:grpSpPr>
          <p:grpSp>
            <p:nvGrpSpPr>
              <p:cNvPr id="124976" name="Group 46"/>
              <p:cNvGrpSpPr>
                <a:grpSpLocks/>
              </p:cNvGrpSpPr>
              <p:nvPr/>
            </p:nvGrpSpPr>
            <p:grpSpPr bwMode="auto">
              <a:xfrm>
                <a:off x="645" y="2867"/>
                <a:ext cx="51" cy="50"/>
                <a:chOff x="645" y="2867"/>
                <a:chExt cx="51" cy="50"/>
              </a:xfrm>
            </p:grpSpPr>
            <p:sp>
              <p:nvSpPr>
                <p:cNvPr id="124982" name="Oval 47"/>
                <p:cNvSpPr>
                  <a:spLocks noChangeArrowheads="1"/>
                </p:cNvSpPr>
                <p:nvPr/>
              </p:nvSpPr>
              <p:spPr bwMode="auto">
                <a:xfrm>
                  <a:off x="645" y="2867"/>
                  <a:ext cx="51" cy="50"/>
                </a:xfrm>
                <a:prstGeom prst="ellipse">
                  <a:avLst/>
                </a:prstGeom>
                <a:solidFill>
                  <a:srgbClr val="CCFFFF"/>
                </a:solidFill>
                <a:ln w="0">
                  <a:solidFill>
                    <a:srgbClr val="000000"/>
                  </a:solidFill>
                  <a:round/>
                  <a:headEnd/>
                  <a:tailEnd/>
                </a:ln>
              </p:spPr>
              <p:txBody>
                <a:bodyPr/>
                <a:lstStyle/>
                <a:p>
                  <a:endParaRPr lang="zh-CN" altLang="en-US"/>
                </a:p>
              </p:txBody>
            </p:sp>
            <p:sp>
              <p:nvSpPr>
                <p:cNvPr id="124983" name="Oval 48"/>
                <p:cNvSpPr>
                  <a:spLocks noChangeArrowheads="1"/>
                </p:cNvSpPr>
                <p:nvPr/>
              </p:nvSpPr>
              <p:spPr bwMode="auto">
                <a:xfrm>
                  <a:off x="645" y="2867"/>
                  <a:ext cx="51" cy="50"/>
                </a:xfrm>
                <a:prstGeom prst="ellipse">
                  <a:avLst/>
                </a:prstGeom>
                <a:solidFill>
                  <a:srgbClr val="CCFFFF"/>
                </a:solidFill>
                <a:ln w="22225" cap="rnd">
                  <a:solidFill>
                    <a:srgbClr val="000000"/>
                  </a:solidFill>
                  <a:round/>
                  <a:headEnd/>
                  <a:tailEnd/>
                </a:ln>
              </p:spPr>
              <p:txBody>
                <a:bodyPr/>
                <a:lstStyle/>
                <a:p>
                  <a:endParaRPr lang="zh-CN" altLang="en-US"/>
                </a:p>
              </p:txBody>
            </p:sp>
          </p:grpSp>
          <p:grpSp>
            <p:nvGrpSpPr>
              <p:cNvPr id="124977" name="Group 49"/>
              <p:cNvGrpSpPr>
                <a:grpSpLocks/>
              </p:cNvGrpSpPr>
              <p:nvPr/>
            </p:nvGrpSpPr>
            <p:grpSpPr bwMode="auto">
              <a:xfrm>
                <a:off x="645" y="2700"/>
                <a:ext cx="51" cy="50"/>
                <a:chOff x="645" y="2700"/>
                <a:chExt cx="51" cy="50"/>
              </a:xfrm>
            </p:grpSpPr>
            <p:sp>
              <p:nvSpPr>
                <p:cNvPr id="124980" name="Oval 50"/>
                <p:cNvSpPr>
                  <a:spLocks noChangeArrowheads="1"/>
                </p:cNvSpPr>
                <p:nvPr/>
              </p:nvSpPr>
              <p:spPr bwMode="auto">
                <a:xfrm>
                  <a:off x="645" y="2700"/>
                  <a:ext cx="51" cy="50"/>
                </a:xfrm>
                <a:prstGeom prst="ellipse">
                  <a:avLst/>
                </a:prstGeom>
                <a:solidFill>
                  <a:srgbClr val="CCFFFF"/>
                </a:solidFill>
                <a:ln w="0">
                  <a:solidFill>
                    <a:srgbClr val="000000"/>
                  </a:solidFill>
                  <a:round/>
                  <a:headEnd/>
                  <a:tailEnd/>
                </a:ln>
              </p:spPr>
              <p:txBody>
                <a:bodyPr/>
                <a:lstStyle/>
                <a:p>
                  <a:endParaRPr lang="zh-CN" altLang="en-US"/>
                </a:p>
              </p:txBody>
            </p:sp>
            <p:sp>
              <p:nvSpPr>
                <p:cNvPr id="124981" name="Oval 51"/>
                <p:cNvSpPr>
                  <a:spLocks noChangeArrowheads="1"/>
                </p:cNvSpPr>
                <p:nvPr/>
              </p:nvSpPr>
              <p:spPr bwMode="auto">
                <a:xfrm>
                  <a:off x="645" y="2700"/>
                  <a:ext cx="51" cy="50"/>
                </a:xfrm>
                <a:prstGeom prst="ellipse">
                  <a:avLst/>
                </a:prstGeom>
                <a:solidFill>
                  <a:srgbClr val="CCFFFF"/>
                </a:solidFill>
                <a:ln w="22225" cap="rnd">
                  <a:solidFill>
                    <a:srgbClr val="000000"/>
                  </a:solidFill>
                  <a:round/>
                  <a:headEnd/>
                  <a:tailEnd/>
                </a:ln>
              </p:spPr>
              <p:txBody>
                <a:bodyPr/>
                <a:lstStyle/>
                <a:p>
                  <a:endParaRPr lang="zh-CN" altLang="en-US"/>
                </a:p>
              </p:txBody>
            </p:sp>
          </p:grpSp>
          <p:sp>
            <p:nvSpPr>
              <p:cNvPr id="124978" name="Line 52"/>
              <p:cNvSpPr>
                <a:spLocks noChangeShapeType="1"/>
              </p:cNvSpPr>
              <p:nvPr/>
            </p:nvSpPr>
            <p:spPr bwMode="auto">
              <a:xfrm>
                <a:off x="593" y="2683"/>
                <a:ext cx="1" cy="268"/>
              </a:xfrm>
              <a:prstGeom prst="line">
                <a:avLst/>
              </a:prstGeom>
              <a:noFill/>
              <a:ln w="28575">
                <a:solidFill>
                  <a:srgbClr val="000000"/>
                </a:solidFill>
                <a:round/>
                <a:headEnd/>
                <a:tailEnd/>
              </a:ln>
            </p:spPr>
            <p:txBody>
              <a:bodyPr/>
              <a:lstStyle/>
              <a:p>
                <a:endParaRPr lang="zh-CN" altLang="en-US"/>
              </a:p>
            </p:txBody>
          </p:sp>
          <p:sp>
            <p:nvSpPr>
              <p:cNvPr id="124979" name="Line 53"/>
              <p:cNvSpPr>
                <a:spLocks noChangeShapeType="1"/>
              </p:cNvSpPr>
              <p:nvPr/>
            </p:nvSpPr>
            <p:spPr bwMode="auto">
              <a:xfrm>
                <a:off x="525" y="2817"/>
                <a:ext cx="51" cy="1"/>
              </a:xfrm>
              <a:prstGeom prst="line">
                <a:avLst/>
              </a:prstGeom>
              <a:noFill/>
              <a:ln w="28575">
                <a:solidFill>
                  <a:srgbClr val="000000"/>
                </a:solidFill>
                <a:round/>
                <a:headEnd/>
                <a:tailEnd/>
              </a:ln>
            </p:spPr>
            <p:txBody>
              <a:bodyPr/>
              <a:lstStyle/>
              <a:p>
                <a:endParaRPr lang="zh-CN" altLang="en-US"/>
              </a:p>
            </p:txBody>
          </p:sp>
        </p:grpSp>
        <p:grpSp>
          <p:nvGrpSpPr>
            <p:cNvPr id="124960" name="Group 54"/>
            <p:cNvGrpSpPr>
              <a:grpSpLocks/>
            </p:cNvGrpSpPr>
            <p:nvPr/>
          </p:nvGrpSpPr>
          <p:grpSpPr bwMode="auto">
            <a:xfrm>
              <a:off x="636" y="1796"/>
              <a:ext cx="69" cy="67"/>
              <a:chOff x="636" y="1796"/>
              <a:chExt cx="69" cy="67"/>
            </a:xfrm>
          </p:grpSpPr>
          <p:sp>
            <p:nvSpPr>
              <p:cNvPr id="124974" name="Oval 55"/>
              <p:cNvSpPr>
                <a:spLocks noChangeArrowheads="1"/>
              </p:cNvSpPr>
              <p:nvPr/>
            </p:nvSpPr>
            <p:spPr bwMode="auto">
              <a:xfrm>
                <a:off x="636" y="1796"/>
                <a:ext cx="69" cy="67"/>
              </a:xfrm>
              <a:prstGeom prst="ellipse">
                <a:avLst/>
              </a:prstGeom>
              <a:solidFill>
                <a:srgbClr val="CCFFFF"/>
              </a:solidFill>
              <a:ln w="0">
                <a:solidFill>
                  <a:srgbClr val="000000"/>
                </a:solidFill>
                <a:round/>
                <a:headEnd/>
                <a:tailEnd/>
              </a:ln>
            </p:spPr>
            <p:txBody>
              <a:bodyPr/>
              <a:lstStyle/>
              <a:p>
                <a:endParaRPr lang="zh-CN" altLang="en-US"/>
              </a:p>
            </p:txBody>
          </p:sp>
          <p:sp>
            <p:nvSpPr>
              <p:cNvPr id="124975" name="Oval 56"/>
              <p:cNvSpPr>
                <a:spLocks noChangeArrowheads="1"/>
              </p:cNvSpPr>
              <p:nvPr/>
            </p:nvSpPr>
            <p:spPr bwMode="auto">
              <a:xfrm>
                <a:off x="636" y="1796"/>
                <a:ext cx="69" cy="67"/>
              </a:xfrm>
              <a:prstGeom prst="ellipse">
                <a:avLst/>
              </a:prstGeom>
              <a:solidFill>
                <a:srgbClr val="CCFFFF"/>
              </a:solidFill>
              <a:ln w="22225" cap="rnd">
                <a:solidFill>
                  <a:srgbClr val="000000"/>
                </a:solidFill>
                <a:round/>
                <a:headEnd/>
                <a:tailEnd/>
              </a:ln>
            </p:spPr>
            <p:txBody>
              <a:bodyPr/>
              <a:lstStyle/>
              <a:p>
                <a:endParaRPr lang="zh-CN" altLang="en-US"/>
              </a:p>
            </p:txBody>
          </p:sp>
        </p:grpSp>
        <p:grpSp>
          <p:nvGrpSpPr>
            <p:cNvPr id="124961" name="Group 57"/>
            <p:cNvGrpSpPr>
              <a:grpSpLocks/>
            </p:cNvGrpSpPr>
            <p:nvPr/>
          </p:nvGrpSpPr>
          <p:grpSpPr bwMode="auto">
            <a:xfrm>
              <a:off x="628" y="2013"/>
              <a:ext cx="85" cy="285"/>
              <a:chOff x="628" y="2013"/>
              <a:chExt cx="85" cy="285"/>
            </a:xfrm>
          </p:grpSpPr>
          <p:sp>
            <p:nvSpPr>
              <p:cNvPr id="124972" name="Rectangle 58"/>
              <p:cNvSpPr>
                <a:spLocks noChangeArrowheads="1"/>
              </p:cNvSpPr>
              <p:nvPr/>
            </p:nvSpPr>
            <p:spPr bwMode="auto">
              <a:xfrm>
                <a:off x="628" y="2013"/>
                <a:ext cx="85" cy="285"/>
              </a:xfrm>
              <a:prstGeom prst="rect">
                <a:avLst/>
              </a:prstGeom>
              <a:solidFill>
                <a:srgbClr val="CCFFFF"/>
              </a:solidFill>
              <a:ln w="9525">
                <a:noFill/>
                <a:miter lim="800000"/>
                <a:headEnd/>
                <a:tailEnd/>
              </a:ln>
            </p:spPr>
            <p:txBody>
              <a:bodyPr/>
              <a:lstStyle/>
              <a:p>
                <a:endParaRPr lang="zh-CN" altLang="en-US"/>
              </a:p>
            </p:txBody>
          </p:sp>
          <p:sp>
            <p:nvSpPr>
              <p:cNvPr id="124973" name="Rectangle 59"/>
              <p:cNvSpPr>
                <a:spLocks noChangeArrowheads="1"/>
              </p:cNvSpPr>
              <p:nvPr/>
            </p:nvSpPr>
            <p:spPr bwMode="auto">
              <a:xfrm>
                <a:off x="628" y="2013"/>
                <a:ext cx="85" cy="285"/>
              </a:xfrm>
              <a:prstGeom prst="rect">
                <a:avLst/>
              </a:prstGeom>
              <a:solidFill>
                <a:srgbClr val="CCFFFF"/>
              </a:solidFill>
              <a:ln w="22225" cap="rnd">
                <a:solidFill>
                  <a:srgbClr val="000000"/>
                </a:solidFill>
                <a:miter lim="800000"/>
                <a:headEnd/>
                <a:tailEnd/>
              </a:ln>
            </p:spPr>
            <p:txBody>
              <a:bodyPr/>
              <a:lstStyle/>
              <a:p>
                <a:endParaRPr lang="zh-CN" altLang="en-US"/>
              </a:p>
            </p:txBody>
          </p:sp>
        </p:grpSp>
        <p:sp>
          <p:nvSpPr>
            <p:cNvPr id="124962" name="Line 60"/>
            <p:cNvSpPr>
              <a:spLocks noChangeShapeType="1"/>
            </p:cNvSpPr>
            <p:nvPr/>
          </p:nvSpPr>
          <p:spPr bwMode="auto">
            <a:xfrm>
              <a:off x="662" y="3185"/>
              <a:ext cx="1419" cy="1"/>
            </a:xfrm>
            <a:prstGeom prst="line">
              <a:avLst/>
            </a:prstGeom>
            <a:noFill/>
            <a:ln w="22225" cap="rnd">
              <a:solidFill>
                <a:srgbClr val="000000"/>
              </a:solidFill>
              <a:round/>
              <a:headEnd/>
              <a:tailEnd/>
            </a:ln>
          </p:spPr>
          <p:txBody>
            <a:bodyPr/>
            <a:lstStyle/>
            <a:p>
              <a:endParaRPr lang="zh-CN" altLang="en-US"/>
            </a:p>
          </p:txBody>
        </p:sp>
        <p:sp>
          <p:nvSpPr>
            <p:cNvPr id="124963" name="Line 61"/>
            <p:cNvSpPr>
              <a:spLocks noChangeShapeType="1"/>
            </p:cNvSpPr>
            <p:nvPr/>
          </p:nvSpPr>
          <p:spPr bwMode="auto">
            <a:xfrm flipV="1">
              <a:off x="662" y="2917"/>
              <a:ext cx="1" cy="268"/>
            </a:xfrm>
            <a:prstGeom prst="line">
              <a:avLst/>
            </a:prstGeom>
            <a:noFill/>
            <a:ln w="22225" cap="rnd">
              <a:solidFill>
                <a:srgbClr val="000000"/>
              </a:solidFill>
              <a:round/>
              <a:headEnd/>
              <a:tailEnd/>
            </a:ln>
          </p:spPr>
          <p:txBody>
            <a:bodyPr/>
            <a:lstStyle/>
            <a:p>
              <a:endParaRPr lang="zh-CN" altLang="en-US"/>
            </a:p>
          </p:txBody>
        </p:sp>
        <p:grpSp>
          <p:nvGrpSpPr>
            <p:cNvPr id="124964" name="Group 62"/>
            <p:cNvGrpSpPr>
              <a:grpSpLocks/>
            </p:cNvGrpSpPr>
            <p:nvPr/>
          </p:nvGrpSpPr>
          <p:grpSpPr bwMode="auto">
            <a:xfrm>
              <a:off x="2013" y="3202"/>
              <a:ext cx="136" cy="117"/>
              <a:chOff x="2013" y="3202"/>
              <a:chExt cx="136" cy="117"/>
            </a:xfrm>
          </p:grpSpPr>
          <p:sp>
            <p:nvSpPr>
              <p:cNvPr id="124970" name="Line 63"/>
              <p:cNvSpPr>
                <a:spLocks noChangeShapeType="1"/>
              </p:cNvSpPr>
              <p:nvPr/>
            </p:nvSpPr>
            <p:spPr bwMode="auto">
              <a:xfrm>
                <a:off x="2013" y="3318"/>
                <a:ext cx="136" cy="1"/>
              </a:xfrm>
              <a:prstGeom prst="line">
                <a:avLst/>
              </a:prstGeom>
              <a:noFill/>
              <a:ln w="28575">
                <a:solidFill>
                  <a:srgbClr val="000000"/>
                </a:solidFill>
                <a:round/>
                <a:headEnd/>
                <a:tailEnd/>
              </a:ln>
            </p:spPr>
            <p:txBody>
              <a:bodyPr/>
              <a:lstStyle/>
              <a:p>
                <a:endParaRPr lang="zh-CN" altLang="en-US"/>
              </a:p>
            </p:txBody>
          </p:sp>
          <p:sp>
            <p:nvSpPr>
              <p:cNvPr id="124971" name="Line 64"/>
              <p:cNvSpPr>
                <a:spLocks noChangeShapeType="1"/>
              </p:cNvSpPr>
              <p:nvPr/>
            </p:nvSpPr>
            <p:spPr bwMode="auto">
              <a:xfrm>
                <a:off x="2081" y="3202"/>
                <a:ext cx="1" cy="99"/>
              </a:xfrm>
              <a:prstGeom prst="line">
                <a:avLst/>
              </a:prstGeom>
              <a:noFill/>
              <a:ln w="22225" cap="rnd">
                <a:solidFill>
                  <a:srgbClr val="000000"/>
                </a:solidFill>
                <a:round/>
                <a:headEnd/>
                <a:tailEnd/>
              </a:ln>
            </p:spPr>
            <p:txBody>
              <a:bodyPr/>
              <a:lstStyle/>
              <a:p>
                <a:endParaRPr lang="zh-CN" altLang="en-US"/>
              </a:p>
            </p:txBody>
          </p:sp>
        </p:grpSp>
        <p:grpSp>
          <p:nvGrpSpPr>
            <p:cNvPr id="124965" name="Group 65"/>
            <p:cNvGrpSpPr>
              <a:grpSpLocks/>
            </p:cNvGrpSpPr>
            <p:nvPr/>
          </p:nvGrpSpPr>
          <p:grpSpPr bwMode="auto">
            <a:xfrm>
              <a:off x="2013" y="3185"/>
              <a:ext cx="136" cy="117"/>
              <a:chOff x="2013" y="3185"/>
              <a:chExt cx="136" cy="117"/>
            </a:xfrm>
          </p:grpSpPr>
          <p:sp>
            <p:nvSpPr>
              <p:cNvPr id="124968" name="Line 66"/>
              <p:cNvSpPr>
                <a:spLocks noChangeShapeType="1"/>
              </p:cNvSpPr>
              <p:nvPr/>
            </p:nvSpPr>
            <p:spPr bwMode="auto">
              <a:xfrm>
                <a:off x="2013" y="3301"/>
                <a:ext cx="136" cy="1"/>
              </a:xfrm>
              <a:prstGeom prst="line">
                <a:avLst/>
              </a:prstGeom>
              <a:noFill/>
              <a:ln w="28575">
                <a:solidFill>
                  <a:srgbClr val="000000"/>
                </a:solidFill>
                <a:round/>
                <a:headEnd/>
                <a:tailEnd/>
              </a:ln>
            </p:spPr>
            <p:txBody>
              <a:bodyPr/>
              <a:lstStyle/>
              <a:p>
                <a:endParaRPr lang="zh-CN" altLang="en-US"/>
              </a:p>
            </p:txBody>
          </p:sp>
          <p:sp>
            <p:nvSpPr>
              <p:cNvPr id="124969" name="Line 67"/>
              <p:cNvSpPr>
                <a:spLocks noChangeShapeType="1"/>
              </p:cNvSpPr>
              <p:nvPr/>
            </p:nvSpPr>
            <p:spPr bwMode="auto">
              <a:xfrm>
                <a:off x="2081" y="3185"/>
                <a:ext cx="1" cy="100"/>
              </a:xfrm>
              <a:prstGeom prst="line">
                <a:avLst/>
              </a:prstGeom>
              <a:noFill/>
              <a:ln w="22225" cap="rnd">
                <a:solidFill>
                  <a:srgbClr val="000000"/>
                </a:solidFill>
                <a:round/>
                <a:headEnd/>
                <a:tailEnd/>
              </a:ln>
            </p:spPr>
            <p:txBody>
              <a:bodyPr/>
              <a:lstStyle/>
              <a:p>
                <a:endParaRPr lang="zh-CN" altLang="en-US"/>
              </a:p>
            </p:txBody>
          </p:sp>
        </p:grpSp>
        <p:sp>
          <p:nvSpPr>
            <p:cNvPr id="124966" name="Line 68"/>
            <p:cNvSpPr>
              <a:spLocks noChangeShapeType="1"/>
            </p:cNvSpPr>
            <p:nvPr/>
          </p:nvSpPr>
          <p:spPr bwMode="auto">
            <a:xfrm>
              <a:off x="1406" y="2900"/>
              <a:ext cx="1" cy="285"/>
            </a:xfrm>
            <a:prstGeom prst="line">
              <a:avLst/>
            </a:prstGeom>
            <a:noFill/>
            <a:ln w="22225" cap="rnd">
              <a:solidFill>
                <a:srgbClr val="000000"/>
              </a:solidFill>
              <a:round/>
              <a:headEnd/>
              <a:tailEnd/>
            </a:ln>
          </p:spPr>
          <p:txBody>
            <a:bodyPr/>
            <a:lstStyle/>
            <a:p>
              <a:endParaRPr lang="zh-CN" altLang="en-US"/>
            </a:p>
          </p:txBody>
        </p:sp>
        <p:sp>
          <p:nvSpPr>
            <p:cNvPr id="124967" name="Line 69"/>
            <p:cNvSpPr>
              <a:spLocks noChangeShapeType="1"/>
            </p:cNvSpPr>
            <p:nvPr/>
          </p:nvSpPr>
          <p:spPr bwMode="auto">
            <a:xfrm flipV="1">
              <a:off x="1406" y="2499"/>
              <a:ext cx="1" cy="167"/>
            </a:xfrm>
            <a:prstGeom prst="line">
              <a:avLst/>
            </a:prstGeom>
            <a:noFill/>
            <a:ln w="22225" cap="rnd">
              <a:solidFill>
                <a:srgbClr val="000000"/>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noChangeAspect="1"/>
          </p:cNvGrpSpPr>
          <p:nvPr/>
        </p:nvGrpSpPr>
        <p:grpSpPr bwMode="auto">
          <a:xfrm>
            <a:off x="323850" y="549275"/>
            <a:ext cx="3168650" cy="1944688"/>
            <a:chOff x="748" y="795"/>
            <a:chExt cx="2722" cy="1671"/>
          </a:xfrm>
        </p:grpSpPr>
        <p:sp>
          <p:nvSpPr>
            <p:cNvPr id="126044" name="AutoShape 10"/>
            <p:cNvSpPr>
              <a:spLocks noChangeAspect="1" noChangeArrowheads="1" noTextEdit="1"/>
            </p:cNvSpPr>
            <p:nvPr/>
          </p:nvSpPr>
          <p:spPr bwMode="auto">
            <a:xfrm>
              <a:off x="748" y="799"/>
              <a:ext cx="2722" cy="1667"/>
            </a:xfrm>
            <a:prstGeom prst="rect">
              <a:avLst/>
            </a:prstGeom>
            <a:solidFill>
              <a:srgbClr val="CCFFFF"/>
            </a:solidFill>
            <a:ln w="9525">
              <a:noFill/>
              <a:miter lim="800000"/>
              <a:headEnd/>
              <a:tailEnd/>
            </a:ln>
          </p:spPr>
          <p:txBody>
            <a:bodyPr/>
            <a:lstStyle/>
            <a:p>
              <a:endParaRPr lang="zh-CN" altLang="en-US"/>
            </a:p>
          </p:txBody>
        </p:sp>
        <p:sp>
          <p:nvSpPr>
            <p:cNvPr id="126045" name="Rectangle 11"/>
            <p:cNvSpPr>
              <a:spLocks noChangeArrowheads="1"/>
            </p:cNvSpPr>
            <p:nvPr/>
          </p:nvSpPr>
          <p:spPr bwMode="auto">
            <a:xfrm>
              <a:off x="2128" y="1223"/>
              <a:ext cx="763" cy="514"/>
            </a:xfrm>
            <a:prstGeom prst="rect">
              <a:avLst/>
            </a:prstGeom>
            <a:solidFill>
              <a:srgbClr val="CCFFFF"/>
            </a:solidFill>
            <a:ln w="9525">
              <a:noFill/>
              <a:miter lim="800000"/>
              <a:headEnd/>
              <a:tailEnd/>
            </a:ln>
          </p:spPr>
          <p:txBody>
            <a:bodyPr/>
            <a:lstStyle/>
            <a:p>
              <a:endParaRPr lang="zh-CN" altLang="en-US"/>
            </a:p>
          </p:txBody>
        </p:sp>
        <p:sp>
          <p:nvSpPr>
            <p:cNvPr id="126046" name="Rectangle 12"/>
            <p:cNvSpPr>
              <a:spLocks noChangeArrowheads="1"/>
            </p:cNvSpPr>
            <p:nvPr/>
          </p:nvSpPr>
          <p:spPr bwMode="auto">
            <a:xfrm>
              <a:off x="2289" y="1347"/>
              <a:ext cx="180" cy="380"/>
            </a:xfrm>
            <a:prstGeom prst="rect">
              <a:avLst/>
            </a:prstGeom>
            <a:solidFill>
              <a:srgbClr val="CCFFFF"/>
            </a:solidFill>
            <a:ln w="9525">
              <a:noFill/>
              <a:miter lim="800000"/>
              <a:headEnd/>
              <a:tailEnd/>
            </a:ln>
          </p:spPr>
          <p:txBody>
            <a:bodyPr wrap="none" lIns="0" tIns="0" rIns="0" bIns="0">
              <a:spAutoFit/>
            </a:bodyPr>
            <a:lstStyle/>
            <a:p>
              <a:r>
                <a:rPr lang="en-US" altLang="zh-CN" sz="2900" b="1">
                  <a:solidFill>
                    <a:srgbClr val="000000"/>
                  </a:solidFill>
                  <a:ea typeface="黑体" pitchFamily="49" charset="-122"/>
                </a:rPr>
                <a:t>+</a:t>
              </a:r>
              <a:endParaRPr lang="en-US" altLang="zh-CN" sz="1800" b="1">
                <a:latin typeface="Arial" pitchFamily="34" charset="0"/>
                <a:ea typeface="黑体" pitchFamily="49" charset="-122"/>
              </a:endParaRPr>
            </a:p>
          </p:txBody>
        </p:sp>
        <p:sp>
          <p:nvSpPr>
            <p:cNvPr id="126047" name="Rectangle 13"/>
            <p:cNvSpPr>
              <a:spLocks noChangeArrowheads="1"/>
            </p:cNvSpPr>
            <p:nvPr/>
          </p:nvSpPr>
          <p:spPr bwMode="auto">
            <a:xfrm>
              <a:off x="2421" y="1347"/>
              <a:ext cx="158" cy="380"/>
            </a:xfrm>
            <a:prstGeom prst="rect">
              <a:avLst/>
            </a:prstGeom>
            <a:solidFill>
              <a:srgbClr val="CCFFFF"/>
            </a:solidFill>
            <a:ln w="9525">
              <a:noFill/>
              <a:miter lim="800000"/>
              <a:headEnd/>
              <a:tailEnd/>
            </a:ln>
          </p:spPr>
          <p:txBody>
            <a:bodyPr wrap="none" lIns="0" tIns="0" rIns="0" bIns="0">
              <a:spAutoFit/>
            </a:bodyPr>
            <a:lstStyle/>
            <a:p>
              <a:r>
                <a:rPr lang="en-US" altLang="zh-CN" sz="2900" b="1">
                  <a:solidFill>
                    <a:srgbClr val="000000"/>
                  </a:solidFill>
                  <a:ea typeface="黑体" pitchFamily="49" charset="-122"/>
                </a:rPr>
                <a:t>5</a:t>
              </a:r>
              <a:endParaRPr lang="en-US" altLang="zh-CN" sz="1800" b="1">
                <a:latin typeface="Arial" pitchFamily="34" charset="0"/>
                <a:ea typeface="黑体" pitchFamily="49" charset="-122"/>
              </a:endParaRPr>
            </a:p>
          </p:txBody>
        </p:sp>
        <p:sp>
          <p:nvSpPr>
            <p:cNvPr id="126048" name="Rectangle 14"/>
            <p:cNvSpPr>
              <a:spLocks noChangeArrowheads="1"/>
            </p:cNvSpPr>
            <p:nvPr/>
          </p:nvSpPr>
          <p:spPr bwMode="auto">
            <a:xfrm>
              <a:off x="2536" y="1347"/>
              <a:ext cx="229" cy="380"/>
            </a:xfrm>
            <a:prstGeom prst="rect">
              <a:avLst/>
            </a:prstGeom>
            <a:solidFill>
              <a:srgbClr val="CCFFFF"/>
            </a:solidFill>
            <a:ln w="9525">
              <a:noFill/>
              <a:miter lim="800000"/>
              <a:headEnd/>
              <a:tailEnd/>
            </a:ln>
          </p:spPr>
          <p:txBody>
            <a:bodyPr wrap="none" lIns="0" tIns="0" rIns="0" bIns="0">
              <a:spAutoFit/>
            </a:bodyPr>
            <a:lstStyle/>
            <a:p>
              <a:r>
                <a:rPr lang="en-US" altLang="zh-CN" sz="2900" b="1">
                  <a:solidFill>
                    <a:srgbClr val="000000"/>
                  </a:solidFill>
                  <a:ea typeface="黑体" pitchFamily="49" charset="-122"/>
                </a:rPr>
                <a:t>V</a:t>
              </a:r>
              <a:endParaRPr lang="en-US" altLang="zh-CN" sz="1800" b="1">
                <a:latin typeface="Arial" pitchFamily="34" charset="0"/>
                <a:ea typeface="黑体" pitchFamily="49" charset="-122"/>
              </a:endParaRPr>
            </a:p>
          </p:txBody>
        </p:sp>
        <p:sp>
          <p:nvSpPr>
            <p:cNvPr id="126049" name="Rectangle 15"/>
            <p:cNvSpPr>
              <a:spLocks noChangeArrowheads="1"/>
            </p:cNvSpPr>
            <p:nvPr/>
          </p:nvSpPr>
          <p:spPr bwMode="auto">
            <a:xfrm>
              <a:off x="2699" y="1447"/>
              <a:ext cx="52" cy="248"/>
            </a:xfrm>
            <a:prstGeom prst="rect">
              <a:avLst/>
            </a:prstGeom>
            <a:solidFill>
              <a:srgbClr val="CCFFFF"/>
            </a:solidFill>
            <a:ln w="9525">
              <a:noFill/>
              <a:miter lim="800000"/>
              <a:headEnd/>
              <a:tailEnd/>
            </a:ln>
          </p:spPr>
          <p:txBody>
            <a:bodyPr wrap="none" lIns="0" tIns="0" rIns="0" bIns="0">
              <a:spAutoFit/>
            </a:bodyPr>
            <a:lstStyle/>
            <a:p>
              <a:r>
                <a:rPr lang="zh-CN" altLang="en-US" sz="1900" b="1">
                  <a:solidFill>
                    <a:srgbClr val="000000"/>
                  </a:solidFill>
                  <a:ea typeface="黑体" pitchFamily="49" charset="-122"/>
                </a:rPr>
                <a:t> </a:t>
              </a:r>
              <a:endParaRPr lang="zh-CN" altLang="en-US" sz="1800" b="1">
                <a:latin typeface="Arial" pitchFamily="34" charset="0"/>
                <a:ea typeface="黑体" pitchFamily="49" charset="-122"/>
              </a:endParaRPr>
            </a:p>
          </p:txBody>
        </p:sp>
        <p:sp>
          <p:nvSpPr>
            <p:cNvPr id="126050" name="Rectangle 16"/>
            <p:cNvSpPr>
              <a:spLocks noChangeArrowheads="1"/>
            </p:cNvSpPr>
            <p:nvPr/>
          </p:nvSpPr>
          <p:spPr bwMode="auto">
            <a:xfrm>
              <a:off x="748" y="1118"/>
              <a:ext cx="591" cy="540"/>
            </a:xfrm>
            <a:prstGeom prst="rect">
              <a:avLst/>
            </a:prstGeom>
            <a:solidFill>
              <a:srgbClr val="CCFFFF"/>
            </a:solidFill>
            <a:ln w="9525">
              <a:noFill/>
              <a:miter lim="800000"/>
              <a:headEnd/>
              <a:tailEnd/>
            </a:ln>
          </p:spPr>
          <p:txBody>
            <a:bodyPr/>
            <a:lstStyle/>
            <a:p>
              <a:endParaRPr lang="zh-CN" altLang="en-US"/>
            </a:p>
          </p:txBody>
        </p:sp>
        <p:sp>
          <p:nvSpPr>
            <p:cNvPr id="126051" name="Rectangle 17"/>
            <p:cNvSpPr>
              <a:spLocks noChangeArrowheads="1"/>
            </p:cNvSpPr>
            <p:nvPr/>
          </p:nvSpPr>
          <p:spPr bwMode="auto">
            <a:xfrm>
              <a:off x="906" y="1242"/>
              <a:ext cx="246" cy="380"/>
            </a:xfrm>
            <a:prstGeom prst="rect">
              <a:avLst/>
            </a:prstGeom>
            <a:solidFill>
              <a:srgbClr val="CCFFFF"/>
            </a:solidFill>
            <a:ln w="9525">
              <a:noFill/>
              <a:miter lim="800000"/>
              <a:headEnd/>
              <a:tailEnd/>
            </a:ln>
          </p:spPr>
          <p:txBody>
            <a:bodyPr wrap="none" lIns="0" tIns="0" rIns="0" bIns="0">
              <a:spAutoFit/>
            </a:bodyPr>
            <a:lstStyle/>
            <a:p>
              <a:r>
                <a:rPr lang="en-US" altLang="zh-CN" sz="2900" b="1">
                  <a:solidFill>
                    <a:srgbClr val="000000"/>
                  </a:solidFill>
                  <a:ea typeface="黑体" pitchFamily="49" charset="-122"/>
                </a:rPr>
                <a:t>K</a:t>
              </a:r>
              <a:endParaRPr lang="en-US" altLang="zh-CN" sz="1800" b="1">
                <a:latin typeface="Arial" pitchFamily="34" charset="0"/>
                <a:ea typeface="黑体" pitchFamily="49" charset="-122"/>
              </a:endParaRPr>
            </a:p>
          </p:txBody>
        </p:sp>
        <p:sp>
          <p:nvSpPr>
            <p:cNvPr id="126052" name="Rectangle 18"/>
            <p:cNvSpPr>
              <a:spLocks noChangeArrowheads="1"/>
            </p:cNvSpPr>
            <p:nvPr/>
          </p:nvSpPr>
          <p:spPr bwMode="auto">
            <a:xfrm>
              <a:off x="1074" y="1341"/>
              <a:ext cx="52" cy="248"/>
            </a:xfrm>
            <a:prstGeom prst="rect">
              <a:avLst/>
            </a:prstGeom>
            <a:solidFill>
              <a:srgbClr val="CCFFFF"/>
            </a:solidFill>
            <a:ln w="9525">
              <a:noFill/>
              <a:miter lim="800000"/>
              <a:headEnd/>
              <a:tailEnd/>
            </a:ln>
          </p:spPr>
          <p:txBody>
            <a:bodyPr wrap="none" lIns="0" tIns="0" rIns="0" bIns="0">
              <a:spAutoFit/>
            </a:bodyPr>
            <a:lstStyle/>
            <a:p>
              <a:r>
                <a:rPr lang="zh-CN" altLang="en-US" sz="1900" b="1">
                  <a:solidFill>
                    <a:srgbClr val="000000"/>
                  </a:solidFill>
                  <a:ea typeface="黑体" pitchFamily="49" charset="-122"/>
                </a:rPr>
                <a:t> </a:t>
              </a:r>
              <a:endParaRPr lang="zh-CN" altLang="en-US" sz="1800" b="1">
                <a:latin typeface="Arial" pitchFamily="34" charset="0"/>
                <a:ea typeface="黑体" pitchFamily="49" charset="-122"/>
              </a:endParaRPr>
            </a:p>
          </p:txBody>
        </p:sp>
        <p:sp>
          <p:nvSpPr>
            <p:cNvPr id="126053" name="Rectangle 19"/>
            <p:cNvSpPr>
              <a:spLocks noChangeArrowheads="1"/>
            </p:cNvSpPr>
            <p:nvPr/>
          </p:nvSpPr>
          <p:spPr bwMode="auto">
            <a:xfrm>
              <a:off x="1576" y="1710"/>
              <a:ext cx="763" cy="553"/>
            </a:xfrm>
            <a:prstGeom prst="rect">
              <a:avLst/>
            </a:prstGeom>
            <a:solidFill>
              <a:srgbClr val="CCFFFF"/>
            </a:solidFill>
            <a:ln w="9525">
              <a:noFill/>
              <a:miter lim="800000"/>
              <a:headEnd/>
              <a:tailEnd/>
            </a:ln>
          </p:spPr>
          <p:txBody>
            <a:bodyPr/>
            <a:lstStyle/>
            <a:p>
              <a:endParaRPr lang="zh-CN" altLang="en-US"/>
            </a:p>
          </p:txBody>
        </p:sp>
        <p:sp>
          <p:nvSpPr>
            <p:cNvPr id="126054" name="Rectangle 20"/>
            <p:cNvSpPr>
              <a:spLocks noChangeArrowheads="1"/>
            </p:cNvSpPr>
            <p:nvPr/>
          </p:nvSpPr>
          <p:spPr bwMode="auto">
            <a:xfrm>
              <a:off x="1737" y="1837"/>
              <a:ext cx="229" cy="379"/>
            </a:xfrm>
            <a:prstGeom prst="rect">
              <a:avLst/>
            </a:prstGeom>
            <a:solidFill>
              <a:srgbClr val="CCFFFF"/>
            </a:solidFill>
            <a:ln w="9525">
              <a:noFill/>
              <a:miter lim="800000"/>
              <a:headEnd/>
              <a:tailEnd/>
            </a:ln>
          </p:spPr>
          <p:txBody>
            <a:bodyPr wrap="none" lIns="0" tIns="0" rIns="0" bIns="0">
              <a:spAutoFit/>
            </a:bodyPr>
            <a:lstStyle/>
            <a:p>
              <a:r>
                <a:rPr lang="en-US" altLang="zh-CN" sz="2900" b="1">
                  <a:solidFill>
                    <a:srgbClr val="000000"/>
                  </a:solidFill>
                  <a:ea typeface="黑体" pitchFamily="49" charset="-122"/>
                </a:rPr>
                <a:t>R</a:t>
              </a:r>
              <a:endParaRPr lang="en-US" altLang="zh-CN" sz="1800" b="1">
                <a:latin typeface="Arial" pitchFamily="34" charset="0"/>
                <a:ea typeface="黑体" pitchFamily="49" charset="-122"/>
              </a:endParaRPr>
            </a:p>
          </p:txBody>
        </p:sp>
        <p:sp>
          <p:nvSpPr>
            <p:cNvPr id="126055" name="Rectangle 21"/>
            <p:cNvSpPr>
              <a:spLocks noChangeArrowheads="1"/>
            </p:cNvSpPr>
            <p:nvPr/>
          </p:nvSpPr>
          <p:spPr bwMode="auto">
            <a:xfrm>
              <a:off x="1889" y="1935"/>
              <a:ext cx="104" cy="249"/>
            </a:xfrm>
            <a:prstGeom prst="rect">
              <a:avLst/>
            </a:prstGeom>
            <a:solidFill>
              <a:srgbClr val="CCFFFF"/>
            </a:solidFill>
            <a:ln w="9525">
              <a:noFill/>
              <a:miter lim="800000"/>
              <a:headEnd/>
              <a:tailEnd/>
            </a:ln>
          </p:spPr>
          <p:txBody>
            <a:bodyPr wrap="none" lIns="0" tIns="0" rIns="0" bIns="0">
              <a:spAutoFit/>
            </a:bodyPr>
            <a:lstStyle/>
            <a:p>
              <a:r>
                <a:rPr lang="en-US" altLang="zh-CN" sz="1900" b="1">
                  <a:solidFill>
                    <a:srgbClr val="000000"/>
                  </a:solidFill>
                  <a:ea typeface="黑体" pitchFamily="49" charset="-122"/>
                </a:rPr>
                <a:t>4</a:t>
              </a:r>
              <a:endParaRPr lang="en-US" altLang="zh-CN" sz="1800" b="1">
                <a:latin typeface="Arial" pitchFamily="34" charset="0"/>
                <a:ea typeface="黑体" pitchFamily="49" charset="-122"/>
              </a:endParaRPr>
            </a:p>
          </p:txBody>
        </p:sp>
        <p:sp>
          <p:nvSpPr>
            <p:cNvPr id="126056" name="Rectangle 22"/>
            <p:cNvSpPr>
              <a:spLocks noChangeArrowheads="1"/>
            </p:cNvSpPr>
            <p:nvPr/>
          </p:nvSpPr>
          <p:spPr bwMode="auto">
            <a:xfrm>
              <a:off x="1963" y="1935"/>
              <a:ext cx="104" cy="249"/>
            </a:xfrm>
            <a:prstGeom prst="rect">
              <a:avLst/>
            </a:prstGeom>
            <a:solidFill>
              <a:srgbClr val="CCFFFF"/>
            </a:solidFill>
            <a:ln w="9525">
              <a:noFill/>
              <a:miter lim="800000"/>
              <a:headEnd/>
              <a:tailEnd/>
            </a:ln>
          </p:spPr>
          <p:txBody>
            <a:bodyPr wrap="none" lIns="0" tIns="0" rIns="0" bIns="0">
              <a:spAutoFit/>
            </a:bodyPr>
            <a:lstStyle/>
            <a:p>
              <a:r>
                <a:rPr lang="en-US" altLang="zh-CN" sz="1900" b="1">
                  <a:solidFill>
                    <a:srgbClr val="000000"/>
                  </a:solidFill>
                  <a:ea typeface="黑体" pitchFamily="49" charset="-122"/>
                </a:rPr>
                <a:t>5</a:t>
              </a:r>
              <a:endParaRPr lang="en-US" altLang="zh-CN" sz="1800" b="1">
                <a:latin typeface="Arial" pitchFamily="34" charset="0"/>
                <a:ea typeface="黑体" pitchFamily="49" charset="-122"/>
              </a:endParaRPr>
            </a:p>
          </p:txBody>
        </p:sp>
        <p:sp>
          <p:nvSpPr>
            <p:cNvPr id="126057" name="Rectangle 23"/>
            <p:cNvSpPr>
              <a:spLocks noChangeArrowheads="1"/>
            </p:cNvSpPr>
            <p:nvPr/>
          </p:nvSpPr>
          <p:spPr bwMode="auto">
            <a:xfrm>
              <a:off x="2037" y="1935"/>
              <a:ext cx="52" cy="249"/>
            </a:xfrm>
            <a:prstGeom prst="rect">
              <a:avLst/>
            </a:prstGeom>
            <a:solidFill>
              <a:srgbClr val="CCFFFF"/>
            </a:solidFill>
            <a:ln w="9525">
              <a:noFill/>
              <a:miter lim="800000"/>
              <a:headEnd/>
              <a:tailEnd/>
            </a:ln>
          </p:spPr>
          <p:txBody>
            <a:bodyPr wrap="none" lIns="0" tIns="0" rIns="0" bIns="0">
              <a:spAutoFit/>
            </a:bodyPr>
            <a:lstStyle/>
            <a:p>
              <a:r>
                <a:rPr lang="zh-CN" altLang="en-US" sz="1900" b="1">
                  <a:solidFill>
                    <a:srgbClr val="000000"/>
                  </a:solidFill>
                  <a:ea typeface="黑体" pitchFamily="49" charset="-122"/>
                </a:rPr>
                <a:t> </a:t>
              </a:r>
              <a:endParaRPr lang="zh-CN" altLang="en-US" sz="1800" b="1">
                <a:latin typeface="Arial" pitchFamily="34" charset="0"/>
                <a:ea typeface="黑体" pitchFamily="49" charset="-122"/>
              </a:endParaRPr>
            </a:p>
          </p:txBody>
        </p:sp>
        <p:sp>
          <p:nvSpPr>
            <p:cNvPr id="126058" name="Rectangle 24"/>
            <p:cNvSpPr>
              <a:spLocks noChangeArrowheads="1"/>
            </p:cNvSpPr>
            <p:nvPr/>
          </p:nvSpPr>
          <p:spPr bwMode="auto">
            <a:xfrm>
              <a:off x="1550" y="960"/>
              <a:ext cx="763" cy="803"/>
            </a:xfrm>
            <a:prstGeom prst="rect">
              <a:avLst/>
            </a:prstGeom>
            <a:solidFill>
              <a:srgbClr val="CCFFFF"/>
            </a:solidFill>
            <a:ln w="9525">
              <a:noFill/>
              <a:miter lim="800000"/>
              <a:headEnd/>
              <a:tailEnd/>
            </a:ln>
          </p:spPr>
          <p:txBody>
            <a:bodyPr/>
            <a:lstStyle/>
            <a:p>
              <a:endParaRPr lang="zh-CN" altLang="en-US"/>
            </a:p>
          </p:txBody>
        </p:sp>
        <p:sp>
          <p:nvSpPr>
            <p:cNvPr id="126059" name="Rectangle 25"/>
            <p:cNvSpPr>
              <a:spLocks noChangeArrowheads="1"/>
            </p:cNvSpPr>
            <p:nvPr/>
          </p:nvSpPr>
          <p:spPr bwMode="auto">
            <a:xfrm>
              <a:off x="1711" y="1084"/>
              <a:ext cx="229" cy="379"/>
            </a:xfrm>
            <a:prstGeom prst="rect">
              <a:avLst/>
            </a:prstGeom>
            <a:solidFill>
              <a:srgbClr val="CCFFFF"/>
            </a:solidFill>
            <a:ln w="9525">
              <a:noFill/>
              <a:miter lim="800000"/>
              <a:headEnd/>
              <a:tailEnd/>
            </a:ln>
          </p:spPr>
          <p:txBody>
            <a:bodyPr wrap="none" lIns="0" tIns="0" rIns="0" bIns="0">
              <a:spAutoFit/>
            </a:bodyPr>
            <a:lstStyle/>
            <a:p>
              <a:r>
                <a:rPr lang="en-US" altLang="zh-CN" sz="2900" b="1">
                  <a:solidFill>
                    <a:srgbClr val="000000"/>
                  </a:solidFill>
                  <a:ea typeface="黑体" pitchFamily="49" charset="-122"/>
                </a:rPr>
                <a:t>R</a:t>
              </a:r>
              <a:endParaRPr lang="en-US" altLang="zh-CN" sz="1800" b="1">
                <a:latin typeface="Arial" pitchFamily="34" charset="0"/>
                <a:ea typeface="黑体" pitchFamily="49" charset="-122"/>
              </a:endParaRPr>
            </a:p>
          </p:txBody>
        </p:sp>
        <p:sp>
          <p:nvSpPr>
            <p:cNvPr id="126060" name="Rectangle 26"/>
            <p:cNvSpPr>
              <a:spLocks noChangeArrowheads="1"/>
            </p:cNvSpPr>
            <p:nvPr/>
          </p:nvSpPr>
          <p:spPr bwMode="auto">
            <a:xfrm>
              <a:off x="1864" y="1182"/>
              <a:ext cx="103" cy="249"/>
            </a:xfrm>
            <a:prstGeom prst="rect">
              <a:avLst/>
            </a:prstGeom>
            <a:solidFill>
              <a:srgbClr val="CCFFFF"/>
            </a:solidFill>
            <a:ln w="9525">
              <a:noFill/>
              <a:miter lim="800000"/>
              <a:headEnd/>
              <a:tailEnd/>
            </a:ln>
          </p:spPr>
          <p:txBody>
            <a:bodyPr wrap="none" lIns="0" tIns="0" rIns="0" bIns="0">
              <a:spAutoFit/>
            </a:bodyPr>
            <a:lstStyle/>
            <a:p>
              <a:r>
                <a:rPr lang="en-US" altLang="zh-CN" sz="1900" b="1">
                  <a:solidFill>
                    <a:srgbClr val="000000"/>
                  </a:solidFill>
                  <a:ea typeface="黑体" pitchFamily="49" charset="-122"/>
                </a:rPr>
                <a:t>3</a:t>
              </a:r>
              <a:endParaRPr lang="en-US" altLang="zh-CN" sz="1800" b="1">
                <a:latin typeface="Arial" pitchFamily="34" charset="0"/>
                <a:ea typeface="黑体" pitchFamily="49" charset="-122"/>
              </a:endParaRPr>
            </a:p>
          </p:txBody>
        </p:sp>
        <p:sp>
          <p:nvSpPr>
            <p:cNvPr id="126061" name="Rectangle 27"/>
            <p:cNvSpPr>
              <a:spLocks noChangeArrowheads="1"/>
            </p:cNvSpPr>
            <p:nvPr/>
          </p:nvSpPr>
          <p:spPr bwMode="auto">
            <a:xfrm>
              <a:off x="1937" y="1182"/>
              <a:ext cx="52" cy="249"/>
            </a:xfrm>
            <a:prstGeom prst="rect">
              <a:avLst/>
            </a:prstGeom>
            <a:solidFill>
              <a:srgbClr val="CCFFFF"/>
            </a:solidFill>
            <a:ln w="9525">
              <a:noFill/>
              <a:miter lim="800000"/>
              <a:headEnd/>
              <a:tailEnd/>
            </a:ln>
          </p:spPr>
          <p:txBody>
            <a:bodyPr wrap="none" lIns="0" tIns="0" rIns="0" bIns="0">
              <a:spAutoFit/>
            </a:bodyPr>
            <a:lstStyle/>
            <a:p>
              <a:r>
                <a:rPr lang="zh-CN" altLang="en-US" sz="1900" b="1">
                  <a:solidFill>
                    <a:srgbClr val="000000"/>
                  </a:solidFill>
                  <a:ea typeface="黑体" pitchFamily="49" charset="-122"/>
                </a:rPr>
                <a:t> </a:t>
              </a:r>
              <a:endParaRPr lang="zh-CN" altLang="en-US" sz="1800" b="1">
                <a:latin typeface="Arial" pitchFamily="34" charset="0"/>
                <a:ea typeface="黑体" pitchFamily="49" charset="-122"/>
              </a:endParaRPr>
            </a:p>
          </p:txBody>
        </p:sp>
        <p:sp>
          <p:nvSpPr>
            <p:cNvPr id="126062" name="Rectangle 28"/>
            <p:cNvSpPr>
              <a:spLocks noChangeArrowheads="1"/>
            </p:cNvSpPr>
            <p:nvPr/>
          </p:nvSpPr>
          <p:spPr bwMode="auto">
            <a:xfrm>
              <a:off x="748" y="847"/>
              <a:ext cx="79" cy="379"/>
            </a:xfrm>
            <a:prstGeom prst="rect">
              <a:avLst/>
            </a:prstGeom>
            <a:solidFill>
              <a:srgbClr val="CCFFFF"/>
            </a:solidFill>
            <a:ln w="9525">
              <a:noFill/>
              <a:miter lim="800000"/>
              <a:headEnd/>
              <a:tailEnd/>
            </a:ln>
          </p:spPr>
          <p:txBody>
            <a:bodyPr wrap="none" lIns="0" tIns="0" rIns="0" bIns="0">
              <a:spAutoFit/>
            </a:bodyPr>
            <a:lstStyle/>
            <a:p>
              <a:r>
                <a:rPr lang="zh-CN" altLang="en-US" sz="2900" b="1">
                  <a:solidFill>
                    <a:srgbClr val="000000"/>
                  </a:solidFill>
                  <a:ea typeface="黑体" pitchFamily="49" charset="-122"/>
                </a:rPr>
                <a:t> </a:t>
              </a:r>
              <a:endParaRPr lang="zh-CN" altLang="en-US" sz="1800" b="1">
                <a:latin typeface="Arial" pitchFamily="34" charset="0"/>
                <a:ea typeface="黑体" pitchFamily="49" charset="-122"/>
              </a:endParaRPr>
            </a:p>
          </p:txBody>
        </p:sp>
        <p:grpSp>
          <p:nvGrpSpPr>
            <p:cNvPr id="126063" name="Group 29"/>
            <p:cNvGrpSpPr>
              <a:grpSpLocks/>
            </p:cNvGrpSpPr>
            <p:nvPr/>
          </p:nvGrpSpPr>
          <p:grpSpPr bwMode="auto">
            <a:xfrm>
              <a:off x="2285" y="795"/>
              <a:ext cx="728" cy="417"/>
              <a:chOff x="2285" y="795"/>
              <a:chExt cx="728" cy="417"/>
            </a:xfrm>
          </p:grpSpPr>
          <p:grpSp>
            <p:nvGrpSpPr>
              <p:cNvPr id="126113" name="Group 30"/>
              <p:cNvGrpSpPr>
                <a:grpSpLocks/>
              </p:cNvGrpSpPr>
              <p:nvPr/>
            </p:nvGrpSpPr>
            <p:grpSpPr bwMode="auto">
              <a:xfrm>
                <a:off x="2391" y="823"/>
                <a:ext cx="550" cy="362"/>
                <a:chOff x="2391" y="823"/>
                <a:chExt cx="550" cy="362"/>
              </a:xfrm>
            </p:grpSpPr>
            <p:sp>
              <p:nvSpPr>
                <p:cNvPr id="126119" name="Oval 31"/>
                <p:cNvSpPr>
                  <a:spLocks noChangeArrowheads="1"/>
                </p:cNvSpPr>
                <p:nvPr/>
              </p:nvSpPr>
              <p:spPr bwMode="auto">
                <a:xfrm>
                  <a:off x="2391" y="823"/>
                  <a:ext cx="550" cy="362"/>
                </a:xfrm>
                <a:prstGeom prst="ellipse">
                  <a:avLst/>
                </a:prstGeom>
                <a:solidFill>
                  <a:srgbClr val="CCFFFF"/>
                </a:solidFill>
                <a:ln w="0">
                  <a:solidFill>
                    <a:srgbClr val="000000"/>
                  </a:solidFill>
                  <a:round/>
                  <a:headEnd/>
                  <a:tailEnd/>
                </a:ln>
              </p:spPr>
              <p:txBody>
                <a:bodyPr/>
                <a:lstStyle/>
                <a:p>
                  <a:endParaRPr lang="zh-CN" altLang="en-US"/>
                </a:p>
              </p:txBody>
            </p:sp>
            <p:sp>
              <p:nvSpPr>
                <p:cNvPr id="126120" name="Oval 32"/>
                <p:cNvSpPr>
                  <a:spLocks noChangeArrowheads="1"/>
                </p:cNvSpPr>
                <p:nvPr/>
              </p:nvSpPr>
              <p:spPr bwMode="auto">
                <a:xfrm>
                  <a:off x="2391" y="823"/>
                  <a:ext cx="550" cy="362"/>
                </a:xfrm>
                <a:prstGeom prst="ellipse">
                  <a:avLst/>
                </a:prstGeom>
                <a:solidFill>
                  <a:srgbClr val="CCFFFF"/>
                </a:solidFill>
                <a:ln w="25400" cap="rnd">
                  <a:solidFill>
                    <a:srgbClr val="000000"/>
                  </a:solidFill>
                  <a:round/>
                  <a:headEnd/>
                  <a:tailEnd/>
                </a:ln>
              </p:spPr>
              <p:txBody>
                <a:bodyPr/>
                <a:lstStyle/>
                <a:p>
                  <a:endParaRPr lang="zh-CN" altLang="en-US"/>
                </a:p>
              </p:txBody>
            </p:sp>
          </p:grpSp>
          <p:sp>
            <p:nvSpPr>
              <p:cNvPr id="126114" name="Rectangle 33"/>
              <p:cNvSpPr>
                <a:spLocks noChangeArrowheads="1"/>
              </p:cNvSpPr>
              <p:nvPr/>
            </p:nvSpPr>
            <p:spPr bwMode="auto">
              <a:xfrm>
                <a:off x="2285" y="795"/>
                <a:ext cx="355" cy="417"/>
              </a:xfrm>
              <a:prstGeom prst="rect">
                <a:avLst/>
              </a:prstGeom>
              <a:solidFill>
                <a:srgbClr val="CCFFFF"/>
              </a:solidFill>
              <a:ln w="9525">
                <a:noFill/>
                <a:miter lim="800000"/>
                <a:headEnd/>
                <a:tailEnd/>
              </a:ln>
            </p:spPr>
            <p:txBody>
              <a:bodyPr/>
              <a:lstStyle/>
              <a:p>
                <a:endParaRPr lang="zh-CN" altLang="en-US"/>
              </a:p>
            </p:txBody>
          </p:sp>
          <p:grpSp>
            <p:nvGrpSpPr>
              <p:cNvPr id="126115" name="Group 34"/>
              <p:cNvGrpSpPr>
                <a:grpSpLocks/>
              </p:cNvGrpSpPr>
              <p:nvPr/>
            </p:nvGrpSpPr>
            <p:grpSpPr bwMode="auto">
              <a:xfrm>
                <a:off x="2924" y="959"/>
                <a:ext cx="89" cy="90"/>
                <a:chOff x="2924" y="959"/>
                <a:chExt cx="89" cy="90"/>
              </a:xfrm>
            </p:grpSpPr>
            <p:sp>
              <p:nvSpPr>
                <p:cNvPr id="126117" name="Oval 35"/>
                <p:cNvSpPr>
                  <a:spLocks noChangeArrowheads="1"/>
                </p:cNvSpPr>
                <p:nvPr/>
              </p:nvSpPr>
              <p:spPr bwMode="auto">
                <a:xfrm>
                  <a:off x="2924" y="959"/>
                  <a:ext cx="89" cy="90"/>
                </a:xfrm>
                <a:prstGeom prst="ellipse">
                  <a:avLst/>
                </a:prstGeom>
                <a:solidFill>
                  <a:srgbClr val="CCFFFF"/>
                </a:solidFill>
                <a:ln w="0">
                  <a:solidFill>
                    <a:srgbClr val="000000"/>
                  </a:solidFill>
                  <a:round/>
                  <a:headEnd/>
                  <a:tailEnd/>
                </a:ln>
              </p:spPr>
              <p:txBody>
                <a:bodyPr/>
                <a:lstStyle/>
                <a:p>
                  <a:endParaRPr lang="zh-CN" altLang="en-US"/>
                </a:p>
              </p:txBody>
            </p:sp>
            <p:sp>
              <p:nvSpPr>
                <p:cNvPr id="126118" name="Oval 36"/>
                <p:cNvSpPr>
                  <a:spLocks noChangeArrowheads="1"/>
                </p:cNvSpPr>
                <p:nvPr/>
              </p:nvSpPr>
              <p:spPr bwMode="auto">
                <a:xfrm>
                  <a:off x="2924" y="959"/>
                  <a:ext cx="89" cy="90"/>
                </a:xfrm>
                <a:prstGeom prst="ellipse">
                  <a:avLst/>
                </a:prstGeom>
                <a:solidFill>
                  <a:srgbClr val="CCFFFF"/>
                </a:solidFill>
                <a:ln w="25400" cap="rnd">
                  <a:solidFill>
                    <a:srgbClr val="000000"/>
                  </a:solidFill>
                  <a:round/>
                  <a:headEnd/>
                  <a:tailEnd/>
                </a:ln>
              </p:spPr>
              <p:txBody>
                <a:bodyPr/>
                <a:lstStyle/>
                <a:p>
                  <a:endParaRPr lang="zh-CN" altLang="en-US"/>
                </a:p>
              </p:txBody>
            </p:sp>
          </p:grpSp>
          <p:sp>
            <p:nvSpPr>
              <p:cNvPr id="126116" name="Line 37"/>
              <p:cNvSpPr>
                <a:spLocks noChangeShapeType="1"/>
              </p:cNvSpPr>
              <p:nvPr/>
            </p:nvSpPr>
            <p:spPr bwMode="auto">
              <a:xfrm>
                <a:off x="2640" y="831"/>
                <a:ext cx="1" cy="364"/>
              </a:xfrm>
              <a:prstGeom prst="line">
                <a:avLst/>
              </a:prstGeom>
              <a:noFill/>
              <a:ln w="25400" cap="rnd">
                <a:solidFill>
                  <a:srgbClr val="000000"/>
                </a:solidFill>
                <a:round/>
                <a:headEnd/>
                <a:tailEnd/>
              </a:ln>
            </p:spPr>
            <p:txBody>
              <a:bodyPr/>
              <a:lstStyle/>
              <a:p>
                <a:endParaRPr lang="zh-CN" altLang="en-US"/>
              </a:p>
            </p:txBody>
          </p:sp>
        </p:grpSp>
        <p:sp>
          <p:nvSpPr>
            <p:cNvPr id="126064" name="Line 38"/>
            <p:cNvSpPr>
              <a:spLocks noChangeShapeType="1"/>
            </p:cNvSpPr>
            <p:nvPr/>
          </p:nvSpPr>
          <p:spPr bwMode="auto">
            <a:xfrm>
              <a:off x="1025" y="1651"/>
              <a:ext cx="249" cy="1"/>
            </a:xfrm>
            <a:prstGeom prst="line">
              <a:avLst/>
            </a:prstGeom>
            <a:noFill/>
            <a:ln w="25400" cap="rnd">
              <a:solidFill>
                <a:srgbClr val="000000"/>
              </a:solidFill>
              <a:round/>
              <a:headEnd/>
              <a:tailEnd/>
            </a:ln>
          </p:spPr>
          <p:txBody>
            <a:bodyPr/>
            <a:lstStyle/>
            <a:p>
              <a:endParaRPr lang="zh-CN" altLang="en-US"/>
            </a:p>
          </p:txBody>
        </p:sp>
        <p:sp>
          <p:nvSpPr>
            <p:cNvPr id="126065" name="Line 39"/>
            <p:cNvSpPr>
              <a:spLocks noChangeShapeType="1"/>
            </p:cNvSpPr>
            <p:nvPr/>
          </p:nvSpPr>
          <p:spPr bwMode="auto">
            <a:xfrm>
              <a:off x="1386" y="1827"/>
              <a:ext cx="3" cy="504"/>
            </a:xfrm>
            <a:prstGeom prst="line">
              <a:avLst/>
            </a:prstGeom>
            <a:noFill/>
            <a:ln w="25400" cap="rnd">
              <a:solidFill>
                <a:srgbClr val="000000"/>
              </a:solidFill>
              <a:round/>
              <a:headEnd/>
              <a:tailEnd/>
            </a:ln>
          </p:spPr>
          <p:txBody>
            <a:bodyPr/>
            <a:lstStyle/>
            <a:p>
              <a:endParaRPr lang="zh-CN" altLang="en-US"/>
            </a:p>
          </p:txBody>
        </p:sp>
        <p:sp>
          <p:nvSpPr>
            <p:cNvPr id="126066" name="Line 40"/>
            <p:cNvSpPr>
              <a:spLocks noChangeShapeType="1"/>
            </p:cNvSpPr>
            <p:nvPr/>
          </p:nvSpPr>
          <p:spPr bwMode="auto">
            <a:xfrm>
              <a:off x="1389" y="949"/>
              <a:ext cx="1" cy="593"/>
            </a:xfrm>
            <a:prstGeom prst="line">
              <a:avLst/>
            </a:prstGeom>
            <a:noFill/>
            <a:ln w="25400" cap="rnd">
              <a:solidFill>
                <a:srgbClr val="000000"/>
              </a:solidFill>
              <a:round/>
              <a:headEnd/>
              <a:tailEnd/>
            </a:ln>
          </p:spPr>
          <p:txBody>
            <a:bodyPr/>
            <a:lstStyle/>
            <a:p>
              <a:endParaRPr lang="zh-CN" altLang="en-US"/>
            </a:p>
          </p:txBody>
        </p:sp>
        <p:sp>
          <p:nvSpPr>
            <p:cNvPr id="126067" name="Line 41"/>
            <p:cNvSpPr>
              <a:spLocks noChangeShapeType="1"/>
            </p:cNvSpPr>
            <p:nvPr/>
          </p:nvSpPr>
          <p:spPr bwMode="auto">
            <a:xfrm flipH="1">
              <a:off x="2040" y="949"/>
              <a:ext cx="4" cy="1382"/>
            </a:xfrm>
            <a:prstGeom prst="line">
              <a:avLst/>
            </a:prstGeom>
            <a:noFill/>
            <a:ln w="25400" cap="rnd">
              <a:solidFill>
                <a:srgbClr val="000000"/>
              </a:solidFill>
              <a:round/>
              <a:headEnd/>
              <a:tailEnd/>
            </a:ln>
          </p:spPr>
          <p:txBody>
            <a:bodyPr/>
            <a:lstStyle/>
            <a:p>
              <a:endParaRPr lang="zh-CN" altLang="en-US"/>
            </a:p>
          </p:txBody>
        </p:sp>
        <p:grpSp>
          <p:nvGrpSpPr>
            <p:cNvPr id="126068" name="Group 42"/>
            <p:cNvGrpSpPr>
              <a:grpSpLocks/>
            </p:cNvGrpSpPr>
            <p:nvPr/>
          </p:nvGrpSpPr>
          <p:grpSpPr bwMode="auto">
            <a:xfrm>
              <a:off x="2270" y="2046"/>
              <a:ext cx="747" cy="417"/>
              <a:chOff x="2270" y="2046"/>
              <a:chExt cx="747" cy="417"/>
            </a:xfrm>
          </p:grpSpPr>
          <p:grpSp>
            <p:nvGrpSpPr>
              <p:cNvPr id="126105" name="Group 43"/>
              <p:cNvGrpSpPr>
                <a:grpSpLocks/>
              </p:cNvGrpSpPr>
              <p:nvPr/>
            </p:nvGrpSpPr>
            <p:grpSpPr bwMode="auto">
              <a:xfrm>
                <a:off x="2379" y="2073"/>
                <a:ext cx="565" cy="363"/>
                <a:chOff x="2379" y="2073"/>
                <a:chExt cx="565" cy="363"/>
              </a:xfrm>
            </p:grpSpPr>
            <p:sp>
              <p:nvSpPr>
                <p:cNvPr id="126111" name="Oval 44"/>
                <p:cNvSpPr>
                  <a:spLocks noChangeArrowheads="1"/>
                </p:cNvSpPr>
                <p:nvPr/>
              </p:nvSpPr>
              <p:spPr bwMode="auto">
                <a:xfrm>
                  <a:off x="2379" y="2073"/>
                  <a:ext cx="565" cy="363"/>
                </a:xfrm>
                <a:prstGeom prst="ellipse">
                  <a:avLst/>
                </a:prstGeom>
                <a:solidFill>
                  <a:srgbClr val="CCFFFF"/>
                </a:solidFill>
                <a:ln w="0">
                  <a:solidFill>
                    <a:srgbClr val="000000"/>
                  </a:solidFill>
                  <a:round/>
                  <a:headEnd/>
                  <a:tailEnd/>
                </a:ln>
              </p:spPr>
              <p:txBody>
                <a:bodyPr/>
                <a:lstStyle/>
                <a:p>
                  <a:endParaRPr lang="zh-CN" altLang="en-US"/>
                </a:p>
              </p:txBody>
            </p:sp>
            <p:sp>
              <p:nvSpPr>
                <p:cNvPr id="126112" name="Freeform 45"/>
                <p:cNvSpPr>
                  <a:spLocks/>
                </p:cNvSpPr>
                <p:nvPr/>
              </p:nvSpPr>
              <p:spPr bwMode="auto">
                <a:xfrm>
                  <a:off x="2379" y="2073"/>
                  <a:ext cx="565" cy="363"/>
                </a:xfrm>
                <a:custGeom>
                  <a:avLst/>
                  <a:gdLst>
                    <a:gd name="T0" fmla="*/ 283 w 565"/>
                    <a:gd name="T1" fmla="*/ 0 h 363"/>
                    <a:gd name="T2" fmla="*/ 0 w 565"/>
                    <a:gd name="T3" fmla="*/ 181 h 363"/>
                    <a:gd name="T4" fmla="*/ 283 w 565"/>
                    <a:gd name="T5" fmla="*/ 363 h 363"/>
                    <a:gd name="T6" fmla="*/ 565 w 565"/>
                    <a:gd name="T7" fmla="*/ 181 h 363"/>
                    <a:gd name="T8" fmla="*/ 283 w 565"/>
                    <a:gd name="T9" fmla="*/ 0 h 363"/>
                    <a:gd name="T10" fmla="*/ 0 60000 65536"/>
                    <a:gd name="T11" fmla="*/ 0 60000 65536"/>
                    <a:gd name="T12" fmla="*/ 0 60000 65536"/>
                    <a:gd name="T13" fmla="*/ 0 60000 65536"/>
                    <a:gd name="T14" fmla="*/ 0 60000 65536"/>
                    <a:gd name="T15" fmla="*/ 0 w 565"/>
                    <a:gd name="T16" fmla="*/ 0 h 363"/>
                    <a:gd name="T17" fmla="*/ 565 w 565"/>
                    <a:gd name="T18" fmla="*/ 363 h 363"/>
                  </a:gdLst>
                  <a:ahLst/>
                  <a:cxnLst>
                    <a:cxn ang="T10">
                      <a:pos x="T0" y="T1"/>
                    </a:cxn>
                    <a:cxn ang="T11">
                      <a:pos x="T2" y="T3"/>
                    </a:cxn>
                    <a:cxn ang="T12">
                      <a:pos x="T4" y="T5"/>
                    </a:cxn>
                    <a:cxn ang="T13">
                      <a:pos x="T6" y="T7"/>
                    </a:cxn>
                    <a:cxn ang="T14">
                      <a:pos x="T8" y="T9"/>
                    </a:cxn>
                  </a:cxnLst>
                  <a:rect l="T15" t="T16" r="T17" b="T18"/>
                  <a:pathLst>
                    <a:path w="565" h="363">
                      <a:moveTo>
                        <a:pt x="283" y="0"/>
                      </a:moveTo>
                      <a:cubicBezTo>
                        <a:pt x="127" y="0"/>
                        <a:pt x="0" y="82"/>
                        <a:pt x="0" y="181"/>
                      </a:cubicBezTo>
                      <a:cubicBezTo>
                        <a:pt x="0" y="282"/>
                        <a:pt x="127" y="363"/>
                        <a:pt x="283" y="363"/>
                      </a:cubicBezTo>
                      <a:cubicBezTo>
                        <a:pt x="439" y="363"/>
                        <a:pt x="565" y="282"/>
                        <a:pt x="565" y="181"/>
                      </a:cubicBezTo>
                      <a:cubicBezTo>
                        <a:pt x="565" y="82"/>
                        <a:pt x="439" y="0"/>
                        <a:pt x="283" y="0"/>
                      </a:cubicBezTo>
                    </a:path>
                  </a:pathLst>
                </a:custGeom>
                <a:solidFill>
                  <a:srgbClr val="CCFFFF"/>
                </a:solidFill>
                <a:ln w="25400" cap="rnd">
                  <a:solidFill>
                    <a:srgbClr val="000000"/>
                  </a:solidFill>
                  <a:round/>
                  <a:headEnd/>
                  <a:tailEnd/>
                </a:ln>
              </p:spPr>
              <p:txBody>
                <a:bodyPr/>
                <a:lstStyle/>
                <a:p>
                  <a:endParaRPr lang="zh-CN" altLang="en-US"/>
                </a:p>
              </p:txBody>
            </p:sp>
          </p:grpSp>
          <p:sp>
            <p:nvSpPr>
              <p:cNvPr id="126106" name="Rectangle 46"/>
              <p:cNvSpPr>
                <a:spLocks noChangeArrowheads="1"/>
              </p:cNvSpPr>
              <p:nvPr/>
            </p:nvSpPr>
            <p:spPr bwMode="auto">
              <a:xfrm>
                <a:off x="2270" y="2046"/>
                <a:ext cx="365" cy="417"/>
              </a:xfrm>
              <a:prstGeom prst="rect">
                <a:avLst/>
              </a:prstGeom>
              <a:solidFill>
                <a:srgbClr val="CCFFFF"/>
              </a:solidFill>
              <a:ln w="9525">
                <a:noFill/>
                <a:miter lim="800000"/>
                <a:headEnd/>
                <a:tailEnd/>
              </a:ln>
            </p:spPr>
            <p:txBody>
              <a:bodyPr/>
              <a:lstStyle/>
              <a:p>
                <a:endParaRPr lang="zh-CN" altLang="en-US"/>
              </a:p>
            </p:txBody>
          </p:sp>
          <p:grpSp>
            <p:nvGrpSpPr>
              <p:cNvPr id="126107" name="Group 47"/>
              <p:cNvGrpSpPr>
                <a:grpSpLocks/>
              </p:cNvGrpSpPr>
              <p:nvPr/>
            </p:nvGrpSpPr>
            <p:grpSpPr bwMode="auto">
              <a:xfrm>
                <a:off x="2926" y="2210"/>
                <a:ext cx="91" cy="90"/>
                <a:chOff x="2926" y="2210"/>
                <a:chExt cx="91" cy="90"/>
              </a:xfrm>
            </p:grpSpPr>
            <p:sp>
              <p:nvSpPr>
                <p:cNvPr id="126109" name="Oval 48"/>
                <p:cNvSpPr>
                  <a:spLocks noChangeArrowheads="1"/>
                </p:cNvSpPr>
                <p:nvPr/>
              </p:nvSpPr>
              <p:spPr bwMode="auto">
                <a:xfrm>
                  <a:off x="2926" y="2210"/>
                  <a:ext cx="91" cy="90"/>
                </a:xfrm>
                <a:prstGeom prst="ellipse">
                  <a:avLst/>
                </a:prstGeom>
                <a:solidFill>
                  <a:srgbClr val="CCFFFF"/>
                </a:solidFill>
                <a:ln w="0">
                  <a:solidFill>
                    <a:srgbClr val="000000"/>
                  </a:solidFill>
                  <a:round/>
                  <a:headEnd/>
                  <a:tailEnd/>
                </a:ln>
              </p:spPr>
              <p:txBody>
                <a:bodyPr/>
                <a:lstStyle/>
                <a:p>
                  <a:endParaRPr lang="zh-CN" altLang="en-US"/>
                </a:p>
              </p:txBody>
            </p:sp>
            <p:sp>
              <p:nvSpPr>
                <p:cNvPr id="126110" name="Oval 49"/>
                <p:cNvSpPr>
                  <a:spLocks noChangeArrowheads="1"/>
                </p:cNvSpPr>
                <p:nvPr/>
              </p:nvSpPr>
              <p:spPr bwMode="auto">
                <a:xfrm>
                  <a:off x="2926" y="2210"/>
                  <a:ext cx="91" cy="90"/>
                </a:xfrm>
                <a:prstGeom prst="ellipse">
                  <a:avLst/>
                </a:prstGeom>
                <a:solidFill>
                  <a:srgbClr val="CCFFFF"/>
                </a:solidFill>
                <a:ln w="25400" cap="rnd">
                  <a:solidFill>
                    <a:srgbClr val="000000"/>
                  </a:solidFill>
                  <a:round/>
                  <a:headEnd/>
                  <a:tailEnd/>
                </a:ln>
              </p:spPr>
              <p:txBody>
                <a:bodyPr/>
                <a:lstStyle/>
                <a:p>
                  <a:endParaRPr lang="zh-CN" altLang="en-US"/>
                </a:p>
              </p:txBody>
            </p:sp>
          </p:grpSp>
          <p:sp>
            <p:nvSpPr>
              <p:cNvPr id="126108" name="Line 50"/>
              <p:cNvSpPr>
                <a:spLocks noChangeShapeType="1"/>
              </p:cNvSpPr>
              <p:nvPr/>
            </p:nvSpPr>
            <p:spPr bwMode="auto">
              <a:xfrm>
                <a:off x="2635" y="2081"/>
                <a:ext cx="1" cy="364"/>
              </a:xfrm>
              <a:prstGeom prst="line">
                <a:avLst/>
              </a:prstGeom>
              <a:noFill/>
              <a:ln w="25400" cap="rnd">
                <a:solidFill>
                  <a:srgbClr val="000000"/>
                </a:solidFill>
                <a:round/>
                <a:headEnd/>
                <a:tailEnd/>
              </a:ln>
            </p:spPr>
            <p:txBody>
              <a:bodyPr/>
              <a:lstStyle/>
              <a:p>
                <a:endParaRPr lang="zh-CN" altLang="en-US"/>
              </a:p>
            </p:txBody>
          </p:sp>
        </p:grpSp>
        <p:grpSp>
          <p:nvGrpSpPr>
            <p:cNvPr id="126069" name="Group 51"/>
            <p:cNvGrpSpPr>
              <a:grpSpLocks/>
            </p:cNvGrpSpPr>
            <p:nvPr/>
          </p:nvGrpSpPr>
          <p:grpSpPr bwMode="auto">
            <a:xfrm>
              <a:off x="1217" y="1497"/>
              <a:ext cx="248" cy="330"/>
              <a:chOff x="1217" y="1497"/>
              <a:chExt cx="248" cy="330"/>
            </a:xfrm>
          </p:grpSpPr>
          <p:grpSp>
            <p:nvGrpSpPr>
              <p:cNvPr id="126095" name="Group 52"/>
              <p:cNvGrpSpPr>
                <a:grpSpLocks/>
              </p:cNvGrpSpPr>
              <p:nvPr/>
            </p:nvGrpSpPr>
            <p:grpSpPr bwMode="auto">
              <a:xfrm>
                <a:off x="1350" y="1497"/>
                <a:ext cx="58" cy="66"/>
                <a:chOff x="1350" y="1497"/>
                <a:chExt cx="58" cy="66"/>
              </a:xfrm>
            </p:grpSpPr>
            <p:sp>
              <p:nvSpPr>
                <p:cNvPr id="126103" name="Oval 53"/>
                <p:cNvSpPr>
                  <a:spLocks noChangeArrowheads="1"/>
                </p:cNvSpPr>
                <p:nvPr/>
              </p:nvSpPr>
              <p:spPr bwMode="auto">
                <a:xfrm>
                  <a:off x="1350" y="1497"/>
                  <a:ext cx="58" cy="66"/>
                </a:xfrm>
                <a:prstGeom prst="ellipse">
                  <a:avLst/>
                </a:prstGeom>
                <a:solidFill>
                  <a:srgbClr val="CCFFFF"/>
                </a:solidFill>
                <a:ln w="0">
                  <a:solidFill>
                    <a:srgbClr val="000000"/>
                  </a:solidFill>
                  <a:round/>
                  <a:headEnd/>
                  <a:tailEnd/>
                </a:ln>
              </p:spPr>
              <p:txBody>
                <a:bodyPr/>
                <a:lstStyle/>
                <a:p>
                  <a:endParaRPr lang="zh-CN" altLang="en-US"/>
                </a:p>
              </p:txBody>
            </p:sp>
            <p:sp>
              <p:nvSpPr>
                <p:cNvPr id="126104" name="Oval 54"/>
                <p:cNvSpPr>
                  <a:spLocks noChangeArrowheads="1"/>
                </p:cNvSpPr>
                <p:nvPr/>
              </p:nvSpPr>
              <p:spPr bwMode="auto">
                <a:xfrm>
                  <a:off x="1350" y="1497"/>
                  <a:ext cx="58" cy="66"/>
                </a:xfrm>
                <a:prstGeom prst="ellipse">
                  <a:avLst/>
                </a:prstGeom>
                <a:solidFill>
                  <a:srgbClr val="CCFFFF"/>
                </a:solidFill>
                <a:ln w="25400" cap="rnd">
                  <a:solidFill>
                    <a:srgbClr val="000000"/>
                  </a:solidFill>
                  <a:round/>
                  <a:headEnd/>
                  <a:tailEnd/>
                </a:ln>
              </p:spPr>
              <p:txBody>
                <a:bodyPr/>
                <a:lstStyle/>
                <a:p>
                  <a:endParaRPr lang="zh-CN" altLang="en-US"/>
                </a:p>
              </p:txBody>
            </p:sp>
          </p:grpSp>
          <p:grpSp>
            <p:nvGrpSpPr>
              <p:cNvPr id="126096" name="Group 55"/>
              <p:cNvGrpSpPr>
                <a:grpSpLocks/>
              </p:cNvGrpSpPr>
              <p:nvPr/>
            </p:nvGrpSpPr>
            <p:grpSpPr bwMode="auto">
              <a:xfrm>
                <a:off x="1350" y="1761"/>
                <a:ext cx="58" cy="66"/>
                <a:chOff x="1350" y="1761"/>
                <a:chExt cx="58" cy="66"/>
              </a:xfrm>
            </p:grpSpPr>
            <p:sp>
              <p:nvSpPr>
                <p:cNvPr id="126101" name="Oval 56"/>
                <p:cNvSpPr>
                  <a:spLocks noChangeArrowheads="1"/>
                </p:cNvSpPr>
                <p:nvPr/>
              </p:nvSpPr>
              <p:spPr bwMode="auto">
                <a:xfrm>
                  <a:off x="1350" y="1761"/>
                  <a:ext cx="58" cy="66"/>
                </a:xfrm>
                <a:prstGeom prst="ellipse">
                  <a:avLst/>
                </a:prstGeom>
                <a:solidFill>
                  <a:srgbClr val="CCFFFF"/>
                </a:solidFill>
                <a:ln w="0">
                  <a:solidFill>
                    <a:srgbClr val="000000"/>
                  </a:solidFill>
                  <a:round/>
                  <a:headEnd/>
                  <a:tailEnd/>
                </a:ln>
              </p:spPr>
              <p:txBody>
                <a:bodyPr/>
                <a:lstStyle/>
                <a:p>
                  <a:endParaRPr lang="zh-CN" altLang="en-US"/>
                </a:p>
              </p:txBody>
            </p:sp>
            <p:sp>
              <p:nvSpPr>
                <p:cNvPr id="126102" name="Oval 57"/>
                <p:cNvSpPr>
                  <a:spLocks noChangeArrowheads="1"/>
                </p:cNvSpPr>
                <p:nvPr/>
              </p:nvSpPr>
              <p:spPr bwMode="auto">
                <a:xfrm>
                  <a:off x="1350" y="1761"/>
                  <a:ext cx="58" cy="66"/>
                </a:xfrm>
                <a:prstGeom prst="ellipse">
                  <a:avLst/>
                </a:prstGeom>
                <a:solidFill>
                  <a:srgbClr val="CCFFFF"/>
                </a:solidFill>
                <a:ln w="25400" cap="rnd">
                  <a:solidFill>
                    <a:srgbClr val="000000"/>
                  </a:solidFill>
                  <a:round/>
                  <a:headEnd/>
                  <a:tailEnd/>
                </a:ln>
              </p:spPr>
              <p:txBody>
                <a:bodyPr/>
                <a:lstStyle/>
                <a:p>
                  <a:endParaRPr lang="zh-CN" altLang="en-US"/>
                </a:p>
              </p:txBody>
            </p:sp>
          </p:grpSp>
          <p:grpSp>
            <p:nvGrpSpPr>
              <p:cNvPr id="126097" name="Group 58"/>
              <p:cNvGrpSpPr>
                <a:grpSpLocks/>
              </p:cNvGrpSpPr>
              <p:nvPr/>
            </p:nvGrpSpPr>
            <p:grpSpPr bwMode="auto">
              <a:xfrm>
                <a:off x="1217" y="1629"/>
                <a:ext cx="57" cy="66"/>
                <a:chOff x="1217" y="1629"/>
                <a:chExt cx="57" cy="66"/>
              </a:xfrm>
            </p:grpSpPr>
            <p:sp>
              <p:nvSpPr>
                <p:cNvPr id="126099" name="Oval 59"/>
                <p:cNvSpPr>
                  <a:spLocks noChangeArrowheads="1"/>
                </p:cNvSpPr>
                <p:nvPr/>
              </p:nvSpPr>
              <p:spPr bwMode="auto">
                <a:xfrm>
                  <a:off x="1217" y="1629"/>
                  <a:ext cx="57" cy="66"/>
                </a:xfrm>
                <a:prstGeom prst="ellipse">
                  <a:avLst/>
                </a:prstGeom>
                <a:solidFill>
                  <a:srgbClr val="CCFFFF"/>
                </a:solidFill>
                <a:ln w="0">
                  <a:solidFill>
                    <a:srgbClr val="000000"/>
                  </a:solidFill>
                  <a:round/>
                  <a:headEnd/>
                  <a:tailEnd/>
                </a:ln>
              </p:spPr>
              <p:txBody>
                <a:bodyPr/>
                <a:lstStyle/>
                <a:p>
                  <a:endParaRPr lang="zh-CN" altLang="en-US"/>
                </a:p>
              </p:txBody>
            </p:sp>
            <p:sp>
              <p:nvSpPr>
                <p:cNvPr id="126100" name="Oval 60"/>
                <p:cNvSpPr>
                  <a:spLocks noChangeArrowheads="1"/>
                </p:cNvSpPr>
                <p:nvPr/>
              </p:nvSpPr>
              <p:spPr bwMode="auto">
                <a:xfrm>
                  <a:off x="1217" y="1629"/>
                  <a:ext cx="57" cy="66"/>
                </a:xfrm>
                <a:prstGeom prst="ellipse">
                  <a:avLst/>
                </a:prstGeom>
                <a:solidFill>
                  <a:srgbClr val="CCFFFF"/>
                </a:solidFill>
                <a:ln w="25400" cap="rnd">
                  <a:solidFill>
                    <a:srgbClr val="000000"/>
                  </a:solidFill>
                  <a:round/>
                  <a:headEnd/>
                  <a:tailEnd/>
                </a:ln>
              </p:spPr>
              <p:txBody>
                <a:bodyPr/>
                <a:lstStyle/>
                <a:p>
                  <a:endParaRPr lang="zh-CN" altLang="en-US"/>
                </a:p>
              </p:txBody>
            </p:sp>
          </p:grpSp>
          <p:sp>
            <p:nvSpPr>
              <p:cNvPr id="126098" name="Line 61"/>
              <p:cNvSpPr>
                <a:spLocks noChangeShapeType="1"/>
              </p:cNvSpPr>
              <p:nvPr/>
            </p:nvSpPr>
            <p:spPr bwMode="auto">
              <a:xfrm flipV="1">
                <a:off x="1274" y="1520"/>
                <a:ext cx="191" cy="153"/>
              </a:xfrm>
              <a:prstGeom prst="line">
                <a:avLst/>
              </a:prstGeom>
              <a:noFill/>
              <a:ln w="25400" cap="rnd">
                <a:solidFill>
                  <a:srgbClr val="000000"/>
                </a:solidFill>
                <a:round/>
                <a:headEnd/>
                <a:tailEnd/>
              </a:ln>
            </p:spPr>
            <p:txBody>
              <a:bodyPr/>
              <a:lstStyle/>
              <a:p>
                <a:endParaRPr lang="zh-CN" altLang="en-US"/>
              </a:p>
            </p:txBody>
          </p:sp>
        </p:grpSp>
        <p:grpSp>
          <p:nvGrpSpPr>
            <p:cNvPr id="126070" name="Group 62"/>
            <p:cNvGrpSpPr>
              <a:grpSpLocks/>
            </p:cNvGrpSpPr>
            <p:nvPr/>
          </p:nvGrpSpPr>
          <p:grpSpPr bwMode="auto">
            <a:xfrm>
              <a:off x="1983" y="1102"/>
              <a:ext cx="95" cy="374"/>
              <a:chOff x="1983" y="1102"/>
              <a:chExt cx="95" cy="374"/>
            </a:xfrm>
          </p:grpSpPr>
          <p:sp>
            <p:nvSpPr>
              <p:cNvPr id="126093" name="Rectangle 63"/>
              <p:cNvSpPr>
                <a:spLocks noChangeArrowheads="1"/>
              </p:cNvSpPr>
              <p:nvPr/>
            </p:nvSpPr>
            <p:spPr bwMode="auto">
              <a:xfrm>
                <a:off x="1983" y="1102"/>
                <a:ext cx="95" cy="374"/>
              </a:xfrm>
              <a:prstGeom prst="rect">
                <a:avLst/>
              </a:prstGeom>
              <a:solidFill>
                <a:srgbClr val="CCFFFF"/>
              </a:solidFill>
              <a:ln w="9525">
                <a:noFill/>
                <a:miter lim="800000"/>
                <a:headEnd/>
                <a:tailEnd/>
              </a:ln>
            </p:spPr>
            <p:txBody>
              <a:bodyPr/>
              <a:lstStyle/>
              <a:p>
                <a:endParaRPr lang="zh-CN" altLang="en-US"/>
              </a:p>
            </p:txBody>
          </p:sp>
          <p:sp>
            <p:nvSpPr>
              <p:cNvPr id="126094" name="Rectangle 64"/>
              <p:cNvSpPr>
                <a:spLocks noChangeArrowheads="1"/>
              </p:cNvSpPr>
              <p:nvPr/>
            </p:nvSpPr>
            <p:spPr bwMode="auto">
              <a:xfrm>
                <a:off x="1983" y="1102"/>
                <a:ext cx="95" cy="374"/>
              </a:xfrm>
              <a:prstGeom prst="rect">
                <a:avLst/>
              </a:prstGeom>
              <a:solidFill>
                <a:srgbClr val="CCFFFF"/>
              </a:solidFill>
              <a:ln w="25400" cap="rnd">
                <a:solidFill>
                  <a:srgbClr val="000000"/>
                </a:solidFill>
                <a:miter lim="800000"/>
                <a:headEnd/>
                <a:tailEnd/>
              </a:ln>
            </p:spPr>
            <p:txBody>
              <a:bodyPr/>
              <a:lstStyle/>
              <a:p>
                <a:endParaRPr lang="zh-CN" altLang="en-US"/>
              </a:p>
            </p:txBody>
          </p:sp>
        </p:grpSp>
        <p:grpSp>
          <p:nvGrpSpPr>
            <p:cNvPr id="126071" name="Group 65"/>
            <p:cNvGrpSpPr>
              <a:grpSpLocks/>
            </p:cNvGrpSpPr>
            <p:nvPr/>
          </p:nvGrpSpPr>
          <p:grpSpPr bwMode="auto">
            <a:xfrm>
              <a:off x="1983" y="1761"/>
              <a:ext cx="95" cy="373"/>
              <a:chOff x="1983" y="1761"/>
              <a:chExt cx="95" cy="373"/>
            </a:xfrm>
          </p:grpSpPr>
          <p:sp>
            <p:nvSpPr>
              <p:cNvPr id="126091" name="Rectangle 66"/>
              <p:cNvSpPr>
                <a:spLocks noChangeArrowheads="1"/>
              </p:cNvSpPr>
              <p:nvPr/>
            </p:nvSpPr>
            <p:spPr bwMode="auto">
              <a:xfrm>
                <a:off x="1983" y="1761"/>
                <a:ext cx="95" cy="373"/>
              </a:xfrm>
              <a:prstGeom prst="rect">
                <a:avLst/>
              </a:prstGeom>
              <a:solidFill>
                <a:srgbClr val="CCFFFF"/>
              </a:solidFill>
              <a:ln w="9525">
                <a:noFill/>
                <a:miter lim="800000"/>
                <a:headEnd/>
                <a:tailEnd/>
              </a:ln>
            </p:spPr>
            <p:txBody>
              <a:bodyPr/>
              <a:lstStyle/>
              <a:p>
                <a:endParaRPr lang="zh-CN" altLang="en-US"/>
              </a:p>
            </p:txBody>
          </p:sp>
          <p:sp>
            <p:nvSpPr>
              <p:cNvPr id="126092" name="Rectangle 67"/>
              <p:cNvSpPr>
                <a:spLocks noChangeArrowheads="1"/>
              </p:cNvSpPr>
              <p:nvPr/>
            </p:nvSpPr>
            <p:spPr bwMode="auto">
              <a:xfrm>
                <a:off x="1983" y="1761"/>
                <a:ext cx="95" cy="373"/>
              </a:xfrm>
              <a:prstGeom prst="rect">
                <a:avLst/>
              </a:prstGeom>
              <a:solidFill>
                <a:srgbClr val="CCFFFF"/>
              </a:solidFill>
              <a:ln w="25400" cap="rnd">
                <a:solidFill>
                  <a:srgbClr val="000000"/>
                </a:solidFill>
                <a:miter lim="800000"/>
                <a:headEnd/>
                <a:tailEnd/>
              </a:ln>
            </p:spPr>
            <p:txBody>
              <a:bodyPr/>
              <a:lstStyle/>
              <a:p>
                <a:endParaRPr lang="zh-CN" altLang="en-US"/>
              </a:p>
            </p:txBody>
          </p:sp>
        </p:grpSp>
        <p:grpSp>
          <p:nvGrpSpPr>
            <p:cNvPr id="126072" name="Group 68"/>
            <p:cNvGrpSpPr>
              <a:grpSpLocks/>
            </p:cNvGrpSpPr>
            <p:nvPr/>
          </p:nvGrpSpPr>
          <p:grpSpPr bwMode="auto">
            <a:xfrm>
              <a:off x="948" y="1651"/>
              <a:ext cx="154" cy="155"/>
              <a:chOff x="948" y="1651"/>
              <a:chExt cx="154" cy="155"/>
            </a:xfrm>
          </p:grpSpPr>
          <p:sp>
            <p:nvSpPr>
              <p:cNvPr id="126089" name="Line 69"/>
              <p:cNvSpPr>
                <a:spLocks noChangeShapeType="1"/>
              </p:cNvSpPr>
              <p:nvPr/>
            </p:nvSpPr>
            <p:spPr bwMode="auto">
              <a:xfrm>
                <a:off x="948" y="1805"/>
                <a:ext cx="154" cy="1"/>
              </a:xfrm>
              <a:prstGeom prst="line">
                <a:avLst/>
              </a:prstGeom>
              <a:noFill/>
              <a:ln w="34925">
                <a:solidFill>
                  <a:srgbClr val="000000"/>
                </a:solidFill>
                <a:round/>
                <a:headEnd/>
                <a:tailEnd/>
              </a:ln>
            </p:spPr>
            <p:txBody>
              <a:bodyPr/>
              <a:lstStyle/>
              <a:p>
                <a:endParaRPr lang="zh-CN" altLang="en-US"/>
              </a:p>
            </p:txBody>
          </p:sp>
          <p:sp>
            <p:nvSpPr>
              <p:cNvPr id="126090" name="Line 70"/>
              <p:cNvSpPr>
                <a:spLocks noChangeShapeType="1"/>
              </p:cNvSpPr>
              <p:nvPr/>
            </p:nvSpPr>
            <p:spPr bwMode="auto">
              <a:xfrm>
                <a:off x="1025" y="1651"/>
                <a:ext cx="1" cy="132"/>
              </a:xfrm>
              <a:prstGeom prst="line">
                <a:avLst/>
              </a:prstGeom>
              <a:noFill/>
              <a:ln w="25400" cap="rnd">
                <a:solidFill>
                  <a:srgbClr val="000000"/>
                </a:solidFill>
                <a:round/>
                <a:headEnd/>
                <a:tailEnd/>
              </a:ln>
            </p:spPr>
            <p:txBody>
              <a:bodyPr/>
              <a:lstStyle/>
              <a:p>
                <a:endParaRPr lang="zh-CN" altLang="en-US"/>
              </a:p>
            </p:txBody>
          </p:sp>
        </p:grpSp>
        <p:sp>
          <p:nvSpPr>
            <p:cNvPr id="126073" name="Line 71"/>
            <p:cNvSpPr>
              <a:spLocks noChangeShapeType="1"/>
            </p:cNvSpPr>
            <p:nvPr/>
          </p:nvSpPr>
          <p:spPr bwMode="auto">
            <a:xfrm>
              <a:off x="1389" y="949"/>
              <a:ext cx="1247" cy="1"/>
            </a:xfrm>
            <a:prstGeom prst="line">
              <a:avLst/>
            </a:prstGeom>
            <a:noFill/>
            <a:ln w="25400" cap="rnd">
              <a:solidFill>
                <a:srgbClr val="000000"/>
              </a:solidFill>
              <a:round/>
              <a:headEnd/>
              <a:tailEnd/>
            </a:ln>
          </p:spPr>
          <p:txBody>
            <a:bodyPr/>
            <a:lstStyle/>
            <a:p>
              <a:endParaRPr lang="zh-CN" altLang="en-US"/>
            </a:p>
          </p:txBody>
        </p:sp>
        <p:sp>
          <p:nvSpPr>
            <p:cNvPr id="126074" name="Line 72"/>
            <p:cNvSpPr>
              <a:spLocks noChangeShapeType="1"/>
            </p:cNvSpPr>
            <p:nvPr/>
          </p:nvSpPr>
          <p:spPr bwMode="auto">
            <a:xfrm>
              <a:off x="1389" y="2331"/>
              <a:ext cx="1245" cy="1"/>
            </a:xfrm>
            <a:prstGeom prst="line">
              <a:avLst/>
            </a:prstGeom>
            <a:noFill/>
            <a:ln w="25400" cap="rnd">
              <a:solidFill>
                <a:srgbClr val="000000"/>
              </a:solidFill>
              <a:round/>
              <a:headEnd/>
              <a:tailEnd/>
            </a:ln>
          </p:spPr>
          <p:txBody>
            <a:bodyPr/>
            <a:lstStyle/>
            <a:p>
              <a:endParaRPr lang="zh-CN" altLang="en-US"/>
            </a:p>
          </p:txBody>
        </p:sp>
        <p:sp>
          <p:nvSpPr>
            <p:cNvPr id="126075" name="Line 73"/>
            <p:cNvSpPr>
              <a:spLocks noChangeShapeType="1"/>
            </p:cNvSpPr>
            <p:nvPr/>
          </p:nvSpPr>
          <p:spPr bwMode="auto">
            <a:xfrm>
              <a:off x="2461" y="1125"/>
              <a:ext cx="153" cy="1"/>
            </a:xfrm>
            <a:prstGeom prst="line">
              <a:avLst/>
            </a:prstGeom>
            <a:noFill/>
            <a:ln w="25400" cap="rnd">
              <a:solidFill>
                <a:srgbClr val="000000"/>
              </a:solidFill>
              <a:round/>
              <a:headEnd/>
              <a:tailEnd/>
            </a:ln>
          </p:spPr>
          <p:txBody>
            <a:bodyPr/>
            <a:lstStyle/>
            <a:p>
              <a:endParaRPr lang="zh-CN" altLang="en-US"/>
            </a:p>
          </p:txBody>
        </p:sp>
        <p:sp>
          <p:nvSpPr>
            <p:cNvPr id="126076" name="Line 74"/>
            <p:cNvSpPr>
              <a:spLocks noChangeShapeType="1"/>
            </p:cNvSpPr>
            <p:nvPr/>
          </p:nvSpPr>
          <p:spPr bwMode="auto">
            <a:xfrm>
              <a:off x="2423" y="2178"/>
              <a:ext cx="213" cy="1"/>
            </a:xfrm>
            <a:prstGeom prst="line">
              <a:avLst/>
            </a:prstGeom>
            <a:noFill/>
            <a:ln w="25400" cap="rnd">
              <a:solidFill>
                <a:srgbClr val="000000"/>
              </a:solidFill>
              <a:round/>
              <a:headEnd/>
              <a:tailEnd/>
            </a:ln>
          </p:spPr>
          <p:txBody>
            <a:bodyPr/>
            <a:lstStyle/>
            <a:p>
              <a:endParaRPr lang="zh-CN" altLang="en-US"/>
            </a:p>
          </p:txBody>
        </p:sp>
        <p:sp>
          <p:nvSpPr>
            <p:cNvPr id="126077" name="Line 75"/>
            <p:cNvSpPr>
              <a:spLocks noChangeShapeType="1"/>
            </p:cNvSpPr>
            <p:nvPr/>
          </p:nvSpPr>
          <p:spPr bwMode="auto">
            <a:xfrm>
              <a:off x="3009" y="993"/>
              <a:ext cx="432" cy="1"/>
            </a:xfrm>
            <a:prstGeom prst="line">
              <a:avLst/>
            </a:prstGeom>
            <a:noFill/>
            <a:ln w="25400" cap="rnd">
              <a:solidFill>
                <a:srgbClr val="000000"/>
              </a:solidFill>
              <a:round/>
              <a:headEnd/>
              <a:tailEnd/>
            </a:ln>
          </p:spPr>
          <p:txBody>
            <a:bodyPr/>
            <a:lstStyle/>
            <a:p>
              <a:endParaRPr lang="zh-CN" altLang="en-US"/>
            </a:p>
          </p:txBody>
        </p:sp>
        <p:sp>
          <p:nvSpPr>
            <p:cNvPr id="126078" name="Line 76"/>
            <p:cNvSpPr>
              <a:spLocks noChangeShapeType="1"/>
            </p:cNvSpPr>
            <p:nvPr/>
          </p:nvSpPr>
          <p:spPr bwMode="auto">
            <a:xfrm>
              <a:off x="3036" y="2244"/>
              <a:ext cx="422" cy="1"/>
            </a:xfrm>
            <a:prstGeom prst="line">
              <a:avLst/>
            </a:prstGeom>
            <a:noFill/>
            <a:ln w="25400" cap="rnd">
              <a:solidFill>
                <a:srgbClr val="000000"/>
              </a:solidFill>
              <a:round/>
              <a:headEnd/>
              <a:tailEnd/>
            </a:ln>
          </p:spPr>
          <p:txBody>
            <a:bodyPr/>
            <a:lstStyle/>
            <a:p>
              <a:endParaRPr lang="zh-CN" altLang="en-US"/>
            </a:p>
          </p:txBody>
        </p:sp>
        <p:sp>
          <p:nvSpPr>
            <p:cNvPr id="126079" name="Line 77"/>
            <p:cNvSpPr>
              <a:spLocks noChangeShapeType="1"/>
            </p:cNvSpPr>
            <p:nvPr/>
          </p:nvSpPr>
          <p:spPr bwMode="auto">
            <a:xfrm flipV="1">
              <a:off x="2423" y="1212"/>
              <a:ext cx="766" cy="725"/>
            </a:xfrm>
            <a:prstGeom prst="line">
              <a:avLst/>
            </a:prstGeom>
            <a:noFill/>
            <a:ln w="25400" cap="rnd">
              <a:solidFill>
                <a:srgbClr val="000000"/>
              </a:solidFill>
              <a:round/>
              <a:headEnd/>
              <a:tailEnd/>
            </a:ln>
          </p:spPr>
          <p:txBody>
            <a:bodyPr/>
            <a:lstStyle/>
            <a:p>
              <a:endParaRPr lang="zh-CN" altLang="en-US"/>
            </a:p>
          </p:txBody>
        </p:sp>
        <p:sp>
          <p:nvSpPr>
            <p:cNvPr id="126080" name="Line 78"/>
            <p:cNvSpPr>
              <a:spLocks noChangeShapeType="1"/>
            </p:cNvSpPr>
            <p:nvPr/>
          </p:nvSpPr>
          <p:spPr bwMode="auto">
            <a:xfrm>
              <a:off x="2460" y="1278"/>
              <a:ext cx="746" cy="746"/>
            </a:xfrm>
            <a:prstGeom prst="line">
              <a:avLst/>
            </a:prstGeom>
            <a:noFill/>
            <a:ln w="25400" cap="rnd">
              <a:solidFill>
                <a:srgbClr val="000000"/>
              </a:solidFill>
              <a:round/>
              <a:headEnd/>
              <a:tailEnd/>
            </a:ln>
          </p:spPr>
          <p:txBody>
            <a:bodyPr/>
            <a:lstStyle/>
            <a:p>
              <a:endParaRPr lang="zh-CN" altLang="en-US"/>
            </a:p>
          </p:txBody>
        </p:sp>
        <p:sp>
          <p:nvSpPr>
            <p:cNvPr id="126081" name="Line 79"/>
            <p:cNvSpPr>
              <a:spLocks noChangeShapeType="1"/>
            </p:cNvSpPr>
            <p:nvPr/>
          </p:nvSpPr>
          <p:spPr bwMode="auto">
            <a:xfrm>
              <a:off x="2461" y="1125"/>
              <a:ext cx="1" cy="153"/>
            </a:xfrm>
            <a:prstGeom prst="line">
              <a:avLst/>
            </a:prstGeom>
            <a:noFill/>
            <a:ln w="25400" cap="rnd">
              <a:solidFill>
                <a:srgbClr val="000000"/>
              </a:solidFill>
              <a:round/>
              <a:headEnd/>
              <a:tailEnd/>
            </a:ln>
          </p:spPr>
          <p:txBody>
            <a:bodyPr/>
            <a:lstStyle/>
            <a:p>
              <a:endParaRPr lang="zh-CN" altLang="en-US"/>
            </a:p>
          </p:txBody>
        </p:sp>
        <p:sp>
          <p:nvSpPr>
            <p:cNvPr id="126082" name="Line 80"/>
            <p:cNvSpPr>
              <a:spLocks noChangeShapeType="1"/>
            </p:cNvSpPr>
            <p:nvPr/>
          </p:nvSpPr>
          <p:spPr bwMode="auto">
            <a:xfrm>
              <a:off x="2417" y="1937"/>
              <a:ext cx="1" cy="241"/>
            </a:xfrm>
            <a:prstGeom prst="line">
              <a:avLst/>
            </a:prstGeom>
            <a:noFill/>
            <a:ln w="25400" cap="rnd">
              <a:solidFill>
                <a:srgbClr val="000000"/>
              </a:solidFill>
              <a:round/>
              <a:headEnd/>
              <a:tailEnd/>
            </a:ln>
          </p:spPr>
          <p:txBody>
            <a:bodyPr/>
            <a:lstStyle/>
            <a:p>
              <a:endParaRPr lang="zh-CN" altLang="en-US"/>
            </a:p>
          </p:txBody>
        </p:sp>
        <p:sp>
          <p:nvSpPr>
            <p:cNvPr id="126083" name="Line 81"/>
            <p:cNvSpPr>
              <a:spLocks noChangeShapeType="1"/>
            </p:cNvSpPr>
            <p:nvPr/>
          </p:nvSpPr>
          <p:spPr bwMode="auto">
            <a:xfrm>
              <a:off x="3189" y="993"/>
              <a:ext cx="1" cy="241"/>
            </a:xfrm>
            <a:prstGeom prst="line">
              <a:avLst/>
            </a:prstGeom>
            <a:noFill/>
            <a:ln w="25400" cap="rnd">
              <a:solidFill>
                <a:srgbClr val="000000"/>
              </a:solidFill>
              <a:round/>
              <a:headEnd/>
              <a:tailEnd/>
            </a:ln>
          </p:spPr>
          <p:txBody>
            <a:bodyPr/>
            <a:lstStyle/>
            <a:p>
              <a:endParaRPr lang="zh-CN" altLang="en-US"/>
            </a:p>
          </p:txBody>
        </p:sp>
        <p:sp>
          <p:nvSpPr>
            <p:cNvPr id="126084" name="Line 82"/>
            <p:cNvSpPr>
              <a:spLocks noChangeShapeType="1"/>
            </p:cNvSpPr>
            <p:nvPr/>
          </p:nvSpPr>
          <p:spPr bwMode="auto">
            <a:xfrm>
              <a:off x="3209" y="2024"/>
              <a:ext cx="1" cy="220"/>
            </a:xfrm>
            <a:prstGeom prst="line">
              <a:avLst/>
            </a:prstGeom>
            <a:noFill/>
            <a:ln w="25400" cap="rnd">
              <a:solidFill>
                <a:srgbClr val="000000"/>
              </a:solidFill>
              <a:round/>
              <a:headEnd/>
              <a:tailEnd/>
            </a:ln>
          </p:spPr>
          <p:txBody>
            <a:bodyPr/>
            <a:lstStyle/>
            <a:p>
              <a:endParaRPr lang="zh-CN" altLang="en-US"/>
            </a:p>
          </p:txBody>
        </p:sp>
        <p:sp>
          <p:nvSpPr>
            <p:cNvPr id="126085" name="Line 83"/>
            <p:cNvSpPr>
              <a:spLocks noChangeShapeType="1"/>
            </p:cNvSpPr>
            <p:nvPr/>
          </p:nvSpPr>
          <p:spPr bwMode="auto">
            <a:xfrm>
              <a:off x="2040" y="1629"/>
              <a:ext cx="191" cy="1"/>
            </a:xfrm>
            <a:prstGeom prst="line">
              <a:avLst/>
            </a:prstGeom>
            <a:noFill/>
            <a:ln w="25400" cap="rnd">
              <a:solidFill>
                <a:srgbClr val="000000"/>
              </a:solidFill>
              <a:round/>
              <a:headEnd/>
              <a:tailEnd/>
            </a:ln>
          </p:spPr>
          <p:txBody>
            <a:bodyPr/>
            <a:lstStyle/>
            <a:p>
              <a:endParaRPr lang="zh-CN" altLang="en-US"/>
            </a:p>
          </p:txBody>
        </p:sp>
        <p:grpSp>
          <p:nvGrpSpPr>
            <p:cNvPr id="126086" name="Group 84"/>
            <p:cNvGrpSpPr>
              <a:grpSpLocks/>
            </p:cNvGrpSpPr>
            <p:nvPr/>
          </p:nvGrpSpPr>
          <p:grpSpPr bwMode="auto">
            <a:xfrm>
              <a:off x="2193" y="1585"/>
              <a:ext cx="58" cy="66"/>
              <a:chOff x="2193" y="1585"/>
              <a:chExt cx="58" cy="66"/>
            </a:xfrm>
          </p:grpSpPr>
          <p:sp>
            <p:nvSpPr>
              <p:cNvPr id="126087" name="Oval 85"/>
              <p:cNvSpPr>
                <a:spLocks noChangeArrowheads="1"/>
              </p:cNvSpPr>
              <p:nvPr/>
            </p:nvSpPr>
            <p:spPr bwMode="auto">
              <a:xfrm>
                <a:off x="2193" y="1585"/>
                <a:ext cx="58" cy="66"/>
              </a:xfrm>
              <a:prstGeom prst="ellipse">
                <a:avLst/>
              </a:prstGeom>
              <a:solidFill>
                <a:srgbClr val="CCFFFF"/>
              </a:solidFill>
              <a:ln w="0">
                <a:solidFill>
                  <a:srgbClr val="000000"/>
                </a:solidFill>
                <a:round/>
                <a:headEnd/>
                <a:tailEnd/>
              </a:ln>
            </p:spPr>
            <p:txBody>
              <a:bodyPr/>
              <a:lstStyle/>
              <a:p>
                <a:endParaRPr lang="zh-CN" altLang="en-US"/>
              </a:p>
            </p:txBody>
          </p:sp>
          <p:sp>
            <p:nvSpPr>
              <p:cNvPr id="126088" name="Oval 86"/>
              <p:cNvSpPr>
                <a:spLocks noChangeArrowheads="1"/>
              </p:cNvSpPr>
              <p:nvPr/>
            </p:nvSpPr>
            <p:spPr bwMode="auto">
              <a:xfrm>
                <a:off x="2193" y="1585"/>
                <a:ext cx="58" cy="66"/>
              </a:xfrm>
              <a:prstGeom prst="ellipse">
                <a:avLst/>
              </a:prstGeom>
              <a:solidFill>
                <a:srgbClr val="CCFFFF"/>
              </a:solidFill>
              <a:ln w="25400" cap="rnd">
                <a:solidFill>
                  <a:srgbClr val="000000"/>
                </a:solidFill>
                <a:round/>
                <a:headEnd/>
                <a:tailEnd/>
              </a:ln>
            </p:spPr>
            <p:txBody>
              <a:bodyPr/>
              <a:lstStyle/>
              <a:p>
                <a:endParaRPr lang="zh-CN" altLang="en-US"/>
              </a:p>
            </p:txBody>
          </p:sp>
        </p:grpSp>
      </p:grpSp>
      <p:sp>
        <p:nvSpPr>
          <p:cNvPr id="313431" name="Rectangle 87"/>
          <p:cNvSpPr>
            <a:spLocks noChangeArrowheads="1"/>
          </p:cNvSpPr>
          <p:nvPr/>
        </p:nvSpPr>
        <p:spPr bwMode="auto">
          <a:xfrm>
            <a:off x="3924300" y="692150"/>
            <a:ext cx="4572000" cy="1920875"/>
          </a:xfrm>
          <a:prstGeom prst="rect">
            <a:avLst/>
          </a:prstGeom>
          <a:noFill/>
          <a:ln w="9525" algn="ctr">
            <a:noFill/>
            <a:miter lim="800000"/>
            <a:headEnd/>
            <a:tailEnd/>
          </a:ln>
          <a:effectLst/>
        </p:spPr>
        <p:txBody>
          <a:bodyPr>
            <a:spAutoFit/>
          </a:bodyPr>
          <a:lstStyle/>
          <a:p>
            <a:pPr>
              <a:defRPr/>
            </a:pPr>
            <a:r>
              <a:rPr lang="en-US" altLang="zh-CN" sz="2000" b="1">
                <a:effectLst>
                  <a:outerShdw blurRad="38100" dist="38100" dir="2700000" algn="tl">
                    <a:srgbClr val="000000"/>
                  </a:outerShdw>
                </a:effectLst>
              </a:rPr>
              <a:t>R</a:t>
            </a:r>
            <a:r>
              <a:rPr lang="en-US" altLang="zh-CN" sz="2000" b="1">
                <a:effectLst>
                  <a:outerShdw blurRad="38100" dist="38100" dir="2700000" algn="tl">
                    <a:srgbClr val="000000"/>
                  </a:outerShdw>
                </a:effectLst>
                <a:latin typeface="Arial"/>
              </a:rPr>
              <a:t>—</a:t>
            </a:r>
            <a:r>
              <a:rPr lang="en-US" altLang="zh-CN" sz="2000" b="1">
                <a:effectLst>
                  <a:outerShdw blurRad="38100" dist="38100" dir="2700000" algn="tl">
                    <a:srgbClr val="000000"/>
                  </a:outerShdw>
                </a:effectLst>
              </a:rPr>
              <a:t>S</a:t>
            </a:r>
            <a:r>
              <a:rPr lang="zh-CN" altLang="en-US" sz="2000" b="1">
                <a:effectLst>
                  <a:outerShdw blurRad="38100" dist="38100" dir="2700000" algn="tl">
                    <a:srgbClr val="000000"/>
                  </a:outerShdw>
                </a:effectLst>
              </a:rPr>
              <a:t>触发器消除开关两次反跳电路</a:t>
            </a:r>
          </a:p>
          <a:p>
            <a:pPr>
              <a:defRPr/>
            </a:pPr>
            <a:endParaRPr kumimoji="1" lang="zh-CN" altLang="en-US" sz="2000" b="1"/>
          </a:p>
          <a:p>
            <a:pPr>
              <a:defRPr/>
            </a:pPr>
            <a:r>
              <a:rPr kumimoji="1" lang="zh-CN" altLang="en-US" sz="2000" b="1"/>
              <a:t>当</a:t>
            </a:r>
            <a:r>
              <a:rPr kumimoji="1" lang="en-US" altLang="zh-CN" sz="2000" b="1"/>
              <a:t>K</a:t>
            </a:r>
            <a:r>
              <a:rPr kumimoji="1" lang="zh-CN" altLang="en-US" sz="2000" b="1"/>
              <a:t>在上时，输出上为</a:t>
            </a:r>
            <a:r>
              <a:rPr kumimoji="1" lang="en-US" altLang="zh-CN" sz="2000" b="1"/>
              <a:t>1</a:t>
            </a:r>
            <a:r>
              <a:rPr kumimoji="1" lang="zh-CN" altLang="en-US" sz="2000" b="1"/>
              <a:t>，下为</a:t>
            </a:r>
            <a:r>
              <a:rPr kumimoji="1" lang="en-US" altLang="zh-CN" sz="2000" b="1"/>
              <a:t>0</a:t>
            </a:r>
            <a:r>
              <a:rPr kumimoji="1" lang="zh-CN" altLang="en-US" sz="2000" b="1"/>
              <a:t>。       当</a:t>
            </a:r>
            <a:r>
              <a:rPr kumimoji="1" lang="en-US" altLang="zh-CN" sz="2000" b="1"/>
              <a:t>K</a:t>
            </a:r>
            <a:r>
              <a:rPr kumimoji="1" lang="zh-CN" altLang="en-US" sz="2000" b="1"/>
              <a:t>按下时，因为键的机械特性，使按键因抖动而产生瞬间不闭合，造成</a:t>
            </a:r>
            <a:r>
              <a:rPr kumimoji="1" lang="en-US" altLang="zh-CN" sz="2000" b="1"/>
              <a:t>R-S</a:t>
            </a:r>
            <a:r>
              <a:rPr kumimoji="1" lang="zh-CN" altLang="en-US" sz="2000" b="1"/>
              <a:t>触发器输入为双</a:t>
            </a:r>
            <a:r>
              <a:rPr kumimoji="1" lang="en-US" altLang="zh-CN" sz="2000" b="1"/>
              <a:t>1</a:t>
            </a:r>
            <a:r>
              <a:rPr kumimoji="1" lang="zh-CN" altLang="en-US" sz="2000" b="1"/>
              <a:t>，故状态不改变</a:t>
            </a:r>
          </a:p>
        </p:txBody>
      </p:sp>
      <p:sp>
        <p:nvSpPr>
          <p:cNvPr id="125956" name="Rectangle 88"/>
          <p:cNvSpPr>
            <a:spLocks noChangeArrowheads="1"/>
          </p:cNvSpPr>
          <p:nvPr/>
        </p:nvSpPr>
        <p:spPr bwMode="auto">
          <a:xfrm>
            <a:off x="395288" y="2781300"/>
            <a:ext cx="8569325" cy="1676400"/>
          </a:xfrm>
          <a:prstGeom prst="rect">
            <a:avLst/>
          </a:prstGeom>
          <a:noFill/>
          <a:ln w="9525" algn="ctr">
            <a:noFill/>
            <a:miter lim="800000"/>
            <a:headEnd/>
            <a:tailEnd/>
          </a:ln>
        </p:spPr>
        <p:txBody>
          <a:bodyPr>
            <a:spAutoFit/>
          </a:bodyPr>
          <a:lstStyle/>
          <a:p>
            <a:r>
              <a:rPr lang="zh-CN" altLang="en-US" b="1">
                <a:solidFill>
                  <a:schemeClr val="folHlink"/>
                </a:solidFill>
                <a:latin typeface="宋体" pitchFamily="2" charset="-122"/>
              </a:rPr>
              <a:t>（</a:t>
            </a:r>
            <a:r>
              <a:rPr lang="en-US" altLang="zh-CN" b="1">
                <a:solidFill>
                  <a:schemeClr val="folHlink"/>
                </a:solidFill>
                <a:latin typeface="宋体" pitchFamily="2" charset="-122"/>
              </a:rPr>
              <a:t>2</a:t>
            </a:r>
            <a:r>
              <a:rPr lang="zh-CN" altLang="en-US" b="1">
                <a:solidFill>
                  <a:schemeClr val="folHlink"/>
                </a:solidFill>
                <a:latin typeface="宋体" pitchFamily="2" charset="-122"/>
              </a:rPr>
              <a:t>）大功率输入调理电路</a:t>
            </a:r>
            <a:endParaRPr kumimoji="1" lang="zh-CN" altLang="en-US" b="1">
              <a:solidFill>
                <a:schemeClr val="folHlink"/>
              </a:solidFill>
              <a:latin typeface="宋体" pitchFamily="2" charset="-122"/>
            </a:endParaRPr>
          </a:p>
          <a:p>
            <a:r>
              <a:rPr lang="zh-CN" altLang="en-US" sz="2000" b="1">
                <a:latin typeface="宋体" pitchFamily="2" charset="-122"/>
              </a:rPr>
              <a:t>当从电磁离合等大功率器件的接点输入信号时，为了使接点工作可靠，接点两端至少要加</a:t>
            </a:r>
            <a:r>
              <a:rPr lang="en-US" altLang="zh-CN" sz="2000" b="1">
                <a:latin typeface="宋体" pitchFamily="2" charset="-122"/>
              </a:rPr>
              <a:t>24V</a:t>
            </a:r>
            <a:r>
              <a:rPr lang="zh-CN" altLang="en-US" sz="2000" b="1">
                <a:latin typeface="宋体" pitchFamily="2" charset="-122"/>
              </a:rPr>
              <a:t>以上的直流电压（因为直流电平的响应快，不易产生干扰）。但是这种电路，由于所带电压高，所以高压与低压之间，用光电耦合器进行隔离</a:t>
            </a:r>
          </a:p>
        </p:txBody>
      </p:sp>
      <p:grpSp>
        <p:nvGrpSpPr>
          <p:cNvPr id="17" name="Group 89"/>
          <p:cNvGrpSpPr>
            <a:grpSpLocks noChangeAspect="1"/>
          </p:cNvGrpSpPr>
          <p:nvPr/>
        </p:nvGrpSpPr>
        <p:grpSpPr bwMode="auto">
          <a:xfrm>
            <a:off x="395288" y="4533900"/>
            <a:ext cx="3527425" cy="2324100"/>
            <a:chOff x="113" y="2066"/>
            <a:chExt cx="2586" cy="1704"/>
          </a:xfrm>
        </p:grpSpPr>
        <p:sp>
          <p:nvSpPr>
            <p:cNvPr id="125959" name="AutoShape 90"/>
            <p:cNvSpPr>
              <a:spLocks noChangeAspect="1" noChangeArrowheads="1" noTextEdit="1"/>
            </p:cNvSpPr>
            <p:nvPr/>
          </p:nvSpPr>
          <p:spPr bwMode="auto">
            <a:xfrm>
              <a:off x="113" y="2069"/>
              <a:ext cx="2586" cy="1701"/>
            </a:xfrm>
            <a:prstGeom prst="rect">
              <a:avLst/>
            </a:prstGeom>
            <a:solidFill>
              <a:srgbClr val="CCFFFF"/>
            </a:solidFill>
            <a:ln w="9525">
              <a:noFill/>
              <a:miter lim="800000"/>
              <a:headEnd/>
              <a:tailEnd/>
            </a:ln>
          </p:spPr>
          <p:txBody>
            <a:bodyPr/>
            <a:lstStyle/>
            <a:p>
              <a:endParaRPr lang="zh-CN" altLang="en-US"/>
            </a:p>
          </p:txBody>
        </p:sp>
        <p:sp>
          <p:nvSpPr>
            <p:cNvPr id="125960" name="Rectangle 91"/>
            <p:cNvSpPr>
              <a:spLocks noChangeArrowheads="1"/>
            </p:cNvSpPr>
            <p:nvPr/>
          </p:nvSpPr>
          <p:spPr bwMode="auto">
            <a:xfrm>
              <a:off x="1971" y="2066"/>
              <a:ext cx="362" cy="319"/>
            </a:xfrm>
            <a:prstGeom prst="rect">
              <a:avLst/>
            </a:prstGeom>
            <a:solidFill>
              <a:srgbClr val="CCFFFF"/>
            </a:solidFill>
            <a:ln w="9525">
              <a:noFill/>
              <a:miter lim="800000"/>
              <a:headEnd/>
              <a:tailEnd/>
            </a:ln>
          </p:spPr>
          <p:txBody>
            <a:bodyPr/>
            <a:lstStyle/>
            <a:p>
              <a:endParaRPr lang="zh-CN" altLang="en-US"/>
            </a:p>
          </p:txBody>
        </p:sp>
        <p:sp>
          <p:nvSpPr>
            <p:cNvPr id="125961" name="Rectangle 92"/>
            <p:cNvSpPr>
              <a:spLocks noChangeArrowheads="1"/>
            </p:cNvSpPr>
            <p:nvPr/>
          </p:nvSpPr>
          <p:spPr bwMode="auto">
            <a:xfrm>
              <a:off x="2043" y="2120"/>
              <a:ext cx="68" cy="145"/>
            </a:xfrm>
            <a:prstGeom prst="rect">
              <a:avLst/>
            </a:prstGeom>
            <a:solidFill>
              <a:srgbClr val="CCFFFF"/>
            </a:solidFill>
            <a:ln w="9525">
              <a:noFill/>
              <a:miter lim="800000"/>
              <a:headEnd/>
              <a:tailEnd/>
            </a:ln>
          </p:spPr>
          <p:txBody>
            <a:bodyPr wrap="none" lIns="0" tIns="0" rIns="0" bIns="0">
              <a:spAutoFit/>
            </a:bodyPr>
            <a:lstStyle/>
            <a:p>
              <a:r>
                <a:rPr lang="en-US" altLang="zh-CN" sz="1300">
                  <a:solidFill>
                    <a:srgbClr val="000000"/>
                  </a:solidFill>
                  <a:ea typeface="黑体" pitchFamily="49" charset="-122"/>
                </a:rPr>
                <a:t>+</a:t>
              </a:r>
              <a:endParaRPr lang="en-US" altLang="zh-CN" sz="1800">
                <a:latin typeface="Arial" pitchFamily="34" charset="0"/>
                <a:ea typeface="黑体" pitchFamily="49" charset="-122"/>
              </a:endParaRPr>
            </a:p>
          </p:txBody>
        </p:sp>
        <p:sp>
          <p:nvSpPr>
            <p:cNvPr id="125962" name="Rectangle 93"/>
            <p:cNvSpPr>
              <a:spLocks noChangeArrowheads="1"/>
            </p:cNvSpPr>
            <p:nvPr/>
          </p:nvSpPr>
          <p:spPr bwMode="auto">
            <a:xfrm>
              <a:off x="2102" y="2120"/>
              <a:ext cx="60" cy="145"/>
            </a:xfrm>
            <a:prstGeom prst="rect">
              <a:avLst/>
            </a:prstGeom>
            <a:solidFill>
              <a:srgbClr val="CCFFFF"/>
            </a:solidFill>
            <a:ln w="9525">
              <a:noFill/>
              <a:miter lim="800000"/>
              <a:headEnd/>
              <a:tailEnd/>
            </a:ln>
          </p:spPr>
          <p:txBody>
            <a:bodyPr wrap="none" lIns="0" tIns="0" rIns="0" bIns="0">
              <a:spAutoFit/>
            </a:bodyPr>
            <a:lstStyle/>
            <a:p>
              <a:r>
                <a:rPr lang="en-US" altLang="zh-CN" sz="1300">
                  <a:solidFill>
                    <a:srgbClr val="000000"/>
                  </a:solidFill>
                  <a:ea typeface="黑体" pitchFamily="49" charset="-122"/>
                </a:rPr>
                <a:t>5</a:t>
              </a:r>
              <a:endParaRPr lang="en-US" altLang="zh-CN" sz="1800">
                <a:latin typeface="Arial" pitchFamily="34" charset="0"/>
                <a:ea typeface="黑体" pitchFamily="49" charset="-122"/>
              </a:endParaRPr>
            </a:p>
          </p:txBody>
        </p:sp>
        <p:sp>
          <p:nvSpPr>
            <p:cNvPr id="125963" name="Rectangle 94"/>
            <p:cNvSpPr>
              <a:spLocks noChangeArrowheads="1"/>
            </p:cNvSpPr>
            <p:nvPr/>
          </p:nvSpPr>
          <p:spPr bwMode="auto">
            <a:xfrm>
              <a:off x="2155" y="2120"/>
              <a:ext cx="88" cy="145"/>
            </a:xfrm>
            <a:prstGeom prst="rect">
              <a:avLst/>
            </a:prstGeom>
            <a:solidFill>
              <a:srgbClr val="CCFFFF"/>
            </a:solidFill>
            <a:ln w="9525">
              <a:noFill/>
              <a:miter lim="800000"/>
              <a:headEnd/>
              <a:tailEnd/>
            </a:ln>
          </p:spPr>
          <p:txBody>
            <a:bodyPr wrap="none" lIns="0" tIns="0" rIns="0" bIns="0">
              <a:spAutoFit/>
            </a:bodyPr>
            <a:lstStyle/>
            <a:p>
              <a:r>
                <a:rPr lang="en-US" altLang="zh-CN" sz="1300">
                  <a:solidFill>
                    <a:srgbClr val="000000"/>
                  </a:solidFill>
                  <a:ea typeface="黑体" pitchFamily="49" charset="-122"/>
                </a:rPr>
                <a:t>V</a:t>
              </a:r>
              <a:endParaRPr lang="en-US" altLang="zh-CN" sz="1800">
                <a:latin typeface="Arial" pitchFamily="34" charset="0"/>
                <a:ea typeface="黑体" pitchFamily="49" charset="-122"/>
              </a:endParaRPr>
            </a:p>
          </p:txBody>
        </p:sp>
        <p:sp>
          <p:nvSpPr>
            <p:cNvPr id="125964" name="Rectangle 95"/>
            <p:cNvSpPr>
              <a:spLocks noChangeArrowheads="1"/>
            </p:cNvSpPr>
            <p:nvPr/>
          </p:nvSpPr>
          <p:spPr bwMode="auto">
            <a:xfrm>
              <a:off x="2226" y="2120"/>
              <a:ext cx="31" cy="145"/>
            </a:xfrm>
            <a:prstGeom prst="rect">
              <a:avLst/>
            </a:prstGeom>
            <a:solidFill>
              <a:srgbClr val="CCFFFF"/>
            </a:solidFill>
            <a:ln w="9525">
              <a:noFill/>
              <a:miter lim="800000"/>
              <a:headEnd/>
              <a:tailEnd/>
            </a:ln>
          </p:spPr>
          <p:txBody>
            <a:bodyPr wrap="none" lIns="0" tIns="0" rIns="0" bIns="0">
              <a:spAutoFit/>
            </a:bodyPr>
            <a:lstStyle/>
            <a:p>
              <a:r>
                <a:rPr lang="zh-CN" altLang="en-US" sz="1300">
                  <a:solidFill>
                    <a:srgbClr val="000000"/>
                  </a:solidFill>
                  <a:ea typeface="黑体" pitchFamily="49" charset="-122"/>
                </a:rPr>
                <a:t> </a:t>
              </a:r>
              <a:endParaRPr lang="zh-CN" altLang="en-US" sz="1800">
                <a:latin typeface="Arial" pitchFamily="34" charset="0"/>
                <a:ea typeface="黑体" pitchFamily="49" charset="-122"/>
              </a:endParaRPr>
            </a:p>
          </p:txBody>
        </p:sp>
        <p:sp>
          <p:nvSpPr>
            <p:cNvPr id="125965" name="Rectangle 96"/>
            <p:cNvSpPr>
              <a:spLocks noChangeArrowheads="1"/>
            </p:cNvSpPr>
            <p:nvPr/>
          </p:nvSpPr>
          <p:spPr bwMode="auto">
            <a:xfrm>
              <a:off x="1288" y="2185"/>
              <a:ext cx="344" cy="208"/>
            </a:xfrm>
            <a:prstGeom prst="rect">
              <a:avLst/>
            </a:prstGeom>
            <a:solidFill>
              <a:srgbClr val="CCFFFF"/>
            </a:solidFill>
            <a:ln w="9525">
              <a:noFill/>
              <a:miter lim="800000"/>
              <a:headEnd/>
              <a:tailEnd/>
            </a:ln>
          </p:spPr>
          <p:txBody>
            <a:bodyPr/>
            <a:lstStyle/>
            <a:p>
              <a:endParaRPr lang="zh-CN" altLang="en-US"/>
            </a:p>
          </p:txBody>
        </p:sp>
        <p:sp>
          <p:nvSpPr>
            <p:cNvPr id="125966" name="Rectangle 97"/>
            <p:cNvSpPr>
              <a:spLocks noChangeArrowheads="1"/>
            </p:cNvSpPr>
            <p:nvPr/>
          </p:nvSpPr>
          <p:spPr bwMode="auto">
            <a:xfrm>
              <a:off x="1359" y="2242"/>
              <a:ext cx="81" cy="145"/>
            </a:xfrm>
            <a:prstGeom prst="rect">
              <a:avLst/>
            </a:prstGeom>
            <a:solidFill>
              <a:srgbClr val="CCFFFF"/>
            </a:solidFill>
            <a:ln w="9525">
              <a:noFill/>
              <a:miter lim="800000"/>
              <a:headEnd/>
              <a:tailEnd/>
            </a:ln>
          </p:spPr>
          <p:txBody>
            <a:bodyPr wrap="none" lIns="0" tIns="0" rIns="0" bIns="0">
              <a:spAutoFit/>
            </a:bodyPr>
            <a:lstStyle/>
            <a:p>
              <a:r>
                <a:rPr lang="en-US" altLang="zh-CN" sz="1300">
                  <a:solidFill>
                    <a:srgbClr val="000000"/>
                  </a:solidFill>
                  <a:ea typeface="黑体" pitchFamily="49" charset="-122"/>
                </a:rPr>
                <a:t>R</a:t>
              </a:r>
              <a:endParaRPr lang="en-US" altLang="zh-CN" sz="1800">
                <a:latin typeface="Arial" pitchFamily="34" charset="0"/>
                <a:ea typeface="黑体" pitchFamily="49" charset="-122"/>
              </a:endParaRPr>
            </a:p>
          </p:txBody>
        </p:sp>
        <p:sp>
          <p:nvSpPr>
            <p:cNvPr id="125967" name="Rectangle 98"/>
            <p:cNvSpPr>
              <a:spLocks noChangeArrowheads="1"/>
            </p:cNvSpPr>
            <p:nvPr/>
          </p:nvSpPr>
          <p:spPr bwMode="auto">
            <a:xfrm>
              <a:off x="1428" y="2288"/>
              <a:ext cx="42" cy="100"/>
            </a:xfrm>
            <a:prstGeom prst="rect">
              <a:avLst/>
            </a:prstGeom>
            <a:solidFill>
              <a:srgbClr val="CCFFFF"/>
            </a:solidFill>
            <a:ln w="9525">
              <a:noFill/>
              <a:miter lim="800000"/>
              <a:headEnd/>
              <a:tailEnd/>
            </a:ln>
          </p:spPr>
          <p:txBody>
            <a:bodyPr wrap="none" lIns="0" tIns="0" rIns="0" bIns="0">
              <a:spAutoFit/>
            </a:bodyPr>
            <a:lstStyle/>
            <a:p>
              <a:r>
                <a:rPr lang="en-US" altLang="zh-CN" sz="900">
                  <a:solidFill>
                    <a:srgbClr val="000000"/>
                  </a:solidFill>
                  <a:ea typeface="黑体" pitchFamily="49" charset="-122"/>
                </a:rPr>
                <a:t>2</a:t>
              </a:r>
              <a:endParaRPr lang="en-US" altLang="zh-CN" sz="1800">
                <a:latin typeface="Arial" pitchFamily="34" charset="0"/>
                <a:ea typeface="黑体" pitchFamily="49" charset="-122"/>
              </a:endParaRPr>
            </a:p>
          </p:txBody>
        </p:sp>
        <p:sp>
          <p:nvSpPr>
            <p:cNvPr id="125968" name="Rectangle 99"/>
            <p:cNvSpPr>
              <a:spLocks noChangeArrowheads="1"/>
            </p:cNvSpPr>
            <p:nvPr/>
          </p:nvSpPr>
          <p:spPr bwMode="auto">
            <a:xfrm>
              <a:off x="1460" y="2288"/>
              <a:ext cx="20" cy="100"/>
            </a:xfrm>
            <a:prstGeom prst="rect">
              <a:avLst/>
            </a:prstGeom>
            <a:solidFill>
              <a:srgbClr val="CCFFFF"/>
            </a:solidFill>
            <a:ln w="9525">
              <a:noFill/>
              <a:miter lim="800000"/>
              <a:headEnd/>
              <a:tailEnd/>
            </a:ln>
          </p:spPr>
          <p:txBody>
            <a:bodyPr wrap="none" lIns="0" tIns="0" rIns="0" bIns="0">
              <a:spAutoFit/>
            </a:bodyPr>
            <a:lstStyle/>
            <a:p>
              <a:r>
                <a:rPr lang="zh-CN" altLang="en-US" sz="900">
                  <a:solidFill>
                    <a:srgbClr val="000000"/>
                  </a:solidFill>
                  <a:ea typeface="黑体" pitchFamily="49" charset="-122"/>
                </a:rPr>
                <a:t> </a:t>
              </a:r>
              <a:endParaRPr lang="zh-CN" altLang="en-US" sz="1800">
                <a:latin typeface="Arial" pitchFamily="34" charset="0"/>
                <a:ea typeface="黑体" pitchFamily="49" charset="-122"/>
              </a:endParaRPr>
            </a:p>
          </p:txBody>
        </p:sp>
        <p:sp>
          <p:nvSpPr>
            <p:cNvPr id="125969" name="Rectangle 100"/>
            <p:cNvSpPr>
              <a:spLocks noChangeArrowheads="1"/>
            </p:cNvSpPr>
            <p:nvPr/>
          </p:nvSpPr>
          <p:spPr bwMode="auto">
            <a:xfrm>
              <a:off x="1792" y="2387"/>
              <a:ext cx="279" cy="231"/>
            </a:xfrm>
            <a:prstGeom prst="rect">
              <a:avLst/>
            </a:prstGeom>
            <a:solidFill>
              <a:srgbClr val="CCFFFF"/>
            </a:solidFill>
            <a:ln w="9525">
              <a:noFill/>
              <a:miter lim="800000"/>
              <a:headEnd/>
              <a:tailEnd/>
            </a:ln>
          </p:spPr>
          <p:txBody>
            <a:bodyPr/>
            <a:lstStyle/>
            <a:p>
              <a:endParaRPr lang="zh-CN" altLang="en-US"/>
            </a:p>
          </p:txBody>
        </p:sp>
        <p:sp>
          <p:nvSpPr>
            <p:cNvPr id="125970" name="Rectangle 101"/>
            <p:cNvSpPr>
              <a:spLocks noChangeArrowheads="1"/>
            </p:cNvSpPr>
            <p:nvPr/>
          </p:nvSpPr>
          <p:spPr bwMode="auto">
            <a:xfrm>
              <a:off x="1865" y="2440"/>
              <a:ext cx="80" cy="145"/>
            </a:xfrm>
            <a:prstGeom prst="rect">
              <a:avLst/>
            </a:prstGeom>
            <a:solidFill>
              <a:srgbClr val="CCFFFF"/>
            </a:solidFill>
            <a:ln w="9525">
              <a:noFill/>
              <a:miter lim="800000"/>
              <a:headEnd/>
              <a:tailEnd/>
            </a:ln>
          </p:spPr>
          <p:txBody>
            <a:bodyPr wrap="none" lIns="0" tIns="0" rIns="0" bIns="0">
              <a:spAutoFit/>
            </a:bodyPr>
            <a:lstStyle/>
            <a:p>
              <a:r>
                <a:rPr lang="en-US" altLang="zh-CN" sz="1300">
                  <a:solidFill>
                    <a:srgbClr val="000000"/>
                  </a:solidFill>
                  <a:ea typeface="黑体" pitchFamily="49" charset="-122"/>
                </a:rPr>
                <a:t>R</a:t>
              </a:r>
              <a:endParaRPr lang="en-US" altLang="zh-CN" sz="1800">
                <a:latin typeface="Arial" pitchFamily="34" charset="0"/>
                <a:ea typeface="黑体" pitchFamily="49" charset="-122"/>
              </a:endParaRPr>
            </a:p>
          </p:txBody>
        </p:sp>
        <p:sp>
          <p:nvSpPr>
            <p:cNvPr id="125971" name="Rectangle 102"/>
            <p:cNvSpPr>
              <a:spLocks noChangeArrowheads="1"/>
            </p:cNvSpPr>
            <p:nvPr/>
          </p:nvSpPr>
          <p:spPr bwMode="auto">
            <a:xfrm>
              <a:off x="1936" y="2487"/>
              <a:ext cx="41" cy="100"/>
            </a:xfrm>
            <a:prstGeom prst="rect">
              <a:avLst/>
            </a:prstGeom>
            <a:solidFill>
              <a:srgbClr val="CCFFFF"/>
            </a:solidFill>
            <a:ln w="9525">
              <a:noFill/>
              <a:miter lim="800000"/>
              <a:headEnd/>
              <a:tailEnd/>
            </a:ln>
          </p:spPr>
          <p:txBody>
            <a:bodyPr wrap="none" lIns="0" tIns="0" rIns="0" bIns="0">
              <a:spAutoFit/>
            </a:bodyPr>
            <a:lstStyle/>
            <a:p>
              <a:r>
                <a:rPr lang="en-US" altLang="zh-CN" sz="900">
                  <a:solidFill>
                    <a:srgbClr val="000000"/>
                  </a:solidFill>
                  <a:ea typeface="黑体" pitchFamily="49" charset="-122"/>
                </a:rPr>
                <a:t>3</a:t>
              </a:r>
              <a:endParaRPr lang="en-US" altLang="zh-CN" sz="1800">
                <a:latin typeface="Arial" pitchFamily="34" charset="0"/>
                <a:ea typeface="黑体" pitchFamily="49" charset="-122"/>
              </a:endParaRPr>
            </a:p>
          </p:txBody>
        </p:sp>
        <p:sp>
          <p:nvSpPr>
            <p:cNvPr id="125972" name="Rectangle 103"/>
            <p:cNvSpPr>
              <a:spLocks noChangeArrowheads="1"/>
            </p:cNvSpPr>
            <p:nvPr/>
          </p:nvSpPr>
          <p:spPr bwMode="auto">
            <a:xfrm>
              <a:off x="1967" y="2487"/>
              <a:ext cx="21" cy="100"/>
            </a:xfrm>
            <a:prstGeom prst="rect">
              <a:avLst/>
            </a:prstGeom>
            <a:solidFill>
              <a:srgbClr val="CCFFFF"/>
            </a:solidFill>
            <a:ln w="9525">
              <a:noFill/>
              <a:miter lim="800000"/>
              <a:headEnd/>
              <a:tailEnd/>
            </a:ln>
          </p:spPr>
          <p:txBody>
            <a:bodyPr wrap="none" lIns="0" tIns="0" rIns="0" bIns="0">
              <a:spAutoFit/>
            </a:bodyPr>
            <a:lstStyle/>
            <a:p>
              <a:r>
                <a:rPr lang="zh-CN" altLang="en-US" sz="900">
                  <a:solidFill>
                    <a:srgbClr val="000000"/>
                  </a:solidFill>
                  <a:ea typeface="黑体" pitchFamily="49" charset="-122"/>
                </a:rPr>
                <a:t> </a:t>
              </a:r>
              <a:endParaRPr lang="zh-CN" altLang="en-US" sz="1800">
                <a:latin typeface="Arial" pitchFamily="34" charset="0"/>
                <a:ea typeface="黑体" pitchFamily="49" charset="-122"/>
              </a:endParaRPr>
            </a:p>
          </p:txBody>
        </p:sp>
        <p:sp>
          <p:nvSpPr>
            <p:cNvPr id="125973" name="Rectangle 104"/>
            <p:cNvSpPr>
              <a:spLocks noChangeArrowheads="1"/>
            </p:cNvSpPr>
            <p:nvPr/>
          </p:nvSpPr>
          <p:spPr bwMode="auto">
            <a:xfrm>
              <a:off x="962" y="2891"/>
              <a:ext cx="249" cy="196"/>
            </a:xfrm>
            <a:prstGeom prst="rect">
              <a:avLst/>
            </a:prstGeom>
            <a:solidFill>
              <a:srgbClr val="CCFFFF"/>
            </a:solidFill>
            <a:ln w="9525">
              <a:noFill/>
              <a:miter lim="800000"/>
              <a:headEnd/>
              <a:tailEnd/>
            </a:ln>
          </p:spPr>
          <p:txBody>
            <a:bodyPr/>
            <a:lstStyle/>
            <a:p>
              <a:endParaRPr lang="zh-CN" altLang="en-US"/>
            </a:p>
          </p:txBody>
        </p:sp>
        <p:sp>
          <p:nvSpPr>
            <p:cNvPr id="125974" name="Rectangle 105"/>
            <p:cNvSpPr>
              <a:spLocks noChangeArrowheads="1"/>
            </p:cNvSpPr>
            <p:nvPr/>
          </p:nvSpPr>
          <p:spPr bwMode="auto">
            <a:xfrm>
              <a:off x="1034" y="2948"/>
              <a:ext cx="80" cy="146"/>
            </a:xfrm>
            <a:prstGeom prst="rect">
              <a:avLst/>
            </a:prstGeom>
            <a:solidFill>
              <a:srgbClr val="CCFFFF"/>
            </a:solidFill>
            <a:ln w="9525">
              <a:noFill/>
              <a:miter lim="800000"/>
              <a:headEnd/>
              <a:tailEnd/>
            </a:ln>
          </p:spPr>
          <p:txBody>
            <a:bodyPr wrap="none" lIns="0" tIns="0" rIns="0" bIns="0">
              <a:spAutoFit/>
            </a:bodyPr>
            <a:lstStyle/>
            <a:p>
              <a:r>
                <a:rPr lang="en-US" altLang="zh-CN" sz="1300">
                  <a:solidFill>
                    <a:srgbClr val="000000"/>
                  </a:solidFill>
                  <a:ea typeface="黑体" pitchFamily="49" charset="-122"/>
                </a:rPr>
                <a:t>C</a:t>
              </a:r>
              <a:endParaRPr lang="en-US" altLang="zh-CN" sz="1800">
                <a:latin typeface="Arial" pitchFamily="34" charset="0"/>
                <a:ea typeface="黑体" pitchFamily="49" charset="-122"/>
              </a:endParaRPr>
            </a:p>
          </p:txBody>
        </p:sp>
        <p:sp>
          <p:nvSpPr>
            <p:cNvPr id="125975" name="Rectangle 106"/>
            <p:cNvSpPr>
              <a:spLocks noChangeArrowheads="1"/>
            </p:cNvSpPr>
            <p:nvPr/>
          </p:nvSpPr>
          <p:spPr bwMode="auto">
            <a:xfrm>
              <a:off x="1103" y="2948"/>
              <a:ext cx="31" cy="146"/>
            </a:xfrm>
            <a:prstGeom prst="rect">
              <a:avLst/>
            </a:prstGeom>
            <a:solidFill>
              <a:srgbClr val="CCFFFF"/>
            </a:solidFill>
            <a:ln w="9525">
              <a:noFill/>
              <a:miter lim="800000"/>
              <a:headEnd/>
              <a:tailEnd/>
            </a:ln>
          </p:spPr>
          <p:txBody>
            <a:bodyPr wrap="none" lIns="0" tIns="0" rIns="0" bIns="0">
              <a:spAutoFit/>
            </a:bodyPr>
            <a:lstStyle/>
            <a:p>
              <a:r>
                <a:rPr lang="zh-CN" altLang="en-US" sz="1300">
                  <a:solidFill>
                    <a:srgbClr val="000000"/>
                  </a:solidFill>
                  <a:ea typeface="黑体" pitchFamily="49" charset="-122"/>
                </a:rPr>
                <a:t> </a:t>
              </a:r>
              <a:endParaRPr lang="zh-CN" altLang="en-US" sz="1800">
                <a:latin typeface="Arial" pitchFamily="34" charset="0"/>
                <a:ea typeface="黑体" pitchFamily="49" charset="-122"/>
              </a:endParaRPr>
            </a:p>
          </p:txBody>
        </p:sp>
        <p:sp>
          <p:nvSpPr>
            <p:cNvPr id="125976" name="Rectangle 107"/>
            <p:cNvSpPr>
              <a:spLocks noChangeArrowheads="1"/>
            </p:cNvSpPr>
            <p:nvPr/>
          </p:nvSpPr>
          <p:spPr bwMode="auto">
            <a:xfrm>
              <a:off x="1034" y="3148"/>
              <a:ext cx="21" cy="101"/>
            </a:xfrm>
            <a:prstGeom prst="rect">
              <a:avLst/>
            </a:prstGeom>
            <a:solidFill>
              <a:srgbClr val="CCFFFF"/>
            </a:solidFill>
            <a:ln w="9525">
              <a:noFill/>
              <a:miter lim="800000"/>
              <a:headEnd/>
              <a:tailEnd/>
            </a:ln>
          </p:spPr>
          <p:txBody>
            <a:bodyPr wrap="none" lIns="0" tIns="0" rIns="0" bIns="0">
              <a:spAutoFit/>
            </a:bodyPr>
            <a:lstStyle/>
            <a:p>
              <a:r>
                <a:rPr lang="zh-CN" altLang="en-US" sz="900">
                  <a:solidFill>
                    <a:srgbClr val="000000"/>
                  </a:solidFill>
                  <a:ea typeface="黑体" pitchFamily="49" charset="-122"/>
                </a:rPr>
                <a:t> </a:t>
              </a:r>
              <a:endParaRPr lang="zh-CN" altLang="en-US" sz="1800">
                <a:latin typeface="Arial" pitchFamily="34" charset="0"/>
                <a:ea typeface="黑体" pitchFamily="49" charset="-122"/>
              </a:endParaRPr>
            </a:p>
          </p:txBody>
        </p:sp>
        <p:sp>
          <p:nvSpPr>
            <p:cNvPr id="125977" name="Rectangle 108"/>
            <p:cNvSpPr>
              <a:spLocks noChangeArrowheads="1"/>
            </p:cNvSpPr>
            <p:nvPr/>
          </p:nvSpPr>
          <p:spPr bwMode="auto">
            <a:xfrm>
              <a:off x="784" y="2185"/>
              <a:ext cx="278" cy="231"/>
            </a:xfrm>
            <a:prstGeom prst="rect">
              <a:avLst/>
            </a:prstGeom>
            <a:solidFill>
              <a:srgbClr val="CCFFFF"/>
            </a:solidFill>
            <a:ln w="9525">
              <a:noFill/>
              <a:miter lim="800000"/>
              <a:headEnd/>
              <a:tailEnd/>
            </a:ln>
          </p:spPr>
          <p:txBody>
            <a:bodyPr/>
            <a:lstStyle/>
            <a:p>
              <a:endParaRPr lang="zh-CN" altLang="en-US"/>
            </a:p>
          </p:txBody>
        </p:sp>
        <p:sp>
          <p:nvSpPr>
            <p:cNvPr id="125978" name="Rectangle 109"/>
            <p:cNvSpPr>
              <a:spLocks noChangeArrowheads="1"/>
            </p:cNvSpPr>
            <p:nvPr/>
          </p:nvSpPr>
          <p:spPr bwMode="auto">
            <a:xfrm>
              <a:off x="856" y="2239"/>
              <a:ext cx="80" cy="146"/>
            </a:xfrm>
            <a:prstGeom prst="rect">
              <a:avLst/>
            </a:prstGeom>
            <a:solidFill>
              <a:srgbClr val="CCFFFF"/>
            </a:solidFill>
            <a:ln w="9525">
              <a:noFill/>
              <a:miter lim="800000"/>
              <a:headEnd/>
              <a:tailEnd/>
            </a:ln>
          </p:spPr>
          <p:txBody>
            <a:bodyPr wrap="none" lIns="0" tIns="0" rIns="0" bIns="0">
              <a:spAutoFit/>
            </a:bodyPr>
            <a:lstStyle/>
            <a:p>
              <a:r>
                <a:rPr lang="en-US" altLang="zh-CN" sz="1300">
                  <a:solidFill>
                    <a:srgbClr val="000000"/>
                  </a:solidFill>
                  <a:ea typeface="黑体" pitchFamily="49" charset="-122"/>
                </a:rPr>
                <a:t>R</a:t>
              </a:r>
              <a:endParaRPr lang="en-US" altLang="zh-CN" sz="1800">
                <a:latin typeface="Arial" pitchFamily="34" charset="0"/>
                <a:ea typeface="黑体" pitchFamily="49" charset="-122"/>
              </a:endParaRPr>
            </a:p>
          </p:txBody>
        </p:sp>
        <p:sp>
          <p:nvSpPr>
            <p:cNvPr id="125979" name="Rectangle 110"/>
            <p:cNvSpPr>
              <a:spLocks noChangeArrowheads="1"/>
            </p:cNvSpPr>
            <p:nvPr/>
          </p:nvSpPr>
          <p:spPr bwMode="auto">
            <a:xfrm>
              <a:off x="925" y="2285"/>
              <a:ext cx="42" cy="100"/>
            </a:xfrm>
            <a:prstGeom prst="rect">
              <a:avLst/>
            </a:prstGeom>
            <a:solidFill>
              <a:srgbClr val="CCFFFF"/>
            </a:solidFill>
            <a:ln w="9525">
              <a:noFill/>
              <a:miter lim="800000"/>
              <a:headEnd/>
              <a:tailEnd/>
            </a:ln>
          </p:spPr>
          <p:txBody>
            <a:bodyPr wrap="none" lIns="0" tIns="0" rIns="0" bIns="0">
              <a:spAutoFit/>
            </a:bodyPr>
            <a:lstStyle/>
            <a:p>
              <a:r>
                <a:rPr lang="en-US" altLang="zh-CN" sz="900">
                  <a:solidFill>
                    <a:srgbClr val="000000"/>
                  </a:solidFill>
                  <a:ea typeface="黑体" pitchFamily="49" charset="-122"/>
                </a:rPr>
                <a:t>1</a:t>
              </a:r>
              <a:endParaRPr lang="en-US" altLang="zh-CN" sz="1800">
                <a:latin typeface="Arial" pitchFamily="34" charset="0"/>
                <a:ea typeface="黑体" pitchFamily="49" charset="-122"/>
              </a:endParaRPr>
            </a:p>
          </p:txBody>
        </p:sp>
        <p:sp>
          <p:nvSpPr>
            <p:cNvPr id="125980" name="Rectangle 111"/>
            <p:cNvSpPr>
              <a:spLocks noChangeArrowheads="1"/>
            </p:cNvSpPr>
            <p:nvPr/>
          </p:nvSpPr>
          <p:spPr bwMode="auto">
            <a:xfrm>
              <a:off x="958" y="2285"/>
              <a:ext cx="21" cy="100"/>
            </a:xfrm>
            <a:prstGeom prst="rect">
              <a:avLst/>
            </a:prstGeom>
            <a:solidFill>
              <a:srgbClr val="CCFFFF"/>
            </a:solidFill>
            <a:ln w="9525">
              <a:noFill/>
              <a:miter lim="800000"/>
              <a:headEnd/>
              <a:tailEnd/>
            </a:ln>
          </p:spPr>
          <p:txBody>
            <a:bodyPr wrap="none" lIns="0" tIns="0" rIns="0" bIns="0">
              <a:spAutoFit/>
            </a:bodyPr>
            <a:lstStyle/>
            <a:p>
              <a:r>
                <a:rPr lang="zh-CN" altLang="en-US" sz="900">
                  <a:solidFill>
                    <a:srgbClr val="000000"/>
                  </a:solidFill>
                  <a:ea typeface="黑体" pitchFamily="49" charset="-122"/>
                </a:rPr>
                <a:t> </a:t>
              </a:r>
              <a:endParaRPr lang="zh-CN" altLang="en-US" sz="1800">
                <a:latin typeface="Arial" pitchFamily="34" charset="0"/>
                <a:ea typeface="黑体" pitchFamily="49" charset="-122"/>
              </a:endParaRPr>
            </a:p>
          </p:txBody>
        </p:sp>
        <p:grpSp>
          <p:nvGrpSpPr>
            <p:cNvPr id="125981" name="Group 112"/>
            <p:cNvGrpSpPr>
              <a:grpSpLocks/>
            </p:cNvGrpSpPr>
            <p:nvPr/>
          </p:nvGrpSpPr>
          <p:grpSpPr bwMode="auto">
            <a:xfrm>
              <a:off x="1409" y="2785"/>
              <a:ext cx="636" cy="393"/>
              <a:chOff x="1409" y="2785"/>
              <a:chExt cx="636" cy="393"/>
            </a:xfrm>
          </p:grpSpPr>
          <p:sp>
            <p:nvSpPr>
              <p:cNvPr id="126042" name="Oval 113"/>
              <p:cNvSpPr>
                <a:spLocks noChangeArrowheads="1"/>
              </p:cNvSpPr>
              <p:nvPr/>
            </p:nvSpPr>
            <p:spPr bwMode="auto">
              <a:xfrm>
                <a:off x="1413" y="2789"/>
                <a:ext cx="629" cy="386"/>
              </a:xfrm>
              <a:prstGeom prst="ellipse">
                <a:avLst/>
              </a:prstGeom>
              <a:solidFill>
                <a:srgbClr val="CCFFFF"/>
              </a:solidFill>
              <a:ln w="0">
                <a:solidFill>
                  <a:srgbClr val="000000"/>
                </a:solidFill>
                <a:round/>
                <a:headEnd/>
                <a:tailEnd/>
              </a:ln>
            </p:spPr>
            <p:txBody>
              <a:bodyPr/>
              <a:lstStyle/>
              <a:p>
                <a:endParaRPr lang="zh-CN" altLang="en-US"/>
              </a:p>
            </p:txBody>
          </p:sp>
          <p:sp>
            <p:nvSpPr>
              <p:cNvPr id="126043" name="Freeform 114"/>
              <p:cNvSpPr>
                <a:spLocks noEditPoints="1"/>
              </p:cNvSpPr>
              <p:nvPr/>
            </p:nvSpPr>
            <p:spPr bwMode="auto">
              <a:xfrm>
                <a:off x="1409" y="2785"/>
                <a:ext cx="636" cy="393"/>
              </a:xfrm>
              <a:custGeom>
                <a:avLst/>
                <a:gdLst>
                  <a:gd name="T0" fmla="*/ 0 w 4287"/>
                  <a:gd name="T1" fmla="*/ 0 h 2649"/>
                  <a:gd name="T2" fmla="*/ 0 w 4287"/>
                  <a:gd name="T3" fmla="*/ 0 h 2649"/>
                  <a:gd name="T4" fmla="*/ 0 w 4287"/>
                  <a:gd name="T5" fmla="*/ 0 h 2649"/>
                  <a:gd name="T6" fmla="*/ 0 w 4287"/>
                  <a:gd name="T7" fmla="*/ 0 h 2649"/>
                  <a:gd name="T8" fmla="*/ 0 w 4287"/>
                  <a:gd name="T9" fmla="*/ 0 h 2649"/>
                  <a:gd name="T10" fmla="*/ 0 w 4287"/>
                  <a:gd name="T11" fmla="*/ 0 h 2649"/>
                  <a:gd name="T12" fmla="*/ 0 w 4287"/>
                  <a:gd name="T13" fmla="*/ 0 h 2649"/>
                  <a:gd name="T14" fmla="*/ 0 w 4287"/>
                  <a:gd name="T15" fmla="*/ 0 h 2649"/>
                  <a:gd name="T16" fmla="*/ 0 w 4287"/>
                  <a:gd name="T17" fmla="*/ 0 h 2649"/>
                  <a:gd name="T18" fmla="*/ 0 w 4287"/>
                  <a:gd name="T19" fmla="*/ 0 h 2649"/>
                  <a:gd name="T20" fmla="*/ 0 w 4287"/>
                  <a:gd name="T21" fmla="*/ 0 h 2649"/>
                  <a:gd name="T22" fmla="*/ 0 w 4287"/>
                  <a:gd name="T23" fmla="*/ 0 h 2649"/>
                  <a:gd name="T24" fmla="*/ 0 w 4287"/>
                  <a:gd name="T25" fmla="*/ 0 h 2649"/>
                  <a:gd name="T26" fmla="*/ 0 w 4287"/>
                  <a:gd name="T27" fmla="*/ 0 h 2649"/>
                  <a:gd name="T28" fmla="*/ 0 w 4287"/>
                  <a:gd name="T29" fmla="*/ 0 h 2649"/>
                  <a:gd name="T30" fmla="*/ 0 w 4287"/>
                  <a:gd name="T31" fmla="*/ 0 h 2649"/>
                  <a:gd name="T32" fmla="*/ 0 w 4287"/>
                  <a:gd name="T33" fmla="*/ 0 h 2649"/>
                  <a:gd name="T34" fmla="*/ 0 w 4287"/>
                  <a:gd name="T35" fmla="*/ 0 h 2649"/>
                  <a:gd name="T36" fmla="*/ 0 w 4287"/>
                  <a:gd name="T37" fmla="*/ 0 h 2649"/>
                  <a:gd name="T38" fmla="*/ 0 w 4287"/>
                  <a:gd name="T39" fmla="*/ 0 h 2649"/>
                  <a:gd name="T40" fmla="*/ 0 w 4287"/>
                  <a:gd name="T41" fmla="*/ 0 h 2649"/>
                  <a:gd name="T42" fmla="*/ 0 w 4287"/>
                  <a:gd name="T43" fmla="*/ 0 h 2649"/>
                  <a:gd name="T44" fmla="*/ 0 w 4287"/>
                  <a:gd name="T45" fmla="*/ 0 h 2649"/>
                  <a:gd name="T46" fmla="*/ 0 w 4287"/>
                  <a:gd name="T47" fmla="*/ 0 h 2649"/>
                  <a:gd name="T48" fmla="*/ 0 w 4287"/>
                  <a:gd name="T49" fmla="*/ 0 h 2649"/>
                  <a:gd name="T50" fmla="*/ 0 w 4287"/>
                  <a:gd name="T51" fmla="*/ 0 h 2649"/>
                  <a:gd name="T52" fmla="*/ 0 w 4287"/>
                  <a:gd name="T53" fmla="*/ 0 h 2649"/>
                  <a:gd name="T54" fmla="*/ 0 w 4287"/>
                  <a:gd name="T55" fmla="*/ 0 h 2649"/>
                  <a:gd name="T56" fmla="*/ 0 w 4287"/>
                  <a:gd name="T57" fmla="*/ 0 h 2649"/>
                  <a:gd name="T58" fmla="*/ 0 w 4287"/>
                  <a:gd name="T59" fmla="*/ 0 h 2649"/>
                  <a:gd name="T60" fmla="*/ 0 w 4287"/>
                  <a:gd name="T61" fmla="*/ 0 h 2649"/>
                  <a:gd name="T62" fmla="*/ 0 w 4287"/>
                  <a:gd name="T63" fmla="*/ 0 h 2649"/>
                  <a:gd name="T64" fmla="*/ 0 w 4287"/>
                  <a:gd name="T65" fmla="*/ 0 h 2649"/>
                  <a:gd name="T66" fmla="*/ 0 w 4287"/>
                  <a:gd name="T67" fmla="*/ 0 h 2649"/>
                  <a:gd name="T68" fmla="*/ 0 w 4287"/>
                  <a:gd name="T69" fmla="*/ 0 h 2649"/>
                  <a:gd name="T70" fmla="*/ 0 w 4287"/>
                  <a:gd name="T71" fmla="*/ 0 h 2649"/>
                  <a:gd name="T72" fmla="*/ 0 w 4287"/>
                  <a:gd name="T73" fmla="*/ 0 h 2649"/>
                  <a:gd name="T74" fmla="*/ 0 w 4287"/>
                  <a:gd name="T75" fmla="*/ 0 h 2649"/>
                  <a:gd name="T76" fmla="*/ 0 w 4287"/>
                  <a:gd name="T77" fmla="*/ 0 h 2649"/>
                  <a:gd name="T78" fmla="*/ 0 w 4287"/>
                  <a:gd name="T79" fmla="*/ 0 h 2649"/>
                  <a:gd name="T80" fmla="*/ 0 w 4287"/>
                  <a:gd name="T81" fmla="*/ 0 h 2649"/>
                  <a:gd name="T82" fmla="*/ 0 w 4287"/>
                  <a:gd name="T83" fmla="*/ 0 h 2649"/>
                  <a:gd name="T84" fmla="*/ 0 w 4287"/>
                  <a:gd name="T85" fmla="*/ 0 h 2649"/>
                  <a:gd name="T86" fmla="*/ 0 w 4287"/>
                  <a:gd name="T87" fmla="*/ 0 h 2649"/>
                  <a:gd name="T88" fmla="*/ 0 w 4287"/>
                  <a:gd name="T89" fmla="*/ 0 h 2649"/>
                  <a:gd name="T90" fmla="*/ 0 w 4287"/>
                  <a:gd name="T91" fmla="*/ 0 h 2649"/>
                  <a:gd name="T92" fmla="*/ 0 w 4287"/>
                  <a:gd name="T93" fmla="*/ 0 h 2649"/>
                  <a:gd name="T94" fmla="*/ 0 w 4287"/>
                  <a:gd name="T95" fmla="*/ 0 h 2649"/>
                  <a:gd name="T96" fmla="*/ 0 w 4287"/>
                  <a:gd name="T97" fmla="*/ 0 h 2649"/>
                  <a:gd name="T98" fmla="*/ 0 w 4287"/>
                  <a:gd name="T99" fmla="*/ 0 h 2649"/>
                  <a:gd name="T100" fmla="*/ 0 w 4287"/>
                  <a:gd name="T101" fmla="*/ 0 h 2649"/>
                  <a:gd name="T102" fmla="*/ 0 w 4287"/>
                  <a:gd name="T103" fmla="*/ 0 h 2649"/>
                  <a:gd name="T104" fmla="*/ 0 w 4287"/>
                  <a:gd name="T105" fmla="*/ 0 h 2649"/>
                  <a:gd name="T106" fmla="*/ 0 w 4287"/>
                  <a:gd name="T107" fmla="*/ 0 h 2649"/>
                  <a:gd name="T108" fmla="*/ 0 w 4287"/>
                  <a:gd name="T109" fmla="*/ 0 h 2649"/>
                  <a:gd name="T110" fmla="*/ 0 w 4287"/>
                  <a:gd name="T111" fmla="*/ 0 h 2649"/>
                  <a:gd name="T112" fmla="*/ 0 w 4287"/>
                  <a:gd name="T113" fmla="*/ 0 h 26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287"/>
                  <a:gd name="T172" fmla="*/ 0 h 2649"/>
                  <a:gd name="T173" fmla="*/ 4287 w 4287"/>
                  <a:gd name="T174" fmla="*/ 2649 h 264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287" h="2649">
                    <a:moveTo>
                      <a:pt x="2312" y="55"/>
                    </a:moveTo>
                    <a:lnTo>
                      <a:pt x="2162" y="50"/>
                    </a:lnTo>
                    <a:cubicBezTo>
                      <a:pt x="2148" y="50"/>
                      <a:pt x="2137" y="38"/>
                      <a:pt x="2138" y="24"/>
                    </a:cubicBezTo>
                    <a:cubicBezTo>
                      <a:pt x="2138" y="10"/>
                      <a:pt x="2150" y="0"/>
                      <a:pt x="2163" y="0"/>
                    </a:cubicBezTo>
                    <a:lnTo>
                      <a:pt x="2313" y="5"/>
                    </a:lnTo>
                    <a:cubicBezTo>
                      <a:pt x="2327" y="5"/>
                      <a:pt x="2338" y="17"/>
                      <a:pt x="2337" y="31"/>
                    </a:cubicBezTo>
                    <a:cubicBezTo>
                      <a:pt x="2337" y="44"/>
                      <a:pt x="2325" y="55"/>
                      <a:pt x="2312" y="55"/>
                    </a:cubicBezTo>
                    <a:close/>
                    <a:moveTo>
                      <a:pt x="1963" y="55"/>
                    </a:moveTo>
                    <a:lnTo>
                      <a:pt x="1929" y="56"/>
                    </a:lnTo>
                    <a:lnTo>
                      <a:pt x="1815" y="67"/>
                    </a:lnTo>
                    <a:cubicBezTo>
                      <a:pt x="1802" y="68"/>
                      <a:pt x="1790" y="58"/>
                      <a:pt x="1788" y="44"/>
                    </a:cubicBezTo>
                    <a:cubicBezTo>
                      <a:pt x="1787" y="30"/>
                      <a:pt x="1797" y="18"/>
                      <a:pt x="1811" y="17"/>
                    </a:cubicBezTo>
                    <a:lnTo>
                      <a:pt x="1928" y="6"/>
                    </a:lnTo>
                    <a:lnTo>
                      <a:pt x="1962" y="5"/>
                    </a:lnTo>
                    <a:cubicBezTo>
                      <a:pt x="1976" y="5"/>
                      <a:pt x="1987" y="16"/>
                      <a:pt x="1988" y="30"/>
                    </a:cubicBezTo>
                    <a:cubicBezTo>
                      <a:pt x="1988" y="43"/>
                      <a:pt x="1977" y="55"/>
                      <a:pt x="1963" y="55"/>
                    </a:cubicBezTo>
                    <a:close/>
                    <a:moveTo>
                      <a:pt x="1619" y="92"/>
                    </a:moveTo>
                    <a:lnTo>
                      <a:pt x="1519" y="107"/>
                    </a:lnTo>
                    <a:lnTo>
                      <a:pt x="1473" y="118"/>
                    </a:lnTo>
                    <a:cubicBezTo>
                      <a:pt x="1459" y="121"/>
                      <a:pt x="1446" y="112"/>
                      <a:pt x="1443" y="99"/>
                    </a:cubicBezTo>
                    <a:cubicBezTo>
                      <a:pt x="1440" y="85"/>
                      <a:pt x="1448" y="72"/>
                      <a:pt x="1462" y="69"/>
                    </a:cubicBezTo>
                    <a:lnTo>
                      <a:pt x="1512" y="58"/>
                    </a:lnTo>
                    <a:lnTo>
                      <a:pt x="1611" y="42"/>
                    </a:lnTo>
                    <a:cubicBezTo>
                      <a:pt x="1625" y="40"/>
                      <a:pt x="1637" y="49"/>
                      <a:pt x="1640" y="63"/>
                    </a:cubicBezTo>
                    <a:cubicBezTo>
                      <a:pt x="1642" y="77"/>
                      <a:pt x="1632" y="89"/>
                      <a:pt x="1619" y="92"/>
                    </a:cubicBezTo>
                    <a:close/>
                    <a:moveTo>
                      <a:pt x="1280" y="164"/>
                    </a:moveTo>
                    <a:lnTo>
                      <a:pt x="1142" y="205"/>
                    </a:lnTo>
                    <a:lnTo>
                      <a:pt x="1138" y="207"/>
                    </a:lnTo>
                    <a:cubicBezTo>
                      <a:pt x="1125" y="212"/>
                      <a:pt x="1111" y="205"/>
                      <a:pt x="1106" y="192"/>
                    </a:cubicBezTo>
                    <a:cubicBezTo>
                      <a:pt x="1101" y="179"/>
                      <a:pt x="1108" y="165"/>
                      <a:pt x="1121" y="160"/>
                    </a:cubicBezTo>
                    <a:lnTo>
                      <a:pt x="1127" y="157"/>
                    </a:lnTo>
                    <a:lnTo>
                      <a:pt x="1266" y="117"/>
                    </a:lnTo>
                    <a:cubicBezTo>
                      <a:pt x="1279" y="113"/>
                      <a:pt x="1293" y="120"/>
                      <a:pt x="1297" y="133"/>
                    </a:cubicBezTo>
                    <a:cubicBezTo>
                      <a:pt x="1301" y="147"/>
                      <a:pt x="1293" y="161"/>
                      <a:pt x="1280" y="164"/>
                    </a:cubicBezTo>
                    <a:close/>
                    <a:moveTo>
                      <a:pt x="953" y="277"/>
                    </a:moveTo>
                    <a:lnTo>
                      <a:pt x="816" y="340"/>
                    </a:lnTo>
                    <a:cubicBezTo>
                      <a:pt x="804" y="346"/>
                      <a:pt x="789" y="340"/>
                      <a:pt x="783" y="327"/>
                    </a:cubicBezTo>
                    <a:cubicBezTo>
                      <a:pt x="778" y="315"/>
                      <a:pt x="783" y="300"/>
                      <a:pt x="796" y="294"/>
                    </a:cubicBezTo>
                    <a:lnTo>
                      <a:pt x="932" y="232"/>
                    </a:lnTo>
                    <a:cubicBezTo>
                      <a:pt x="945" y="226"/>
                      <a:pt x="959" y="232"/>
                      <a:pt x="965" y="244"/>
                    </a:cubicBezTo>
                    <a:cubicBezTo>
                      <a:pt x="971" y="257"/>
                      <a:pt x="965" y="272"/>
                      <a:pt x="953" y="277"/>
                    </a:cubicBezTo>
                    <a:close/>
                    <a:moveTo>
                      <a:pt x="646" y="436"/>
                    </a:moveTo>
                    <a:lnTo>
                      <a:pt x="523" y="518"/>
                    </a:lnTo>
                    <a:cubicBezTo>
                      <a:pt x="513" y="527"/>
                      <a:pt x="497" y="526"/>
                      <a:pt x="488" y="515"/>
                    </a:cubicBezTo>
                    <a:cubicBezTo>
                      <a:pt x="479" y="504"/>
                      <a:pt x="481" y="488"/>
                      <a:pt x="492" y="480"/>
                    </a:cubicBezTo>
                    <a:lnTo>
                      <a:pt x="496" y="477"/>
                    </a:lnTo>
                    <a:lnTo>
                      <a:pt x="618" y="394"/>
                    </a:lnTo>
                    <a:cubicBezTo>
                      <a:pt x="629" y="387"/>
                      <a:pt x="645" y="390"/>
                      <a:pt x="653" y="401"/>
                    </a:cubicBezTo>
                    <a:cubicBezTo>
                      <a:pt x="660" y="413"/>
                      <a:pt x="657" y="428"/>
                      <a:pt x="646" y="436"/>
                    </a:cubicBezTo>
                    <a:close/>
                    <a:moveTo>
                      <a:pt x="374" y="647"/>
                    </a:moveTo>
                    <a:lnTo>
                      <a:pt x="299" y="722"/>
                    </a:lnTo>
                    <a:lnTo>
                      <a:pt x="274" y="755"/>
                    </a:lnTo>
                    <a:cubicBezTo>
                      <a:pt x="266" y="766"/>
                      <a:pt x="250" y="767"/>
                      <a:pt x="239" y="759"/>
                    </a:cubicBezTo>
                    <a:cubicBezTo>
                      <a:pt x="228" y="750"/>
                      <a:pt x="226" y="735"/>
                      <a:pt x="235" y="724"/>
                    </a:cubicBezTo>
                    <a:lnTo>
                      <a:pt x="264" y="687"/>
                    </a:lnTo>
                    <a:lnTo>
                      <a:pt x="338" y="612"/>
                    </a:lnTo>
                    <a:cubicBezTo>
                      <a:pt x="348" y="602"/>
                      <a:pt x="364" y="602"/>
                      <a:pt x="374" y="612"/>
                    </a:cubicBezTo>
                    <a:cubicBezTo>
                      <a:pt x="383" y="621"/>
                      <a:pt x="383" y="637"/>
                      <a:pt x="374" y="647"/>
                    </a:cubicBezTo>
                    <a:close/>
                    <a:moveTo>
                      <a:pt x="162" y="917"/>
                    </a:moveTo>
                    <a:lnTo>
                      <a:pt x="142" y="950"/>
                    </a:lnTo>
                    <a:lnTo>
                      <a:pt x="144" y="947"/>
                    </a:lnTo>
                    <a:lnTo>
                      <a:pt x="101" y="1049"/>
                    </a:lnTo>
                    <a:cubicBezTo>
                      <a:pt x="96" y="1062"/>
                      <a:pt x="81" y="1068"/>
                      <a:pt x="68" y="1063"/>
                    </a:cubicBezTo>
                    <a:cubicBezTo>
                      <a:pt x="56" y="1057"/>
                      <a:pt x="50" y="1043"/>
                      <a:pt x="55" y="1030"/>
                    </a:cubicBezTo>
                    <a:lnTo>
                      <a:pt x="97" y="928"/>
                    </a:lnTo>
                    <a:cubicBezTo>
                      <a:pt x="98" y="927"/>
                      <a:pt x="98" y="926"/>
                      <a:pt x="99" y="925"/>
                    </a:cubicBezTo>
                    <a:lnTo>
                      <a:pt x="120" y="891"/>
                    </a:lnTo>
                    <a:cubicBezTo>
                      <a:pt x="127" y="879"/>
                      <a:pt x="142" y="875"/>
                      <a:pt x="154" y="882"/>
                    </a:cubicBezTo>
                    <a:cubicBezTo>
                      <a:pt x="166" y="889"/>
                      <a:pt x="169" y="905"/>
                      <a:pt x="162" y="917"/>
                    </a:cubicBezTo>
                    <a:close/>
                    <a:moveTo>
                      <a:pt x="58" y="1236"/>
                    </a:moveTo>
                    <a:lnTo>
                      <a:pt x="50" y="1327"/>
                    </a:lnTo>
                    <a:lnTo>
                      <a:pt x="50" y="1322"/>
                    </a:lnTo>
                    <a:lnTo>
                      <a:pt x="55" y="1381"/>
                    </a:lnTo>
                    <a:cubicBezTo>
                      <a:pt x="56" y="1395"/>
                      <a:pt x="46" y="1407"/>
                      <a:pt x="32" y="1408"/>
                    </a:cubicBezTo>
                    <a:cubicBezTo>
                      <a:pt x="19" y="1409"/>
                      <a:pt x="7" y="1399"/>
                      <a:pt x="5" y="1385"/>
                    </a:cubicBezTo>
                    <a:lnTo>
                      <a:pt x="1" y="1327"/>
                    </a:lnTo>
                    <a:cubicBezTo>
                      <a:pt x="0" y="1325"/>
                      <a:pt x="0" y="1324"/>
                      <a:pt x="1" y="1322"/>
                    </a:cubicBezTo>
                    <a:lnTo>
                      <a:pt x="8" y="1231"/>
                    </a:lnTo>
                    <a:cubicBezTo>
                      <a:pt x="9" y="1218"/>
                      <a:pt x="21" y="1207"/>
                      <a:pt x="35" y="1209"/>
                    </a:cubicBezTo>
                    <a:cubicBezTo>
                      <a:pt x="49" y="1210"/>
                      <a:pt x="59" y="1222"/>
                      <a:pt x="58" y="1236"/>
                    </a:cubicBezTo>
                    <a:close/>
                    <a:moveTo>
                      <a:pt x="91" y="1573"/>
                    </a:moveTo>
                    <a:lnTo>
                      <a:pt x="93" y="1580"/>
                    </a:lnTo>
                    <a:lnTo>
                      <a:pt x="92" y="1577"/>
                    </a:lnTo>
                    <a:lnTo>
                      <a:pt x="144" y="1702"/>
                    </a:lnTo>
                    <a:lnTo>
                      <a:pt x="142" y="1699"/>
                    </a:lnTo>
                    <a:lnTo>
                      <a:pt x="145" y="1704"/>
                    </a:lnTo>
                    <a:cubicBezTo>
                      <a:pt x="153" y="1716"/>
                      <a:pt x="149" y="1732"/>
                      <a:pt x="137" y="1739"/>
                    </a:cubicBezTo>
                    <a:cubicBezTo>
                      <a:pt x="125" y="1746"/>
                      <a:pt x="110" y="1742"/>
                      <a:pt x="103" y="1730"/>
                    </a:cubicBezTo>
                    <a:lnTo>
                      <a:pt x="99" y="1724"/>
                    </a:lnTo>
                    <a:cubicBezTo>
                      <a:pt x="98" y="1723"/>
                      <a:pt x="98" y="1722"/>
                      <a:pt x="97" y="1721"/>
                    </a:cubicBezTo>
                    <a:lnTo>
                      <a:pt x="45" y="1596"/>
                    </a:lnTo>
                    <a:cubicBezTo>
                      <a:pt x="45" y="1595"/>
                      <a:pt x="45" y="1594"/>
                      <a:pt x="44" y="1592"/>
                    </a:cubicBezTo>
                    <a:lnTo>
                      <a:pt x="42" y="1585"/>
                    </a:lnTo>
                    <a:cubicBezTo>
                      <a:pt x="39" y="1572"/>
                      <a:pt x="47" y="1558"/>
                      <a:pt x="61" y="1555"/>
                    </a:cubicBezTo>
                    <a:cubicBezTo>
                      <a:pt x="74" y="1551"/>
                      <a:pt x="88" y="1560"/>
                      <a:pt x="91" y="1573"/>
                    </a:cubicBezTo>
                    <a:close/>
                    <a:moveTo>
                      <a:pt x="254" y="1869"/>
                    </a:moveTo>
                    <a:lnTo>
                      <a:pt x="301" y="1929"/>
                    </a:lnTo>
                    <a:lnTo>
                      <a:pt x="351" y="1979"/>
                    </a:lnTo>
                    <a:cubicBezTo>
                      <a:pt x="360" y="1989"/>
                      <a:pt x="360" y="2005"/>
                      <a:pt x="351" y="2014"/>
                    </a:cubicBezTo>
                    <a:cubicBezTo>
                      <a:pt x="341" y="2024"/>
                      <a:pt x="325" y="2024"/>
                      <a:pt x="315" y="2014"/>
                    </a:cubicBezTo>
                    <a:lnTo>
                      <a:pt x="262" y="1960"/>
                    </a:lnTo>
                    <a:lnTo>
                      <a:pt x="215" y="1899"/>
                    </a:lnTo>
                    <a:cubicBezTo>
                      <a:pt x="206" y="1888"/>
                      <a:pt x="208" y="1873"/>
                      <a:pt x="219" y="1864"/>
                    </a:cubicBezTo>
                    <a:cubicBezTo>
                      <a:pt x="230" y="1856"/>
                      <a:pt x="245" y="1858"/>
                      <a:pt x="254" y="1869"/>
                    </a:cubicBezTo>
                    <a:close/>
                    <a:moveTo>
                      <a:pt x="498" y="2110"/>
                    </a:moveTo>
                    <a:lnTo>
                      <a:pt x="525" y="2132"/>
                    </a:lnTo>
                    <a:lnTo>
                      <a:pt x="619" y="2195"/>
                    </a:lnTo>
                    <a:cubicBezTo>
                      <a:pt x="630" y="2202"/>
                      <a:pt x="633" y="2218"/>
                      <a:pt x="626" y="2229"/>
                    </a:cubicBezTo>
                    <a:cubicBezTo>
                      <a:pt x="618" y="2241"/>
                      <a:pt x="602" y="2244"/>
                      <a:pt x="591" y="2236"/>
                    </a:cubicBezTo>
                    <a:lnTo>
                      <a:pt x="494" y="2171"/>
                    </a:lnTo>
                    <a:lnTo>
                      <a:pt x="466" y="2149"/>
                    </a:lnTo>
                    <a:cubicBezTo>
                      <a:pt x="456" y="2140"/>
                      <a:pt x="454" y="2124"/>
                      <a:pt x="463" y="2113"/>
                    </a:cubicBezTo>
                    <a:cubicBezTo>
                      <a:pt x="472" y="2103"/>
                      <a:pt x="487" y="2101"/>
                      <a:pt x="498" y="2110"/>
                    </a:cubicBezTo>
                    <a:close/>
                    <a:moveTo>
                      <a:pt x="789" y="2295"/>
                    </a:moveTo>
                    <a:lnTo>
                      <a:pt x="809" y="2306"/>
                    </a:lnTo>
                    <a:lnTo>
                      <a:pt x="923" y="2358"/>
                    </a:lnTo>
                    <a:cubicBezTo>
                      <a:pt x="936" y="2364"/>
                      <a:pt x="941" y="2379"/>
                      <a:pt x="936" y="2391"/>
                    </a:cubicBezTo>
                    <a:cubicBezTo>
                      <a:pt x="930" y="2404"/>
                      <a:pt x="915" y="2409"/>
                      <a:pt x="902" y="2403"/>
                    </a:cubicBezTo>
                    <a:lnTo>
                      <a:pt x="784" y="2349"/>
                    </a:lnTo>
                    <a:lnTo>
                      <a:pt x="765" y="2338"/>
                    </a:lnTo>
                    <a:cubicBezTo>
                      <a:pt x="753" y="2332"/>
                      <a:pt x="749" y="2317"/>
                      <a:pt x="755" y="2304"/>
                    </a:cubicBezTo>
                    <a:cubicBezTo>
                      <a:pt x="762" y="2292"/>
                      <a:pt x="777" y="2288"/>
                      <a:pt x="789" y="2295"/>
                    </a:cubicBezTo>
                    <a:close/>
                    <a:moveTo>
                      <a:pt x="1107" y="2431"/>
                    </a:moveTo>
                    <a:lnTo>
                      <a:pt x="1143" y="2444"/>
                    </a:lnTo>
                    <a:lnTo>
                      <a:pt x="1249" y="2475"/>
                    </a:lnTo>
                    <a:cubicBezTo>
                      <a:pt x="1262" y="2479"/>
                      <a:pt x="1270" y="2493"/>
                      <a:pt x="1266" y="2506"/>
                    </a:cubicBezTo>
                    <a:cubicBezTo>
                      <a:pt x="1262" y="2520"/>
                      <a:pt x="1248" y="2527"/>
                      <a:pt x="1235" y="2523"/>
                    </a:cubicBezTo>
                    <a:lnTo>
                      <a:pt x="1126" y="2491"/>
                    </a:lnTo>
                    <a:lnTo>
                      <a:pt x="1090" y="2478"/>
                    </a:lnTo>
                    <a:cubicBezTo>
                      <a:pt x="1077" y="2473"/>
                      <a:pt x="1070" y="2458"/>
                      <a:pt x="1075" y="2445"/>
                    </a:cubicBezTo>
                    <a:cubicBezTo>
                      <a:pt x="1080" y="2432"/>
                      <a:pt x="1095" y="2426"/>
                      <a:pt x="1107" y="2431"/>
                    </a:cubicBezTo>
                    <a:close/>
                    <a:moveTo>
                      <a:pt x="1441" y="2524"/>
                    </a:moveTo>
                    <a:lnTo>
                      <a:pt x="1521" y="2542"/>
                    </a:lnTo>
                    <a:lnTo>
                      <a:pt x="1587" y="2552"/>
                    </a:lnTo>
                    <a:cubicBezTo>
                      <a:pt x="1600" y="2555"/>
                      <a:pt x="1609" y="2567"/>
                      <a:pt x="1607" y="2581"/>
                    </a:cubicBezTo>
                    <a:cubicBezTo>
                      <a:pt x="1605" y="2595"/>
                      <a:pt x="1592" y="2604"/>
                      <a:pt x="1579" y="2602"/>
                    </a:cubicBezTo>
                    <a:lnTo>
                      <a:pt x="1510" y="2591"/>
                    </a:lnTo>
                    <a:lnTo>
                      <a:pt x="1430" y="2573"/>
                    </a:lnTo>
                    <a:cubicBezTo>
                      <a:pt x="1416" y="2570"/>
                      <a:pt x="1408" y="2556"/>
                      <a:pt x="1411" y="2543"/>
                    </a:cubicBezTo>
                    <a:cubicBezTo>
                      <a:pt x="1414" y="2529"/>
                      <a:pt x="1428" y="2521"/>
                      <a:pt x="1441" y="2524"/>
                    </a:cubicBezTo>
                    <a:close/>
                    <a:moveTo>
                      <a:pt x="1783" y="2579"/>
                    </a:moveTo>
                    <a:lnTo>
                      <a:pt x="1931" y="2593"/>
                    </a:lnTo>
                    <a:cubicBezTo>
                      <a:pt x="1945" y="2593"/>
                      <a:pt x="1956" y="2605"/>
                      <a:pt x="1955" y="2618"/>
                    </a:cubicBezTo>
                    <a:cubicBezTo>
                      <a:pt x="1955" y="2632"/>
                      <a:pt x="1943" y="2643"/>
                      <a:pt x="1929" y="2643"/>
                    </a:cubicBezTo>
                    <a:lnTo>
                      <a:pt x="1926" y="2642"/>
                    </a:lnTo>
                    <a:lnTo>
                      <a:pt x="1778" y="2629"/>
                    </a:lnTo>
                    <a:cubicBezTo>
                      <a:pt x="1765" y="2628"/>
                      <a:pt x="1755" y="2616"/>
                      <a:pt x="1756" y="2602"/>
                    </a:cubicBezTo>
                    <a:cubicBezTo>
                      <a:pt x="1757" y="2588"/>
                      <a:pt x="1769" y="2578"/>
                      <a:pt x="1783" y="2579"/>
                    </a:cubicBezTo>
                    <a:close/>
                    <a:moveTo>
                      <a:pt x="2131" y="2599"/>
                    </a:moveTo>
                    <a:lnTo>
                      <a:pt x="2146" y="2599"/>
                    </a:lnTo>
                    <a:lnTo>
                      <a:pt x="2279" y="2595"/>
                    </a:lnTo>
                    <a:cubicBezTo>
                      <a:pt x="2293" y="2595"/>
                      <a:pt x="2304" y="2606"/>
                      <a:pt x="2305" y="2619"/>
                    </a:cubicBezTo>
                    <a:cubicBezTo>
                      <a:pt x="2305" y="2633"/>
                      <a:pt x="2295" y="2645"/>
                      <a:pt x="2281" y="2645"/>
                    </a:cubicBezTo>
                    <a:lnTo>
                      <a:pt x="2145" y="2649"/>
                    </a:lnTo>
                    <a:lnTo>
                      <a:pt x="2129" y="2649"/>
                    </a:lnTo>
                    <a:cubicBezTo>
                      <a:pt x="2115" y="2649"/>
                      <a:pt x="2105" y="2637"/>
                      <a:pt x="2105" y="2623"/>
                    </a:cubicBezTo>
                    <a:cubicBezTo>
                      <a:pt x="2105" y="2609"/>
                      <a:pt x="2117" y="2599"/>
                      <a:pt x="2131" y="2599"/>
                    </a:cubicBezTo>
                    <a:close/>
                    <a:moveTo>
                      <a:pt x="2477" y="2582"/>
                    </a:moveTo>
                    <a:lnTo>
                      <a:pt x="2570" y="2574"/>
                    </a:lnTo>
                    <a:lnTo>
                      <a:pt x="2624" y="2565"/>
                    </a:lnTo>
                    <a:cubicBezTo>
                      <a:pt x="2638" y="2563"/>
                      <a:pt x="2651" y="2572"/>
                      <a:pt x="2653" y="2586"/>
                    </a:cubicBezTo>
                    <a:cubicBezTo>
                      <a:pt x="2655" y="2599"/>
                      <a:pt x="2646" y="2612"/>
                      <a:pt x="2632" y="2614"/>
                    </a:cubicBezTo>
                    <a:lnTo>
                      <a:pt x="2575" y="2623"/>
                    </a:lnTo>
                    <a:lnTo>
                      <a:pt x="2482" y="2632"/>
                    </a:lnTo>
                    <a:cubicBezTo>
                      <a:pt x="2468" y="2633"/>
                      <a:pt x="2456" y="2623"/>
                      <a:pt x="2454" y="2609"/>
                    </a:cubicBezTo>
                    <a:cubicBezTo>
                      <a:pt x="2453" y="2595"/>
                      <a:pt x="2463" y="2583"/>
                      <a:pt x="2477" y="2582"/>
                    </a:cubicBezTo>
                    <a:close/>
                    <a:moveTo>
                      <a:pt x="2820" y="2531"/>
                    </a:moveTo>
                    <a:lnTo>
                      <a:pt x="2965" y="2498"/>
                    </a:lnTo>
                    <a:lnTo>
                      <a:pt x="2964" y="2498"/>
                    </a:lnTo>
                    <a:cubicBezTo>
                      <a:pt x="2978" y="2494"/>
                      <a:pt x="2992" y="2502"/>
                      <a:pt x="2996" y="2515"/>
                    </a:cubicBezTo>
                    <a:cubicBezTo>
                      <a:pt x="2999" y="2528"/>
                      <a:pt x="2992" y="2542"/>
                      <a:pt x="2979" y="2546"/>
                    </a:cubicBezTo>
                    <a:lnTo>
                      <a:pt x="2976" y="2547"/>
                    </a:lnTo>
                    <a:lnTo>
                      <a:pt x="2831" y="2580"/>
                    </a:lnTo>
                    <a:cubicBezTo>
                      <a:pt x="2817" y="2583"/>
                      <a:pt x="2804" y="2574"/>
                      <a:pt x="2801" y="2561"/>
                    </a:cubicBezTo>
                    <a:cubicBezTo>
                      <a:pt x="2798" y="2547"/>
                      <a:pt x="2806" y="2534"/>
                      <a:pt x="2820" y="2531"/>
                    </a:cubicBezTo>
                    <a:close/>
                    <a:moveTo>
                      <a:pt x="3154" y="2442"/>
                    </a:moveTo>
                    <a:lnTo>
                      <a:pt x="3295" y="2389"/>
                    </a:lnTo>
                    <a:cubicBezTo>
                      <a:pt x="3308" y="2384"/>
                      <a:pt x="3322" y="2391"/>
                      <a:pt x="3327" y="2404"/>
                    </a:cubicBezTo>
                    <a:cubicBezTo>
                      <a:pt x="3332" y="2417"/>
                      <a:pt x="3325" y="2431"/>
                      <a:pt x="3312" y="2436"/>
                    </a:cubicBezTo>
                    <a:lnTo>
                      <a:pt x="3172" y="2488"/>
                    </a:lnTo>
                    <a:cubicBezTo>
                      <a:pt x="3159" y="2493"/>
                      <a:pt x="3145" y="2487"/>
                      <a:pt x="3140" y="2474"/>
                    </a:cubicBezTo>
                    <a:cubicBezTo>
                      <a:pt x="3135" y="2461"/>
                      <a:pt x="3142" y="2446"/>
                      <a:pt x="3154" y="2442"/>
                    </a:cubicBezTo>
                    <a:close/>
                    <a:moveTo>
                      <a:pt x="3476" y="2308"/>
                    </a:moveTo>
                    <a:lnTo>
                      <a:pt x="3484" y="2305"/>
                    </a:lnTo>
                    <a:lnTo>
                      <a:pt x="3605" y="2237"/>
                    </a:lnTo>
                    <a:cubicBezTo>
                      <a:pt x="3617" y="2230"/>
                      <a:pt x="3633" y="2234"/>
                      <a:pt x="3639" y="2246"/>
                    </a:cubicBezTo>
                    <a:cubicBezTo>
                      <a:pt x="3646" y="2258"/>
                      <a:pt x="3642" y="2274"/>
                      <a:pt x="3630" y="2280"/>
                    </a:cubicBezTo>
                    <a:lnTo>
                      <a:pt x="3505" y="2350"/>
                    </a:lnTo>
                    <a:lnTo>
                      <a:pt x="3497" y="2354"/>
                    </a:lnTo>
                    <a:cubicBezTo>
                      <a:pt x="3484" y="2360"/>
                      <a:pt x="3469" y="2354"/>
                      <a:pt x="3464" y="2342"/>
                    </a:cubicBezTo>
                    <a:cubicBezTo>
                      <a:pt x="3458" y="2329"/>
                      <a:pt x="3463" y="2314"/>
                      <a:pt x="3476" y="2308"/>
                    </a:cubicBezTo>
                    <a:close/>
                    <a:moveTo>
                      <a:pt x="3769" y="2130"/>
                    </a:moveTo>
                    <a:lnTo>
                      <a:pt x="3885" y="2034"/>
                    </a:lnTo>
                    <a:cubicBezTo>
                      <a:pt x="3896" y="2026"/>
                      <a:pt x="3911" y="2027"/>
                      <a:pt x="3920" y="2038"/>
                    </a:cubicBezTo>
                    <a:cubicBezTo>
                      <a:pt x="3929" y="2049"/>
                      <a:pt x="3927" y="2064"/>
                      <a:pt x="3917" y="2073"/>
                    </a:cubicBezTo>
                    <a:lnTo>
                      <a:pt x="3801" y="2168"/>
                    </a:lnTo>
                    <a:cubicBezTo>
                      <a:pt x="3790" y="2177"/>
                      <a:pt x="3774" y="2175"/>
                      <a:pt x="3765" y="2165"/>
                    </a:cubicBezTo>
                    <a:cubicBezTo>
                      <a:pt x="3757" y="2154"/>
                      <a:pt x="3758" y="2138"/>
                      <a:pt x="3769" y="2130"/>
                    </a:cubicBezTo>
                    <a:close/>
                    <a:moveTo>
                      <a:pt x="4018" y="1893"/>
                    </a:moveTo>
                    <a:lnTo>
                      <a:pt x="4079" y="1815"/>
                    </a:lnTo>
                    <a:lnTo>
                      <a:pt x="4104" y="1774"/>
                    </a:lnTo>
                    <a:cubicBezTo>
                      <a:pt x="4111" y="1762"/>
                      <a:pt x="4126" y="1758"/>
                      <a:pt x="4138" y="1765"/>
                    </a:cubicBezTo>
                    <a:cubicBezTo>
                      <a:pt x="4150" y="1772"/>
                      <a:pt x="4153" y="1788"/>
                      <a:pt x="4146" y="1800"/>
                    </a:cubicBezTo>
                    <a:lnTo>
                      <a:pt x="4118" y="1846"/>
                    </a:lnTo>
                    <a:lnTo>
                      <a:pt x="4057" y="1924"/>
                    </a:lnTo>
                    <a:cubicBezTo>
                      <a:pt x="4049" y="1935"/>
                      <a:pt x="4033" y="1937"/>
                      <a:pt x="4022" y="1928"/>
                    </a:cubicBezTo>
                    <a:cubicBezTo>
                      <a:pt x="4011" y="1920"/>
                      <a:pt x="4009" y="1904"/>
                      <a:pt x="4018" y="1893"/>
                    </a:cubicBezTo>
                    <a:close/>
                    <a:moveTo>
                      <a:pt x="4190" y="1598"/>
                    </a:moveTo>
                    <a:lnTo>
                      <a:pt x="4199" y="1577"/>
                    </a:lnTo>
                    <a:lnTo>
                      <a:pt x="4198" y="1580"/>
                    </a:lnTo>
                    <a:lnTo>
                      <a:pt x="4229" y="1457"/>
                    </a:lnTo>
                    <a:cubicBezTo>
                      <a:pt x="4232" y="1444"/>
                      <a:pt x="4246" y="1436"/>
                      <a:pt x="4259" y="1439"/>
                    </a:cubicBezTo>
                    <a:cubicBezTo>
                      <a:pt x="4272" y="1443"/>
                      <a:pt x="4281" y="1456"/>
                      <a:pt x="4277" y="1470"/>
                    </a:cubicBezTo>
                    <a:lnTo>
                      <a:pt x="4247" y="1592"/>
                    </a:lnTo>
                    <a:cubicBezTo>
                      <a:pt x="4246" y="1594"/>
                      <a:pt x="4246" y="1595"/>
                      <a:pt x="4246" y="1596"/>
                    </a:cubicBezTo>
                    <a:lnTo>
                      <a:pt x="4237" y="1618"/>
                    </a:lnTo>
                    <a:cubicBezTo>
                      <a:pt x="4231" y="1630"/>
                      <a:pt x="4217" y="1636"/>
                      <a:pt x="4204" y="1631"/>
                    </a:cubicBezTo>
                    <a:cubicBezTo>
                      <a:pt x="4191" y="1626"/>
                      <a:pt x="4185" y="1611"/>
                      <a:pt x="4190" y="1598"/>
                    </a:cubicBezTo>
                    <a:close/>
                    <a:moveTo>
                      <a:pt x="4236" y="1266"/>
                    </a:moveTo>
                    <a:lnTo>
                      <a:pt x="4230" y="1194"/>
                    </a:lnTo>
                    <a:lnTo>
                      <a:pt x="4230" y="1197"/>
                    </a:lnTo>
                    <a:lnTo>
                      <a:pt x="4212" y="1123"/>
                    </a:lnTo>
                    <a:cubicBezTo>
                      <a:pt x="4208" y="1109"/>
                      <a:pt x="4217" y="1096"/>
                      <a:pt x="4230" y="1093"/>
                    </a:cubicBezTo>
                    <a:cubicBezTo>
                      <a:pt x="4243" y="1089"/>
                      <a:pt x="4257" y="1097"/>
                      <a:pt x="4260" y="1111"/>
                    </a:cubicBezTo>
                    <a:lnTo>
                      <a:pt x="4279" y="1185"/>
                    </a:lnTo>
                    <a:cubicBezTo>
                      <a:pt x="4279" y="1187"/>
                      <a:pt x="4279" y="1188"/>
                      <a:pt x="4279" y="1189"/>
                    </a:cubicBezTo>
                    <a:lnTo>
                      <a:pt x="4285" y="1262"/>
                    </a:lnTo>
                    <a:cubicBezTo>
                      <a:pt x="4287" y="1276"/>
                      <a:pt x="4276" y="1288"/>
                      <a:pt x="4263" y="1289"/>
                    </a:cubicBezTo>
                    <a:cubicBezTo>
                      <a:pt x="4249" y="1290"/>
                      <a:pt x="4237" y="1280"/>
                      <a:pt x="4236" y="1266"/>
                    </a:cubicBezTo>
                    <a:close/>
                    <a:moveTo>
                      <a:pt x="4145" y="943"/>
                    </a:moveTo>
                    <a:lnTo>
                      <a:pt x="4077" y="831"/>
                    </a:lnTo>
                    <a:lnTo>
                      <a:pt x="4067" y="818"/>
                    </a:lnTo>
                    <a:cubicBezTo>
                      <a:pt x="4058" y="808"/>
                      <a:pt x="4060" y="792"/>
                      <a:pt x="4071" y="783"/>
                    </a:cubicBezTo>
                    <a:cubicBezTo>
                      <a:pt x="4082" y="775"/>
                      <a:pt x="4098" y="777"/>
                      <a:pt x="4106" y="788"/>
                    </a:cubicBezTo>
                    <a:lnTo>
                      <a:pt x="4120" y="806"/>
                    </a:lnTo>
                    <a:lnTo>
                      <a:pt x="4187" y="917"/>
                    </a:lnTo>
                    <a:cubicBezTo>
                      <a:pt x="4195" y="929"/>
                      <a:pt x="4191" y="944"/>
                      <a:pt x="4179" y="952"/>
                    </a:cubicBezTo>
                    <a:cubicBezTo>
                      <a:pt x="4167" y="959"/>
                      <a:pt x="4152" y="955"/>
                      <a:pt x="4145" y="943"/>
                    </a:cubicBezTo>
                    <a:close/>
                    <a:moveTo>
                      <a:pt x="3939" y="669"/>
                    </a:moveTo>
                    <a:lnTo>
                      <a:pt x="3886" y="615"/>
                    </a:lnTo>
                    <a:lnTo>
                      <a:pt x="3830" y="570"/>
                    </a:lnTo>
                    <a:cubicBezTo>
                      <a:pt x="3820" y="561"/>
                      <a:pt x="3818" y="545"/>
                      <a:pt x="3827" y="535"/>
                    </a:cubicBezTo>
                    <a:cubicBezTo>
                      <a:pt x="3835" y="524"/>
                      <a:pt x="3851" y="522"/>
                      <a:pt x="3862" y="531"/>
                    </a:cubicBezTo>
                    <a:lnTo>
                      <a:pt x="3921" y="580"/>
                    </a:lnTo>
                    <a:lnTo>
                      <a:pt x="3975" y="634"/>
                    </a:lnTo>
                    <a:cubicBezTo>
                      <a:pt x="3984" y="644"/>
                      <a:pt x="3984" y="659"/>
                      <a:pt x="3974" y="669"/>
                    </a:cubicBezTo>
                    <a:cubicBezTo>
                      <a:pt x="3965" y="679"/>
                      <a:pt x="3949" y="679"/>
                      <a:pt x="3939" y="669"/>
                    </a:cubicBezTo>
                    <a:close/>
                    <a:moveTo>
                      <a:pt x="3671" y="453"/>
                    </a:moveTo>
                    <a:lnTo>
                      <a:pt x="3631" y="426"/>
                    </a:lnTo>
                    <a:lnTo>
                      <a:pt x="3544" y="378"/>
                    </a:lnTo>
                    <a:cubicBezTo>
                      <a:pt x="3532" y="371"/>
                      <a:pt x="3527" y="356"/>
                      <a:pt x="3534" y="344"/>
                    </a:cubicBezTo>
                    <a:cubicBezTo>
                      <a:pt x="3541" y="332"/>
                      <a:pt x="3556" y="327"/>
                      <a:pt x="3568" y="334"/>
                    </a:cubicBezTo>
                    <a:lnTo>
                      <a:pt x="3658" y="385"/>
                    </a:lnTo>
                    <a:lnTo>
                      <a:pt x="3699" y="412"/>
                    </a:lnTo>
                    <a:cubicBezTo>
                      <a:pt x="3710" y="419"/>
                      <a:pt x="3713" y="435"/>
                      <a:pt x="3706" y="446"/>
                    </a:cubicBezTo>
                    <a:cubicBezTo>
                      <a:pt x="3698" y="458"/>
                      <a:pt x="3682" y="461"/>
                      <a:pt x="3671" y="453"/>
                    </a:cubicBezTo>
                    <a:close/>
                    <a:moveTo>
                      <a:pt x="3366" y="290"/>
                    </a:moveTo>
                    <a:lnTo>
                      <a:pt x="3320" y="269"/>
                    </a:lnTo>
                    <a:lnTo>
                      <a:pt x="3229" y="235"/>
                    </a:lnTo>
                    <a:cubicBezTo>
                      <a:pt x="3216" y="230"/>
                      <a:pt x="3209" y="216"/>
                      <a:pt x="3214" y="203"/>
                    </a:cubicBezTo>
                    <a:cubicBezTo>
                      <a:pt x="3219" y="190"/>
                      <a:pt x="3233" y="183"/>
                      <a:pt x="3246" y="188"/>
                    </a:cubicBezTo>
                    <a:lnTo>
                      <a:pt x="3341" y="224"/>
                    </a:lnTo>
                    <a:lnTo>
                      <a:pt x="3387" y="245"/>
                    </a:lnTo>
                    <a:cubicBezTo>
                      <a:pt x="3400" y="251"/>
                      <a:pt x="3405" y="265"/>
                      <a:pt x="3399" y="278"/>
                    </a:cubicBezTo>
                    <a:cubicBezTo>
                      <a:pt x="3394" y="291"/>
                      <a:pt x="3379" y="296"/>
                      <a:pt x="3366" y="290"/>
                    </a:cubicBezTo>
                    <a:close/>
                    <a:moveTo>
                      <a:pt x="3041" y="173"/>
                    </a:moveTo>
                    <a:lnTo>
                      <a:pt x="2963" y="150"/>
                    </a:lnTo>
                    <a:lnTo>
                      <a:pt x="2897" y="136"/>
                    </a:lnTo>
                    <a:cubicBezTo>
                      <a:pt x="2884" y="133"/>
                      <a:pt x="2875" y="119"/>
                      <a:pt x="2878" y="106"/>
                    </a:cubicBezTo>
                    <a:cubicBezTo>
                      <a:pt x="2881" y="92"/>
                      <a:pt x="2895" y="84"/>
                      <a:pt x="2908" y="87"/>
                    </a:cubicBezTo>
                    <a:lnTo>
                      <a:pt x="2978" y="102"/>
                    </a:lnTo>
                    <a:lnTo>
                      <a:pt x="3055" y="125"/>
                    </a:lnTo>
                    <a:cubicBezTo>
                      <a:pt x="3068" y="129"/>
                      <a:pt x="3076" y="143"/>
                      <a:pt x="3072" y="156"/>
                    </a:cubicBezTo>
                    <a:cubicBezTo>
                      <a:pt x="3068" y="170"/>
                      <a:pt x="3054" y="177"/>
                      <a:pt x="3041" y="173"/>
                    </a:cubicBezTo>
                    <a:close/>
                    <a:moveTo>
                      <a:pt x="2703" y="96"/>
                    </a:moveTo>
                    <a:lnTo>
                      <a:pt x="2569" y="75"/>
                    </a:lnTo>
                    <a:lnTo>
                      <a:pt x="2556" y="74"/>
                    </a:lnTo>
                    <a:cubicBezTo>
                      <a:pt x="2542" y="73"/>
                      <a:pt x="2532" y="61"/>
                      <a:pt x="2534" y="47"/>
                    </a:cubicBezTo>
                    <a:cubicBezTo>
                      <a:pt x="2535" y="33"/>
                      <a:pt x="2547" y="23"/>
                      <a:pt x="2561" y="24"/>
                    </a:cubicBezTo>
                    <a:lnTo>
                      <a:pt x="2576" y="26"/>
                    </a:lnTo>
                    <a:lnTo>
                      <a:pt x="2711" y="47"/>
                    </a:lnTo>
                    <a:cubicBezTo>
                      <a:pt x="2724" y="49"/>
                      <a:pt x="2734" y="62"/>
                      <a:pt x="2731" y="76"/>
                    </a:cubicBezTo>
                    <a:cubicBezTo>
                      <a:pt x="2729" y="89"/>
                      <a:pt x="2716" y="98"/>
                      <a:pt x="2703" y="96"/>
                    </a:cubicBezTo>
                    <a:close/>
                  </a:path>
                </a:pathLst>
              </a:custGeom>
              <a:solidFill>
                <a:srgbClr val="CCFFFF"/>
              </a:solidFill>
              <a:ln w="3175">
                <a:solidFill>
                  <a:srgbClr val="000000"/>
                </a:solidFill>
                <a:bevel/>
                <a:headEnd/>
                <a:tailEnd/>
              </a:ln>
            </p:spPr>
            <p:txBody>
              <a:bodyPr/>
              <a:lstStyle/>
              <a:p>
                <a:endParaRPr lang="zh-CN" altLang="en-US"/>
              </a:p>
            </p:txBody>
          </p:sp>
        </p:grpSp>
        <p:sp>
          <p:nvSpPr>
            <p:cNvPr id="125982" name="Rectangle 115"/>
            <p:cNvSpPr>
              <a:spLocks noChangeArrowheads="1"/>
            </p:cNvSpPr>
            <p:nvPr/>
          </p:nvSpPr>
          <p:spPr bwMode="auto">
            <a:xfrm>
              <a:off x="113" y="2196"/>
              <a:ext cx="427" cy="320"/>
            </a:xfrm>
            <a:prstGeom prst="rect">
              <a:avLst/>
            </a:prstGeom>
            <a:solidFill>
              <a:srgbClr val="CCFFFF"/>
            </a:solidFill>
            <a:ln w="9525">
              <a:noFill/>
              <a:miter lim="800000"/>
              <a:headEnd/>
              <a:tailEnd/>
            </a:ln>
          </p:spPr>
          <p:txBody>
            <a:bodyPr/>
            <a:lstStyle/>
            <a:p>
              <a:endParaRPr lang="zh-CN" altLang="en-US"/>
            </a:p>
          </p:txBody>
        </p:sp>
        <p:sp>
          <p:nvSpPr>
            <p:cNvPr id="125983" name="Rectangle 116"/>
            <p:cNvSpPr>
              <a:spLocks noChangeArrowheads="1"/>
            </p:cNvSpPr>
            <p:nvPr/>
          </p:nvSpPr>
          <p:spPr bwMode="auto">
            <a:xfrm>
              <a:off x="184" y="2251"/>
              <a:ext cx="69" cy="146"/>
            </a:xfrm>
            <a:prstGeom prst="rect">
              <a:avLst/>
            </a:prstGeom>
            <a:solidFill>
              <a:srgbClr val="CCFFFF"/>
            </a:solidFill>
            <a:ln w="9525">
              <a:noFill/>
              <a:miter lim="800000"/>
              <a:headEnd/>
              <a:tailEnd/>
            </a:ln>
          </p:spPr>
          <p:txBody>
            <a:bodyPr wrap="none" lIns="0" tIns="0" rIns="0" bIns="0">
              <a:spAutoFit/>
            </a:bodyPr>
            <a:lstStyle/>
            <a:p>
              <a:r>
                <a:rPr lang="en-US" altLang="zh-CN" sz="1300">
                  <a:solidFill>
                    <a:srgbClr val="000000"/>
                  </a:solidFill>
                  <a:ea typeface="黑体" pitchFamily="49" charset="-122"/>
                </a:rPr>
                <a:t>+</a:t>
              </a:r>
              <a:endParaRPr lang="en-US" altLang="zh-CN" sz="1800">
                <a:latin typeface="Arial" pitchFamily="34" charset="0"/>
                <a:ea typeface="黑体" pitchFamily="49" charset="-122"/>
              </a:endParaRPr>
            </a:p>
          </p:txBody>
        </p:sp>
        <p:sp>
          <p:nvSpPr>
            <p:cNvPr id="125984" name="Rectangle 117"/>
            <p:cNvSpPr>
              <a:spLocks noChangeArrowheads="1"/>
            </p:cNvSpPr>
            <p:nvPr/>
          </p:nvSpPr>
          <p:spPr bwMode="auto">
            <a:xfrm>
              <a:off x="245" y="2251"/>
              <a:ext cx="60" cy="146"/>
            </a:xfrm>
            <a:prstGeom prst="rect">
              <a:avLst/>
            </a:prstGeom>
            <a:solidFill>
              <a:srgbClr val="CCFFFF"/>
            </a:solidFill>
            <a:ln w="9525">
              <a:noFill/>
              <a:miter lim="800000"/>
              <a:headEnd/>
              <a:tailEnd/>
            </a:ln>
          </p:spPr>
          <p:txBody>
            <a:bodyPr wrap="none" lIns="0" tIns="0" rIns="0" bIns="0">
              <a:spAutoFit/>
            </a:bodyPr>
            <a:lstStyle/>
            <a:p>
              <a:r>
                <a:rPr lang="en-US" altLang="zh-CN" sz="1300">
                  <a:solidFill>
                    <a:srgbClr val="000000"/>
                  </a:solidFill>
                  <a:ea typeface="黑体" pitchFamily="49" charset="-122"/>
                </a:rPr>
                <a:t>4</a:t>
              </a:r>
              <a:endParaRPr lang="en-US" altLang="zh-CN" sz="1800">
                <a:latin typeface="Arial" pitchFamily="34" charset="0"/>
                <a:ea typeface="黑体" pitchFamily="49" charset="-122"/>
              </a:endParaRPr>
            </a:p>
          </p:txBody>
        </p:sp>
        <p:sp>
          <p:nvSpPr>
            <p:cNvPr id="125985" name="Rectangle 118"/>
            <p:cNvSpPr>
              <a:spLocks noChangeArrowheads="1"/>
            </p:cNvSpPr>
            <p:nvPr/>
          </p:nvSpPr>
          <p:spPr bwMode="auto">
            <a:xfrm>
              <a:off x="296" y="2251"/>
              <a:ext cx="60" cy="146"/>
            </a:xfrm>
            <a:prstGeom prst="rect">
              <a:avLst/>
            </a:prstGeom>
            <a:solidFill>
              <a:srgbClr val="CCFFFF"/>
            </a:solidFill>
            <a:ln w="9525">
              <a:noFill/>
              <a:miter lim="800000"/>
              <a:headEnd/>
              <a:tailEnd/>
            </a:ln>
          </p:spPr>
          <p:txBody>
            <a:bodyPr wrap="none" lIns="0" tIns="0" rIns="0" bIns="0">
              <a:spAutoFit/>
            </a:bodyPr>
            <a:lstStyle/>
            <a:p>
              <a:r>
                <a:rPr lang="en-US" altLang="zh-CN" sz="1300">
                  <a:solidFill>
                    <a:srgbClr val="000000"/>
                  </a:solidFill>
                  <a:ea typeface="黑体" pitchFamily="49" charset="-122"/>
                </a:rPr>
                <a:t>8</a:t>
              </a:r>
              <a:endParaRPr lang="en-US" altLang="zh-CN" sz="1800">
                <a:latin typeface="Arial" pitchFamily="34" charset="0"/>
                <a:ea typeface="黑体" pitchFamily="49" charset="-122"/>
              </a:endParaRPr>
            </a:p>
          </p:txBody>
        </p:sp>
        <p:sp>
          <p:nvSpPr>
            <p:cNvPr id="125986" name="Rectangle 119"/>
            <p:cNvSpPr>
              <a:spLocks noChangeArrowheads="1"/>
            </p:cNvSpPr>
            <p:nvPr/>
          </p:nvSpPr>
          <p:spPr bwMode="auto">
            <a:xfrm>
              <a:off x="348" y="2251"/>
              <a:ext cx="87" cy="146"/>
            </a:xfrm>
            <a:prstGeom prst="rect">
              <a:avLst/>
            </a:prstGeom>
            <a:solidFill>
              <a:srgbClr val="CCFFFF"/>
            </a:solidFill>
            <a:ln w="9525">
              <a:noFill/>
              <a:miter lim="800000"/>
              <a:headEnd/>
              <a:tailEnd/>
            </a:ln>
          </p:spPr>
          <p:txBody>
            <a:bodyPr wrap="none" lIns="0" tIns="0" rIns="0" bIns="0">
              <a:spAutoFit/>
            </a:bodyPr>
            <a:lstStyle/>
            <a:p>
              <a:r>
                <a:rPr lang="en-US" altLang="zh-CN" sz="1300">
                  <a:solidFill>
                    <a:srgbClr val="000000"/>
                  </a:solidFill>
                  <a:ea typeface="黑体" pitchFamily="49" charset="-122"/>
                </a:rPr>
                <a:t>V</a:t>
              </a:r>
              <a:endParaRPr lang="en-US" altLang="zh-CN" sz="1800">
                <a:latin typeface="Arial" pitchFamily="34" charset="0"/>
                <a:ea typeface="黑体" pitchFamily="49" charset="-122"/>
              </a:endParaRPr>
            </a:p>
          </p:txBody>
        </p:sp>
        <p:sp>
          <p:nvSpPr>
            <p:cNvPr id="125987" name="Rectangle 120"/>
            <p:cNvSpPr>
              <a:spLocks noChangeArrowheads="1"/>
            </p:cNvSpPr>
            <p:nvPr/>
          </p:nvSpPr>
          <p:spPr bwMode="auto">
            <a:xfrm>
              <a:off x="423" y="2251"/>
              <a:ext cx="30" cy="146"/>
            </a:xfrm>
            <a:prstGeom prst="rect">
              <a:avLst/>
            </a:prstGeom>
            <a:solidFill>
              <a:srgbClr val="CCFFFF"/>
            </a:solidFill>
            <a:ln w="9525">
              <a:noFill/>
              <a:miter lim="800000"/>
              <a:headEnd/>
              <a:tailEnd/>
            </a:ln>
          </p:spPr>
          <p:txBody>
            <a:bodyPr wrap="none" lIns="0" tIns="0" rIns="0" bIns="0">
              <a:spAutoFit/>
            </a:bodyPr>
            <a:lstStyle/>
            <a:p>
              <a:r>
                <a:rPr lang="zh-CN" altLang="en-US" sz="1300">
                  <a:solidFill>
                    <a:srgbClr val="000000"/>
                  </a:solidFill>
                  <a:ea typeface="黑体" pitchFamily="49" charset="-122"/>
                </a:rPr>
                <a:t> </a:t>
              </a:r>
              <a:endParaRPr lang="zh-CN" altLang="en-US" sz="1800">
                <a:latin typeface="Arial" pitchFamily="34" charset="0"/>
                <a:ea typeface="黑体" pitchFamily="49" charset="-122"/>
              </a:endParaRPr>
            </a:p>
          </p:txBody>
        </p:sp>
        <p:sp>
          <p:nvSpPr>
            <p:cNvPr id="125988" name="Rectangle 121"/>
            <p:cNvSpPr>
              <a:spLocks noChangeArrowheads="1"/>
            </p:cNvSpPr>
            <p:nvPr/>
          </p:nvSpPr>
          <p:spPr bwMode="auto">
            <a:xfrm>
              <a:off x="113" y="2090"/>
              <a:ext cx="30" cy="146"/>
            </a:xfrm>
            <a:prstGeom prst="rect">
              <a:avLst/>
            </a:prstGeom>
            <a:solidFill>
              <a:srgbClr val="CCFFFF"/>
            </a:solidFill>
            <a:ln w="9525">
              <a:noFill/>
              <a:miter lim="800000"/>
              <a:headEnd/>
              <a:tailEnd/>
            </a:ln>
          </p:spPr>
          <p:txBody>
            <a:bodyPr wrap="none" lIns="0" tIns="0" rIns="0" bIns="0">
              <a:spAutoFit/>
            </a:bodyPr>
            <a:lstStyle/>
            <a:p>
              <a:r>
                <a:rPr lang="zh-CN" altLang="en-US" sz="1300">
                  <a:solidFill>
                    <a:srgbClr val="000000"/>
                  </a:solidFill>
                  <a:ea typeface="黑体" pitchFamily="49" charset="-122"/>
                </a:rPr>
                <a:t> </a:t>
              </a:r>
              <a:endParaRPr lang="zh-CN" altLang="en-US" sz="1800">
                <a:latin typeface="Arial" pitchFamily="34" charset="0"/>
                <a:ea typeface="黑体" pitchFamily="49" charset="-122"/>
              </a:endParaRPr>
            </a:p>
          </p:txBody>
        </p:sp>
        <p:grpSp>
          <p:nvGrpSpPr>
            <p:cNvPr id="125989" name="Group 122"/>
            <p:cNvGrpSpPr>
              <a:grpSpLocks/>
            </p:cNvGrpSpPr>
            <p:nvPr/>
          </p:nvGrpSpPr>
          <p:grpSpPr bwMode="auto">
            <a:xfrm>
              <a:off x="2214" y="2492"/>
              <a:ext cx="231" cy="362"/>
              <a:chOff x="2214" y="2492"/>
              <a:chExt cx="231" cy="362"/>
            </a:xfrm>
          </p:grpSpPr>
          <p:sp>
            <p:nvSpPr>
              <p:cNvPr id="126040" name="Rectangle 123"/>
              <p:cNvSpPr>
                <a:spLocks noChangeArrowheads="1"/>
              </p:cNvSpPr>
              <p:nvPr/>
            </p:nvSpPr>
            <p:spPr bwMode="auto">
              <a:xfrm>
                <a:off x="2214" y="2492"/>
                <a:ext cx="231" cy="362"/>
              </a:xfrm>
              <a:prstGeom prst="rect">
                <a:avLst/>
              </a:prstGeom>
              <a:solidFill>
                <a:srgbClr val="CCFFFF"/>
              </a:solidFill>
              <a:ln w="9525">
                <a:noFill/>
                <a:miter lim="800000"/>
                <a:headEnd/>
                <a:tailEnd/>
              </a:ln>
            </p:spPr>
            <p:txBody>
              <a:bodyPr/>
              <a:lstStyle/>
              <a:p>
                <a:endParaRPr lang="zh-CN" altLang="en-US"/>
              </a:p>
            </p:txBody>
          </p:sp>
          <p:sp>
            <p:nvSpPr>
              <p:cNvPr id="126041" name="Rectangle 124"/>
              <p:cNvSpPr>
                <a:spLocks noChangeArrowheads="1"/>
              </p:cNvSpPr>
              <p:nvPr/>
            </p:nvSpPr>
            <p:spPr bwMode="auto">
              <a:xfrm>
                <a:off x="2214" y="2492"/>
                <a:ext cx="231" cy="362"/>
              </a:xfrm>
              <a:prstGeom prst="rect">
                <a:avLst/>
              </a:prstGeom>
              <a:solidFill>
                <a:srgbClr val="CCFFFF"/>
              </a:solidFill>
              <a:ln w="11113" cap="rnd">
                <a:solidFill>
                  <a:srgbClr val="000000"/>
                </a:solidFill>
                <a:miter lim="800000"/>
                <a:headEnd/>
                <a:tailEnd/>
              </a:ln>
            </p:spPr>
            <p:txBody>
              <a:bodyPr/>
              <a:lstStyle/>
              <a:p>
                <a:endParaRPr lang="zh-CN" altLang="en-US"/>
              </a:p>
            </p:txBody>
          </p:sp>
        </p:grpSp>
        <p:sp>
          <p:nvSpPr>
            <p:cNvPr id="125990" name="Rectangle 125"/>
            <p:cNvSpPr>
              <a:spLocks noChangeArrowheads="1"/>
            </p:cNvSpPr>
            <p:nvPr/>
          </p:nvSpPr>
          <p:spPr bwMode="auto">
            <a:xfrm>
              <a:off x="2291" y="2551"/>
              <a:ext cx="30" cy="146"/>
            </a:xfrm>
            <a:prstGeom prst="rect">
              <a:avLst/>
            </a:prstGeom>
            <a:solidFill>
              <a:srgbClr val="CCFFFF"/>
            </a:solidFill>
            <a:ln w="9525">
              <a:noFill/>
              <a:miter lim="800000"/>
              <a:headEnd/>
              <a:tailEnd/>
            </a:ln>
          </p:spPr>
          <p:txBody>
            <a:bodyPr wrap="none" lIns="0" tIns="0" rIns="0" bIns="0">
              <a:spAutoFit/>
            </a:bodyPr>
            <a:lstStyle/>
            <a:p>
              <a:r>
                <a:rPr lang="zh-CN" altLang="en-US" sz="1300">
                  <a:solidFill>
                    <a:srgbClr val="000000"/>
                  </a:solidFill>
                  <a:ea typeface="黑体" pitchFamily="49" charset="-122"/>
                </a:rPr>
                <a:t> </a:t>
              </a:r>
              <a:endParaRPr lang="zh-CN" altLang="en-US" sz="1800">
                <a:latin typeface="Arial" pitchFamily="34" charset="0"/>
                <a:ea typeface="黑体" pitchFamily="49" charset="-122"/>
              </a:endParaRPr>
            </a:p>
          </p:txBody>
        </p:sp>
        <p:grpSp>
          <p:nvGrpSpPr>
            <p:cNvPr id="125991" name="Group 126"/>
            <p:cNvGrpSpPr>
              <a:grpSpLocks/>
            </p:cNvGrpSpPr>
            <p:nvPr/>
          </p:nvGrpSpPr>
          <p:grpSpPr bwMode="auto">
            <a:xfrm>
              <a:off x="2445" y="2658"/>
              <a:ext cx="35" cy="41"/>
              <a:chOff x="2445" y="2658"/>
              <a:chExt cx="35" cy="41"/>
            </a:xfrm>
          </p:grpSpPr>
          <p:sp>
            <p:nvSpPr>
              <p:cNvPr id="126038" name="Oval 127"/>
              <p:cNvSpPr>
                <a:spLocks noChangeArrowheads="1"/>
              </p:cNvSpPr>
              <p:nvPr/>
            </p:nvSpPr>
            <p:spPr bwMode="auto">
              <a:xfrm>
                <a:off x="2445" y="2658"/>
                <a:ext cx="35" cy="41"/>
              </a:xfrm>
              <a:prstGeom prst="ellipse">
                <a:avLst/>
              </a:prstGeom>
              <a:solidFill>
                <a:srgbClr val="CCFFFF"/>
              </a:solidFill>
              <a:ln w="0">
                <a:solidFill>
                  <a:srgbClr val="000000"/>
                </a:solidFill>
                <a:round/>
                <a:headEnd/>
                <a:tailEnd/>
              </a:ln>
            </p:spPr>
            <p:txBody>
              <a:bodyPr/>
              <a:lstStyle/>
              <a:p>
                <a:endParaRPr lang="zh-CN" altLang="en-US"/>
              </a:p>
            </p:txBody>
          </p:sp>
          <p:sp>
            <p:nvSpPr>
              <p:cNvPr id="126039" name="Oval 128"/>
              <p:cNvSpPr>
                <a:spLocks noChangeArrowheads="1"/>
              </p:cNvSpPr>
              <p:nvPr/>
            </p:nvSpPr>
            <p:spPr bwMode="auto">
              <a:xfrm>
                <a:off x="2445" y="2658"/>
                <a:ext cx="35" cy="41"/>
              </a:xfrm>
              <a:prstGeom prst="ellipse">
                <a:avLst/>
              </a:prstGeom>
              <a:solidFill>
                <a:srgbClr val="CCFFFF"/>
              </a:solidFill>
              <a:ln w="11113" cap="rnd">
                <a:solidFill>
                  <a:srgbClr val="000000"/>
                </a:solidFill>
                <a:round/>
                <a:headEnd/>
                <a:tailEnd/>
              </a:ln>
            </p:spPr>
            <p:txBody>
              <a:bodyPr/>
              <a:lstStyle/>
              <a:p>
                <a:endParaRPr lang="zh-CN" altLang="en-US"/>
              </a:p>
            </p:txBody>
          </p:sp>
        </p:grpSp>
        <p:grpSp>
          <p:nvGrpSpPr>
            <p:cNvPr id="125992" name="Group 129"/>
            <p:cNvGrpSpPr>
              <a:grpSpLocks/>
            </p:cNvGrpSpPr>
            <p:nvPr/>
          </p:nvGrpSpPr>
          <p:grpSpPr bwMode="auto">
            <a:xfrm>
              <a:off x="931" y="2385"/>
              <a:ext cx="185" cy="77"/>
              <a:chOff x="931" y="2385"/>
              <a:chExt cx="185" cy="77"/>
            </a:xfrm>
          </p:grpSpPr>
          <p:sp>
            <p:nvSpPr>
              <p:cNvPr id="126036" name="Rectangle 130"/>
              <p:cNvSpPr>
                <a:spLocks noChangeArrowheads="1"/>
              </p:cNvSpPr>
              <p:nvPr/>
            </p:nvSpPr>
            <p:spPr bwMode="auto">
              <a:xfrm>
                <a:off x="931" y="2385"/>
                <a:ext cx="185" cy="77"/>
              </a:xfrm>
              <a:prstGeom prst="rect">
                <a:avLst/>
              </a:prstGeom>
              <a:solidFill>
                <a:srgbClr val="CCFFFF"/>
              </a:solidFill>
              <a:ln w="9525">
                <a:noFill/>
                <a:miter lim="800000"/>
                <a:headEnd/>
                <a:tailEnd/>
              </a:ln>
            </p:spPr>
            <p:txBody>
              <a:bodyPr/>
              <a:lstStyle/>
              <a:p>
                <a:endParaRPr lang="zh-CN" altLang="en-US"/>
              </a:p>
            </p:txBody>
          </p:sp>
          <p:sp>
            <p:nvSpPr>
              <p:cNvPr id="126037" name="Rectangle 131"/>
              <p:cNvSpPr>
                <a:spLocks noChangeArrowheads="1"/>
              </p:cNvSpPr>
              <p:nvPr/>
            </p:nvSpPr>
            <p:spPr bwMode="auto">
              <a:xfrm>
                <a:off x="931" y="2385"/>
                <a:ext cx="185" cy="77"/>
              </a:xfrm>
              <a:prstGeom prst="rect">
                <a:avLst/>
              </a:prstGeom>
              <a:solidFill>
                <a:srgbClr val="CCFFFF"/>
              </a:solidFill>
              <a:ln w="11113" cap="rnd">
                <a:solidFill>
                  <a:srgbClr val="000000"/>
                </a:solidFill>
                <a:miter lim="800000"/>
                <a:headEnd/>
                <a:tailEnd/>
              </a:ln>
            </p:spPr>
            <p:txBody>
              <a:bodyPr/>
              <a:lstStyle/>
              <a:p>
                <a:endParaRPr lang="zh-CN" altLang="en-US"/>
              </a:p>
            </p:txBody>
          </p:sp>
        </p:grpSp>
        <p:sp>
          <p:nvSpPr>
            <p:cNvPr id="125993" name="Line 132"/>
            <p:cNvSpPr>
              <a:spLocks noChangeShapeType="1"/>
            </p:cNvSpPr>
            <p:nvPr/>
          </p:nvSpPr>
          <p:spPr bwMode="auto">
            <a:xfrm flipH="1">
              <a:off x="677" y="2421"/>
              <a:ext cx="249" cy="1"/>
            </a:xfrm>
            <a:prstGeom prst="line">
              <a:avLst/>
            </a:prstGeom>
            <a:noFill/>
            <a:ln w="11113" cap="rnd">
              <a:solidFill>
                <a:srgbClr val="000000"/>
              </a:solidFill>
              <a:round/>
              <a:headEnd/>
              <a:tailEnd/>
            </a:ln>
          </p:spPr>
          <p:txBody>
            <a:bodyPr/>
            <a:lstStyle/>
            <a:p>
              <a:endParaRPr lang="zh-CN" altLang="en-US"/>
            </a:p>
          </p:txBody>
        </p:sp>
        <p:grpSp>
          <p:nvGrpSpPr>
            <p:cNvPr id="125994" name="Group 133"/>
            <p:cNvGrpSpPr>
              <a:grpSpLocks/>
            </p:cNvGrpSpPr>
            <p:nvPr/>
          </p:nvGrpSpPr>
          <p:grpSpPr bwMode="auto">
            <a:xfrm>
              <a:off x="2030" y="2213"/>
              <a:ext cx="35" cy="41"/>
              <a:chOff x="2030" y="2213"/>
              <a:chExt cx="35" cy="41"/>
            </a:xfrm>
          </p:grpSpPr>
          <p:sp>
            <p:nvSpPr>
              <p:cNvPr id="126034" name="Oval 134"/>
              <p:cNvSpPr>
                <a:spLocks noChangeArrowheads="1"/>
              </p:cNvSpPr>
              <p:nvPr/>
            </p:nvSpPr>
            <p:spPr bwMode="auto">
              <a:xfrm>
                <a:off x="2030" y="2213"/>
                <a:ext cx="35" cy="41"/>
              </a:xfrm>
              <a:prstGeom prst="ellipse">
                <a:avLst/>
              </a:prstGeom>
              <a:solidFill>
                <a:srgbClr val="CCFFFF"/>
              </a:solidFill>
              <a:ln w="0">
                <a:solidFill>
                  <a:srgbClr val="000000"/>
                </a:solidFill>
                <a:round/>
                <a:headEnd/>
                <a:tailEnd/>
              </a:ln>
            </p:spPr>
            <p:txBody>
              <a:bodyPr/>
              <a:lstStyle/>
              <a:p>
                <a:endParaRPr lang="zh-CN" altLang="en-US"/>
              </a:p>
            </p:txBody>
          </p:sp>
          <p:sp>
            <p:nvSpPr>
              <p:cNvPr id="126035" name="Oval 135"/>
              <p:cNvSpPr>
                <a:spLocks noChangeArrowheads="1"/>
              </p:cNvSpPr>
              <p:nvPr/>
            </p:nvSpPr>
            <p:spPr bwMode="auto">
              <a:xfrm>
                <a:off x="2030" y="2213"/>
                <a:ext cx="35" cy="41"/>
              </a:xfrm>
              <a:prstGeom prst="ellipse">
                <a:avLst/>
              </a:prstGeom>
              <a:solidFill>
                <a:srgbClr val="CCFFFF"/>
              </a:solidFill>
              <a:ln w="11113" cap="rnd">
                <a:solidFill>
                  <a:srgbClr val="000000"/>
                </a:solidFill>
                <a:round/>
                <a:headEnd/>
                <a:tailEnd/>
              </a:ln>
            </p:spPr>
            <p:txBody>
              <a:bodyPr/>
              <a:lstStyle/>
              <a:p>
                <a:endParaRPr lang="zh-CN" altLang="en-US"/>
              </a:p>
            </p:txBody>
          </p:sp>
        </p:grpSp>
        <p:sp>
          <p:nvSpPr>
            <p:cNvPr id="125995" name="Line 136"/>
            <p:cNvSpPr>
              <a:spLocks noChangeShapeType="1"/>
            </p:cNvSpPr>
            <p:nvPr/>
          </p:nvSpPr>
          <p:spPr bwMode="auto">
            <a:xfrm>
              <a:off x="1116" y="2421"/>
              <a:ext cx="190" cy="6"/>
            </a:xfrm>
            <a:prstGeom prst="line">
              <a:avLst/>
            </a:prstGeom>
            <a:noFill/>
            <a:ln w="11113" cap="rnd">
              <a:solidFill>
                <a:srgbClr val="000000"/>
              </a:solidFill>
              <a:round/>
              <a:headEnd/>
              <a:tailEnd/>
            </a:ln>
          </p:spPr>
          <p:txBody>
            <a:bodyPr/>
            <a:lstStyle/>
            <a:p>
              <a:endParaRPr lang="zh-CN" altLang="en-US"/>
            </a:p>
          </p:txBody>
        </p:sp>
        <p:sp>
          <p:nvSpPr>
            <p:cNvPr id="125996" name="Line 137"/>
            <p:cNvSpPr>
              <a:spLocks noChangeShapeType="1"/>
            </p:cNvSpPr>
            <p:nvPr/>
          </p:nvSpPr>
          <p:spPr bwMode="auto">
            <a:xfrm flipH="1">
              <a:off x="303" y="3566"/>
              <a:ext cx="991" cy="1"/>
            </a:xfrm>
            <a:prstGeom prst="line">
              <a:avLst/>
            </a:prstGeom>
            <a:noFill/>
            <a:ln w="11113" cap="rnd">
              <a:solidFill>
                <a:srgbClr val="000000"/>
              </a:solidFill>
              <a:round/>
              <a:headEnd/>
              <a:tailEnd/>
            </a:ln>
          </p:spPr>
          <p:txBody>
            <a:bodyPr/>
            <a:lstStyle/>
            <a:p>
              <a:endParaRPr lang="zh-CN" altLang="en-US"/>
            </a:p>
          </p:txBody>
        </p:sp>
        <p:grpSp>
          <p:nvGrpSpPr>
            <p:cNvPr id="125997" name="Group 138"/>
            <p:cNvGrpSpPr>
              <a:grpSpLocks/>
            </p:cNvGrpSpPr>
            <p:nvPr/>
          </p:nvGrpSpPr>
          <p:grpSpPr bwMode="auto">
            <a:xfrm>
              <a:off x="1502" y="2896"/>
              <a:ext cx="213" cy="201"/>
              <a:chOff x="1502" y="2896"/>
              <a:chExt cx="213" cy="201"/>
            </a:xfrm>
          </p:grpSpPr>
          <p:sp>
            <p:nvSpPr>
              <p:cNvPr id="126032" name="Freeform 139"/>
              <p:cNvSpPr>
                <a:spLocks/>
              </p:cNvSpPr>
              <p:nvPr/>
            </p:nvSpPr>
            <p:spPr bwMode="auto">
              <a:xfrm>
                <a:off x="1502" y="2896"/>
                <a:ext cx="213" cy="201"/>
              </a:xfrm>
              <a:custGeom>
                <a:avLst/>
                <a:gdLst>
                  <a:gd name="T0" fmla="*/ 0 w 213"/>
                  <a:gd name="T1" fmla="*/ 0 h 201"/>
                  <a:gd name="T2" fmla="*/ 213 w 213"/>
                  <a:gd name="T3" fmla="*/ 0 h 201"/>
                  <a:gd name="T4" fmla="*/ 106 w 213"/>
                  <a:gd name="T5" fmla="*/ 201 h 201"/>
                  <a:gd name="T6" fmla="*/ 0 w 213"/>
                  <a:gd name="T7" fmla="*/ 0 h 201"/>
                  <a:gd name="T8" fmla="*/ 0 60000 65536"/>
                  <a:gd name="T9" fmla="*/ 0 60000 65536"/>
                  <a:gd name="T10" fmla="*/ 0 60000 65536"/>
                  <a:gd name="T11" fmla="*/ 0 60000 65536"/>
                  <a:gd name="T12" fmla="*/ 0 w 213"/>
                  <a:gd name="T13" fmla="*/ 0 h 201"/>
                  <a:gd name="T14" fmla="*/ 213 w 213"/>
                  <a:gd name="T15" fmla="*/ 201 h 201"/>
                </a:gdLst>
                <a:ahLst/>
                <a:cxnLst>
                  <a:cxn ang="T8">
                    <a:pos x="T0" y="T1"/>
                  </a:cxn>
                  <a:cxn ang="T9">
                    <a:pos x="T2" y="T3"/>
                  </a:cxn>
                  <a:cxn ang="T10">
                    <a:pos x="T4" y="T5"/>
                  </a:cxn>
                  <a:cxn ang="T11">
                    <a:pos x="T6" y="T7"/>
                  </a:cxn>
                </a:cxnLst>
                <a:rect l="T12" t="T13" r="T14" b="T15"/>
                <a:pathLst>
                  <a:path w="213" h="201">
                    <a:moveTo>
                      <a:pt x="0" y="0"/>
                    </a:moveTo>
                    <a:lnTo>
                      <a:pt x="213" y="0"/>
                    </a:lnTo>
                    <a:lnTo>
                      <a:pt x="106" y="201"/>
                    </a:lnTo>
                    <a:lnTo>
                      <a:pt x="0" y="0"/>
                    </a:lnTo>
                    <a:close/>
                  </a:path>
                </a:pathLst>
              </a:custGeom>
              <a:solidFill>
                <a:srgbClr val="CCFFFF"/>
              </a:solidFill>
              <a:ln w="9525">
                <a:noFill/>
                <a:round/>
                <a:headEnd/>
                <a:tailEnd/>
              </a:ln>
            </p:spPr>
            <p:txBody>
              <a:bodyPr/>
              <a:lstStyle/>
              <a:p>
                <a:endParaRPr lang="zh-CN" altLang="en-US"/>
              </a:p>
            </p:txBody>
          </p:sp>
          <p:sp>
            <p:nvSpPr>
              <p:cNvPr id="126033" name="Freeform 140"/>
              <p:cNvSpPr>
                <a:spLocks/>
              </p:cNvSpPr>
              <p:nvPr/>
            </p:nvSpPr>
            <p:spPr bwMode="auto">
              <a:xfrm>
                <a:off x="1502" y="2896"/>
                <a:ext cx="213" cy="201"/>
              </a:xfrm>
              <a:custGeom>
                <a:avLst/>
                <a:gdLst>
                  <a:gd name="T0" fmla="*/ 0 w 213"/>
                  <a:gd name="T1" fmla="*/ 0 h 201"/>
                  <a:gd name="T2" fmla="*/ 213 w 213"/>
                  <a:gd name="T3" fmla="*/ 0 h 201"/>
                  <a:gd name="T4" fmla="*/ 106 w 213"/>
                  <a:gd name="T5" fmla="*/ 201 h 201"/>
                  <a:gd name="T6" fmla="*/ 0 w 213"/>
                  <a:gd name="T7" fmla="*/ 0 h 201"/>
                  <a:gd name="T8" fmla="*/ 0 60000 65536"/>
                  <a:gd name="T9" fmla="*/ 0 60000 65536"/>
                  <a:gd name="T10" fmla="*/ 0 60000 65536"/>
                  <a:gd name="T11" fmla="*/ 0 60000 65536"/>
                  <a:gd name="T12" fmla="*/ 0 w 213"/>
                  <a:gd name="T13" fmla="*/ 0 h 201"/>
                  <a:gd name="T14" fmla="*/ 213 w 213"/>
                  <a:gd name="T15" fmla="*/ 201 h 201"/>
                </a:gdLst>
                <a:ahLst/>
                <a:cxnLst>
                  <a:cxn ang="T8">
                    <a:pos x="T0" y="T1"/>
                  </a:cxn>
                  <a:cxn ang="T9">
                    <a:pos x="T2" y="T3"/>
                  </a:cxn>
                  <a:cxn ang="T10">
                    <a:pos x="T4" y="T5"/>
                  </a:cxn>
                  <a:cxn ang="T11">
                    <a:pos x="T6" y="T7"/>
                  </a:cxn>
                </a:cxnLst>
                <a:rect l="T12" t="T13" r="T14" b="T15"/>
                <a:pathLst>
                  <a:path w="213" h="201">
                    <a:moveTo>
                      <a:pt x="0" y="0"/>
                    </a:moveTo>
                    <a:lnTo>
                      <a:pt x="213" y="0"/>
                    </a:lnTo>
                    <a:lnTo>
                      <a:pt x="106" y="201"/>
                    </a:lnTo>
                    <a:lnTo>
                      <a:pt x="0" y="0"/>
                    </a:lnTo>
                    <a:close/>
                  </a:path>
                </a:pathLst>
              </a:custGeom>
              <a:solidFill>
                <a:srgbClr val="CCFFFF"/>
              </a:solidFill>
              <a:ln w="11113" cap="rnd">
                <a:solidFill>
                  <a:srgbClr val="000000"/>
                </a:solidFill>
                <a:round/>
                <a:headEnd/>
                <a:tailEnd/>
              </a:ln>
            </p:spPr>
            <p:txBody>
              <a:bodyPr/>
              <a:lstStyle/>
              <a:p>
                <a:endParaRPr lang="zh-CN" altLang="en-US"/>
              </a:p>
            </p:txBody>
          </p:sp>
        </p:grpSp>
        <p:sp>
          <p:nvSpPr>
            <p:cNvPr id="125998" name="Line 141"/>
            <p:cNvSpPr>
              <a:spLocks noChangeShapeType="1"/>
            </p:cNvSpPr>
            <p:nvPr/>
          </p:nvSpPr>
          <p:spPr bwMode="auto">
            <a:xfrm>
              <a:off x="1603" y="2415"/>
              <a:ext cx="1" cy="1163"/>
            </a:xfrm>
            <a:prstGeom prst="line">
              <a:avLst/>
            </a:prstGeom>
            <a:noFill/>
            <a:ln w="11113" cap="rnd">
              <a:solidFill>
                <a:srgbClr val="000000"/>
              </a:solidFill>
              <a:round/>
              <a:headEnd/>
              <a:tailEnd/>
            </a:ln>
          </p:spPr>
          <p:txBody>
            <a:bodyPr/>
            <a:lstStyle/>
            <a:p>
              <a:endParaRPr lang="zh-CN" altLang="en-US"/>
            </a:p>
          </p:txBody>
        </p:sp>
        <p:sp>
          <p:nvSpPr>
            <p:cNvPr id="125999" name="Line 142"/>
            <p:cNvSpPr>
              <a:spLocks noChangeShapeType="1"/>
            </p:cNvSpPr>
            <p:nvPr/>
          </p:nvSpPr>
          <p:spPr bwMode="auto">
            <a:xfrm>
              <a:off x="1288" y="3572"/>
              <a:ext cx="320" cy="1"/>
            </a:xfrm>
            <a:prstGeom prst="line">
              <a:avLst/>
            </a:prstGeom>
            <a:noFill/>
            <a:ln w="11113" cap="rnd">
              <a:solidFill>
                <a:srgbClr val="000000"/>
              </a:solidFill>
              <a:round/>
              <a:headEnd/>
              <a:tailEnd/>
            </a:ln>
          </p:spPr>
          <p:txBody>
            <a:bodyPr/>
            <a:lstStyle/>
            <a:p>
              <a:endParaRPr lang="zh-CN" altLang="en-US"/>
            </a:p>
          </p:txBody>
        </p:sp>
        <p:sp>
          <p:nvSpPr>
            <p:cNvPr id="126000" name="Line 143"/>
            <p:cNvSpPr>
              <a:spLocks noChangeShapeType="1"/>
            </p:cNvSpPr>
            <p:nvPr/>
          </p:nvSpPr>
          <p:spPr bwMode="auto">
            <a:xfrm>
              <a:off x="1834" y="2824"/>
              <a:ext cx="1" cy="244"/>
            </a:xfrm>
            <a:prstGeom prst="line">
              <a:avLst/>
            </a:prstGeom>
            <a:noFill/>
            <a:ln w="11113" cap="rnd">
              <a:solidFill>
                <a:srgbClr val="000000"/>
              </a:solidFill>
              <a:round/>
              <a:headEnd/>
              <a:tailEnd/>
            </a:ln>
          </p:spPr>
          <p:txBody>
            <a:bodyPr/>
            <a:lstStyle/>
            <a:p>
              <a:endParaRPr lang="zh-CN" altLang="en-US"/>
            </a:p>
          </p:txBody>
        </p:sp>
        <p:sp>
          <p:nvSpPr>
            <p:cNvPr id="126001" name="Line 144"/>
            <p:cNvSpPr>
              <a:spLocks noChangeShapeType="1"/>
            </p:cNvSpPr>
            <p:nvPr/>
          </p:nvSpPr>
          <p:spPr bwMode="auto">
            <a:xfrm flipV="1">
              <a:off x="1834" y="2830"/>
              <a:ext cx="112" cy="113"/>
            </a:xfrm>
            <a:prstGeom prst="line">
              <a:avLst/>
            </a:prstGeom>
            <a:noFill/>
            <a:ln w="11113" cap="rnd">
              <a:solidFill>
                <a:srgbClr val="000000"/>
              </a:solidFill>
              <a:round/>
              <a:headEnd/>
              <a:tailEnd/>
            </a:ln>
          </p:spPr>
          <p:txBody>
            <a:bodyPr/>
            <a:lstStyle/>
            <a:p>
              <a:endParaRPr lang="zh-CN" altLang="en-US"/>
            </a:p>
          </p:txBody>
        </p:sp>
        <p:sp>
          <p:nvSpPr>
            <p:cNvPr id="126002" name="Freeform 145"/>
            <p:cNvSpPr>
              <a:spLocks noEditPoints="1"/>
            </p:cNvSpPr>
            <p:nvPr/>
          </p:nvSpPr>
          <p:spPr bwMode="auto">
            <a:xfrm>
              <a:off x="1834" y="2931"/>
              <a:ext cx="125" cy="119"/>
            </a:xfrm>
            <a:custGeom>
              <a:avLst/>
              <a:gdLst>
                <a:gd name="T0" fmla="*/ 0 w 837"/>
                <a:gd name="T1" fmla="*/ 0 h 800"/>
                <a:gd name="T2" fmla="*/ 0 w 837"/>
                <a:gd name="T3" fmla="*/ 0 h 800"/>
                <a:gd name="T4" fmla="*/ 0 w 837"/>
                <a:gd name="T5" fmla="*/ 0 h 800"/>
                <a:gd name="T6" fmla="*/ 0 w 837"/>
                <a:gd name="T7" fmla="*/ 0 h 800"/>
                <a:gd name="T8" fmla="*/ 0 w 837"/>
                <a:gd name="T9" fmla="*/ 0 h 800"/>
                <a:gd name="T10" fmla="*/ 0 w 837"/>
                <a:gd name="T11" fmla="*/ 0 h 800"/>
                <a:gd name="T12" fmla="*/ 0 w 837"/>
                <a:gd name="T13" fmla="*/ 0 h 800"/>
                <a:gd name="T14" fmla="*/ 0 w 837"/>
                <a:gd name="T15" fmla="*/ 0 h 800"/>
                <a:gd name="T16" fmla="*/ 0 w 837"/>
                <a:gd name="T17" fmla="*/ 0 h 800"/>
                <a:gd name="T18" fmla="*/ 0 w 837"/>
                <a:gd name="T19" fmla="*/ 0 h 800"/>
                <a:gd name="T20" fmla="*/ 0 w 837"/>
                <a:gd name="T21" fmla="*/ 0 h 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7"/>
                <a:gd name="T34" fmla="*/ 0 h 800"/>
                <a:gd name="T35" fmla="*/ 837 w 837"/>
                <a:gd name="T36" fmla="*/ 800 h 8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7" h="800">
                  <a:moveTo>
                    <a:pt x="60" y="13"/>
                  </a:moveTo>
                  <a:lnTo>
                    <a:pt x="619" y="546"/>
                  </a:lnTo>
                  <a:cubicBezTo>
                    <a:pt x="632" y="559"/>
                    <a:pt x="633" y="580"/>
                    <a:pt x="620" y="593"/>
                  </a:cubicBezTo>
                  <a:cubicBezTo>
                    <a:pt x="607" y="607"/>
                    <a:pt x="586" y="607"/>
                    <a:pt x="573" y="594"/>
                  </a:cubicBezTo>
                  <a:lnTo>
                    <a:pt x="14" y="61"/>
                  </a:lnTo>
                  <a:cubicBezTo>
                    <a:pt x="1" y="49"/>
                    <a:pt x="0" y="27"/>
                    <a:pt x="13" y="14"/>
                  </a:cubicBezTo>
                  <a:cubicBezTo>
                    <a:pt x="26" y="1"/>
                    <a:pt x="47" y="0"/>
                    <a:pt x="60" y="13"/>
                  </a:cubicBezTo>
                  <a:close/>
                  <a:moveTo>
                    <a:pt x="686" y="380"/>
                  </a:moveTo>
                  <a:lnTo>
                    <a:pt x="837" y="800"/>
                  </a:lnTo>
                  <a:lnTo>
                    <a:pt x="410" y="669"/>
                  </a:lnTo>
                  <a:lnTo>
                    <a:pt x="686" y="380"/>
                  </a:lnTo>
                  <a:close/>
                </a:path>
              </a:pathLst>
            </a:custGeom>
            <a:solidFill>
              <a:srgbClr val="CCFFFF"/>
            </a:solidFill>
            <a:ln w="3175">
              <a:solidFill>
                <a:srgbClr val="000000"/>
              </a:solidFill>
              <a:bevel/>
              <a:headEnd/>
              <a:tailEnd/>
            </a:ln>
          </p:spPr>
          <p:txBody>
            <a:bodyPr/>
            <a:lstStyle/>
            <a:p>
              <a:endParaRPr lang="zh-CN" altLang="en-US"/>
            </a:p>
          </p:txBody>
        </p:sp>
        <p:sp>
          <p:nvSpPr>
            <p:cNvPr id="126003" name="Line 146"/>
            <p:cNvSpPr>
              <a:spLocks noChangeShapeType="1"/>
            </p:cNvSpPr>
            <p:nvPr/>
          </p:nvSpPr>
          <p:spPr bwMode="auto">
            <a:xfrm flipV="1">
              <a:off x="1941" y="2664"/>
              <a:ext cx="1" cy="166"/>
            </a:xfrm>
            <a:prstGeom prst="line">
              <a:avLst/>
            </a:prstGeom>
            <a:noFill/>
            <a:ln w="11113" cap="rnd">
              <a:solidFill>
                <a:srgbClr val="000000"/>
              </a:solidFill>
              <a:round/>
              <a:headEnd/>
              <a:tailEnd/>
            </a:ln>
          </p:spPr>
          <p:txBody>
            <a:bodyPr/>
            <a:lstStyle/>
            <a:p>
              <a:endParaRPr lang="zh-CN" altLang="en-US"/>
            </a:p>
          </p:txBody>
        </p:sp>
        <p:sp>
          <p:nvSpPr>
            <p:cNvPr id="126004" name="Line 147"/>
            <p:cNvSpPr>
              <a:spLocks noChangeShapeType="1"/>
            </p:cNvSpPr>
            <p:nvPr/>
          </p:nvSpPr>
          <p:spPr bwMode="auto">
            <a:xfrm>
              <a:off x="1946" y="3044"/>
              <a:ext cx="1" cy="148"/>
            </a:xfrm>
            <a:prstGeom prst="line">
              <a:avLst/>
            </a:prstGeom>
            <a:noFill/>
            <a:ln w="11113" cap="rnd">
              <a:solidFill>
                <a:srgbClr val="000000"/>
              </a:solidFill>
              <a:round/>
              <a:headEnd/>
              <a:tailEnd/>
            </a:ln>
          </p:spPr>
          <p:txBody>
            <a:bodyPr/>
            <a:lstStyle/>
            <a:p>
              <a:endParaRPr lang="zh-CN" altLang="en-US"/>
            </a:p>
          </p:txBody>
        </p:sp>
        <p:sp>
          <p:nvSpPr>
            <p:cNvPr id="126005" name="Line 148"/>
            <p:cNvSpPr>
              <a:spLocks noChangeShapeType="1"/>
            </p:cNvSpPr>
            <p:nvPr/>
          </p:nvSpPr>
          <p:spPr bwMode="auto">
            <a:xfrm>
              <a:off x="1941" y="2664"/>
              <a:ext cx="107" cy="1"/>
            </a:xfrm>
            <a:prstGeom prst="line">
              <a:avLst/>
            </a:prstGeom>
            <a:noFill/>
            <a:ln w="11113" cap="rnd">
              <a:solidFill>
                <a:srgbClr val="000000"/>
              </a:solidFill>
              <a:round/>
              <a:headEnd/>
              <a:tailEnd/>
            </a:ln>
          </p:spPr>
          <p:txBody>
            <a:bodyPr/>
            <a:lstStyle/>
            <a:p>
              <a:endParaRPr lang="zh-CN" altLang="en-US"/>
            </a:p>
          </p:txBody>
        </p:sp>
        <p:sp>
          <p:nvSpPr>
            <p:cNvPr id="126006" name="Line 149"/>
            <p:cNvSpPr>
              <a:spLocks noChangeShapeType="1"/>
            </p:cNvSpPr>
            <p:nvPr/>
          </p:nvSpPr>
          <p:spPr bwMode="auto">
            <a:xfrm>
              <a:off x="1941" y="3194"/>
              <a:ext cx="107" cy="1"/>
            </a:xfrm>
            <a:prstGeom prst="line">
              <a:avLst/>
            </a:prstGeom>
            <a:noFill/>
            <a:ln w="11113" cap="rnd">
              <a:solidFill>
                <a:srgbClr val="000000"/>
              </a:solidFill>
              <a:round/>
              <a:headEnd/>
              <a:tailEnd/>
            </a:ln>
          </p:spPr>
          <p:txBody>
            <a:bodyPr/>
            <a:lstStyle/>
            <a:p>
              <a:endParaRPr lang="zh-CN" altLang="en-US"/>
            </a:p>
          </p:txBody>
        </p:sp>
        <p:grpSp>
          <p:nvGrpSpPr>
            <p:cNvPr id="126007" name="Group 150"/>
            <p:cNvGrpSpPr>
              <a:grpSpLocks/>
            </p:cNvGrpSpPr>
            <p:nvPr/>
          </p:nvGrpSpPr>
          <p:grpSpPr bwMode="auto">
            <a:xfrm>
              <a:off x="2007" y="2326"/>
              <a:ext cx="82" cy="273"/>
              <a:chOff x="2007" y="2326"/>
              <a:chExt cx="82" cy="273"/>
            </a:xfrm>
          </p:grpSpPr>
          <p:sp>
            <p:nvSpPr>
              <p:cNvPr id="126030" name="Rectangle 151"/>
              <p:cNvSpPr>
                <a:spLocks noChangeArrowheads="1"/>
              </p:cNvSpPr>
              <p:nvPr/>
            </p:nvSpPr>
            <p:spPr bwMode="auto">
              <a:xfrm>
                <a:off x="2007" y="2326"/>
                <a:ext cx="82" cy="273"/>
              </a:xfrm>
              <a:prstGeom prst="rect">
                <a:avLst/>
              </a:prstGeom>
              <a:solidFill>
                <a:srgbClr val="CCFFFF"/>
              </a:solidFill>
              <a:ln w="9525">
                <a:noFill/>
                <a:miter lim="800000"/>
                <a:headEnd/>
                <a:tailEnd/>
              </a:ln>
            </p:spPr>
            <p:txBody>
              <a:bodyPr/>
              <a:lstStyle/>
              <a:p>
                <a:endParaRPr lang="zh-CN" altLang="en-US"/>
              </a:p>
            </p:txBody>
          </p:sp>
          <p:sp>
            <p:nvSpPr>
              <p:cNvPr id="126031" name="Rectangle 152"/>
              <p:cNvSpPr>
                <a:spLocks noChangeArrowheads="1"/>
              </p:cNvSpPr>
              <p:nvPr/>
            </p:nvSpPr>
            <p:spPr bwMode="auto">
              <a:xfrm>
                <a:off x="2007" y="2326"/>
                <a:ext cx="82" cy="273"/>
              </a:xfrm>
              <a:prstGeom prst="rect">
                <a:avLst/>
              </a:prstGeom>
              <a:solidFill>
                <a:srgbClr val="CCFFFF"/>
              </a:solidFill>
              <a:ln w="11113" cap="rnd">
                <a:solidFill>
                  <a:srgbClr val="000000"/>
                </a:solidFill>
                <a:miter lim="800000"/>
                <a:headEnd/>
                <a:tailEnd/>
              </a:ln>
            </p:spPr>
            <p:txBody>
              <a:bodyPr/>
              <a:lstStyle/>
              <a:p>
                <a:endParaRPr lang="zh-CN" altLang="en-US"/>
              </a:p>
            </p:txBody>
          </p:sp>
        </p:grpSp>
        <p:grpSp>
          <p:nvGrpSpPr>
            <p:cNvPr id="126008" name="Group 153"/>
            <p:cNvGrpSpPr>
              <a:grpSpLocks/>
            </p:cNvGrpSpPr>
            <p:nvPr/>
          </p:nvGrpSpPr>
          <p:grpSpPr bwMode="auto">
            <a:xfrm>
              <a:off x="1312" y="2385"/>
              <a:ext cx="213" cy="77"/>
              <a:chOff x="1312" y="2385"/>
              <a:chExt cx="213" cy="77"/>
            </a:xfrm>
          </p:grpSpPr>
          <p:sp>
            <p:nvSpPr>
              <p:cNvPr id="126028" name="Rectangle 154"/>
              <p:cNvSpPr>
                <a:spLocks noChangeArrowheads="1"/>
              </p:cNvSpPr>
              <p:nvPr/>
            </p:nvSpPr>
            <p:spPr bwMode="auto">
              <a:xfrm>
                <a:off x="1312" y="2385"/>
                <a:ext cx="213" cy="77"/>
              </a:xfrm>
              <a:prstGeom prst="rect">
                <a:avLst/>
              </a:prstGeom>
              <a:solidFill>
                <a:srgbClr val="CCFFFF"/>
              </a:solidFill>
              <a:ln w="9525">
                <a:noFill/>
                <a:miter lim="800000"/>
                <a:headEnd/>
                <a:tailEnd/>
              </a:ln>
            </p:spPr>
            <p:txBody>
              <a:bodyPr/>
              <a:lstStyle/>
              <a:p>
                <a:endParaRPr lang="zh-CN" altLang="en-US"/>
              </a:p>
            </p:txBody>
          </p:sp>
          <p:sp>
            <p:nvSpPr>
              <p:cNvPr id="126029" name="Rectangle 155"/>
              <p:cNvSpPr>
                <a:spLocks noChangeArrowheads="1"/>
              </p:cNvSpPr>
              <p:nvPr/>
            </p:nvSpPr>
            <p:spPr bwMode="auto">
              <a:xfrm>
                <a:off x="1312" y="2385"/>
                <a:ext cx="213" cy="77"/>
              </a:xfrm>
              <a:prstGeom prst="rect">
                <a:avLst/>
              </a:prstGeom>
              <a:solidFill>
                <a:srgbClr val="CCFFFF"/>
              </a:solidFill>
              <a:ln w="11113" cap="rnd">
                <a:solidFill>
                  <a:srgbClr val="000000"/>
                </a:solidFill>
                <a:miter lim="800000"/>
                <a:headEnd/>
                <a:tailEnd/>
              </a:ln>
            </p:spPr>
            <p:txBody>
              <a:bodyPr/>
              <a:lstStyle/>
              <a:p>
                <a:endParaRPr lang="zh-CN" altLang="en-US"/>
              </a:p>
            </p:txBody>
          </p:sp>
        </p:grpSp>
        <p:sp>
          <p:nvSpPr>
            <p:cNvPr id="126009" name="Line 156"/>
            <p:cNvSpPr>
              <a:spLocks noChangeShapeType="1"/>
            </p:cNvSpPr>
            <p:nvPr/>
          </p:nvSpPr>
          <p:spPr bwMode="auto">
            <a:xfrm flipV="1">
              <a:off x="2487" y="2664"/>
              <a:ext cx="208" cy="6"/>
            </a:xfrm>
            <a:prstGeom prst="line">
              <a:avLst/>
            </a:prstGeom>
            <a:noFill/>
            <a:ln w="11113" cap="rnd">
              <a:solidFill>
                <a:srgbClr val="000000"/>
              </a:solidFill>
              <a:round/>
              <a:headEnd/>
              <a:tailEnd/>
            </a:ln>
          </p:spPr>
          <p:txBody>
            <a:bodyPr/>
            <a:lstStyle/>
            <a:p>
              <a:endParaRPr lang="zh-CN" altLang="en-US"/>
            </a:p>
          </p:txBody>
        </p:sp>
        <p:sp>
          <p:nvSpPr>
            <p:cNvPr id="126010" name="Line 157"/>
            <p:cNvSpPr>
              <a:spLocks noChangeShapeType="1"/>
            </p:cNvSpPr>
            <p:nvPr/>
          </p:nvSpPr>
          <p:spPr bwMode="auto">
            <a:xfrm>
              <a:off x="1264" y="3002"/>
              <a:ext cx="6" cy="565"/>
            </a:xfrm>
            <a:prstGeom prst="line">
              <a:avLst/>
            </a:prstGeom>
            <a:noFill/>
            <a:ln w="11113" cap="rnd">
              <a:solidFill>
                <a:srgbClr val="000000"/>
              </a:solidFill>
              <a:round/>
              <a:headEnd/>
              <a:tailEnd/>
            </a:ln>
          </p:spPr>
          <p:txBody>
            <a:bodyPr/>
            <a:lstStyle/>
            <a:p>
              <a:endParaRPr lang="zh-CN" altLang="en-US"/>
            </a:p>
          </p:txBody>
        </p:sp>
        <p:sp>
          <p:nvSpPr>
            <p:cNvPr id="126011" name="Line 158"/>
            <p:cNvSpPr>
              <a:spLocks noChangeShapeType="1"/>
            </p:cNvSpPr>
            <p:nvPr/>
          </p:nvSpPr>
          <p:spPr bwMode="auto">
            <a:xfrm>
              <a:off x="261" y="2427"/>
              <a:ext cx="232" cy="1"/>
            </a:xfrm>
            <a:prstGeom prst="line">
              <a:avLst/>
            </a:prstGeom>
            <a:noFill/>
            <a:ln w="11113" cap="rnd">
              <a:solidFill>
                <a:srgbClr val="000000"/>
              </a:solidFill>
              <a:round/>
              <a:headEnd/>
              <a:tailEnd/>
            </a:ln>
          </p:spPr>
          <p:txBody>
            <a:bodyPr/>
            <a:lstStyle/>
            <a:p>
              <a:endParaRPr lang="zh-CN" altLang="en-US"/>
            </a:p>
          </p:txBody>
        </p:sp>
        <p:sp>
          <p:nvSpPr>
            <p:cNvPr id="126012" name="Line 159"/>
            <p:cNvSpPr>
              <a:spLocks noChangeShapeType="1"/>
            </p:cNvSpPr>
            <p:nvPr/>
          </p:nvSpPr>
          <p:spPr bwMode="auto">
            <a:xfrm>
              <a:off x="2048" y="2237"/>
              <a:ext cx="1" cy="83"/>
            </a:xfrm>
            <a:prstGeom prst="line">
              <a:avLst/>
            </a:prstGeom>
            <a:noFill/>
            <a:ln w="11113" cap="rnd">
              <a:solidFill>
                <a:srgbClr val="000000"/>
              </a:solidFill>
              <a:round/>
              <a:headEnd/>
              <a:tailEnd/>
            </a:ln>
          </p:spPr>
          <p:txBody>
            <a:bodyPr/>
            <a:lstStyle/>
            <a:p>
              <a:endParaRPr lang="zh-CN" altLang="en-US"/>
            </a:p>
          </p:txBody>
        </p:sp>
        <p:sp>
          <p:nvSpPr>
            <p:cNvPr id="126013" name="Line 160"/>
            <p:cNvSpPr>
              <a:spLocks noChangeShapeType="1"/>
            </p:cNvSpPr>
            <p:nvPr/>
          </p:nvSpPr>
          <p:spPr bwMode="auto">
            <a:xfrm>
              <a:off x="1199" y="2950"/>
              <a:ext cx="167" cy="1"/>
            </a:xfrm>
            <a:prstGeom prst="line">
              <a:avLst/>
            </a:prstGeom>
            <a:noFill/>
            <a:ln w="11113" cap="rnd">
              <a:solidFill>
                <a:srgbClr val="000000"/>
              </a:solidFill>
              <a:round/>
              <a:headEnd/>
              <a:tailEnd/>
            </a:ln>
          </p:spPr>
          <p:txBody>
            <a:bodyPr/>
            <a:lstStyle/>
            <a:p>
              <a:endParaRPr lang="zh-CN" altLang="en-US"/>
            </a:p>
          </p:txBody>
        </p:sp>
        <p:sp>
          <p:nvSpPr>
            <p:cNvPr id="126014" name="Line 161"/>
            <p:cNvSpPr>
              <a:spLocks noChangeShapeType="1"/>
            </p:cNvSpPr>
            <p:nvPr/>
          </p:nvSpPr>
          <p:spPr bwMode="auto">
            <a:xfrm flipV="1">
              <a:off x="1205" y="3003"/>
              <a:ext cx="161" cy="1"/>
            </a:xfrm>
            <a:prstGeom prst="line">
              <a:avLst/>
            </a:prstGeom>
            <a:noFill/>
            <a:ln w="11113" cap="rnd">
              <a:solidFill>
                <a:srgbClr val="000000"/>
              </a:solidFill>
              <a:round/>
              <a:headEnd/>
              <a:tailEnd/>
            </a:ln>
          </p:spPr>
          <p:txBody>
            <a:bodyPr/>
            <a:lstStyle/>
            <a:p>
              <a:endParaRPr lang="zh-CN" altLang="en-US"/>
            </a:p>
          </p:txBody>
        </p:sp>
        <p:sp>
          <p:nvSpPr>
            <p:cNvPr id="126015" name="Line 162"/>
            <p:cNvSpPr>
              <a:spLocks noChangeShapeType="1"/>
            </p:cNvSpPr>
            <p:nvPr/>
          </p:nvSpPr>
          <p:spPr bwMode="auto">
            <a:xfrm>
              <a:off x="1258" y="2426"/>
              <a:ext cx="6" cy="529"/>
            </a:xfrm>
            <a:prstGeom prst="line">
              <a:avLst/>
            </a:prstGeom>
            <a:noFill/>
            <a:ln w="11113" cap="rnd">
              <a:solidFill>
                <a:srgbClr val="000000"/>
              </a:solidFill>
              <a:round/>
              <a:headEnd/>
              <a:tailEnd/>
            </a:ln>
          </p:spPr>
          <p:txBody>
            <a:bodyPr/>
            <a:lstStyle/>
            <a:p>
              <a:endParaRPr lang="zh-CN" altLang="en-US"/>
            </a:p>
          </p:txBody>
        </p:sp>
        <p:sp>
          <p:nvSpPr>
            <p:cNvPr id="126016" name="Line 163"/>
            <p:cNvSpPr>
              <a:spLocks noChangeShapeType="1"/>
            </p:cNvSpPr>
            <p:nvPr/>
          </p:nvSpPr>
          <p:spPr bwMode="auto">
            <a:xfrm flipH="1">
              <a:off x="487" y="2320"/>
              <a:ext cx="154" cy="113"/>
            </a:xfrm>
            <a:prstGeom prst="line">
              <a:avLst/>
            </a:prstGeom>
            <a:noFill/>
            <a:ln w="11113" cap="rnd">
              <a:solidFill>
                <a:srgbClr val="000000"/>
              </a:solidFill>
              <a:round/>
              <a:headEnd/>
              <a:tailEnd/>
            </a:ln>
          </p:spPr>
          <p:txBody>
            <a:bodyPr/>
            <a:lstStyle/>
            <a:p>
              <a:endParaRPr lang="zh-CN" altLang="en-US"/>
            </a:p>
          </p:txBody>
        </p:sp>
        <p:sp>
          <p:nvSpPr>
            <p:cNvPr id="126017" name="Line 164"/>
            <p:cNvSpPr>
              <a:spLocks noChangeShapeType="1"/>
            </p:cNvSpPr>
            <p:nvPr/>
          </p:nvSpPr>
          <p:spPr bwMode="auto">
            <a:xfrm>
              <a:off x="2060" y="2664"/>
              <a:ext cx="142" cy="1"/>
            </a:xfrm>
            <a:prstGeom prst="line">
              <a:avLst/>
            </a:prstGeom>
            <a:noFill/>
            <a:ln w="11113" cap="rnd">
              <a:solidFill>
                <a:srgbClr val="000000"/>
              </a:solidFill>
              <a:round/>
              <a:headEnd/>
              <a:tailEnd/>
            </a:ln>
          </p:spPr>
          <p:txBody>
            <a:bodyPr/>
            <a:lstStyle/>
            <a:p>
              <a:endParaRPr lang="zh-CN" altLang="en-US"/>
            </a:p>
          </p:txBody>
        </p:sp>
        <p:sp>
          <p:nvSpPr>
            <p:cNvPr id="126018" name="Line 165"/>
            <p:cNvSpPr>
              <a:spLocks noChangeShapeType="1"/>
            </p:cNvSpPr>
            <p:nvPr/>
          </p:nvSpPr>
          <p:spPr bwMode="auto">
            <a:xfrm>
              <a:off x="2048" y="3198"/>
              <a:ext cx="6" cy="493"/>
            </a:xfrm>
            <a:prstGeom prst="line">
              <a:avLst/>
            </a:prstGeom>
            <a:noFill/>
            <a:ln w="11113" cap="rnd">
              <a:solidFill>
                <a:srgbClr val="000000"/>
              </a:solidFill>
              <a:round/>
              <a:headEnd/>
              <a:tailEnd/>
            </a:ln>
          </p:spPr>
          <p:txBody>
            <a:bodyPr/>
            <a:lstStyle/>
            <a:p>
              <a:endParaRPr lang="zh-CN" altLang="en-US"/>
            </a:p>
          </p:txBody>
        </p:sp>
        <p:sp>
          <p:nvSpPr>
            <p:cNvPr id="126019" name="Line 166"/>
            <p:cNvSpPr>
              <a:spLocks noChangeShapeType="1"/>
            </p:cNvSpPr>
            <p:nvPr/>
          </p:nvSpPr>
          <p:spPr bwMode="auto">
            <a:xfrm flipV="1">
              <a:off x="309" y="3554"/>
              <a:ext cx="1" cy="149"/>
            </a:xfrm>
            <a:prstGeom prst="line">
              <a:avLst/>
            </a:prstGeom>
            <a:noFill/>
            <a:ln w="11113" cap="rnd">
              <a:solidFill>
                <a:srgbClr val="000000"/>
              </a:solidFill>
              <a:round/>
              <a:headEnd/>
              <a:tailEnd/>
            </a:ln>
          </p:spPr>
          <p:txBody>
            <a:bodyPr/>
            <a:lstStyle/>
            <a:p>
              <a:endParaRPr lang="zh-CN" altLang="en-US"/>
            </a:p>
          </p:txBody>
        </p:sp>
        <p:sp>
          <p:nvSpPr>
            <p:cNvPr id="126020" name="Line 167"/>
            <p:cNvSpPr>
              <a:spLocks noChangeShapeType="1"/>
            </p:cNvSpPr>
            <p:nvPr/>
          </p:nvSpPr>
          <p:spPr bwMode="auto">
            <a:xfrm flipH="1">
              <a:off x="2041" y="2593"/>
              <a:ext cx="6" cy="65"/>
            </a:xfrm>
            <a:prstGeom prst="line">
              <a:avLst/>
            </a:prstGeom>
            <a:noFill/>
            <a:ln w="11113" cap="rnd">
              <a:solidFill>
                <a:srgbClr val="000000"/>
              </a:solidFill>
              <a:round/>
              <a:headEnd/>
              <a:tailEnd/>
            </a:ln>
          </p:spPr>
          <p:txBody>
            <a:bodyPr/>
            <a:lstStyle/>
            <a:p>
              <a:endParaRPr lang="zh-CN" altLang="en-US"/>
            </a:p>
          </p:txBody>
        </p:sp>
        <p:sp>
          <p:nvSpPr>
            <p:cNvPr id="126021" name="Line 168"/>
            <p:cNvSpPr>
              <a:spLocks noChangeShapeType="1"/>
            </p:cNvSpPr>
            <p:nvPr/>
          </p:nvSpPr>
          <p:spPr bwMode="auto">
            <a:xfrm>
              <a:off x="238" y="3703"/>
              <a:ext cx="142" cy="1"/>
            </a:xfrm>
            <a:prstGeom prst="line">
              <a:avLst/>
            </a:prstGeom>
            <a:noFill/>
            <a:ln w="11113" cap="rnd">
              <a:solidFill>
                <a:srgbClr val="000000"/>
              </a:solidFill>
              <a:round/>
              <a:headEnd/>
              <a:tailEnd/>
            </a:ln>
          </p:spPr>
          <p:txBody>
            <a:bodyPr/>
            <a:lstStyle/>
            <a:p>
              <a:endParaRPr lang="zh-CN" altLang="en-US"/>
            </a:p>
          </p:txBody>
        </p:sp>
        <p:sp>
          <p:nvSpPr>
            <p:cNvPr id="126022" name="Line 169"/>
            <p:cNvSpPr>
              <a:spLocks noChangeShapeType="1"/>
            </p:cNvSpPr>
            <p:nvPr/>
          </p:nvSpPr>
          <p:spPr bwMode="auto">
            <a:xfrm>
              <a:off x="1947" y="3691"/>
              <a:ext cx="232" cy="1"/>
            </a:xfrm>
            <a:prstGeom prst="line">
              <a:avLst/>
            </a:prstGeom>
            <a:noFill/>
            <a:ln w="11113" cap="rnd">
              <a:solidFill>
                <a:srgbClr val="000000"/>
              </a:solidFill>
              <a:round/>
              <a:headEnd/>
              <a:tailEnd/>
            </a:ln>
          </p:spPr>
          <p:txBody>
            <a:bodyPr/>
            <a:lstStyle/>
            <a:p>
              <a:endParaRPr lang="zh-CN" altLang="en-US"/>
            </a:p>
          </p:txBody>
        </p:sp>
        <p:sp>
          <p:nvSpPr>
            <p:cNvPr id="126023" name="Line 170"/>
            <p:cNvSpPr>
              <a:spLocks noChangeShapeType="1"/>
            </p:cNvSpPr>
            <p:nvPr/>
          </p:nvSpPr>
          <p:spPr bwMode="auto">
            <a:xfrm flipH="1">
              <a:off x="1958" y="3703"/>
              <a:ext cx="41" cy="53"/>
            </a:xfrm>
            <a:prstGeom prst="line">
              <a:avLst/>
            </a:prstGeom>
            <a:noFill/>
            <a:ln w="11113" cap="rnd">
              <a:solidFill>
                <a:srgbClr val="000000"/>
              </a:solidFill>
              <a:round/>
              <a:headEnd/>
              <a:tailEnd/>
            </a:ln>
          </p:spPr>
          <p:txBody>
            <a:bodyPr/>
            <a:lstStyle/>
            <a:p>
              <a:endParaRPr lang="zh-CN" altLang="en-US"/>
            </a:p>
          </p:txBody>
        </p:sp>
        <p:sp>
          <p:nvSpPr>
            <p:cNvPr id="126024" name="Line 171"/>
            <p:cNvSpPr>
              <a:spLocks noChangeShapeType="1"/>
            </p:cNvSpPr>
            <p:nvPr/>
          </p:nvSpPr>
          <p:spPr bwMode="auto">
            <a:xfrm flipH="1">
              <a:off x="2017" y="3703"/>
              <a:ext cx="42" cy="53"/>
            </a:xfrm>
            <a:prstGeom prst="line">
              <a:avLst/>
            </a:prstGeom>
            <a:noFill/>
            <a:ln w="11113" cap="rnd">
              <a:solidFill>
                <a:srgbClr val="000000"/>
              </a:solidFill>
              <a:round/>
              <a:headEnd/>
              <a:tailEnd/>
            </a:ln>
          </p:spPr>
          <p:txBody>
            <a:bodyPr/>
            <a:lstStyle/>
            <a:p>
              <a:endParaRPr lang="zh-CN" altLang="en-US"/>
            </a:p>
          </p:txBody>
        </p:sp>
        <p:sp>
          <p:nvSpPr>
            <p:cNvPr id="126025" name="Line 172"/>
            <p:cNvSpPr>
              <a:spLocks noChangeShapeType="1"/>
            </p:cNvSpPr>
            <p:nvPr/>
          </p:nvSpPr>
          <p:spPr bwMode="auto">
            <a:xfrm flipH="1">
              <a:off x="2059" y="3709"/>
              <a:ext cx="41" cy="53"/>
            </a:xfrm>
            <a:prstGeom prst="line">
              <a:avLst/>
            </a:prstGeom>
            <a:noFill/>
            <a:ln w="11113" cap="rnd">
              <a:solidFill>
                <a:srgbClr val="000000"/>
              </a:solidFill>
              <a:round/>
              <a:headEnd/>
              <a:tailEnd/>
            </a:ln>
          </p:spPr>
          <p:txBody>
            <a:bodyPr/>
            <a:lstStyle/>
            <a:p>
              <a:endParaRPr lang="zh-CN" altLang="en-US"/>
            </a:p>
          </p:txBody>
        </p:sp>
        <p:sp>
          <p:nvSpPr>
            <p:cNvPr id="126026" name="Line 173"/>
            <p:cNvSpPr>
              <a:spLocks noChangeShapeType="1"/>
            </p:cNvSpPr>
            <p:nvPr/>
          </p:nvSpPr>
          <p:spPr bwMode="auto">
            <a:xfrm flipH="1">
              <a:off x="2118" y="3703"/>
              <a:ext cx="41" cy="53"/>
            </a:xfrm>
            <a:prstGeom prst="line">
              <a:avLst/>
            </a:prstGeom>
            <a:noFill/>
            <a:ln w="11113" cap="rnd">
              <a:solidFill>
                <a:srgbClr val="000000"/>
              </a:solidFill>
              <a:round/>
              <a:headEnd/>
              <a:tailEnd/>
            </a:ln>
          </p:spPr>
          <p:txBody>
            <a:bodyPr/>
            <a:lstStyle/>
            <a:p>
              <a:endParaRPr lang="zh-CN" altLang="en-US"/>
            </a:p>
          </p:txBody>
        </p:sp>
        <p:sp>
          <p:nvSpPr>
            <p:cNvPr id="126027" name="Line 174"/>
            <p:cNvSpPr>
              <a:spLocks noChangeShapeType="1"/>
            </p:cNvSpPr>
            <p:nvPr/>
          </p:nvSpPr>
          <p:spPr bwMode="auto">
            <a:xfrm>
              <a:off x="1519" y="2415"/>
              <a:ext cx="78" cy="6"/>
            </a:xfrm>
            <a:prstGeom prst="line">
              <a:avLst/>
            </a:prstGeom>
            <a:noFill/>
            <a:ln w="11113" cap="rnd">
              <a:solidFill>
                <a:srgbClr val="000000"/>
              </a:solidFill>
              <a:round/>
              <a:headEnd/>
              <a:tailEnd/>
            </a:ln>
          </p:spPr>
          <p:txBody>
            <a:bodyPr/>
            <a:lstStyle/>
            <a:p>
              <a:endParaRPr lang="zh-CN" altLang="en-US"/>
            </a:p>
          </p:txBody>
        </p:sp>
      </p:grpSp>
      <p:sp>
        <p:nvSpPr>
          <p:cNvPr id="125958" name="Rectangle 175"/>
          <p:cNvSpPr>
            <a:spLocks noChangeArrowheads="1"/>
          </p:cNvSpPr>
          <p:nvPr/>
        </p:nvSpPr>
        <p:spPr bwMode="auto">
          <a:xfrm>
            <a:off x="4140200" y="4652963"/>
            <a:ext cx="4572000" cy="1920875"/>
          </a:xfrm>
          <a:prstGeom prst="rect">
            <a:avLst/>
          </a:prstGeom>
          <a:noFill/>
          <a:ln w="9525" algn="ctr">
            <a:noFill/>
            <a:miter lim="800000"/>
            <a:headEnd/>
            <a:tailEnd/>
          </a:ln>
        </p:spPr>
        <p:txBody>
          <a:bodyPr>
            <a:spAutoFit/>
          </a:bodyPr>
          <a:lstStyle/>
          <a:p>
            <a:r>
              <a:rPr kumimoji="1" lang="zh-CN" altLang="en-US" sz="2000" b="1">
                <a:latin typeface="宋体" pitchFamily="2" charset="-122"/>
              </a:rPr>
              <a:t>  当</a:t>
            </a:r>
            <a:r>
              <a:rPr kumimoji="1" lang="en-US" altLang="zh-CN" sz="2000" b="1">
                <a:latin typeface="宋体" pitchFamily="2" charset="-122"/>
              </a:rPr>
              <a:t>K</a:t>
            </a:r>
            <a:r>
              <a:rPr kumimoji="1" lang="zh-CN" altLang="en-US" sz="2000" b="1">
                <a:latin typeface="宋体" pitchFamily="2" charset="-122"/>
              </a:rPr>
              <a:t>闭合时，光电二极管导通，发光使晶体管导通，经反相器反相为</a:t>
            </a:r>
            <a:r>
              <a:rPr kumimoji="1" lang="en-US" altLang="zh-CN" sz="2000" b="1">
                <a:latin typeface="宋体" pitchFamily="2" charset="-122"/>
              </a:rPr>
              <a:t>1</a:t>
            </a:r>
            <a:r>
              <a:rPr kumimoji="1" lang="zh-CN" altLang="en-US" sz="2000" b="1">
                <a:latin typeface="宋体" pitchFamily="2" charset="-122"/>
              </a:rPr>
              <a:t>。</a:t>
            </a:r>
          </a:p>
          <a:p>
            <a:r>
              <a:rPr kumimoji="1" lang="zh-CN" altLang="en-US" sz="2000" b="1">
                <a:latin typeface="宋体" pitchFamily="2" charset="-122"/>
              </a:rPr>
              <a:t>  当</a:t>
            </a:r>
            <a:r>
              <a:rPr kumimoji="1" lang="en-US" altLang="zh-CN" sz="2000" b="1">
                <a:latin typeface="宋体" pitchFamily="2" charset="-122"/>
              </a:rPr>
              <a:t>K</a:t>
            </a:r>
            <a:r>
              <a:rPr kumimoji="1" lang="zh-CN" altLang="en-US" sz="2000" b="1">
                <a:latin typeface="宋体" pitchFamily="2" charset="-122"/>
              </a:rPr>
              <a:t>断开时，光电二极管不导通，晶体管不导通，经反相器反相输出为</a:t>
            </a:r>
            <a:r>
              <a:rPr kumimoji="1" lang="en-US" altLang="zh-CN" sz="2000" b="1">
                <a:latin typeface="宋体" pitchFamily="2" charset="-122"/>
              </a:rPr>
              <a:t>0</a:t>
            </a:r>
            <a:r>
              <a:rPr kumimoji="1" lang="zh-CN" altLang="en-US" sz="2000" b="1">
                <a:latin typeface="宋体" pitchFamily="2" charset="-122"/>
              </a:rPr>
              <a:t>。</a:t>
            </a:r>
          </a:p>
          <a:p>
            <a:r>
              <a:rPr kumimoji="1" lang="zh-CN" altLang="en-US" sz="2000" b="1">
                <a:latin typeface="宋体" pitchFamily="2" charset="-122"/>
              </a:rPr>
              <a:t>  其中，用</a:t>
            </a:r>
            <a:r>
              <a:rPr kumimoji="1" lang="en-US" altLang="zh-CN" sz="2000" b="1">
                <a:latin typeface="宋体" pitchFamily="2" charset="-122"/>
              </a:rPr>
              <a:t>R1</a:t>
            </a:r>
            <a:r>
              <a:rPr kumimoji="1" lang="zh-CN" altLang="en-US" sz="2000" b="1">
                <a:latin typeface="宋体" pitchFamily="2" charset="-122"/>
              </a:rPr>
              <a:t>、</a:t>
            </a:r>
            <a:r>
              <a:rPr kumimoji="1" lang="en-US" altLang="zh-CN" sz="2000" b="1">
                <a:latin typeface="宋体" pitchFamily="2" charset="-122"/>
              </a:rPr>
              <a:t>R2</a:t>
            </a:r>
            <a:r>
              <a:rPr kumimoji="1" lang="zh-CN" altLang="en-US" sz="2000" b="1">
                <a:latin typeface="宋体" pitchFamily="2" charset="-122"/>
              </a:rPr>
              <a:t>进行分压，</a:t>
            </a:r>
            <a:r>
              <a:rPr kumimoji="1" lang="en-US" altLang="zh-CN" sz="2000" b="1">
                <a:latin typeface="宋体" pitchFamily="2" charset="-122"/>
              </a:rPr>
              <a:t>C</a:t>
            </a:r>
            <a:r>
              <a:rPr kumimoji="1" lang="zh-CN" altLang="en-US" sz="2000" b="1">
                <a:latin typeface="宋体" pitchFamily="2" charset="-122"/>
              </a:rPr>
              <a:t>进行滤波，要合理选择参数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xfrm>
            <a:off x="684213" y="1412875"/>
            <a:ext cx="7772400" cy="1087438"/>
          </a:xfrm>
        </p:spPr>
        <p:txBody>
          <a:bodyPr/>
          <a:lstStyle/>
          <a:p>
            <a:pPr eaLnBrk="1" hangingPunct="1">
              <a:buSzPct val="70000"/>
              <a:buFont typeface="Wingdings" pitchFamily="2" charset="2"/>
              <a:buNone/>
            </a:pPr>
            <a:r>
              <a:rPr lang="zh-CN" altLang="en-US" sz="2800" smtClean="0">
                <a:latin typeface="宋体" pitchFamily="2" charset="-122"/>
              </a:rPr>
              <a:t>开关量输出通道主要由</a:t>
            </a:r>
            <a:r>
              <a:rPr lang="zh-CN" altLang="en-US" sz="2800" smtClean="0">
                <a:solidFill>
                  <a:srgbClr val="00FF00"/>
                </a:solidFill>
                <a:latin typeface="宋体" pitchFamily="2" charset="-122"/>
              </a:rPr>
              <a:t>输出锁存器</a:t>
            </a:r>
            <a:r>
              <a:rPr lang="zh-CN" altLang="en-US" sz="2800" smtClean="0">
                <a:latin typeface="宋体" pitchFamily="2" charset="-122"/>
              </a:rPr>
              <a:t>、输出</a:t>
            </a:r>
            <a:r>
              <a:rPr lang="zh-CN" altLang="en-US" sz="2800" smtClean="0">
                <a:solidFill>
                  <a:srgbClr val="00FF00"/>
                </a:solidFill>
                <a:latin typeface="宋体" pitchFamily="2" charset="-122"/>
              </a:rPr>
              <a:t>驱动电路</a:t>
            </a:r>
            <a:r>
              <a:rPr lang="zh-CN" altLang="en-US" sz="2800" smtClean="0">
                <a:latin typeface="宋体" pitchFamily="2" charset="-122"/>
              </a:rPr>
              <a:t>、</a:t>
            </a:r>
            <a:r>
              <a:rPr lang="zh-CN" altLang="en-US" sz="2800" smtClean="0">
                <a:solidFill>
                  <a:srgbClr val="00FF00"/>
                </a:solidFill>
                <a:latin typeface="宋体" pitchFamily="2" charset="-122"/>
              </a:rPr>
              <a:t>输出口地址译码</a:t>
            </a:r>
            <a:r>
              <a:rPr lang="zh-CN" altLang="en-US" sz="2800" smtClean="0">
                <a:latin typeface="宋体" pitchFamily="2" charset="-122"/>
              </a:rPr>
              <a:t>电路等组成 。</a:t>
            </a:r>
            <a:endParaRPr lang="zh-CN" altLang="en-US" smtClean="0"/>
          </a:p>
        </p:txBody>
      </p:sp>
      <p:sp>
        <p:nvSpPr>
          <p:cNvPr id="126978" name="Rectangle 2"/>
          <p:cNvSpPr>
            <a:spLocks noGrp="1" noChangeArrowheads="1"/>
          </p:cNvSpPr>
          <p:nvPr>
            <p:ph type="title"/>
          </p:nvPr>
        </p:nvSpPr>
        <p:spPr>
          <a:xfrm>
            <a:off x="611188" y="260350"/>
            <a:ext cx="7772400" cy="1143000"/>
          </a:xfrm>
        </p:spPr>
        <p:txBody>
          <a:bodyPr/>
          <a:lstStyle/>
          <a:p>
            <a:pPr eaLnBrk="1" hangingPunct="1"/>
            <a:r>
              <a:rPr lang="en-US" altLang="zh-CN" smtClean="0"/>
              <a:t> </a:t>
            </a:r>
            <a:r>
              <a:rPr lang="zh-CN" altLang="en-US" smtClean="0"/>
              <a:t>开关量输出</a:t>
            </a:r>
          </a:p>
        </p:txBody>
      </p:sp>
      <p:grpSp>
        <p:nvGrpSpPr>
          <p:cNvPr id="126980" name="Group 4"/>
          <p:cNvGrpSpPr>
            <a:grpSpLocks noChangeAspect="1"/>
          </p:cNvGrpSpPr>
          <p:nvPr/>
        </p:nvGrpSpPr>
        <p:grpSpPr bwMode="auto">
          <a:xfrm>
            <a:off x="1331913" y="2708275"/>
            <a:ext cx="4973637" cy="3478213"/>
            <a:chOff x="654" y="1888"/>
            <a:chExt cx="3133" cy="2191"/>
          </a:xfrm>
        </p:grpSpPr>
        <p:sp>
          <p:nvSpPr>
            <p:cNvPr id="126981" name="AutoShape 5"/>
            <p:cNvSpPr>
              <a:spLocks noChangeAspect="1" noChangeArrowheads="1" noTextEdit="1"/>
            </p:cNvSpPr>
            <p:nvPr/>
          </p:nvSpPr>
          <p:spPr bwMode="auto">
            <a:xfrm>
              <a:off x="657" y="1888"/>
              <a:ext cx="3130" cy="2191"/>
            </a:xfrm>
            <a:prstGeom prst="rect">
              <a:avLst/>
            </a:prstGeom>
            <a:solidFill>
              <a:srgbClr val="CCFFFF"/>
            </a:solidFill>
            <a:ln w="9525">
              <a:noFill/>
              <a:miter lim="800000"/>
              <a:headEnd/>
              <a:tailEnd/>
            </a:ln>
          </p:spPr>
          <p:txBody>
            <a:bodyPr/>
            <a:lstStyle/>
            <a:p>
              <a:endParaRPr lang="zh-CN" altLang="en-US"/>
            </a:p>
          </p:txBody>
        </p:sp>
        <p:sp>
          <p:nvSpPr>
            <p:cNvPr id="126982" name="Rectangle 6"/>
            <p:cNvSpPr>
              <a:spLocks noChangeArrowheads="1"/>
            </p:cNvSpPr>
            <p:nvPr/>
          </p:nvSpPr>
          <p:spPr bwMode="auto">
            <a:xfrm>
              <a:off x="657" y="1917"/>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6983" name="Rectangle 7"/>
            <p:cNvSpPr>
              <a:spLocks noChangeArrowheads="1"/>
            </p:cNvSpPr>
            <p:nvPr/>
          </p:nvSpPr>
          <p:spPr bwMode="auto">
            <a:xfrm>
              <a:off x="3430" y="2011"/>
              <a:ext cx="355" cy="1000"/>
            </a:xfrm>
            <a:prstGeom prst="rect">
              <a:avLst/>
            </a:prstGeom>
            <a:solidFill>
              <a:srgbClr val="CCFFFF"/>
            </a:solidFill>
            <a:ln w="9525">
              <a:noFill/>
              <a:miter lim="800000"/>
              <a:headEnd/>
              <a:tailEnd/>
            </a:ln>
          </p:spPr>
          <p:txBody>
            <a:bodyPr/>
            <a:lstStyle/>
            <a:p>
              <a:endParaRPr lang="zh-CN" altLang="en-US"/>
            </a:p>
          </p:txBody>
        </p:sp>
        <p:sp>
          <p:nvSpPr>
            <p:cNvPr id="126984" name="Rectangle 8"/>
            <p:cNvSpPr>
              <a:spLocks noChangeArrowheads="1"/>
            </p:cNvSpPr>
            <p:nvPr/>
          </p:nvSpPr>
          <p:spPr bwMode="auto">
            <a:xfrm rot="5400000">
              <a:off x="3216" y="2332"/>
              <a:ext cx="720"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黑体" pitchFamily="49" charset="-122"/>
                  <a:ea typeface="黑体" pitchFamily="49" charset="-122"/>
                </a:rPr>
                <a:t>去生产过程</a:t>
              </a:r>
              <a:r>
                <a:rPr lang="zh-CN" altLang="en-US" sz="1800">
                  <a:latin typeface="Arial" pitchFamily="34" charset="0"/>
                  <a:ea typeface="黑体" pitchFamily="49" charset="-122"/>
                </a:rPr>
                <a:t> </a:t>
              </a:r>
              <a:endParaRPr lang="zh-CN" altLang="en-US" sz="1800">
                <a:latin typeface="Arial" pitchFamily="34" charset="0"/>
              </a:endParaRPr>
            </a:p>
          </p:txBody>
        </p:sp>
        <p:sp>
          <p:nvSpPr>
            <p:cNvPr id="126985" name="Rectangle 9"/>
            <p:cNvSpPr>
              <a:spLocks noChangeArrowheads="1"/>
            </p:cNvSpPr>
            <p:nvPr/>
          </p:nvSpPr>
          <p:spPr bwMode="auto">
            <a:xfrm rot="5400000">
              <a:off x="3543" y="2705"/>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6986" name="Rectangle 10"/>
            <p:cNvSpPr>
              <a:spLocks noChangeArrowheads="1"/>
            </p:cNvSpPr>
            <p:nvPr/>
          </p:nvSpPr>
          <p:spPr bwMode="auto">
            <a:xfrm>
              <a:off x="654" y="2090"/>
              <a:ext cx="434" cy="750"/>
            </a:xfrm>
            <a:prstGeom prst="rect">
              <a:avLst/>
            </a:prstGeom>
            <a:solidFill>
              <a:srgbClr val="CCFFFF"/>
            </a:solidFill>
            <a:ln w="9525">
              <a:noFill/>
              <a:miter lim="800000"/>
              <a:headEnd/>
              <a:tailEnd/>
            </a:ln>
          </p:spPr>
          <p:txBody>
            <a:bodyPr/>
            <a:lstStyle/>
            <a:p>
              <a:endParaRPr lang="zh-CN" altLang="en-US"/>
            </a:p>
          </p:txBody>
        </p:sp>
        <p:sp>
          <p:nvSpPr>
            <p:cNvPr id="126987" name="Rectangle 11"/>
            <p:cNvSpPr>
              <a:spLocks noChangeArrowheads="1"/>
            </p:cNvSpPr>
            <p:nvPr/>
          </p:nvSpPr>
          <p:spPr bwMode="auto">
            <a:xfrm>
              <a:off x="752" y="2166"/>
              <a:ext cx="40" cy="173"/>
            </a:xfrm>
            <a:prstGeom prst="rect">
              <a:avLst/>
            </a:prstGeom>
            <a:solidFill>
              <a:srgbClr val="CCFFFF"/>
            </a:solidFill>
            <a:ln w="9525">
              <a:noFill/>
              <a:miter lim="800000"/>
              <a:headEnd/>
              <a:tailEnd/>
            </a:ln>
          </p:spPr>
          <p:txBody>
            <a:bodyPr wrap="none" lIns="0" tIns="0" rIns="0" bIns="0">
              <a:spAutoFit/>
            </a:bodyPr>
            <a:lstStyle/>
            <a:p>
              <a:r>
                <a:rPr lang="en-US" altLang="zh-CN" sz="1800">
                  <a:latin typeface="Arial" pitchFamily="34" charset="0"/>
                  <a:ea typeface="黑体" pitchFamily="49" charset="-122"/>
                </a:rPr>
                <a:t> </a:t>
              </a:r>
              <a:endParaRPr lang="en-US" altLang="zh-CN" sz="1800">
                <a:latin typeface="Arial" pitchFamily="34" charset="0"/>
              </a:endParaRPr>
            </a:p>
          </p:txBody>
        </p:sp>
        <p:sp>
          <p:nvSpPr>
            <p:cNvPr id="126988" name="Rectangle 12"/>
            <p:cNvSpPr>
              <a:spLocks noChangeArrowheads="1"/>
            </p:cNvSpPr>
            <p:nvPr/>
          </p:nvSpPr>
          <p:spPr bwMode="auto">
            <a:xfrm>
              <a:off x="752" y="2374"/>
              <a:ext cx="176"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黑体" pitchFamily="49" charset="-122"/>
                  <a:ea typeface="黑体" pitchFamily="49" charset="-122"/>
                </a:rPr>
                <a:t>总</a:t>
              </a:r>
              <a:r>
                <a:rPr lang="zh-CN" altLang="en-US" sz="1800">
                  <a:latin typeface="Arial" pitchFamily="34" charset="0"/>
                  <a:ea typeface="黑体" pitchFamily="49" charset="-122"/>
                </a:rPr>
                <a:t> </a:t>
              </a:r>
              <a:endParaRPr lang="zh-CN" altLang="en-US" sz="1800">
                <a:latin typeface="Arial" pitchFamily="34" charset="0"/>
              </a:endParaRPr>
            </a:p>
          </p:txBody>
        </p:sp>
        <p:sp>
          <p:nvSpPr>
            <p:cNvPr id="126989" name="Rectangle 13"/>
            <p:cNvSpPr>
              <a:spLocks noChangeArrowheads="1"/>
            </p:cNvSpPr>
            <p:nvPr/>
          </p:nvSpPr>
          <p:spPr bwMode="auto">
            <a:xfrm>
              <a:off x="752" y="2577"/>
              <a:ext cx="176"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黑体" pitchFamily="49" charset="-122"/>
                  <a:ea typeface="黑体" pitchFamily="49" charset="-122"/>
                </a:rPr>
                <a:t>线</a:t>
              </a:r>
              <a:r>
                <a:rPr lang="zh-CN" altLang="en-US" sz="1800">
                  <a:latin typeface="Arial" pitchFamily="34" charset="0"/>
                  <a:ea typeface="黑体" pitchFamily="49" charset="-122"/>
                </a:rPr>
                <a:t> </a:t>
              </a:r>
              <a:endParaRPr lang="zh-CN" altLang="en-US" sz="1800">
                <a:latin typeface="Arial" pitchFamily="34" charset="0"/>
              </a:endParaRPr>
            </a:p>
          </p:txBody>
        </p:sp>
        <p:sp>
          <p:nvSpPr>
            <p:cNvPr id="126990" name="Rectangle 14"/>
            <p:cNvSpPr>
              <a:spLocks noChangeArrowheads="1"/>
            </p:cNvSpPr>
            <p:nvPr/>
          </p:nvSpPr>
          <p:spPr bwMode="auto">
            <a:xfrm>
              <a:off x="891" y="2574"/>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6991" name="Freeform 15"/>
            <p:cNvSpPr>
              <a:spLocks noEditPoints="1"/>
            </p:cNvSpPr>
            <p:nvPr/>
          </p:nvSpPr>
          <p:spPr bwMode="auto">
            <a:xfrm>
              <a:off x="1786" y="2866"/>
              <a:ext cx="52" cy="520"/>
            </a:xfrm>
            <a:custGeom>
              <a:avLst/>
              <a:gdLst>
                <a:gd name="T0" fmla="*/ 0 w 267"/>
                <a:gd name="T1" fmla="*/ 0 h 2633"/>
                <a:gd name="T2" fmla="*/ 0 w 267"/>
                <a:gd name="T3" fmla="*/ 0 h 2633"/>
                <a:gd name="T4" fmla="*/ 0 w 267"/>
                <a:gd name="T5" fmla="*/ 0 h 2633"/>
                <a:gd name="T6" fmla="*/ 0 w 267"/>
                <a:gd name="T7" fmla="*/ 0 h 2633"/>
                <a:gd name="T8" fmla="*/ 0 w 267"/>
                <a:gd name="T9" fmla="*/ 0 h 2633"/>
                <a:gd name="T10" fmla="*/ 0 w 267"/>
                <a:gd name="T11" fmla="*/ 0 h 2633"/>
                <a:gd name="T12" fmla="*/ 0 w 267"/>
                <a:gd name="T13" fmla="*/ 0 h 2633"/>
                <a:gd name="T14" fmla="*/ 0 w 267"/>
                <a:gd name="T15" fmla="*/ 0 h 2633"/>
                <a:gd name="T16" fmla="*/ 0 w 267"/>
                <a:gd name="T17" fmla="*/ 0 h 2633"/>
                <a:gd name="T18" fmla="*/ 0 w 267"/>
                <a:gd name="T19" fmla="*/ 0 h 2633"/>
                <a:gd name="T20" fmla="*/ 0 w 267"/>
                <a:gd name="T21" fmla="*/ 0 h 2633"/>
                <a:gd name="T22" fmla="*/ 0 w 267"/>
                <a:gd name="T23" fmla="*/ 0 h 26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7"/>
                <a:gd name="T37" fmla="*/ 0 h 2633"/>
                <a:gd name="T38" fmla="*/ 267 w 267"/>
                <a:gd name="T39" fmla="*/ 2633 h 26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7" h="2633">
                  <a:moveTo>
                    <a:pt x="100" y="2600"/>
                  </a:moveTo>
                  <a:lnTo>
                    <a:pt x="100" y="400"/>
                  </a:lnTo>
                  <a:cubicBezTo>
                    <a:pt x="100" y="381"/>
                    <a:pt x="115" y="366"/>
                    <a:pt x="133" y="366"/>
                  </a:cubicBezTo>
                  <a:cubicBezTo>
                    <a:pt x="152" y="366"/>
                    <a:pt x="167" y="381"/>
                    <a:pt x="167" y="400"/>
                  </a:cubicBezTo>
                  <a:lnTo>
                    <a:pt x="167" y="2600"/>
                  </a:lnTo>
                  <a:cubicBezTo>
                    <a:pt x="167" y="2618"/>
                    <a:pt x="152" y="2633"/>
                    <a:pt x="133" y="2633"/>
                  </a:cubicBezTo>
                  <a:cubicBezTo>
                    <a:pt x="115" y="2633"/>
                    <a:pt x="100" y="2618"/>
                    <a:pt x="100" y="2600"/>
                  </a:cubicBezTo>
                  <a:close/>
                  <a:moveTo>
                    <a:pt x="133" y="400"/>
                  </a:moveTo>
                  <a:lnTo>
                    <a:pt x="0" y="666"/>
                  </a:lnTo>
                  <a:lnTo>
                    <a:pt x="133" y="0"/>
                  </a:lnTo>
                  <a:lnTo>
                    <a:pt x="267" y="666"/>
                  </a:lnTo>
                  <a:lnTo>
                    <a:pt x="133" y="400"/>
                  </a:lnTo>
                  <a:close/>
                </a:path>
              </a:pathLst>
            </a:custGeom>
            <a:solidFill>
              <a:srgbClr val="CCFFFF"/>
            </a:solidFill>
            <a:ln w="4763">
              <a:solidFill>
                <a:srgbClr val="000000"/>
              </a:solidFill>
              <a:bevel/>
              <a:headEnd/>
              <a:tailEnd/>
            </a:ln>
          </p:spPr>
          <p:txBody>
            <a:bodyPr/>
            <a:lstStyle/>
            <a:p>
              <a:endParaRPr lang="zh-CN" altLang="en-US"/>
            </a:p>
          </p:txBody>
        </p:sp>
        <p:grpSp>
          <p:nvGrpSpPr>
            <p:cNvPr id="126992" name="Group 16"/>
            <p:cNvGrpSpPr>
              <a:grpSpLocks/>
            </p:cNvGrpSpPr>
            <p:nvPr/>
          </p:nvGrpSpPr>
          <p:grpSpPr bwMode="auto">
            <a:xfrm>
              <a:off x="1575" y="1912"/>
              <a:ext cx="552" cy="1000"/>
              <a:chOff x="1575" y="1912"/>
              <a:chExt cx="552" cy="1000"/>
            </a:xfrm>
          </p:grpSpPr>
          <p:sp>
            <p:nvSpPr>
              <p:cNvPr id="127046" name="Rectangle 17"/>
              <p:cNvSpPr>
                <a:spLocks noChangeArrowheads="1"/>
              </p:cNvSpPr>
              <p:nvPr/>
            </p:nvSpPr>
            <p:spPr bwMode="auto">
              <a:xfrm>
                <a:off x="1575" y="1912"/>
                <a:ext cx="552" cy="1000"/>
              </a:xfrm>
              <a:prstGeom prst="rect">
                <a:avLst/>
              </a:prstGeom>
              <a:solidFill>
                <a:srgbClr val="CCFFFF"/>
              </a:solidFill>
              <a:ln w="9525">
                <a:noFill/>
                <a:miter lim="800000"/>
                <a:headEnd/>
                <a:tailEnd/>
              </a:ln>
            </p:spPr>
            <p:txBody>
              <a:bodyPr/>
              <a:lstStyle/>
              <a:p>
                <a:endParaRPr lang="zh-CN" altLang="en-US"/>
              </a:p>
            </p:txBody>
          </p:sp>
          <p:sp>
            <p:nvSpPr>
              <p:cNvPr id="127047" name="Rectangle 18"/>
              <p:cNvSpPr>
                <a:spLocks noChangeArrowheads="1"/>
              </p:cNvSpPr>
              <p:nvPr/>
            </p:nvSpPr>
            <p:spPr bwMode="auto">
              <a:xfrm>
                <a:off x="1575" y="1912"/>
                <a:ext cx="552" cy="1000"/>
              </a:xfrm>
              <a:prstGeom prst="rect">
                <a:avLst/>
              </a:prstGeom>
              <a:solidFill>
                <a:srgbClr val="CCFFFF"/>
              </a:solidFill>
              <a:ln w="15875" cap="rnd">
                <a:solidFill>
                  <a:srgbClr val="000000"/>
                </a:solidFill>
                <a:miter lim="800000"/>
                <a:headEnd/>
                <a:tailEnd/>
              </a:ln>
            </p:spPr>
            <p:txBody>
              <a:bodyPr/>
              <a:lstStyle/>
              <a:p>
                <a:endParaRPr lang="zh-CN" altLang="en-US"/>
              </a:p>
            </p:txBody>
          </p:sp>
        </p:grpSp>
        <p:sp>
          <p:nvSpPr>
            <p:cNvPr id="126993" name="Rectangle 19"/>
            <p:cNvSpPr>
              <a:spLocks noChangeArrowheads="1"/>
            </p:cNvSpPr>
            <p:nvPr/>
          </p:nvSpPr>
          <p:spPr bwMode="auto">
            <a:xfrm>
              <a:off x="1854" y="1996"/>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6994" name="Rectangle 20"/>
            <p:cNvSpPr>
              <a:spLocks noChangeArrowheads="1"/>
            </p:cNvSpPr>
            <p:nvPr/>
          </p:nvSpPr>
          <p:spPr bwMode="auto">
            <a:xfrm>
              <a:off x="1680" y="2204"/>
              <a:ext cx="176"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黑体" pitchFamily="49" charset="-122"/>
                  <a:ea typeface="黑体" pitchFamily="49" charset="-122"/>
                </a:rPr>
                <a:t>输</a:t>
              </a:r>
              <a:r>
                <a:rPr lang="zh-CN" altLang="en-US" sz="1800">
                  <a:latin typeface="Arial" pitchFamily="34" charset="0"/>
                  <a:ea typeface="黑体" pitchFamily="49" charset="-122"/>
                </a:rPr>
                <a:t> </a:t>
              </a:r>
              <a:endParaRPr lang="zh-CN" altLang="en-US" sz="1800">
                <a:latin typeface="Arial" pitchFamily="34" charset="0"/>
              </a:endParaRPr>
            </a:p>
          </p:txBody>
        </p:sp>
        <p:sp>
          <p:nvSpPr>
            <p:cNvPr id="126995" name="Rectangle 21"/>
            <p:cNvSpPr>
              <a:spLocks noChangeArrowheads="1"/>
            </p:cNvSpPr>
            <p:nvPr/>
          </p:nvSpPr>
          <p:spPr bwMode="auto">
            <a:xfrm>
              <a:off x="1819" y="2201"/>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6996" name="Rectangle 22"/>
            <p:cNvSpPr>
              <a:spLocks noChangeArrowheads="1"/>
            </p:cNvSpPr>
            <p:nvPr/>
          </p:nvSpPr>
          <p:spPr bwMode="auto">
            <a:xfrm>
              <a:off x="1888" y="2204"/>
              <a:ext cx="176"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黑体" pitchFamily="49" charset="-122"/>
                  <a:ea typeface="黑体" pitchFamily="49" charset="-122"/>
                </a:rPr>
                <a:t>出</a:t>
              </a:r>
              <a:r>
                <a:rPr lang="zh-CN" altLang="en-US" sz="1800">
                  <a:latin typeface="Arial" pitchFamily="34" charset="0"/>
                  <a:ea typeface="黑体" pitchFamily="49" charset="-122"/>
                </a:rPr>
                <a:t> </a:t>
              </a:r>
              <a:endParaRPr lang="zh-CN" altLang="en-US" sz="1800">
                <a:latin typeface="Arial" pitchFamily="34" charset="0"/>
              </a:endParaRPr>
            </a:p>
          </p:txBody>
        </p:sp>
        <p:sp>
          <p:nvSpPr>
            <p:cNvPr id="126997" name="Rectangle 23"/>
            <p:cNvSpPr>
              <a:spLocks noChangeArrowheads="1"/>
            </p:cNvSpPr>
            <p:nvPr/>
          </p:nvSpPr>
          <p:spPr bwMode="auto">
            <a:xfrm>
              <a:off x="2027" y="2201"/>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6998" name="Rectangle 24"/>
            <p:cNvSpPr>
              <a:spLocks noChangeArrowheads="1"/>
            </p:cNvSpPr>
            <p:nvPr/>
          </p:nvSpPr>
          <p:spPr bwMode="auto">
            <a:xfrm>
              <a:off x="1677" y="2409"/>
              <a:ext cx="176"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黑体" pitchFamily="49" charset="-122"/>
                  <a:ea typeface="黑体" pitchFamily="49" charset="-122"/>
                </a:rPr>
                <a:t>锁</a:t>
              </a:r>
              <a:r>
                <a:rPr lang="zh-CN" altLang="en-US" sz="1800">
                  <a:latin typeface="Arial" pitchFamily="34" charset="0"/>
                  <a:ea typeface="黑体" pitchFamily="49" charset="-122"/>
                </a:rPr>
                <a:t> </a:t>
              </a:r>
              <a:endParaRPr lang="zh-CN" altLang="en-US" sz="1800">
                <a:latin typeface="Arial" pitchFamily="34" charset="0"/>
              </a:endParaRPr>
            </a:p>
          </p:txBody>
        </p:sp>
        <p:sp>
          <p:nvSpPr>
            <p:cNvPr id="126999" name="Rectangle 25"/>
            <p:cNvSpPr>
              <a:spLocks noChangeArrowheads="1"/>
            </p:cNvSpPr>
            <p:nvPr/>
          </p:nvSpPr>
          <p:spPr bwMode="auto">
            <a:xfrm>
              <a:off x="1816" y="2406"/>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00" name="Rectangle 26"/>
            <p:cNvSpPr>
              <a:spLocks noChangeArrowheads="1"/>
            </p:cNvSpPr>
            <p:nvPr/>
          </p:nvSpPr>
          <p:spPr bwMode="auto">
            <a:xfrm>
              <a:off x="1885" y="2409"/>
              <a:ext cx="176"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黑体" pitchFamily="49" charset="-122"/>
                  <a:ea typeface="黑体" pitchFamily="49" charset="-122"/>
                </a:rPr>
                <a:t>存</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01" name="Rectangle 27"/>
            <p:cNvSpPr>
              <a:spLocks noChangeArrowheads="1"/>
            </p:cNvSpPr>
            <p:nvPr/>
          </p:nvSpPr>
          <p:spPr bwMode="auto">
            <a:xfrm>
              <a:off x="2024" y="2406"/>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02" name="Rectangle 28"/>
            <p:cNvSpPr>
              <a:spLocks noChangeArrowheads="1"/>
            </p:cNvSpPr>
            <p:nvPr/>
          </p:nvSpPr>
          <p:spPr bwMode="auto">
            <a:xfrm>
              <a:off x="1677" y="2608"/>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03" name="Rectangle 29"/>
            <p:cNvSpPr>
              <a:spLocks noChangeArrowheads="1"/>
            </p:cNvSpPr>
            <p:nvPr/>
          </p:nvSpPr>
          <p:spPr bwMode="auto">
            <a:xfrm>
              <a:off x="1746" y="2611"/>
              <a:ext cx="176"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黑体" pitchFamily="49" charset="-122"/>
                  <a:ea typeface="黑体" pitchFamily="49" charset="-122"/>
                </a:rPr>
                <a:t>器</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04" name="Rectangle 30"/>
            <p:cNvSpPr>
              <a:spLocks noChangeArrowheads="1"/>
            </p:cNvSpPr>
            <p:nvPr/>
          </p:nvSpPr>
          <p:spPr bwMode="auto">
            <a:xfrm>
              <a:off x="1885" y="2608"/>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grpSp>
          <p:nvGrpSpPr>
            <p:cNvPr id="127005" name="Group 31"/>
            <p:cNvGrpSpPr>
              <a:grpSpLocks/>
            </p:cNvGrpSpPr>
            <p:nvPr/>
          </p:nvGrpSpPr>
          <p:grpSpPr bwMode="auto">
            <a:xfrm>
              <a:off x="2614" y="1892"/>
              <a:ext cx="553" cy="1001"/>
              <a:chOff x="2614" y="1892"/>
              <a:chExt cx="553" cy="1001"/>
            </a:xfrm>
          </p:grpSpPr>
          <p:sp>
            <p:nvSpPr>
              <p:cNvPr id="127044" name="Rectangle 32"/>
              <p:cNvSpPr>
                <a:spLocks noChangeArrowheads="1"/>
              </p:cNvSpPr>
              <p:nvPr/>
            </p:nvSpPr>
            <p:spPr bwMode="auto">
              <a:xfrm>
                <a:off x="2614" y="1892"/>
                <a:ext cx="553" cy="1001"/>
              </a:xfrm>
              <a:prstGeom prst="rect">
                <a:avLst/>
              </a:prstGeom>
              <a:solidFill>
                <a:srgbClr val="CCFFFF"/>
              </a:solidFill>
              <a:ln w="9525">
                <a:noFill/>
                <a:miter lim="800000"/>
                <a:headEnd/>
                <a:tailEnd/>
              </a:ln>
            </p:spPr>
            <p:txBody>
              <a:bodyPr/>
              <a:lstStyle/>
              <a:p>
                <a:endParaRPr lang="zh-CN" altLang="en-US"/>
              </a:p>
            </p:txBody>
          </p:sp>
          <p:sp>
            <p:nvSpPr>
              <p:cNvPr id="127045" name="Rectangle 33"/>
              <p:cNvSpPr>
                <a:spLocks noChangeArrowheads="1"/>
              </p:cNvSpPr>
              <p:nvPr/>
            </p:nvSpPr>
            <p:spPr bwMode="auto">
              <a:xfrm>
                <a:off x="2614" y="1892"/>
                <a:ext cx="553" cy="1001"/>
              </a:xfrm>
              <a:prstGeom prst="rect">
                <a:avLst/>
              </a:prstGeom>
              <a:solidFill>
                <a:srgbClr val="CCFFFF"/>
              </a:solidFill>
              <a:ln w="15875" cap="rnd">
                <a:solidFill>
                  <a:srgbClr val="000000"/>
                </a:solidFill>
                <a:miter lim="800000"/>
                <a:headEnd/>
                <a:tailEnd/>
              </a:ln>
            </p:spPr>
            <p:txBody>
              <a:bodyPr/>
              <a:lstStyle/>
              <a:p>
                <a:endParaRPr lang="zh-CN" altLang="en-US"/>
              </a:p>
            </p:txBody>
          </p:sp>
        </p:grpSp>
        <p:sp>
          <p:nvSpPr>
            <p:cNvPr id="127006" name="Rectangle 34"/>
            <p:cNvSpPr>
              <a:spLocks noChangeArrowheads="1"/>
            </p:cNvSpPr>
            <p:nvPr/>
          </p:nvSpPr>
          <p:spPr bwMode="auto">
            <a:xfrm>
              <a:off x="2892" y="1977"/>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07" name="Rectangle 35"/>
            <p:cNvSpPr>
              <a:spLocks noChangeArrowheads="1"/>
            </p:cNvSpPr>
            <p:nvPr/>
          </p:nvSpPr>
          <p:spPr bwMode="auto">
            <a:xfrm>
              <a:off x="2719" y="2185"/>
              <a:ext cx="176"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黑体" pitchFamily="49" charset="-122"/>
                  <a:ea typeface="黑体" pitchFamily="49" charset="-122"/>
                </a:rPr>
                <a:t>输</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08" name="Rectangle 36"/>
            <p:cNvSpPr>
              <a:spLocks noChangeArrowheads="1"/>
            </p:cNvSpPr>
            <p:nvPr/>
          </p:nvSpPr>
          <p:spPr bwMode="auto">
            <a:xfrm>
              <a:off x="2858" y="2182"/>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09" name="Rectangle 37"/>
            <p:cNvSpPr>
              <a:spLocks noChangeArrowheads="1"/>
            </p:cNvSpPr>
            <p:nvPr/>
          </p:nvSpPr>
          <p:spPr bwMode="auto">
            <a:xfrm>
              <a:off x="2927" y="2185"/>
              <a:ext cx="176"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黑体" pitchFamily="49" charset="-122"/>
                  <a:ea typeface="黑体" pitchFamily="49" charset="-122"/>
                </a:rPr>
                <a:t>出</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10" name="Rectangle 38"/>
            <p:cNvSpPr>
              <a:spLocks noChangeArrowheads="1"/>
            </p:cNvSpPr>
            <p:nvPr/>
          </p:nvSpPr>
          <p:spPr bwMode="auto">
            <a:xfrm>
              <a:off x="3066" y="2182"/>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11" name="Rectangle 39"/>
            <p:cNvSpPr>
              <a:spLocks noChangeArrowheads="1"/>
            </p:cNvSpPr>
            <p:nvPr/>
          </p:nvSpPr>
          <p:spPr bwMode="auto">
            <a:xfrm>
              <a:off x="2715" y="2390"/>
              <a:ext cx="176"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黑体" pitchFamily="49" charset="-122"/>
                  <a:ea typeface="黑体" pitchFamily="49" charset="-122"/>
                </a:rPr>
                <a:t>驱</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12" name="Rectangle 40"/>
            <p:cNvSpPr>
              <a:spLocks noChangeArrowheads="1"/>
            </p:cNvSpPr>
            <p:nvPr/>
          </p:nvSpPr>
          <p:spPr bwMode="auto">
            <a:xfrm>
              <a:off x="2854" y="2387"/>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13" name="Rectangle 41"/>
            <p:cNvSpPr>
              <a:spLocks noChangeArrowheads="1"/>
            </p:cNvSpPr>
            <p:nvPr/>
          </p:nvSpPr>
          <p:spPr bwMode="auto">
            <a:xfrm>
              <a:off x="2924" y="2390"/>
              <a:ext cx="176"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黑体" pitchFamily="49" charset="-122"/>
                  <a:ea typeface="黑体" pitchFamily="49" charset="-122"/>
                </a:rPr>
                <a:t>动</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14" name="Rectangle 42"/>
            <p:cNvSpPr>
              <a:spLocks noChangeArrowheads="1"/>
            </p:cNvSpPr>
            <p:nvPr/>
          </p:nvSpPr>
          <p:spPr bwMode="auto">
            <a:xfrm>
              <a:off x="3063" y="2387"/>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15" name="Rectangle 43"/>
            <p:cNvSpPr>
              <a:spLocks noChangeArrowheads="1"/>
            </p:cNvSpPr>
            <p:nvPr/>
          </p:nvSpPr>
          <p:spPr bwMode="auto">
            <a:xfrm>
              <a:off x="2719" y="2592"/>
              <a:ext cx="176"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黑体" pitchFamily="49" charset="-122"/>
                  <a:ea typeface="黑体" pitchFamily="49" charset="-122"/>
                </a:rPr>
                <a:t>电</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16" name="Rectangle 44"/>
            <p:cNvSpPr>
              <a:spLocks noChangeArrowheads="1"/>
            </p:cNvSpPr>
            <p:nvPr/>
          </p:nvSpPr>
          <p:spPr bwMode="auto">
            <a:xfrm>
              <a:off x="2858" y="2589"/>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17" name="Rectangle 45"/>
            <p:cNvSpPr>
              <a:spLocks noChangeArrowheads="1"/>
            </p:cNvSpPr>
            <p:nvPr/>
          </p:nvSpPr>
          <p:spPr bwMode="auto">
            <a:xfrm>
              <a:off x="2927" y="2592"/>
              <a:ext cx="176"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黑体" pitchFamily="49" charset="-122"/>
                  <a:ea typeface="黑体" pitchFamily="49" charset="-122"/>
                </a:rPr>
                <a:t>路</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18" name="Rectangle 46"/>
            <p:cNvSpPr>
              <a:spLocks noChangeArrowheads="1"/>
            </p:cNvSpPr>
            <p:nvPr/>
          </p:nvSpPr>
          <p:spPr bwMode="auto">
            <a:xfrm>
              <a:off x="3066" y="2589"/>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grpSp>
          <p:nvGrpSpPr>
            <p:cNvPr id="127019" name="Group 47"/>
            <p:cNvGrpSpPr>
              <a:grpSpLocks/>
            </p:cNvGrpSpPr>
            <p:nvPr/>
          </p:nvGrpSpPr>
          <p:grpSpPr bwMode="auto">
            <a:xfrm>
              <a:off x="3167" y="2300"/>
              <a:ext cx="302" cy="237"/>
              <a:chOff x="3167" y="2300"/>
              <a:chExt cx="302" cy="237"/>
            </a:xfrm>
          </p:grpSpPr>
          <p:sp>
            <p:nvSpPr>
              <p:cNvPr id="127042" name="Freeform 48"/>
              <p:cNvSpPr>
                <a:spLocks/>
              </p:cNvSpPr>
              <p:nvPr/>
            </p:nvSpPr>
            <p:spPr bwMode="auto">
              <a:xfrm>
                <a:off x="3167" y="2300"/>
                <a:ext cx="302" cy="237"/>
              </a:xfrm>
              <a:custGeom>
                <a:avLst/>
                <a:gdLst>
                  <a:gd name="T0" fmla="*/ 203 w 302"/>
                  <a:gd name="T1" fmla="*/ 0 h 237"/>
                  <a:gd name="T2" fmla="*/ 203 w 302"/>
                  <a:gd name="T3" fmla="*/ 67 h 237"/>
                  <a:gd name="T4" fmla="*/ 0 w 302"/>
                  <a:gd name="T5" fmla="*/ 67 h 237"/>
                  <a:gd name="T6" fmla="*/ 0 w 302"/>
                  <a:gd name="T7" fmla="*/ 171 h 237"/>
                  <a:gd name="T8" fmla="*/ 203 w 302"/>
                  <a:gd name="T9" fmla="*/ 171 h 237"/>
                  <a:gd name="T10" fmla="*/ 203 w 302"/>
                  <a:gd name="T11" fmla="*/ 237 h 237"/>
                  <a:gd name="T12" fmla="*/ 302 w 302"/>
                  <a:gd name="T13" fmla="*/ 119 h 237"/>
                  <a:gd name="T14" fmla="*/ 203 w 302"/>
                  <a:gd name="T15" fmla="*/ 0 h 237"/>
                  <a:gd name="T16" fmla="*/ 0 60000 65536"/>
                  <a:gd name="T17" fmla="*/ 0 60000 65536"/>
                  <a:gd name="T18" fmla="*/ 0 60000 65536"/>
                  <a:gd name="T19" fmla="*/ 0 60000 65536"/>
                  <a:gd name="T20" fmla="*/ 0 60000 65536"/>
                  <a:gd name="T21" fmla="*/ 0 60000 65536"/>
                  <a:gd name="T22" fmla="*/ 0 60000 65536"/>
                  <a:gd name="T23" fmla="*/ 0 60000 65536"/>
                  <a:gd name="T24" fmla="*/ 0 w 302"/>
                  <a:gd name="T25" fmla="*/ 0 h 237"/>
                  <a:gd name="T26" fmla="*/ 302 w 302"/>
                  <a:gd name="T27" fmla="*/ 237 h 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2" h="237">
                    <a:moveTo>
                      <a:pt x="203" y="0"/>
                    </a:moveTo>
                    <a:lnTo>
                      <a:pt x="203" y="67"/>
                    </a:lnTo>
                    <a:lnTo>
                      <a:pt x="0" y="67"/>
                    </a:lnTo>
                    <a:lnTo>
                      <a:pt x="0" y="171"/>
                    </a:lnTo>
                    <a:lnTo>
                      <a:pt x="203" y="171"/>
                    </a:lnTo>
                    <a:lnTo>
                      <a:pt x="203" y="237"/>
                    </a:lnTo>
                    <a:lnTo>
                      <a:pt x="302" y="119"/>
                    </a:lnTo>
                    <a:lnTo>
                      <a:pt x="203" y="0"/>
                    </a:lnTo>
                    <a:close/>
                  </a:path>
                </a:pathLst>
              </a:custGeom>
              <a:solidFill>
                <a:srgbClr val="CCFFFF"/>
              </a:solidFill>
              <a:ln w="9525">
                <a:noFill/>
                <a:round/>
                <a:headEnd/>
                <a:tailEnd/>
              </a:ln>
            </p:spPr>
            <p:txBody>
              <a:bodyPr/>
              <a:lstStyle/>
              <a:p>
                <a:endParaRPr lang="zh-CN" altLang="en-US"/>
              </a:p>
            </p:txBody>
          </p:sp>
          <p:sp>
            <p:nvSpPr>
              <p:cNvPr id="127043" name="Freeform 49"/>
              <p:cNvSpPr>
                <a:spLocks/>
              </p:cNvSpPr>
              <p:nvPr/>
            </p:nvSpPr>
            <p:spPr bwMode="auto">
              <a:xfrm>
                <a:off x="3167" y="2300"/>
                <a:ext cx="302" cy="237"/>
              </a:xfrm>
              <a:custGeom>
                <a:avLst/>
                <a:gdLst>
                  <a:gd name="T0" fmla="*/ 203 w 302"/>
                  <a:gd name="T1" fmla="*/ 0 h 237"/>
                  <a:gd name="T2" fmla="*/ 203 w 302"/>
                  <a:gd name="T3" fmla="*/ 67 h 237"/>
                  <a:gd name="T4" fmla="*/ 0 w 302"/>
                  <a:gd name="T5" fmla="*/ 67 h 237"/>
                  <a:gd name="T6" fmla="*/ 0 w 302"/>
                  <a:gd name="T7" fmla="*/ 171 h 237"/>
                  <a:gd name="T8" fmla="*/ 203 w 302"/>
                  <a:gd name="T9" fmla="*/ 171 h 237"/>
                  <a:gd name="T10" fmla="*/ 203 w 302"/>
                  <a:gd name="T11" fmla="*/ 237 h 237"/>
                  <a:gd name="T12" fmla="*/ 302 w 302"/>
                  <a:gd name="T13" fmla="*/ 119 h 237"/>
                  <a:gd name="T14" fmla="*/ 203 w 302"/>
                  <a:gd name="T15" fmla="*/ 0 h 237"/>
                  <a:gd name="T16" fmla="*/ 0 60000 65536"/>
                  <a:gd name="T17" fmla="*/ 0 60000 65536"/>
                  <a:gd name="T18" fmla="*/ 0 60000 65536"/>
                  <a:gd name="T19" fmla="*/ 0 60000 65536"/>
                  <a:gd name="T20" fmla="*/ 0 60000 65536"/>
                  <a:gd name="T21" fmla="*/ 0 60000 65536"/>
                  <a:gd name="T22" fmla="*/ 0 60000 65536"/>
                  <a:gd name="T23" fmla="*/ 0 60000 65536"/>
                  <a:gd name="T24" fmla="*/ 0 w 302"/>
                  <a:gd name="T25" fmla="*/ 0 h 237"/>
                  <a:gd name="T26" fmla="*/ 302 w 302"/>
                  <a:gd name="T27" fmla="*/ 237 h 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2" h="237">
                    <a:moveTo>
                      <a:pt x="203" y="0"/>
                    </a:moveTo>
                    <a:lnTo>
                      <a:pt x="203" y="67"/>
                    </a:lnTo>
                    <a:lnTo>
                      <a:pt x="0" y="67"/>
                    </a:lnTo>
                    <a:lnTo>
                      <a:pt x="0" y="171"/>
                    </a:lnTo>
                    <a:lnTo>
                      <a:pt x="203" y="171"/>
                    </a:lnTo>
                    <a:lnTo>
                      <a:pt x="203" y="237"/>
                    </a:lnTo>
                    <a:lnTo>
                      <a:pt x="302" y="119"/>
                    </a:lnTo>
                    <a:lnTo>
                      <a:pt x="203" y="0"/>
                    </a:lnTo>
                    <a:close/>
                  </a:path>
                </a:pathLst>
              </a:custGeom>
              <a:solidFill>
                <a:srgbClr val="CCFFFF"/>
              </a:solidFill>
              <a:ln w="15875" cap="rnd">
                <a:solidFill>
                  <a:srgbClr val="000000"/>
                </a:solidFill>
                <a:round/>
                <a:headEnd/>
                <a:tailEnd/>
              </a:ln>
            </p:spPr>
            <p:txBody>
              <a:bodyPr/>
              <a:lstStyle/>
              <a:p>
                <a:endParaRPr lang="zh-CN" altLang="en-US"/>
              </a:p>
            </p:txBody>
          </p:sp>
        </p:grpSp>
        <p:grpSp>
          <p:nvGrpSpPr>
            <p:cNvPr id="127020" name="Group 50"/>
            <p:cNvGrpSpPr>
              <a:grpSpLocks/>
            </p:cNvGrpSpPr>
            <p:nvPr/>
          </p:nvGrpSpPr>
          <p:grpSpPr bwMode="auto">
            <a:xfrm>
              <a:off x="2127" y="2314"/>
              <a:ext cx="487" cy="197"/>
              <a:chOff x="2127" y="2314"/>
              <a:chExt cx="487" cy="197"/>
            </a:xfrm>
          </p:grpSpPr>
          <p:sp>
            <p:nvSpPr>
              <p:cNvPr id="127040" name="Freeform 51"/>
              <p:cNvSpPr>
                <a:spLocks/>
              </p:cNvSpPr>
              <p:nvPr/>
            </p:nvSpPr>
            <p:spPr bwMode="auto">
              <a:xfrm>
                <a:off x="2127" y="2314"/>
                <a:ext cx="487" cy="197"/>
              </a:xfrm>
              <a:custGeom>
                <a:avLst/>
                <a:gdLst>
                  <a:gd name="T0" fmla="*/ 366 w 487"/>
                  <a:gd name="T1" fmla="*/ 0 h 197"/>
                  <a:gd name="T2" fmla="*/ 366 w 487"/>
                  <a:gd name="T3" fmla="*/ 49 h 197"/>
                  <a:gd name="T4" fmla="*/ 0 w 487"/>
                  <a:gd name="T5" fmla="*/ 49 h 197"/>
                  <a:gd name="T6" fmla="*/ 0 w 487"/>
                  <a:gd name="T7" fmla="*/ 148 h 197"/>
                  <a:gd name="T8" fmla="*/ 366 w 487"/>
                  <a:gd name="T9" fmla="*/ 148 h 197"/>
                  <a:gd name="T10" fmla="*/ 366 w 487"/>
                  <a:gd name="T11" fmla="*/ 197 h 197"/>
                  <a:gd name="T12" fmla="*/ 487 w 487"/>
                  <a:gd name="T13" fmla="*/ 98 h 197"/>
                  <a:gd name="T14" fmla="*/ 366 w 487"/>
                  <a:gd name="T15" fmla="*/ 0 h 197"/>
                  <a:gd name="T16" fmla="*/ 0 60000 65536"/>
                  <a:gd name="T17" fmla="*/ 0 60000 65536"/>
                  <a:gd name="T18" fmla="*/ 0 60000 65536"/>
                  <a:gd name="T19" fmla="*/ 0 60000 65536"/>
                  <a:gd name="T20" fmla="*/ 0 60000 65536"/>
                  <a:gd name="T21" fmla="*/ 0 60000 65536"/>
                  <a:gd name="T22" fmla="*/ 0 60000 65536"/>
                  <a:gd name="T23" fmla="*/ 0 60000 65536"/>
                  <a:gd name="T24" fmla="*/ 0 w 487"/>
                  <a:gd name="T25" fmla="*/ 0 h 197"/>
                  <a:gd name="T26" fmla="*/ 487 w 487"/>
                  <a:gd name="T27" fmla="*/ 197 h 1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7" h="197">
                    <a:moveTo>
                      <a:pt x="366" y="0"/>
                    </a:moveTo>
                    <a:lnTo>
                      <a:pt x="366" y="49"/>
                    </a:lnTo>
                    <a:lnTo>
                      <a:pt x="0" y="49"/>
                    </a:lnTo>
                    <a:lnTo>
                      <a:pt x="0" y="148"/>
                    </a:lnTo>
                    <a:lnTo>
                      <a:pt x="366" y="148"/>
                    </a:lnTo>
                    <a:lnTo>
                      <a:pt x="366" y="197"/>
                    </a:lnTo>
                    <a:lnTo>
                      <a:pt x="487" y="98"/>
                    </a:lnTo>
                    <a:lnTo>
                      <a:pt x="366" y="0"/>
                    </a:lnTo>
                    <a:close/>
                  </a:path>
                </a:pathLst>
              </a:custGeom>
              <a:solidFill>
                <a:srgbClr val="CCFFFF"/>
              </a:solidFill>
              <a:ln w="9525">
                <a:noFill/>
                <a:round/>
                <a:headEnd/>
                <a:tailEnd/>
              </a:ln>
            </p:spPr>
            <p:txBody>
              <a:bodyPr/>
              <a:lstStyle/>
              <a:p>
                <a:endParaRPr lang="zh-CN" altLang="en-US"/>
              </a:p>
            </p:txBody>
          </p:sp>
          <p:sp>
            <p:nvSpPr>
              <p:cNvPr id="127041" name="Freeform 52"/>
              <p:cNvSpPr>
                <a:spLocks/>
              </p:cNvSpPr>
              <p:nvPr/>
            </p:nvSpPr>
            <p:spPr bwMode="auto">
              <a:xfrm>
                <a:off x="2127" y="2314"/>
                <a:ext cx="487" cy="197"/>
              </a:xfrm>
              <a:custGeom>
                <a:avLst/>
                <a:gdLst>
                  <a:gd name="T0" fmla="*/ 366 w 487"/>
                  <a:gd name="T1" fmla="*/ 0 h 197"/>
                  <a:gd name="T2" fmla="*/ 366 w 487"/>
                  <a:gd name="T3" fmla="*/ 49 h 197"/>
                  <a:gd name="T4" fmla="*/ 0 w 487"/>
                  <a:gd name="T5" fmla="*/ 49 h 197"/>
                  <a:gd name="T6" fmla="*/ 0 w 487"/>
                  <a:gd name="T7" fmla="*/ 148 h 197"/>
                  <a:gd name="T8" fmla="*/ 366 w 487"/>
                  <a:gd name="T9" fmla="*/ 148 h 197"/>
                  <a:gd name="T10" fmla="*/ 366 w 487"/>
                  <a:gd name="T11" fmla="*/ 197 h 197"/>
                  <a:gd name="T12" fmla="*/ 487 w 487"/>
                  <a:gd name="T13" fmla="*/ 98 h 197"/>
                  <a:gd name="T14" fmla="*/ 366 w 487"/>
                  <a:gd name="T15" fmla="*/ 0 h 197"/>
                  <a:gd name="T16" fmla="*/ 0 60000 65536"/>
                  <a:gd name="T17" fmla="*/ 0 60000 65536"/>
                  <a:gd name="T18" fmla="*/ 0 60000 65536"/>
                  <a:gd name="T19" fmla="*/ 0 60000 65536"/>
                  <a:gd name="T20" fmla="*/ 0 60000 65536"/>
                  <a:gd name="T21" fmla="*/ 0 60000 65536"/>
                  <a:gd name="T22" fmla="*/ 0 60000 65536"/>
                  <a:gd name="T23" fmla="*/ 0 60000 65536"/>
                  <a:gd name="T24" fmla="*/ 0 w 487"/>
                  <a:gd name="T25" fmla="*/ 0 h 197"/>
                  <a:gd name="T26" fmla="*/ 487 w 487"/>
                  <a:gd name="T27" fmla="*/ 197 h 1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7" h="197">
                    <a:moveTo>
                      <a:pt x="366" y="0"/>
                    </a:moveTo>
                    <a:lnTo>
                      <a:pt x="366" y="49"/>
                    </a:lnTo>
                    <a:lnTo>
                      <a:pt x="0" y="49"/>
                    </a:lnTo>
                    <a:lnTo>
                      <a:pt x="0" y="148"/>
                    </a:lnTo>
                    <a:lnTo>
                      <a:pt x="366" y="148"/>
                    </a:lnTo>
                    <a:lnTo>
                      <a:pt x="366" y="197"/>
                    </a:lnTo>
                    <a:lnTo>
                      <a:pt x="487" y="98"/>
                    </a:lnTo>
                    <a:lnTo>
                      <a:pt x="366" y="0"/>
                    </a:lnTo>
                    <a:close/>
                  </a:path>
                </a:pathLst>
              </a:custGeom>
              <a:solidFill>
                <a:srgbClr val="CCFFFF"/>
              </a:solidFill>
              <a:ln w="15875" cap="rnd">
                <a:solidFill>
                  <a:srgbClr val="000000"/>
                </a:solidFill>
                <a:round/>
                <a:headEnd/>
                <a:tailEnd/>
              </a:ln>
            </p:spPr>
            <p:txBody>
              <a:bodyPr/>
              <a:lstStyle/>
              <a:p>
                <a:endParaRPr lang="zh-CN" altLang="en-US"/>
              </a:p>
            </p:txBody>
          </p:sp>
        </p:grpSp>
        <p:grpSp>
          <p:nvGrpSpPr>
            <p:cNvPr id="127021" name="Group 53"/>
            <p:cNvGrpSpPr>
              <a:grpSpLocks/>
            </p:cNvGrpSpPr>
            <p:nvPr/>
          </p:nvGrpSpPr>
          <p:grpSpPr bwMode="auto">
            <a:xfrm>
              <a:off x="957" y="2320"/>
              <a:ext cx="605" cy="191"/>
              <a:chOff x="957" y="2320"/>
              <a:chExt cx="605" cy="191"/>
            </a:xfrm>
          </p:grpSpPr>
          <p:sp>
            <p:nvSpPr>
              <p:cNvPr id="127038" name="Freeform 54"/>
              <p:cNvSpPr>
                <a:spLocks/>
              </p:cNvSpPr>
              <p:nvPr/>
            </p:nvSpPr>
            <p:spPr bwMode="auto">
              <a:xfrm>
                <a:off x="957" y="2320"/>
                <a:ext cx="605" cy="191"/>
              </a:xfrm>
              <a:custGeom>
                <a:avLst/>
                <a:gdLst>
                  <a:gd name="T0" fmla="*/ 454 w 605"/>
                  <a:gd name="T1" fmla="*/ 0 h 191"/>
                  <a:gd name="T2" fmla="*/ 454 w 605"/>
                  <a:gd name="T3" fmla="*/ 48 h 191"/>
                  <a:gd name="T4" fmla="*/ 0 w 605"/>
                  <a:gd name="T5" fmla="*/ 48 h 191"/>
                  <a:gd name="T6" fmla="*/ 0 w 605"/>
                  <a:gd name="T7" fmla="*/ 143 h 191"/>
                  <a:gd name="T8" fmla="*/ 454 w 605"/>
                  <a:gd name="T9" fmla="*/ 143 h 191"/>
                  <a:gd name="T10" fmla="*/ 454 w 605"/>
                  <a:gd name="T11" fmla="*/ 191 h 191"/>
                  <a:gd name="T12" fmla="*/ 605 w 605"/>
                  <a:gd name="T13" fmla="*/ 95 h 191"/>
                  <a:gd name="T14" fmla="*/ 454 w 605"/>
                  <a:gd name="T15" fmla="*/ 0 h 191"/>
                  <a:gd name="T16" fmla="*/ 0 60000 65536"/>
                  <a:gd name="T17" fmla="*/ 0 60000 65536"/>
                  <a:gd name="T18" fmla="*/ 0 60000 65536"/>
                  <a:gd name="T19" fmla="*/ 0 60000 65536"/>
                  <a:gd name="T20" fmla="*/ 0 60000 65536"/>
                  <a:gd name="T21" fmla="*/ 0 60000 65536"/>
                  <a:gd name="T22" fmla="*/ 0 60000 65536"/>
                  <a:gd name="T23" fmla="*/ 0 60000 65536"/>
                  <a:gd name="T24" fmla="*/ 0 w 605"/>
                  <a:gd name="T25" fmla="*/ 0 h 191"/>
                  <a:gd name="T26" fmla="*/ 605 w 605"/>
                  <a:gd name="T27" fmla="*/ 191 h 1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5" h="191">
                    <a:moveTo>
                      <a:pt x="454" y="0"/>
                    </a:moveTo>
                    <a:lnTo>
                      <a:pt x="454" y="48"/>
                    </a:lnTo>
                    <a:lnTo>
                      <a:pt x="0" y="48"/>
                    </a:lnTo>
                    <a:lnTo>
                      <a:pt x="0" y="143"/>
                    </a:lnTo>
                    <a:lnTo>
                      <a:pt x="454" y="143"/>
                    </a:lnTo>
                    <a:lnTo>
                      <a:pt x="454" y="191"/>
                    </a:lnTo>
                    <a:lnTo>
                      <a:pt x="605" y="95"/>
                    </a:lnTo>
                    <a:lnTo>
                      <a:pt x="454" y="0"/>
                    </a:lnTo>
                    <a:close/>
                  </a:path>
                </a:pathLst>
              </a:custGeom>
              <a:solidFill>
                <a:srgbClr val="CCFFFF"/>
              </a:solidFill>
              <a:ln w="9525">
                <a:noFill/>
                <a:round/>
                <a:headEnd/>
                <a:tailEnd/>
              </a:ln>
            </p:spPr>
            <p:txBody>
              <a:bodyPr/>
              <a:lstStyle/>
              <a:p>
                <a:endParaRPr lang="zh-CN" altLang="en-US"/>
              </a:p>
            </p:txBody>
          </p:sp>
          <p:sp>
            <p:nvSpPr>
              <p:cNvPr id="127039" name="Freeform 55"/>
              <p:cNvSpPr>
                <a:spLocks/>
              </p:cNvSpPr>
              <p:nvPr/>
            </p:nvSpPr>
            <p:spPr bwMode="auto">
              <a:xfrm>
                <a:off x="957" y="2320"/>
                <a:ext cx="605" cy="191"/>
              </a:xfrm>
              <a:custGeom>
                <a:avLst/>
                <a:gdLst>
                  <a:gd name="T0" fmla="*/ 454 w 605"/>
                  <a:gd name="T1" fmla="*/ 0 h 191"/>
                  <a:gd name="T2" fmla="*/ 454 w 605"/>
                  <a:gd name="T3" fmla="*/ 48 h 191"/>
                  <a:gd name="T4" fmla="*/ 0 w 605"/>
                  <a:gd name="T5" fmla="*/ 48 h 191"/>
                  <a:gd name="T6" fmla="*/ 0 w 605"/>
                  <a:gd name="T7" fmla="*/ 143 h 191"/>
                  <a:gd name="T8" fmla="*/ 454 w 605"/>
                  <a:gd name="T9" fmla="*/ 143 h 191"/>
                  <a:gd name="T10" fmla="*/ 454 w 605"/>
                  <a:gd name="T11" fmla="*/ 191 h 191"/>
                  <a:gd name="T12" fmla="*/ 605 w 605"/>
                  <a:gd name="T13" fmla="*/ 95 h 191"/>
                  <a:gd name="T14" fmla="*/ 454 w 605"/>
                  <a:gd name="T15" fmla="*/ 0 h 191"/>
                  <a:gd name="T16" fmla="*/ 0 60000 65536"/>
                  <a:gd name="T17" fmla="*/ 0 60000 65536"/>
                  <a:gd name="T18" fmla="*/ 0 60000 65536"/>
                  <a:gd name="T19" fmla="*/ 0 60000 65536"/>
                  <a:gd name="T20" fmla="*/ 0 60000 65536"/>
                  <a:gd name="T21" fmla="*/ 0 60000 65536"/>
                  <a:gd name="T22" fmla="*/ 0 60000 65536"/>
                  <a:gd name="T23" fmla="*/ 0 60000 65536"/>
                  <a:gd name="T24" fmla="*/ 0 w 605"/>
                  <a:gd name="T25" fmla="*/ 0 h 191"/>
                  <a:gd name="T26" fmla="*/ 605 w 605"/>
                  <a:gd name="T27" fmla="*/ 191 h 1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5" h="191">
                    <a:moveTo>
                      <a:pt x="454" y="0"/>
                    </a:moveTo>
                    <a:lnTo>
                      <a:pt x="454" y="48"/>
                    </a:lnTo>
                    <a:lnTo>
                      <a:pt x="0" y="48"/>
                    </a:lnTo>
                    <a:lnTo>
                      <a:pt x="0" y="143"/>
                    </a:lnTo>
                    <a:lnTo>
                      <a:pt x="454" y="143"/>
                    </a:lnTo>
                    <a:lnTo>
                      <a:pt x="454" y="191"/>
                    </a:lnTo>
                    <a:lnTo>
                      <a:pt x="605" y="95"/>
                    </a:lnTo>
                    <a:lnTo>
                      <a:pt x="454" y="0"/>
                    </a:lnTo>
                    <a:close/>
                  </a:path>
                </a:pathLst>
              </a:custGeom>
              <a:solidFill>
                <a:srgbClr val="CCFFFF"/>
              </a:solidFill>
              <a:ln w="15875" cap="rnd">
                <a:solidFill>
                  <a:srgbClr val="000000"/>
                </a:solidFill>
                <a:round/>
                <a:headEnd/>
                <a:tailEnd/>
              </a:ln>
            </p:spPr>
            <p:txBody>
              <a:bodyPr/>
              <a:lstStyle/>
              <a:p>
                <a:endParaRPr lang="zh-CN" altLang="en-US"/>
              </a:p>
            </p:txBody>
          </p:sp>
        </p:grpSp>
        <p:grpSp>
          <p:nvGrpSpPr>
            <p:cNvPr id="127022" name="Group 56"/>
            <p:cNvGrpSpPr>
              <a:grpSpLocks/>
            </p:cNvGrpSpPr>
            <p:nvPr/>
          </p:nvGrpSpPr>
          <p:grpSpPr bwMode="auto">
            <a:xfrm>
              <a:off x="1088" y="3261"/>
              <a:ext cx="948" cy="342"/>
              <a:chOff x="1088" y="3261"/>
              <a:chExt cx="948" cy="342"/>
            </a:xfrm>
          </p:grpSpPr>
          <p:sp>
            <p:nvSpPr>
              <p:cNvPr id="127036" name="Rectangle 57"/>
              <p:cNvSpPr>
                <a:spLocks noChangeArrowheads="1"/>
              </p:cNvSpPr>
              <p:nvPr/>
            </p:nvSpPr>
            <p:spPr bwMode="auto">
              <a:xfrm>
                <a:off x="1088" y="3261"/>
                <a:ext cx="948" cy="342"/>
              </a:xfrm>
              <a:prstGeom prst="rect">
                <a:avLst/>
              </a:prstGeom>
              <a:solidFill>
                <a:srgbClr val="CCFFFF"/>
              </a:solidFill>
              <a:ln w="9525">
                <a:noFill/>
                <a:miter lim="800000"/>
                <a:headEnd/>
                <a:tailEnd/>
              </a:ln>
            </p:spPr>
            <p:txBody>
              <a:bodyPr/>
              <a:lstStyle/>
              <a:p>
                <a:endParaRPr lang="zh-CN" altLang="en-US"/>
              </a:p>
            </p:txBody>
          </p:sp>
          <p:sp>
            <p:nvSpPr>
              <p:cNvPr id="127037" name="Rectangle 58"/>
              <p:cNvSpPr>
                <a:spLocks noChangeArrowheads="1"/>
              </p:cNvSpPr>
              <p:nvPr/>
            </p:nvSpPr>
            <p:spPr bwMode="auto">
              <a:xfrm>
                <a:off x="1088" y="3261"/>
                <a:ext cx="948" cy="342"/>
              </a:xfrm>
              <a:prstGeom prst="rect">
                <a:avLst/>
              </a:prstGeom>
              <a:solidFill>
                <a:srgbClr val="CCFFFF"/>
              </a:solidFill>
              <a:ln w="15875" cap="rnd">
                <a:solidFill>
                  <a:srgbClr val="000000"/>
                </a:solidFill>
                <a:miter lim="800000"/>
                <a:headEnd/>
                <a:tailEnd/>
              </a:ln>
            </p:spPr>
            <p:txBody>
              <a:bodyPr/>
              <a:lstStyle/>
              <a:p>
                <a:endParaRPr lang="zh-CN" altLang="en-US"/>
              </a:p>
            </p:txBody>
          </p:sp>
        </p:grpSp>
        <p:sp>
          <p:nvSpPr>
            <p:cNvPr id="127023" name="Rectangle 59"/>
            <p:cNvSpPr>
              <a:spLocks noChangeArrowheads="1"/>
            </p:cNvSpPr>
            <p:nvPr/>
          </p:nvSpPr>
          <p:spPr bwMode="auto">
            <a:xfrm>
              <a:off x="1216" y="3347"/>
              <a:ext cx="720"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黑体" pitchFamily="49" charset="-122"/>
                  <a:ea typeface="黑体" pitchFamily="49" charset="-122"/>
                </a:rPr>
                <a:t>地址译码器</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24" name="Rectangle 60"/>
            <p:cNvSpPr>
              <a:spLocks noChangeArrowheads="1"/>
            </p:cNvSpPr>
            <p:nvPr/>
          </p:nvSpPr>
          <p:spPr bwMode="auto">
            <a:xfrm>
              <a:off x="1910" y="3344"/>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grpSp>
          <p:nvGrpSpPr>
            <p:cNvPr id="127025" name="Group 61"/>
            <p:cNvGrpSpPr>
              <a:grpSpLocks/>
            </p:cNvGrpSpPr>
            <p:nvPr/>
          </p:nvGrpSpPr>
          <p:grpSpPr bwMode="auto">
            <a:xfrm>
              <a:off x="1194" y="2458"/>
              <a:ext cx="171" cy="790"/>
              <a:chOff x="1194" y="2458"/>
              <a:chExt cx="171" cy="790"/>
            </a:xfrm>
          </p:grpSpPr>
          <p:sp>
            <p:nvSpPr>
              <p:cNvPr id="127034" name="Freeform 62"/>
              <p:cNvSpPr>
                <a:spLocks/>
              </p:cNvSpPr>
              <p:nvPr/>
            </p:nvSpPr>
            <p:spPr bwMode="auto">
              <a:xfrm>
                <a:off x="1194" y="2458"/>
                <a:ext cx="171" cy="790"/>
              </a:xfrm>
              <a:custGeom>
                <a:avLst/>
                <a:gdLst>
                  <a:gd name="T0" fmla="*/ 0 w 171"/>
                  <a:gd name="T1" fmla="*/ 593 h 790"/>
                  <a:gd name="T2" fmla="*/ 42 w 171"/>
                  <a:gd name="T3" fmla="*/ 593 h 790"/>
                  <a:gd name="T4" fmla="*/ 42 w 171"/>
                  <a:gd name="T5" fmla="*/ 0 h 790"/>
                  <a:gd name="T6" fmla="*/ 128 w 171"/>
                  <a:gd name="T7" fmla="*/ 0 h 790"/>
                  <a:gd name="T8" fmla="*/ 128 w 171"/>
                  <a:gd name="T9" fmla="*/ 593 h 790"/>
                  <a:gd name="T10" fmla="*/ 171 w 171"/>
                  <a:gd name="T11" fmla="*/ 593 h 790"/>
                  <a:gd name="T12" fmla="*/ 85 w 171"/>
                  <a:gd name="T13" fmla="*/ 790 h 790"/>
                  <a:gd name="T14" fmla="*/ 0 w 171"/>
                  <a:gd name="T15" fmla="*/ 593 h 790"/>
                  <a:gd name="T16" fmla="*/ 0 60000 65536"/>
                  <a:gd name="T17" fmla="*/ 0 60000 65536"/>
                  <a:gd name="T18" fmla="*/ 0 60000 65536"/>
                  <a:gd name="T19" fmla="*/ 0 60000 65536"/>
                  <a:gd name="T20" fmla="*/ 0 60000 65536"/>
                  <a:gd name="T21" fmla="*/ 0 60000 65536"/>
                  <a:gd name="T22" fmla="*/ 0 60000 65536"/>
                  <a:gd name="T23" fmla="*/ 0 60000 65536"/>
                  <a:gd name="T24" fmla="*/ 0 w 171"/>
                  <a:gd name="T25" fmla="*/ 0 h 790"/>
                  <a:gd name="T26" fmla="*/ 171 w 171"/>
                  <a:gd name="T27" fmla="*/ 790 h 7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1" h="790">
                    <a:moveTo>
                      <a:pt x="0" y="593"/>
                    </a:moveTo>
                    <a:lnTo>
                      <a:pt x="42" y="593"/>
                    </a:lnTo>
                    <a:lnTo>
                      <a:pt x="42" y="0"/>
                    </a:lnTo>
                    <a:lnTo>
                      <a:pt x="128" y="0"/>
                    </a:lnTo>
                    <a:lnTo>
                      <a:pt x="128" y="593"/>
                    </a:lnTo>
                    <a:lnTo>
                      <a:pt x="171" y="593"/>
                    </a:lnTo>
                    <a:lnTo>
                      <a:pt x="85" y="790"/>
                    </a:lnTo>
                    <a:lnTo>
                      <a:pt x="0" y="593"/>
                    </a:lnTo>
                    <a:close/>
                  </a:path>
                </a:pathLst>
              </a:custGeom>
              <a:solidFill>
                <a:srgbClr val="CCFFFF"/>
              </a:solidFill>
              <a:ln w="9525">
                <a:noFill/>
                <a:round/>
                <a:headEnd/>
                <a:tailEnd/>
              </a:ln>
            </p:spPr>
            <p:txBody>
              <a:bodyPr/>
              <a:lstStyle/>
              <a:p>
                <a:endParaRPr lang="zh-CN" altLang="en-US"/>
              </a:p>
            </p:txBody>
          </p:sp>
          <p:sp>
            <p:nvSpPr>
              <p:cNvPr id="127035" name="Freeform 63"/>
              <p:cNvSpPr>
                <a:spLocks/>
              </p:cNvSpPr>
              <p:nvPr/>
            </p:nvSpPr>
            <p:spPr bwMode="auto">
              <a:xfrm>
                <a:off x="1194" y="2458"/>
                <a:ext cx="171" cy="790"/>
              </a:xfrm>
              <a:custGeom>
                <a:avLst/>
                <a:gdLst>
                  <a:gd name="T0" fmla="*/ 0 w 171"/>
                  <a:gd name="T1" fmla="*/ 593 h 790"/>
                  <a:gd name="T2" fmla="*/ 42 w 171"/>
                  <a:gd name="T3" fmla="*/ 593 h 790"/>
                  <a:gd name="T4" fmla="*/ 42 w 171"/>
                  <a:gd name="T5" fmla="*/ 0 h 790"/>
                  <a:gd name="T6" fmla="*/ 128 w 171"/>
                  <a:gd name="T7" fmla="*/ 0 h 790"/>
                  <a:gd name="T8" fmla="*/ 128 w 171"/>
                  <a:gd name="T9" fmla="*/ 593 h 790"/>
                  <a:gd name="T10" fmla="*/ 171 w 171"/>
                  <a:gd name="T11" fmla="*/ 593 h 790"/>
                  <a:gd name="T12" fmla="*/ 85 w 171"/>
                  <a:gd name="T13" fmla="*/ 790 h 790"/>
                  <a:gd name="T14" fmla="*/ 0 w 171"/>
                  <a:gd name="T15" fmla="*/ 593 h 790"/>
                  <a:gd name="T16" fmla="*/ 0 60000 65536"/>
                  <a:gd name="T17" fmla="*/ 0 60000 65536"/>
                  <a:gd name="T18" fmla="*/ 0 60000 65536"/>
                  <a:gd name="T19" fmla="*/ 0 60000 65536"/>
                  <a:gd name="T20" fmla="*/ 0 60000 65536"/>
                  <a:gd name="T21" fmla="*/ 0 60000 65536"/>
                  <a:gd name="T22" fmla="*/ 0 60000 65536"/>
                  <a:gd name="T23" fmla="*/ 0 60000 65536"/>
                  <a:gd name="T24" fmla="*/ 0 w 171"/>
                  <a:gd name="T25" fmla="*/ 0 h 790"/>
                  <a:gd name="T26" fmla="*/ 171 w 171"/>
                  <a:gd name="T27" fmla="*/ 790 h 7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1" h="790">
                    <a:moveTo>
                      <a:pt x="0" y="593"/>
                    </a:moveTo>
                    <a:lnTo>
                      <a:pt x="42" y="593"/>
                    </a:lnTo>
                    <a:lnTo>
                      <a:pt x="42" y="0"/>
                    </a:lnTo>
                    <a:lnTo>
                      <a:pt x="128" y="0"/>
                    </a:lnTo>
                    <a:lnTo>
                      <a:pt x="128" y="593"/>
                    </a:lnTo>
                    <a:lnTo>
                      <a:pt x="171" y="593"/>
                    </a:lnTo>
                    <a:lnTo>
                      <a:pt x="85" y="790"/>
                    </a:lnTo>
                    <a:lnTo>
                      <a:pt x="0" y="593"/>
                    </a:lnTo>
                    <a:close/>
                  </a:path>
                </a:pathLst>
              </a:custGeom>
              <a:solidFill>
                <a:srgbClr val="CCFFFF"/>
              </a:solidFill>
              <a:ln w="15875" cap="rnd">
                <a:solidFill>
                  <a:srgbClr val="000000"/>
                </a:solidFill>
                <a:round/>
                <a:headEnd/>
                <a:tailEnd/>
              </a:ln>
            </p:spPr>
            <p:txBody>
              <a:bodyPr/>
              <a:lstStyle/>
              <a:p>
                <a:endParaRPr lang="zh-CN" altLang="en-US"/>
              </a:p>
            </p:txBody>
          </p:sp>
        </p:grpSp>
        <p:sp>
          <p:nvSpPr>
            <p:cNvPr id="127026" name="Rectangle 64"/>
            <p:cNvSpPr>
              <a:spLocks noChangeArrowheads="1"/>
            </p:cNvSpPr>
            <p:nvPr/>
          </p:nvSpPr>
          <p:spPr bwMode="auto">
            <a:xfrm>
              <a:off x="1509" y="3801"/>
              <a:ext cx="2105" cy="276"/>
            </a:xfrm>
            <a:prstGeom prst="rect">
              <a:avLst/>
            </a:prstGeom>
            <a:solidFill>
              <a:srgbClr val="CCFFFF"/>
            </a:solidFill>
            <a:ln w="9525">
              <a:noFill/>
              <a:miter lim="800000"/>
              <a:headEnd/>
              <a:tailEnd/>
            </a:ln>
          </p:spPr>
          <p:txBody>
            <a:bodyPr/>
            <a:lstStyle/>
            <a:p>
              <a:endParaRPr lang="zh-CN" altLang="en-US"/>
            </a:p>
          </p:txBody>
        </p:sp>
        <p:sp>
          <p:nvSpPr>
            <p:cNvPr id="127027" name="Rectangle 65"/>
            <p:cNvSpPr>
              <a:spLocks noChangeArrowheads="1"/>
            </p:cNvSpPr>
            <p:nvPr/>
          </p:nvSpPr>
          <p:spPr bwMode="auto">
            <a:xfrm>
              <a:off x="1607" y="3881"/>
              <a:ext cx="40" cy="173"/>
            </a:xfrm>
            <a:prstGeom prst="rect">
              <a:avLst/>
            </a:prstGeom>
            <a:solidFill>
              <a:srgbClr val="CCFFFF"/>
            </a:solidFill>
            <a:ln w="9525">
              <a:noFill/>
              <a:miter lim="800000"/>
              <a:headEnd/>
              <a:tailEnd/>
            </a:ln>
          </p:spPr>
          <p:txBody>
            <a:bodyPr wrap="none" lIns="0" tIns="0" rIns="0" bIns="0">
              <a:spAutoFit/>
            </a:bodyPr>
            <a:lstStyle/>
            <a:p>
              <a:r>
                <a:rPr lang="zh-CN" altLang="en-US" sz="1800">
                  <a:latin typeface="Arial" pitchFamily="34" charset="0"/>
                  <a:ea typeface="黑体" pitchFamily="49" charset="-122"/>
                </a:rPr>
                <a:t> </a:t>
              </a:r>
              <a:endParaRPr lang="zh-CN" altLang="en-US" sz="1800">
                <a:latin typeface="Arial" pitchFamily="34" charset="0"/>
              </a:endParaRPr>
            </a:p>
          </p:txBody>
        </p:sp>
        <p:sp>
          <p:nvSpPr>
            <p:cNvPr id="127028" name="Rectangle 66"/>
            <p:cNvSpPr>
              <a:spLocks noChangeArrowheads="1"/>
            </p:cNvSpPr>
            <p:nvPr/>
          </p:nvSpPr>
          <p:spPr bwMode="auto">
            <a:xfrm>
              <a:off x="1746" y="3878"/>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sp>
          <p:nvSpPr>
            <p:cNvPr id="127029" name="Rectangle 67"/>
            <p:cNvSpPr>
              <a:spLocks noChangeArrowheads="1"/>
            </p:cNvSpPr>
            <p:nvPr/>
          </p:nvSpPr>
          <p:spPr bwMode="auto">
            <a:xfrm>
              <a:off x="1816" y="3878"/>
              <a:ext cx="40" cy="173"/>
            </a:xfrm>
            <a:prstGeom prst="rect">
              <a:avLst/>
            </a:prstGeom>
            <a:solidFill>
              <a:srgbClr val="CCFFFF"/>
            </a:solidFill>
            <a:ln w="9525">
              <a:noFill/>
              <a:miter lim="800000"/>
              <a:headEnd/>
              <a:tailEnd/>
            </a:ln>
          </p:spPr>
          <p:txBody>
            <a:bodyPr wrap="none" lIns="0" tIns="0" rIns="0" bIns="0">
              <a:spAutoFit/>
            </a:bodyPr>
            <a:lstStyle/>
            <a:p>
              <a:r>
                <a:rPr lang="en-US" altLang="zh-CN" sz="1800">
                  <a:latin typeface="Arial" pitchFamily="34" charset="0"/>
                  <a:ea typeface="黑体" pitchFamily="49" charset="-122"/>
                </a:rPr>
                <a:t> </a:t>
              </a:r>
              <a:endParaRPr lang="en-US" altLang="zh-CN" sz="1800">
                <a:latin typeface="Arial" pitchFamily="34" charset="0"/>
              </a:endParaRPr>
            </a:p>
          </p:txBody>
        </p:sp>
        <p:sp>
          <p:nvSpPr>
            <p:cNvPr id="127030" name="Rectangle 68"/>
            <p:cNvSpPr>
              <a:spLocks noChangeArrowheads="1"/>
            </p:cNvSpPr>
            <p:nvPr/>
          </p:nvSpPr>
          <p:spPr bwMode="auto">
            <a:xfrm>
              <a:off x="1920" y="3878"/>
              <a:ext cx="40" cy="173"/>
            </a:xfrm>
            <a:prstGeom prst="rect">
              <a:avLst/>
            </a:prstGeom>
            <a:solidFill>
              <a:srgbClr val="CCFFFF"/>
            </a:solidFill>
            <a:ln w="9525">
              <a:noFill/>
              <a:miter lim="800000"/>
              <a:headEnd/>
              <a:tailEnd/>
            </a:ln>
          </p:spPr>
          <p:txBody>
            <a:bodyPr wrap="none" lIns="0" tIns="0" rIns="0" bIns="0">
              <a:spAutoFit/>
            </a:bodyPr>
            <a:lstStyle/>
            <a:p>
              <a:r>
                <a:rPr lang="en-US" altLang="zh-CN" sz="1800">
                  <a:latin typeface="Arial" pitchFamily="34" charset="0"/>
                  <a:ea typeface="黑体" pitchFamily="49" charset="-122"/>
                </a:rPr>
                <a:t> </a:t>
              </a:r>
              <a:endParaRPr lang="en-US" altLang="zh-CN" sz="1800">
                <a:latin typeface="Arial" pitchFamily="34" charset="0"/>
              </a:endParaRPr>
            </a:p>
          </p:txBody>
        </p:sp>
        <p:sp>
          <p:nvSpPr>
            <p:cNvPr id="127031" name="Rectangle 69"/>
            <p:cNvSpPr>
              <a:spLocks noChangeArrowheads="1"/>
            </p:cNvSpPr>
            <p:nvPr/>
          </p:nvSpPr>
          <p:spPr bwMode="auto">
            <a:xfrm>
              <a:off x="1989" y="3878"/>
              <a:ext cx="76" cy="16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endParaRPr lang="zh-CN" altLang="en-US" sz="1800">
                <a:latin typeface="Arial" pitchFamily="34" charset="0"/>
              </a:endParaRPr>
            </a:p>
          </p:txBody>
        </p:sp>
        <p:sp>
          <p:nvSpPr>
            <p:cNvPr id="127032" name="Rectangle 70"/>
            <p:cNvSpPr>
              <a:spLocks noChangeArrowheads="1"/>
            </p:cNvSpPr>
            <p:nvPr/>
          </p:nvSpPr>
          <p:spPr bwMode="auto">
            <a:xfrm>
              <a:off x="2128" y="3881"/>
              <a:ext cx="1" cy="173"/>
            </a:xfrm>
            <a:prstGeom prst="rect">
              <a:avLst/>
            </a:prstGeom>
            <a:solidFill>
              <a:srgbClr val="CCFFFF"/>
            </a:solidFill>
            <a:ln w="9525">
              <a:noFill/>
              <a:miter lim="800000"/>
              <a:headEnd/>
              <a:tailEnd/>
            </a:ln>
          </p:spPr>
          <p:txBody>
            <a:bodyPr wrap="none" lIns="0" tIns="0" rIns="0" bIns="0">
              <a:spAutoFit/>
            </a:bodyPr>
            <a:lstStyle/>
            <a:p>
              <a:endParaRPr lang="zh-CN" altLang="en-US" sz="1800">
                <a:latin typeface="Arial" pitchFamily="34" charset="0"/>
              </a:endParaRPr>
            </a:p>
          </p:txBody>
        </p:sp>
        <p:sp>
          <p:nvSpPr>
            <p:cNvPr id="127033" name="Rectangle 71"/>
            <p:cNvSpPr>
              <a:spLocks noChangeArrowheads="1"/>
            </p:cNvSpPr>
            <p:nvPr/>
          </p:nvSpPr>
          <p:spPr bwMode="auto">
            <a:xfrm>
              <a:off x="3372" y="3878"/>
              <a:ext cx="78" cy="173"/>
            </a:xfrm>
            <a:prstGeom prst="rect">
              <a:avLst/>
            </a:prstGeom>
            <a:solidFill>
              <a:srgbClr val="CCFFFF"/>
            </a:solidFill>
            <a:ln w="9525">
              <a:noFill/>
              <a:miter lim="800000"/>
              <a:headEnd/>
              <a:tailEnd/>
            </a:ln>
          </p:spPr>
          <p:txBody>
            <a:bodyPr wrap="none" lIns="0" tIns="0" rIns="0" bIns="0">
              <a:spAutoFit/>
            </a:bodyPr>
            <a:lstStyle/>
            <a:p>
              <a:r>
                <a:rPr lang="zh-CN" altLang="en-US" sz="1700">
                  <a:solidFill>
                    <a:srgbClr val="000000"/>
                  </a:solidFill>
                  <a:latin typeface="Arial" pitchFamily="34" charset="0"/>
                </a:rPr>
                <a:t> </a:t>
              </a:r>
              <a:r>
                <a:rPr lang="zh-CN" altLang="en-US" sz="1800">
                  <a:latin typeface="Arial" pitchFamily="34" charset="0"/>
                  <a:ea typeface="黑体" pitchFamily="49" charset="-122"/>
                </a:rPr>
                <a:t> </a:t>
              </a:r>
              <a:endParaRPr lang="zh-CN" altLang="en-US" sz="1800">
                <a:latin typeface="Arial" pitchFamily="34" charset="0"/>
              </a:endParaRPr>
            </a:p>
          </p:txBody>
        </p:sp>
      </p:gr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4"/>
          <p:cNvSpPr>
            <a:spLocks noChangeArrowheads="1"/>
          </p:cNvSpPr>
          <p:nvPr/>
        </p:nvSpPr>
        <p:spPr bwMode="auto">
          <a:xfrm>
            <a:off x="3419475" y="836613"/>
            <a:ext cx="5473700" cy="2751137"/>
          </a:xfrm>
          <a:prstGeom prst="rect">
            <a:avLst/>
          </a:prstGeom>
          <a:noFill/>
          <a:ln w="9525" algn="ctr">
            <a:noFill/>
            <a:miter lim="800000"/>
            <a:headEnd/>
            <a:tailEnd/>
          </a:ln>
        </p:spPr>
        <p:txBody>
          <a:bodyPr>
            <a:spAutoFit/>
          </a:bodyPr>
          <a:lstStyle/>
          <a:p>
            <a:pPr>
              <a:lnSpc>
                <a:spcPct val="120000"/>
              </a:lnSpc>
              <a:spcBef>
                <a:spcPct val="50000"/>
              </a:spcBef>
            </a:pPr>
            <a:r>
              <a:rPr lang="zh-CN" altLang="en-US" b="1"/>
              <a:t>数字量输出</a:t>
            </a:r>
            <a:r>
              <a:rPr lang="en-US" altLang="zh-CN" b="1"/>
              <a:t>(DO)</a:t>
            </a:r>
            <a:r>
              <a:rPr lang="zh-CN" altLang="en-US" b="1"/>
              <a:t>接口包括输出锁存器和接口地址译码。</a:t>
            </a:r>
            <a:r>
              <a:rPr lang="zh-CN" altLang="en-US" b="1">
                <a:solidFill>
                  <a:schemeClr val="accent1"/>
                </a:solidFill>
              </a:rPr>
              <a:t>当</a:t>
            </a:r>
            <a:r>
              <a:rPr lang="en-US" altLang="zh-CN" b="1">
                <a:solidFill>
                  <a:schemeClr val="accent1"/>
                </a:solidFill>
              </a:rPr>
              <a:t>CPU</a:t>
            </a:r>
            <a:r>
              <a:rPr lang="zh-CN" altLang="en-US" b="1">
                <a:solidFill>
                  <a:schemeClr val="accent1"/>
                </a:solidFill>
              </a:rPr>
              <a:t>执行输出指令</a:t>
            </a:r>
            <a:r>
              <a:rPr lang="en-US" altLang="zh-CN" b="1">
                <a:solidFill>
                  <a:schemeClr val="accent1"/>
                </a:solidFill>
              </a:rPr>
              <a:t>OUT</a:t>
            </a:r>
            <a:r>
              <a:rPr lang="zh-CN" altLang="en-US" b="1">
                <a:solidFill>
                  <a:schemeClr val="accent1"/>
                </a:solidFill>
              </a:rPr>
              <a:t>时，接口地址译码电路产生写数据信号</a:t>
            </a:r>
            <a:r>
              <a:rPr lang="zh-CN" altLang="en-US" b="1"/>
              <a:t>，将计算机发出的控制信号送到锁存器的输出端，再经输出驱动电路送到开关器件。</a:t>
            </a:r>
            <a:r>
              <a:rPr lang="zh-CN" altLang="en-US"/>
              <a:t> </a:t>
            </a:r>
          </a:p>
        </p:txBody>
      </p:sp>
      <p:sp>
        <p:nvSpPr>
          <p:cNvPr id="128003" name="Rectangle 5"/>
          <p:cNvSpPr>
            <a:spLocks noChangeArrowheads="1"/>
          </p:cNvSpPr>
          <p:nvPr/>
        </p:nvSpPr>
        <p:spPr bwMode="auto">
          <a:xfrm>
            <a:off x="2484438" y="4365625"/>
            <a:ext cx="4168775" cy="457200"/>
          </a:xfrm>
          <a:prstGeom prst="rect">
            <a:avLst/>
          </a:prstGeom>
          <a:noFill/>
          <a:ln w="9525">
            <a:noFill/>
            <a:miter lim="800000"/>
            <a:headEnd/>
            <a:tailEnd/>
          </a:ln>
        </p:spPr>
        <p:txBody>
          <a:bodyPr wrap="none">
            <a:spAutoFit/>
          </a:bodyPr>
          <a:lstStyle/>
          <a:p>
            <a:r>
              <a:rPr lang="zh-CN" altLang="en-US" b="1">
                <a:latin typeface="宋体" pitchFamily="2" charset="-122"/>
              </a:rPr>
              <a:t>设采用</a:t>
            </a:r>
            <a:r>
              <a:rPr lang="en-US" altLang="zh-CN" b="1">
                <a:latin typeface="宋体" pitchFamily="2" charset="-122"/>
              </a:rPr>
              <a:t>PC</a:t>
            </a:r>
            <a:r>
              <a:rPr lang="zh-CN" altLang="en-US" b="1">
                <a:latin typeface="宋体" pitchFamily="2" charset="-122"/>
              </a:rPr>
              <a:t>总线，接口程序为：</a:t>
            </a:r>
          </a:p>
        </p:txBody>
      </p:sp>
      <p:sp>
        <p:nvSpPr>
          <p:cNvPr id="128004" name="Text Box 6"/>
          <p:cNvSpPr txBox="1">
            <a:spLocks noChangeArrowheads="1"/>
          </p:cNvSpPr>
          <p:nvPr/>
        </p:nvSpPr>
        <p:spPr bwMode="auto">
          <a:xfrm>
            <a:off x="971550" y="4868863"/>
            <a:ext cx="7704138" cy="1533525"/>
          </a:xfrm>
          <a:prstGeom prst="rect">
            <a:avLst/>
          </a:prstGeom>
          <a:noFill/>
          <a:ln w="9525">
            <a:noFill/>
            <a:miter lim="800000"/>
            <a:headEnd/>
            <a:tailEnd/>
          </a:ln>
        </p:spPr>
        <p:txBody>
          <a:bodyPr>
            <a:spAutoFit/>
          </a:bodyPr>
          <a:lstStyle/>
          <a:p>
            <a:pPr>
              <a:lnSpc>
                <a:spcPct val="130000"/>
              </a:lnSpc>
            </a:pPr>
            <a:r>
              <a:rPr lang="en-US" altLang="zh-CN" b="1">
                <a:solidFill>
                  <a:srgbClr val="00FF00"/>
                </a:solidFill>
              </a:rPr>
              <a:t>MOV   AL</a:t>
            </a:r>
            <a:r>
              <a:rPr lang="zh-CN" altLang="en-US" b="1">
                <a:solidFill>
                  <a:srgbClr val="00FF00"/>
                </a:solidFill>
              </a:rPr>
              <a:t>，</a:t>
            </a:r>
            <a:r>
              <a:rPr lang="en-US" altLang="zh-CN" b="1">
                <a:solidFill>
                  <a:srgbClr val="00FF00"/>
                </a:solidFill>
              </a:rPr>
              <a:t>DATA		</a:t>
            </a:r>
            <a:r>
              <a:rPr lang="en-US" altLang="zh-CN" b="1"/>
              <a:t> </a:t>
            </a:r>
            <a:r>
              <a:rPr lang="zh-CN" altLang="en-US" b="1">
                <a:solidFill>
                  <a:schemeClr val="folHlink"/>
                </a:solidFill>
              </a:rPr>
              <a:t>；</a:t>
            </a:r>
            <a:r>
              <a:rPr lang="en-US" altLang="zh-CN" b="1">
                <a:solidFill>
                  <a:schemeClr val="folHlink"/>
                </a:solidFill>
              </a:rPr>
              <a:t>DO</a:t>
            </a:r>
            <a:r>
              <a:rPr lang="zh-CN" altLang="en-US" b="1">
                <a:solidFill>
                  <a:schemeClr val="folHlink"/>
                </a:solidFill>
              </a:rPr>
              <a:t>数据→</a:t>
            </a:r>
            <a:r>
              <a:rPr lang="en-US" altLang="zh-CN" b="1">
                <a:solidFill>
                  <a:schemeClr val="folHlink"/>
                </a:solidFill>
              </a:rPr>
              <a:t>AL</a:t>
            </a:r>
            <a:r>
              <a:rPr lang="zh-CN" altLang="en-US" b="1">
                <a:solidFill>
                  <a:schemeClr val="folHlink"/>
                </a:solidFill>
              </a:rPr>
              <a:t>寄存器</a:t>
            </a:r>
          </a:p>
          <a:p>
            <a:pPr>
              <a:lnSpc>
                <a:spcPct val="130000"/>
              </a:lnSpc>
            </a:pPr>
            <a:r>
              <a:rPr lang="en-US" altLang="zh-CN" b="1">
                <a:solidFill>
                  <a:srgbClr val="00FF00"/>
                </a:solidFill>
              </a:rPr>
              <a:t>MOV   DX</a:t>
            </a:r>
            <a:r>
              <a:rPr lang="zh-CN" altLang="en-US" b="1">
                <a:solidFill>
                  <a:srgbClr val="00FF00"/>
                </a:solidFill>
              </a:rPr>
              <a:t>，</a:t>
            </a:r>
            <a:r>
              <a:rPr lang="en-US" altLang="zh-CN" b="1">
                <a:solidFill>
                  <a:srgbClr val="00FF00"/>
                </a:solidFill>
              </a:rPr>
              <a:t>DO_PORT</a:t>
            </a:r>
            <a:r>
              <a:rPr lang="en-US" altLang="zh-CN" b="1"/>
              <a:t>  	</a:t>
            </a:r>
            <a:r>
              <a:rPr lang="zh-CN" altLang="en-US" b="1">
                <a:solidFill>
                  <a:schemeClr val="folHlink"/>
                </a:solidFill>
              </a:rPr>
              <a:t>；接口地址</a:t>
            </a:r>
            <a:r>
              <a:rPr lang="en-US" altLang="zh-CN" b="1">
                <a:solidFill>
                  <a:schemeClr val="folHlink"/>
                </a:solidFill>
              </a:rPr>
              <a:t>→DX</a:t>
            </a:r>
          </a:p>
          <a:p>
            <a:pPr>
              <a:lnSpc>
                <a:spcPct val="130000"/>
              </a:lnSpc>
            </a:pPr>
            <a:r>
              <a:rPr lang="en-US" altLang="zh-CN" b="1">
                <a:solidFill>
                  <a:srgbClr val="00FF00"/>
                </a:solidFill>
              </a:rPr>
              <a:t>OUT   DX</a:t>
            </a:r>
            <a:r>
              <a:rPr lang="zh-CN" altLang="en-US" b="1">
                <a:solidFill>
                  <a:srgbClr val="00FF00"/>
                </a:solidFill>
              </a:rPr>
              <a:t>，</a:t>
            </a:r>
            <a:r>
              <a:rPr lang="en-US" altLang="zh-CN" b="1">
                <a:solidFill>
                  <a:srgbClr val="00FF00"/>
                </a:solidFill>
              </a:rPr>
              <a:t>AL</a:t>
            </a:r>
            <a:r>
              <a:rPr lang="en-US" altLang="zh-CN" b="1"/>
              <a:t>  		</a:t>
            </a:r>
            <a:r>
              <a:rPr lang="zh-CN" altLang="en-US" b="1">
                <a:solidFill>
                  <a:schemeClr val="folHlink"/>
                </a:solidFill>
              </a:rPr>
              <a:t>；</a:t>
            </a:r>
            <a:r>
              <a:rPr lang="en-US" altLang="zh-CN" b="1">
                <a:solidFill>
                  <a:schemeClr val="folHlink"/>
                </a:solidFill>
              </a:rPr>
              <a:t>DO</a:t>
            </a:r>
            <a:r>
              <a:rPr lang="zh-CN" altLang="en-US" b="1">
                <a:solidFill>
                  <a:schemeClr val="folHlink"/>
                </a:solidFill>
              </a:rPr>
              <a:t>数据→锁存器的输出端</a:t>
            </a:r>
          </a:p>
        </p:txBody>
      </p:sp>
      <p:pic>
        <p:nvPicPr>
          <p:cNvPr id="128005" name="Picture 5" descr="2m11"/>
          <p:cNvPicPr>
            <a:picLocks noChangeAspect="1" noChangeArrowheads="1"/>
          </p:cNvPicPr>
          <p:nvPr/>
        </p:nvPicPr>
        <p:blipFill>
          <a:blip r:embed="rId2" cstate="print"/>
          <a:srcRect/>
          <a:stretch>
            <a:fillRect/>
          </a:stretch>
        </p:blipFill>
        <p:spPr bwMode="auto">
          <a:xfrm>
            <a:off x="179388" y="549275"/>
            <a:ext cx="3060700" cy="3527425"/>
          </a:xfrm>
          <a:prstGeom prst="rect">
            <a:avLst/>
          </a:prstGeom>
          <a:noFill/>
          <a:ln w="9525">
            <a:no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idx="1"/>
          </p:nvPr>
        </p:nvSpPr>
        <p:spPr>
          <a:xfrm>
            <a:off x="323850" y="1196975"/>
            <a:ext cx="8496300" cy="4967288"/>
          </a:xfrm>
        </p:spPr>
        <p:txBody>
          <a:bodyPr/>
          <a:lstStyle/>
          <a:p>
            <a:pPr eaLnBrk="1" hangingPunct="1">
              <a:lnSpc>
                <a:spcPct val="90000"/>
              </a:lnSpc>
              <a:buFont typeface="Wingdings" pitchFamily="2" charset="2"/>
              <a:buNone/>
            </a:pPr>
            <a:r>
              <a:rPr lang="zh-CN" altLang="en-US" sz="2400" smtClean="0"/>
              <a:t>	开关量输出的任务是产生开关量信号，用以控制生产过程中具有两位状态的设备，其主要功能如下：</a:t>
            </a:r>
          </a:p>
          <a:p>
            <a:pPr eaLnBrk="1" hangingPunct="1">
              <a:lnSpc>
                <a:spcPct val="90000"/>
              </a:lnSpc>
              <a:buFont typeface="Wingdings" pitchFamily="2" charset="2"/>
              <a:buNone/>
            </a:pPr>
            <a:r>
              <a:rPr lang="zh-CN" altLang="en-US" sz="2400" smtClean="0"/>
              <a:t>	</a:t>
            </a:r>
          </a:p>
          <a:p>
            <a:pPr eaLnBrk="1" hangingPunct="1">
              <a:lnSpc>
                <a:spcPct val="90000"/>
              </a:lnSpc>
              <a:buFont typeface="Wingdings" pitchFamily="2" charset="2"/>
              <a:buNone/>
            </a:pPr>
            <a:r>
              <a:rPr lang="zh-CN" altLang="en-US" sz="2400" smtClean="0"/>
              <a:t>	</a:t>
            </a:r>
            <a:r>
              <a:rPr lang="zh-CN" altLang="en-US" sz="2400" smtClean="0">
                <a:solidFill>
                  <a:schemeClr val="folHlink"/>
                </a:solidFill>
              </a:rPr>
              <a:t>（</a:t>
            </a:r>
            <a:r>
              <a:rPr lang="en-US" altLang="zh-CN" sz="2400" smtClean="0">
                <a:solidFill>
                  <a:schemeClr val="folHlink"/>
                </a:solidFill>
              </a:rPr>
              <a:t>1</a:t>
            </a:r>
            <a:r>
              <a:rPr lang="zh-CN" altLang="en-US" sz="2400" smtClean="0">
                <a:solidFill>
                  <a:schemeClr val="folHlink"/>
                </a:solidFill>
              </a:rPr>
              <a:t>）直接操作现场中具有两位状态的设备</a:t>
            </a:r>
          </a:p>
          <a:p>
            <a:pPr eaLnBrk="1" hangingPunct="1">
              <a:lnSpc>
                <a:spcPct val="90000"/>
              </a:lnSpc>
              <a:buFont typeface="Wingdings" pitchFamily="2" charset="2"/>
              <a:buNone/>
            </a:pPr>
            <a:r>
              <a:rPr lang="zh-CN" altLang="en-US" sz="2400" smtClean="0"/>
              <a:t>	如控制电动机的起停、阀门的关闭等。</a:t>
            </a:r>
            <a:endParaRPr lang="en-US" altLang="zh-CN" sz="2400" smtClean="0"/>
          </a:p>
          <a:p>
            <a:pPr eaLnBrk="1" hangingPunct="1">
              <a:lnSpc>
                <a:spcPct val="90000"/>
              </a:lnSpc>
              <a:buFont typeface="Wingdings" pitchFamily="2" charset="2"/>
              <a:buNone/>
            </a:pPr>
            <a:endParaRPr lang="zh-CN" altLang="en-US" sz="2400" smtClean="0"/>
          </a:p>
          <a:p>
            <a:pPr eaLnBrk="1" hangingPunct="1">
              <a:lnSpc>
                <a:spcPct val="90000"/>
              </a:lnSpc>
              <a:buFont typeface="Wingdings" pitchFamily="2" charset="2"/>
              <a:buNone/>
            </a:pPr>
            <a:r>
              <a:rPr lang="zh-CN" altLang="en-US" sz="2400" smtClean="0">
                <a:solidFill>
                  <a:schemeClr val="folHlink"/>
                </a:solidFill>
              </a:rPr>
              <a:t>	（</a:t>
            </a:r>
            <a:r>
              <a:rPr lang="en-US" altLang="zh-CN" sz="2400" smtClean="0">
                <a:solidFill>
                  <a:schemeClr val="folHlink"/>
                </a:solidFill>
              </a:rPr>
              <a:t>2</a:t>
            </a:r>
            <a:r>
              <a:rPr lang="zh-CN" altLang="en-US" sz="2400" smtClean="0">
                <a:solidFill>
                  <a:schemeClr val="folHlink"/>
                </a:solidFill>
              </a:rPr>
              <a:t>）实现报警及故障处理</a:t>
            </a:r>
          </a:p>
          <a:p>
            <a:pPr eaLnBrk="1" hangingPunct="1">
              <a:lnSpc>
                <a:spcPct val="90000"/>
              </a:lnSpc>
              <a:buFont typeface="Wingdings" pitchFamily="2" charset="2"/>
              <a:buNone/>
            </a:pPr>
            <a:r>
              <a:rPr lang="zh-CN" altLang="en-US" sz="2400" smtClean="0"/>
              <a:t>	在计算机控制系统中，为了保证系统的安全运行，需要进行报警和故障处理。常通过开关量输出的形式发出声光报警信号，或进行切断危险信号等进行故障处理。</a:t>
            </a:r>
          </a:p>
          <a:p>
            <a:pPr eaLnBrk="1" hangingPunct="1">
              <a:lnSpc>
                <a:spcPct val="90000"/>
              </a:lnSpc>
              <a:buFont typeface="Wingdings" pitchFamily="2" charset="2"/>
              <a:buNone/>
            </a:pPr>
            <a:r>
              <a:rPr lang="zh-CN" altLang="en-US" sz="2400" smtClean="0"/>
              <a:t>	</a:t>
            </a:r>
          </a:p>
          <a:p>
            <a:pPr eaLnBrk="1" hangingPunct="1">
              <a:lnSpc>
                <a:spcPct val="90000"/>
              </a:lnSpc>
              <a:buFont typeface="Wingdings" pitchFamily="2" charset="2"/>
              <a:buNone/>
            </a:pPr>
            <a:r>
              <a:rPr lang="zh-CN" altLang="en-US" sz="2400" smtClean="0"/>
              <a:t>	</a:t>
            </a:r>
            <a:r>
              <a:rPr lang="zh-CN" altLang="en-US" sz="2400" smtClean="0">
                <a:solidFill>
                  <a:srgbClr val="00FF00"/>
                </a:solidFill>
              </a:rPr>
              <a:t>开光量的输出控制的设备通常需要较大电流或较高电压来驱动</a:t>
            </a:r>
            <a:r>
              <a:rPr lang="zh-CN" altLang="en-US" sz="2400" smtClean="0"/>
              <a:t>，输出驱动电路的设计非常关键。</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idx="1"/>
          </p:nvPr>
        </p:nvSpPr>
        <p:spPr>
          <a:xfrm>
            <a:off x="250825" y="1125538"/>
            <a:ext cx="8569325" cy="4968875"/>
          </a:xfrm>
        </p:spPr>
        <p:txBody>
          <a:bodyPr/>
          <a:lstStyle/>
          <a:p>
            <a:pPr eaLnBrk="1" hangingPunct="1">
              <a:buFont typeface="Wingdings" pitchFamily="2" charset="2"/>
              <a:buNone/>
            </a:pPr>
            <a:r>
              <a:rPr lang="zh-CN" altLang="en-US" smtClean="0"/>
              <a:t>	常用的开关量输出形式有：</a:t>
            </a:r>
            <a:r>
              <a:rPr lang="zh-CN" altLang="en-US" smtClean="0">
                <a:solidFill>
                  <a:srgbClr val="00FF00"/>
                </a:solidFill>
              </a:rPr>
              <a:t>低压开关信号输出，继电器输出，可控硅输出，固态继电器输出</a:t>
            </a:r>
            <a:r>
              <a:rPr lang="zh-CN" altLang="en-US" smtClean="0"/>
              <a:t>等。</a:t>
            </a:r>
          </a:p>
          <a:p>
            <a:pPr eaLnBrk="1" hangingPunct="1"/>
            <a:r>
              <a:rPr lang="zh-CN" altLang="en-US" smtClean="0">
                <a:solidFill>
                  <a:schemeClr val="folHlink"/>
                </a:solidFill>
              </a:rPr>
              <a:t>低压开关输出</a:t>
            </a:r>
            <a:r>
              <a:rPr lang="zh-CN" altLang="en-US" smtClean="0"/>
              <a:t>常采用集电极开路门、三极管达林顿管或运算放大器作为输出的功率驱动。</a:t>
            </a:r>
          </a:p>
          <a:p>
            <a:pPr eaLnBrk="1" hangingPunct="1"/>
            <a:r>
              <a:rPr lang="zh-CN" altLang="en-US" smtClean="0">
                <a:solidFill>
                  <a:schemeClr val="folHlink"/>
                </a:solidFill>
              </a:rPr>
              <a:t>继电器输出</a:t>
            </a:r>
            <a:r>
              <a:rPr lang="zh-CN" altLang="en-US" smtClean="0"/>
              <a:t> </a:t>
            </a:r>
          </a:p>
          <a:p>
            <a:pPr eaLnBrk="1" hangingPunct="1">
              <a:buFont typeface="Wingdings" pitchFamily="2" charset="2"/>
              <a:buNone/>
            </a:pPr>
            <a:r>
              <a:rPr lang="zh-CN" altLang="en-US" smtClean="0"/>
              <a:t>	常用在测控系统中驱动大型设备的第一级执行机构，以实现低压直流到交流高压的过渡。</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idx="1"/>
          </p:nvPr>
        </p:nvSpPr>
        <p:spPr>
          <a:xfrm>
            <a:off x="395288" y="1125538"/>
            <a:ext cx="8353425" cy="5113337"/>
          </a:xfrm>
        </p:spPr>
        <p:txBody>
          <a:bodyPr/>
          <a:lstStyle/>
          <a:p>
            <a:pPr eaLnBrk="1" hangingPunct="1">
              <a:lnSpc>
                <a:spcPct val="80000"/>
              </a:lnSpc>
            </a:pPr>
            <a:r>
              <a:rPr lang="zh-CN" altLang="en-US" sz="2800" smtClean="0">
                <a:solidFill>
                  <a:schemeClr val="folHlink"/>
                </a:solidFill>
              </a:rPr>
              <a:t>可控硅输出</a:t>
            </a:r>
          </a:p>
          <a:p>
            <a:pPr eaLnBrk="1" hangingPunct="1">
              <a:lnSpc>
                <a:spcPct val="80000"/>
              </a:lnSpc>
              <a:buFont typeface="Wingdings" pitchFamily="2" charset="2"/>
              <a:buNone/>
            </a:pPr>
            <a:r>
              <a:rPr lang="zh-CN" altLang="en-US" sz="2800" smtClean="0"/>
              <a:t>	可控硅是大功率半导体器件，有单向和双向之分，单向可控硅具有单向导通功能，多用于直流大电流的场合，或作为双向可控硅控制端输入器件。双向可控硅具有双向导通功能，在交流大电流场合使用。</a:t>
            </a:r>
            <a:endParaRPr lang="en-US" altLang="zh-CN" sz="2800" smtClean="0"/>
          </a:p>
          <a:p>
            <a:pPr eaLnBrk="1" hangingPunct="1">
              <a:lnSpc>
                <a:spcPct val="80000"/>
              </a:lnSpc>
              <a:buFont typeface="Wingdings" pitchFamily="2" charset="2"/>
              <a:buNone/>
            </a:pPr>
            <a:endParaRPr lang="zh-CN" altLang="en-US" sz="2800" smtClean="0"/>
          </a:p>
          <a:p>
            <a:pPr eaLnBrk="1" hangingPunct="1">
              <a:lnSpc>
                <a:spcPct val="80000"/>
              </a:lnSpc>
            </a:pPr>
            <a:r>
              <a:rPr lang="zh-CN" altLang="en-US" sz="2800" smtClean="0">
                <a:solidFill>
                  <a:schemeClr val="folHlink"/>
                </a:solidFill>
              </a:rPr>
              <a:t>固态继电器输出</a:t>
            </a:r>
          </a:p>
          <a:p>
            <a:pPr eaLnBrk="1" hangingPunct="1">
              <a:lnSpc>
                <a:spcPct val="80000"/>
              </a:lnSpc>
              <a:buFont typeface="Wingdings" pitchFamily="2" charset="2"/>
              <a:buNone/>
            </a:pPr>
            <a:r>
              <a:rPr lang="zh-CN" altLang="en-US" sz="2800" smtClean="0"/>
              <a:t>	固态继电器（</a:t>
            </a:r>
            <a:r>
              <a:rPr lang="en-US" altLang="zh-CN" sz="2800" smtClean="0"/>
              <a:t>SSR</a:t>
            </a:r>
            <a:r>
              <a:rPr lang="zh-CN" altLang="en-US" sz="2800" smtClean="0"/>
              <a:t>）是一种新型电子继电器，输入电流小，用</a:t>
            </a:r>
            <a:r>
              <a:rPr lang="en-US" altLang="zh-CN" sz="2800" smtClean="0"/>
              <a:t>TTL</a:t>
            </a:r>
            <a:r>
              <a:rPr lang="zh-CN" altLang="en-US" sz="2800" smtClean="0"/>
              <a:t>，</a:t>
            </a:r>
            <a:r>
              <a:rPr lang="en-US" altLang="zh-CN" sz="2800" smtClean="0"/>
              <a:t>HTL</a:t>
            </a:r>
            <a:r>
              <a:rPr lang="zh-CN" altLang="en-US" sz="2800" smtClean="0"/>
              <a:t>，</a:t>
            </a:r>
            <a:r>
              <a:rPr lang="en-US" altLang="zh-CN" sz="2800" smtClean="0"/>
              <a:t>CMOS</a:t>
            </a:r>
            <a:r>
              <a:rPr lang="zh-CN" altLang="en-US" sz="2800" smtClean="0"/>
              <a:t>等集成电路或加简单的辅助电路就可直接驱动。与普通的电磁式继电器相比，无机械噪声，无抖动和回跳，开关速度快，体积小，重量轻，寿命长，工作可靠，耐冲击，耐潮湿，抗腐蚀等优点。</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body" sz="half" idx="1"/>
          </p:nvPr>
        </p:nvSpPr>
        <p:spPr>
          <a:xfrm>
            <a:off x="611188" y="1052513"/>
            <a:ext cx="3810000" cy="655637"/>
          </a:xfrm>
        </p:spPr>
        <p:txBody>
          <a:bodyPr/>
          <a:lstStyle/>
          <a:p>
            <a:pPr eaLnBrk="1" hangingPunct="1"/>
            <a:r>
              <a:rPr lang="en-US" altLang="zh-CN" sz="2800" smtClean="0">
                <a:solidFill>
                  <a:schemeClr val="folHlink"/>
                </a:solidFill>
              </a:rPr>
              <a:t>1 </a:t>
            </a:r>
            <a:r>
              <a:rPr lang="zh-CN" altLang="en-US" sz="2800" smtClean="0">
                <a:solidFill>
                  <a:schemeClr val="folHlink"/>
                </a:solidFill>
              </a:rPr>
              <a:t>低压开关信号输出</a:t>
            </a:r>
          </a:p>
        </p:txBody>
      </p:sp>
      <p:graphicFrame>
        <p:nvGraphicFramePr>
          <p:cNvPr id="132099" name="Object 4"/>
          <p:cNvGraphicFramePr>
            <a:graphicFrameLocks noGrp="1"/>
          </p:cNvGraphicFramePr>
          <p:nvPr>
            <p:ph sz="half" idx="2"/>
          </p:nvPr>
        </p:nvGraphicFramePr>
        <p:xfrm>
          <a:off x="860425" y="2276475"/>
          <a:ext cx="3103563" cy="3530600"/>
        </p:xfrm>
        <a:graphic>
          <a:graphicData uri="http://schemas.openxmlformats.org/presentationml/2006/ole">
            <mc:AlternateContent xmlns:mc="http://schemas.openxmlformats.org/markup-compatibility/2006">
              <mc:Choice xmlns:v="urn:schemas-microsoft-com:vml" Requires="v">
                <p:oleObj spid="_x0000_s132107" r:id="rId3" imgW="2979360" imgH="3389760" progId="">
                  <p:embed/>
                </p:oleObj>
              </mc:Choice>
              <mc:Fallback>
                <p:oleObj r:id="rId3" imgW="2979360" imgH="3389760" progId="">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b="6479"/>
                      <a:stretch>
                        <a:fillRect/>
                      </a:stretch>
                    </p:blipFill>
                    <p:spPr bwMode="auto">
                      <a:xfrm>
                        <a:off x="860425" y="2276475"/>
                        <a:ext cx="3103563" cy="3530600"/>
                      </a:xfrm>
                      <a:prstGeom prst="rect">
                        <a:avLst/>
                      </a:prstGeom>
                      <a:solidFill>
                        <a:srgbClr val="CCFFFF"/>
                      </a:solidFill>
                    </p:spPr>
                  </p:pic>
                </p:oleObj>
              </mc:Fallback>
            </mc:AlternateContent>
          </a:graphicData>
        </a:graphic>
      </p:graphicFrame>
      <p:sp>
        <p:nvSpPr>
          <p:cNvPr id="132100" name="Rectangle 6"/>
          <p:cNvSpPr>
            <a:spLocks noChangeArrowheads="1"/>
          </p:cNvSpPr>
          <p:nvPr/>
        </p:nvSpPr>
        <p:spPr bwMode="auto">
          <a:xfrm>
            <a:off x="4859338" y="2420938"/>
            <a:ext cx="3349625" cy="2282825"/>
          </a:xfrm>
          <a:prstGeom prst="rect">
            <a:avLst/>
          </a:prstGeom>
          <a:noFill/>
          <a:ln w="12700" cap="sq">
            <a:noFill/>
            <a:miter lim="800000"/>
            <a:headEnd type="none" w="sm" len="sm"/>
            <a:tailEnd type="none" w="sm" len="sm"/>
          </a:ln>
        </p:spPr>
        <p:txBody>
          <a:bodyPr>
            <a:spAutoFit/>
          </a:bodyPr>
          <a:lstStyle/>
          <a:p>
            <a:r>
              <a:rPr lang="zh-CN" altLang="en-US" b="1"/>
              <a:t>         </a:t>
            </a:r>
            <a:r>
              <a:rPr lang="zh-CN" altLang="en-US" b="1">
                <a:solidFill>
                  <a:srgbClr val="00FF00"/>
                </a:solidFill>
              </a:rPr>
              <a:t>三级管输出</a:t>
            </a:r>
          </a:p>
          <a:p>
            <a:r>
              <a:rPr lang="zh-CN" altLang="en-US" b="1"/>
              <a:t>当驱动电流只有十几 </a:t>
            </a:r>
            <a:r>
              <a:rPr lang="zh-CN" altLang="zh-CN" b="1"/>
              <a:t>mA</a:t>
            </a:r>
            <a:r>
              <a:rPr lang="zh-CN" altLang="en-US" b="1"/>
              <a:t>或几十 </a:t>
            </a:r>
            <a:r>
              <a:rPr lang="zh-CN" altLang="zh-CN" b="1"/>
              <a:t>mA</a:t>
            </a:r>
            <a:r>
              <a:rPr lang="zh-CN" altLang="en-US" b="1"/>
              <a:t>时，</a:t>
            </a:r>
            <a:r>
              <a:rPr lang="zh-CN" altLang="zh-CN" b="1"/>
              <a:t>只要采用一个普通的功率三极管</a:t>
            </a:r>
            <a:r>
              <a:rPr lang="zh-CN" altLang="en-US" b="1"/>
              <a:t>集电极开路输出</a:t>
            </a:r>
            <a:r>
              <a:rPr lang="zh-CN" altLang="zh-CN" b="1"/>
              <a:t>构成驱动电路</a:t>
            </a:r>
            <a:endParaRPr lang="zh-CN" altLang="en-US" b="1"/>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5"/>
          <p:cNvSpPr>
            <a:spLocks noChangeArrowheads="1"/>
          </p:cNvSpPr>
          <p:nvPr/>
        </p:nvSpPr>
        <p:spPr bwMode="auto">
          <a:xfrm>
            <a:off x="4140200" y="1412875"/>
            <a:ext cx="4716463" cy="4838700"/>
          </a:xfrm>
          <a:prstGeom prst="rect">
            <a:avLst/>
          </a:prstGeom>
          <a:noFill/>
          <a:ln w="12700" cap="sq">
            <a:noFill/>
            <a:miter lim="800000"/>
            <a:headEnd type="none" w="sm" len="sm"/>
            <a:tailEnd type="none" w="sm" len="sm"/>
          </a:ln>
        </p:spPr>
        <p:txBody>
          <a:bodyPr>
            <a:spAutoFit/>
          </a:bodyPr>
          <a:lstStyle/>
          <a:p>
            <a:r>
              <a:rPr lang="zh-CN" altLang="en-US" b="1"/>
              <a:t>         </a:t>
            </a:r>
            <a:r>
              <a:rPr lang="zh-CN" altLang="en-US" b="1">
                <a:solidFill>
                  <a:schemeClr val="folHlink"/>
                </a:solidFill>
              </a:rPr>
              <a:t>达林顿输出</a:t>
            </a:r>
          </a:p>
          <a:p>
            <a:pPr algn="just">
              <a:buClr>
                <a:schemeClr val="accent1"/>
              </a:buClr>
              <a:buSzPct val="65000"/>
              <a:buFont typeface="Wingdings" pitchFamily="2" charset="2"/>
              <a:buNone/>
            </a:pPr>
            <a:r>
              <a:rPr lang="zh-CN" altLang="en-US" b="1">
                <a:latin typeface="宋体" pitchFamily="2" charset="-122"/>
              </a:rPr>
              <a:t>当驱动电流需要达到几百毫安时，输出电路须采取多级放大或提高三极管增益的办法。达林顿阵列驱动器是由多对两个三极管组成的</a:t>
            </a:r>
            <a:r>
              <a:rPr lang="zh-CN" altLang="en-US" b="1">
                <a:solidFill>
                  <a:srgbClr val="00FF00"/>
                </a:solidFill>
                <a:latin typeface="宋体" pitchFamily="2" charset="-122"/>
              </a:rPr>
              <a:t>达林顿复合管</a:t>
            </a:r>
            <a:r>
              <a:rPr lang="zh-CN" altLang="en-US" b="1">
                <a:latin typeface="宋体" pitchFamily="2" charset="-122"/>
              </a:rPr>
              <a:t>构成，具有高输入阻抗、高增益、输出功率大及保护措施完善的特点。</a:t>
            </a:r>
          </a:p>
          <a:p>
            <a:pPr algn="just">
              <a:buClr>
                <a:schemeClr val="accent1"/>
              </a:buClr>
              <a:buSzPct val="65000"/>
              <a:buFont typeface="Wingdings" pitchFamily="2" charset="2"/>
              <a:buNone/>
            </a:pPr>
            <a:r>
              <a:rPr lang="zh-CN" altLang="en-US" b="1">
                <a:latin typeface="宋体" pitchFamily="2" charset="-122"/>
              </a:rPr>
              <a:t> 左图中，</a:t>
            </a:r>
            <a:r>
              <a:rPr lang="zh-CN" altLang="en-US" b="1">
                <a:solidFill>
                  <a:schemeClr val="folHlink"/>
                </a:solidFill>
                <a:latin typeface="宋体" pitchFamily="2" charset="-122"/>
              </a:rPr>
              <a:t>负载为电感性负载，输出必须加装克服反电势的保护二极管</a:t>
            </a:r>
            <a:r>
              <a:rPr lang="en-US" altLang="zh-CN" b="1">
                <a:solidFill>
                  <a:schemeClr val="folHlink"/>
                </a:solidFill>
                <a:latin typeface="宋体" pitchFamily="2" charset="-122"/>
              </a:rPr>
              <a:t>D</a:t>
            </a:r>
            <a:r>
              <a:rPr lang="zh-CN" altLang="en-US" b="1">
                <a:solidFill>
                  <a:schemeClr val="folHlink"/>
                </a:solidFill>
                <a:latin typeface="宋体" pitchFamily="2" charset="-122"/>
              </a:rPr>
              <a:t>作用为泄流作用，通过</a:t>
            </a:r>
            <a:r>
              <a:rPr lang="en-US" altLang="zh-CN" b="1">
                <a:solidFill>
                  <a:schemeClr val="folHlink"/>
                </a:solidFill>
                <a:latin typeface="宋体" pitchFamily="2" charset="-122"/>
              </a:rPr>
              <a:t>D</a:t>
            </a:r>
            <a:r>
              <a:rPr lang="zh-CN" altLang="en-US" b="1">
                <a:solidFill>
                  <a:schemeClr val="folHlink"/>
                </a:solidFill>
                <a:latin typeface="宋体" pitchFamily="2" charset="-122"/>
              </a:rPr>
              <a:t>放掉线圈上所带的电荷，防止反向击穿</a:t>
            </a:r>
            <a:r>
              <a:rPr lang="zh-CN" altLang="en-US" b="1">
                <a:latin typeface="宋体" pitchFamily="2" charset="-122"/>
              </a:rPr>
              <a:t>。</a:t>
            </a:r>
          </a:p>
        </p:txBody>
      </p:sp>
      <p:graphicFrame>
        <p:nvGraphicFramePr>
          <p:cNvPr id="133123" name="Object 7"/>
          <p:cNvGraphicFramePr>
            <a:graphicFrameLocks noGrp="1"/>
          </p:cNvGraphicFramePr>
          <p:nvPr>
            <p:ph sz="half" idx="2"/>
          </p:nvPr>
        </p:nvGraphicFramePr>
        <p:xfrm>
          <a:off x="323850" y="2170113"/>
          <a:ext cx="3743325" cy="3306762"/>
        </p:xfrm>
        <a:graphic>
          <a:graphicData uri="http://schemas.openxmlformats.org/presentationml/2006/ole">
            <mc:AlternateContent xmlns:mc="http://schemas.openxmlformats.org/markup-compatibility/2006">
              <mc:Choice xmlns:v="urn:schemas-microsoft-com:vml" Requires="v">
                <p:oleObj spid="_x0000_s133131" r:id="rId3" imgW="3090600" imgH="2729880" progId="">
                  <p:embed/>
                </p:oleObj>
              </mc:Choice>
              <mc:Fallback>
                <p:oleObj r:id="rId3" imgW="3090600" imgH="2729880" progId="">
                  <p:embed/>
                  <p:pic>
                    <p:nvPicPr>
                      <p:cNvPr id="0" name="Object 7"/>
                      <p:cNvPicPr>
                        <a:picLocks noGrp="1" noChangeArrowheads="1"/>
                      </p:cNvPicPr>
                      <p:nvPr/>
                    </p:nvPicPr>
                    <p:blipFill>
                      <a:blip r:embed="rId4">
                        <a:extLst>
                          <a:ext uri="{28A0092B-C50C-407E-A947-70E740481C1C}">
                            <a14:useLocalDpi xmlns:a14="http://schemas.microsoft.com/office/drawing/2010/main" val="0"/>
                          </a:ext>
                        </a:extLst>
                      </a:blip>
                      <a:srcRect b="10945"/>
                      <a:stretch>
                        <a:fillRect/>
                      </a:stretch>
                    </p:blipFill>
                    <p:spPr bwMode="auto">
                      <a:xfrm>
                        <a:off x="323850" y="2170113"/>
                        <a:ext cx="3743325" cy="3306762"/>
                      </a:xfrm>
                      <a:prstGeom prst="rect">
                        <a:avLst/>
                      </a:prstGeom>
                      <a:solidFill>
                        <a:srgbClr val="CCFFFF"/>
                      </a:solidFill>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46" name="Object 4"/>
          <p:cNvGraphicFramePr>
            <a:graphicFrameLocks noGrp="1"/>
          </p:cNvGraphicFramePr>
          <p:nvPr>
            <p:ph sz="half" idx="2"/>
          </p:nvPr>
        </p:nvGraphicFramePr>
        <p:xfrm>
          <a:off x="3059113" y="2170113"/>
          <a:ext cx="5905500" cy="2012950"/>
        </p:xfrm>
        <a:graphic>
          <a:graphicData uri="http://schemas.openxmlformats.org/presentationml/2006/ole">
            <mc:AlternateContent xmlns:mc="http://schemas.openxmlformats.org/markup-compatibility/2006">
              <mc:Choice xmlns:v="urn:schemas-microsoft-com:vml" Requires="v">
                <p:oleObj spid="_x0000_s134154" r:id="rId3" imgW="7722720" imgH="2632680" progId="">
                  <p:embed/>
                </p:oleObj>
              </mc:Choice>
              <mc:Fallback>
                <p:oleObj r:id="rId3" imgW="7722720" imgH="2632680" progId="">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b="10393"/>
                      <a:stretch>
                        <a:fillRect/>
                      </a:stretch>
                    </p:blipFill>
                    <p:spPr bwMode="auto">
                      <a:xfrm>
                        <a:off x="3059113" y="2170113"/>
                        <a:ext cx="5905500" cy="2012950"/>
                      </a:xfrm>
                      <a:prstGeom prst="rect">
                        <a:avLst/>
                      </a:prstGeom>
                      <a:solidFill>
                        <a:srgbClr val="CCFFFF"/>
                      </a:solidFill>
                    </p:spPr>
                  </p:pic>
                </p:oleObj>
              </mc:Fallback>
            </mc:AlternateContent>
          </a:graphicData>
        </a:graphic>
      </p:graphicFrame>
      <p:sp>
        <p:nvSpPr>
          <p:cNvPr id="134147" name="Rectangle 6"/>
          <p:cNvSpPr>
            <a:spLocks noChangeArrowheads="1"/>
          </p:cNvSpPr>
          <p:nvPr/>
        </p:nvSpPr>
        <p:spPr bwMode="auto">
          <a:xfrm>
            <a:off x="250825" y="1557338"/>
            <a:ext cx="2879725" cy="3013075"/>
          </a:xfrm>
          <a:prstGeom prst="rect">
            <a:avLst/>
          </a:prstGeom>
          <a:noFill/>
          <a:ln w="12700" cap="sq">
            <a:noFill/>
            <a:miter lim="800000"/>
            <a:headEnd type="none" w="sm" len="sm"/>
            <a:tailEnd type="none" w="sm" len="sm"/>
          </a:ln>
        </p:spPr>
        <p:txBody>
          <a:bodyPr>
            <a:spAutoFit/>
          </a:bodyPr>
          <a:lstStyle/>
          <a:p>
            <a:r>
              <a:rPr lang="zh-CN" altLang="en-US" b="1"/>
              <a:t>达林顿阵列驱动器</a:t>
            </a:r>
            <a:r>
              <a:rPr lang="en-US" altLang="zh-CN" b="1">
                <a:solidFill>
                  <a:srgbClr val="00FF00"/>
                </a:solidFill>
              </a:rPr>
              <a:t>MC1416</a:t>
            </a:r>
            <a:r>
              <a:rPr lang="zh-CN" altLang="en-US" b="1"/>
              <a:t>内含</a:t>
            </a:r>
            <a:r>
              <a:rPr lang="en-US" altLang="zh-CN" b="1"/>
              <a:t>7</a:t>
            </a:r>
            <a:r>
              <a:rPr lang="zh-CN" altLang="en-US" b="1"/>
              <a:t>对达林顿复合管，每个复合管的集电极电流可达</a:t>
            </a:r>
            <a:r>
              <a:rPr lang="en-US" altLang="zh-CN" b="1"/>
              <a:t>500 mA</a:t>
            </a:r>
            <a:r>
              <a:rPr lang="zh-CN" altLang="en-US" b="1"/>
              <a:t>，截止时能承受</a:t>
            </a:r>
            <a:r>
              <a:rPr lang="en-US" altLang="zh-CN" b="1"/>
              <a:t>100V</a:t>
            </a:r>
            <a:r>
              <a:rPr lang="zh-CN" altLang="en-US" b="1"/>
              <a:t>电压，其输入输出端均有箝位二极管。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sz="half" idx="1"/>
          </p:nvPr>
        </p:nvSpPr>
        <p:spPr>
          <a:xfrm>
            <a:off x="323850" y="333375"/>
            <a:ext cx="8640763" cy="2808288"/>
          </a:xfrm>
        </p:spPr>
        <p:txBody>
          <a:bodyPr/>
          <a:lstStyle/>
          <a:p>
            <a:pPr eaLnBrk="1" hangingPunct="1">
              <a:lnSpc>
                <a:spcPct val="90000"/>
              </a:lnSpc>
              <a:buFont typeface="Wingdings" pitchFamily="2" charset="2"/>
              <a:buNone/>
            </a:pPr>
            <a:r>
              <a:rPr lang="zh-CN" altLang="en-US" smtClean="0">
                <a:latin typeface="宋体" pitchFamily="2" charset="-122"/>
              </a:rPr>
              <a:t>	</a:t>
            </a:r>
            <a:r>
              <a:rPr lang="zh-CN" altLang="en-US" sz="2400" smtClean="0">
                <a:latin typeface="宋体" pitchFamily="2" charset="-122"/>
              </a:rPr>
              <a:t>计算机、</a:t>
            </a:r>
            <a:r>
              <a:rPr lang="en-US" altLang="zh-CN" sz="2400" smtClean="0">
                <a:latin typeface="宋体" pitchFamily="2" charset="-122"/>
              </a:rPr>
              <a:t>D/A（A/D）</a:t>
            </a:r>
            <a:r>
              <a:rPr lang="zh-CN" altLang="en-US" sz="2400" smtClean="0">
                <a:latin typeface="宋体" pitchFamily="2" charset="-122"/>
              </a:rPr>
              <a:t>转换器，只能在一定精度条件下用有限的字长来表示数，从而造成误差，称为</a:t>
            </a:r>
            <a:r>
              <a:rPr lang="zh-CN" altLang="en-US" sz="2400" smtClean="0">
                <a:solidFill>
                  <a:schemeClr val="accent1"/>
                </a:solidFill>
                <a:latin typeface="宋体" pitchFamily="2" charset="-122"/>
              </a:rPr>
              <a:t>量化误差</a:t>
            </a:r>
            <a:r>
              <a:rPr lang="zh-CN" altLang="en-US" sz="2400" smtClean="0">
                <a:latin typeface="宋体" pitchFamily="2" charset="-122"/>
              </a:rPr>
              <a:t>。</a:t>
            </a:r>
          </a:p>
          <a:p>
            <a:pPr eaLnBrk="1" hangingPunct="1">
              <a:lnSpc>
                <a:spcPct val="90000"/>
              </a:lnSpc>
              <a:buFont typeface="Wingdings" pitchFamily="2" charset="2"/>
              <a:buNone/>
            </a:pPr>
            <a:r>
              <a:rPr lang="zh-CN" altLang="en-US" sz="2400" smtClean="0">
                <a:latin typeface="宋体" pitchFamily="2" charset="-122"/>
              </a:rPr>
              <a:t>	量化误差是量化过程中的固有误差，其大小与量化单位有关，即与数值的细分成程度有关。</a:t>
            </a:r>
            <a:r>
              <a:rPr lang="zh-CN" altLang="en-US" sz="2400" smtClean="0">
                <a:solidFill>
                  <a:schemeClr val="accent1"/>
                </a:solidFill>
                <a:latin typeface="宋体" pitchFamily="2" charset="-122"/>
              </a:rPr>
              <a:t>量化单位</a:t>
            </a:r>
            <a:r>
              <a:rPr lang="zh-CN" altLang="en-US" sz="2400" smtClean="0">
                <a:latin typeface="宋体" pitchFamily="2" charset="-122"/>
              </a:rPr>
              <a:t>是指量化中二进制数的最低位</a:t>
            </a:r>
            <a:r>
              <a:rPr lang="en-US" altLang="zh-CN" sz="2400" smtClean="0">
                <a:latin typeface="宋体" pitchFamily="2" charset="-122"/>
              </a:rPr>
              <a:t>(LSB)</a:t>
            </a:r>
            <a:r>
              <a:rPr lang="zh-CN" altLang="en-US" sz="2400" smtClean="0">
                <a:latin typeface="宋体" pitchFamily="2" charset="-122"/>
              </a:rPr>
              <a:t>对应的模拟量的值。 </a:t>
            </a:r>
          </a:p>
          <a:p>
            <a:pPr eaLnBrk="1" hangingPunct="1">
              <a:lnSpc>
                <a:spcPct val="90000"/>
              </a:lnSpc>
              <a:buFont typeface="Wingdings" pitchFamily="2" charset="2"/>
              <a:buNone/>
            </a:pPr>
            <a:r>
              <a:rPr lang="zh-CN" altLang="en-US" sz="2400" smtClean="0">
                <a:latin typeface="宋体" pitchFamily="2" charset="-122"/>
              </a:rPr>
              <a:t>	设</a:t>
            </a:r>
            <a:r>
              <a:rPr lang="en-US" altLang="zh-CN" sz="2400" smtClean="0">
                <a:latin typeface="宋体" pitchFamily="2" charset="-122"/>
              </a:rPr>
              <a:t>f</a:t>
            </a:r>
            <a:r>
              <a:rPr lang="en-US" altLang="zh-CN" sz="2400" baseline="-25000" smtClean="0">
                <a:latin typeface="宋体" pitchFamily="2" charset="-122"/>
              </a:rPr>
              <a:t>max</a:t>
            </a:r>
            <a:r>
              <a:rPr lang="zh-CN" altLang="en-US" sz="2400" smtClean="0">
                <a:latin typeface="宋体" pitchFamily="2" charset="-122"/>
              </a:rPr>
              <a:t>和</a:t>
            </a:r>
            <a:r>
              <a:rPr lang="en-US" altLang="zh-CN" sz="2400" smtClean="0">
                <a:latin typeface="宋体" pitchFamily="2" charset="-122"/>
              </a:rPr>
              <a:t>f</a:t>
            </a:r>
            <a:r>
              <a:rPr lang="en-US" altLang="zh-CN" sz="2400" baseline="-25000" smtClean="0">
                <a:latin typeface="宋体" pitchFamily="2" charset="-122"/>
              </a:rPr>
              <a:t>min</a:t>
            </a:r>
            <a:r>
              <a:rPr lang="zh-CN" altLang="en-US" sz="2400" smtClean="0">
                <a:latin typeface="宋体" pitchFamily="2" charset="-122"/>
              </a:rPr>
              <a:t>分别表示可被转化的模拟信号最大值和最小值，则量化单位</a:t>
            </a:r>
            <a:r>
              <a:rPr lang="en-US" altLang="zh-CN" sz="2400" smtClean="0">
                <a:latin typeface="宋体" pitchFamily="2" charset="-122"/>
              </a:rPr>
              <a:t>q</a:t>
            </a:r>
            <a:r>
              <a:rPr lang="zh-CN" altLang="en-US" sz="2400" smtClean="0">
                <a:latin typeface="宋体" pitchFamily="2" charset="-122"/>
              </a:rPr>
              <a:t>为：</a:t>
            </a:r>
          </a:p>
        </p:txBody>
      </p:sp>
      <p:graphicFrame>
        <p:nvGraphicFramePr>
          <p:cNvPr id="15364" name="Object 13"/>
          <p:cNvGraphicFramePr>
            <a:graphicFrameLocks noGrp="1" noChangeAspect="1"/>
          </p:cNvGraphicFramePr>
          <p:nvPr>
            <p:ph sz="half" idx="2"/>
            <p:extLst>
              <p:ext uri="{D42A27DB-BD31-4B8C-83A1-F6EECF244321}">
                <p14:modId xmlns:p14="http://schemas.microsoft.com/office/powerpoint/2010/main" val="3631539642"/>
              </p:ext>
            </p:extLst>
          </p:nvPr>
        </p:nvGraphicFramePr>
        <p:xfrm>
          <a:off x="2916238" y="3357563"/>
          <a:ext cx="2093912" cy="889000"/>
        </p:xfrm>
        <a:graphic>
          <a:graphicData uri="http://schemas.openxmlformats.org/presentationml/2006/ole">
            <mc:AlternateContent xmlns:mc="http://schemas.openxmlformats.org/markup-compatibility/2006">
              <mc:Choice xmlns:v="urn:schemas-microsoft-com:vml" Requires="v">
                <p:oleObj spid="_x0000_s15372" name="Equation" r:id="rId3" imgW="926698" imgH="393529" progId="Equation.DSMT4">
                  <p:embed/>
                </p:oleObj>
              </mc:Choice>
              <mc:Fallback>
                <p:oleObj name="Equation" r:id="rId3" imgW="926698" imgH="393529"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357563"/>
                        <a:ext cx="2093912" cy="889000"/>
                      </a:xfrm>
                      <a:prstGeom prst="rect">
                        <a:avLst/>
                      </a:prstGeom>
                      <a:solidFill>
                        <a:schemeClr val="accent1"/>
                      </a:solidFill>
                    </p:spPr>
                  </p:pic>
                </p:oleObj>
              </mc:Fallback>
            </mc:AlternateContent>
          </a:graphicData>
        </a:graphic>
      </p:graphicFrame>
      <p:sp>
        <p:nvSpPr>
          <p:cNvPr id="15363" name="Rectangle 5"/>
          <p:cNvSpPr>
            <a:spLocks noChangeArrowheads="1"/>
          </p:cNvSpPr>
          <p:nvPr/>
        </p:nvSpPr>
        <p:spPr bwMode="auto">
          <a:xfrm>
            <a:off x="755650" y="4941888"/>
            <a:ext cx="8208963" cy="822325"/>
          </a:xfrm>
          <a:prstGeom prst="rect">
            <a:avLst/>
          </a:prstGeom>
          <a:noFill/>
          <a:ln w="12700" cap="sq">
            <a:noFill/>
            <a:miter lim="800000"/>
            <a:headEnd type="none" w="sm" len="sm"/>
            <a:tailEnd type="none" w="sm" len="sm"/>
          </a:ln>
        </p:spPr>
        <p:txBody>
          <a:bodyPr>
            <a:spAutoFit/>
          </a:bodyPr>
          <a:lstStyle/>
          <a:p>
            <a:pPr algn="just"/>
            <a:r>
              <a:rPr kumimoji="1" lang="zh-CN" altLang="en-US" b="1">
                <a:latin typeface="宋体" pitchFamily="2" charset="-122"/>
              </a:rPr>
              <a:t>其中</a:t>
            </a:r>
            <a:r>
              <a:rPr kumimoji="1" lang="en-US" altLang="zh-CN" b="1">
                <a:latin typeface="宋体" pitchFamily="2" charset="-122"/>
              </a:rPr>
              <a:t>n</a:t>
            </a:r>
            <a:r>
              <a:rPr kumimoji="1" lang="zh-CN" altLang="en-US" b="1">
                <a:latin typeface="宋体" pitchFamily="2" charset="-122"/>
              </a:rPr>
              <a:t>为转换器的二进制字长（位数）。大多数</a:t>
            </a:r>
            <a:r>
              <a:rPr kumimoji="1" lang="en-US" altLang="zh-CN" b="1">
                <a:latin typeface="宋体" pitchFamily="2" charset="-122"/>
              </a:rPr>
              <a:t>A/D</a:t>
            </a:r>
            <a:r>
              <a:rPr kumimoji="1" lang="zh-CN" altLang="en-US" b="1">
                <a:latin typeface="宋体" pitchFamily="2" charset="-122"/>
              </a:rPr>
              <a:t>转换器量化误差为</a:t>
            </a:r>
            <a:r>
              <a:rPr lang="en-US" altLang="zh-CN" b="1">
                <a:latin typeface="宋体" pitchFamily="2" charset="-122"/>
              </a:rPr>
              <a:t>(±1/2)q</a:t>
            </a:r>
            <a:r>
              <a:rPr kumimoji="1" lang="zh-CN" altLang="en-US"/>
              <a:t> </a:t>
            </a:r>
            <a:r>
              <a:rPr kumimoji="1" lang="zh-CN" altLang="en-US" b="1">
                <a:latin typeface="宋体" pitchFamily="2" charset="-122"/>
              </a:rPr>
              <a:t>。 </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body" sz="half" idx="1"/>
          </p:nvPr>
        </p:nvSpPr>
        <p:spPr>
          <a:xfrm>
            <a:off x="179388" y="549275"/>
            <a:ext cx="8785225" cy="2736850"/>
          </a:xfrm>
        </p:spPr>
        <p:txBody>
          <a:bodyPr/>
          <a:lstStyle/>
          <a:p>
            <a:pPr eaLnBrk="1" hangingPunct="1">
              <a:spcBef>
                <a:spcPct val="0"/>
              </a:spcBef>
              <a:buFont typeface="Wingdings" pitchFamily="2" charset="2"/>
              <a:buNone/>
            </a:pPr>
            <a:r>
              <a:rPr lang="en-US" altLang="zh-CN" sz="2800" smtClean="0">
                <a:solidFill>
                  <a:schemeClr val="folHlink"/>
                </a:solidFill>
                <a:latin typeface="宋体" pitchFamily="2" charset="-122"/>
              </a:rPr>
              <a:t>	</a:t>
            </a:r>
            <a:r>
              <a:rPr lang="en-US" altLang="zh-CN" sz="2400" smtClean="0">
                <a:solidFill>
                  <a:schemeClr val="folHlink"/>
                </a:solidFill>
                <a:latin typeface="宋体" pitchFamily="2" charset="-122"/>
              </a:rPr>
              <a:t>2 </a:t>
            </a:r>
            <a:r>
              <a:rPr lang="zh-CN" altLang="en-US" sz="2400" smtClean="0">
                <a:solidFill>
                  <a:schemeClr val="folHlink"/>
                </a:solidFill>
                <a:latin typeface="宋体" pitchFamily="2" charset="-122"/>
              </a:rPr>
              <a:t>继电器输出</a:t>
            </a:r>
          </a:p>
          <a:p>
            <a:pPr eaLnBrk="1" hangingPunct="1">
              <a:spcBef>
                <a:spcPct val="0"/>
              </a:spcBef>
              <a:buFont typeface="Wingdings" pitchFamily="2" charset="2"/>
              <a:buNone/>
            </a:pPr>
            <a:r>
              <a:rPr kumimoji="0" lang="zh-CN" altLang="en-US" sz="2400" smtClean="0">
                <a:latin typeface="宋体" pitchFamily="2" charset="-122"/>
              </a:rPr>
              <a:t>	电磁继电器主要由</a:t>
            </a:r>
            <a:r>
              <a:rPr kumimoji="0" lang="zh-CN" altLang="en-US" sz="2400" smtClean="0">
                <a:solidFill>
                  <a:srgbClr val="00FF00"/>
                </a:solidFill>
                <a:latin typeface="宋体" pitchFamily="2" charset="-122"/>
              </a:rPr>
              <a:t>线圈、铁芯、衔铁和触点</a:t>
            </a:r>
            <a:r>
              <a:rPr kumimoji="0" lang="zh-CN" altLang="en-US" sz="2400" smtClean="0">
                <a:latin typeface="宋体" pitchFamily="2" charset="-122"/>
              </a:rPr>
              <a:t>等部件组成，简称为继电器。继电器输出是一种最常用的输出方式，通过弱电控制外界交流或直流的高电压、大电流设备。</a:t>
            </a:r>
          </a:p>
          <a:p>
            <a:pPr eaLnBrk="1" hangingPunct="1">
              <a:spcBef>
                <a:spcPct val="0"/>
              </a:spcBef>
              <a:buFont typeface="Wingdings" pitchFamily="2" charset="2"/>
              <a:buNone/>
            </a:pPr>
            <a:r>
              <a:rPr lang="zh-CN" altLang="en-US" sz="2400" smtClean="0">
                <a:latin typeface="宋体" pitchFamily="2" charset="-122"/>
              </a:rPr>
              <a:t>	继电器驱动电路的设计要根据所用继电器线圈的吸合电压和电流而定，控制电流一定要大于继电器的吸合电流才能使继电器可靠地工作。</a:t>
            </a:r>
          </a:p>
        </p:txBody>
      </p:sp>
      <p:graphicFrame>
        <p:nvGraphicFramePr>
          <p:cNvPr id="135171" name="Object 4"/>
          <p:cNvGraphicFramePr>
            <a:graphicFrameLocks noGrp="1"/>
          </p:cNvGraphicFramePr>
          <p:nvPr>
            <p:ph sz="half" idx="2"/>
          </p:nvPr>
        </p:nvGraphicFramePr>
        <p:xfrm>
          <a:off x="1743075" y="3644900"/>
          <a:ext cx="4937125" cy="2736850"/>
        </p:xfrm>
        <a:graphic>
          <a:graphicData uri="http://schemas.openxmlformats.org/presentationml/2006/ole">
            <mc:AlternateContent xmlns:mc="http://schemas.openxmlformats.org/markup-compatibility/2006">
              <mc:Choice xmlns:v="urn:schemas-microsoft-com:vml" Requires="v">
                <p:oleObj spid="_x0000_s135179" r:id="rId3" imgW="7096680" imgH="3933360" progId="">
                  <p:embed/>
                </p:oleObj>
              </mc:Choice>
              <mc:Fallback>
                <p:oleObj r:id="rId3" imgW="7096680" imgH="3933360" progId="">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075" y="3644900"/>
                        <a:ext cx="4937125" cy="2736850"/>
                      </a:xfrm>
                      <a:prstGeom prst="rect">
                        <a:avLst/>
                      </a:prstGeom>
                      <a:solidFill>
                        <a:srgbClr val="CCFFFF"/>
                      </a:solidFill>
                    </p:spPr>
                  </p:pic>
                </p:oleObj>
              </mc:Fallback>
            </mc:AlternateContent>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194" name="Object 4"/>
          <p:cNvGraphicFramePr>
            <a:graphicFrameLocks noGrp="1"/>
          </p:cNvGraphicFramePr>
          <p:nvPr>
            <p:ph sz="half" idx="2"/>
          </p:nvPr>
        </p:nvGraphicFramePr>
        <p:xfrm>
          <a:off x="250825" y="1758950"/>
          <a:ext cx="4176713" cy="2762250"/>
        </p:xfrm>
        <a:graphic>
          <a:graphicData uri="http://schemas.openxmlformats.org/presentationml/2006/ole">
            <mc:AlternateContent xmlns:mc="http://schemas.openxmlformats.org/markup-compatibility/2006">
              <mc:Choice xmlns:v="urn:schemas-microsoft-com:vml" Requires="v">
                <p:oleObj spid="_x0000_s136202" name="Flash 文档" r:id="rId3" imgW="4320360" imgH="2857320" progId="">
                  <p:embed/>
                </p:oleObj>
              </mc:Choice>
              <mc:Fallback>
                <p:oleObj name="Flash 文档" r:id="rId3" imgW="4320360" imgH="2857320" progId="">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b="9827"/>
                      <a:stretch>
                        <a:fillRect/>
                      </a:stretch>
                    </p:blipFill>
                    <p:spPr bwMode="auto">
                      <a:xfrm>
                        <a:off x="250825" y="1758950"/>
                        <a:ext cx="4176713" cy="2762250"/>
                      </a:xfrm>
                      <a:prstGeom prst="rect">
                        <a:avLst/>
                      </a:prstGeom>
                      <a:solidFill>
                        <a:srgbClr val="CCFFFF"/>
                      </a:solidFill>
                    </p:spPr>
                  </p:pic>
                </p:oleObj>
              </mc:Fallback>
            </mc:AlternateContent>
          </a:graphicData>
        </a:graphic>
      </p:graphicFrame>
      <p:sp>
        <p:nvSpPr>
          <p:cNvPr id="136195" name="Rectangle 6"/>
          <p:cNvSpPr>
            <a:spLocks noChangeArrowheads="1"/>
          </p:cNvSpPr>
          <p:nvPr/>
        </p:nvSpPr>
        <p:spPr bwMode="auto">
          <a:xfrm>
            <a:off x="4932363" y="908050"/>
            <a:ext cx="3887787" cy="5568950"/>
          </a:xfrm>
          <a:prstGeom prst="rect">
            <a:avLst/>
          </a:prstGeom>
          <a:noFill/>
          <a:ln w="12700" cap="sq">
            <a:noFill/>
            <a:miter lim="800000"/>
            <a:headEnd type="none" w="sm" len="sm"/>
            <a:tailEnd type="none" w="sm" len="sm"/>
          </a:ln>
        </p:spPr>
        <p:txBody>
          <a:bodyPr>
            <a:spAutoFit/>
          </a:bodyPr>
          <a:lstStyle/>
          <a:p>
            <a:r>
              <a:rPr lang="zh-CN" altLang="en-US" b="1"/>
              <a:t>如图，数据线</a:t>
            </a:r>
            <a:r>
              <a:rPr lang="en-US" altLang="zh-CN" b="1"/>
              <a:t>Di</a:t>
            </a:r>
            <a:r>
              <a:rPr lang="zh-CN" altLang="en-US" b="1"/>
              <a:t>输出数字“</a:t>
            </a:r>
            <a:r>
              <a:rPr lang="en-US" altLang="zh-CN" b="1"/>
              <a:t>1”</a:t>
            </a:r>
            <a:r>
              <a:rPr lang="zh-CN" altLang="en-US" b="1"/>
              <a:t>即高电平时，经</a:t>
            </a:r>
            <a:r>
              <a:rPr lang="en-US" altLang="zh-CN" b="1"/>
              <a:t>7406</a:t>
            </a:r>
            <a:r>
              <a:rPr lang="zh-CN" altLang="en-US" b="1"/>
              <a:t>反相驱动器变为低电平，光耦隔离器的发光二极管导通且发光，使光敏三极管导通，继电器线圈</a:t>
            </a:r>
            <a:r>
              <a:rPr lang="en-US" altLang="zh-CN" b="1"/>
              <a:t>KA</a:t>
            </a:r>
            <a:r>
              <a:rPr lang="zh-CN" altLang="en-US" b="1"/>
              <a:t>得电，动合触点闭合，从而驱动大型负荷设备。</a:t>
            </a:r>
          </a:p>
          <a:p>
            <a:r>
              <a:rPr lang="zh-CN" altLang="en-US" b="1"/>
              <a:t>       由于</a:t>
            </a:r>
            <a:r>
              <a:rPr lang="zh-CN" altLang="en-US" b="1">
                <a:solidFill>
                  <a:srgbClr val="00FF00"/>
                </a:solidFill>
              </a:rPr>
              <a:t>继电器线圈是电感性负载</a:t>
            </a:r>
            <a:r>
              <a:rPr lang="zh-CN" altLang="en-US" b="1"/>
              <a:t>，当电路突然关断时，会出现较高的电感性浪涌电压，为了保护驱动器件，</a:t>
            </a:r>
            <a:r>
              <a:rPr lang="zh-CN" altLang="en-US" b="1">
                <a:solidFill>
                  <a:srgbClr val="00FF00"/>
                </a:solidFill>
              </a:rPr>
              <a:t>应在继电器线圈两端并联一个二极管</a:t>
            </a:r>
            <a:r>
              <a:rPr lang="zh-CN" altLang="en-US" b="1"/>
              <a:t>，为电感线圈提供一个电流泄放回路。</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body" sz="half" idx="1"/>
          </p:nvPr>
        </p:nvSpPr>
        <p:spPr>
          <a:xfrm>
            <a:off x="0" y="765175"/>
            <a:ext cx="6696075" cy="5329238"/>
          </a:xfrm>
        </p:spPr>
        <p:txBody>
          <a:bodyPr/>
          <a:lstStyle/>
          <a:p>
            <a:pPr eaLnBrk="1" hangingPunct="1">
              <a:spcBef>
                <a:spcPct val="0"/>
              </a:spcBef>
              <a:buFont typeface="Wingdings" pitchFamily="2" charset="2"/>
              <a:buNone/>
            </a:pPr>
            <a:r>
              <a:rPr lang="en-US" altLang="zh-CN" sz="2400" smtClean="0">
                <a:solidFill>
                  <a:schemeClr val="folHlink"/>
                </a:solidFill>
                <a:latin typeface="宋体" pitchFamily="2" charset="-122"/>
              </a:rPr>
              <a:t>	3 </a:t>
            </a:r>
            <a:r>
              <a:rPr lang="zh-CN" altLang="en-US" sz="2400" smtClean="0">
                <a:solidFill>
                  <a:schemeClr val="folHlink"/>
                </a:solidFill>
                <a:latin typeface="宋体" pitchFamily="2" charset="-122"/>
              </a:rPr>
              <a:t>可控硅输出</a:t>
            </a:r>
          </a:p>
          <a:p>
            <a:pPr eaLnBrk="1" hangingPunct="1">
              <a:spcBef>
                <a:spcPct val="0"/>
              </a:spcBef>
              <a:buFont typeface="Wingdings" pitchFamily="2" charset="2"/>
              <a:buNone/>
            </a:pPr>
            <a:r>
              <a:rPr lang="zh-CN" altLang="en-US" sz="2000" smtClean="0">
                <a:latin typeface="宋体" pitchFamily="2" charset="-122"/>
              </a:rPr>
              <a:t>	</a:t>
            </a:r>
          </a:p>
          <a:p>
            <a:pPr eaLnBrk="1" hangingPunct="1">
              <a:spcBef>
                <a:spcPct val="0"/>
              </a:spcBef>
              <a:buFont typeface="Wingdings" pitchFamily="2" charset="2"/>
              <a:buNone/>
            </a:pPr>
            <a:r>
              <a:rPr lang="zh-CN" altLang="en-US" sz="2000" smtClean="0">
                <a:latin typeface="宋体" pitchFamily="2" charset="-122"/>
              </a:rPr>
              <a:t>	单向可控硅有</a:t>
            </a:r>
            <a:r>
              <a:rPr lang="zh-CN" altLang="en-US" sz="2000" smtClean="0">
                <a:solidFill>
                  <a:srgbClr val="00FF00"/>
                </a:solidFill>
                <a:latin typeface="宋体" pitchFamily="2" charset="-122"/>
              </a:rPr>
              <a:t>阳极</a:t>
            </a:r>
            <a:r>
              <a:rPr lang="en-US" altLang="zh-CN" sz="2000" smtClean="0">
                <a:solidFill>
                  <a:srgbClr val="00FF00"/>
                </a:solidFill>
                <a:latin typeface="宋体" pitchFamily="2" charset="-122"/>
              </a:rPr>
              <a:t>A</a:t>
            </a:r>
            <a:r>
              <a:rPr lang="zh-CN" altLang="en-US" sz="2000" smtClean="0">
                <a:solidFill>
                  <a:srgbClr val="00FF00"/>
                </a:solidFill>
                <a:latin typeface="宋体" pitchFamily="2" charset="-122"/>
              </a:rPr>
              <a:t>、阴极</a:t>
            </a:r>
            <a:r>
              <a:rPr lang="en-US" altLang="zh-CN" sz="2000" smtClean="0">
                <a:solidFill>
                  <a:srgbClr val="00FF00"/>
                </a:solidFill>
                <a:latin typeface="宋体" pitchFamily="2" charset="-122"/>
              </a:rPr>
              <a:t>K</a:t>
            </a:r>
            <a:r>
              <a:rPr lang="zh-CN" altLang="en-US" sz="2000" smtClean="0">
                <a:solidFill>
                  <a:srgbClr val="00FF00"/>
                </a:solidFill>
                <a:latin typeface="宋体" pitchFamily="2" charset="-122"/>
              </a:rPr>
              <a:t>、控制极</a:t>
            </a:r>
            <a:r>
              <a:rPr lang="zh-CN" altLang="en-US" sz="2000" smtClean="0">
                <a:latin typeface="宋体" pitchFamily="2" charset="-122"/>
              </a:rPr>
              <a:t>（门极）</a:t>
            </a:r>
            <a:r>
              <a:rPr lang="en-US" altLang="zh-CN" sz="2000" smtClean="0">
                <a:latin typeface="宋体" pitchFamily="2" charset="-122"/>
              </a:rPr>
              <a:t>G</a:t>
            </a:r>
            <a:r>
              <a:rPr lang="zh-CN" altLang="en-US" sz="2000" smtClean="0">
                <a:latin typeface="宋体" pitchFamily="2" charset="-122"/>
              </a:rPr>
              <a:t>三个极。当阳、阴极之间加正压时，控制极与阴极两端也施加正压使控制极电流增大到触发电流值时，可控硅由截止转为</a:t>
            </a:r>
            <a:r>
              <a:rPr lang="zh-CN" altLang="en-US" sz="2000" smtClean="0">
                <a:solidFill>
                  <a:srgbClr val="00FF00"/>
                </a:solidFill>
                <a:latin typeface="宋体" pitchFamily="2" charset="-122"/>
              </a:rPr>
              <a:t>导通</a:t>
            </a:r>
            <a:r>
              <a:rPr lang="zh-CN" altLang="en-US" sz="2000" smtClean="0">
                <a:latin typeface="宋体" pitchFamily="2" charset="-122"/>
              </a:rPr>
              <a:t>；只有在阳、阴极间施加反向电压或阳极电流减小到维持电流以下，可控硅才由导通变为</a:t>
            </a:r>
            <a:r>
              <a:rPr lang="zh-CN" altLang="en-US" sz="2000" smtClean="0">
                <a:solidFill>
                  <a:srgbClr val="00FF00"/>
                </a:solidFill>
                <a:latin typeface="宋体" pitchFamily="2" charset="-122"/>
              </a:rPr>
              <a:t>截止</a:t>
            </a:r>
            <a:r>
              <a:rPr lang="zh-CN" altLang="en-US" sz="2000" smtClean="0">
                <a:latin typeface="宋体" pitchFamily="2" charset="-122"/>
              </a:rPr>
              <a:t>。</a:t>
            </a:r>
            <a:r>
              <a:rPr lang="zh-CN" altLang="en-US" sz="2000" smtClean="0">
                <a:solidFill>
                  <a:schemeClr val="folHlink"/>
                </a:solidFill>
                <a:latin typeface="宋体" pitchFamily="2" charset="-122"/>
              </a:rPr>
              <a:t>单向可控硅</a:t>
            </a:r>
            <a:r>
              <a:rPr lang="zh-CN" altLang="en-US" sz="2000" smtClean="0">
                <a:latin typeface="宋体" pitchFamily="2" charset="-122"/>
              </a:rPr>
              <a:t>具有单向导电功能，在控制系统中多用于直流大电流场合，也可在交流系统中用于大功率整流回路。</a:t>
            </a:r>
          </a:p>
          <a:p>
            <a:pPr eaLnBrk="1" hangingPunct="1">
              <a:spcBef>
                <a:spcPct val="0"/>
              </a:spcBef>
              <a:buFont typeface="Wingdings" pitchFamily="2" charset="2"/>
              <a:buNone/>
            </a:pPr>
            <a:r>
              <a:rPr lang="zh-CN" altLang="en-US" sz="2000" smtClean="0">
                <a:latin typeface="宋体" pitchFamily="2" charset="-122"/>
              </a:rPr>
              <a:t>	</a:t>
            </a:r>
          </a:p>
          <a:p>
            <a:pPr eaLnBrk="1" hangingPunct="1">
              <a:spcBef>
                <a:spcPct val="0"/>
              </a:spcBef>
              <a:buFont typeface="Wingdings" pitchFamily="2" charset="2"/>
              <a:buNone/>
            </a:pPr>
            <a:r>
              <a:rPr lang="zh-CN" altLang="en-US" sz="2000" smtClean="0">
                <a:latin typeface="宋体" pitchFamily="2" charset="-122"/>
              </a:rPr>
              <a:t>	</a:t>
            </a:r>
            <a:r>
              <a:rPr lang="zh-CN" altLang="en-US" sz="2000" smtClean="0">
                <a:solidFill>
                  <a:schemeClr val="folHlink"/>
                </a:solidFill>
                <a:latin typeface="宋体" pitchFamily="2" charset="-122"/>
              </a:rPr>
              <a:t>双向可控硅</a:t>
            </a:r>
            <a:r>
              <a:rPr lang="zh-CN" altLang="en-US" sz="2000" smtClean="0">
                <a:latin typeface="宋体" pitchFamily="2" charset="-122"/>
              </a:rPr>
              <a:t>在结构上相当于两个单向可控硅的反向并联，但共享一个控制极。当两个电极</a:t>
            </a:r>
            <a:r>
              <a:rPr lang="en-US" altLang="zh-CN" sz="2000" smtClean="0">
                <a:latin typeface="宋体" pitchFamily="2" charset="-122"/>
              </a:rPr>
              <a:t>T1</a:t>
            </a:r>
            <a:r>
              <a:rPr lang="zh-CN" altLang="en-US" sz="2000" smtClean="0">
                <a:latin typeface="宋体" pitchFamily="2" charset="-122"/>
              </a:rPr>
              <a:t>、</a:t>
            </a:r>
            <a:r>
              <a:rPr lang="en-US" altLang="zh-CN" sz="2000" smtClean="0">
                <a:latin typeface="宋体" pitchFamily="2" charset="-122"/>
              </a:rPr>
              <a:t>T2</a:t>
            </a:r>
            <a:r>
              <a:rPr lang="zh-CN" altLang="en-US" sz="2000" smtClean="0">
                <a:latin typeface="宋体" pitchFamily="2" charset="-122"/>
              </a:rPr>
              <a:t>之间的电压大于</a:t>
            </a:r>
            <a:r>
              <a:rPr lang="en-US" altLang="zh-CN" sz="2000" smtClean="0">
                <a:latin typeface="宋体" pitchFamily="2" charset="-122"/>
              </a:rPr>
              <a:t>1.5V</a:t>
            </a:r>
            <a:r>
              <a:rPr lang="zh-CN" altLang="en-US" sz="2000" smtClean="0">
                <a:latin typeface="宋体" pitchFamily="2" charset="-122"/>
              </a:rPr>
              <a:t>时，不论极性如何，便可利用控制极</a:t>
            </a:r>
            <a:r>
              <a:rPr lang="en-US" altLang="zh-CN" sz="2000" smtClean="0">
                <a:latin typeface="宋体" pitchFamily="2" charset="-122"/>
              </a:rPr>
              <a:t>G</a:t>
            </a:r>
            <a:r>
              <a:rPr lang="zh-CN" altLang="en-US" sz="2000" smtClean="0">
                <a:latin typeface="宋体" pitchFamily="2" charset="-122"/>
              </a:rPr>
              <a:t>触发电流控制其导通。双向可控硅具有双向导通功能，别适用于交流大电流场合。</a:t>
            </a:r>
          </a:p>
        </p:txBody>
      </p:sp>
      <p:graphicFrame>
        <p:nvGraphicFramePr>
          <p:cNvPr id="137219" name="Object 4"/>
          <p:cNvGraphicFramePr>
            <a:graphicFrameLocks noGrp="1"/>
          </p:cNvGraphicFramePr>
          <p:nvPr>
            <p:ph sz="quarter" idx="2"/>
            <p:extLst>
              <p:ext uri="{D42A27DB-BD31-4B8C-83A1-F6EECF244321}">
                <p14:modId xmlns:p14="http://schemas.microsoft.com/office/powerpoint/2010/main" val="3241170911"/>
              </p:ext>
            </p:extLst>
          </p:nvPr>
        </p:nvGraphicFramePr>
        <p:xfrm>
          <a:off x="6696075" y="3645024"/>
          <a:ext cx="2155825" cy="1981200"/>
        </p:xfrm>
        <a:graphic>
          <a:graphicData uri="http://schemas.openxmlformats.org/presentationml/2006/ole">
            <mc:AlternateContent xmlns:mc="http://schemas.openxmlformats.org/markup-compatibility/2006">
              <mc:Choice xmlns:v="urn:schemas-microsoft-com:vml" Requires="v">
                <p:oleObj spid="_x0000_s137237" r:id="rId3" imgW="3227040" imgH="2965320" progId="">
                  <p:embed/>
                </p:oleObj>
              </mc:Choice>
              <mc:Fallback>
                <p:oleObj r:id="rId3" imgW="3227040" imgH="2965320" progId="">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6075" y="3645024"/>
                        <a:ext cx="2155825" cy="1981200"/>
                      </a:xfrm>
                      <a:prstGeom prst="rect">
                        <a:avLst/>
                      </a:prstGeom>
                      <a:solidFill>
                        <a:srgbClr val="CCFFFF"/>
                      </a:solidFill>
                    </p:spPr>
                  </p:pic>
                </p:oleObj>
              </mc:Fallback>
            </mc:AlternateContent>
          </a:graphicData>
        </a:graphic>
      </p:graphicFrame>
      <p:graphicFrame>
        <p:nvGraphicFramePr>
          <p:cNvPr id="137220" name="Object 6"/>
          <p:cNvGraphicFramePr>
            <a:graphicFrameLocks noGrp="1"/>
          </p:cNvGraphicFramePr>
          <p:nvPr>
            <p:ph sz="quarter" idx="3"/>
          </p:nvPr>
        </p:nvGraphicFramePr>
        <p:xfrm>
          <a:off x="7235825" y="1196975"/>
          <a:ext cx="1014413" cy="1981200"/>
        </p:xfrm>
        <a:graphic>
          <a:graphicData uri="http://schemas.openxmlformats.org/presentationml/2006/ole">
            <mc:AlternateContent xmlns:mc="http://schemas.openxmlformats.org/markup-compatibility/2006">
              <mc:Choice xmlns:v="urn:schemas-microsoft-com:vml" Requires="v">
                <p:oleObj spid="_x0000_s137238" r:id="rId5" imgW="1265400" imgH="2471400" progId="">
                  <p:embed/>
                </p:oleObj>
              </mc:Choice>
              <mc:Fallback>
                <p:oleObj r:id="rId5" imgW="1265400" imgH="2471400" progId="">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5825" y="1196975"/>
                        <a:ext cx="1014413" cy="1981200"/>
                      </a:xfrm>
                      <a:prstGeom prst="rect">
                        <a:avLst/>
                      </a:prstGeom>
                      <a:solidFill>
                        <a:srgbClr val="CCFFFF"/>
                      </a:solidFill>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body" sz="half" idx="1"/>
          </p:nvPr>
        </p:nvSpPr>
        <p:spPr>
          <a:xfrm>
            <a:off x="539750" y="692150"/>
            <a:ext cx="7773988" cy="2735263"/>
          </a:xfrm>
        </p:spPr>
        <p:txBody>
          <a:bodyPr/>
          <a:lstStyle/>
          <a:p>
            <a:pPr eaLnBrk="1" hangingPunct="1">
              <a:spcBef>
                <a:spcPct val="0"/>
              </a:spcBef>
              <a:buFont typeface="Wingdings" pitchFamily="2" charset="2"/>
              <a:buNone/>
            </a:pPr>
            <a:r>
              <a:rPr lang="zh-CN" altLang="en-US" sz="2400" smtClean="0">
                <a:latin typeface="宋体" pitchFamily="2" charset="-122"/>
              </a:rPr>
              <a:t>	</a:t>
            </a:r>
            <a:r>
              <a:rPr lang="zh-CN" altLang="en-US" sz="2400" smtClean="0">
                <a:solidFill>
                  <a:schemeClr val="folHlink"/>
                </a:solidFill>
                <a:latin typeface="宋体" pitchFamily="2" charset="-122"/>
              </a:rPr>
              <a:t>晶闸管常用于高电压大电流的负载，不适宜与</a:t>
            </a:r>
            <a:r>
              <a:rPr lang="en-US" altLang="zh-CN" sz="2400" smtClean="0">
                <a:solidFill>
                  <a:schemeClr val="folHlink"/>
                </a:solidFill>
                <a:latin typeface="宋体" pitchFamily="2" charset="-122"/>
              </a:rPr>
              <a:t>CPU</a:t>
            </a:r>
            <a:r>
              <a:rPr lang="zh-CN" altLang="en-US" sz="2400" smtClean="0">
                <a:solidFill>
                  <a:schemeClr val="folHlink"/>
                </a:solidFill>
                <a:latin typeface="宋体" pitchFamily="2" charset="-122"/>
              </a:rPr>
              <a:t>直接相连</a:t>
            </a:r>
            <a:r>
              <a:rPr lang="zh-CN" altLang="en-US" sz="2400" smtClean="0">
                <a:latin typeface="宋体" pitchFamily="2" charset="-122"/>
              </a:rPr>
              <a:t>，在实际使用时要采用隔离措施。图为经光耦隔离的双向晶闸管输出驱动电路，当</a:t>
            </a:r>
            <a:r>
              <a:rPr lang="en-US" altLang="zh-CN" sz="2400" smtClean="0">
                <a:latin typeface="宋体" pitchFamily="2" charset="-122"/>
              </a:rPr>
              <a:t>CPU</a:t>
            </a:r>
            <a:r>
              <a:rPr lang="zh-CN" altLang="en-US" sz="2400" smtClean="0">
                <a:latin typeface="宋体" pitchFamily="2" charset="-122"/>
              </a:rPr>
              <a:t>数据线</a:t>
            </a:r>
            <a:r>
              <a:rPr lang="en-US" altLang="zh-CN" sz="2400" smtClean="0">
                <a:latin typeface="宋体" pitchFamily="2" charset="-122"/>
              </a:rPr>
              <a:t>D</a:t>
            </a:r>
            <a:r>
              <a:rPr lang="zh-CN" altLang="en-US" sz="2400" smtClean="0">
                <a:latin typeface="宋体" pitchFamily="2" charset="-122"/>
              </a:rPr>
              <a:t>输出数字“</a:t>
            </a:r>
            <a:r>
              <a:rPr lang="en-US" altLang="zh-CN" sz="2400" smtClean="0">
                <a:latin typeface="宋体" pitchFamily="2" charset="-122"/>
              </a:rPr>
              <a:t>1”</a:t>
            </a:r>
            <a:r>
              <a:rPr lang="zh-CN" altLang="en-US" sz="2400" smtClean="0">
                <a:latin typeface="宋体" pitchFamily="2" charset="-122"/>
              </a:rPr>
              <a:t>时，经</a:t>
            </a:r>
            <a:r>
              <a:rPr lang="en-US" altLang="zh-CN" sz="2400" smtClean="0">
                <a:latin typeface="宋体" pitchFamily="2" charset="-122"/>
              </a:rPr>
              <a:t>7406</a:t>
            </a:r>
            <a:r>
              <a:rPr lang="zh-CN" altLang="en-US" sz="2400" smtClean="0">
                <a:latin typeface="宋体" pitchFamily="2" charset="-122"/>
              </a:rPr>
              <a:t>反相变为低电平，光电隔离器导通，导通电流再触发双向晶闸管导通，从而驱动大型交流负荷设备。</a:t>
            </a:r>
          </a:p>
        </p:txBody>
      </p:sp>
      <p:graphicFrame>
        <p:nvGraphicFramePr>
          <p:cNvPr id="138243" name="Object 4"/>
          <p:cNvGraphicFramePr>
            <a:graphicFrameLocks noGrp="1"/>
          </p:cNvGraphicFramePr>
          <p:nvPr>
            <p:ph sz="half" idx="2"/>
          </p:nvPr>
        </p:nvGraphicFramePr>
        <p:xfrm>
          <a:off x="1822450" y="3357563"/>
          <a:ext cx="4992688" cy="2806700"/>
        </p:xfrm>
        <a:graphic>
          <a:graphicData uri="http://schemas.openxmlformats.org/presentationml/2006/ole">
            <mc:AlternateContent xmlns:mc="http://schemas.openxmlformats.org/markup-compatibility/2006">
              <mc:Choice xmlns:v="urn:schemas-microsoft-com:vml" Requires="v">
                <p:oleObj spid="_x0000_s138251" r:id="rId3" imgW="4462920" imgH="2508840" progId="">
                  <p:embed/>
                </p:oleObj>
              </mc:Choice>
              <mc:Fallback>
                <p:oleObj r:id="rId3" imgW="4462920" imgH="2508840" progId="">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b="10905"/>
                      <a:stretch>
                        <a:fillRect/>
                      </a:stretch>
                    </p:blipFill>
                    <p:spPr bwMode="auto">
                      <a:xfrm>
                        <a:off x="1822450" y="3357563"/>
                        <a:ext cx="4992688" cy="2806700"/>
                      </a:xfrm>
                      <a:prstGeom prst="rect">
                        <a:avLst/>
                      </a:prstGeom>
                      <a:solidFill>
                        <a:srgbClr val="CCFFFF"/>
                      </a:solidFill>
                    </p:spPr>
                  </p:pic>
                </p:oleObj>
              </mc:Fallback>
            </mc:AlternateContent>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idx="1"/>
          </p:nvPr>
        </p:nvSpPr>
        <p:spPr>
          <a:xfrm>
            <a:off x="395288" y="765175"/>
            <a:ext cx="8281987" cy="2663825"/>
          </a:xfrm>
        </p:spPr>
        <p:txBody>
          <a:bodyPr/>
          <a:lstStyle/>
          <a:p>
            <a:pPr eaLnBrk="1" hangingPunct="1">
              <a:spcBef>
                <a:spcPct val="0"/>
              </a:spcBef>
              <a:buFont typeface="Wingdings" pitchFamily="2" charset="2"/>
              <a:buNone/>
            </a:pPr>
            <a:r>
              <a:rPr lang="en-US" altLang="zh-CN" sz="2000" smtClean="0">
                <a:solidFill>
                  <a:schemeClr val="folHlink"/>
                </a:solidFill>
                <a:latin typeface="宋体" pitchFamily="2" charset="-122"/>
              </a:rPr>
              <a:t>	</a:t>
            </a:r>
            <a:r>
              <a:rPr lang="en-US" altLang="zh-CN" sz="2400" smtClean="0">
                <a:solidFill>
                  <a:schemeClr val="folHlink"/>
                </a:solidFill>
                <a:latin typeface="宋体" pitchFamily="2" charset="-122"/>
              </a:rPr>
              <a:t>4 </a:t>
            </a:r>
            <a:r>
              <a:rPr lang="zh-CN" altLang="en-US" sz="2400" smtClean="0">
                <a:solidFill>
                  <a:schemeClr val="folHlink"/>
                </a:solidFill>
                <a:latin typeface="宋体" pitchFamily="2" charset="-122"/>
              </a:rPr>
              <a:t>固态继电器输出</a:t>
            </a:r>
          </a:p>
          <a:p>
            <a:pPr eaLnBrk="1" hangingPunct="1">
              <a:spcBef>
                <a:spcPct val="0"/>
              </a:spcBef>
              <a:buFont typeface="Wingdings" pitchFamily="2" charset="2"/>
              <a:buNone/>
            </a:pPr>
            <a:r>
              <a:rPr kumimoji="0" lang="zh-CN" altLang="en-US" sz="2400" smtClean="0">
                <a:latin typeface="宋体" pitchFamily="2" charset="-122"/>
              </a:rPr>
              <a:t>	固态继电器</a:t>
            </a:r>
            <a:r>
              <a:rPr kumimoji="0" lang="en-US" altLang="zh-CN" sz="2400" smtClean="0">
                <a:latin typeface="宋体" pitchFamily="2" charset="-122"/>
              </a:rPr>
              <a:t>SSR</a:t>
            </a:r>
            <a:r>
              <a:rPr kumimoji="0" lang="zh-CN" altLang="en-US" sz="2400" smtClean="0">
                <a:latin typeface="宋体" pitchFamily="2" charset="-122"/>
              </a:rPr>
              <a:t>（</a:t>
            </a:r>
            <a:r>
              <a:rPr kumimoji="0" lang="en-US" altLang="zh-CN" sz="2400" smtClean="0">
                <a:latin typeface="宋体" pitchFamily="2" charset="-122"/>
              </a:rPr>
              <a:t>Solid State Relay</a:t>
            </a:r>
            <a:r>
              <a:rPr kumimoji="0" lang="zh-CN" altLang="en-US" sz="2400" smtClean="0">
                <a:latin typeface="宋体" pitchFamily="2" charset="-122"/>
              </a:rPr>
              <a:t>）利用电子技术实现了控制回路与负载回路之间的电隔离和信号耦合。由于没有任何可动部件或触点来实现电磁继电器的功能，故称为固态继电器。</a:t>
            </a:r>
          </a:p>
          <a:p>
            <a:pPr eaLnBrk="1" hangingPunct="1">
              <a:spcBef>
                <a:spcPct val="0"/>
              </a:spcBef>
              <a:buFont typeface="Wingdings" pitchFamily="2" charset="2"/>
              <a:buNone/>
            </a:pPr>
            <a:r>
              <a:rPr lang="zh-CN" altLang="en-US" sz="2400" smtClean="0">
                <a:latin typeface="宋体" pitchFamily="2" charset="-122"/>
              </a:rPr>
              <a:t>	固态继电器</a:t>
            </a:r>
            <a:r>
              <a:rPr lang="en-US" altLang="zh-CN" sz="2400" smtClean="0">
                <a:latin typeface="宋体" pitchFamily="2" charset="-122"/>
              </a:rPr>
              <a:t>SSR</a:t>
            </a:r>
            <a:r>
              <a:rPr lang="zh-CN" altLang="en-US" sz="2400" smtClean="0">
                <a:latin typeface="宋体" pitchFamily="2" charset="-122"/>
              </a:rPr>
              <a:t>是一个四端组件，有两个输入端、两个输出端。</a:t>
            </a:r>
          </a:p>
        </p:txBody>
      </p:sp>
      <p:pic>
        <p:nvPicPr>
          <p:cNvPr id="139267" name="Picture 5"/>
          <p:cNvPicPr>
            <a:picLocks noChangeArrowheads="1"/>
          </p:cNvPicPr>
          <p:nvPr/>
        </p:nvPicPr>
        <p:blipFill>
          <a:blip r:embed="rId2" cstate="print"/>
          <a:srcRect/>
          <a:stretch>
            <a:fillRect/>
          </a:stretch>
        </p:blipFill>
        <p:spPr bwMode="auto">
          <a:xfrm>
            <a:off x="971550" y="3789363"/>
            <a:ext cx="7272338" cy="2376487"/>
          </a:xfrm>
          <a:prstGeom prst="rect">
            <a:avLst/>
          </a:prstGeom>
          <a:solidFill>
            <a:srgbClr val="CCFFFF"/>
          </a:solidFill>
          <a:ln w="9525">
            <a:noFill/>
            <a:miter lim="800000"/>
            <a:headEnd/>
            <a:tailEnd/>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body" sz="half" idx="1"/>
          </p:nvPr>
        </p:nvSpPr>
        <p:spPr>
          <a:xfrm>
            <a:off x="179388" y="981075"/>
            <a:ext cx="4535487" cy="5013325"/>
          </a:xfrm>
        </p:spPr>
        <p:txBody>
          <a:bodyPr/>
          <a:lstStyle/>
          <a:p>
            <a:pPr eaLnBrk="1" hangingPunct="1">
              <a:spcBef>
                <a:spcPct val="0"/>
              </a:spcBef>
            </a:pPr>
            <a:r>
              <a:rPr lang="en-US" altLang="zh-CN" sz="2400" smtClean="0"/>
              <a:t>SSR</a:t>
            </a:r>
            <a:r>
              <a:rPr lang="zh-CN" altLang="en-US" sz="2400" smtClean="0"/>
              <a:t>的输入端与晶体管、</a:t>
            </a:r>
            <a:r>
              <a:rPr lang="en-US" altLang="zh-CN" sz="2400" smtClean="0"/>
              <a:t>TTL</a:t>
            </a:r>
            <a:r>
              <a:rPr lang="zh-CN" altLang="en-US" sz="2400" smtClean="0"/>
              <a:t>、</a:t>
            </a:r>
            <a:r>
              <a:rPr lang="en-US" altLang="zh-CN" sz="2400" smtClean="0"/>
              <a:t>CMOS</a:t>
            </a:r>
            <a:r>
              <a:rPr lang="zh-CN" altLang="en-US" sz="2400" smtClean="0"/>
              <a:t>电路兼容，输出端利用器件内的电子开关来接通和断开负载。工作时只要在输入端施加一定的弱电信号，就可以控制输出端大电流负载的通断。</a:t>
            </a:r>
            <a:br>
              <a:rPr lang="zh-CN" altLang="en-US" sz="2400" smtClean="0"/>
            </a:br>
            <a:r>
              <a:rPr lang="zh-CN" altLang="en-US" sz="2400" smtClean="0"/>
              <a:t> </a:t>
            </a:r>
          </a:p>
          <a:p>
            <a:pPr eaLnBrk="1" hangingPunct="1">
              <a:spcBef>
                <a:spcPct val="0"/>
              </a:spcBef>
            </a:pPr>
            <a:r>
              <a:rPr lang="en-US" altLang="zh-CN" sz="2400" smtClean="0"/>
              <a:t>SSR</a:t>
            </a:r>
            <a:r>
              <a:rPr lang="zh-CN" altLang="en-US" sz="2400" smtClean="0"/>
              <a:t>的输出端可以是直流也可以是交流，分别称为</a:t>
            </a:r>
            <a:r>
              <a:rPr lang="zh-CN" altLang="en-US" sz="2400" smtClean="0">
                <a:solidFill>
                  <a:srgbClr val="00FF00"/>
                </a:solidFill>
              </a:rPr>
              <a:t>直流型</a:t>
            </a:r>
            <a:r>
              <a:rPr lang="en-US" altLang="zh-CN" sz="2400" smtClean="0">
                <a:solidFill>
                  <a:srgbClr val="00FF00"/>
                </a:solidFill>
              </a:rPr>
              <a:t>SSR</a:t>
            </a:r>
            <a:r>
              <a:rPr lang="zh-CN" altLang="en-US" sz="2400" smtClean="0"/>
              <a:t>和</a:t>
            </a:r>
            <a:r>
              <a:rPr lang="zh-CN" altLang="en-US" sz="2400" smtClean="0">
                <a:solidFill>
                  <a:srgbClr val="00FF00"/>
                </a:solidFill>
              </a:rPr>
              <a:t>交流型</a:t>
            </a:r>
            <a:r>
              <a:rPr lang="en-US" altLang="zh-CN" sz="2400" smtClean="0">
                <a:solidFill>
                  <a:srgbClr val="00FF00"/>
                </a:solidFill>
              </a:rPr>
              <a:t>SSR</a:t>
            </a:r>
            <a:r>
              <a:rPr lang="zh-CN" altLang="en-US" sz="2400" smtClean="0"/>
              <a:t>。直流型</a:t>
            </a:r>
            <a:r>
              <a:rPr lang="en-US" altLang="zh-CN" sz="2400" smtClean="0"/>
              <a:t>SSR</a:t>
            </a:r>
            <a:r>
              <a:rPr lang="zh-CN" altLang="en-US" sz="2400" smtClean="0"/>
              <a:t>内部的开关组件为功率三极管，交流型</a:t>
            </a:r>
            <a:r>
              <a:rPr lang="en-US" altLang="zh-CN" sz="2400" smtClean="0"/>
              <a:t>SSR</a:t>
            </a:r>
            <a:r>
              <a:rPr lang="zh-CN" altLang="en-US" sz="2400" smtClean="0"/>
              <a:t>内部的开关组件为双向可控硅。</a:t>
            </a:r>
          </a:p>
        </p:txBody>
      </p:sp>
      <p:graphicFrame>
        <p:nvGraphicFramePr>
          <p:cNvPr id="140291" name="Object 4"/>
          <p:cNvGraphicFramePr>
            <a:graphicFrameLocks noGrp="1"/>
          </p:cNvGraphicFramePr>
          <p:nvPr>
            <p:ph sz="half" idx="2"/>
          </p:nvPr>
        </p:nvGraphicFramePr>
        <p:xfrm>
          <a:off x="5024438" y="2205038"/>
          <a:ext cx="3479800" cy="2447925"/>
        </p:xfrm>
        <a:graphic>
          <a:graphicData uri="http://schemas.openxmlformats.org/presentationml/2006/ole">
            <mc:AlternateContent xmlns:mc="http://schemas.openxmlformats.org/markup-compatibility/2006">
              <mc:Choice xmlns:v="urn:schemas-microsoft-com:vml" Requires="v">
                <p:oleObj spid="_x0000_s140299" r:id="rId3" imgW="4089240" imgH="2876040" progId="">
                  <p:embed/>
                </p:oleObj>
              </mc:Choice>
              <mc:Fallback>
                <p:oleObj r:id="rId3" imgW="4089240" imgH="2876040" progId="">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b="8636"/>
                      <a:stretch>
                        <a:fillRect/>
                      </a:stretch>
                    </p:blipFill>
                    <p:spPr bwMode="auto">
                      <a:xfrm>
                        <a:off x="5024438" y="2205038"/>
                        <a:ext cx="3479800" cy="2447925"/>
                      </a:xfrm>
                      <a:prstGeom prst="rect">
                        <a:avLst/>
                      </a:prstGeom>
                      <a:solidFill>
                        <a:srgbClr val="CCFFFF"/>
                      </a:solidFill>
                    </p:spPr>
                  </p:pic>
                </p:oleObj>
              </mc:Fallback>
            </mc:AlternateContent>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4" descr="2m7"/>
          <p:cNvPicPr>
            <a:picLocks noChangeAspect="1" noChangeArrowheads="1"/>
          </p:cNvPicPr>
          <p:nvPr/>
        </p:nvPicPr>
        <p:blipFill>
          <a:blip r:embed="rId2" cstate="print"/>
          <a:srcRect/>
          <a:stretch>
            <a:fillRect/>
          </a:stretch>
        </p:blipFill>
        <p:spPr bwMode="auto">
          <a:xfrm>
            <a:off x="1547813" y="1196975"/>
            <a:ext cx="5545137" cy="4586288"/>
          </a:xfrm>
          <a:prstGeom prst="rect">
            <a:avLst/>
          </a:prstGeom>
          <a:noFill/>
          <a:ln w="9525">
            <a:noFill/>
            <a:miter lim="800000"/>
            <a:headEnd/>
            <a:tailEnd/>
          </a:ln>
        </p:spPr>
      </p:pic>
      <p:sp>
        <p:nvSpPr>
          <p:cNvPr id="141315" name="TextBox 2"/>
          <p:cNvSpPr txBox="1">
            <a:spLocks noChangeArrowheads="1"/>
          </p:cNvSpPr>
          <p:nvPr/>
        </p:nvSpPr>
        <p:spPr bwMode="auto">
          <a:xfrm>
            <a:off x="2555875" y="260350"/>
            <a:ext cx="3614738" cy="585788"/>
          </a:xfrm>
          <a:prstGeom prst="rect">
            <a:avLst/>
          </a:prstGeom>
          <a:noFill/>
          <a:ln w="9525">
            <a:noFill/>
            <a:miter lim="800000"/>
            <a:headEnd/>
            <a:tailEnd/>
          </a:ln>
        </p:spPr>
        <p:txBody>
          <a:bodyPr wrap="none">
            <a:spAutoFit/>
          </a:bodyPr>
          <a:lstStyle/>
          <a:p>
            <a:r>
              <a:rPr lang="zh-CN" altLang="en-US" sz="3200" b="1" dirty="0">
                <a:solidFill>
                  <a:srgbClr val="00FF00"/>
                </a:solidFill>
              </a:rPr>
              <a:t>基于</a:t>
            </a:r>
            <a:r>
              <a:rPr lang="en-US" altLang="zh-CN" sz="3200" b="1" dirty="0">
                <a:solidFill>
                  <a:srgbClr val="00FF00"/>
                </a:solidFill>
              </a:rPr>
              <a:t>PC</a:t>
            </a:r>
            <a:r>
              <a:rPr lang="zh-CN" altLang="en-US" sz="3200" b="1" dirty="0">
                <a:solidFill>
                  <a:srgbClr val="00FF00"/>
                </a:solidFill>
              </a:rPr>
              <a:t>总线的设计</a:t>
            </a:r>
          </a:p>
        </p:txBody>
      </p:sp>
      <p:sp>
        <p:nvSpPr>
          <p:cNvPr id="141316" name="TextBox 3"/>
          <p:cNvSpPr txBox="1">
            <a:spLocks noChangeArrowheads="1"/>
          </p:cNvSpPr>
          <p:nvPr/>
        </p:nvSpPr>
        <p:spPr bwMode="auto">
          <a:xfrm>
            <a:off x="2268538" y="6021388"/>
            <a:ext cx="3979862" cy="461962"/>
          </a:xfrm>
          <a:prstGeom prst="rect">
            <a:avLst/>
          </a:prstGeom>
          <a:noFill/>
          <a:ln w="9525">
            <a:noFill/>
            <a:miter lim="800000"/>
            <a:headEnd/>
            <a:tailEnd/>
          </a:ln>
        </p:spPr>
        <p:txBody>
          <a:bodyPr wrap="none">
            <a:spAutoFit/>
          </a:bodyPr>
          <a:lstStyle/>
          <a:p>
            <a:r>
              <a:rPr lang="en-US" altLang="zh-CN">
                <a:solidFill>
                  <a:srgbClr val="00FF00"/>
                </a:solidFill>
              </a:rPr>
              <a:t>I/O</a:t>
            </a:r>
            <a:r>
              <a:rPr lang="zh-CN" altLang="en-US">
                <a:solidFill>
                  <a:srgbClr val="00FF00"/>
                </a:solidFill>
              </a:rPr>
              <a:t>端口地址译码：固定译码</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8538" y="6021388"/>
            <a:ext cx="4340225" cy="461962"/>
          </a:xfrm>
          <a:prstGeom prst="rect">
            <a:avLst/>
          </a:prstGeom>
          <a:noFill/>
        </p:spPr>
        <p:txBody>
          <a:bodyPr wrap="none">
            <a:spAutoFit/>
          </a:bodyPr>
          <a:lstStyle/>
          <a:p>
            <a:pPr>
              <a:defRPr/>
            </a:pPr>
            <a:r>
              <a:rPr lang="en-US" altLang="zh-CN" b="1" dirty="0">
                <a:solidFill>
                  <a:srgbClr val="00FF00"/>
                </a:solidFill>
                <a:latin typeface="+mn-ea"/>
                <a:ea typeface="+mn-ea"/>
              </a:rPr>
              <a:t>I/O</a:t>
            </a:r>
            <a:r>
              <a:rPr lang="zh-CN" altLang="en-US" b="1" dirty="0">
                <a:solidFill>
                  <a:srgbClr val="00FF00"/>
                </a:solidFill>
                <a:latin typeface="+mn-ea"/>
                <a:ea typeface="+mn-ea"/>
              </a:rPr>
              <a:t>端口地址译码：开关式译码</a:t>
            </a:r>
          </a:p>
        </p:txBody>
      </p:sp>
      <p:pic>
        <p:nvPicPr>
          <p:cNvPr id="142339" name="Picture 4" descr="2m8"/>
          <p:cNvPicPr>
            <a:picLocks noChangeAspect="1" noChangeArrowheads="1"/>
          </p:cNvPicPr>
          <p:nvPr/>
        </p:nvPicPr>
        <p:blipFill>
          <a:blip r:embed="rId2" cstate="print"/>
          <a:srcRect/>
          <a:stretch>
            <a:fillRect/>
          </a:stretch>
        </p:blipFill>
        <p:spPr bwMode="auto">
          <a:xfrm>
            <a:off x="971550" y="476250"/>
            <a:ext cx="7416800" cy="5175250"/>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2" name="Picture 4" descr="2m9"/>
          <p:cNvPicPr>
            <a:picLocks noChangeAspect="1" noChangeArrowheads="1"/>
          </p:cNvPicPr>
          <p:nvPr/>
        </p:nvPicPr>
        <p:blipFill>
          <a:blip r:embed="rId2" cstate="print"/>
          <a:srcRect/>
          <a:stretch>
            <a:fillRect/>
          </a:stretch>
        </p:blipFill>
        <p:spPr bwMode="auto">
          <a:xfrm>
            <a:off x="250825" y="260350"/>
            <a:ext cx="5257800" cy="6340475"/>
          </a:xfrm>
          <a:prstGeom prst="rect">
            <a:avLst/>
          </a:prstGeom>
          <a:noFill/>
          <a:ln w="9525">
            <a:noFill/>
            <a:miter lim="800000"/>
            <a:headEnd/>
            <a:tailEnd/>
          </a:ln>
        </p:spPr>
      </p:pic>
      <p:sp>
        <p:nvSpPr>
          <p:cNvPr id="143363" name="TextBox 2"/>
          <p:cNvSpPr txBox="1">
            <a:spLocks noChangeArrowheads="1"/>
          </p:cNvSpPr>
          <p:nvPr/>
        </p:nvSpPr>
        <p:spPr bwMode="auto">
          <a:xfrm>
            <a:off x="6372225" y="2060575"/>
            <a:ext cx="184150" cy="461963"/>
          </a:xfrm>
          <a:prstGeom prst="rect">
            <a:avLst/>
          </a:prstGeom>
          <a:noFill/>
          <a:ln w="9525">
            <a:noFill/>
            <a:miter lim="800000"/>
            <a:headEnd/>
            <a:tailEnd/>
          </a:ln>
        </p:spPr>
        <p:txBody>
          <a:bodyPr wrap="none">
            <a:spAutoFit/>
          </a:bodyPr>
          <a:lstStyle/>
          <a:p>
            <a:endParaRPr lang="zh-CN" altLang="en-US"/>
          </a:p>
        </p:txBody>
      </p:sp>
      <p:sp>
        <p:nvSpPr>
          <p:cNvPr id="4" name="Rectangle 3"/>
          <p:cNvSpPr txBox="1">
            <a:spLocks noChangeArrowheads="1"/>
          </p:cNvSpPr>
          <p:nvPr/>
        </p:nvSpPr>
        <p:spPr>
          <a:xfrm>
            <a:off x="5795963" y="1052513"/>
            <a:ext cx="3024187" cy="4392612"/>
          </a:xfrm>
          <a:prstGeom prst="rect">
            <a:avLst/>
          </a:prstGeom>
        </p:spPr>
        <p:txBody>
          <a:bodyPr/>
          <a:lstStyle/>
          <a:p>
            <a:pPr marL="342900" indent="-342900" eaLnBrk="0" hangingPunct="0">
              <a:spcBef>
                <a:spcPct val="20000"/>
              </a:spcBef>
              <a:buClr>
                <a:schemeClr val="accent2"/>
              </a:buClr>
              <a:buSzPct val="80000"/>
              <a:buFont typeface="Arial" pitchFamily="34" charset="0"/>
              <a:buChar char="•"/>
              <a:defRPr/>
            </a:pPr>
            <a:r>
              <a:rPr kumimoji="1" lang="zh-CN" altLang="en-US" sz="2800" b="1" kern="0" dirty="0">
                <a:latin typeface="+mn-ea"/>
                <a:ea typeface="+mn-ea"/>
              </a:rPr>
              <a:t>板选译码与板内译码</a:t>
            </a:r>
            <a:endParaRPr kumimoji="1" lang="en-US" altLang="zh-CN" sz="2800" b="1" kern="0" dirty="0">
              <a:latin typeface="+mn-ea"/>
              <a:ea typeface="+mn-ea"/>
            </a:endParaRPr>
          </a:p>
          <a:p>
            <a:pPr marL="342900" indent="-342900" eaLnBrk="0" hangingPunct="0">
              <a:spcBef>
                <a:spcPct val="20000"/>
              </a:spcBef>
              <a:buClr>
                <a:schemeClr val="accent2"/>
              </a:buClr>
              <a:buSzPct val="80000"/>
              <a:buFont typeface="Arial" pitchFamily="34" charset="0"/>
              <a:buChar char="•"/>
              <a:defRPr/>
            </a:pPr>
            <a:endParaRPr kumimoji="1" lang="en-US" altLang="zh-CN" sz="2800" b="1" kern="0" dirty="0">
              <a:latin typeface="+mn-ea"/>
              <a:ea typeface="+mn-ea"/>
            </a:endParaRPr>
          </a:p>
          <a:p>
            <a:pPr marL="342900" indent="-342900" eaLnBrk="0" hangingPunct="0">
              <a:spcBef>
                <a:spcPct val="20000"/>
              </a:spcBef>
              <a:buClr>
                <a:schemeClr val="accent2"/>
              </a:buClr>
              <a:buSzPct val="80000"/>
              <a:buFont typeface="Arial" pitchFamily="34" charset="0"/>
              <a:buChar char="•"/>
              <a:defRPr/>
            </a:pPr>
            <a:r>
              <a:rPr kumimoji="1" lang="zh-CN" altLang="en-US" sz="2800" b="1" kern="0" dirty="0">
                <a:latin typeface="+mn-ea"/>
                <a:ea typeface="+mn-ea"/>
              </a:rPr>
              <a:t>总线驱动及逻辑控制</a:t>
            </a:r>
            <a:endParaRPr kumimoji="1" lang="en-US" altLang="zh-CN" sz="2800" b="1" kern="0" dirty="0">
              <a:latin typeface="+mn-ea"/>
              <a:ea typeface="+mn-ea"/>
            </a:endParaRPr>
          </a:p>
          <a:p>
            <a:pPr marL="342900" indent="-342900" eaLnBrk="0" hangingPunct="0">
              <a:spcBef>
                <a:spcPct val="20000"/>
              </a:spcBef>
              <a:buClr>
                <a:schemeClr val="accent2"/>
              </a:buClr>
              <a:buSzPct val="80000"/>
              <a:buFont typeface="Arial" pitchFamily="34" charset="0"/>
              <a:buChar char="•"/>
              <a:defRPr/>
            </a:pPr>
            <a:endParaRPr kumimoji="1" lang="en-US" altLang="zh-CN" sz="2800" b="1" kern="0" dirty="0">
              <a:latin typeface="+mn-ea"/>
              <a:ea typeface="+mn-ea"/>
            </a:endParaRPr>
          </a:p>
          <a:p>
            <a:pPr marL="342900" indent="-342900" eaLnBrk="0" hangingPunct="0">
              <a:spcBef>
                <a:spcPct val="20000"/>
              </a:spcBef>
              <a:buClr>
                <a:schemeClr val="accent2"/>
              </a:buClr>
              <a:buSzPct val="80000"/>
              <a:buFont typeface="Arial" pitchFamily="34" charset="0"/>
              <a:buChar char="•"/>
              <a:defRPr/>
            </a:pPr>
            <a:r>
              <a:rPr kumimoji="1" lang="zh-CN" altLang="en-US" sz="2800" b="1" kern="0" dirty="0">
                <a:latin typeface="+mn-ea"/>
                <a:ea typeface="+mn-ea"/>
              </a:rPr>
              <a:t>端口及其读写控制</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4" descr="2m19"/>
          <p:cNvPicPr>
            <a:picLocks noChangeAspect="1" noChangeArrowheads="1"/>
          </p:cNvPicPr>
          <p:nvPr/>
        </p:nvPicPr>
        <p:blipFill>
          <a:blip r:embed="rId2" cstate="print"/>
          <a:srcRect/>
          <a:stretch>
            <a:fillRect/>
          </a:stretch>
        </p:blipFill>
        <p:spPr bwMode="auto">
          <a:xfrm>
            <a:off x="395288" y="765175"/>
            <a:ext cx="8196262" cy="4032250"/>
          </a:xfrm>
          <a:prstGeom prst="rect">
            <a:avLst/>
          </a:prstGeom>
          <a:noFill/>
          <a:ln w="9525">
            <a:noFill/>
            <a:miter lim="800000"/>
            <a:headEnd/>
            <a:tailEnd/>
          </a:ln>
        </p:spPr>
      </p:pic>
      <p:sp>
        <p:nvSpPr>
          <p:cNvPr id="3" name="Rectangle 5"/>
          <p:cNvSpPr>
            <a:spLocks noChangeArrowheads="1"/>
          </p:cNvSpPr>
          <p:nvPr/>
        </p:nvSpPr>
        <p:spPr bwMode="auto">
          <a:xfrm>
            <a:off x="1331913" y="5229225"/>
            <a:ext cx="7043737" cy="523875"/>
          </a:xfrm>
          <a:prstGeom prst="rect">
            <a:avLst/>
          </a:prstGeom>
          <a:noFill/>
          <a:ln w="9525">
            <a:noFill/>
            <a:miter lim="800000"/>
            <a:headEnd/>
            <a:tailEnd/>
          </a:ln>
          <a:effectLst/>
        </p:spPr>
        <p:txBody>
          <a:bodyPr wrap="none" anchor="ctr">
            <a:spAutoFit/>
          </a:bodyPr>
          <a:lstStyle/>
          <a:p>
            <a:pPr algn="ctr">
              <a:defRPr/>
            </a:pPr>
            <a:r>
              <a:rPr kumimoji="1" lang="en-US" altLang="zh-CN" sz="2800" b="1" dirty="0">
                <a:solidFill>
                  <a:srgbClr val="00FF00"/>
                </a:solidFill>
                <a:latin typeface="+mn-ea"/>
                <a:ea typeface="+mn-ea"/>
              </a:rPr>
              <a:t>PCL-730 </a:t>
            </a:r>
            <a:r>
              <a:rPr kumimoji="1" lang="zh-CN" altLang="en-US" sz="2800" b="1" dirty="0">
                <a:solidFill>
                  <a:srgbClr val="00FF00"/>
                </a:solidFill>
                <a:latin typeface="+mn-ea"/>
                <a:ea typeface="+mn-ea"/>
              </a:rPr>
              <a:t>开关量输入输出通道板卡组成框图</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eaLnBrk="1" hangingPunct="1">
              <a:buFont typeface="Wingdings" pitchFamily="2" charset="2"/>
              <a:buNone/>
            </a:pPr>
            <a:r>
              <a:rPr lang="zh-CN" altLang="en-US" sz="2800" smtClean="0"/>
              <a:t>	信号调理</a:t>
            </a:r>
          </a:p>
          <a:p>
            <a:pPr eaLnBrk="1" hangingPunct="1">
              <a:buFont typeface="Wingdings" pitchFamily="2" charset="2"/>
              <a:buNone/>
            </a:pPr>
            <a:r>
              <a:rPr lang="zh-CN" altLang="en-US" sz="2800" smtClean="0"/>
              <a:t>	多路开关</a:t>
            </a:r>
          </a:p>
          <a:p>
            <a:pPr eaLnBrk="1" hangingPunct="1">
              <a:buFont typeface="Wingdings" pitchFamily="2" charset="2"/>
              <a:buNone/>
            </a:pPr>
            <a:r>
              <a:rPr lang="zh-CN" altLang="en-US" sz="2800" smtClean="0"/>
              <a:t>	采样</a:t>
            </a:r>
            <a:r>
              <a:rPr lang="en-US" altLang="zh-CN" sz="2800" smtClean="0"/>
              <a:t>/</a:t>
            </a:r>
            <a:r>
              <a:rPr lang="zh-CN" altLang="en-US" sz="2800" smtClean="0"/>
              <a:t>保持器</a:t>
            </a:r>
          </a:p>
          <a:p>
            <a:pPr eaLnBrk="1" hangingPunct="1">
              <a:buFont typeface="Wingdings" pitchFamily="2" charset="2"/>
              <a:buNone/>
            </a:pPr>
            <a:r>
              <a:rPr lang="en-US" altLang="zh-CN" sz="2800" smtClean="0"/>
              <a:t>	A/D</a:t>
            </a:r>
            <a:r>
              <a:rPr lang="zh-CN" altLang="en-US" sz="2800" smtClean="0"/>
              <a:t>转换原理</a:t>
            </a:r>
          </a:p>
          <a:p>
            <a:pPr eaLnBrk="1" hangingPunct="1">
              <a:buFont typeface="Wingdings" pitchFamily="2" charset="2"/>
              <a:buNone/>
            </a:pPr>
            <a:r>
              <a:rPr lang="en-US" altLang="zh-CN" sz="2800" smtClean="0"/>
              <a:t>	8</a:t>
            </a:r>
            <a:r>
              <a:rPr lang="zh-CN" altLang="en-US" sz="2800" smtClean="0"/>
              <a:t>位</a:t>
            </a:r>
            <a:r>
              <a:rPr lang="en-US" altLang="zh-CN" sz="2800" smtClean="0"/>
              <a:t>A/D</a:t>
            </a:r>
            <a:r>
              <a:rPr lang="zh-CN" altLang="en-US" sz="2800" smtClean="0"/>
              <a:t>转换器</a:t>
            </a:r>
            <a:r>
              <a:rPr lang="en-US" altLang="zh-CN" sz="2800" smtClean="0"/>
              <a:t>ADC0809</a:t>
            </a:r>
          </a:p>
          <a:p>
            <a:pPr eaLnBrk="1" hangingPunct="1">
              <a:buFont typeface="Wingdings" pitchFamily="2" charset="2"/>
              <a:buNone/>
            </a:pPr>
            <a:r>
              <a:rPr lang="en-US" altLang="zh-CN" sz="2800" smtClean="0"/>
              <a:t>	12A/D</a:t>
            </a:r>
            <a:r>
              <a:rPr lang="zh-CN" altLang="en-US" sz="2800" smtClean="0"/>
              <a:t>转换器</a:t>
            </a:r>
            <a:r>
              <a:rPr lang="en-US" altLang="zh-CN" sz="2800" smtClean="0"/>
              <a:t>AD574</a:t>
            </a:r>
          </a:p>
          <a:p>
            <a:pPr eaLnBrk="1" hangingPunct="1">
              <a:buFont typeface="Wingdings" pitchFamily="2" charset="2"/>
              <a:buNone/>
            </a:pPr>
            <a:r>
              <a:rPr lang="en-US" altLang="zh-CN" sz="2800" smtClean="0"/>
              <a:t>	A/D</a:t>
            </a:r>
            <a:r>
              <a:rPr lang="zh-CN" altLang="en-US" sz="2800" smtClean="0"/>
              <a:t>转换接口技术</a:t>
            </a:r>
          </a:p>
          <a:p>
            <a:pPr eaLnBrk="1" hangingPunct="1">
              <a:buFont typeface="Wingdings" pitchFamily="2" charset="2"/>
              <a:buNone/>
            </a:pPr>
            <a:r>
              <a:rPr lang="en-US" altLang="zh-CN" sz="2800" smtClean="0"/>
              <a:t>	</a:t>
            </a:r>
            <a:r>
              <a:rPr lang="zh-CN" altLang="en-US" sz="2800" smtClean="0"/>
              <a:t>模拟量输入通道设计</a:t>
            </a:r>
          </a:p>
        </p:txBody>
      </p:sp>
      <p:sp>
        <p:nvSpPr>
          <p:cNvPr id="16386" name="Rectangle 2"/>
          <p:cNvSpPr>
            <a:spLocks noGrp="1" noChangeArrowheads="1"/>
          </p:cNvSpPr>
          <p:nvPr>
            <p:ph type="title"/>
          </p:nvPr>
        </p:nvSpPr>
        <p:spPr/>
        <p:txBody>
          <a:bodyPr/>
          <a:lstStyle/>
          <a:p>
            <a:pPr eaLnBrk="1" hangingPunct="1"/>
            <a:r>
              <a:rPr lang="zh-CN" altLang="en-US" smtClean="0"/>
              <a:t>2.2 模拟量输入通道</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4" descr="2m36"/>
          <p:cNvPicPr>
            <a:picLocks noChangeAspect="1" noChangeArrowheads="1"/>
          </p:cNvPicPr>
          <p:nvPr/>
        </p:nvPicPr>
        <p:blipFill>
          <a:blip r:embed="rId2" cstate="print"/>
          <a:srcRect/>
          <a:stretch>
            <a:fillRect/>
          </a:stretch>
        </p:blipFill>
        <p:spPr bwMode="auto">
          <a:xfrm>
            <a:off x="395288" y="836613"/>
            <a:ext cx="8137525" cy="4068762"/>
          </a:xfrm>
          <a:prstGeom prst="rect">
            <a:avLst/>
          </a:prstGeom>
          <a:noFill/>
          <a:ln w="9525">
            <a:noFill/>
            <a:miter lim="800000"/>
            <a:headEnd/>
            <a:tailEnd/>
          </a:ln>
        </p:spPr>
      </p:pic>
      <p:sp>
        <p:nvSpPr>
          <p:cNvPr id="3" name="Rectangle 5"/>
          <p:cNvSpPr>
            <a:spLocks noChangeArrowheads="1"/>
          </p:cNvSpPr>
          <p:nvPr/>
        </p:nvSpPr>
        <p:spPr bwMode="auto">
          <a:xfrm>
            <a:off x="1547813" y="5229225"/>
            <a:ext cx="6865937" cy="523875"/>
          </a:xfrm>
          <a:prstGeom prst="rect">
            <a:avLst/>
          </a:prstGeom>
          <a:noFill/>
          <a:ln w="9525">
            <a:noFill/>
            <a:miter lim="800000"/>
            <a:headEnd/>
            <a:tailEnd/>
          </a:ln>
          <a:effectLst/>
        </p:spPr>
        <p:txBody>
          <a:bodyPr wrap="none" anchor="ctr">
            <a:spAutoFit/>
          </a:bodyPr>
          <a:lstStyle/>
          <a:p>
            <a:pPr>
              <a:defRPr/>
            </a:pPr>
            <a:r>
              <a:rPr kumimoji="1" lang="en-US" altLang="zh-CN" sz="2800" b="1" dirty="0">
                <a:solidFill>
                  <a:srgbClr val="00FF00"/>
                </a:solidFill>
                <a:latin typeface="+mn-ea"/>
                <a:ea typeface="+mn-ea"/>
              </a:rPr>
              <a:t>PCL-813B  </a:t>
            </a:r>
            <a:r>
              <a:rPr kumimoji="1" lang="zh-CN" altLang="en-US" sz="2800" b="1" dirty="0">
                <a:solidFill>
                  <a:srgbClr val="00FF00"/>
                </a:solidFill>
                <a:latin typeface="+mn-ea"/>
                <a:ea typeface="+mn-ea"/>
              </a:rPr>
              <a:t>模拟量输入通道板卡组成框图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4" descr="2m47"/>
          <p:cNvPicPr>
            <a:picLocks noChangeAspect="1" noChangeArrowheads="1"/>
          </p:cNvPicPr>
          <p:nvPr/>
        </p:nvPicPr>
        <p:blipFill>
          <a:blip r:embed="rId2" cstate="print"/>
          <a:srcRect/>
          <a:stretch>
            <a:fillRect/>
          </a:stretch>
        </p:blipFill>
        <p:spPr bwMode="auto">
          <a:xfrm>
            <a:off x="250825" y="620713"/>
            <a:ext cx="8664575" cy="4032250"/>
          </a:xfrm>
          <a:prstGeom prst="rect">
            <a:avLst/>
          </a:prstGeom>
          <a:noFill/>
          <a:ln w="9525">
            <a:noFill/>
            <a:miter lim="800000"/>
            <a:headEnd/>
            <a:tailEnd/>
          </a:ln>
        </p:spPr>
      </p:pic>
      <p:sp>
        <p:nvSpPr>
          <p:cNvPr id="3" name="Rectangle 5"/>
          <p:cNvSpPr>
            <a:spLocks noChangeArrowheads="1"/>
          </p:cNvSpPr>
          <p:nvPr/>
        </p:nvSpPr>
        <p:spPr bwMode="auto">
          <a:xfrm>
            <a:off x="1835150" y="5157788"/>
            <a:ext cx="6323013" cy="522287"/>
          </a:xfrm>
          <a:prstGeom prst="rect">
            <a:avLst/>
          </a:prstGeom>
          <a:noFill/>
          <a:ln w="9525">
            <a:noFill/>
            <a:miter lim="800000"/>
            <a:headEnd/>
            <a:tailEnd/>
          </a:ln>
          <a:effectLst/>
        </p:spPr>
        <p:txBody>
          <a:bodyPr wrap="none" anchor="ctr">
            <a:spAutoFit/>
          </a:bodyPr>
          <a:lstStyle/>
          <a:p>
            <a:pPr algn="ctr">
              <a:defRPr/>
            </a:pPr>
            <a:r>
              <a:rPr kumimoji="1" lang="en-US" altLang="zh-CN" sz="2800" b="1" dirty="0">
                <a:solidFill>
                  <a:srgbClr val="00FF00"/>
                </a:solidFill>
                <a:latin typeface="+mn-ea"/>
                <a:ea typeface="+mn-ea"/>
              </a:rPr>
              <a:t>PCL-726 </a:t>
            </a:r>
            <a:r>
              <a:rPr kumimoji="1" lang="zh-CN" altLang="en-US" sz="2800" b="1" dirty="0">
                <a:solidFill>
                  <a:srgbClr val="00FF00"/>
                </a:solidFill>
                <a:latin typeface="+mn-ea"/>
                <a:ea typeface="+mn-ea"/>
              </a:rPr>
              <a:t>模拟量输出通道板卡组成框图</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内容占位符 2"/>
          <p:cNvSpPr>
            <a:spLocks noGrp="1"/>
          </p:cNvSpPr>
          <p:nvPr>
            <p:ph idx="1"/>
          </p:nvPr>
        </p:nvSpPr>
        <p:spPr/>
        <p:txBody>
          <a:bodyPr/>
          <a:lstStyle/>
          <a:p>
            <a:pPr eaLnBrk="1" hangingPunct="1"/>
            <a:r>
              <a:rPr lang="zh-CN" altLang="en-US" smtClean="0"/>
              <a:t>过程通道抗干扰技术</a:t>
            </a:r>
          </a:p>
          <a:p>
            <a:pPr eaLnBrk="1" hangingPunct="1"/>
            <a:r>
              <a:rPr lang="en-US" altLang="zh-CN" smtClean="0"/>
              <a:t>CPU</a:t>
            </a:r>
            <a:r>
              <a:rPr lang="zh-CN" altLang="en-US" smtClean="0"/>
              <a:t>抗干扰技术</a:t>
            </a:r>
          </a:p>
          <a:p>
            <a:pPr eaLnBrk="1" hangingPunct="1"/>
            <a:r>
              <a:rPr lang="zh-CN" altLang="en-US" smtClean="0"/>
              <a:t>系统供电与接地技术</a:t>
            </a:r>
          </a:p>
        </p:txBody>
      </p:sp>
      <p:sp>
        <p:nvSpPr>
          <p:cNvPr id="147458" name="标题 1"/>
          <p:cNvSpPr>
            <a:spLocks noGrp="1"/>
          </p:cNvSpPr>
          <p:nvPr>
            <p:ph type="title"/>
          </p:nvPr>
        </p:nvSpPr>
        <p:spPr/>
        <p:txBody>
          <a:bodyPr/>
          <a:lstStyle/>
          <a:p>
            <a:r>
              <a:rPr lang="zh-CN" altLang="en-US" smtClean="0"/>
              <a:t>2.</a:t>
            </a:r>
            <a:r>
              <a:rPr lang="en-US" altLang="zh-CN" smtClean="0"/>
              <a:t>5 </a:t>
            </a:r>
            <a:r>
              <a:rPr lang="zh-CN" altLang="en-US" smtClean="0"/>
              <a:t>抗干扰技术</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idx="1"/>
          </p:nvPr>
        </p:nvSpPr>
        <p:spPr>
          <a:xfrm>
            <a:off x="395288" y="1700213"/>
            <a:ext cx="8134350" cy="4471987"/>
          </a:xfrm>
        </p:spPr>
        <p:txBody>
          <a:bodyPr/>
          <a:lstStyle/>
          <a:p>
            <a:pPr eaLnBrk="1" hangingPunct="1">
              <a:spcBef>
                <a:spcPct val="0"/>
              </a:spcBef>
              <a:buFont typeface="Wingdings" pitchFamily="2" charset="2"/>
              <a:buNone/>
            </a:pPr>
            <a:r>
              <a:rPr lang="zh-CN" altLang="en-US" sz="4400" smtClean="0"/>
              <a:t>	</a:t>
            </a:r>
            <a:r>
              <a:rPr lang="zh-CN" altLang="en-US" sz="2800" smtClean="0"/>
              <a:t>干扰的来源</a:t>
            </a:r>
          </a:p>
          <a:p>
            <a:pPr eaLnBrk="1" hangingPunct="1">
              <a:spcBef>
                <a:spcPct val="0"/>
              </a:spcBef>
              <a:buFont typeface="Wingdings" pitchFamily="2" charset="2"/>
              <a:buNone/>
            </a:pPr>
            <a:r>
              <a:rPr lang="zh-CN" altLang="en-US" sz="2400" smtClean="0">
                <a:latin typeface="宋体" pitchFamily="2" charset="-122"/>
              </a:rPr>
              <a:t>    ◆ 从系统电源或电源引线（包括地线）侵入的干扰</a:t>
            </a:r>
          </a:p>
          <a:p>
            <a:pPr eaLnBrk="1" hangingPunct="1">
              <a:spcBef>
                <a:spcPct val="0"/>
              </a:spcBef>
              <a:buFont typeface="Wingdings" pitchFamily="2" charset="2"/>
              <a:buNone/>
            </a:pPr>
            <a:r>
              <a:rPr lang="zh-CN" altLang="en-US" sz="2400" smtClean="0">
                <a:latin typeface="宋体" pitchFamily="2" charset="-122"/>
              </a:rPr>
              <a:t>    ◆  从系统的信号输入输出传输通道引入的干扰</a:t>
            </a:r>
          </a:p>
          <a:p>
            <a:pPr eaLnBrk="1" hangingPunct="1">
              <a:spcBef>
                <a:spcPct val="0"/>
              </a:spcBef>
              <a:buFont typeface="Wingdings" pitchFamily="2" charset="2"/>
              <a:buNone/>
            </a:pPr>
            <a:r>
              <a:rPr lang="zh-CN" altLang="en-US" sz="2400" smtClean="0">
                <a:latin typeface="宋体" pitchFamily="2" charset="-122"/>
              </a:rPr>
              <a:t>    ◆  空间电磁干扰</a:t>
            </a:r>
          </a:p>
          <a:p>
            <a:pPr eaLnBrk="1" hangingPunct="1">
              <a:spcBef>
                <a:spcPct val="0"/>
              </a:spcBef>
              <a:buFont typeface="Wingdings" pitchFamily="2" charset="2"/>
              <a:buNone/>
            </a:pPr>
            <a:r>
              <a:rPr lang="zh-CN" altLang="en-US" sz="2400" smtClean="0">
                <a:latin typeface="宋体" pitchFamily="2" charset="-122"/>
              </a:rPr>
              <a:t>    ◆  静电噪声</a:t>
            </a:r>
          </a:p>
          <a:p>
            <a:pPr eaLnBrk="1" hangingPunct="1">
              <a:spcBef>
                <a:spcPct val="0"/>
              </a:spcBef>
              <a:buFont typeface="Wingdings" pitchFamily="2" charset="2"/>
              <a:buNone/>
            </a:pPr>
            <a:r>
              <a:rPr lang="zh-CN" altLang="en-US" sz="2400" smtClean="0">
                <a:latin typeface="宋体" pitchFamily="2" charset="-122"/>
              </a:rPr>
              <a:t>    ◆  其它环境因素引起的干扰</a:t>
            </a:r>
          </a:p>
          <a:p>
            <a:pPr eaLnBrk="1" hangingPunct="1">
              <a:spcBef>
                <a:spcPct val="0"/>
              </a:spcBef>
              <a:buFont typeface="Wingdings" pitchFamily="2" charset="2"/>
              <a:buNone/>
            </a:pPr>
            <a:endParaRPr lang="zh-CN" altLang="en-US" sz="2400" smtClean="0">
              <a:latin typeface="宋体" pitchFamily="2" charset="-122"/>
            </a:endParaRPr>
          </a:p>
          <a:p>
            <a:pPr eaLnBrk="1" hangingPunct="1">
              <a:spcBef>
                <a:spcPct val="0"/>
              </a:spcBef>
              <a:buFont typeface="Wingdings" pitchFamily="2" charset="2"/>
              <a:buNone/>
            </a:pPr>
            <a:r>
              <a:rPr lang="zh-CN" altLang="en-US" sz="2400" smtClean="0">
                <a:latin typeface="宋体" pitchFamily="2" charset="-122"/>
              </a:rPr>
              <a:t>	常见的计算机控制系统的干扰包括</a:t>
            </a:r>
            <a:r>
              <a:rPr lang="zh-CN" altLang="en-US" sz="2400" smtClean="0">
                <a:solidFill>
                  <a:srgbClr val="00FF00"/>
                </a:solidFill>
              </a:rPr>
              <a:t>串模干扰、共模干扰</a:t>
            </a:r>
            <a:r>
              <a:rPr lang="zh-CN" altLang="en-US" sz="2400" smtClean="0"/>
              <a:t>以及</a:t>
            </a:r>
            <a:r>
              <a:rPr lang="zh-CN" altLang="en-US" sz="2400" smtClean="0">
                <a:solidFill>
                  <a:srgbClr val="00FF00"/>
                </a:solidFill>
              </a:rPr>
              <a:t>长线传输干扰</a:t>
            </a:r>
            <a:r>
              <a:rPr lang="zh-CN" altLang="en-US" sz="2400" smtClean="0"/>
              <a:t>。</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4213" y="260350"/>
            <a:ext cx="7772400" cy="1143000"/>
          </a:xfrm>
        </p:spPr>
        <p:txBody>
          <a:bodyPr/>
          <a:lstStyle/>
          <a:p>
            <a:pPr eaLnBrk="1" hangingPunct="1"/>
            <a:r>
              <a:rPr lang="en-US" altLang="zh-CN" smtClean="0"/>
              <a:t>1 </a:t>
            </a:r>
            <a:r>
              <a:rPr kumimoji="0" lang="zh-CN" altLang="en-US" smtClean="0"/>
              <a:t>过程通道抗干扰技术</a:t>
            </a:r>
          </a:p>
        </p:txBody>
      </p:sp>
      <p:sp>
        <p:nvSpPr>
          <p:cNvPr id="149507" name="Rectangle 3"/>
          <p:cNvSpPr>
            <a:spLocks noGrp="1" noChangeArrowheads="1"/>
          </p:cNvSpPr>
          <p:nvPr>
            <p:ph type="body" sz="half" idx="1"/>
          </p:nvPr>
        </p:nvSpPr>
        <p:spPr>
          <a:xfrm>
            <a:off x="395288" y="1341438"/>
            <a:ext cx="8424862" cy="2303462"/>
          </a:xfrm>
        </p:spPr>
        <p:txBody>
          <a:bodyPr/>
          <a:lstStyle/>
          <a:p>
            <a:pPr algn="just" eaLnBrk="1" hangingPunct="1">
              <a:spcBef>
                <a:spcPct val="0"/>
              </a:spcBef>
              <a:buClr>
                <a:schemeClr val="hlink"/>
              </a:buClr>
              <a:buSzPct val="70000"/>
              <a:buFont typeface="Wingdings" pitchFamily="2" charset="2"/>
              <a:buNone/>
            </a:pPr>
            <a:r>
              <a:rPr kumimoji="0" lang="en-US" altLang="zh-CN" sz="2000" b="0" smtClean="0">
                <a:solidFill>
                  <a:schemeClr val="folHlink"/>
                </a:solidFill>
                <a:latin typeface="宋体" pitchFamily="2" charset="-122"/>
              </a:rPr>
              <a:t>	</a:t>
            </a:r>
            <a:r>
              <a:rPr kumimoji="0" lang="en-US" altLang="zh-CN" sz="2000" smtClean="0">
                <a:solidFill>
                  <a:schemeClr val="folHlink"/>
                </a:solidFill>
                <a:latin typeface="宋体" pitchFamily="2" charset="-122"/>
              </a:rPr>
              <a:t>1.</a:t>
            </a:r>
            <a:r>
              <a:rPr kumimoji="0" lang="zh-CN" altLang="en-US" sz="2000" smtClean="0">
                <a:solidFill>
                  <a:schemeClr val="folHlink"/>
                </a:solidFill>
                <a:latin typeface="宋体" pitchFamily="2" charset="-122"/>
              </a:rPr>
              <a:t>串模干扰及其抑制方法</a:t>
            </a:r>
            <a:r>
              <a:rPr kumimoji="0" lang="zh-CN" altLang="en-US" sz="2000" smtClean="0">
                <a:latin typeface="宋体" pitchFamily="2" charset="-122"/>
              </a:rPr>
              <a:t> </a:t>
            </a:r>
            <a:endParaRPr lang="zh-CN" altLang="en-US" sz="2000" smtClean="0">
              <a:latin typeface="宋体" pitchFamily="2" charset="-122"/>
            </a:endParaRPr>
          </a:p>
          <a:p>
            <a:pPr algn="just" eaLnBrk="1" hangingPunct="1">
              <a:spcBef>
                <a:spcPct val="0"/>
              </a:spcBef>
              <a:buClr>
                <a:schemeClr val="hlink"/>
              </a:buClr>
              <a:buSzPct val="70000"/>
              <a:buFont typeface="Wingdings" pitchFamily="2" charset="2"/>
              <a:buNone/>
            </a:pPr>
            <a:r>
              <a:rPr kumimoji="0" lang="zh-CN" altLang="en-US" sz="2000" smtClean="0">
                <a:solidFill>
                  <a:srgbClr val="00FF00"/>
                </a:solidFill>
                <a:latin typeface="宋体" pitchFamily="2" charset="-122"/>
              </a:rPr>
              <a:t>   </a:t>
            </a:r>
            <a:r>
              <a:rPr kumimoji="0" lang="en-US" altLang="zh-CN" sz="2000" smtClean="0">
                <a:solidFill>
                  <a:srgbClr val="00FF00"/>
                </a:solidFill>
                <a:latin typeface="宋体" pitchFamily="2" charset="-122"/>
              </a:rPr>
              <a:t>(1)</a:t>
            </a:r>
            <a:r>
              <a:rPr kumimoji="0" lang="zh-CN" altLang="en-US" sz="2000" smtClean="0">
                <a:solidFill>
                  <a:srgbClr val="00FF00"/>
                </a:solidFill>
                <a:latin typeface="宋体" pitchFamily="2" charset="-122"/>
              </a:rPr>
              <a:t>串模干扰</a:t>
            </a:r>
            <a:r>
              <a:rPr kumimoji="0" lang="zh-CN" altLang="en-US" sz="2000" smtClean="0">
                <a:latin typeface="宋体" pitchFamily="2" charset="-122"/>
              </a:rPr>
              <a:t>：所谓串模干扰是指叠加在被测信号上的干扰噪声。也称为</a:t>
            </a:r>
            <a:r>
              <a:rPr kumimoji="0" lang="zh-CN" altLang="en-US" sz="2000" smtClean="0">
                <a:solidFill>
                  <a:srgbClr val="00FF00"/>
                </a:solidFill>
                <a:latin typeface="宋体" pitchFamily="2" charset="-122"/>
              </a:rPr>
              <a:t>常态干扰</a:t>
            </a:r>
            <a:r>
              <a:rPr kumimoji="0" lang="zh-CN" altLang="en-US" sz="2000" smtClean="0">
                <a:latin typeface="宋体" pitchFamily="2" charset="-122"/>
              </a:rPr>
              <a:t>。</a:t>
            </a:r>
          </a:p>
          <a:p>
            <a:pPr algn="just" eaLnBrk="1" hangingPunct="1">
              <a:spcBef>
                <a:spcPct val="0"/>
              </a:spcBef>
              <a:buClr>
                <a:schemeClr val="hlink"/>
              </a:buClr>
              <a:buSzPct val="70000"/>
              <a:buFont typeface="Wingdings" pitchFamily="2" charset="2"/>
              <a:buNone/>
            </a:pPr>
            <a:endParaRPr kumimoji="0" lang="zh-CN" altLang="en-US" sz="2000" smtClean="0">
              <a:latin typeface="宋体" pitchFamily="2" charset="-122"/>
            </a:endParaRPr>
          </a:p>
          <a:p>
            <a:pPr eaLnBrk="1" hangingPunct="1">
              <a:spcBef>
                <a:spcPct val="0"/>
              </a:spcBef>
              <a:buFont typeface="Wingdings" pitchFamily="2" charset="2"/>
              <a:buNone/>
            </a:pPr>
            <a:r>
              <a:rPr lang="zh-CN" altLang="en-US" sz="2000" smtClean="0">
                <a:latin typeface="宋体" pitchFamily="2" charset="-122"/>
              </a:rPr>
              <a:t>	图中，邻近导线</a:t>
            </a:r>
            <a:r>
              <a:rPr lang="en-US" altLang="zh-CN" sz="2000" smtClean="0">
                <a:latin typeface="宋体" pitchFamily="2" charset="-122"/>
              </a:rPr>
              <a:t>(</a:t>
            </a:r>
            <a:r>
              <a:rPr lang="zh-CN" altLang="en-US" sz="2000" smtClean="0">
                <a:latin typeface="宋体" pitchFamily="2" charset="-122"/>
              </a:rPr>
              <a:t>干扰线</a:t>
            </a:r>
            <a:r>
              <a:rPr lang="en-US" altLang="zh-CN" sz="2000" smtClean="0">
                <a:latin typeface="宋体" pitchFamily="2" charset="-122"/>
              </a:rPr>
              <a:t>)</a:t>
            </a:r>
            <a:r>
              <a:rPr lang="zh-CN" altLang="en-US" sz="2000" smtClean="0">
                <a:latin typeface="宋体" pitchFamily="2" charset="-122"/>
              </a:rPr>
              <a:t>有交变电流</a:t>
            </a:r>
            <a:r>
              <a:rPr lang="en-US" altLang="zh-CN" sz="2000" i="1" smtClean="0">
                <a:latin typeface="宋体" pitchFamily="2" charset="-122"/>
              </a:rPr>
              <a:t>I</a:t>
            </a:r>
            <a:r>
              <a:rPr lang="en-US" altLang="zh-CN" sz="2000" smtClean="0">
                <a:latin typeface="宋体" pitchFamily="2" charset="-122"/>
              </a:rPr>
              <a:t>a</a:t>
            </a:r>
            <a:r>
              <a:rPr lang="zh-CN" altLang="en-US" sz="2000" smtClean="0">
                <a:latin typeface="宋体" pitchFamily="2" charset="-122"/>
              </a:rPr>
              <a:t>流过，由</a:t>
            </a:r>
            <a:r>
              <a:rPr lang="en-US" altLang="zh-CN" sz="2000" i="1" smtClean="0">
                <a:latin typeface="宋体" pitchFamily="2" charset="-122"/>
              </a:rPr>
              <a:t>I</a:t>
            </a:r>
            <a:r>
              <a:rPr lang="en-US" altLang="zh-CN" sz="2000" smtClean="0">
                <a:latin typeface="宋体" pitchFamily="2" charset="-122"/>
              </a:rPr>
              <a:t>a</a:t>
            </a:r>
            <a:r>
              <a:rPr lang="zh-CN" altLang="en-US" sz="2000" smtClean="0">
                <a:latin typeface="宋体" pitchFamily="2" charset="-122"/>
              </a:rPr>
              <a:t>产生的电磁干扰信号就会通过分布电容</a:t>
            </a:r>
            <a:r>
              <a:rPr lang="en-US" altLang="zh-CN" sz="2000" i="1" smtClean="0">
                <a:latin typeface="宋体" pitchFamily="2" charset="-122"/>
              </a:rPr>
              <a:t>C</a:t>
            </a:r>
            <a:r>
              <a:rPr lang="en-US" altLang="zh-CN" sz="2000" smtClean="0">
                <a:latin typeface="宋体" pitchFamily="2" charset="-122"/>
              </a:rPr>
              <a:t>1</a:t>
            </a:r>
            <a:r>
              <a:rPr lang="zh-CN" altLang="en-US" sz="2000" smtClean="0">
                <a:latin typeface="宋体" pitchFamily="2" charset="-122"/>
              </a:rPr>
              <a:t>和</a:t>
            </a:r>
            <a:r>
              <a:rPr lang="en-US" altLang="zh-CN" sz="2000" i="1" smtClean="0">
                <a:latin typeface="宋体" pitchFamily="2" charset="-122"/>
              </a:rPr>
              <a:t>C</a:t>
            </a:r>
            <a:r>
              <a:rPr lang="en-US" altLang="zh-CN" sz="2000" smtClean="0">
                <a:latin typeface="宋体" pitchFamily="2" charset="-122"/>
              </a:rPr>
              <a:t>2</a:t>
            </a:r>
            <a:r>
              <a:rPr lang="zh-CN" altLang="en-US" sz="2000" smtClean="0">
                <a:latin typeface="宋体" pitchFamily="2" charset="-122"/>
              </a:rPr>
              <a:t>的耦合，引起计算机控制系统的输入端串模干扰。</a:t>
            </a:r>
          </a:p>
        </p:txBody>
      </p:sp>
      <p:graphicFrame>
        <p:nvGraphicFramePr>
          <p:cNvPr id="149508" name="Object 22"/>
          <p:cNvGraphicFramePr>
            <a:graphicFrameLocks noGrp="1" noChangeAspect="1"/>
          </p:cNvGraphicFramePr>
          <p:nvPr>
            <p:ph sz="half" idx="2"/>
          </p:nvPr>
        </p:nvGraphicFramePr>
        <p:xfrm>
          <a:off x="1506538" y="3716338"/>
          <a:ext cx="5984875" cy="2662237"/>
        </p:xfrm>
        <a:graphic>
          <a:graphicData uri="http://schemas.openxmlformats.org/presentationml/2006/ole">
            <mc:AlternateContent xmlns:mc="http://schemas.openxmlformats.org/markup-compatibility/2006">
              <mc:Choice xmlns:v="urn:schemas-microsoft-com:vml" Requires="v">
                <p:oleObj spid="_x0000_s149516" r:id="rId3" imgW="5324400" imgH="2368440" progId="">
                  <p:embed/>
                </p:oleObj>
              </mc:Choice>
              <mc:Fallback>
                <p:oleObj r:id="rId3" imgW="5324400" imgH="2368440" progId="">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b="15199"/>
                      <a:stretch>
                        <a:fillRect/>
                      </a:stretch>
                    </p:blipFill>
                    <p:spPr bwMode="auto">
                      <a:xfrm>
                        <a:off x="1506538" y="3716338"/>
                        <a:ext cx="5984875" cy="2662237"/>
                      </a:xfrm>
                      <a:prstGeom prst="rect">
                        <a:avLst/>
                      </a:prstGeom>
                      <a:solidFill>
                        <a:srgbClr val="CCFFFF"/>
                      </a:solidFill>
                    </p:spPr>
                  </p:pic>
                </p:oleObj>
              </mc:Fallback>
            </mc:AlternateContent>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body" sz="half" idx="1"/>
          </p:nvPr>
        </p:nvSpPr>
        <p:spPr>
          <a:xfrm>
            <a:off x="395288" y="836613"/>
            <a:ext cx="8353425" cy="2087562"/>
          </a:xfrm>
        </p:spPr>
        <p:txBody>
          <a:bodyPr/>
          <a:lstStyle/>
          <a:p>
            <a:pPr eaLnBrk="1" hangingPunct="1">
              <a:spcBef>
                <a:spcPct val="0"/>
              </a:spcBef>
              <a:buFont typeface="Wingdings" pitchFamily="2" charset="2"/>
              <a:buNone/>
            </a:pPr>
            <a:r>
              <a:rPr lang="zh-CN" altLang="en-US" sz="2400" smtClean="0">
                <a:solidFill>
                  <a:schemeClr val="folHlink"/>
                </a:solidFill>
                <a:latin typeface="宋体" pitchFamily="2" charset="-122"/>
              </a:rPr>
              <a:t>（</a:t>
            </a:r>
            <a:r>
              <a:rPr lang="en-US" altLang="zh-CN" sz="2400" smtClean="0">
                <a:solidFill>
                  <a:schemeClr val="folHlink"/>
                </a:solidFill>
                <a:latin typeface="宋体" pitchFamily="2" charset="-122"/>
              </a:rPr>
              <a:t>2</a:t>
            </a:r>
            <a:r>
              <a:rPr lang="zh-CN" altLang="en-US" sz="2400" smtClean="0">
                <a:solidFill>
                  <a:schemeClr val="folHlink"/>
                </a:solidFill>
                <a:latin typeface="宋体" pitchFamily="2" charset="-122"/>
              </a:rPr>
              <a:t>）串模干扰的抑制方法</a:t>
            </a:r>
          </a:p>
          <a:p>
            <a:pPr eaLnBrk="1" hangingPunct="1">
              <a:spcBef>
                <a:spcPct val="0"/>
              </a:spcBef>
              <a:buFont typeface="Wingdings" pitchFamily="2" charset="2"/>
              <a:buNone/>
            </a:pPr>
            <a:r>
              <a:rPr lang="zh-CN" altLang="en-US" sz="2400" smtClean="0">
                <a:latin typeface="宋体" pitchFamily="2" charset="-122"/>
              </a:rPr>
              <a:t>	</a:t>
            </a:r>
            <a:r>
              <a:rPr lang="zh-CN" altLang="en-US" sz="2400" smtClean="0">
                <a:solidFill>
                  <a:srgbClr val="00FF00"/>
                </a:solidFill>
                <a:latin typeface="宋体" pitchFamily="2" charset="-122"/>
              </a:rPr>
              <a:t>①加输入滤波器</a:t>
            </a:r>
          </a:p>
          <a:p>
            <a:pPr eaLnBrk="1" hangingPunct="1">
              <a:spcBef>
                <a:spcPct val="0"/>
              </a:spcBef>
              <a:buFont typeface="Wingdings" pitchFamily="2" charset="2"/>
              <a:buNone/>
            </a:pPr>
            <a:r>
              <a:rPr lang="zh-CN" altLang="en-US" sz="2400" smtClean="0">
                <a:latin typeface="宋体" pitchFamily="2" charset="-122"/>
              </a:rPr>
              <a:t>	串模干扰信号频率大于被测信号频率</a:t>
            </a:r>
            <a:r>
              <a:rPr lang="en-US" altLang="zh-CN" sz="2400" smtClean="0">
                <a:latin typeface="宋体" pitchFamily="2" charset="-122"/>
              </a:rPr>
              <a:t>——</a:t>
            </a:r>
            <a:r>
              <a:rPr lang="zh-CN" altLang="en-US" sz="2400" smtClean="0">
                <a:latin typeface="宋体" pitchFamily="2" charset="-122"/>
              </a:rPr>
              <a:t>低通输入滤波器</a:t>
            </a:r>
          </a:p>
          <a:p>
            <a:pPr eaLnBrk="1" hangingPunct="1">
              <a:spcBef>
                <a:spcPct val="0"/>
              </a:spcBef>
              <a:buFont typeface="Wingdings" pitchFamily="2" charset="2"/>
              <a:buNone/>
            </a:pPr>
            <a:r>
              <a:rPr lang="zh-CN" altLang="en-US" sz="2400" smtClean="0">
                <a:latin typeface="宋体" pitchFamily="2" charset="-122"/>
              </a:rPr>
              <a:t>	串模干扰信号频率小于被测信号频率</a:t>
            </a:r>
            <a:r>
              <a:rPr lang="en-US" altLang="zh-CN" sz="2400" smtClean="0">
                <a:latin typeface="宋体" pitchFamily="2" charset="-122"/>
              </a:rPr>
              <a:t>——</a:t>
            </a:r>
            <a:r>
              <a:rPr lang="zh-CN" altLang="en-US" sz="2400" smtClean="0">
                <a:latin typeface="宋体" pitchFamily="2" charset="-122"/>
              </a:rPr>
              <a:t>高通输入滤波器</a:t>
            </a:r>
          </a:p>
          <a:p>
            <a:pPr eaLnBrk="1" hangingPunct="1">
              <a:spcBef>
                <a:spcPct val="0"/>
              </a:spcBef>
              <a:buFont typeface="Wingdings" pitchFamily="2" charset="2"/>
              <a:buNone/>
            </a:pPr>
            <a:r>
              <a:rPr lang="zh-CN" altLang="en-US" sz="2400" smtClean="0">
                <a:latin typeface="宋体" pitchFamily="2" charset="-122"/>
              </a:rPr>
              <a:t>	串模干扰信号在被测信号频率两侧</a:t>
            </a:r>
            <a:r>
              <a:rPr lang="en-US" altLang="zh-CN" sz="2400" smtClean="0">
                <a:latin typeface="宋体" pitchFamily="2" charset="-122"/>
              </a:rPr>
              <a:t>——</a:t>
            </a:r>
            <a:r>
              <a:rPr lang="zh-CN" altLang="en-US" sz="2400" smtClean="0">
                <a:latin typeface="宋体" pitchFamily="2" charset="-122"/>
              </a:rPr>
              <a:t>带通滤波器。</a:t>
            </a:r>
          </a:p>
        </p:txBody>
      </p:sp>
      <p:graphicFrame>
        <p:nvGraphicFramePr>
          <p:cNvPr id="150531" name="Object 6"/>
          <p:cNvGraphicFramePr>
            <a:graphicFrameLocks noGrp="1" noChangeAspect="1"/>
          </p:cNvGraphicFramePr>
          <p:nvPr>
            <p:ph sz="half" idx="2"/>
          </p:nvPr>
        </p:nvGraphicFramePr>
        <p:xfrm>
          <a:off x="539750" y="3303588"/>
          <a:ext cx="7920038" cy="2554287"/>
        </p:xfrm>
        <a:graphic>
          <a:graphicData uri="http://schemas.openxmlformats.org/presentationml/2006/ole">
            <mc:AlternateContent xmlns:mc="http://schemas.openxmlformats.org/markup-compatibility/2006">
              <mc:Choice xmlns:v="urn:schemas-microsoft-com:vml" Requires="v">
                <p:oleObj spid="_x0000_s150539" r:id="rId3" imgW="7805520" imgH="2517120" progId="">
                  <p:embed/>
                </p:oleObj>
              </mc:Choice>
              <mc:Fallback>
                <p:oleObj r:id="rId3" imgW="7805520" imgH="251712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6873" b="8295"/>
                      <a:stretch>
                        <a:fillRect/>
                      </a:stretch>
                    </p:blipFill>
                    <p:spPr bwMode="auto">
                      <a:xfrm>
                        <a:off x="539750" y="3303588"/>
                        <a:ext cx="7920038" cy="2554287"/>
                      </a:xfrm>
                      <a:prstGeom prst="rect">
                        <a:avLst/>
                      </a:prstGeom>
                      <a:solidFill>
                        <a:srgbClr val="CCFFFF"/>
                      </a:solidFill>
                    </p:spPr>
                  </p:pic>
                </p:oleObj>
              </mc:Fallback>
            </mc:AlternateContent>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idx="1"/>
          </p:nvPr>
        </p:nvSpPr>
        <p:spPr>
          <a:xfrm>
            <a:off x="0" y="908050"/>
            <a:ext cx="8964613" cy="5329238"/>
          </a:xfrm>
        </p:spPr>
        <p:txBody>
          <a:bodyPr/>
          <a:lstStyle/>
          <a:p>
            <a:pPr eaLnBrk="1" hangingPunct="1">
              <a:lnSpc>
                <a:spcPct val="80000"/>
              </a:lnSpc>
              <a:spcBef>
                <a:spcPct val="0"/>
              </a:spcBef>
              <a:buFont typeface="Wingdings" pitchFamily="2" charset="2"/>
              <a:buNone/>
            </a:pPr>
            <a:r>
              <a:rPr lang="zh-CN" altLang="en-US" sz="2400" smtClean="0"/>
              <a:t>	</a:t>
            </a:r>
            <a:r>
              <a:rPr lang="zh-CN" altLang="en-US" sz="2400" smtClean="0">
                <a:solidFill>
                  <a:srgbClr val="00FF00"/>
                </a:solidFill>
              </a:rPr>
              <a:t>②采用双积分式</a:t>
            </a:r>
            <a:r>
              <a:rPr lang="en-US" altLang="zh-CN" sz="2400" smtClean="0">
                <a:solidFill>
                  <a:srgbClr val="00FF00"/>
                </a:solidFill>
              </a:rPr>
              <a:t>A/D</a:t>
            </a:r>
            <a:r>
              <a:rPr lang="zh-CN" altLang="en-US" sz="2400" smtClean="0">
                <a:solidFill>
                  <a:srgbClr val="00FF00"/>
                </a:solidFill>
              </a:rPr>
              <a:t>转换器</a:t>
            </a:r>
          </a:p>
          <a:p>
            <a:pPr eaLnBrk="1" hangingPunct="1">
              <a:lnSpc>
                <a:spcPct val="80000"/>
              </a:lnSpc>
              <a:spcBef>
                <a:spcPct val="0"/>
              </a:spcBef>
              <a:buFont typeface="Wingdings" pitchFamily="2" charset="2"/>
              <a:buNone/>
            </a:pPr>
            <a:r>
              <a:rPr lang="zh-CN" altLang="en-US" sz="2400" smtClean="0"/>
              <a:t>	当尖峰型串模干扰为主要干扰源时，采用双积分式</a:t>
            </a:r>
            <a:r>
              <a:rPr lang="en-US" altLang="zh-CN" sz="2400" smtClean="0"/>
              <a:t>A/D</a:t>
            </a:r>
            <a:r>
              <a:rPr lang="zh-CN" altLang="en-US" sz="2400" smtClean="0"/>
              <a:t>转换器可以削弱串模干扰的影响。因为此类转换器是对输入信号的积分值进行测量，而不是测量信号的瞬时值。 </a:t>
            </a:r>
          </a:p>
          <a:p>
            <a:pPr eaLnBrk="1" hangingPunct="1">
              <a:lnSpc>
                <a:spcPct val="80000"/>
              </a:lnSpc>
              <a:spcBef>
                <a:spcPct val="0"/>
              </a:spcBef>
              <a:buFont typeface="Wingdings" pitchFamily="2" charset="2"/>
              <a:buNone/>
            </a:pPr>
            <a:endParaRPr lang="zh-CN" altLang="en-US" sz="2400" smtClean="0"/>
          </a:p>
          <a:p>
            <a:pPr eaLnBrk="1" hangingPunct="1">
              <a:lnSpc>
                <a:spcPct val="80000"/>
              </a:lnSpc>
              <a:spcBef>
                <a:spcPct val="0"/>
              </a:spcBef>
              <a:buFont typeface="Wingdings" pitchFamily="2" charset="2"/>
              <a:buNone/>
            </a:pPr>
            <a:r>
              <a:rPr lang="zh-CN" altLang="en-US" sz="2400" smtClean="0"/>
              <a:t>	</a:t>
            </a:r>
            <a:r>
              <a:rPr lang="zh-CN" altLang="en-US" sz="2400" smtClean="0">
                <a:solidFill>
                  <a:srgbClr val="00FF00"/>
                </a:solidFill>
              </a:rPr>
              <a:t>③提高信号的噪声比</a:t>
            </a:r>
          </a:p>
          <a:p>
            <a:pPr eaLnBrk="1" hangingPunct="1">
              <a:lnSpc>
                <a:spcPct val="80000"/>
              </a:lnSpc>
              <a:spcBef>
                <a:spcPct val="0"/>
              </a:spcBef>
              <a:buFont typeface="Wingdings" pitchFamily="2" charset="2"/>
              <a:buNone/>
            </a:pPr>
            <a:r>
              <a:rPr lang="zh-CN" altLang="en-US" sz="2400" smtClean="0"/>
              <a:t>	对被测信号应尽可能早地进行前置放大，从而达到提高回路中的信号噪声比的目的；或者尽可能早地完成模</a:t>
            </a:r>
            <a:r>
              <a:rPr lang="en-US" altLang="zh-CN" sz="2400" smtClean="0"/>
              <a:t>/</a:t>
            </a:r>
            <a:r>
              <a:rPr lang="zh-CN" altLang="en-US" sz="2400" smtClean="0"/>
              <a:t>数转换或采取隔离和屏蔽等措施。 </a:t>
            </a:r>
          </a:p>
          <a:p>
            <a:pPr eaLnBrk="1" hangingPunct="1">
              <a:lnSpc>
                <a:spcPct val="80000"/>
              </a:lnSpc>
              <a:spcBef>
                <a:spcPct val="0"/>
              </a:spcBef>
              <a:buFont typeface="Wingdings" pitchFamily="2" charset="2"/>
              <a:buNone/>
            </a:pPr>
            <a:endParaRPr lang="zh-CN" altLang="en-US" sz="2400" smtClean="0"/>
          </a:p>
          <a:p>
            <a:pPr eaLnBrk="1" hangingPunct="1">
              <a:lnSpc>
                <a:spcPct val="80000"/>
              </a:lnSpc>
              <a:spcBef>
                <a:spcPct val="0"/>
              </a:spcBef>
              <a:buFont typeface="Wingdings" pitchFamily="2" charset="2"/>
              <a:buNone/>
            </a:pPr>
            <a:r>
              <a:rPr lang="zh-CN" altLang="en-US" sz="2400" smtClean="0">
                <a:solidFill>
                  <a:srgbClr val="00FF00"/>
                </a:solidFill>
              </a:rPr>
              <a:t>	 ④采用双绞线</a:t>
            </a:r>
          </a:p>
          <a:p>
            <a:pPr eaLnBrk="1" hangingPunct="1">
              <a:lnSpc>
                <a:spcPct val="80000"/>
              </a:lnSpc>
              <a:spcBef>
                <a:spcPct val="0"/>
              </a:spcBef>
              <a:buFont typeface="Wingdings" pitchFamily="2" charset="2"/>
              <a:buNone/>
            </a:pPr>
            <a:r>
              <a:rPr lang="zh-CN" altLang="en-US" sz="2400" smtClean="0"/>
              <a:t>	采用双绞线作信号引线的目的是减少电磁感应，并且使各个小环路的感应电势互相呈反向抵消。</a:t>
            </a:r>
          </a:p>
          <a:p>
            <a:pPr eaLnBrk="1" hangingPunct="1">
              <a:lnSpc>
                <a:spcPct val="80000"/>
              </a:lnSpc>
              <a:spcBef>
                <a:spcPct val="0"/>
              </a:spcBef>
              <a:buFont typeface="Wingdings" pitchFamily="2" charset="2"/>
              <a:buNone/>
            </a:pPr>
            <a:endParaRPr lang="zh-CN" altLang="en-US" sz="2400" smtClean="0"/>
          </a:p>
          <a:p>
            <a:pPr eaLnBrk="1" hangingPunct="1">
              <a:lnSpc>
                <a:spcPct val="80000"/>
              </a:lnSpc>
              <a:spcBef>
                <a:spcPct val="0"/>
              </a:spcBef>
              <a:buFont typeface="Wingdings" pitchFamily="2" charset="2"/>
              <a:buNone/>
            </a:pPr>
            <a:r>
              <a:rPr lang="zh-CN" altLang="en-US" sz="2400" smtClean="0"/>
              <a:t>	其他的措施还包括：提高逻辑器件阈值电平来抑制抑制串模干扰，采用软件滤波等。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idx="1"/>
          </p:nvPr>
        </p:nvSpPr>
        <p:spPr>
          <a:xfrm>
            <a:off x="250825" y="836613"/>
            <a:ext cx="8569325" cy="2952750"/>
          </a:xfrm>
        </p:spPr>
        <p:txBody>
          <a:bodyPr/>
          <a:lstStyle/>
          <a:p>
            <a:pPr eaLnBrk="1" hangingPunct="1">
              <a:lnSpc>
                <a:spcPct val="90000"/>
              </a:lnSpc>
            </a:pPr>
            <a:r>
              <a:rPr lang="zh-CN" altLang="en-US" sz="2400" smtClean="0">
                <a:solidFill>
                  <a:schemeClr val="folHlink"/>
                </a:solidFill>
                <a:latin typeface="宋体" pitchFamily="2" charset="-122"/>
              </a:rPr>
              <a:t> </a:t>
            </a:r>
            <a:r>
              <a:rPr lang="en-US" altLang="zh-CN" sz="2400" smtClean="0">
                <a:solidFill>
                  <a:schemeClr val="folHlink"/>
                </a:solidFill>
                <a:latin typeface="宋体" pitchFamily="2" charset="-122"/>
              </a:rPr>
              <a:t>2</a:t>
            </a:r>
            <a:r>
              <a:rPr lang="zh-CN" altLang="en-US" sz="2400" smtClean="0">
                <a:solidFill>
                  <a:schemeClr val="folHlink"/>
                </a:solidFill>
                <a:latin typeface="宋体" pitchFamily="2" charset="-122"/>
              </a:rPr>
              <a:t>．共模干扰及其抑制方法</a:t>
            </a:r>
            <a:r>
              <a:rPr lang="zh-CN" altLang="en-US" sz="2400" smtClean="0">
                <a:latin typeface="宋体" pitchFamily="2" charset="-122"/>
              </a:rPr>
              <a:t> </a:t>
            </a:r>
          </a:p>
          <a:p>
            <a:pPr eaLnBrk="1" hangingPunct="1">
              <a:lnSpc>
                <a:spcPct val="90000"/>
              </a:lnSpc>
            </a:pPr>
            <a:endParaRPr lang="zh-CN" altLang="en-US" sz="2400" smtClean="0">
              <a:latin typeface="宋体" pitchFamily="2" charset="-122"/>
            </a:endParaRPr>
          </a:p>
          <a:p>
            <a:pPr eaLnBrk="1" hangingPunct="1">
              <a:lnSpc>
                <a:spcPct val="90000"/>
              </a:lnSpc>
              <a:buSzPct val="70000"/>
              <a:buFont typeface="Wingdings" pitchFamily="2" charset="2"/>
              <a:buNone/>
            </a:pPr>
            <a:r>
              <a:rPr lang="zh-CN" altLang="en-US" sz="2400" smtClean="0">
                <a:latin typeface="宋体" pitchFamily="2" charset="-122"/>
              </a:rPr>
              <a:t>	所谓共模干扰是指模</a:t>
            </a:r>
            <a:r>
              <a:rPr lang="en-US" altLang="zh-CN" sz="2400" smtClean="0">
                <a:latin typeface="宋体" pitchFamily="2" charset="-122"/>
              </a:rPr>
              <a:t>/</a:t>
            </a:r>
            <a:r>
              <a:rPr lang="zh-CN" altLang="en-US" sz="2400" smtClean="0">
                <a:latin typeface="宋体" pitchFamily="2" charset="-122"/>
              </a:rPr>
              <a:t>数转换器两个输入端上公有的干扰电压。</a:t>
            </a:r>
            <a:r>
              <a:rPr lang="zh-CN" altLang="en-US" sz="2400" smtClean="0">
                <a:solidFill>
                  <a:srgbClr val="00FF00"/>
                </a:solidFill>
                <a:latin typeface="宋体" pitchFamily="2" charset="-122"/>
              </a:rPr>
              <a:t>共模干扰也称为共态干扰</a:t>
            </a:r>
            <a:r>
              <a:rPr lang="zh-CN" altLang="en-US" sz="2400" smtClean="0">
                <a:latin typeface="宋体" pitchFamily="2" charset="-122"/>
              </a:rPr>
              <a:t>。 </a:t>
            </a:r>
          </a:p>
          <a:p>
            <a:pPr eaLnBrk="1" hangingPunct="1">
              <a:lnSpc>
                <a:spcPct val="90000"/>
              </a:lnSpc>
              <a:buSzPct val="70000"/>
              <a:buFont typeface="Wingdings" pitchFamily="2" charset="2"/>
              <a:buNone/>
            </a:pPr>
            <a:r>
              <a:rPr lang="zh-CN" altLang="en-US" sz="2400" smtClean="0">
                <a:solidFill>
                  <a:schemeClr val="accent1"/>
                </a:solidFill>
                <a:latin typeface="宋体" pitchFamily="2" charset="-122"/>
              </a:rPr>
              <a:t>	原因：</a:t>
            </a:r>
            <a:r>
              <a:rPr lang="zh-CN" altLang="en-US" sz="2400" smtClean="0">
                <a:solidFill>
                  <a:schemeClr val="folHlink"/>
                </a:solidFill>
                <a:latin typeface="宋体" pitchFamily="2" charset="-122"/>
              </a:rPr>
              <a:t>现场信号的参考接地点</a:t>
            </a:r>
            <a:r>
              <a:rPr lang="zh-CN" altLang="en-US" sz="2400" smtClean="0">
                <a:latin typeface="宋体" pitchFamily="2" charset="-122"/>
              </a:rPr>
              <a:t>与计算机系统输入</a:t>
            </a:r>
            <a:r>
              <a:rPr lang="en-US" altLang="zh-CN" sz="2400" smtClean="0">
                <a:latin typeface="宋体" pitchFamily="2" charset="-122"/>
              </a:rPr>
              <a:t>/</a:t>
            </a:r>
            <a:r>
              <a:rPr lang="zh-CN" altLang="en-US" sz="2400" smtClean="0">
                <a:latin typeface="宋体" pitchFamily="2" charset="-122"/>
              </a:rPr>
              <a:t>输出</a:t>
            </a:r>
            <a:r>
              <a:rPr lang="zh-CN" altLang="en-US" sz="2400" smtClean="0">
                <a:solidFill>
                  <a:schemeClr val="folHlink"/>
                </a:solidFill>
                <a:latin typeface="宋体" pitchFamily="2" charset="-122"/>
              </a:rPr>
              <a:t>通道的参考接地点</a:t>
            </a:r>
            <a:r>
              <a:rPr lang="zh-CN" altLang="en-US" sz="2400" smtClean="0">
                <a:latin typeface="宋体" pitchFamily="2" charset="-122"/>
              </a:rPr>
              <a:t>之间存在一个电位差</a:t>
            </a:r>
            <a:r>
              <a:rPr lang="en-US" altLang="zh-CN" sz="2400" smtClean="0">
                <a:latin typeface="宋体" pitchFamily="2" charset="-122"/>
              </a:rPr>
              <a:t>Ucm</a:t>
            </a:r>
            <a:r>
              <a:rPr lang="zh-CN" altLang="en-US" sz="2400" smtClean="0">
                <a:latin typeface="宋体" pitchFamily="2" charset="-122"/>
              </a:rPr>
              <a:t>。这个</a:t>
            </a:r>
            <a:r>
              <a:rPr lang="en-US" altLang="zh-CN" sz="2400" smtClean="0">
                <a:latin typeface="宋体" pitchFamily="2" charset="-122"/>
              </a:rPr>
              <a:t>Ucm</a:t>
            </a:r>
            <a:r>
              <a:rPr lang="zh-CN" altLang="en-US" sz="2400" smtClean="0">
                <a:latin typeface="宋体" pitchFamily="2" charset="-122"/>
              </a:rPr>
              <a:t>是加在输入端上共有的干扰电压就是共模干扰电压。</a:t>
            </a:r>
          </a:p>
        </p:txBody>
      </p:sp>
      <p:pic>
        <p:nvPicPr>
          <p:cNvPr id="152579" name="Picture 6"/>
          <p:cNvPicPr>
            <a:picLocks noChangeAspect="1" noChangeArrowheads="1"/>
          </p:cNvPicPr>
          <p:nvPr/>
        </p:nvPicPr>
        <p:blipFill>
          <a:blip r:embed="rId2" cstate="print"/>
          <a:srcRect/>
          <a:stretch>
            <a:fillRect/>
          </a:stretch>
        </p:blipFill>
        <p:spPr bwMode="auto">
          <a:xfrm>
            <a:off x="1619250" y="4221163"/>
            <a:ext cx="5113338" cy="2338387"/>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body" sz="half" idx="1"/>
          </p:nvPr>
        </p:nvSpPr>
        <p:spPr>
          <a:xfrm>
            <a:off x="179388" y="836613"/>
            <a:ext cx="8785225" cy="2376487"/>
          </a:xfrm>
        </p:spPr>
        <p:txBody>
          <a:bodyPr/>
          <a:lstStyle/>
          <a:p>
            <a:pPr eaLnBrk="1" hangingPunct="1"/>
            <a:r>
              <a:rPr lang="zh-CN" altLang="en-US" sz="2800" smtClean="0">
                <a:solidFill>
                  <a:schemeClr val="folHlink"/>
                </a:solidFill>
                <a:latin typeface="宋体" pitchFamily="2" charset="-122"/>
              </a:rPr>
              <a:t>单端对地输入和双端不对地输入</a:t>
            </a:r>
          </a:p>
          <a:p>
            <a:pPr eaLnBrk="1" hangingPunct="1">
              <a:buFont typeface="Wingdings" pitchFamily="2" charset="2"/>
              <a:buNone/>
            </a:pPr>
            <a:r>
              <a:rPr lang="zh-CN" altLang="en-US" sz="2800" smtClean="0">
                <a:latin typeface="宋体" pitchFamily="2" charset="-122"/>
              </a:rPr>
              <a:t>	对于存在共模干扰的场合，不能采用单端对地输入方式，因为此时的共模干扰电压将全部成为串模干扰电压，如左图所示。所以</a:t>
            </a:r>
            <a:r>
              <a:rPr lang="zh-CN" altLang="en-US" sz="2800" smtClean="0">
                <a:solidFill>
                  <a:srgbClr val="00FF00"/>
                </a:solidFill>
                <a:latin typeface="宋体" pitchFamily="2" charset="-122"/>
              </a:rPr>
              <a:t>必须采用双端输入不对地</a:t>
            </a:r>
            <a:r>
              <a:rPr lang="zh-CN" altLang="en-US" sz="2800" smtClean="0">
                <a:latin typeface="宋体" pitchFamily="2" charset="-122"/>
              </a:rPr>
              <a:t>方式，如右图所示。 </a:t>
            </a:r>
          </a:p>
        </p:txBody>
      </p:sp>
      <p:graphicFrame>
        <p:nvGraphicFramePr>
          <p:cNvPr id="153603" name="Object 1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3635" name="公式" r:id="rId3" imgW="114151" imgH="215619" progId="Equation.3">
                  <p:embed/>
                </p:oleObj>
              </mc:Choice>
              <mc:Fallback>
                <p:oleObj name="公式" r:id="rId3" imgW="114151" imgH="215619"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04" name="Object 1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3636" name="公式" r:id="rId5" imgW="114151" imgH="215619" progId="Equation.3">
                  <p:embed/>
                </p:oleObj>
              </mc:Choice>
              <mc:Fallback>
                <p:oleObj name="公式" r:id="rId5" imgW="114151" imgH="215619"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05" name="Object 19"/>
          <p:cNvGraphicFramePr>
            <a:graphicFrameLocks noChangeAspect="1"/>
          </p:cNvGraphicFramePr>
          <p:nvPr/>
        </p:nvGraphicFramePr>
        <p:xfrm>
          <a:off x="1295400" y="4038600"/>
          <a:ext cx="2667000" cy="1981200"/>
        </p:xfrm>
        <a:graphic>
          <a:graphicData uri="http://schemas.openxmlformats.org/presentationml/2006/ole">
            <mc:AlternateContent xmlns:mc="http://schemas.openxmlformats.org/markup-compatibility/2006">
              <mc:Choice xmlns:v="urn:schemas-microsoft-com:vml" Requires="v">
                <p:oleObj spid="_x0000_s153637" name="位图图像" r:id="rId6" imgW="2381582" imgH="1695687" progId="PBrush">
                  <p:embed/>
                </p:oleObj>
              </mc:Choice>
              <mc:Fallback>
                <p:oleObj name="位图图像" r:id="rId6" imgW="2381582" imgH="1695687" progId="PBrush">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038600"/>
                        <a:ext cx="2667000" cy="198120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153606" name="Object 20"/>
          <p:cNvGraphicFramePr>
            <a:graphicFrameLocks noChangeAspect="1"/>
          </p:cNvGraphicFramePr>
          <p:nvPr/>
        </p:nvGraphicFramePr>
        <p:xfrm>
          <a:off x="4800600" y="4038600"/>
          <a:ext cx="2743200" cy="1949450"/>
        </p:xfrm>
        <a:graphic>
          <a:graphicData uri="http://schemas.openxmlformats.org/presentationml/2006/ole">
            <mc:AlternateContent xmlns:mc="http://schemas.openxmlformats.org/markup-compatibility/2006">
              <mc:Choice xmlns:v="urn:schemas-microsoft-com:vml" Requires="v">
                <p:oleObj spid="_x0000_s153638" name="位图图像" r:id="rId8" imgW="2238687" imgH="1590897" progId="PBrush">
                  <p:embed/>
                </p:oleObj>
              </mc:Choice>
              <mc:Fallback>
                <p:oleObj name="位图图像" r:id="rId8" imgW="2238687" imgH="1590897" progId="PBrush">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4038600"/>
                        <a:ext cx="2743200" cy="194945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body" sz="half" idx="1"/>
          </p:nvPr>
        </p:nvSpPr>
        <p:spPr>
          <a:xfrm>
            <a:off x="395288" y="908050"/>
            <a:ext cx="8382000" cy="1676400"/>
          </a:xfrm>
        </p:spPr>
        <p:txBody>
          <a:bodyPr/>
          <a:lstStyle/>
          <a:p>
            <a:pPr eaLnBrk="1" hangingPunct="1"/>
            <a:r>
              <a:rPr lang="en-US" altLang="zh-CN" sz="2400" smtClean="0">
                <a:latin typeface="宋体" pitchFamily="2" charset="-122"/>
              </a:rPr>
              <a:t>Z</a:t>
            </a:r>
            <a:r>
              <a:rPr lang="en-US" altLang="zh-CN" sz="2400" baseline="-25000" smtClean="0">
                <a:latin typeface="宋体" pitchFamily="2" charset="-122"/>
              </a:rPr>
              <a:t>S</a:t>
            </a:r>
            <a:r>
              <a:rPr lang="en-US" altLang="zh-CN" sz="2400" smtClean="0">
                <a:latin typeface="宋体" pitchFamily="2" charset="-122"/>
              </a:rPr>
              <a:t>、Z</a:t>
            </a:r>
            <a:r>
              <a:rPr lang="en-US" altLang="zh-CN" sz="2400" baseline="-25000" smtClean="0">
                <a:latin typeface="宋体" pitchFamily="2" charset="-122"/>
              </a:rPr>
              <a:t>S1</a:t>
            </a:r>
            <a:r>
              <a:rPr lang="en-US" altLang="zh-CN" sz="2400" smtClean="0">
                <a:latin typeface="宋体" pitchFamily="2" charset="-122"/>
              </a:rPr>
              <a:t>、Z</a:t>
            </a:r>
            <a:r>
              <a:rPr lang="en-US" altLang="zh-CN" sz="2400" baseline="-25000" smtClean="0">
                <a:latin typeface="宋体" pitchFamily="2" charset="-122"/>
              </a:rPr>
              <a:t>S2</a:t>
            </a:r>
            <a:r>
              <a:rPr lang="zh-CN" altLang="en-US" sz="2400" smtClean="0">
                <a:latin typeface="宋体" pitchFamily="2" charset="-122"/>
              </a:rPr>
              <a:t>为信号源</a:t>
            </a:r>
            <a:r>
              <a:rPr lang="en-US" altLang="zh-CN" sz="2400" smtClean="0">
                <a:latin typeface="宋体" pitchFamily="2" charset="-122"/>
              </a:rPr>
              <a:t>U</a:t>
            </a:r>
            <a:r>
              <a:rPr lang="en-US" altLang="zh-CN" sz="2400" baseline="-25000" smtClean="0">
                <a:latin typeface="宋体" pitchFamily="2" charset="-122"/>
              </a:rPr>
              <a:t>S</a:t>
            </a:r>
            <a:r>
              <a:rPr lang="zh-CN" altLang="en-US" sz="2400" smtClean="0">
                <a:latin typeface="宋体" pitchFamily="2" charset="-122"/>
              </a:rPr>
              <a:t>的内阻抗，</a:t>
            </a:r>
            <a:r>
              <a:rPr lang="en-US" altLang="zh-CN" sz="2400" smtClean="0">
                <a:latin typeface="宋体" pitchFamily="2" charset="-122"/>
              </a:rPr>
              <a:t>Z</a:t>
            </a:r>
            <a:r>
              <a:rPr lang="en-US" altLang="zh-CN" sz="2400" baseline="-25000" smtClean="0">
                <a:latin typeface="宋体" pitchFamily="2" charset="-122"/>
              </a:rPr>
              <a:t>C</a:t>
            </a:r>
            <a:r>
              <a:rPr lang="en-US" altLang="zh-CN" sz="2400" smtClean="0">
                <a:latin typeface="宋体" pitchFamily="2" charset="-122"/>
              </a:rPr>
              <a:t>、Z</a:t>
            </a:r>
            <a:r>
              <a:rPr lang="en-US" altLang="zh-CN" sz="2400" baseline="-25000" smtClean="0">
                <a:latin typeface="宋体" pitchFamily="2" charset="-122"/>
              </a:rPr>
              <a:t>C1</a:t>
            </a:r>
            <a:r>
              <a:rPr lang="en-US" altLang="zh-CN" sz="2400" smtClean="0">
                <a:latin typeface="宋体" pitchFamily="2" charset="-122"/>
              </a:rPr>
              <a:t>、Z</a:t>
            </a:r>
            <a:r>
              <a:rPr lang="en-US" altLang="zh-CN" sz="2400" baseline="-25000" smtClean="0">
                <a:latin typeface="宋体" pitchFamily="2" charset="-122"/>
              </a:rPr>
              <a:t>C2</a:t>
            </a:r>
            <a:r>
              <a:rPr lang="zh-CN" altLang="en-US" sz="2400" smtClean="0">
                <a:latin typeface="宋体" pitchFamily="2" charset="-122"/>
              </a:rPr>
              <a:t>为输入电路的输入阻抗。共模干扰电压</a:t>
            </a:r>
            <a:r>
              <a:rPr lang="en-US" altLang="zh-CN" sz="2400" smtClean="0">
                <a:latin typeface="宋体" pitchFamily="2" charset="-122"/>
              </a:rPr>
              <a:t>Ucm</a:t>
            </a:r>
            <a:r>
              <a:rPr lang="zh-CN" altLang="en-US" sz="2400" smtClean="0">
                <a:latin typeface="宋体" pitchFamily="2" charset="-122"/>
              </a:rPr>
              <a:t>对两个输入端形成两个电流回路，每个输入端</a:t>
            </a:r>
            <a:r>
              <a:rPr lang="en-US" altLang="zh-CN" sz="2400" smtClean="0">
                <a:latin typeface="宋体" pitchFamily="2" charset="-122"/>
              </a:rPr>
              <a:t>A</a:t>
            </a:r>
            <a:r>
              <a:rPr lang="zh-CN" altLang="en-US" sz="2400" smtClean="0">
                <a:latin typeface="宋体" pitchFamily="2" charset="-122"/>
              </a:rPr>
              <a:t>和</a:t>
            </a:r>
            <a:r>
              <a:rPr lang="en-US" altLang="zh-CN" sz="2400" smtClean="0">
                <a:latin typeface="宋体" pitchFamily="2" charset="-122"/>
              </a:rPr>
              <a:t>B</a:t>
            </a:r>
            <a:r>
              <a:rPr lang="zh-CN" altLang="en-US" sz="2400" smtClean="0">
                <a:latin typeface="宋体" pitchFamily="2" charset="-122"/>
              </a:rPr>
              <a:t>的共模电压和两个输入端之间的共模电压分别为：</a:t>
            </a:r>
          </a:p>
        </p:txBody>
      </p:sp>
      <p:graphicFrame>
        <p:nvGraphicFramePr>
          <p:cNvPr id="154627" name="Object 6"/>
          <p:cNvGraphicFramePr>
            <a:graphicFrameLocks noChangeAspect="1"/>
          </p:cNvGraphicFramePr>
          <p:nvPr/>
        </p:nvGraphicFramePr>
        <p:xfrm>
          <a:off x="971550" y="2636838"/>
          <a:ext cx="1962150" cy="784225"/>
        </p:xfrm>
        <a:graphic>
          <a:graphicData uri="http://schemas.openxmlformats.org/presentationml/2006/ole">
            <mc:AlternateContent xmlns:mc="http://schemas.openxmlformats.org/markup-compatibility/2006">
              <mc:Choice xmlns:v="urn:schemas-microsoft-com:vml" Requires="v">
                <p:oleObj spid="_x0000_s154651" name="公式" r:id="rId3" imgW="1295520" imgH="495488" progId="Equation.3">
                  <p:embed/>
                </p:oleObj>
              </mc:Choice>
              <mc:Fallback>
                <p:oleObj name="公式" r:id="rId3" imgW="1295520" imgH="495488"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636838"/>
                        <a:ext cx="1962150" cy="784225"/>
                      </a:xfrm>
                      <a:prstGeom prst="rect">
                        <a:avLst/>
                      </a:prstGeom>
                      <a:solidFill>
                        <a:srgbClr val="CCFFFF"/>
                      </a:solidFill>
                    </p:spPr>
                  </p:pic>
                </p:oleObj>
              </mc:Fallback>
            </mc:AlternateContent>
          </a:graphicData>
        </a:graphic>
      </p:graphicFrame>
      <p:graphicFrame>
        <p:nvGraphicFramePr>
          <p:cNvPr id="154628" name="Object 7"/>
          <p:cNvGraphicFramePr>
            <a:graphicFrameLocks noChangeAspect="1"/>
          </p:cNvGraphicFramePr>
          <p:nvPr/>
        </p:nvGraphicFramePr>
        <p:xfrm>
          <a:off x="3132138" y="2636838"/>
          <a:ext cx="1981200" cy="746125"/>
        </p:xfrm>
        <a:graphic>
          <a:graphicData uri="http://schemas.openxmlformats.org/presentationml/2006/ole">
            <mc:AlternateContent xmlns:mc="http://schemas.openxmlformats.org/markup-compatibility/2006">
              <mc:Choice xmlns:v="urn:schemas-microsoft-com:vml" Requires="v">
                <p:oleObj spid="_x0000_s154652" name="Microsoft 公式 3.0" r:id="rId5" imgW="1384300" imgH="520700" progId="Equation.3">
                  <p:embed/>
                </p:oleObj>
              </mc:Choice>
              <mc:Fallback>
                <p:oleObj name="Microsoft 公式 3.0" r:id="rId5" imgW="1384300" imgH="520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2636838"/>
                        <a:ext cx="1981200" cy="746125"/>
                      </a:xfrm>
                      <a:prstGeom prst="rect">
                        <a:avLst/>
                      </a:prstGeom>
                      <a:solidFill>
                        <a:srgbClr val="CCFFFF"/>
                      </a:solidFill>
                    </p:spPr>
                  </p:pic>
                </p:oleObj>
              </mc:Fallback>
            </mc:AlternateContent>
          </a:graphicData>
        </a:graphic>
      </p:graphicFrame>
      <p:graphicFrame>
        <p:nvGraphicFramePr>
          <p:cNvPr id="154629" name="Object 8"/>
          <p:cNvGraphicFramePr>
            <a:graphicFrameLocks noChangeAspect="1"/>
          </p:cNvGraphicFramePr>
          <p:nvPr/>
        </p:nvGraphicFramePr>
        <p:xfrm>
          <a:off x="971550" y="3573463"/>
          <a:ext cx="4267200" cy="830262"/>
        </p:xfrm>
        <a:graphic>
          <a:graphicData uri="http://schemas.openxmlformats.org/presentationml/2006/ole">
            <mc:AlternateContent xmlns:mc="http://schemas.openxmlformats.org/markup-compatibility/2006">
              <mc:Choice xmlns:v="urn:schemas-microsoft-com:vml" Requires="v">
                <p:oleObj spid="_x0000_s154653" name="Microsoft 公式 3.0" r:id="rId7" imgW="3136900" imgH="609600" progId="Equation.3">
                  <p:embed/>
                </p:oleObj>
              </mc:Choice>
              <mc:Fallback>
                <p:oleObj name="Microsoft 公式 3.0" r:id="rId7" imgW="3136900" imgH="609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3573463"/>
                        <a:ext cx="4267200" cy="830262"/>
                      </a:xfrm>
                      <a:prstGeom prst="rect">
                        <a:avLst/>
                      </a:prstGeom>
                      <a:solidFill>
                        <a:srgbClr val="CCFFFF"/>
                      </a:solidFill>
                    </p:spPr>
                  </p:pic>
                </p:oleObj>
              </mc:Fallback>
            </mc:AlternateContent>
          </a:graphicData>
        </a:graphic>
      </p:graphicFrame>
      <p:sp>
        <p:nvSpPr>
          <p:cNvPr id="154630" name="Rectangle 9"/>
          <p:cNvSpPr>
            <a:spLocks noChangeArrowheads="1"/>
          </p:cNvSpPr>
          <p:nvPr/>
        </p:nvSpPr>
        <p:spPr bwMode="auto">
          <a:xfrm>
            <a:off x="250825" y="4652963"/>
            <a:ext cx="8610600" cy="1917700"/>
          </a:xfrm>
          <a:prstGeom prst="rect">
            <a:avLst/>
          </a:prstGeom>
          <a:noFill/>
          <a:ln w="9525">
            <a:noFill/>
            <a:miter lim="800000"/>
            <a:headEnd/>
            <a:tailEnd/>
          </a:ln>
        </p:spPr>
        <p:txBody>
          <a:bodyPr>
            <a:spAutoFit/>
          </a:bodyPr>
          <a:lstStyle/>
          <a:p>
            <a:r>
              <a:rPr lang="zh-CN" altLang="en-US" b="1">
                <a:latin typeface="宋体" pitchFamily="2" charset="-122"/>
              </a:rPr>
              <a:t>如果</a:t>
            </a:r>
            <a:r>
              <a:rPr lang="en-US" altLang="zh-CN" b="1">
                <a:solidFill>
                  <a:schemeClr val="folHlink"/>
                </a:solidFill>
                <a:latin typeface="宋体" pitchFamily="2" charset="-122"/>
              </a:rPr>
              <a:t>Z</a:t>
            </a:r>
            <a:r>
              <a:rPr lang="en-US" altLang="zh-CN" b="1" baseline="-25000">
                <a:solidFill>
                  <a:schemeClr val="folHlink"/>
                </a:solidFill>
                <a:latin typeface="宋体" pitchFamily="2" charset="-122"/>
              </a:rPr>
              <a:t>S1</a:t>
            </a:r>
            <a:r>
              <a:rPr lang="en-US" altLang="zh-CN" b="1">
                <a:solidFill>
                  <a:schemeClr val="folHlink"/>
                </a:solidFill>
                <a:latin typeface="宋体" pitchFamily="2" charset="-122"/>
              </a:rPr>
              <a:t>=Z</a:t>
            </a:r>
            <a:r>
              <a:rPr lang="en-US" altLang="zh-CN" b="1" baseline="-25000">
                <a:solidFill>
                  <a:schemeClr val="folHlink"/>
                </a:solidFill>
                <a:latin typeface="宋体" pitchFamily="2" charset="-122"/>
              </a:rPr>
              <a:t>S2</a:t>
            </a:r>
            <a:r>
              <a:rPr lang="en-US" altLang="zh-CN" b="1">
                <a:solidFill>
                  <a:schemeClr val="folHlink"/>
                </a:solidFill>
                <a:latin typeface="宋体" pitchFamily="2" charset="-122"/>
              </a:rPr>
              <a:t>，Z</a:t>
            </a:r>
            <a:r>
              <a:rPr lang="en-US" altLang="zh-CN" b="1" baseline="-25000">
                <a:solidFill>
                  <a:schemeClr val="folHlink"/>
                </a:solidFill>
                <a:latin typeface="宋体" pitchFamily="2" charset="-122"/>
              </a:rPr>
              <a:t>C1</a:t>
            </a:r>
            <a:r>
              <a:rPr lang="en-US" altLang="zh-CN" b="1">
                <a:solidFill>
                  <a:schemeClr val="folHlink"/>
                </a:solidFill>
                <a:latin typeface="宋体" pitchFamily="2" charset="-122"/>
              </a:rPr>
              <a:t>=Z</a:t>
            </a:r>
            <a:r>
              <a:rPr lang="en-US" altLang="zh-CN" b="1" baseline="-25000">
                <a:solidFill>
                  <a:schemeClr val="folHlink"/>
                </a:solidFill>
                <a:latin typeface="宋体" pitchFamily="2" charset="-122"/>
              </a:rPr>
              <a:t>C2</a:t>
            </a:r>
            <a:r>
              <a:rPr lang="en-US" altLang="zh-CN" b="1">
                <a:solidFill>
                  <a:schemeClr val="folHlink"/>
                </a:solidFill>
                <a:latin typeface="宋体" pitchFamily="2" charset="-122"/>
              </a:rPr>
              <a:t>，</a:t>
            </a:r>
            <a:r>
              <a:rPr lang="zh-CN" altLang="en-US" b="1">
                <a:solidFill>
                  <a:schemeClr val="folHlink"/>
                </a:solidFill>
                <a:latin typeface="宋体" pitchFamily="2" charset="-122"/>
              </a:rPr>
              <a:t>那么</a:t>
            </a:r>
            <a:r>
              <a:rPr lang="en-US" altLang="zh-CN" b="1">
                <a:solidFill>
                  <a:schemeClr val="folHlink"/>
                </a:solidFill>
                <a:latin typeface="宋体" pitchFamily="2" charset="-122"/>
              </a:rPr>
              <a:t>U</a:t>
            </a:r>
            <a:r>
              <a:rPr lang="en-US" altLang="zh-CN" b="1" baseline="-25000">
                <a:solidFill>
                  <a:schemeClr val="folHlink"/>
                </a:solidFill>
                <a:latin typeface="宋体" pitchFamily="2" charset="-122"/>
              </a:rPr>
              <a:t>AB</a:t>
            </a:r>
            <a:r>
              <a:rPr lang="en-US" altLang="zh-CN" b="1">
                <a:solidFill>
                  <a:schemeClr val="folHlink"/>
                </a:solidFill>
                <a:latin typeface="宋体" pitchFamily="2" charset="-122"/>
              </a:rPr>
              <a:t>=0，</a:t>
            </a:r>
            <a:r>
              <a:rPr lang="zh-CN" altLang="en-US" b="1">
                <a:solidFill>
                  <a:schemeClr val="folHlink"/>
                </a:solidFill>
                <a:latin typeface="宋体" pitchFamily="2" charset="-122"/>
              </a:rPr>
              <a:t>表示不会引入共模干扰</a:t>
            </a:r>
            <a:r>
              <a:rPr lang="zh-CN" altLang="en-US" b="1">
                <a:latin typeface="宋体" pitchFamily="2" charset="-122"/>
              </a:rPr>
              <a:t>，但上述条件实际上无法满足，只能做到</a:t>
            </a:r>
            <a:r>
              <a:rPr lang="en-US" altLang="zh-CN" b="1">
                <a:latin typeface="宋体" pitchFamily="2" charset="-122"/>
              </a:rPr>
              <a:t>Z</a:t>
            </a:r>
            <a:r>
              <a:rPr lang="en-US" altLang="zh-CN" b="1" baseline="-25000">
                <a:latin typeface="宋体" pitchFamily="2" charset="-122"/>
              </a:rPr>
              <a:t>S1</a:t>
            </a:r>
            <a:r>
              <a:rPr lang="zh-CN" altLang="en-US" b="1">
                <a:latin typeface="宋体" pitchFamily="2" charset="-122"/>
              </a:rPr>
              <a:t>接近</a:t>
            </a:r>
            <a:r>
              <a:rPr lang="en-US" altLang="zh-CN" b="1">
                <a:latin typeface="宋体" pitchFamily="2" charset="-122"/>
              </a:rPr>
              <a:t>Z</a:t>
            </a:r>
            <a:r>
              <a:rPr lang="en-US" altLang="zh-CN" b="1" baseline="-25000">
                <a:latin typeface="宋体" pitchFamily="2" charset="-122"/>
              </a:rPr>
              <a:t>S2</a:t>
            </a:r>
            <a:r>
              <a:rPr lang="en-US" altLang="zh-CN" b="1">
                <a:latin typeface="宋体" pitchFamily="2" charset="-122"/>
              </a:rPr>
              <a:t>，Z</a:t>
            </a:r>
            <a:r>
              <a:rPr lang="en-US" altLang="zh-CN" b="1" baseline="-25000">
                <a:latin typeface="宋体" pitchFamily="2" charset="-122"/>
              </a:rPr>
              <a:t>C1</a:t>
            </a:r>
            <a:r>
              <a:rPr lang="zh-CN" altLang="en-US" b="1">
                <a:latin typeface="宋体" pitchFamily="2" charset="-122"/>
              </a:rPr>
              <a:t>接近</a:t>
            </a:r>
            <a:r>
              <a:rPr lang="en-US" altLang="zh-CN" b="1">
                <a:latin typeface="宋体" pitchFamily="2" charset="-122"/>
              </a:rPr>
              <a:t>Z</a:t>
            </a:r>
            <a:r>
              <a:rPr lang="en-US" altLang="zh-CN" b="1" baseline="-25000">
                <a:latin typeface="宋体" pitchFamily="2" charset="-122"/>
              </a:rPr>
              <a:t>C2</a:t>
            </a:r>
            <a:r>
              <a:rPr lang="en-US" altLang="zh-CN" b="1">
                <a:latin typeface="宋体" pitchFamily="2" charset="-122"/>
              </a:rPr>
              <a:t>，</a:t>
            </a:r>
            <a:r>
              <a:rPr lang="zh-CN" altLang="en-US" b="1">
                <a:latin typeface="宋体" pitchFamily="2" charset="-122"/>
              </a:rPr>
              <a:t>因此有</a:t>
            </a:r>
            <a:r>
              <a:rPr lang="en-US" altLang="zh-CN" b="1">
                <a:latin typeface="宋体" pitchFamily="2" charset="-122"/>
              </a:rPr>
              <a:t>U</a:t>
            </a:r>
            <a:r>
              <a:rPr lang="en-US" altLang="zh-CN" b="1" baseline="-25000">
                <a:latin typeface="宋体" pitchFamily="2" charset="-122"/>
              </a:rPr>
              <a:t>AB</a:t>
            </a:r>
            <a:r>
              <a:rPr lang="en-US" altLang="zh-CN" b="1">
                <a:latin typeface="宋体" pitchFamily="2" charset="-122"/>
              </a:rPr>
              <a:t>≠0，</a:t>
            </a:r>
            <a:r>
              <a:rPr lang="zh-CN" altLang="en-US" b="1">
                <a:latin typeface="宋体" pitchFamily="2" charset="-122"/>
              </a:rPr>
              <a:t>也就是说实际上总存在一定的共模干扰电压。显然，当</a:t>
            </a:r>
            <a:r>
              <a:rPr lang="en-US" altLang="zh-CN" b="1">
                <a:latin typeface="宋体" pitchFamily="2" charset="-122"/>
              </a:rPr>
              <a:t>Z</a:t>
            </a:r>
            <a:r>
              <a:rPr lang="en-US" altLang="zh-CN" b="1" baseline="-25000">
                <a:latin typeface="宋体" pitchFamily="2" charset="-122"/>
              </a:rPr>
              <a:t>S1</a:t>
            </a:r>
            <a:r>
              <a:rPr lang="zh-CN" altLang="en-US" b="1">
                <a:latin typeface="宋体" pitchFamily="2" charset="-122"/>
              </a:rPr>
              <a:t>和</a:t>
            </a:r>
            <a:r>
              <a:rPr lang="en-US" altLang="zh-CN" b="1">
                <a:latin typeface="宋体" pitchFamily="2" charset="-122"/>
              </a:rPr>
              <a:t>Z</a:t>
            </a:r>
            <a:r>
              <a:rPr lang="en-US" altLang="zh-CN" b="1" baseline="-25000">
                <a:latin typeface="宋体" pitchFamily="2" charset="-122"/>
              </a:rPr>
              <a:t>S2</a:t>
            </a:r>
            <a:r>
              <a:rPr lang="zh-CN" altLang="en-US" b="1">
                <a:latin typeface="宋体" pitchFamily="2" charset="-122"/>
              </a:rPr>
              <a:t>越小，</a:t>
            </a:r>
            <a:r>
              <a:rPr lang="en-US" altLang="zh-CN" b="1">
                <a:latin typeface="宋体" pitchFamily="2" charset="-122"/>
              </a:rPr>
              <a:t>Z</a:t>
            </a:r>
            <a:r>
              <a:rPr lang="en-US" altLang="zh-CN" b="1" baseline="-25000">
                <a:latin typeface="宋体" pitchFamily="2" charset="-122"/>
              </a:rPr>
              <a:t>C1</a:t>
            </a:r>
            <a:r>
              <a:rPr lang="zh-CN" altLang="en-US" b="1">
                <a:latin typeface="宋体" pitchFamily="2" charset="-122"/>
              </a:rPr>
              <a:t>和</a:t>
            </a:r>
            <a:r>
              <a:rPr lang="en-US" altLang="zh-CN" b="1">
                <a:latin typeface="宋体" pitchFamily="2" charset="-122"/>
              </a:rPr>
              <a:t>Z</a:t>
            </a:r>
            <a:r>
              <a:rPr lang="en-US" altLang="zh-CN" b="1" baseline="-25000">
                <a:latin typeface="宋体" pitchFamily="2" charset="-122"/>
              </a:rPr>
              <a:t>C2</a:t>
            </a:r>
            <a:r>
              <a:rPr lang="zh-CN" altLang="en-US" b="1">
                <a:latin typeface="宋体" pitchFamily="2" charset="-122"/>
              </a:rPr>
              <a:t>越大，并且</a:t>
            </a:r>
            <a:r>
              <a:rPr lang="en-US" altLang="zh-CN" b="1">
                <a:latin typeface="宋体" pitchFamily="2" charset="-122"/>
              </a:rPr>
              <a:t>Z</a:t>
            </a:r>
            <a:r>
              <a:rPr lang="en-US" altLang="zh-CN" b="1" baseline="-25000">
                <a:latin typeface="宋体" pitchFamily="2" charset="-122"/>
              </a:rPr>
              <a:t>C1</a:t>
            </a:r>
            <a:r>
              <a:rPr lang="zh-CN" altLang="en-US" b="1">
                <a:latin typeface="宋体" pitchFamily="2" charset="-122"/>
              </a:rPr>
              <a:t>与</a:t>
            </a:r>
            <a:r>
              <a:rPr lang="en-US" altLang="zh-CN" b="1">
                <a:latin typeface="宋体" pitchFamily="2" charset="-122"/>
              </a:rPr>
              <a:t>Z</a:t>
            </a:r>
            <a:r>
              <a:rPr lang="en-US" altLang="zh-CN" b="1" baseline="-25000">
                <a:latin typeface="宋体" pitchFamily="2" charset="-122"/>
              </a:rPr>
              <a:t>C2</a:t>
            </a:r>
            <a:r>
              <a:rPr lang="zh-CN" altLang="en-US" b="1">
                <a:latin typeface="宋体" pitchFamily="2" charset="-122"/>
              </a:rPr>
              <a:t>越接近时，共模干扰的影响就越小。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755650" y="1268413"/>
            <a:ext cx="7993063" cy="4968875"/>
          </a:xfrm>
        </p:spPr>
        <p:txBody>
          <a:bodyPr/>
          <a:lstStyle/>
          <a:p>
            <a:pPr algn="just" eaLnBrk="1" hangingPunct="1">
              <a:lnSpc>
                <a:spcPct val="90000"/>
              </a:lnSpc>
              <a:buFont typeface="Wingdings" pitchFamily="2" charset="2"/>
              <a:buNone/>
            </a:pPr>
            <a:r>
              <a:rPr lang="zh-CN" altLang="en-US" sz="2400" smtClean="0">
                <a:latin typeface="黑体" pitchFamily="49" charset="-122"/>
              </a:rPr>
              <a:t>   模拟量输入通道的</a:t>
            </a:r>
            <a:r>
              <a:rPr lang="zh-CN" altLang="en-US" sz="2400" smtClean="0">
                <a:solidFill>
                  <a:schemeClr val="accent1"/>
                </a:solidFill>
                <a:latin typeface="黑体" pitchFamily="49" charset="-122"/>
              </a:rPr>
              <a:t>任务</a:t>
            </a:r>
            <a:r>
              <a:rPr lang="zh-CN" altLang="en-US" sz="2400" smtClean="0">
                <a:latin typeface="黑体" pitchFamily="49" charset="-122"/>
              </a:rPr>
              <a:t>是把从系统中检测到的模拟信号，变成二进制数字信号，经接口送往计算机。</a:t>
            </a:r>
          </a:p>
          <a:p>
            <a:pPr algn="just" eaLnBrk="1" hangingPunct="1">
              <a:lnSpc>
                <a:spcPct val="90000"/>
              </a:lnSpc>
              <a:buFont typeface="Wingdings" pitchFamily="2" charset="2"/>
              <a:buNone/>
            </a:pPr>
            <a:endParaRPr lang="zh-CN" altLang="en-US" sz="2400" smtClean="0">
              <a:latin typeface="黑体" pitchFamily="49" charset="-122"/>
            </a:endParaRPr>
          </a:p>
          <a:p>
            <a:pPr algn="just" eaLnBrk="1" hangingPunct="1">
              <a:lnSpc>
                <a:spcPct val="90000"/>
              </a:lnSpc>
              <a:buClrTx/>
              <a:buFont typeface="Wingdings" pitchFamily="2" charset="2"/>
              <a:buNone/>
            </a:pPr>
            <a:r>
              <a:rPr lang="zh-CN" altLang="en-US" sz="2400" smtClean="0">
                <a:solidFill>
                  <a:schemeClr val="hlink"/>
                </a:solidFill>
                <a:latin typeface="黑体" pitchFamily="49" charset="-122"/>
              </a:rPr>
              <a:t>   </a:t>
            </a:r>
            <a:r>
              <a:rPr lang="zh-CN" altLang="en-US" sz="2400" smtClean="0">
                <a:solidFill>
                  <a:schemeClr val="folHlink"/>
                </a:solidFill>
                <a:latin typeface="黑体" pitchFamily="49" charset="-122"/>
              </a:rPr>
              <a:t>传感器</a:t>
            </a:r>
            <a:r>
              <a:rPr lang="zh-CN" altLang="en-US" sz="2400" smtClean="0">
                <a:latin typeface="黑体" pitchFamily="49" charset="-122"/>
              </a:rPr>
              <a:t>是将生产过程工艺参数转换为电参数的装置，大多数传感器的输出是直流电压</a:t>
            </a:r>
            <a:r>
              <a:rPr lang="en-US" altLang="zh-CN" sz="2400" smtClean="0">
                <a:latin typeface="黑体" pitchFamily="49" charset="-122"/>
              </a:rPr>
              <a:t>(</a:t>
            </a:r>
            <a:r>
              <a:rPr lang="zh-CN" altLang="en-US" sz="2400" smtClean="0">
                <a:latin typeface="黑体" pitchFamily="49" charset="-122"/>
              </a:rPr>
              <a:t>或电流</a:t>
            </a:r>
            <a:r>
              <a:rPr lang="en-US" altLang="zh-CN" sz="2400" smtClean="0">
                <a:latin typeface="黑体" pitchFamily="49" charset="-122"/>
              </a:rPr>
              <a:t>)</a:t>
            </a:r>
            <a:r>
              <a:rPr lang="zh-CN" altLang="en-US" sz="2400" smtClean="0">
                <a:latin typeface="黑体" pitchFamily="49" charset="-122"/>
              </a:rPr>
              <a:t>信号，也有一些传感器把电阻值、电容值、电感值的变化作为输出量。</a:t>
            </a:r>
          </a:p>
          <a:p>
            <a:pPr algn="just" eaLnBrk="1" hangingPunct="1">
              <a:lnSpc>
                <a:spcPct val="90000"/>
              </a:lnSpc>
              <a:buClrTx/>
              <a:buFont typeface="Wingdings" pitchFamily="2" charset="2"/>
              <a:buNone/>
            </a:pPr>
            <a:endParaRPr lang="zh-CN" altLang="en-US" sz="2400" smtClean="0">
              <a:latin typeface="黑体" pitchFamily="49" charset="-122"/>
            </a:endParaRPr>
          </a:p>
          <a:p>
            <a:pPr algn="just" eaLnBrk="1" hangingPunct="1">
              <a:lnSpc>
                <a:spcPct val="90000"/>
              </a:lnSpc>
              <a:buFont typeface="Wingdings" pitchFamily="2" charset="2"/>
              <a:buNone/>
            </a:pPr>
            <a:r>
              <a:rPr lang="zh-CN" altLang="en-US" sz="2400" smtClean="0">
                <a:latin typeface="黑体" pitchFamily="49" charset="-122"/>
              </a:rPr>
              <a:t>   为了避免低电平模拟信号传输带来的麻烦，经常要将测量元件的输出信号经</a:t>
            </a:r>
            <a:r>
              <a:rPr lang="zh-CN" altLang="en-US" sz="2400" smtClean="0">
                <a:solidFill>
                  <a:schemeClr val="folHlink"/>
                </a:solidFill>
                <a:latin typeface="黑体" pitchFamily="49" charset="-122"/>
              </a:rPr>
              <a:t>变送器</a:t>
            </a:r>
            <a:r>
              <a:rPr lang="zh-CN" altLang="en-US" sz="2400" smtClean="0">
                <a:latin typeface="黑体" pitchFamily="49" charset="-122"/>
              </a:rPr>
              <a:t>变送，如温度变送器、压力变送器、流量变送器等，将温度、压力、流量的电信号变成</a:t>
            </a:r>
            <a:r>
              <a:rPr lang="en-US" altLang="zh-CN" sz="2400" smtClean="0">
                <a:solidFill>
                  <a:srgbClr val="00FF00"/>
                </a:solidFill>
                <a:latin typeface="黑体" pitchFamily="49" charset="-122"/>
              </a:rPr>
              <a:t>0</a:t>
            </a:r>
            <a:r>
              <a:rPr lang="zh-CN" altLang="en-US" sz="2400" smtClean="0">
                <a:solidFill>
                  <a:srgbClr val="00FF00"/>
                </a:solidFill>
                <a:latin typeface="黑体" pitchFamily="49" charset="-122"/>
              </a:rPr>
              <a:t>～</a:t>
            </a:r>
            <a:r>
              <a:rPr lang="en-US" altLang="zh-CN" sz="2400" smtClean="0">
                <a:solidFill>
                  <a:srgbClr val="00FF00"/>
                </a:solidFill>
                <a:latin typeface="黑体" pitchFamily="49" charset="-122"/>
              </a:rPr>
              <a:t>10mA</a:t>
            </a:r>
            <a:r>
              <a:rPr lang="zh-CN" altLang="en-US" sz="2400" smtClean="0">
                <a:solidFill>
                  <a:srgbClr val="00FF00"/>
                </a:solidFill>
                <a:latin typeface="黑体" pitchFamily="49" charset="-122"/>
              </a:rPr>
              <a:t>或</a:t>
            </a:r>
            <a:r>
              <a:rPr lang="en-US" altLang="zh-CN" sz="2400" smtClean="0">
                <a:solidFill>
                  <a:srgbClr val="00FF00"/>
                </a:solidFill>
                <a:latin typeface="黑体" pitchFamily="49" charset="-122"/>
              </a:rPr>
              <a:t>4</a:t>
            </a:r>
            <a:r>
              <a:rPr lang="zh-CN" altLang="en-US" sz="2400" smtClean="0">
                <a:solidFill>
                  <a:srgbClr val="00FF00"/>
                </a:solidFill>
                <a:latin typeface="黑体" pitchFamily="49" charset="-122"/>
              </a:rPr>
              <a:t>～</a:t>
            </a:r>
            <a:r>
              <a:rPr lang="en-US" altLang="zh-CN" sz="2400" smtClean="0">
                <a:solidFill>
                  <a:srgbClr val="00FF00"/>
                </a:solidFill>
                <a:latin typeface="黑体" pitchFamily="49" charset="-122"/>
              </a:rPr>
              <a:t>20mA</a:t>
            </a:r>
            <a:r>
              <a:rPr lang="zh-CN" altLang="en-US" sz="2400" smtClean="0">
                <a:latin typeface="黑体" pitchFamily="49" charset="-122"/>
              </a:rPr>
              <a:t>的统一信号，然后经过模拟量输入通道来处理。</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body" sz="half" idx="1"/>
          </p:nvPr>
        </p:nvSpPr>
        <p:spPr>
          <a:xfrm>
            <a:off x="323850" y="692150"/>
            <a:ext cx="8569325" cy="1592263"/>
          </a:xfrm>
        </p:spPr>
        <p:txBody>
          <a:bodyPr/>
          <a:lstStyle/>
          <a:p>
            <a:pPr eaLnBrk="1" hangingPunct="1">
              <a:spcBef>
                <a:spcPct val="0"/>
              </a:spcBef>
            </a:pPr>
            <a:r>
              <a:rPr kumimoji="0" lang="zh-CN" altLang="en-US" sz="2400" smtClean="0">
                <a:latin typeface="宋体" pitchFamily="2" charset="-122"/>
              </a:rPr>
              <a:t>通常共模干扰电压</a:t>
            </a:r>
            <a:r>
              <a:rPr kumimoji="0" lang="en-US" altLang="zh-CN" sz="2400" smtClean="0">
                <a:latin typeface="宋体" pitchFamily="2" charset="-122"/>
              </a:rPr>
              <a:t>Ucm</a:t>
            </a:r>
            <a:r>
              <a:rPr kumimoji="0" lang="zh-CN" altLang="en-US" sz="2400" smtClean="0">
                <a:latin typeface="宋体" pitchFamily="2" charset="-122"/>
              </a:rPr>
              <a:t>总是转化成一定的串模干扰</a:t>
            </a:r>
            <a:r>
              <a:rPr kumimoji="0" lang="en-US" altLang="zh-CN" sz="2400" smtClean="0">
                <a:latin typeface="宋体" pitchFamily="2" charset="-122"/>
              </a:rPr>
              <a:t>Un</a:t>
            </a:r>
            <a:r>
              <a:rPr kumimoji="0" lang="zh-CN" altLang="en-US" sz="2400" smtClean="0">
                <a:latin typeface="宋体" pitchFamily="2" charset="-122"/>
              </a:rPr>
              <a:t>出现在两个输入端之间。为了衡量一个输入电路抑制共模干扰的能力，常用</a:t>
            </a:r>
            <a:r>
              <a:rPr kumimoji="0" lang="zh-CN" altLang="en-US" sz="2400" smtClean="0">
                <a:solidFill>
                  <a:srgbClr val="00FF00"/>
                </a:solidFill>
                <a:latin typeface="宋体" pitchFamily="2" charset="-122"/>
              </a:rPr>
              <a:t>共模抑制比</a:t>
            </a:r>
            <a:r>
              <a:rPr kumimoji="0" lang="en-US" altLang="zh-CN" sz="2400" smtClean="0">
                <a:latin typeface="宋体" pitchFamily="2" charset="-122"/>
              </a:rPr>
              <a:t>CMRR(Common Mode Rejection Ratio)</a:t>
            </a:r>
            <a:r>
              <a:rPr kumimoji="0" lang="zh-CN" altLang="en-US" sz="2400" smtClean="0">
                <a:latin typeface="宋体" pitchFamily="2" charset="-122"/>
              </a:rPr>
              <a:t>来表示，即</a:t>
            </a:r>
          </a:p>
        </p:txBody>
      </p:sp>
      <p:graphicFrame>
        <p:nvGraphicFramePr>
          <p:cNvPr id="155652" name="Object 8"/>
          <p:cNvGraphicFramePr>
            <a:graphicFrameLocks noGrp="1" noChangeAspect="1"/>
          </p:cNvGraphicFramePr>
          <p:nvPr>
            <p:ph sz="quarter" idx="2"/>
          </p:nvPr>
        </p:nvGraphicFramePr>
        <p:xfrm>
          <a:off x="2700338" y="2565400"/>
          <a:ext cx="2808287" cy="830263"/>
        </p:xfrm>
        <a:graphic>
          <a:graphicData uri="http://schemas.openxmlformats.org/presentationml/2006/ole">
            <mc:AlternateContent xmlns:mc="http://schemas.openxmlformats.org/markup-compatibility/2006">
              <mc:Choice xmlns:v="urn:schemas-microsoft-com:vml" Requires="v">
                <p:oleObj spid="_x0000_s155660" name="公式" r:id="rId3" imgW="1459866" imgH="431613" progId="Equation.3">
                  <p:embed/>
                </p:oleObj>
              </mc:Choice>
              <mc:Fallback>
                <p:oleObj name="公式" r:id="rId3" imgW="1459866" imgH="431613"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565400"/>
                        <a:ext cx="2808287" cy="830263"/>
                      </a:xfrm>
                      <a:prstGeom prst="rect">
                        <a:avLst/>
                      </a:prstGeom>
                      <a:solidFill>
                        <a:srgbClr val="CCFFFF"/>
                      </a:solidFill>
                    </p:spPr>
                  </p:pic>
                </p:oleObj>
              </mc:Fallback>
            </mc:AlternateContent>
          </a:graphicData>
        </a:graphic>
      </p:graphicFrame>
      <p:sp>
        <p:nvSpPr>
          <p:cNvPr id="155651" name="Rectangle 7"/>
          <p:cNvSpPr>
            <a:spLocks noChangeArrowheads="1"/>
          </p:cNvSpPr>
          <p:nvPr/>
        </p:nvSpPr>
        <p:spPr bwMode="auto">
          <a:xfrm>
            <a:off x="539750" y="4005263"/>
            <a:ext cx="8281988" cy="1917700"/>
          </a:xfrm>
          <a:prstGeom prst="rect">
            <a:avLst/>
          </a:prstGeom>
          <a:noFill/>
          <a:ln w="12700" cap="sq">
            <a:noFill/>
            <a:miter lim="800000"/>
            <a:headEnd type="none" w="sm" len="sm"/>
            <a:tailEnd type="none" w="sm" len="sm"/>
          </a:ln>
        </p:spPr>
        <p:txBody>
          <a:bodyPr>
            <a:spAutoFit/>
          </a:bodyPr>
          <a:lstStyle/>
          <a:p>
            <a:pPr>
              <a:buClr>
                <a:schemeClr val="hlink"/>
              </a:buClr>
              <a:buSzPct val="70000"/>
              <a:buFont typeface="Wingdings" pitchFamily="2" charset="2"/>
              <a:buNone/>
            </a:pPr>
            <a:r>
              <a:rPr lang="en-US" altLang="zh-CN" b="1"/>
              <a:t>Ucm</a:t>
            </a:r>
            <a:r>
              <a:rPr lang="zh-CN" altLang="en-US" b="1"/>
              <a:t>是共模干扰电压，</a:t>
            </a:r>
            <a:r>
              <a:rPr lang="en-US" altLang="zh-CN" b="1"/>
              <a:t>Un</a:t>
            </a:r>
            <a:r>
              <a:rPr lang="zh-CN" altLang="en-US" b="1"/>
              <a:t>是</a:t>
            </a:r>
            <a:r>
              <a:rPr lang="en-US" altLang="zh-CN" b="1"/>
              <a:t>Ucm</a:t>
            </a:r>
            <a:r>
              <a:rPr lang="zh-CN" altLang="en-US" b="1"/>
              <a:t>转化成的串模干扰电压。</a:t>
            </a:r>
          </a:p>
          <a:p>
            <a:pPr>
              <a:buClr>
                <a:schemeClr val="hlink"/>
              </a:buClr>
              <a:buSzPct val="70000"/>
              <a:buFont typeface="Wingdings" pitchFamily="2" charset="2"/>
              <a:buNone/>
            </a:pPr>
            <a:r>
              <a:rPr lang="zh-CN" altLang="en-US" b="1">
                <a:solidFill>
                  <a:schemeClr val="folHlink"/>
                </a:solidFill>
              </a:rPr>
              <a:t>对于单端对地输入方式，由于</a:t>
            </a:r>
            <a:r>
              <a:rPr lang="en-US" altLang="zh-CN" b="1">
                <a:solidFill>
                  <a:schemeClr val="folHlink"/>
                </a:solidFill>
              </a:rPr>
              <a:t>Un=Ucm</a:t>
            </a:r>
            <a:r>
              <a:rPr lang="zh-CN" altLang="en-US" b="1">
                <a:solidFill>
                  <a:schemeClr val="folHlink"/>
                </a:solidFill>
              </a:rPr>
              <a:t>，所以</a:t>
            </a:r>
            <a:r>
              <a:rPr lang="en-US" altLang="zh-CN" b="1">
                <a:solidFill>
                  <a:schemeClr val="folHlink"/>
                </a:solidFill>
              </a:rPr>
              <a:t>CMRR=0</a:t>
            </a:r>
            <a:r>
              <a:rPr lang="zh-CN" altLang="en-US" b="1">
                <a:solidFill>
                  <a:schemeClr val="folHlink"/>
                </a:solidFill>
              </a:rPr>
              <a:t>，说明无共模抑制能力。</a:t>
            </a:r>
          </a:p>
          <a:p>
            <a:pPr>
              <a:buClr>
                <a:schemeClr val="hlink"/>
              </a:buClr>
              <a:buSzPct val="70000"/>
              <a:buFont typeface="Wingdings" pitchFamily="2" charset="2"/>
              <a:buNone/>
            </a:pPr>
            <a:r>
              <a:rPr lang="zh-CN" altLang="en-US" b="1"/>
              <a:t>对于双端不对地输入方式来说，由</a:t>
            </a:r>
            <a:r>
              <a:rPr lang="en-US" altLang="zh-CN" b="1"/>
              <a:t>Ucm</a:t>
            </a:r>
            <a:r>
              <a:rPr lang="zh-CN" altLang="en-US" b="1"/>
              <a:t>引入的串模干扰</a:t>
            </a:r>
            <a:r>
              <a:rPr lang="en-US" altLang="zh-CN" b="1"/>
              <a:t>Un</a:t>
            </a:r>
            <a:r>
              <a:rPr lang="zh-CN" altLang="en-US" b="1"/>
              <a:t>越小，</a:t>
            </a:r>
            <a:r>
              <a:rPr lang="en-US" altLang="zh-CN" b="1"/>
              <a:t>CMRR</a:t>
            </a:r>
            <a:r>
              <a:rPr lang="zh-CN" altLang="en-US" b="1"/>
              <a:t>就越大，所以抗共模干扰能力越强。</a:t>
            </a:r>
            <a:r>
              <a:rPr lang="zh-CN" altLang="en-US"/>
              <a:t>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idx="1"/>
          </p:nvPr>
        </p:nvSpPr>
        <p:spPr>
          <a:xfrm>
            <a:off x="250825" y="692150"/>
            <a:ext cx="8569325" cy="2447925"/>
          </a:xfrm>
        </p:spPr>
        <p:txBody>
          <a:bodyPr/>
          <a:lstStyle/>
          <a:p>
            <a:pPr eaLnBrk="1" hangingPunct="1">
              <a:lnSpc>
                <a:spcPct val="90000"/>
              </a:lnSpc>
              <a:spcBef>
                <a:spcPct val="0"/>
              </a:spcBef>
              <a:buSzPct val="70000"/>
              <a:buFont typeface="Wingdings" pitchFamily="2" charset="2"/>
              <a:buNone/>
            </a:pPr>
            <a:r>
              <a:rPr lang="zh-CN" altLang="en-US" sz="2800" smtClean="0">
                <a:solidFill>
                  <a:schemeClr val="folHlink"/>
                </a:solidFill>
                <a:latin typeface="宋体" pitchFamily="2" charset="-122"/>
              </a:rPr>
              <a:t>①变压器隔离</a:t>
            </a:r>
            <a:r>
              <a:rPr lang="zh-CN" altLang="en-US" sz="2800" smtClean="0">
                <a:latin typeface="宋体" pitchFamily="2" charset="-122"/>
              </a:rPr>
              <a:t> </a:t>
            </a:r>
          </a:p>
          <a:p>
            <a:pPr eaLnBrk="1" hangingPunct="1">
              <a:lnSpc>
                <a:spcPct val="90000"/>
              </a:lnSpc>
              <a:spcBef>
                <a:spcPct val="0"/>
              </a:spcBef>
              <a:buSzPct val="70000"/>
              <a:buFont typeface="Wingdings" pitchFamily="2" charset="2"/>
              <a:buNone/>
            </a:pPr>
            <a:r>
              <a:rPr lang="zh-CN" altLang="en-US" sz="2800" smtClean="0">
                <a:latin typeface="宋体" pitchFamily="2" charset="-122"/>
              </a:rPr>
              <a:t>   利用变压器把模拟信号电路与数字信号电路隔离开来，也就是把模拟地与数字地断开，以使共模干扰电压Ｕ</a:t>
            </a:r>
            <a:r>
              <a:rPr lang="en-US" altLang="zh-CN" sz="2800" baseline="-30000" smtClean="0">
                <a:latin typeface="宋体" pitchFamily="2" charset="-122"/>
                <a:cs typeface="Times New Roman" pitchFamily="18" charset="0"/>
              </a:rPr>
              <a:t>cm</a:t>
            </a:r>
            <a:r>
              <a:rPr lang="zh-CN" altLang="en-US" sz="2800" smtClean="0">
                <a:latin typeface="宋体" pitchFamily="2" charset="-122"/>
              </a:rPr>
              <a:t>不成回路，从而抑制了共模干扰。另外，隔离前和隔离后应分别采用两组互相独立的电源，切断两部分的地线联系。</a:t>
            </a:r>
          </a:p>
        </p:txBody>
      </p:sp>
      <p:pic>
        <p:nvPicPr>
          <p:cNvPr id="156675" name="Picture 5"/>
          <p:cNvPicPr>
            <a:picLocks noChangeAspect="1" noChangeArrowheads="1"/>
          </p:cNvPicPr>
          <p:nvPr/>
        </p:nvPicPr>
        <p:blipFill>
          <a:blip r:embed="rId2" cstate="print"/>
          <a:srcRect/>
          <a:stretch>
            <a:fillRect/>
          </a:stretch>
        </p:blipFill>
        <p:spPr bwMode="auto">
          <a:xfrm>
            <a:off x="755650" y="3429000"/>
            <a:ext cx="7272338" cy="2730500"/>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body" sz="half" idx="1"/>
          </p:nvPr>
        </p:nvSpPr>
        <p:spPr>
          <a:xfrm>
            <a:off x="611188" y="908050"/>
            <a:ext cx="7702550" cy="1663700"/>
          </a:xfrm>
        </p:spPr>
        <p:txBody>
          <a:bodyPr/>
          <a:lstStyle/>
          <a:p>
            <a:pPr algn="just" eaLnBrk="1" hangingPunct="1">
              <a:spcBef>
                <a:spcPct val="0"/>
              </a:spcBef>
              <a:buSzPct val="70000"/>
              <a:buFont typeface="Wingdings" pitchFamily="2" charset="2"/>
              <a:buNone/>
            </a:pPr>
            <a:r>
              <a:rPr lang="zh-CN" altLang="en-US" sz="2400" smtClean="0">
                <a:solidFill>
                  <a:schemeClr val="folHlink"/>
                </a:solidFill>
                <a:latin typeface="宋体" pitchFamily="2" charset="-122"/>
              </a:rPr>
              <a:t>②光电隔离</a:t>
            </a:r>
            <a:r>
              <a:rPr lang="zh-CN" altLang="en-US" sz="2400" smtClean="0">
                <a:latin typeface="宋体" pitchFamily="2" charset="-122"/>
              </a:rPr>
              <a:t> </a:t>
            </a:r>
          </a:p>
          <a:p>
            <a:pPr eaLnBrk="1" hangingPunct="1">
              <a:spcBef>
                <a:spcPct val="0"/>
              </a:spcBef>
              <a:buSzPct val="70000"/>
              <a:buFont typeface="Wingdings" pitchFamily="2" charset="2"/>
              <a:buNone/>
            </a:pPr>
            <a:r>
              <a:rPr lang="zh-CN" altLang="en-US" sz="2400" smtClean="0"/>
              <a:t>	利用光耦隔离器的线性放大区，可传送模拟信号而隔离电磁干扰，即在模拟信号通道中进行隔离。</a:t>
            </a:r>
          </a:p>
          <a:p>
            <a:pPr eaLnBrk="1" hangingPunct="1">
              <a:spcBef>
                <a:spcPct val="0"/>
              </a:spcBef>
              <a:buSzPct val="70000"/>
              <a:buFont typeface="Wingdings" pitchFamily="2" charset="2"/>
              <a:buNone/>
            </a:pPr>
            <a:r>
              <a:rPr lang="zh-CN" altLang="en-US" sz="2400" smtClean="0">
                <a:latin typeface="宋体" pitchFamily="2" charset="-122"/>
              </a:rPr>
              <a:t>	同时把 </a:t>
            </a:r>
            <a:r>
              <a:rPr lang="zh-CN" altLang="en-US" sz="2400" smtClean="0"/>
              <a:t>“</a:t>
            </a:r>
            <a:r>
              <a:rPr lang="zh-CN" altLang="en-US" sz="2400" smtClean="0">
                <a:latin typeface="宋体" pitchFamily="2" charset="-122"/>
              </a:rPr>
              <a:t>模拟地</a:t>
            </a:r>
            <a:r>
              <a:rPr lang="zh-CN" altLang="en-US" sz="2400" smtClean="0"/>
              <a:t>”</a:t>
            </a:r>
            <a:r>
              <a:rPr lang="zh-CN" altLang="en-US" sz="2400" smtClean="0">
                <a:latin typeface="宋体" pitchFamily="2" charset="-122"/>
              </a:rPr>
              <a:t>与</a:t>
            </a:r>
            <a:r>
              <a:rPr lang="zh-CN" altLang="en-US" sz="2400" smtClean="0"/>
              <a:t>“</a:t>
            </a:r>
            <a:r>
              <a:rPr lang="zh-CN" altLang="en-US" sz="2400" smtClean="0">
                <a:latin typeface="宋体" pitchFamily="2" charset="-122"/>
              </a:rPr>
              <a:t>数字地</a:t>
            </a:r>
            <a:r>
              <a:rPr lang="zh-CN" altLang="en-US" sz="2400" smtClean="0"/>
              <a:t>”</a:t>
            </a:r>
            <a:r>
              <a:rPr lang="zh-CN" altLang="en-US" sz="2400" smtClean="0">
                <a:latin typeface="宋体" pitchFamily="2" charset="-122"/>
              </a:rPr>
              <a:t>隔离。</a:t>
            </a:r>
          </a:p>
        </p:txBody>
      </p:sp>
      <p:graphicFrame>
        <p:nvGraphicFramePr>
          <p:cNvPr id="157699" name="Object 6"/>
          <p:cNvGraphicFramePr>
            <a:graphicFrameLocks noGrp="1" noChangeAspect="1"/>
          </p:cNvGraphicFramePr>
          <p:nvPr>
            <p:ph sz="half" idx="2"/>
          </p:nvPr>
        </p:nvGraphicFramePr>
        <p:xfrm>
          <a:off x="3100388" y="3141663"/>
          <a:ext cx="3013075" cy="2857500"/>
        </p:xfrm>
        <a:graphic>
          <a:graphicData uri="http://schemas.openxmlformats.org/presentationml/2006/ole">
            <mc:AlternateContent xmlns:mc="http://schemas.openxmlformats.org/markup-compatibility/2006">
              <mc:Choice xmlns:v="urn:schemas-microsoft-com:vml" Requires="v">
                <p:oleObj spid="_x0000_s157707" r:id="rId3" imgW="5545440" imgH="5257800" progId="">
                  <p:embed/>
                </p:oleObj>
              </mc:Choice>
              <mc:Fallback>
                <p:oleObj r:id="rId3" imgW="5545440" imgH="52578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b="60869"/>
                      <a:stretch>
                        <a:fillRect/>
                      </a:stretch>
                    </p:blipFill>
                    <p:spPr bwMode="auto">
                      <a:xfrm>
                        <a:off x="3100388" y="3141663"/>
                        <a:ext cx="3013075" cy="2857500"/>
                      </a:xfrm>
                      <a:prstGeom prst="rect">
                        <a:avLst/>
                      </a:prstGeom>
                      <a:solidFill>
                        <a:srgbClr val="CCFFFF"/>
                      </a:solidFill>
                    </p:spPr>
                  </p:pic>
                </p:oleObj>
              </mc:Fallback>
            </mc:AlternateContent>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idx="1"/>
          </p:nvPr>
        </p:nvSpPr>
        <p:spPr>
          <a:xfrm>
            <a:off x="539750" y="908050"/>
            <a:ext cx="7772400" cy="1655763"/>
          </a:xfrm>
        </p:spPr>
        <p:txBody>
          <a:bodyPr/>
          <a:lstStyle/>
          <a:p>
            <a:pPr algn="just" eaLnBrk="1" hangingPunct="1">
              <a:buSzPct val="70000"/>
              <a:buFont typeface="Wingdings" pitchFamily="2" charset="2"/>
              <a:buNone/>
            </a:pPr>
            <a:r>
              <a:rPr lang="zh-CN" altLang="en-US" sz="2400" smtClean="0">
                <a:solidFill>
                  <a:schemeClr val="folHlink"/>
                </a:solidFill>
                <a:latin typeface="宋体" pitchFamily="2" charset="-122"/>
              </a:rPr>
              <a:t>	③浮地屏蔽</a:t>
            </a:r>
            <a:r>
              <a:rPr lang="zh-CN" altLang="en-US" sz="2400" smtClean="0">
                <a:latin typeface="宋体" pitchFamily="2" charset="-122"/>
              </a:rPr>
              <a:t> </a:t>
            </a:r>
          </a:p>
          <a:p>
            <a:pPr algn="just" eaLnBrk="1" hangingPunct="1">
              <a:buSzPct val="70000"/>
              <a:buFont typeface="Wingdings" pitchFamily="2" charset="2"/>
              <a:buNone/>
            </a:pPr>
            <a:r>
              <a:rPr lang="zh-CN" altLang="en-US" sz="2400" smtClean="0">
                <a:latin typeface="宋体" pitchFamily="2" charset="-122"/>
              </a:rPr>
              <a:t>	采用浮地输入双层屏蔽放大器来抑制共模干扰，如图所示。这是利用屏蔽方法使输入信号的“模拟地”浮空，从而达到抑制共模干扰的目的。</a:t>
            </a:r>
            <a:endParaRPr lang="zh-CN" altLang="en-US" smtClean="0"/>
          </a:p>
        </p:txBody>
      </p:sp>
      <p:pic>
        <p:nvPicPr>
          <p:cNvPr id="158723" name="Picture 4"/>
          <p:cNvPicPr>
            <a:picLocks noChangeAspect="1" noChangeArrowheads="1"/>
          </p:cNvPicPr>
          <p:nvPr/>
        </p:nvPicPr>
        <p:blipFill>
          <a:blip r:embed="rId2" cstate="print"/>
          <a:srcRect/>
          <a:stretch>
            <a:fillRect/>
          </a:stretch>
        </p:blipFill>
        <p:spPr bwMode="auto">
          <a:xfrm>
            <a:off x="1258888" y="2997200"/>
            <a:ext cx="6264275" cy="3340100"/>
          </a:xfrm>
          <a:prstGeom prst="rect">
            <a:avLst/>
          </a:prstGeom>
          <a:noFill/>
          <a:ln w="9525">
            <a:noFill/>
            <a:miter lim="800000"/>
            <a:headEnd/>
            <a:tailEnd/>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idx="1"/>
          </p:nvPr>
        </p:nvSpPr>
        <p:spPr>
          <a:xfrm>
            <a:off x="250825" y="1268413"/>
            <a:ext cx="8642350" cy="4464050"/>
          </a:xfrm>
        </p:spPr>
        <p:txBody>
          <a:bodyPr/>
          <a:lstStyle/>
          <a:p>
            <a:pPr eaLnBrk="1" hangingPunct="1">
              <a:buFont typeface="Wingdings" pitchFamily="2" charset="2"/>
              <a:buNone/>
            </a:pPr>
            <a:r>
              <a:rPr lang="zh-CN" altLang="en-US" smtClean="0">
                <a:solidFill>
                  <a:schemeClr val="folHlink"/>
                </a:solidFill>
                <a:latin typeface="宋体" pitchFamily="2" charset="-122"/>
              </a:rPr>
              <a:t>	④采用仪表放大器提高共模抑制比</a:t>
            </a:r>
            <a:r>
              <a:rPr lang="zh-CN" altLang="en-US" smtClean="0">
                <a:latin typeface="宋体" pitchFamily="2" charset="-122"/>
              </a:rPr>
              <a:t> </a:t>
            </a:r>
          </a:p>
          <a:p>
            <a:pPr eaLnBrk="1" hangingPunct="1">
              <a:buFont typeface="Wingdings" pitchFamily="2" charset="2"/>
              <a:buNone/>
            </a:pPr>
            <a:r>
              <a:rPr lang="zh-CN" altLang="en-US" smtClean="0">
                <a:latin typeface="宋体" pitchFamily="2" charset="-122"/>
              </a:rPr>
              <a:t>	 仪表放大器具有共模抑制能力强、输入阻抗高、漂移低、增益可调等优点，是一种专门用来分离共模干扰与有用信号的器件。 </a:t>
            </a:r>
          </a:p>
          <a:p>
            <a:pPr eaLnBrk="1" hangingPunct="1">
              <a:buFont typeface="Wingdings" pitchFamily="2" charset="2"/>
              <a:buNone/>
            </a:pPr>
            <a:r>
              <a:rPr lang="zh-CN" altLang="en-US" smtClean="0">
                <a:latin typeface="宋体" pitchFamily="2" charset="-122"/>
              </a:rPr>
              <a:t>	仪表放大器将两个信号的差值放大。抑制共模分量是使用仪表放大器的唯一原因。 </a:t>
            </a:r>
          </a:p>
          <a:p>
            <a:pPr eaLnBrk="1" hangingPunct="1">
              <a:buFont typeface="Wingdings" pitchFamily="2" charset="2"/>
              <a:buNone/>
            </a:pPr>
            <a:r>
              <a:rPr lang="en-US" altLang="zh-CN" smtClean="0">
                <a:latin typeface="宋体" pitchFamily="2" charset="-122"/>
              </a:rPr>
              <a:t>		AD620</a:t>
            </a:r>
            <a:r>
              <a:rPr lang="zh-CN" altLang="en-US" smtClean="0">
                <a:latin typeface="宋体" pitchFamily="2" charset="-122"/>
              </a:rPr>
              <a:t>（低功耗，低成本，集成仪表放大器），还有</a:t>
            </a:r>
            <a:r>
              <a:rPr lang="en-US" altLang="zh-CN" smtClean="0">
                <a:latin typeface="宋体" pitchFamily="2" charset="-122"/>
              </a:rPr>
              <a:t>AD623</a:t>
            </a:r>
            <a:r>
              <a:rPr lang="zh-CN" altLang="en-US" smtClean="0">
                <a:latin typeface="宋体" pitchFamily="2" charset="-122"/>
              </a:rPr>
              <a:t>等等。</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idx="1"/>
          </p:nvPr>
        </p:nvSpPr>
        <p:spPr>
          <a:xfrm>
            <a:off x="228600" y="228600"/>
            <a:ext cx="8534400" cy="4267200"/>
          </a:xfrm>
        </p:spPr>
        <p:txBody>
          <a:bodyPr/>
          <a:lstStyle/>
          <a:p>
            <a:pPr eaLnBrk="1" hangingPunct="1">
              <a:lnSpc>
                <a:spcPct val="90000"/>
              </a:lnSpc>
              <a:spcBef>
                <a:spcPct val="0"/>
              </a:spcBef>
              <a:buFont typeface="Wingdings" pitchFamily="2" charset="2"/>
              <a:buNone/>
            </a:pPr>
            <a:r>
              <a:rPr lang="en-US" altLang="zh-CN" sz="2400" smtClean="0">
                <a:solidFill>
                  <a:schemeClr val="folHlink"/>
                </a:solidFill>
                <a:latin typeface="宋体" pitchFamily="2" charset="-122"/>
              </a:rPr>
              <a:t>3.</a:t>
            </a:r>
            <a:r>
              <a:rPr lang="zh-CN" altLang="en-US" sz="2400" smtClean="0">
                <a:solidFill>
                  <a:schemeClr val="folHlink"/>
                </a:solidFill>
                <a:latin typeface="宋体" pitchFamily="2" charset="-122"/>
              </a:rPr>
              <a:t>长线传输干扰及其抑制方法</a:t>
            </a:r>
          </a:p>
          <a:p>
            <a:pPr eaLnBrk="1" hangingPunct="1">
              <a:lnSpc>
                <a:spcPct val="90000"/>
              </a:lnSpc>
              <a:spcBef>
                <a:spcPct val="0"/>
              </a:spcBef>
              <a:buFont typeface="Wingdings" pitchFamily="2" charset="2"/>
              <a:buNone/>
            </a:pPr>
            <a:endParaRPr lang="zh-CN" altLang="en-US" sz="2400" smtClean="0">
              <a:solidFill>
                <a:schemeClr val="folHlink"/>
              </a:solidFill>
              <a:latin typeface="宋体" pitchFamily="2" charset="-122"/>
            </a:endParaRPr>
          </a:p>
          <a:p>
            <a:pPr eaLnBrk="1" hangingPunct="1">
              <a:lnSpc>
                <a:spcPct val="90000"/>
              </a:lnSpc>
              <a:spcBef>
                <a:spcPct val="0"/>
              </a:spcBef>
              <a:buFont typeface="Wingdings" pitchFamily="2" charset="2"/>
              <a:buNone/>
            </a:pPr>
            <a:r>
              <a:rPr lang="zh-CN" altLang="en-US" sz="2400" smtClean="0">
                <a:latin typeface="宋体" pitchFamily="2" charset="-122"/>
              </a:rPr>
              <a:t>	信号在长线中传输遇到三个问题：</a:t>
            </a:r>
            <a:r>
              <a:rPr lang="zh-CN" altLang="en-US" sz="2400" smtClean="0">
                <a:solidFill>
                  <a:srgbClr val="00FF00"/>
                </a:solidFill>
                <a:latin typeface="宋体" pitchFamily="2" charset="-122"/>
              </a:rPr>
              <a:t>（1）长线传输易受到外界干扰，（2）具有信号延时，（3）高速度变化的信号出现波反射现象</a:t>
            </a:r>
          </a:p>
          <a:p>
            <a:pPr eaLnBrk="1" hangingPunct="1">
              <a:lnSpc>
                <a:spcPct val="90000"/>
              </a:lnSpc>
              <a:spcBef>
                <a:spcPct val="0"/>
              </a:spcBef>
              <a:buFont typeface="Wingdings" pitchFamily="2" charset="2"/>
              <a:buNone/>
            </a:pPr>
            <a:endParaRPr lang="zh-CN" altLang="en-US" sz="2400" smtClean="0">
              <a:solidFill>
                <a:srgbClr val="00FF00"/>
              </a:solidFill>
              <a:latin typeface="宋体" pitchFamily="2" charset="-122"/>
            </a:endParaRPr>
          </a:p>
          <a:p>
            <a:pPr eaLnBrk="1" hangingPunct="1">
              <a:lnSpc>
                <a:spcPct val="90000"/>
              </a:lnSpc>
              <a:spcBef>
                <a:spcPct val="0"/>
              </a:spcBef>
              <a:buFont typeface="Wingdings" pitchFamily="2" charset="2"/>
              <a:buNone/>
            </a:pPr>
            <a:r>
              <a:rPr lang="zh-CN" altLang="en-US" sz="2400" smtClean="0">
                <a:latin typeface="宋体" pitchFamily="2" charset="-122"/>
              </a:rPr>
              <a:t>	信号在传输线末端突然遇到电缆阻抗很小甚至没有，信号在这个地方就会引起反射。这种信号反射的原理，与光从一种媒质进入另一种媒质要引起反射是相似的。消除这种反射的方法，就必须在电缆的末端跨接一个与电缆的特性阻抗同样大小的终端电阻，使电缆的阻抗连续。下图为</a:t>
            </a:r>
            <a:r>
              <a:rPr lang="zh-CN" altLang="en-US" sz="2400" smtClean="0">
                <a:solidFill>
                  <a:schemeClr val="folHlink"/>
                </a:solidFill>
                <a:latin typeface="宋体" pitchFamily="2" charset="-122"/>
              </a:rPr>
              <a:t>传输线波阻抗的测量原理图</a:t>
            </a:r>
          </a:p>
        </p:txBody>
      </p:sp>
      <p:graphicFrame>
        <p:nvGraphicFramePr>
          <p:cNvPr id="160771" name="Object 4"/>
          <p:cNvGraphicFramePr>
            <a:graphicFrameLocks noChangeAspect="1"/>
          </p:cNvGraphicFramePr>
          <p:nvPr/>
        </p:nvGraphicFramePr>
        <p:xfrm>
          <a:off x="609600" y="4572000"/>
          <a:ext cx="4495800" cy="1860550"/>
        </p:xfrm>
        <a:graphic>
          <a:graphicData uri="http://schemas.openxmlformats.org/presentationml/2006/ole">
            <mc:AlternateContent xmlns:mc="http://schemas.openxmlformats.org/markup-compatibility/2006">
              <mc:Choice xmlns:v="urn:schemas-microsoft-com:vml" Requires="v">
                <p:oleObj spid="_x0000_s160779" r:id="rId3" imgW="2981880" imgH="1463760" progId="">
                  <p:embed/>
                </p:oleObj>
              </mc:Choice>
              <mc:Fallback>
                <p:oleObj r:id="rId3" imgW="2981880" imgH="146376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24840"/>
                      <a:stretch>
                        <a:fillRect/>
                      </a:stretch>
                    </p:blipFill>
                    <p:spPr bwMode="auto">
                      <a:xfrm>
                        <a:off x="609600" y="4572000"/>
                        <a:ext cx="4495800" cy="1860550"/>
                      </a:xfrm>
                      <a:prstGeom prst="rect">
                        <a:avLst/>
                      </a:prstGeom>
                      <a:solidFill>
                        <a:srgbClr val="CCFFFF"/>
                      </a:solidFill>
                    </p:spPr>
                  </p:pic>
                </p:oleObj>
              </mc:Fallback>
            </mc:AlternateContent>
          </a:graphicData>
        </a:graphic>
      </p:graphicFrame>
      <p:sp>
        <p:nvSpPr>
          <p:cNvPr id="160772" name="Rectangle 6"/>
          <p:cNvSpPr>
            <a:spLocks noChangeArrowheads="1"/>
          </p:cNvSpPr>
          <p:nvPr/>
        </p:nvSpPr>
        <p:spPr bwMode="auto">
          <a:xfrm>
            <a:off x="5334000" y="4343400"/>
            <a:ext cx="3810000" cy="2225675"/>
          </a:xfrm>
          <a:prstGeom prst="rect">
            <a:avLst/>
          </a:prstGeom>
          <a:noFill/>
          <a:ln w="9525">
            <a:noFill/>
            <a:miter lim="800000"/>
            <a:headEnd/>
            <a:tailEnd/>
          </a:ln>
        </p:spPr>
        <p:txBody>
          <a:bodyPr>
            <a:spAutoFit/>
          </a:bodyPr>
          <a:lstStyle/>
          <a:p>
            <a:r>
              <a:rPr lang="zh-CN" altLang="en-US" sz="2000" b="1">
                <a:latin typeface="宋体" pitchFamily="2" charset="-122"/>
              </a:rPr>
              <a:t>在传输线始端通过与非门加入标准信号，用示波器观察输出波形，调节传输线终端的可变电阻</a:t>
            </a:r>
            <a:r>
              <a:rPr lang="en-US" altLang="zh-CN" sz="2000" b="1">
                <a:latin typeface="宋体" pitchFamily="2" charset="-122"/>
              </a:rPr>
              <a:t>R，</a:t>
            </a:r>
            <a:r>
              <a:rPr lang="zh-CN" altLang="en-US" sz="2000" b="1">
                <a:latin typeface="宋体" pitchFamily="2" charset="-122"/>
              </a:rPr>
              <a:t>当门</a:t>
            </a:r>
            <a:r>
              <a:rPr lang="en-US" altLang="zh-CN" sz="2000" b="1">
                <a:latin typeface="宋体" pitchFamily="2" charset="-122"/>
              </a:rPr>
              <a:t>A</a:t>
            </a:r>
            <a:r>
              <a:rPr lang="zh-CN" altLang="en-US" sz="2000" b="1">
                <a:latin typeface="宋体" pitchFamily="2" charset="-122"/>
              </a:rPr>
              <a:t>输出的波形不畸变时，即是传输线的波阻抗与终端阻抗完全匹配，反射波完全消失，这时的</a:t>
            </a:r>
            <a:r>
              <a:rPr lang="en-US" altLang="zh-CN" sz="2000" b="1">
                <a:latin typeface="宋体" pitchFamily="2" charset="-122"/>
              </a:rPr>
              <a:t>R</a:t>
            </a:r>
            <a:r>
              <a:rPr lang="zh-CN" altLang="en-US" sz="2000" b="1">
                <a:latin typeface="宋体" pitchFamily="2" charset="-122"/>
              </a:rPr>
              <a:t>值就是该</a:t>
            </a:r>
            <a:r>
              <a:rPr lang="zh-CN" altLang="en-US" sz="2000" b="1">
                <a:solidFill>
                  <a:srgbClr val="00FF00"/>
                </a:solidFill>
                <a:latin typeface="宋体" pitchFamily="2" charset="-122"/>
              </a:rPr>
              <a:t>传输线的波阻抗</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idx="1"/>
          </p:nvPr>
        </p:nvSpPr>
        <p:spPr>
          <a:xfrm>
            <a:off x="250825" y="836613"/>
            <a:ext cx="8642350" cy="5113337"/>
          </a:xfrm>
        </p:spPr>
        <p:txBody>
          <a:bodyPr/>
          <a:lstStyle/>
          <a:p>
            <a:pPr eaLnBrk="1" hangingPunct="1">
              <a:spcBef>
                <a:spcPct val="0"/>
              </a:spcBef>
              <a:buFont typeface="Wingdings" pitchFamily="2" charset="2"/>
              <a:buNone/>
            </a:pPr>
            <a:r>
              <a:rPr lang="zh-CN" altLang="en-US" sz="2400" smtClean="0">
                <a:solidFill>
                  <a:schemeClr val="folHlink"/>
                </a:solidFill>
              </a:rPr>
              <a:t>	长线传输干扰的抑制方法</a:t>
            </a:r>
            <a:r>
              <a:rPr lang="zh-CN" altLang="en-US" sz="2400" smtClean="0"/>
              <a:t>     </a:t>
            </a:r>
          </a:p>
          <a:p>
            <a:pPr eaLnBrk="1" hangingPunct="1">
              <a:spcBef>
                <a:spcPct val="0"/>
              </a:spcBef>
              <a:buFont typeface="Wingdings" pitchFamily="2" charset="2"/>
              <a:buNone/>
            </a:pPr>
            <a:endParaRPr lang="zh-CN" altLang="en-US" sz="2400" smtClean="0"/>
          </a:p>
          <a:p>
            <a:pPr eaLnBrk="1" hangingPunct="1">
              <a:spcBef>
                <a:spcPct val="0"/>
              </a:spcBef>
              <a:buFont typeface="Wingdings" pitchFamily="2" charset="2"/>
              <a:buNone/>
            </a:pPr>
            <a:r>
              <a:rPr lang="zh-CN" altLang="en-US" sz="2400" smtClean="0"/>
              <a:t>	1、</a:t>
            </a:r>
            <a:r>
              <a:rPr lang="zh-CN" altLang="en-US" sz="2400" smtClean="0">
                <a:solidFill>
                  <a:schemeClr val="folHlink"/>
                </a:solidFill>
              </a:rPr>
              <a:t>采用终端阻抗匹配或始端阻抗匹配</a:t>
            </a:r>
            <a:r>
              <a:rPr lang="zh-CN" altLang="en-US" sz="2400" smtClean="0"/>
              <a:t>，可以消除长线传输中的波反射或者把它抑制到最低限度。 </a:t>
            </a:r>
          </a:p>
          <a:p>
            <a:pPr eaLnBrk="1" hangingPunct="1">
              <a:spcBef>
                <a:spcPct val="0"/>
              </a:spcBef>
              <a:buFont typeface="Wingdings" pitchFamily="2" charset="2"/>
              <a:buNone/>
            </a:pPr>
            <a:r>
              <a:rPr lang="zh-CN" altLang="en-US" sz="2400" smtClean="0"/>
              <a:t>	①终端匹配：</a:t>
            </a:r>
            <a:r>
              <a:rPr lang="zh-CN" altLang="en-US" sz="2400" smtClean="0">
                <a:solidFill>
                  <a:srgbClr val="00FF00"/>
                </a:solidFill>
              </a:rPr>
              <a:t>终端并联电阻 </a:t>
            </a:r>
          </a:p>
          <a:p>
            <a:pPr eaLnBrk="1" hangingPunct="1">
              <a:spcBef>
                <a:spcPct val="0"/>
              </a:spcBef>
              <a:buFont typeface="Wingdings" pitchFamily="2" charset="2"/>
              <a:buNone/>
            </a:pPr>
            <a:r>
              <a:rPr lang="zh-CN" altLang="en-US" sz="2400" smtClean="0"/>
              <a:t>	②始端匹配：</a:t>
            </a:r>
            <a:r>
              <a:rPr lang="zh-CN" altLang="en-US" sz="2400" smtClean="0">
                <a:solidFill>
                  <a:srgbClr val="00FF00"/>
                </a:solidFill>
              </a:rPr>
              <a:t>始端串联电阻</a:t>
            </a:r>
          </a:p>
          <a:p>
            <a:pPr eaLnBrk="1" hangingPunct="1">
              <a:spcBef>
                <a:spcPct val="0"/>
              </a:spcBef>
              <a:buFont typeface="Wingdings" pitchFamily="2" charset="2"/>
              <a:buNone/>
            </a:pPr>
            <a:r>
              <a:rPr lang="zh-CN" altLang="en-US" sz="2400" smtClean="0"/>
              <a:t>  </a:t>
            </a:r>
          </a:p>
          <a:p>
            <a:pPr eaLnBrk="1" hangingPunct="1">
              <a:spcBef>
                <a:spcPct val="0"/>
              </a:spcBef>
              <a:buFont typeface="Wingdings" pitchFamily="2" charset="2"/>
              <a:buNone/>
            </a:pPr>
            <a:r>
              <a:rPr lang="zh-CN" altLang="en-US" sz="2400" smtClean="0"/>
              <a:t>	2、</a:t>
            </a:r>
            <a:r>
              <a:rPr lang="zh-CN" altLang="en-US" sz="2400" smtClean="0">
                <a:latin typeface="宋体" pitchFamily="2" charset="-122"/>
              </a:rPr>
              <a:t>为了避免外界干扰的影响，在计算机中常常采用</a:t>
            </a:r>
            <a:r>
              <a:rPr lang="zh-CN" altLang="en-US" sz="2400" smtClean="0">
                <a:solidFill>
                  <a:schemeClr val="folHlink"/>
                </a:solidFill>
                <a:latin typeface="宋体" pitchFamily="2" charset="-122"/>
              </a:rPr>
              <a:t>双绞线和同轴电缆作信号线</a:t>
            </a:r>
            <a:r>
              <a:rPr lang="zh-CN" altLang="en-US" sz="2400" smtClean="0">
                <a:latin typeface="宋体" pitchFamily="2" charset="-122"/>
              </a:rPr>
              <a:t>。</a:t>
            </a:r>
          </a:p>
          <a:p>
            <a:pPr eaLnBrk="1" hangingPunct="1">
              <a:spcBef>
                <a:spcPct val="0"/>
              </a:spcBef>
              <a:buFont typeface="Wingdings" pitchFamily="2" charset="2"/>
              <a:buNone/>
            </a:pPr>
            <a:r>
              <a:rPr lang="zh-CN" altLang="en-US" sz="2400" smtClean="0">
                <a:latin typeface="宋体" pitchFamily="2" charset="-122"/>
              </a:rPr>
              <a:t>	</a:t>
            </a:r>
            <a:r>
              <a:rPr lang="zh-CN" altLang="en-US" sz="2400" smtClean="0">
                <a:solidFill>
                  <a:srgbClr val="00FF00"/>
                </a:solidFill>
                <a:latin typeface="宋体" pitchFamily="2" charset="-122"/>
              </a:rPr>
              <a:t>双绞线的波阻抗一般在100～200</a:t>
            </a:r>
            <a:r>
              <a:rPr lang="en-US" altLang="zh-CN" sz="2400" smtClean="0">
                <a:solidFill>
                  <a:srgbClr val="00FF00"/>
                </a:solidFill>
                <a:latin typeface="宋体" pitchFamily="2" charset="-122"/>
              </a:rPr>
              <a:t>Ω</a:t>
            </a:r>
            <a:r>
              <a:rPr lang="zh-CN" altLang="en-US" sz="2400" smtClean="0">
                <a:latin typeface="宋体" pitchFamily="2" charset="-122"/>
              </a:rPr>
              <a:t>之间，绞花愈密，波阻抗愈低。</a:t>
            </a:r>
          </a:p>
          <a:p>
            <a:pPr eaLnBrk="1" hangingPunct="1">
              <a:spcBef>
                <a:spcPct val="0"/>
              </a:spcBef>
              <a:buFont typeface="Wingdings" pitchFamily="2" charset="2"/>
              <a:buNone/>
            </a:pPr>
            <a:r>
              <a:rPr lang="zh-CN" altLang="en-US" sz="2400" smtClean="0">
                <a:solidFill>
                  <a:srgbClr val="00FF00"/>
                </a:solidFill>
                <a:latin typeface="宋体" pitchFamily="2" charset="-122"/>
              </a:rPr>
              <a:t>	同轴电缆的波阻抗约50～100</a:t>
            </a:r>
            <a:r>
              <a:rPr lang="en-US" altLang="zh-CN" sz="2400" smtClean="0">
                <a:solidFill>
                  <a:srgbClr val="00FF00"/>
                </a:solidFill>
                <a:latin typeface="宋体" pitchFamily="2" charset="-122"/>
              </a:rPr>
              <a:t>Ω</a:t>
            </a:r>
            <a:r>
              <a:rPr lang="zh-CN" altLang="en-US" sz="2400" smtClean="0">
                <a:latin typeface="宋体" pitchFamily="2" charset="-122"/>
              </a:rPr>
              <a:t>范围。</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idx="1"/>
          </p:nvPr>
        </p:nvSpPr>
        <p:spPr>
          <a:xfrm>
            <a:off x="228600" y="1371600"/>
            <a:ext cx="8610600" cy="5334000"/>
          </a:xfrm>
        </p:spPr>
        <p:txBody>
          <a:bodyPr/>
          <a:lstStyle/>
          <a:p>
            <a:pPr eaLnBrk="1" hangingPunct="1">
              <a:spcBef>
                <a:spcPct val="0"/>
              </a:spcBef>
              <a:buFont typeface="Wingdings" pitchFamily="2" charset="2"/>
              <a:buNone/>
            </a:pPr>
            <a:r>
              <a:rPr lang="zh-CN" altLang="en-US" sz="2400" smtClean="0">
                <a:latin typeface="宋体" pitchFamily="2" charset="-122"/>
              </a:rPr>
              <a:t>	计算机控制系统的</a:t>
            </a:r>
            <a:r>
              <a:rPr lang="en-US" altLang="zh-CN" sz="2400" smtClean="0">
                <a:latin typeface="宋体" pitchFamily="2" charset="-122"/>
              </a:rPr>
              <a:t>CPU</a:t>
            </a:r>
            <a:r>
              <a:rPr lang="zh-CN" altLang="en-US" sz="2400" smtClean="0">
                <a:latin typeface="宋体" pitchFamily="2" charset="-122"/>
              </a:rPr>
              <a:t>抗干扰措施常常采用 </a:t>
            </a:r>
          </a:p>
          <a:p>
            <a:pPr eaLnBrk="1" hangingPunct="1">
              <a:spcBef>
                <a:spcPct val="0"/>
              </a:spcBef>
              <a:buFont typeface="Wingdings" pitchFamily="2" charset="2"/>
              <a:buNone/>
            </a:pPr>
            <a:r>
              <a:rPr lang="zh-CN" altLang="en-US" sz="2400" smtClean="0">
                <a:solidFill>
                  <a:srgbClr val="00FF00"/>
                </a:solidFill>
                <a:latin typeface="宋体" pitchFamily="2" charset="-122"/>
              </a:rPr>
              <a:t>  ①</a:t>
            </a:r>
            <a:r>
              <a:rPr lang="en-US" altLang="zh-CN" sz="2400" smtClean="0">
                <a:solidFill>
                  <a:srgbClr val="00FF00"/>
                </a:solidFill>
                <a:latin typeface="宋体" pitchFamily="2" charset="-122"/>
              </a:rPr>
              <a:t>Watchdog(</a:t>
            </a:r>
            <a:r>
              <a:rPr lang="zh-CN" altLang="en-US" sz="2400" smtClean="0">
                <a:solidFill>
                  <a:srgbClr val="00FF00"/>
                </a:solidFill>
                <a:latin typeface="宋体" pitchFamily="2" charset="-122"/>
              </a:rPr>
              <a:t>俗称看门狗</a:t>
            </a:r>
            <a:r>
              <a:rPr lang="en-US" altLang="zh-CN" sz="2400" smtClean="0">
                <a:solidFill>
                  <a:srgbClr val="00FF00"/>
                </a:solidFill>
                <a:latin typeface="宋体" pitchFamily="2" charset="-122"/>
              </a:rPr>
              <a:t>)</a:t>
            </a:r>
            <a:r>
              <a:rPr lang="zh-CN" altLang="en-US" sz="2400" smtClean="0">
                <a:solidFill>
                  <a:srgbClr val="00FF00"/>
                </a:solidFill>
                <a:latin typeface="宋体" pitchFamily="2" charset="-122"/>
              </a:rPr>
              <a:t>技术</a:t>
            </a:r>
          </a:p>
          <a:p>
            <a:pPr eaLnBrk="1" hangingPunct="1">
              <a:spcBef>
                <a:spcPct val="0"/>
              </a:spcBef>
              <a:buFont typeface="Wingdings" pitchFamily="2" charset="2"/>
              <a:buNone/>
            </a:pPr>
            <a:r>
              <a:rPr lang="en-US" altLang="zh-CN" sz="2400" smtClean="0">
                <a:solidFill>
                  <a:srgbClr val="00FF00"/>
                </a:solidFill>
                <a:latin typeface="宋体" pitchFamily="2" charset="-122"/>
              </a:rPr>
              <a:t>	②</a:t>
            </a:r>
            <a:r>
              <a:rPr lang="zh-CN" altLang="en-US" sz="2400" smtClean="0">
                <a:solidFill>
                  <a:srgbClr val="00FF00"/>
                </a:solidFill>
                <a:latin typeface="宋体" pitchFamily="2" charset="-122"/>
              </a:rPr>
              <a:t>电源监控</a:t>
            </a:r>
            <a:r>
              <a:rPr lang="en-US" altLang="zh-CN" sz="2400" smtClean="0">
                <a:solidFill>
                  <a:srgbClr val="00FF00"/>
                </a:solidFill>
                <a:latin typeface="宋体" pitchFamily="2" charset="-122"/>
              </a:rPr>
              <a:t>(</a:t>
            </a:r>
            <a:r>
              <a:rPr lang="zh-CN" altLang="en-US" sz="2400" smtClean="0">
                <a:solidFill>
                  <a:srgbClr val="00FF00"/>
                </a:solidFill>
                <a:latin typeface="宋体" pitchFamily="2" charset="-122"/>
              </a:rPr>
              <a:t>掉电检测及保护</a:t>
            </a:r>
            <a:r>
              <a:rPr lang="en-US" altLang="zh-CN" sz="2400" smtClean="0">
                <a:solidFill>
                  <a:srgbClr val="00FF00"/>
                </a:solidFill>
                <a:latin typeface="宋体" pitchFamily="2" charset="-122"/>
              </a:rPr>
              <a:t>)</a:t>
            </a:r>
            <a:r>
              <a:rPr lang="zh-CN" altLang="en-US" sz="2400" smtClean="0">
                <a:solidFill>
                  <a:srgbClr val="00FF00"/>
                </a:solidFill>
                <a:latin typeface="宋体" pitchFamily="2" charset="-122"/>
              </a:rPr>
              <a:t>技术</a:t>
            </a:r>
          </a:p>
          <a:p>
            <a:pPr eaLnBrk="1" hangingPunct="1">
              <a:spcBef>
                <a:spcPct val="0"/>
              </a:spcBef>
              <a:buFont typeface="Wingdings" pitchFamily="2" charset="2"/>
              <a:buNone/>
            </a:pPr>
            <a:r>
              <a:rPr lang="en-US" altLang="zh-CN" sz="2400" smtClean="0">
                <a:solidFill>
                  <a:srgbClr val="00FF00"/>
                </a:solidFill>
                <a:latin typeface="宋体" pitchFamily="2" charset="-122"/>
              </a:rPr>
              <a:t>	③</a:t>
            </a:r>
            <a:r>
              <a:rPr lang="zh-CN" altLang="en-US" sz="2400" smtClean="0">
                <a:solidFill>
                  <a:srgbClr val="00FF00"/>
                </a:solidFill>
                <a:latin typeface="宋体" pitchFamily="2" charset="-122"/>
              </a:rPr>
              <a:t>复位技术 </a:t>
            </a:r>
          </a:p>
          <a:p>
            <a:pPr eaLnBrk="1" hangingPunct="1">
              <a:spcBef>
                <a:spcPct val="0"/>
              </a:spcBef>
              <a:buFont typeface="Wingdings" pitchFamily="2" charset="2"/>
              <a:buNone/>
            </a:pPr>
            <a:endParaRPr kumimoji="0" lang="zh-CN" altLang="en-US" sz="2400" smtClean="0">
              <a:solidFill>
                <a:srgbClr val="00FF00"/>
              </a:solidFill>
              <a:latin typeface="宋体" pitchFamily="2" charset="-122"/>
            </a:endParaRPr>
          </a:p>
          <a:p>
            <a:pPr eaLnBrk="1" hangingPunct="1">
              <a:spcBef>
                <a:spcPct val="0"/>
              </a:spcBef>
              <a:buFont typeface="Wingdings" pitchFamily="2" charset="2"/>
              <a:buNone/>
            </a:pPr>
            <a:r>
              <a:rPr kumimoji="0" lang="en-US" altLang="zh-CN" sz="2400" smtClean="0">
                <a:solidFill>
                  <a:schemeClr val="folHlink"/>
                </a:solidFill>
                <a:latin typeface="宋体" pitchFamily="2" charset="-122"/>
              </a:rPr>
              <a:t>	MAX1232</a:t>
            </a:r>
            <a:r>
              <a:rPr kumimoji="0" lang="zh-CN" altLang="en-US" sz="2400" smtClean="0">
                <a:solidFill>
                  <a:schemeClr val="folHlink"/>
                </a:solidFill>
                <a:latin typeface="宋体" pitchFamily="2" charset="-122"/>
              </a:rPr>
              <a:t>微处理器监控电路</a:t>
            </a:r>
          </a:p>
          <a:p>
            <a:pPr eaLnBrk="1" hangingPunct="1">
              <a:spcBef>
                <a:spcPct val="0"/>
              </a:spcBef>
              <a:buFont typeface="Wingdings" pitchFamily="2" charset="2"/>
              <a:buNone/>
            </a:pPr>
            <a:r>
              <a:rPr kumimoji="0" lang="zh-CN" altLang="en-US" sz="2400" smtClean="0">
                <a:latin typeface="宋体" pitchFamily="2" charset="-122"/>
              </a:rPr>
              <a:t>	给微处理器提供辅助功能以及电源供电监控功能。</a:t>
            </a:r>
            <a:r>
              <a:rPr kumimoji="0" lang="en-US" altLang="zh-CN" sz="2400" smtClean="0">
                <a:latin typeface="宋体" pitchFamily="2" charset="-122"/>
              </a:rPr>
              <a:t>MAX1232</a:t>
            </a:r>
            <a:r>
              <a:rPr kumimoji="0" lang="zh-CN" altLang="en-US" sz="2400" smtClean="0">
                <a:latin typeface="宋体" pitchFamily="2" charset="-122"/>
              </a:rPr>
              <a:t>通过监控微处理器系统电源供电及监控软件的执行，来增强电路的可靠性。它还提供一个反弹的</a:t>
            </a:r>
            <a:r>
              <a:rPr kumimoji="0" lang="en-US" altLang="zh-CN" sz="2400" smtClean="0">
                <a:latin typeface="宋体" pitchFamily="2" charset="-122"/>
              </a:rPr>
              <a:t>(</a:t>
            </a:r>
            <a:r>
              <a:rPr kumimoji="0" lang="zh-CN" altLang="en-US" sz="2400" smtClean="0">
                <a:latin typeface="宋体" pitchFamily="2" charset="-122"/>
              </a:rPr>
              <a:t>无锁的</a:t>
            </a:r>
            <a:r>
              <a:rPr kumimoji="0" lang="en-US" altLang="zh-CN" sz="2400" smtClean="0">
                <a:latin typeface="宋体" pitchFamily="2" charset="-122"/>
              </a:rPr>
              <a:t>)</a:t>
            </a:r>
            <a:r>
              <a:rPr kumimoji="0" lang="zh-CN" altLang="en-US" sz="2400" smtClean="0">
                <a:latin typeface="宋体" pitchFamily="2" charset="-122"/>
              </a:rPr>
              <a:t>手动复位输入。</a:t>
            </a:r>
          </a:p>
          <a:p>
            <a:pPr eaLnBrk="1" hangingPunct="1">
              <a:spcBef>
                <a:spcPct val="0"/>
              </a:spcBef>
              <a:buFont typeface="Wingdings" pitchFamily="2" charset="2"/>
              <a:buNone/>
            </a:pPr>
            <a:r>
              <a:rPr kumimoji="0" lang="zh-CN" altLang="en-US" sz="2400" smtClean="0">
                <a:latin typeface="宋体" pitchFamily="2" charset="-122"/>
              </a:rPr>
              <a:t>	</a:t>
            </a:r>
          </a:p>
          <a:p>
            <a:pPr eaLnBrk="1" hangingPunct="1">
              <a:spcBef>
                <a:spcPct val="0"/>
              </a:spcBef>
              <a:buFont typeface="Wingdings" pitchFamily="2" charset="2"/>
              <a:buNone/>
            </a:pPr>
            <a:r>
              <a:rPr kumimoji="0" lang="zh-CN" altLang="en-US" sz="2400" smtClean="0">
                <a:latin typeface="宋体" pitchFamily="2" charset="-122"/>
              </a:rPr>
              <a:t>	其他常用的微处理器监控电路有</a:t>
            </a:r>
            <a:r>
              <a:rPr kumimoji="0" lang="en-US" altLang="zh-CN" sz="2400" smtClean="0">
                <a:solidFill>
                  <a:srgbClr val="00FF00"/>
                </a:solidFill>
                <a:latin typeface="宋体" pitchFamily="2" charset="-122"/>
              </a:rPr>
              <a:t>X5045</a:t>
            </a:r>
            <a:r>
              <a:rPr kumimoji="0" lang="zh-CN" altLang="en-US" sz="2400" smtClean="0">
                <a:solidFill>
                  <a:srgbClr val="00FF00"/>
                </a:solidFill>
                <a:latin typeface="宋体" pitchFamily="2" charset="-122"/>
              </a:rPr>
              <a:t>、</a:t>
            </a:r>
            <a:r>
              <a:rPr kumimoji="0" lang="en-US" altLang="zh-CN" sz="2400" smtClean="0">
                <a:solidFill>
                  <a:srgbClr val="00FF00"/>
                </a:solidFill>
                <a:latin typeface="宋体" pitchFamily="2" charset="-122"/>
              </a:rPr>
              <a:t>TPS3307</a:t>
            </a:r>
            <a:r>
              <a:rPr kumimoji="0" lang="zh-CN" altLang="en-US" sz="2400" smtClean="0">
                <a:latin typeface="宋体" pitchFamily="2" charset="-122"/>
              </a:rPr>
              <a:t>等。</a:t>
            </a:r>
            <a:r>
              <a:rPr lang="en-US" altLang="zh-CN" sz="2400" smtClean="0">
                <a:latin typeface="宋体" pitchFamily="2" charset="-122"/>
              </a:rPr>
              <a:t>X5045</a:t>
            </a:r>
            <a:r>
              <a:rPr lang="zh-CN" altLang="en-US" sz="2400" smtClean="0">
                <a:latin typeface="宋体" pitchFamily="2" charset="-122"/>
              </a:rPr>
              <a:t>芯片集看门狗功能、电源监控、</a:t>
            </a:r>
            <a:r>
              <a:rPr lang="en-US" altLang="zh-CN" sz="2400" smtClean="0">
                <a:latin typeface="宋体" pitchFamily="2" charset="-122"/>
              </a:rPr>
              <a:t>EEPROM、</a:t>
            </a:r>
            <a:r>
              <a:rPr lang="zh-CN" altLang="en-US" sz="2400" smtClean="0">
                <a:latin typeface="宋体" pitchFamily="2" charset="-122"/>
              </a:rPr>
              <a:t>上电复位等四功能为一体，提高系统的性能。 </a:t>
            </a:r>
            <a:r>
              <a:rPr kumimoji="0" lang="en-US" altLang="zh-CN" sz="2400" smtClean="0">
                <a:latin typeface="宋体" pitchFamily="2" charset="-122"/>
              </a:rPr>
              <a:t>TPS3307</a:t>
            </a:r>
            <a:r>
              <a:rPr kumimoji="0" lang="zh-CN" altLang="en-US" sz="2400" smtClean="0">
                <a:latin typeface="宋体" pitchFamily="2" charset="-122"/>
              </a:rPr>
              <a:t>则实现了</a:t>
            </a:r>
            <a:r>
              <a:rPr kumimoji="0" lang="en-US" altLang="zh-CN" sz="2400" smtClean="0">
                <a:latin typeface="宋体" pitchFamily="2" charset="-122"/>
              </a:rPr>
              <a:t>5V</a:t>
            </a:r>
            <a:r>
              <a:rPr kumimoji="0" lang="zh-CN" altLang="en-US" sz="2400" smtClean="0">
                <a:latin typeface="宋体" pitchFamily="2" charset="-122"/>
              </a:rPr>
              <a:t>、</a:t>
            </a:r>
            <a:r>
              <a:rPr kumimoji="0" lang="en-US" altLang="zh-CN" sz="2400" smtClean="0">
                <a:latin typeface="宋体" pitchFamily="2" charset="-122"/>
              </a:rPr>
              <a:t>3.3V</a:t>
            </a:r>
            <a:r>
              <a:rPr kumimoji="0" lang="zh-CN" altLang="en-US" sz="2400" smtClean="0">
                <a:latin typeface="宋体" pitchFamily="2" charset="-122"/>
              </a:rPr>
              <a:t>、 </a:t>
            </a:r>
            <a:r>
              <a:rPr kumimoji="0" lang="en-US" altLang="zh-CN" sz="2400" smtClean="0">
                <a:latin typeface="宋体" pitchFamily="2" charset="-122"/>
              </a:rPr>
              <a:t>1.25V</a:t>
            </a:r>
            <a:r>
              <a:rPr kumimoji="0" lang="zh-CN" altLang="en-US" sz="2400" smtClean="0">
                <a:latin typeface="宋体" pitchFamily="2" charset="-122"/>
              </a:rPr>
              <a:t>等多个电源的监测。</a:t>
            </a:r>
          </a:p>
        </p:txBody>
      </p:sp>
      <p:sp>
        <p:nvSpPr>
          <p:cNvPr id="162818" name="Rectangle 2"/>
          <p:cNvSpPr>
            <a:spLocks noGrp="1" noChangeArrowheads="1"/>
          </p:cNvSpPr>
          <p:nvPr>
            <p:ph type="title"/>
          </p:nvPr>
        </p:nvSpPr>
        <p:spPr>
          <a:xfrm>
            <a:off x="533400" y="228600"/>
            <a:ext cx="7772400" cy="1143000"/>
          </a:xfrm>
        </p:spPr>
        <p:txBody>
          <a:bodyPr/>
          <a:lstStyle/>
          <a:p>
            <a:pPr eaLnBrk="1" hangingPunct="1"/>
            <a:r>
              <a:rPr lang="en-US" altLang="zh-CN" sz="2800" smtClean="0"/>
              <a:t>2 CPU</a:t>
            </a:r>
            <a:r>
              <a:rPr lang="zh-CN" altLang="en-US" sz="2800" smtClean="0"/>
              <a:t>抗干扰技术</a:t>
            </a:r>
            <a:r>
              <a:rPr lang="zh-CN" altLang="en-US" smtClean="0"/>
              <a:t> </a:t>
            </a:r>
            <a:endParaRPr lang="en-US" altLang="zh-CN" smtClean="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idx="1"/>
          </p:nvPr>
        </p:nvSpPr>
        <p:spPr>
          <a:xfrm>
            <a:off x="179388" y="1484313"/>
            <a:ext cx="7772400" cy="655637"/>
          </a:xfrm>
        </p:spPr>
        <p:txBody>
          <a:bodyPr/>
          <a:lstStyle/>
          <a:p>
            <a:pPr eaLnBrk="1" hangingPunct="1">
              <a:buFont typeface="Wingdings" pitchFamily="2" charset="2"/>
              <a:buNone/>
            </a:pPr>
            <a:r>
              <a:rPr lang="en-US" altLang="zh-CN" sz="2800" smtClean="0">
                <a:solidFill>
                  <a:schemeClr val="folHlink"/>
                </a:solidFill>
                <a:latin typeface="宋体" pitchFamily="2" charset="-122"/>
              </a:rPr>
              <a:t>MAX1232</a:t>
            </a:r>
            <a:r>
              <a:rPr lang="zh-CN" altLang="en-US" sz="2800" smtClean="0">
                <a:solidFill>
                  <a:schemeClr val="folHlink"/>
                </a:solidFill>
                <a:latin typeface="宋体" pitchFamily="2" charset="-122"/>
              </a:rPr>
              <a:t>的结构原理</a:t>
            </a:r>
          </a:p>
        </p:txBody>
      </p:sp>
      <p:pic>
        <p:nvPicPr>
          <p:cNvPr id="163843" name="Picture 5"/>
          <p:cNvPicPr>
            <a:picLocks noChangeAspect="1" noChangeArrowheads="1"/>
          </p:cNvPicPr>
          <p:nvPr/>
        </p:nvPicPr>
        <p:blipFill>
          <a:blip r:embed="rId2" cstate="print"/>
          <a:srcRect/>
          <a:stretch>
            <a:fillRect/>
          </a:stretch>
        </p:blipFill>
        <p:spPr bwMode="auto">
          <a:xfrm>
            <a:off x="250825" y="3068638"/>
            <a:ext cx="2736850" cy="2663825"/>
          </a:xfrm>
          <a:prstGeom prst="rect">
            <a:avLst/>
          </a:prstGeom>
          <a:noFill/>
          <a:ln w="9525">
            <a:noFill/>
            <a:miter lim="800000"/>
            <a:headEnd/>
            <a:tailEnd/>
          </a:ln>
        </p:spPr>
      </p:pic>
      <p:pic>
        <p:nvPicPr>
          <p:cNvPr id="163844" name="Picture 7"/>
          <p:cNvPicPr>
            <a:picLocks noChangeAspect="1" noChangeArrowheads="1"/>
          </p:cNvPicPr>
          <p:nvPr/>
        </p:nvPicPr>
        <p:blipFill>
          <a:blip r:embed="rId3" cstate="print"/>
          <a:srcRect/>
          <a:stretch>
            <a:fillRect/>
          </a:stretch>
        </p:blipFill>
        <p:spPr bwMode="auto">
          <a:xfrm>
            <a:off x="3203575" y="2565400"/>
            <a:ext cx="5689600" cy="3351213"/>
          </a:xfrm>
          <a:prstGeom prst="rect">
            <a:avLst/>
          </a:prstGeom>
          <a:noFill/>
          <a:ln w="9525">
            <a:noFill/>
            <a:miter lim="800000"/>
            <a:headEnd/>
            <a:tailEnd/>
          </a:ln>
        </p:spPr>
      </p:pic>
      <p:sp>
        <p:nvSpPr>
          <p:cNvPr id="163845" name="Rectangle 8"/>
          <p:cNvSpPr>
            <a:spLocks noChangeArrowheads="1"/>
          </p:cNvSpPr>
          <p:nvPr/>
        </p:nvSpPr>
        <p:spPr bwMode="auto">
          <a:xfrm>
            <a:off x="395288" y="6000750"/>
            <a:ext cx="2181225" cy="457200"/>
          </a:xfrm>
          <a:prstGeom prst="rect">
            <a:avLst/>
          </a:prstGeom>
          <a:noFill/>
          <a:ln w="12700" cap="sq">
            <a:noFill/>
            <a:miter lim="800000"/>
            <a:headEnd type="none" w="sm" len="sm"/>
            <a:tailEnd type="none" w="sm" len="sm"/>
          </a:ln>
        </p:spPr>
        <p:txBody>
          <a:bodyPr wrap="none">
            <a:spAutoFit/>
          </a:bodyPr>
          <a:lstStyle/>
          <a:p>
            <a:pPr>
              <a:spcBef>
                <a:spcPct val="50000"/>
              </a:spcBef>
            </a:pPr>
            <a:r>
              <a:rPr kumimoji="1" lang="en-US" altLang="zh-CN" b="1">
                <a:solidFill>
                  <a:schemeClr val="folHlink"/>
                </a:solidFill>
                <a:latin typeface="宋体" pitchFamily="2" charset="-122"/>
              </a:rPr>
              <a:t>MAX1232</a:t>
            </a:r>
            <a:r>
              <a:rPr kumimoji="1" lang="zh-CN" altLang="en-US" b="1">
                <a:solidFill>
                  <a:schemeClr val="folHlink"/>
                </a:solidFill>
                <a:latin typeface="宋体" pitchFamily="2" charset="-122"/>
              </a:rPr>
              <a:t>引脚图</a:t>
            </a:r>
          </a:p>
        </p:txBody>
      </p:sp>
      <p:sp>
        <p:nvSpPr>
          <p:cNvPr id="163846" name="Rectangle 9"/>
          <p:cNvSpPr>
            <a:spLocks noChangeArrowheads="1"/>
          </p:cNvSpPr>
          <p:nvPr/>
        </p:nvSpPr>
        <p:spPr bwMode="auto">
          <a:xfrm>
            <a:off x="4140200" y="6072188"/>
            <a:ext cx="2794000" cy="457200"/>
          </a:xfrm>
          <a:prstGeom prst="rect">
            <a:avLst/>
          </a:prstGeom>
          <a:noFill/>
          <a:ln w="12700" cap="sq">
            <a:noFill/>
            <a:miter lim="800000"/>
            <a:headEnd type="none" w="sm" len="sm"/>
            <a:tailEnd type="none" w="sm" len="sm"/>
          </a:ln>
        </p:spPr>
        <p:txBody>
          <a:bodyPr wrap="none">
            <a:spAutoFit/>
          </a:bodyPr>
          <a:lstStyle/>
          <a:p>
            <a:pPr>
              <a:spcBef>
                <a:spcPct val="50000"/>
              </a:spcBef>
            </a:pPr>
            <a:r>
              <a:rPr kumimoji="1" lang="en-US" altLang="zh-CN" b="1">
                <a:solidFill>
                  <a:schemeClr val="folHlink"/>
                </a:solidFill>
                <a:latin typeface="宋体" pitchFamily="2" charset="-122"/>
              </a:rPr>
              <a:t>MAX1232</a:t>
            </a:r>
            <a:r>
              <a:rPr kumimoji="1" lang="zh-CN" altLang="en-US" b="1">
                <a:solidFill>
                  <a:schemeClr val="folHlink"/>
                </a:solidFill>
                <a:latin typeface="宋体" pitchFamily="2" charset="-122"/>
              </a:rPr>
              <a:t>内部原理图</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idx="1"/>
          </p:nvPr>
        </p:nvSpPr>
        <p:spPr/>
        <p:txBody>
          <a:bodyPr/>
          <a:lstStyle/>
          <a:p>
            <a:pPr eaLnBrk="1" hangingPunct="1">
              <a:buFont typeface="Wingdings" pitchFamily="2" charset="2"/>
              <a:buNone/>
            </a:pPr>
            <a:r>
              <a:rPr lang="en-US" altLang="zh-CN" smtClean="0">
                <a:solidFill>
                  <a:schemeClr val="folHlink"/>
                </a:solidFill>
              </a:rPr>
              <a:t>2</a:t>
            </a:r>
            <a:r>
              <a:rPr lang="zh-CN" altLang="en-US" smtClean="0">
                <a:solidFill>
                  <a:schemeClr val="folHlink"/>
                </a:solidFill>
              </a:rPr>
              <a:t>．</a:t>
            </a:r>
            <a:r>
              <a:rPr lang="en-US" altLang="zh-CN" smtClean="0">
                <a:solidFill>
                  <a:schemeClr val="folHlink"/>
                </a:solidFill>
              </a:rPr>
              <a:t>MAX1232</a:t>
            </a:r>
            <a:r>
              <a:rPr lang="zh-CN" altLang="en-US" smtClean="0">
                <a:solidFill>
                  <a:schemeClr val="folHlink"/>
                </a:solidFill>
              </a:rPr>
              <a:t>的主要功能</a:t>
            </a:r>
          </a:p>
          <a:p>
            <a:pPr eaLnBrk="1" hangingPunct="1">
              <a:buFont typeface="Wingdings" pitchFamily="2" charset="2"/>
              <a:buNone/>
            </a:pPr>
            <a:r>
              <a:rPr lang="en-US" altLang="zh-CN" smtClean="0"/>
              <a:t>	(1)</a:t>
            </a:r>
            <a:r>
              <a:rPr lang="zh-CN" altLang="en-US" smtClean="0"/>
              <a:t>电源监控 </a:t>
            </a:r>
          </a:p>
          <a:p>
            <a:pPr eaLnBrk="1" hangingPunct="1">
              <a:buFont typeface="Wingdings" pitchFamily="2" charset="2"/>
              <a:buNone/>
            </a:pPr>
            <a:r>
              <a:rPr lang="en-US" altLang="zh-CN" smtClean="0"/>
              <a:t>	(2)</a:t>
            </a:r>
            <a:r>
              <a:rPr lang="zh-CN" altLang="en-US" smtClean="0"/>
              <a:t>按钮复位输入 </a:t>
            </a:r>
          </a:p>
          <a:p>
            <a:pPr eaLnBrk="1" hangingPunct="1">
              <a:buFont typeface="Wingdings" pitchFamily="2" charset="2"/>
              <a:buNone/>
            </a:pPr>
            <a:r>
              <a:rPr lang="en-US" altLang="zh-CN" smtClean="0"/>
              <a:t>	(3)</a:t>
            </a:r>
            <a:r>
              <a:rPr lang="zh-CN" altLang="en-US" smtClean="0"/>
              <a:t>监控定时器</a:t>
            </a:r>
            <a:r>
              <a:rPr lang="en-US" altLang="zh-CN" smtClean="0"/>
              <a:t>(Watchdog)</a:t>
            </a:r>
            <a:endParaRPr lang="zh-CN" alt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468313" y="476250"/>
            <a:ext cx="8064500" cy="1081088"/>
          </a:xfrm>
        </p:spPr>
        <p:txBody>
          <a:bodyPr/>
          <a:lstStyle/>
          <a:p>
            <a:pPr eaLnBrk="1" hangingPunct="1">
              <a:buFont typeface="Wingdings" pitchFamily="2" charset="2"/>
              <a:buNone/>
            </a:pPr>
            <a:r>
              <a:rPr lang="zh-CN" altLang="en-US" sz="2800" smtClean="0"/>
              <a:t>	常见的传感器检测的量包括：温度、压力、流量、物位（液位）、机械量、成分等。</a:t>
            </a:r>
          </a:p>
        </p:txBody>
      </p:sp>
      <p:pic>
        <p:nvPicPr>
          <p:cNvPr id="470020" name="Picture 4" descr="热电偶"/>
          <p:cNvPicPr>
            <a:picLocks noChangeAspect="1" noChangeArrowheads="1"/>
          </p:cNvPicPr>
          <p:nvPr/>
        </p:nvPicPr>
        <p:blipFill>
          <a:blip r:embed="rId2" cstate="print"/>
          <a:srcRect/>
          <a:stretch>
            <a:fillRect/>
          </a:stretch>
        </p:blipFill>
        <p:spPr bwMode="auto">
          <a:xfrm>
            <a:off x="684213" y="1700213"/>
            <a:ext cx="3455987" cy="2190750"/>
          </a:xfrm>
          <a:prstGeom prst="rect">
            <a:avLst/>
          </a:prstGeom>
          <a:noFill/>
          <a:ln w="9525">
            <a:noFill/>
            <a:miter lim="800000"/>
            <a:headEnd/>
            <a:tailEnd/>
          </a:ln>
        </p:spPr>
      </p:pic>
      <p:sp>
        <p:nvSpPr>
          <p:cNvPr id="18436" name="Rectangle 6"/>
          <p:cNvSpPr>
            <a:spLocks noChangeArrowheads="1"/>
          </p:cNvSpPr>
          <p:nvPr/>
        </p:nvSpPr>
        <p:spPr bwMode="auto">
          <a:xfrm>
            <a:off x="4572000" y="1628775"/>
            <a:ext cx="3962400" cy="2308324"/>
          </a:xfrm>
          <a:prstGeom prst="rect">
            <a:avLst/>
          </a:prstGeom>
          <a:solidFill>
            <a:schemeClr val="bg1"/>
          </a:solidFill>
          <a:ln w="9525" algn="ctr">
            <a:noFill/>
            <a:miter lim="800000"/>
            <a:headEnd/>
            <a:tailEnd/>
          </a:ln>
        </p:spPr>
        <p:txBody>
          <a:bodyPr>
            <a:spAutoFit/>
          </a:bodyPr>
          <a:lstStyle/>
          <a:p>
            <a:pPr>
              <a:buSzPct val="85000"/>
            </a:pPr>
            <a:r>
              <a:rPr kumimoji="1" lang="zh-CN" altLang="en-US" b="1" dirty="0">
                <a:solidFill>
                  <a:schemeClr val="accent1"/>
                </a:solidFill>
              </a:rPr>
              <a:t>热电偶：测温范围宽</a:t>
            </a:r>
            <a:r>
              <a:rPr kumimoji="1" lang="zh-CN" altLang="en-US" b="1" dirty="0"/>
              <a:t>，一般为</a:t>
            </a:r>
            <a:r>
              <a:rPr kumimoji="1" lang="en-US" altLang="zh-CN" b="1" dirty="0"/>
              <a:t>-50℃ ~+1600 ℃</a:t>
            </a:r>
            <a:r>
              <a:rPr kumimoji="1" lang="zh-CN" altLang="en-US" b="1" dirty="0"/>
              <a:t>，常用于</a:t>
            </a:r>
            <a:r>
              <a:rPr kumimoji="1" lang="zh-CN" altLang="en-US" b="1" dirty="0">
                <a:solidFill>
                  <a:schemeClr val="accent1"/>
                </a:solidFill>
              </a:rPr>
              <a:t>高温测量</a:t>
            </a:r>
            <a:r>
              <a:rPr kumimoji="1" lang="zh-CN" altLang="en-US" b="1" dirty="0"/>
              <a:t>或</a:t>
            </a:r>
            <a:r>
              <a:rPr kumimoji="1" lang="zh-CN" altLang="en-US" b="1" dirty="0">
                <a:solidFill>
                  <a:schemeClr val="folHlink"/>
                </a:solidFill>
              </a:rPr>
              <a:t>精度要求不高的场合</a:t>
            </a:r>
            <a:r>
              <a:rPr kumimoji="1" lang="zh-CN" altLang="en-US" b="1" dirty="0"/>
              <a:t>，此外由于材料较柔软，便于折弯，因此可以对物体</a:t>
            </a:r>
            <a:r>
              <a:rPr kumimoji="1" lang="zh-CN" altLang="en-US" b="1" dirty="0">
                <a:solidFill>
                  <a:schemeClr val="accent1"/>
                </a:solidFill>
              </a:rPr>
              <a:t>表面温度</a:t>
            </a:r>
            <a:r>
              <a:rPr kumimoji="1" lang="zh-CN" altLang="en-US" b="1" dirty="0"/>
              <a:t>进行测量。</a:t>
            </a:r>
            <a:endParaRPr kumimoji="1" lang="zh-CN" altLang="en-US" b="1" dirty="0">
              <a:solidFill>
                <a:schemeClr val="accent1"/>
              </a:solidFill>
            </a:endParaRPr>
          </a:p>
        </p:txBody>
      </p:sp>
      <p:pic>
        <p:nvPicPr>
          <p:cNvPr id="18437" name="Picture 7" descr="PT100热电阻1"/>
          <p:cNvPicPr>
            <a:picLocks noChangeAspect="1" noChangeArrowheads="1"/>
          </p:cNvPicPr>
          <p:nvPr/>
        </p:nvPicPr>
        <p:blipFill>
          <a:blip r:embed="rId3" cstate="print"/>
          <a:srcRect/>
          <a:stretch>
            <a:fillRect/>
          </a:stretch>
        </p:blipFill>
        <p:spPr bwMode="auto">
          <a:xfrm>
            <a:off x="755650" y="4149725"/>
            <a:ext cx="3384550" cy="2305050"/>
          </a:xfrm>
          <a:prstGeom prst="rect">
            <a:avLst/>
          </a:prstGeom>
          <a:noFill/>
          <a:ln w="9525">
            <a:noFill/>
            <a:miter lim="800000"/>
            <a:headEnd/>
            <a:tailEnd/>
          </a:ln>
        </p:spPr>
      </p:pic>
      <p:sp>
        <p:nvSpPr>
          <p:cNvPr id="18438" name="Rectangle 8"/>
          <p:cNvSpPr>
            <a:spLocks noChangeArrowheads="1"/>
          </p:cNvSpPr>
          <p:nvPr/>
        </p:nvSpPr>
        <p:spPr bwMode="auto">
          <a:xfrm>
            <a:off x="4643438" y="4292600"/>
            <a:ext cx="4033837" cy="1938992"/>
          </a:xfrm>
          <a:prstGeom prst="rect">
            <a:avLst/>
          </a:prstGeom>
          <a:noFill/>
          <a:ln w="9525" algn="ctr">
            <a:noFill/>
            <a:miter lim="800000"/>
            <a:headEnd/>
            <a:tailEnd/>
          </a:ln>
        </p:spPr>
        <p:txBody>
          <a:bodyPr>
            <a:spAutoFit/>
          </a:bodyPr>
          <a:lstStyle/>
          <a:p>
            <a:r>
              <a:rPr kumimoji="1" lang="zh-CN" altLang="en-US" b="1" dirty="0">
                <a:solidFill>
                  <a:schemeClr val="accent1"/>
                </a:solidFill>
              </a:rPr>
              <a:t>热电阻：精度高，性能稳定，测温范围宽</a:t>
            </a:r>
            <a:r>
              <a:rPr kumimoji="1" lang="zh-CN" altLang="en-US" b="1" dirty="0"/>
              <a:t>，一般为</a:t>
            </a:r>
            <a:r>
              <a:rPr kumimoji="1" lang="en-US" altLang="zh-CN" b="1" dirty="0"/>
              <a:t>-200℃ ~+600 ℃</a:t>
            </a:r>
            <a:r>
              <a:rPr kumimoji="1" lang="zh-CN" altLang="en-US" b="1" dirty="0"/>
              <a:t>，工业中精确测温大多用该类传感器。其类型有：</a:t>
            </a:r>
            <a:r>
              <a:rPr kumimoji="1" lang="en-US" altLang="zh-CN" b="1" dirty="0" err="1">
                <a:solidFill>
                  <a:schemeClr val="accent1"/>
                </a:solidFill>
              </a:rPr>
              <a:t>Pt100</a:t>
            </a:r>
            <a:r>
              <a:rPr kumimoji="1" lang="zh-CN" altLang="en-US" b="1" dirty="0">
                <a:solidFill>
                  <a:schemeClr val="accent1"/>
                </a:solidFill>
              </a:rPr>
              <a:t>、</a:t>
            </a:r>
            <a:r>
              <a:rPr kumimoji="1" lang="en-US" altLang="zh-CN" b="1" dirty="0" err="1">
                <a:solidFill>
                  <a:schemeClr val="accent1"/>
                </a:solidFill>
              </a:rPr>
              <a:t>Pt50</a:t>
            </a:r>
            <a:r>
              <a:rPr kumimoji="1" lang="zh-CN" altLang="en-US" b="1" dirty="0">
                <a:solidFill>
                  <a:schemeClr val="accent1"/>
                </a:solidFill>
              </a:rPr>
              <a:t>、</a:t>
            </a:r>
            <a:r>
              <a:rPr kumimoji="1" lang="en-US" altLang="zh-CN" b="1" dirty="0" err="1">
                <a:solidFill>
                  <a:schemeClr val="accent1"/>
                </a:solidFill>
              </a:rPr>
              <a:t>Cu50</a:t>
            </a:r>
            <a:r>
              <a:rPr kumimoji="1" lang="zh-CN" altLang="en-US" b="1" dirty="0">
                <a:solidFill>
                  <a:schemeClr val="accent1"/>
                </a:solidFill>
              </a:rPr>
              <a:t>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470020"/>
                                        </p:tgtEl>
                                        <p:attrNameLst>
                                          <p:attrName>style.visibility</p:attrName>
                                        </p:attrNameLst>
                                      </p:cBhvr>
                                      <p:to>
                                        <p:strVal val="visible"/>
                                      </p:to>
                                    </p:set>
                                    <p:animEffect transition="in" filter="box(in)">
                                      <p:cBhvr>
                                        <p:cTn id="7" dur="500"/>
                                        <p:tgtEl>
                                          <p:spTgt spid="470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idx="1"/>
          </p:nvPr>
        </p:nvSpPr>
        <p:spPr>
          <a:xfrm>
            <a:off x="381000" y="1524000"/>
            <a:ext cx="8458200" cy="4572000"/>
          </a:xfrm>
        </p:spPr>
        <p:txBody>
          <a:bodyPr/>
          <a:lstStyle/>
          <a:p>
            <a:pPr eaLnBrk="1" hangingPunct="1">
              <a:lnSpc>
                <a:spcPct val="90000"/>
              </a:lnSpc>
              <a:spcBef>
                <a:spcPct val="0"/>
              </a:spcBef>
              <a:buFont typeface="Wingdings" pitchFamily="2" charset="2"/>
              <a:buNone/>
            </a:pPr>
            <a:r>
              <a:rPr lang="en-US" altLang="zh-CN" sz="2800" smtClean="0">
                <a:solidFill>
                  <a:schemeClr val="folHlink"/>
                </a:solidFill>
                <a:latin typeface="宋体" pitchFamily="2" charset="-122"/>
              </a:rPr>
              <a:t>	(1)</a:t>
            </a:r>
            <a:r>
              <a:rPr lang="zh-CN" altLang="en-US" sz="2800" smtClean="0">
                <a:solidFill>
                  <a:schemeClr val="folHlink"/>
                </a:solidFill>
                <a:latin typeface="宋体" pitchFamily="2" charset="-122"/>
              </a:rPr>
              <a:t>电源监控</a:t>
            </a:r>
          </a:p>
          <a:p>
            <a:pPr eaLnBrk="1" hangingPunct="1">
              <a:lnSpc>
                <a:spcPct val="90000"/>
              </a:lnSpc>
              <a:spcBef>
                <a:spcPct val="0"/>
              </a:spcBef>
              <a:buFont typeface="Wingdings" pitchFamily="2" charset="2"/>
              <a:buNone/>
            </a:pPr>
            <a:r>
              <a:rPr lang="zh-CN" altLang="en-US" sz="2800" smtClean="0">
                <a:latin typeface="宋体" pitchFamily="2" charset="-122"/>
              </a:rPr>
              <a:t>	电压检测器监控</a:t>
            </a:r>
            <a:r>
              <a:rPr lang="en-US" altLang="zh-CN" sz="2800" smtClean="0">
                <a:latin typeface="宋体" pitchFamily="2" charset="-122"/>
              </a:rPr>
              <a:t>Vcc</a:t>
            </a:r>
            <a:r>
              <a:rPr lang="zh-CN" altLang="en-US" sz="2800" smtClean="0">
                <a:latin typeface="宋体" pitchFamily="2" charset="-122"/>
              </a:rPr>
              <a:t>。每当</a:t>
            </a:r>
            <a:r>
              <a:rPr lang="en-US" altLang="zh-CN" sz="2800" smtClean="0">
                <a:latin typeface="宋体" pitchFamily="2" charset="-122"/>
              </a:rPr>
              <a:t>Vcc</a:t>
            </a:r>
            <a:r>
              <a:rPr lang="zh-CN" altLang="en-US" sz="2800" smtClean="0">
                <a:latin typeface="宋体" pitchFamily="2" charset="-122"/>
              </a:rPr>
              <a:t>低于所选择的容限时</a:t>
            </a:r>
            <a:r>
              <a:rPr lang="en-US" altLang="zh-CN" sz="2800" smtClean="0">
                <a:latin typeface="宋体" pitchFamily="2" charset="-122"/>
              </a:rPr>
              <a:t>(</a:t>
            </a:r>
            <a:r>
              <a:rPr lang="en-US" altLang="zh-CN" sz="2800" smtClean="0">
                <a:solidFill>
                  <a:srgbClr val="00FF00"/>
                </a:solidFill>
                <a:latin typeface="宋体" pitchFamily="2" charset="-122"/>
              </a:rPr>
              <a:t>5%</a:t>
            </a:r>
            <a:r>
              <a:rPr lang="zh-CN" altLang="en-US" sz="2800" smtClean="0">
                <a:solidFill>
                  <a:srgbClr val="00FF00"/>
                </a:solidFill>
                <a:latin typeface="宋体" pitchFamily="2" charset="-122"/>
              </a:rPr>
              <a:t>容限时</a:t>
            </a:r>
            <a:r>
              <a:rPr lang="zh-CN" altLang="en-US" sz="2800" smtClean="0">
                <a:latin typeface="宋体" pitchFamily="2" charset="-122"/>
              </a:rPr>
              <a:t>的电压典型时为</a:t>
            </a:r>
            <a:r>
              <a:rPr lang="en-US" altLang="zh-CN" sz="2800" smtClean="0">
                <a:latin typeface="宋体" pitchFamily="2" charset="-122"/>
              </a:rPr>
              <a:t>4.62V</a:t>
            </a:r>
            <a:r>
              <a:rPr lang="zh-CN" altLang="en-US" sz="2800" smtClean="0">
                <a:latin typeface="宋体" pitchFamily="2" charset="-122"/>
              </a:rPr>
              <a:t>，</a:t>
            </a:r>
            <a:r>
              <a:rPr lang="en-US" altLang="zh-CN" sz="2800" smtClean="0">
                <a:solidFill>
                  <a:srgbClr val="00FF00"/>
                </a:solidFill>
                <a:latin typeface="宋体" pitchFamily="2" charset="-122"/>
              </a:rPr>
              <a:t>10%</a:t>
            </a:r>
            <a:r>
              <a:rPr lang="zh-CN" altLang="en-US" sz="2800" smtClean="0">
                <a:solidFill>
                  <a:srgbClr val="00FF00"/>
                </a:solidFill>
                <a:latin typeface="宋体" pitchFamily="2" charset="-122"/>
              </a:rPr>
              <a:t>容限时</a:t>
            </a:r>
            <a:r>
              <a:rPr lang="zh-CN" altLang="en-US" sz="2800" smtClean="0">
                <a:latin typeface="宋体" pitchFamily="2" charset="-122"/>
              </a:rPr>
              <a:t>的电压典型时为</a:t>
            </a:r>
            <a:r>
              <a:rPr lang="en-US" altLang="zh-CN" sz="2800" smtClean="0">
                <a:latin typeface="宋体" pitchFamily="2" charset="-122"/>
              </a:rPr>
              <a:t>4.37V)</a:t>
            </a:r>
            <a:r>
              <a:rPr lang="zh-CN" altLang="en-US" sz="2800" smtClean="0">
                <a:latin typeface="宋体" pitchFamily="2" charset="-122"/>
              </a:rPr>
              <a:t>就输出并保持复位信号。</a:t>
            </a:r>
          </a:p>
          <a:p>
            <a:pPr eaLnBrk="1" hangingPunct="1">
              <a:lnSpc>
                <a:spcPct val="90000"/>
              </a:lnSpc>
              <a:spcBef>
                <a:spcPct val="0"/>
              </a:spcBef>
              <a:buFont typeface="Wingdings" pitchFamily="2" charset="2"/>
              <a:buNone/>
            </a:pPr>
            <a:endParaRPr lang="zh-CN" altLang="en-US" sz="2800" smtClean="0">
              <a:latin typeface="宋体" pitchFamily="2" charset="-122"/>
            </a:endParaRPr>
          </a:p>
          <a:p>
            <a:pPr eaLnBrk="1" hangingPunct="1">
              <a:lnSpc>
                <a:spcPct val="90000"/>
              </a:lnSpc>
              <a:spcBef>
                <a:spcPct val="0"/>
              </a:spcBef>
              <a:buFont typeface="Wingdings" pitchFamily="2" charset="2"/>
              <a:buNone/>
            </a:pPr>
            <a:r>
              <a:rPr lang="zh-CN" altLang="en-US" sz="2800" smtClean="0">
                <a:latin typeface="宋体" pitchFamily="2" charset="-122"/>
              </a:rPr>
              <a:t>	</a:t>
            </a:r>
            <a:r>
              <a:rPr lang="en-US" altLang="zh-CN" sz="2800" smtClean="0">
                <a:solidFill>
                  <a:srgbClr val="00FF00"/>
                </a:solidFill>
                <a:latin typeface="宋体" pitchFamily="2" charset="-122"/>
              </a:rPr>
              <a:t>TOL</a:t>
            </a:r>
            <a:r>
              <a:rPr lang="zh-CN" altLang="en-US" sz="2800" smtClean="0">
                <a:solidFill>
                  <a:srgbClr val="00FF00"/>
                </a:solidFill>
                <a:latin typeface="宋体" pitchFamily="2" charset="-122"/>
              </a:rPr>
              <a:t>端接地，选择</a:t>
            </a:r>
            <a:r>
              <a:rPr lang="en-US" altLang="zh-CN" sz="2800" smtClean="0">
                <a:solidFill>
                  <a:srgbClr val="00FF00"/>
                </a:solidFill>
                <a:latin typeface="宋体" pitchFamily="2" charset="-122"/>
              </a:rPr>
              <a:t>5%</a:t>
            </a:r>
            <a:r>
              <a:rPr lang="zh-CN" altLang="en-US" sz="2800" smtClean="0">
                <a:solidFill>
                  <a:srgbClr val="00FF00"/>
                </a:solidFill>
                <a:latin typeface="宋体" pitchFamily="2" charset="-122"/>
              </a:rPr>
              <a:t>的容许极限</a:t>
            </a:r>
            <a:r>
              <a:rPr lang="zh-CN" altLang="en-US" sz="2800" smtClean="0">
                <a:latin typeface="宋体" pitchFamily="2" charset="-122"/>
              </a:rPr>
              <a:t>；</a:t>
            </a:r>
          </a:p>
          <a:p>
            <a:pPr eaLnBrk="1" hangingPunct="1">
              <a:lnSpc>
                <a:spcPct val="90000"/>
              </a:lnSpc>
              <a:spcBef>
                <a:spcPct val="0"/>
              </a:spcBef>
              <a:buFont typeface="Wingdings" pitchFamily="2" charset="2"/>
              <a:buNone/>
            </a:pPr>
            <a:r>
              <a:rPr lang="zh-CN" altLang="en-US" sz="2800" smtClean="0">
                <a:latin typeface="宋体" pitchFamily="2" charset="-122"/>
              </a:rPr>
              <a:t>	</a:t>
            </a:r>
            <a:r>
              <a:rPr lang="en-US" altLang="zh-CN" sz="2800" smtClean="0">
                <a:solidFill>
                  <a:srgbClr val="00FF00"/>
                </a:solidFill>
                <a:latin typeface="宋体" pitchFamily="2" charset="-122"/>
              </a:rPr>
              <a:t>TOL</a:t>
            </a:r>
            <a:r>
              <a:rPr lang="zh-CN" altLang="en-US" sz="2800" smtClean="0">
                <a:solidFill>
                  <a:srgbClr val="00FF00"/>
                </a:solidFill>
                <a:latin typeface="宋体" pitchFamily="2" charset="-122"/>
              </a:rPr>
              <a:t>端接</a:t>
            </a:r>
            <a:r>
              <a:rPr lang="en-US" altLang="zh-CN" sz="2800" smtClean="0">
                <a:solidFill>
                  <a:srgbClr val="00FF00"/>
                </a:solidFill>
                <a:latin typeface="宋体" pitchFamily="2" charset="-122"/>
              </a:rPr>
              <a:t>Vcc，</a:t>
            </a:r>
            <a:r>
              <a:rPr lang="zh-CN" altLang="en-US" sz="2800" smtClean="0">
                <a:solidFill>
                  <a:srgbClr val="00FF00"/>
                </a:solidFill>
                <a:latin typeface="宋体" pitchFamily="2" charset="-122"/>
              </a:rPr>
              <a:t>选择</a:t>
            </a:r>
            <a:r>
              <a:rPr lang="en-US" altLang="zh-CN" sz="2800" smtClean="0">
                <a:solidFill>
                  <a:srgbClr val="00FF00"/>
                </a:solidFill>
                <a:latin typeface="宋体" pitchFamily="2" charset="-122"/>
              </a:rPr>
              <a:t>10%</a:t>
            </a:r>
            <a:r>
              <a:rPr lang="zh-CN" altLang="en-US" sz="2800" smtClean="0">
                <a:solidFill>
                  <a:srgbClr val="00FF00"/>
                </a:solidFill>
                <a:latin typeface="宋体" pitchFamily="2" charset="-122"/>
              </a:rPr>
              <a:t>的容许极限</a:t>
            </a:r>
            <a:r>
              <a:rPr lang="zh-CN" altLang="en-US" sz="2800" smtClean="0">
                <a:latin typeface="宋体" pitchFamily="2" charset="-122"/>
              </a:rPr>
              <a:t>。</a:t>
            </a:r>
          </a:p>
          <a:p>
            <a:pPr eaLnBrk="1" hangingPunct="1">
              <a:lnSpc>
                <a:spcPct val="90000"/>
              </a:lnSpc>
              <a:spcBef>
                <a:spcPct val="0"/>
              </a:spcBef>
              <a:buFont typeface="Wingdings" pitchFamily="2" charset="2"/>
              <a:buNone/>
            </a:pPr>
            <a:endParaRPr lang="zh-CN" altLang="en-US" sz="2800" smtClean="0">
              <a:latin typeface="宋体" pitchFamily="2" charset="-122"/>
            </a:endParaRPr>
          </a:p>
          <a:p>
            <a:pPr eaLnBrk="1" hangingPunct="1">
              <a:lnSpc>
                <a:spcPct val="90000"/>
              </a:lnSpc>
              <a:spcBef>
                <a:spcPct val="0"/>
              </a:spcBef>
              <a:buFont typeface="Wingdings" pitchFamily="2" charset="2"/>
              <a:buNone/>
            </a:pPr>
            <a:r>
              <a:rPr lang="zh-CN" altLang="en-US" sz="2800" smtClean="0">
                <a:latin typeface="宋体" pitchFamily="2" charset="-122"/>
              </a:rPr>
              <a:t>	当</a:t>
            </a:r>
            <a:r>
              <a:rPr lang="en-US" altLang="zh-CN" sz="2800" smtClean="0">
                <a:latin typeface="宋体" pitchFamily="2" charset="-122"/>
              </a:rPr>
              <a:t>Vcc</a:t>
            </a:r>
            <a:r>
              <a:rPr lang="zh-CN" altLang="en-US" sz="2800" smtClean="0">
                <a:latin typeface="宋体" pitchFamily="2" charset="-122"/>
              </a:rPr>
              <a:t>恢复到容许极限内，复位输出信号至少保持</a:t>
            </a:r>
            <a:r>
              <a:rPr lang="en-US" altLang="zh-CN" sz="2800" smtClean="0">
                <a:latin typeface="宋体" pitchFamily="2" charset="-122"/>
              </a:rPr>
              <a:t>250ms</a:t>
            </a:r>
            <a:r>
              <a:rPr lang="zh-CN" altLang="en-US" sz="2800" smtClean="0">
                <a:latin typeface="宋体" pitchFamily="2" charset="-122"/>
              </a:rPr>
              <a:t>的宽度，才允许电源供电并使微处理器稳定工作。</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idx="1"/>
          </p:nvPr>
        </p:nvSpPr>
        <p:spPr>
          <a:xfrm>
            <a:off x="323850" y="1125538"/>
            <a:ext cx="8610600" cy="5029200"/>
          </a:xfrm>
        </p:spPr>
        <p:txBody>
          <a:bodyPr/>
          <a:lstStyle/>
          <a:p>
            <a:pPr eaLnBrk="1" hangingPunct="1">
              <a:spcBef>
                <a:spcPct val="0"/>
              </a:spcBef>
              <a:buFont typeface="Wingdings" pitchFamily="2" charset="2"/>
              <a:buNone/>
            </a:pPr>
            <a:r>
              <a:rPr lang="en-US" altLang="zh-CN" sz="2400" smtClean="0">
                <a:solidFill>
                  <a:schemeClr val="folHlink"/>
                </a:solidFill>
                <a:latin typeface="宋体" pitchFamily="2" charset="-122"/>
              </a:rPr>
              <a:t>	(2)</a:t>
            </a:r>
            <a:r>
              <a:rPr lang="zh-CN" altLang="en-US" sz="2400" smtClean="0">
                <a:solidFill>
                  <a:schemeClr val="folHlink"/>
                </a:solidFill>
                <a:latin typeface="宋体" pitchFamily="2" charset="-122"/>
              </a:rPr>
              <a:t>按钮复位输入</a:t>
            </a:r>
          </a:p>
          <a:p>
            <a:pPr eaLnBrk="1" hangingPunct="1">
              <a:spcBef>
                <a:spcPct val="0"/>
              </a:spcBef>
              <a:buFont typeface="Wingdings" pitchFamily="2" charset="2"/>
              <a:buNone/>
            </a:pPr>
            <a:r>
              <a:rPr lang="zh-CN" altLang="en-US" sz="2400" smtClean="0">
                <a:latin typeface="宋体" pitchFamily="2" charset="-122"/>
              </a:rPr>
              <a:t>    </a:t>
            </a:r>
            <a:r>
              <a:rPr lang="en-US" altLang="zh-CN" sz="2400" smtClean="0">
                <a:latin typeface="宋体" pitchFamily="2" charset="-122"/>
              </a:rPr>
              <a:t>MAX1232</a:t>
            </a:r>
            <a:r>
              <a:rPr lang="zh-CN" altLang="en-US" sz="2400" smtClean="0">
                <a:latin typeface="宋体" pitchFamily="2" charset="-122"/>
              </a:rPr>
              <a:t>的</a:t>
            </a:r>
            <a:r>
              <a:rPr lang="en-US" altLang="zh-CN" sz="2400" smtClean="0">
                <a:latin typeface="宋体" pitchFamily="2" charset="-122"/>
              </a:rPr>
              <a:t>PBRST</a:t>
            </a:r>
            <a:r>
              <a:rPr lang="zh-CN" altLang="en-US" sz="2400" smtClean="0">
                <a:latin typeface="宋体" pitchFamily="2" charset="-122"/>
              </a:rPr>
              <a:t>端是强制复位输入端，可接受机械按钮输入或逻辑信号的驱动。复位输出保持至少</a:t>
            </a:r>
            <a:r>
              <a:rPr lang="en-US" altLang="zh-CN" sz="2400" smtClean="0">
                <a:latin typeface="宋体" pitchFamily="2" charset="-122"/>
              </a:rPr>
              <a:t>250ms</a:t>
            </a:r>
            <a:r>
              <a:rPr lang="zh-CN" altLang="en-US" sz="2400" smtClean="0">
                <a:latin typeface="宋体" pitchFamily="2" charset="-122"/>
              </a:rPr>
              <a:t>的宽度。</a:t>
            </a:r>
          </a:p>
          <a:p>
            <a:pPr eaLnBrk="1" hangingPunct="1">
              <a:spcBef>
                <a:spcPct val="0"/>
              </a:spcBef>
              <a:buFont typeface="Wingdings" pitchFamily="2" charset="2"/>
              <a:buNone/>
            </a:pPr>
            <a:r>
              <a:rPr lang="zh-CN" altLang="en-US" sz="2400" smtClean="0">
                <a:latin typeface="宋体" pitchFamily="2" charset="-122"/>
              </a:rPr>
              <a:t> </a:t>
            </a:r>
          </a:p>
          <a:p>
            <a:pPr eaLnBrk="1" hangingPunct="1">
              <a:spcBef>
                <a:spcPct val="0"/>
              </a:spcBef>
              <a:buFont typeface="Wingdings" pitchFamily="2" charset="2"/>
              <a:buNone/>
            </a:pPr>
            <a:r>
              <a:rPr lang="zh-CN" altLang="en-US" sz="2400" smtClean="0">
                <a:solidFill>
                  <a:schemeClr val="folHlink"/>
                </a:solidFill>
                <a:latin typeface="宋体" pitchFamily="2" charset="-122"/>
              </a:rPr>
              <a:t>  </a:t>
            </a:r>
            <a:r>
              <a:rPr lang="en-US" altLang="zh-CN" sz="2400" smtClean="0">
                <a:solidFill>
                  <a:schemeClr val="folHlink"/>
                </a:solidFill>
                <a:latin typeface="宋体" pitchFamily="2" charset="-122"/>
              </a:rPr>
              <a:t>(3)</a:t>
            </a:r>
            <a:r>
              <a:rPr lang="zh-CN" altLang="en-US" sz="2400" smtClean="0">
                <a:solidFill>
                  <a:schemeClr val="folHlink"/>
                </a:solidFill>
                <a:latin typeface="宋体" pitchFamily="2" charset="-122"/>
              </a:rPr>
              <a:t>监控定时器</a:t>
            </a:r>
            <a:r>
              <a:rPr lang="en-US" altLang="zh-CN" sz="2400" smtClean="0">
                <a:solidFill>
                  <a:schemeClr val="folHlink"/>
                </a:solidFill>
                <a:latin typeface="宋体" pitchFamily="2" charset="-122"/>
              </a:rPr>
              <a:t>(Watchdog)</a:t>
            </a:r>
          </a:p>
          <a:p>
            <a:pPr eaLnBrk="1" hangingPunct="1">
              <a:spcBef>
                <a:spcPct val="0"/>
              </a:spcBef>
              <a:buFont typeface="Wingdings" pitchFamily="2" charset="2"/>
              <a:buNone/>
            </a:pPr>
            <a:r>
              <a:rPr lang="zh-CN" altLang="en-US" sz="2400" smtClean="0">
                <a:latin typeface="宋体" pitchFamily="2" charset="-122"/>
              </a:rPr>
              <a:t>		用于因干扰引起的系统“飞程序”等出错的检测和自动恢复。微处理器可用一根</a:t>
            </a:r>
            <a:r>
              <a:rPr lang="en-US" altLang="zh-CN" sz="2400" smtClean="0">
                <a:latin typeface="宋体" pitchFamily="2" charset="-122"/>
              </a:rPr>
              <a:t>I/O</a:t>
            </a:r>
            <a:r>
              <a:rPr lang="zh-CN" altLang="en-US" sz="2400" smtClean="0">
                <a:latin typeface="宋体" pitchFamily="2" charset="-122"/>
              </a:rPr>
              <a:t>线来驱动输入</a:t>
            </a:r>
            <a:r>
              <a:rPr lang="en-US" altLang="zh-CN" sz="2400" smtClean="0">
                <a:latin typeface="宋体" pitchFamily="2" charset="-122"/>
              </a:rPr>
              <a:t>ST。</a:t>
            </a:r>
            <a:r>
              <a:rPr lang="zh-CN" altLang="en-US" sz="2400" smtClean="0">
                <a:solidFill>
                  <a:srgbClr val="00FF00"/>
                </a:solidFill>
                <a:latin typeface="宋体" pitchFamily="2" charset="-122"/>
              </a:rPr>
              <a:t>微处理器必须在一定时间内触发</a:t>
            </a:r>
            <a:r>
              <a:rPr lang="en-US" altLang="zh-CN" sz="2400" smtClean="0">
                <a:solidFill>
                  <a:srgbClr val="00FF00"/>
                </a:solidFill>
                <a:latin typeface="宋体" pitchFamily="2" charset="-122"/>
              </a:rPr>
              <a:t>ST</a:t>
            </a:r>
            <a:r>
              <a:rPr lang="zh-CN" altLang="en-US" sz="2400" smtClean="0">
                <a:solidFill>
                  <a:srgbClr val="00FF00"/>
                </a:solidFill>
                <a:latin typeface="宋体" pitchFamily="2" charset="-122"/>
              </a:rPr>
              <a:t>端</a:t>
            </a:r>
            <a:r>
              <a:rPr lang="en-US" altLang="zh-CN" sz="2400" smtClean="0">
                <a:solidFill>
                  <a:srgbClr val="00FF00"/>
                </a:solidFill>
                <a:latin typeface="宋体" pitchFamily="2" charset="-122"/>
              </a:rPr>
              <a:t>(</a:t>
            </a:r>
            <a:r>
              <a:rPr lang="zh-CN" altLang="en-US" sz="2400" smtClean="0">
                <a:latin typeface="宋体" pitchFamily="2" charset="-122"/>
              </a:rPr>
              <a:t>其时间取决于</a:t>
            </a:r>
            <a:r>
              <a:rPr lang="en-US" altLang="zh-CN" sz="2400" smtClean="0">
                <a:latin typeface="宋体" pitchFamily="2" charset="-122"/>
              </a:rPr>
              <a:t>TD。</a:t>
            </a:r>
            <a:r>
              <a:rPr lang="en-US" altLang="zh-CN" sz="2400" b="0" smtClean="0">
                <a:latin typeface="Helvetica-Light"/>
              </a:rPr>
              <a:t>TD = 0V，150ms；TD = open，600ms；TD = VCC，1.2s</a:t>
            </a:r>
            <a:r>
              <a:rPr lang="en-US" altLang="zh-CN" sz="2400" smtClean="0">
                <a:latin typeface="宋体" pitchFamily="2" charset="-122"/>
              </a:rPr>
              <a:t>)</a:t>
            </a:r>
            <a:r>
              <a:rPr lang="zh-CN" altLang="en-US" sz="2400" smtClean="0">
                <a:latin typeface="宋体" pitchFamily="2" charset="-122"/>
              </a:rPr>
              <a:t>，以便来检测正常的软件执行。如果一个硬件或软件的失误导致没被触发，这时</a:t>
            </a:r>
            <a:r>
              <a:rPr lang="en-US" altLang="zh-CN" sz="2400" smtClean="0">
                <a:latin typeface="宋体" pitchFamily="2" charset="-122"/>
              </a:rPr>
              <a:t>MAX1232</a:t>
            </a:r>
            <a:r>
              <a:rPr lang="zh-CN" altLang="en-US" sz="2400" smtClean="0">
                <a:latin typeface="宋体" pitchFamily="2" charset="-122"/>
              </a:rPr>
              <a:t>的复位输出至少保持</a:t>
            </a:r>
            <a:r>
              <a:rPr lang="en-US" altLang="zh-CN" sz="2400" smtClean="0">
                <a:latin typeface="宋体" pitchFamily="2" charset="-122"/>
              </a:rPr>
              <a:t>250ms</a:t>
            </a:r>
            <a:r>
              <a:rPr lang="zh-CN" altLang="en-US" sz="2400" smtClean="0">
                <a:latin typeface="宋体" pitchFamily="2" charset="-122"/>
              </a:rPr>
              <a:t>的宽度，使微处理器复位</a:t>
            </a:r>
            <a:r>
              <a:rPr lang="en-US" altLang="zh-CN" sz="2400" smtClean="0">
                <a:latin typeface="宋体" pitchFamily="2" charset="-122"/>
              </a:rPr>
              <a:t>。</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idx="1"/>
          </p:nvPr>
        </p:nvSpPr>
        <p:spPr>
          <a:xfrm>
            <a:off x="684213" y="908050"/>
            <a:ext cx="7772400" cy="800100"/>
          </a:xfrm>
        </p:spPr>
        <p:txBody>
          <a:bodyPr/>
          <a:lstStyle/>
          <a:p>
            <a:pPr eaLnBrk="1" hangingPunct="1"/>
            <a:r>
              <a:rPr lang="zh-CN" altLang="en-US" smtClean="0">
                <a:solidFill>
                  <a:schemeClr val="folHlink"/>
                </a:solidFill>
              </a:rPr>
              <a:t>监控电路</a:t>
            </a:r>
            <a:r>
              <a:rPr lang="en-US" altLang="zh-CN" smtClean="0">
                <a:solidFill>
                  <a:schemeClr val="folHlink"/>
                </a:solidFill>
              </a:rPr>
              <a:t>MAX1232</a:t>
            </a:r>
            <a:r>
              <a:rPr lang="zh-CN" altLang="en-US" smtClean="0">
                <a:solidFill>
                  <a:schemeClr val="folHlink"/>
                </a:solidFill>
              </a:rPr>
              <a:t>的典型应用</a:t>
            </a:r>
          </a:p>
        </p:txBody>
      </p:sp>
      <p:pic>
        <p:nvPicPr>
          <p:cNvPr id="167939" name="Picture 5"/>
          <p:cNvPicPr>
            <a:picLocks noChangeAspect="1" noChangeArrowheads="1"/>
          </p:cNvPicPr>
          <p:nvPr/>
        </p:nvPicPr>
        <p:blipFill>
          <a:blip r:embed="rId2" cstate="print"/>
          <a:srcRect/>
          <a:stretch>
            <a:fillRect/>
          </a:stretch>
        </p:blipFill>
        <p:spPr bwMode="auto">
          <a:xfrm>
            <a:off x="900113" y="2205038"/>
            <a:ext cx="6913562" cy="3833812"/>
          </a:xfrm>
          <a:prstGeom prst="rect">
            <a:avLst/>
          </a:prstGeom>
          <a:noFill/>
          <a:ln w="9525">
            <a:noFill/>
            <a:miter lim="800000"/>
            <a:headEnd/>
            <a:tailEnd/>
          </a:ln>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idx="1"/>
          </p:nvPr>
        </p:nvSpPr>
        <p:spPr>
          <a:xfrm>
            <a:off x="323850" y="1557338"/>
            <a:ext cx="8534400" cy="3024187"/>
          </a:xfrm>
        </p:spPr>
        <p:txBody>
          <a:bodyPr/>
          <a:lstStyle/>
          <a:p>
            <a:pPr eaLnBrk="1" hangingPunct="1">
              <a:buFont typeface="Wingdings" pitchFamily="2" charset="2"/>
              <a:buNone/>
            </a:pPr>
            <a:r>
              <a:rPr lang="zh-CN" altLang="en-US" sz="2400" smtClean="0">
                <a:latin typeface="宋体" pitchFamily="2" charset="-122"/>
              </a:rPr>
              <a:t>	计算机控制系统中交流电网电压与频率的波动将直接影响到控制系统的可靠性与稳定性。电网的干扰是计算机控制系统的一个主要干扰来源，抑制这种干扰的主要措施有：</a:t>
            </a:r>
          </a:p>
          <a:p>
            <a:pPr eaLnBrk="1" hangingPunct="1">
              <a:buFont typeface="Wingdings" pitchFamily="2" charset="2"/>
              <a:buNone/>
            </a:pPr>
            <a:r>
              <a:rPr lang="zh-CN" altLang="en-US" sz="2400" smtClean="0">
                <a:solidFill>
                  <a:schemeClr val="folHlink"/>
                </a:solidFill>
                <a:latin typeface="宋体" pitchFamily="2" charset="-122"/>
              </a:rPr>
              <a:t>	（1）采用交流稳压器、滤波器</a:t>
            </a:r>
          </a:p>
          <a:p>
            <a:pPr eaLnBrk="1" hangingPunct="1">
              <a:buFont typeface="Wingdings" pitchFamily="2" charset="2"/>
              <a:buNone/>
            </a:pPr>
            <a:r>
              <a:rPr lang="zh-CN" altLang="en-US" sz="2400" smtClean="0">
                <a:latin typeface="宋体" pitchFamily="2" charset="-122"/>
              </a:rPr>
              <a:t>	  稳定电网电压交流稳压器能把输出波形畸变控制在5％以内，还可以对负载短路起限流保护作用。低通滤波器是为了滤除电网中混杂的高频干扰信号，保证50</a:t>
            </a:r>
            <a:r>
              <a:rPr lang="en-US" altLang="zh-CN" sz="2400" smtClean="0">
                <a:latin typeface="宋体" pitchFamily="2" charset="-122"/>
              </a:rPr>
              <a:t>HZ</a:t>
            </a:r>
            <a:r>
              <a:rPr lang="zh-CN" altLang="en-US" sz="2400" smtClean="0">
                <a:latin typeface="宋体" pitchFamily="2" charset="-122"/>
              </a:rPr>
              <a:t>基波通过。</a:t>
            </a:r>
          </a:p>
        </p:txBody>
      </p:sp>
      <p:sp>
        <p:nvSpPr>
          <p:cNvPr id="168964" name="Rectangle 6"/>
          <p:cNvSpPr>
            <a:spLocks noGrp="1" noChangeArrowheads="1"/>
          </p:cNvSpPr>
          <p:nvPr>
            <p:ph type="title"/>
          </p:nvPr>
        </p:nvSpPr>
        <p:spPr>
          <a:xfrm>
            <a:off x="684213" y="476250"/>
            <a:ext cx="7772400" cy="1143000"/>
          </a:xfrm>
        </p:spPr>
        <p:txBody>
          <a:bodyPr/>
          <a:lstStyle/>
          <a:p>
            <a:pPr eaLnBrk="1" hangingPunct="1"/>
            <a:r>
              <a:rPr lang="en-US" altLang="zh-CN" smtClean="0"/>
              <a:t>3 </a:t>
            </a:r>
            <a:r>
              <a:rPr lang="zh-CN" altLang="en-US" smtClean="0"/>
              <a:t>系统供电与接地技术</a:t>
            </a:r>
          </a:p>
        </p:txBody>
      </p:sp>
      <p:graphicFrame>
        <p:nvGraphicFramePr>
          <p:cNvPr id="168963" name="Object 4"/>
          <p:cNvGraphicFramePr>
            <a:graphicFrameLocks noChangeAspect="1"/>
          </p:cNvGraphicFramePr>
          <p:nvPr/>
        </p:nvGraphicFramePr>
        <p:xfrm>
          <a:off x="900113" y="5013325"/>
          <a:ext cx="7343775" cy="1541463"/>
        </p:xfrm>
        <a:graphic>
          <a:graphicData uri="http://schemas.openxmlformats.org/presentationml/2006/ole">
            <mc:AlternateContent xmlns:mc="http://schemas.openxmlformats.org/markup-compatibility/2006">
              <mc:Choice xmlns:v="urn:schemas-microsoft-com:vml" Requires="v">
                <p:oleObj spid="_x0000_s168971" r:id="rId3" imgW="5443920" imgH="1207800" progId="">
                  <p:embed/>
                </p:oleObj>
              </mc:Choice>
              <mc:Fallback>
                <p:oleObj r:id="rId3" imgW="5443920" imgH="12078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43517"/>
                      <a:stretch>
                        <a:fillRect/>
                      </a:stretch>
                    </p:blipFill>
                    <p:spPr bwMode="auto">
                      <a:xfrm>
                        <a:off x="900113" y="5013325"/>
                        <a:ext cx="7343775" cy="1541463"/>
                      </a:xfrm>
                      <a:prstGeom prst="rect">
                        <a:avLst/>
                      </a:prstGeom>
                      <a:solidFill>
                        <a:srgbClr val="CCFFFF"/>
                      </a:solidFill>
                    </p:spPr>
                  </p:pic>
                </p:oleObj>
              </mc:Fallback>
            </mc:AlternateContent>
          </a:graphicData>
        </a:graphic>
      </p:graphicFrame>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idx="1"/>
          </p:nvPr>
        </p:nvSpPr>
        <p:spPr>
          <a:xfrm>
            <a:off x="250825" y="765175"/>
            <a:ext cx="8686800" cy="3230563"/>
          </a:xfrm>
        </p:spPr>
        <p:txBody>
          <a:bodyPr/>
          <a:lstStyle/>
          <a:p>
            <a:pPr algn="just" eaLnBrk="1" hangingPunct="1">
              <a:lnSpc>
                <a:spcPct val="90000"/>
              </a:lnSpc>
              <a:spcBef>
                <a:spcPct val="0"/>
              </a:spcBef>
              <a:buSzPct val="70000"/>
              <a:buFont typeface="Wingdings" pitchFamily="2" charset="2"/>
              <a:buNone/>
            </a:pPr>
            <a:r>
              <a:rPr lang="zh-CN" altLang="en-US" sz="2000" smtClean="0">
                <a:solidFill>
                  <a:schemeClr val="folHlink"/>
                </a:solidFill>
                <a:latin typeface="宋体" pitchFamily="2" charset="-122"/>
              </a:rPr>
              <a:t>（2）采用不间断电源</a:t>
            </a:r>
            <a:r>
              <a:rPr lang="en-US" altLang="zh-CN" sz="2000" smtClean="0">
                <a:solidFill>
                  <a:schemeClr val="folHlink"/>
                </a:solidFill>
                <a:latin typeface="宋体" pitchFamily="2" charset="-122"/>
              </a:rPr>
              <a:t>UPS</a:t>
            </a:r>
            <a:r>
              <a:rPr lang="en-US" altLang="zh-CN" sz="2000" smtClean="0">
                <a:latin typeface="宋体" pitchFamily="2" charset="-122"/>
              </a:rPr>
              <a:t> </a:t>
            </a:r>
            <a:r>
              <a:rPr lang="zh-CN" altLang="en-US" sz="2000" smtClean="0">
                <a:latin typeface="宋体" pitchFamily="2" charset="-122"/>
              </a:rPr>
              <a:t> </a:t>
            </a:r>
          </a:p>
          <a:p>
            <a:pPr eaLnBrk="1" hangingPunct="1">
              <a:lnSpc>
                <a:spcPct val="90000"/>
              </a:lnSpc>
              <a:spcBef>
                <a:spcPct val="0"/>
              </a:spcBef>
              <a:buSzPct val="70000"/>
              <a:buFont typeface="Wingdings" pitchFamily="2" charset="2"/>
              <a:buNone/>
            </a:pPr>
            <a:r>
              <a:rPr lang="zh-CN" altLang="en-US" sz="2000" smtClean="0">
                <a:latin typeface="宋体" pitchFamily="2" charset="-122"/>
              </a:rPr>
              <a:t>	 计算机控制系统的供电不允许中断，一旦中断将会影响生产。为此，可采用不间断电源</a:t>
            </a:r>
            <a:r>
              <a:rPr lang="en-US" altLang="zh-CN" sz="2000" smtClean="0">
                <a:latin typeface="宋体" pitchFamily="2" charset="-122"/>
              </a:rPr>
              <a:t>UPS </a:t>
            </a:r>
            <a:r>
              <a:rPr lang="zh-CN" altLang="en-US" sz="2000" smtClean="0">
                <a:latin typeface="宋体" pitchFamily="2" charset="-122"/>
              </a:rPr>
              <a:t>。</a:t>
            </a:r>
          </a:p>
          <a:p>
            <a:pPr eaLnBrk="1" hangingPunct="1">
              <a:lnSpc>
                <a:spcPct val="90000"/>
              </a:lnSpc>
              <a:spcBef>
                <a:spcPct val="0"/>
              </a:spcBef>
              <a:buFont typeface="Wingdings" pitchFamily="2" charset="2"/>
              <a:buNone/>
            </a:pPr>
            <a:r>
              <a:rPr lang="en-US" altLang="zh-CN" sz="2000" smtClean="0">
                <a:latin typeface="宋体" pitchFamily="2" charset="-122"/>
              </a:rPr>
              <a:t>	</a:t>
            </a:r>
            <a:r>
              <a:rPr lang="zh-CN" altLang="en-US" sz="2000" smtClean="0">
                <a:solidFill>
                  <a:srgbClr val="00FF00"/>
                </a:solidFill>
                <a:latin typeface="宋体" pitchFamily="2" charset="-122"/>
              </a:rPr>
              <a:t>正常情况下</a:t>
            </a:r>
            <a:r>
              <a:rPr lang="zh-CN" altLang="en-US" sz="2000" smtClean="0">
                <a:latin typeface="宋体" pitchFamily="2" charset="-122"/>
              </a:rPr>
              <a:t>由交流电网通过交流稳压器、切换开关、直流稳压器供电至计算机系统；同时交流电网也给电池组充电。 </a:t>
            </a:r>
            <a:r>
              <a:rPr lang="en-US" altLang="zh-CN" sz="2000" smtClean="0">
                <a:latin typeface="宋体" pitchFamily="2" charset="-122"/>
              </a:rPr>
              <a:t>UPS</a:t>
            </a:r>
            <a:r>
              <a:rPr lang="zh-CN" altLang="en-US" sz="2000" smtClean="0">
                <a:latin typeface="宋体" pitchFamily="2" charset="-122"/>
              </a:rPr>
              <a:t>设备都装有电池和传感器。</a:t>
            </a:r>
          </a:p>
          <a:p>
            <a:pPr eaLnBrk="1" hangingPunct="1">
              <a:lnSpc>
                <a:spcPct val="90000"/>
              </a:lnSpc>
              <a:spcBef>
                <a:spcPct val="0"/>
              </a:spcBef>
              <a:buFont typeface="Wingdings" pitchFamily="2" charset="2"/>
              <a:buNone/>
            </a:pPr>
            <a:r>
              <a:rPr lang="zh-CN" altLang="en-US" sz="2000" smtClean="0">
                <a:solidFill>
                  <a:srgbClr val="00FF00"/>
                </a:solidFill>
                <a:latin typeface="宋体" pitchFamily="2" charset="-122"/>
              </a:rPr>
              <a:t>	当交流供电中断</a:t>
            </a:r>
            <a:r>
              <a:rPr lang="zh-CN" altLang="en-US" sz="2000" smtClean="0">
                <a:latin typeface="宋体" pitchFamily="2" charset="-122"/>
              </a:rPr>
              <a:t>，系统中的断电传感器检测到断电后就会将供电通路在极短的时间内（3</a:t>
            </a:r>
            <a:r>
              <a:rPr lang="en-US" altLang="zh-CN" sz="2000" smtClean="0">
                <a:latin typeface="宋体" pitchFamily="2" charset="-122"/>
              </a:rPr>
              <a:t>ms）</a:t>
            </a:r>
            <a:r>
              <a:rPr lang="zh-CN" altLang="en-US" sz="2000" smtClean="0">
                <a:latin typeface="宋体" pitchFamily="2" charset="-122"/>
              </a:rPr>
              <a:t>切换到电池组，从而保证流入计算机控制系统的电流不因停电而中断。</a:t>
            </a:r>
          </a:p>
          <a:p>
            <a:pPr eaLnBrk="1" hangingPunct="1">
              <a:lnSpc>
                <a:spcPct val="90000"/>
              </a:lnSpc>
              <a:spcBef>
                <a:spcPct val="0"/>
              </a:spcBef>
              <a:buFont typeface="Wingdings" pitchFamily="2" charset="2"/>
              <a:buNone/>
            </a:pPr>
            <a:r>
              <a:rPr lang="zh-CN" altLang="en-US" sz="2000" smtClean="0">
                <a:latin typeface="宋体" pitchFamily="2" charset="-122"/>
              </a:rPr>
              <a:t>	 </a:t>
            </a:r>
            <a:r>
              <a:rPr lang="en-US" altLang="zh-CN" sz="2000" smtClean="0">
                <a:latin typeface="宋体" pitchFamily="2" charset="-122"/>
              </a:rPr>
              <a:t>UPS</a:t>
            </a:r>
            <a:r>
              <a:rPr lang="zh-CN" altLang="en-US" sz="2000" smtClean="0">
                <a:latin typeface="宋体" pitchFamily="2" charset="-122"/>
              </a:rPr>
              <a:t>中的逆变器能把电池直流电压逆变到正常电压频率和幅度的交流电压，具有稳压和稳频的双重功能。</a:t>
            </a:r>
          </a:p>
        </p:txBody>
      </p:sp>
      <p:pic>
        <p:nvPicPr>
          <p:cNvPr id="169987" name="Picture 5"/>
          <p:cNvPicPr>
            <a:picLocks noChangeAspect="1" noChangeArrowheads="1"/>
          </p:cNvPicPr>
          <p:nvPr/>
        </p:nvPicPr>
        <p:blipFill>
          <a:blip r:embed="rId2" cstate="print"/>
          <a:srcRect/>
          <a:stretch>
            <a:fillRect/>
          </a:stretch>
        </p:blipFill>
        <p:spPr bwMode="auto">
          <a:xfrm>
            <a:off x="1258888" y="4365625"/>
            <a:ext cx="6172200" cy="2076450"/>
          </a:xfrm>
          <a:prstGeom prst="rect">
            <a:avLst/>
          </a:prstGeom>
          <a:noFill/>
          <a:ln w="9525">
            <a:noFill/>
            <a:miter lim="800000"/>
            <a:headEnd/>
            <a:tailEnd/>
          </a:ln>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noChangeArrowheads="1"/>
          </p:cNvSpPr>
          <p:nvPr>
            <p:ph idx="1"/>
          </p:nvPr>
        </p:nvSpPr>
        <p:spPr>
          <a:xfrm>
            <a:off x="533400" y="1676400"/>
            <a:ext cx="8153400" cy="4114800"/>
          </a:xfrm>
        </p:spPr>
        <p:txBody>
          <a:bodyPr/>
          <a:lstStyle/>
          <a:p>
            <a:pPr eaLnBrk="1" hangingPunct="1">
              <a:spcBef>
                <a:spcPct val="0"/>
              </a:spcBef>
              <a:buFont typeface="Wingdings" pitchFamily="2" charset="2"/>
              <a:buNone/>
            </a:pPr>
            <a:r>
              <a:rPr lang="en-US" altLang="zh-CN" sz="2400" smtClean="0">
                <a:solidFill>
                  <a:schemeClr val="folHlink"/>
                </a:solidFill>
                <a:latin typeface="宋体" pitchFamily="2" charset="-122"/>
              </a:rPr>
              <a:t>2、</a:t>
            </a:r>
            <a:r>
              <a:rPr lang="zh-CN" altLang="en-US" sz="2400" smtClean="0">
                <a:solidFill>
                  <a:schemeClr val="folHlink"/>
                </a:solidFill>
                <a:latin typeface="宋体" pitchFamily="2" charset="-122"/>
              </a:rPr>
              <a:t>接地技术</a:t>
            </a:r>
          </a:p>
          <a:p>
            <a:pPr eaLnBrk="1" hangingPunct="1">
              <a:spcBef>
                <a:spcPct val="0"/>
              </a:spcBef>
              <a:buFont typeface="Wingdings" pitchFamily="2" charset="2"/>
              <a:buNone/>
            </a:pPr>
            <a:r>
              <a:rPr lang="zh-CN" altLang="en-US" sz="2400" smtClean="0">
                <a:latin typeface="宋体" pitchFamily="2" charset="-122"/>
              </a:rPr>
              <a:t>　</a:t>
            </a:r>
          </a:p>
          <a:p>
            <a:pPr eaLnBrk="1" hangingPunct="1">
              <a:spcBef>
                <a:spcPct val="0"/>
              </a:spcBef>
              <a:buFont typeface="Wingdings" pitchFamily="2" charset="2"/>
              <a:buNone/>
            </a:pPr>
            <a:r>
              <a:rPr lang="zh-CN" altLang="en-US" sz="2400" smtClean="0">
                <a:latin typeface="宋体" pitchFamily="2" charset="-122"/>
              </a:rPr>
              <a:t>	地线有</a:t>
            </a:r>
            <a:r>
              <a:rPr lang="zh-CN" altLang="en-US" sz="2400" smtClean="0">
                <a:solidFill>
                  <a:srgbClr val="00FF00"/>
                </a:solidFill>
                <a:latin typeface="宋体" pitchFamily="2" charset="-122"/>
              </a:rPr>
              <a:t>安全地</a:t>
            </a:r>
            <a:r>
              <a:rPr lang="zh-CN" altLang="en-US" sz="2400" smtClean="0">
                <a:latin typeface="宋体" pitchFamily="2" charset="-122"/>
              </a:rPr>
              <a:t>和</a:t>
            </a:r>
            <a:r>
              <a:rPr lang="zh-CN" altLang="en-US" sz="2400" smtClean="0">
                <a:solidFill>
                  <a:srgbClr val="00FF00"/>
                </a:solidFill>
                <a:latin typeface="宋体" pitchFamily="2" charset="-122"/>
              </a:rPr>
              <a:t>信号地</a:t>
            </a:r>
            <a:r>
              <a:rPr lang="zh-CN" altLang="en-US" sz="2400" smtClean="0">
                <a:latin typeface="宋体" pitchFamily="2" charset="-122"/>
              </a:rPr>
              <a:t>两种。前者是为了保证人身安全、设备安全而设置的地线，后者是为了保证电路正确工作所设置的地线，造成电路干扰现象的主要是信号地。</a:t>
            </a:r>
          </a:p>
          <a:p>
            <a:pPr eaLnBrk="1" hangingPunct="1">
              <a:spcBef>
                <a:spcPct val="0"/>
              </a:spcBef>
              <a:buFont typeface="Wingdings" pitchFamily="2" charset="2"/>
              <a:buNone/>
            </a:pPr>
            <a:endParaRPr lang="zh-CN" altLang="en-US" sz="2400" smtClean="0">
              <a:latin typeface="宋体" pitchFamily="2" charset="-122"/>
            </a:endParaRPr>
          </a:p>
          <a:p>
            <a:pPr eaLnBrk="1" hangingPunct="1">
              <a:spcBef>
                <a:spcPct val="0"/>
              </a:spcBef>
              <a:buFont typeface="Wingdings" pitchFamily="2" charset="2"/>
              <a:buNone/>
            </a:pPr>
            <a:r>
              <a:rPr lang="zh-CN" altLang="en-US" sz="2400" smtClean="0">
                <a:solidFill>
                  <a:schemeClr val="folHlink"/>
                </a:solidFill>
                <a:latin typeface="宋体" pitchFamily="2" charset="-122"/>
              </a:rPr>
              <a:t>	接地的目的</a:t>
            </a:r>
            <a:r>
              <a:rPr lang="zh-CN" altLang="en-US" sz="2400" smtClean="0">
                <a:latin typeface="宋体" pitchFamily="2" charset="-122"/>
              </a:rPr>
              <a:t>有两个：一是为了保证控制系统稳定可靠地运行，防止地环路引起的干扰，常称为</a:t>
            </a:r>
            <a:r>
              <a:rPr lang="zh-CN" altLang="en-US" sz="2400" smtClean="0">
                <a:solidFill>
                  <a:srgbClr val="00FF00"/>
                </a:solidFill>
                <a:latin typeface="宋体" pitchFamily="2" charset="-122"/>
              </a:rPr>
              <a:t>工作接地</a:t>
            </a:r>
            <a:r>
              <a:rPr lang="zh-CN" altLang="en-US" sz="2400" smtClean="0">
                <a:latin typeface="宋体" pitchFamily="2" charset="-122"/>
              </a:rPr>
              <a:t>；二是为了避免触电危险和保证设备的安全，称为</a:t>
            </a:r>
            <a:r>
              <a:rPr lang="zh-CN" altLang="en-US" sz="2400" smtClean="0">
                <a:solidFill>
                  <a:srgbClr val="00FF00"/>
                </a:solidFill>
                <a:latin typeface="宋体" pitchFamily="2" charset="-122"/>
              </a:rPr>
              <a:t>保护接地</a:t>
            </a:r>
            <a:r>
              <a:rPr lang="zh-CN" altLang="en-US" sz="2400" smtClean="0">
                <a:latin typeface="宋体" pitchFamily="2" charset="-122"/>
              </a:rPr>
              <a:t>。这里主要讨论工作接地技术。</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idx="1"/>
          </p:nvPr>
        </p:nvSpPr>
        <p:spPr>
          <a:xfrm>
            <a:off x="0" y="1412875"/>
            <a:ext cx="8820150" cy="5445125"/>
          </a:xfrm>
        </p:spPr>
        <p:txBody>
          <a:bodyPr/>
          <a:lstStyle/>
          <a:p>
            <a:pPr eaLnBrk="1" hangingPunct="1">
              <a:spcBef>
                <a:spcPct val="0"/>
              </a:spcBef>
              <a:buFont typeface="Wingdings" pitchFamily="2" charset="2"/>
              <a:buNone/>
            </a:pPr>
            <a:r>
              <a:rPr lang="zh-CN" altLang="en-US" sz="3600" dirty="0" smtClean="0">
                <a:latin typeface="宋体" pitchFamily="2" charset="-122"/>
              </a:rPr>
              <a:t>	 </a:t>
            </a:r>
            <a:r>
              <a:rPr lang="zh-CN" altLang="en-US" sz="2400" dirty="0" smtClean="0">
                <a:latin typeface="宋体" pitchFamily="2" charset="-122"/>
              </a:rPr>
              <a:t>在计算机控制系统中，一般有以下几种地线：</a:t>
            </a:r>
            <a:r>
              <a:rPr lang="zh-CN" altLang="en-US" sz="2400" dirty="0" smtClean="0">
                <a:solidFill>
                  <a:srgbClr val="00FF00"/>
                </a:solidFill>
                <a:latin typeface="宋体" pitchFamily="2" charset="-122"/>
              </a:rPr>
              <a:t>模拟地、数字地、安全地、系统地、交流地</a:t>
            </a:r>
            <a:r>
              <a:rPr lang="zh-CN" altLang="en-US" sz="2400" dirty="0" smtClean="0">
                <a:latin typeface="宋体" pitchFamily="2" charset="-122"/>
              </a:rPr>
              <a:t>。 </a:t>
            </a:r>
          </a:p>
          <a:p>
            <a:pPr eaLnBrk="1" hangingPunct="1">
              <a:spcBef>
                <a:spcPct val="0"/>
              </a:spcBef>
              <a:buFont typeface="Wingdings" pitchFamily="2" charset="2"/>
              <a:buNone/>
            </a:pPr>
            <a:r>
              <a:rPr lang="zh-CN" altLang="en-US" sz="2400" dirty="0" smtClean="0">
                <a:latin typeface="宋体" pitchFamily="2" charset="-122"/>
              </a:rPr>
              <a:t>   </a:t>
            </a:r>
          </a:p>
          <a:p>
            <a:pPr eaLnBrk="1" hangingPunct="1">
              <a:spcBef>
                <a:spcPct val="0"/>
              </a:spcBef>
              <a:buFont typeface="Wingdings" pitchFamily="2" charset="2"/>
              <a:buNone/>
            </a:pPr>
            <a:r>
              <a:rPr lang="zh-CN" altLang="en-US" sz="2400" dirty="0" smtClean="0">
                <a:solidFill>
                  <a:schemeClr val="tx2"/>
                </a:solidFill>
                <a:latin typeface="宋体" pitchFamily="2" charset="-122"/>
              </a:rPr>
              <a:t>	</a:t>
            </a:r>
            <a:r>
              <a:rPr lang="zh-CN" altLang="en-US" sz="2400" dirty="0" smtClean="0">
                <a:solidFill>
                  <a:schemeClr val="folHlink"/>
                </a:solidFill>
                <a:latin typeface="宋体" pitchFamily="2" charset="-122"/>
              </a:rPr>
              <a:t>模拟地</a:t>
            </a:r>
            <a:r>
              <a:rPr lang="zh-CN" altLang="en-US" sz="2400" dirty="0" smtClean="0">
                <a:latin typeface="宋体" pitchFamily="2" charset="-122"/>
              </a:rPr>
              <a:t>作为传感器、变送器、放大器、</a:t>
            </a:r>
            <a:r>
              <a:rPr lang="en-US" altLang="zh-CN" sz="2400" dirty="0" smtClean="0">
                <a:latin typeface="宋体" pitchFamily="2" charset="-122"/>
              </a:rPr>
              <a:t>A/D</a:t>
            </a:r>
            <a:r>
              <a:rPr lang="zh-CN" altLang="en-US" sz="2400" dirty="0" smtClean="0">
                <a:latin typeface="宋体" pitchFamily="2" charset="-122"/>
              </a:rPr>
              <a:t>和</a:t>
            </a:r>
            <a:r>
              <a:rPr lang="en-US" altLang="zh-CN" sz="2400" dirty="0" smtClean="0">
                <a:latin typeface="宋体" pitchFamily="2" charset="-122"/>
              </a:rPr>
              <a:t>D/A</a:t>
            </a:r>
            <a:r>
              <a:rPr lang="zh-CN" altLang="en-US" sz="2400" dirty="0" smtClean="0">
                <a:latin typeface="宋体" pitchFamily="2" charset="-122"/>
              </a:rPr>
              <a:t>转换器中模拟电路的零电位。 </a:t>
            </a:r>
          </a:p>
          <a:p>
            <a:pPr eaLnBrk="1" hangingPunct="1">
              <a:spcBef>
                <a:spcPct val="0"/>
              </a:spcBef>
              <a:buFont typeface="Wingdings" pitchFamily="2" charset="2"/>
              <a:buNone/>
            </a:pPr>
            <a:r>
              <a:rPr lang="zh-CN" altLang="en-US" sz="2400" dirty="0" smtClean="0">
                <a:latin typeface="宋体" pitchFamily="2" charset="-122"/>
              </a:rPr>
              <a:t>  </a:t>
            </a:r>
          </a:p>
          <a:p>
            <a:pPr eaLnBrk="1" hangingPunct="1">
              <a:spcBef>
                <a:spcPct val="0"/>
              </a:spcBef>
              <a:buFont typeface="Wingdings" pitchFamily="2" charset="2"/>
              <a:buNone/>
            </a:pPr>
            <a:r>
              <a:rPr lang="zh-CN" altLang="en-US" sz="2400" dirty="0" smtClean="0">
                <a:solidFill>
                  <a:schemeClr val="tx2"/>
                </a:solidFill>
                <a:latin typeface="宋体" pitchFamily="2" charset="-122"/>
              </a:rPr>
              <a:t>	</a:t>
            </a:r>
            <a:r>
              <a:rPr lang="zh-CN" altLang="en-US" sz="2400" dirty="0" smtClean="0">
                <a:solidFill>
                  <a:schemeClr val="folHlink"/>
                </a:solidFill>
                <a:latin typeface="宋体" pitchFamily="2" charset="-122"/>
              </a:rPr>
              <a:t>数字地</a:t>
            </a:r>
            <a:r>
              <a:rPr lang="zh-CN" altLang="en-US" sz="2400" dirty="0" smtClean="0">
                <a:latin typeface="宋体" pitchFamily="2" charset="-122"/>
              </a:rPr>
              <a:t>作为计算机中各种数字电路的零电位，应该与模拟地分开，避免模拟信号受数字脉冲的干扰。 </a:t>
            </a:r>
          </a:p>
          <a:p>
            <a:pPr eaLnBrk="1" hangingPunct="1">
              <a:spcBef>
                <a:spcPct val="0"/>
              </a:spcBef>
              <a:buFont typeface="Wingdings" pitchFamily="2" charset="2"/>
              <a:buNone/>
            </a:pPr>
            <a:r>
              <a:rPr lang="zh-CN" altLang="en-US" sz="2400" dirty="0" smtClean="0">
                <a:latin typeface="宋体" pitchFamily="2" charset="-122"/>
              </a:rPr>
              <a:t>  </a:t>
            </a:r>
          </a:p>
          <a:p>
            <a:pPr eaLnBrk="1" hangingPunct="1">
              <a:spcBef>
                <a:spcPct val="0"/>
              </a:spcBef>
              <a:buFont typeface="Wingdings" pitchFamily="2" charset="2"/>
              <a:buNone/>
            </a:pPr>
            <a:r>
              <a:rPr lang="zh-CN" altLang="en-US" sz="2400" dirty="0" smtClean="0">
                <a:solidFill>
                  <a:schemeClr val="folHlink"/>
                </a:solidFill>
                <a:latin typeface="宋体" pitchFamily="2" charset="-122"/>
              </a:rPr>
              <a:t>	安全地</a:t>
            </a:r>
            <a:r>
              <a:rPr lang="zh-CN" altLang="en-US" sz="2400" dirty="0" smtClean="0">
                <a:latin typeface="宋体" pitchFamily="2" charset="-122"/>
              </a:rPr>
              <a:t>的目的是使设备机壳与大地等电位，以避免机壳带电而影响人身及设备安全。通常安全地又称为保护地或机壳地，机壳包括机架、外壳、屏蔽罩等。</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noChangeArrowheads="1"/>
          </p:cNvSpPr>
          <p:nvPr>
            <p:ph idx="1"/>
          </p:nvPr>
        </p:nvSpPr>
        <p:spPr>
          <a:xfrm>
            <a:off x="304800" y="1600200"/>
            <a:ext cx="8382000" cy="4876800"/>
          </a:xfrm>
        </p:spPr>
        <p:txBody>
          <a:bodyPr/>
          <a:lstStyle/>
          <a:p>
            <a:pPr eaLnBrk="1" hangingPunct="1">
              <a:spcBef>
                <a:spcPct val="0"/>
              </a:spcBef>
              <a:buFont typeface="Wingdings" pitchFamily="2" charset="2"/>
              <a:buNone/>
            </a:pPr>
            <a:r>
              <a:rPr lang="zh-CN" altLang="en-US" sz="2400" smtClean="0">
                <a:solidFill>
                  <a:schemeClr val="folHlink"/>
                </a:solidFill>
                <a:latin typeface="宋体" pitchFamily="2" charset="-122"/>
              </a:rPr>
              <a:t> 	系统地</a:t>
            </a:r>
            <a:r>
              <a:rPr lang="zh-CN" altLang="en-US" sz="2400" smtClean="0">
                <a:latin typeface="宋体" pitchFamily="2" charset="-122"/>
              </a:rPr>
              <a:t>就是上述几种地的最终回流点，直接与大地相连。由于地球是导体而且体积非常大，其静电容量也非常大，电位比较恒定，所以人们把它的电位作为基准电位，也就是零电位。 </a:t>
            </a:r>
          </a:p>
          <a:p>
            <a:pPr eaLnBrk="1" hangingPunct="1">
              <a:spcBef>
                <a:spcPct val="0"/>
              </a:spcBef>
              <a:buFont typeface="Wingdings" pitchFamily="2" charset="2"/>
              <a:buNone/>
            </a:pPr>
            <a:r>
              <a:rPr lang="zh-CN" altLang="en-US" sz="2400" smtClean="0">
                <a:latin typeface="宋体" pitchFamily="2" charset="-122"/>
              </a:rPr>
              <a:t>   </a:t>
            </a:r>
          </a:p>
          <a:p>
            <a:pPr eaLnBrk="1" hangingPunct="1">
              <a:spcBef>
                <a:spcPct val="0"/>
              </a:spcBef>
              <a:buFont typeface="Wingdings" pitchFamily="2" charset="2"/>
              <a:buNone/>
            </a:pPr>
            <a:r>
              <a:rPr lang="zh-CN" altLang="en-US" sz="2400" smtClean="0">
                <a:solidFill>
                  <a:schemeClr val="folHlink"/>
                </a:solidFill>
                <a:latin typeface="宋体" pitchFamily="2" charset="-122"/>
              </a:rPr>
              <a:t>	交流地</a:t>
            </a:r>
            <a:r>
              <a:rPr lang="zh-CN" altLang="en-US" sz="2400" smtClean="0">
                <a:latin typeface="宋体" pitchFamily="2" charset="-122"/>
              </a:rPr>
              <a:t>是计算机交流供电电源地，即动力线地，也称为零线。它的地电位很不稳定。在交流地上任意两点之间，往往很容易就有几伏至几十伏的电位差存在。另外，交流地也很容易带来各种干扰。因此，交流地绝对不允许分别与上述几种地相连，而且交流电源变压器的绝缘性能要好，绝对避免漏电现象。</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p:cNvSpPr>
            <a:spLocks noGrp="1" noChangeArrowheads="1"/>
          </p:cNvSpPr>
          <p:nvPr>
            <p:ph idx="1"/>
          </p:nvPr>
        </p:nvSpPr>
        <p:spPr>
          <a:xfrm>
            <a:off x="395288" y="981075"/>
            <a:ext cx="8375650" cy="5184775"/>
          </a:xfrm>
        </p:spPr>
        <p:txBody>
          <a:bodyPr/>
          <a:lstStyle/>
          <a:p>
            <a:pPr eaLnBrk="1" hangingPunct="1">
              <a:spcBef>
                <a:spcPct val="0"/>
              </a:spcBef>
              <a:buFont typeface="Wingdings" pitchFamily="2" charset="2"/>
              <a:buNone/>
            </a:pPr>
            <a:r>
              <a:rPr lang="zh-CN" altLang="en-US" sz="2400" smtClean="0">
                <a:solidFill>
                  <a:schemeClr val="folHlink"/>
                </a:solidFill>
                <a:latin typeface="宋体" pitchFamily="2" charset="-122"/>
              </a:rPr>
              <a:t>1．单点接地与多点接地</a:t>
            </a:r>
          </a:p>
          <a:p>
            <a:pPr eaLnBrk="1" hangingPunct="1">
              <a:spcBef>
                <a:spcPct val="0"/>
              </a:spcBef>
              <a:buFont typeface="Wingdings" pitchFamily="2" charset="2"/>
              <a:buNone/>
            </a:pPr>
            <a:r>
              <a:rPr lang="zh-CN" altLang="en-US" sz="2400" smtClean="0">
                <a:latin typeface="宋体" pitchFamily="2" charset="-122"/>
              </a:rPr>
              <a:t>	根据接地理论分析，低频电路应单点接地，高频电路应就近多点接地。 </a:t>
            </a:r>
          </a:p>
          <a:p>
            <a:pPr eaLnBrk="1" hangingPunct="1">
              <a:spcBef>
                <a:spcPct val="0"/>
              </a:spcBef>
              <a:buFont typeface="Wingdings" pitchFamily="2" charset="2"/>
              <a:buNone/>
            </a:pPr>
            <a:r>
              <a:rPr lang="zh-CN" altLang="en-US" sz="2400" smtClean="0">
                <a:latin typeface="宋体" pitchFamily="2" charset="-122"/>
              </a:rPr>
              <a:t>	当频率小于</a:t>
            </a:r>
            <a:r>
              <a:rPr lang="en-US" altLang="zh-CN" sz="2400" smtClean="0">
                <a:latin typeface="宋体" pitchFamily="2" charset="-122"/>
              </a:rPr>
              <a:t>1MHz</a:t>
            </a:r>
            <a:r>
              <a:rPr lang="zh-CN" altLang="en-US" sz="2400" smtClean="0">
                <a:latin typeface="宋体" pitchFamily="2" charset="-122"/>
              </a:rPr>
              <a:t>时，可以采用单点接地方式； </a:t>
            </a:r>
          </a:p>
          <a:p>
            <a:pPr eaLnBrk="1" hangingPunct="1">
              <a:spcBef>
                <a:spcPct val="0"/>
              </a:spcBef>
              <a:buFont typeface="Wingdings" pitchFamily="2" charset="2"/>
              <a:buNone/>
            </a:pPr>
            <a:r>
              <a:rPr lang="zh-CN" altLang="en-US" sz="2400" smtClean="0">
                <a:latin typeface="宋体" pitchFamily="2" charset="-122"/>
              </a:rPr>
              <a:t>	当频率高于</a:t>
            </a:r>
            <a:r>
              <a:rPr lang="en-US" altLang="zh-CN" sz="2400" smtClean="0">
                <a:latin typeface="宋体" pitchFamily="2" charset="-122"/>
              </a:rPr>
              <a:t>10MHz</a:t>
            </a:r>
            <a:r>
              <a:rPr lang="zh-CN" altLang="en-US" sz="2400" smtClean="0">
                <a:latin typeface="宋体" pitchFamily="2" charset="-122"/>
              </a:rPr>
              <a:t>时，可以采用多点接地方式。</a:t>
            </a:r>
          </a:p>
          <a:p>
            <a:pPr eaLnBrk="1" hangingPunct="1">
              <a:spcBef>
                <a:spcPct val="0"/>
              </a:spcBef>
              <a:buFont typeface="Wingdings" pitchFamily="2" charset="2"/>
              <a:buNone/>
            </a:pPr>
            <a:r>
              <a:rPr lang="zh-CN" altLang="en-US" sz="2400" smtClean="0">
                <a:latin typeface="宋体" pitchFamily="2" charset="-122"/>
              </a:rPr>
              <a:t>	在</a:t>
            </a:r>
            <a:r>
              <a:rPr lang="en-US" altLang="zh-CN" sz="2400" smtClean="0">
                <a:latin typeface="宋体" pitchFamily="2" charset="-122"/>
              </a:rPr>
              <a:t>1</a:t>
            </a:r>
            <a:r>
              <a:rPr lang="zh-CN" altLang="en-US" sz="2400" smtClean="0">
                <a:latin typeface="宋体" pitchFamily="2" charset="-122"/>
              </a:rPr>
              <a:t>至</a:t>
            </a:r>
            <a:r>
              <a:rPr lang="en-US" altLang="zh-CN" sz="2400" smtClean="0">
                <a:latin typeface="宋体" pitchFamily="2" charset="-122"/>
              </a:rPr>
              <a:t>10MHz</a:t>
            </a:r>
            <a:r>
              <a:rPr lang="zh-CN" altLang="en-US" sz="2400" smtClean="0">
                <a:latin typeface="宋体" pitchFamily="2" charset="-122"/>
              </a:rPr>
              <a:t>之间，如果用单点接地时，其地线长度不得超过波长的</a:t>
            </a:r>
            <a:r>
              <a:rPr lang="en-US" altLang="zh-CN" sz="2400" smtClean="0">
                <a:latin typeface="宋体" pitchFamily="2" charset="-122"/>
              </a:rPr>
              <a:t>1/20</a:t>
            </a:r>
            <a:r>
              <a:rPr lang="zh-CN" altLang="en-US" sz="2400" smtClean="0">
                <a:latin typeface="宋体" pitchFamily="2" charset="-122"/>
              </a:rPr>
              <a:t>，否则应使用多点接地。 </a:t>
            </a:r>
          </a:p>
          <a:p>
            <a:pPr eaLnBrk="1" hangingPunct="1">
              <a:spcBef>
                <a:spcPct val="0"/>
              </a:spcBef>
              <a:buFont typeface="Wingdings" pitchFamily="2" charset="2"/>
              <a:buNone/>
            </a:pPr>
            <a:r>
              <a:rPr lang="zh-CN" altLang="en-US" sz="2400" smtClean="0">
                <a:latin typeface="宋体" pitchFamily="2" charset="-122"/>
              </a:rPr>
              <a:t>	</a:t>
            </a:r>
          </a:p>
          <a:p>
            <a:pPr eaLnBrk="1" hangingPunct="1">
              <a:spcBef>
                <a:spcPct val="0"/>
              </a:spcBef>
              <a:buFont typeface="Wingdings" pitchFamily="2" charset="2"/>
              <a:buNone/>
            </a:pPr>
            <a:r>
              <a:rPr lang="zh-CN" altLang="en-US" sz="2400" smtClean="0">
                <a:latin typeface="宋体" pitchFamily="2" charset="-122"/>
              </a:rPr>
              <a:t>	单点接地的目的是避免形成地环路，地环路产生的电流会引入到信号回路内引起干扰。 </a:t>
            </a:r>
          </a:p>
          <a:p>
            <a:pPr eaLnBrk="1" hangingPunct="1">
              <a:spcBef>
                <a:spcPct val="0"/>
              </a:spcBef>
              <a:buFont typeface="Wingdings" pitchFamily="2" charset="2"/>
              <a:buNone/>
            </a:pPr>
            <a:r>
              <a:rPr lang="zh-CN" altLang="en-US" sz="2400" smtClean="0">
                <a:latin typeface="宋体" pitchFamily="2" charset="-122"/>
              </a:rPr>
              <a:t>	</a:t>
            </a:r>
          </a:p>
          <a:p>
            <a:pPr eaLnBrk="1" hangingPunct="1">
              <a:spcBef>
                <a:spcPct val="0"/>
              </a:spcBef>
              <a:buFont typeface="Wingdings" pitchFamily="2" charset="2"/>
              <a:buNone/>
            </a:pPr>
            <a:r>
              <a:rPr lang="zh-CN" altLang="en-US" sz="2400" smtClean="0">
                <a:latin typeface="宋体" pitchFamily="2" charset="-122"/>
              </a:rPr>
              <a:t>	地环路产生的原因：地环路干扰发生在通过较长电缆连接的相距较远的设备之间，其产生的原因是设备之间的地线电位差导致了地环路电流。</a:t>
            </a:r>
            <a:r>
              <a:rPr lang="zh-CN" altLang="en-US" sz="2000" smtClean="0">
                <a:latin typeface="宋体" pitchFamily="2" charset="-122"/>
              </a:rPr>
              <a:t> </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3"/>
          <p:cNvSpPr>
            <a:spLocks noGrp="1" noChangeArrowheads="1"/>
          </p:cNvSpPr>
          <p:nvPr>
            <p:ph idx="1"/>
          </p:nvPr>
        </p:nvSpPr>
        <p:spPr>
          <a:xfrm>
            <a:off x="0" y="1125538"/>
            <a:ext cx="4572000" cy="5503862"/>
          </a:xfrm>
        </p:spPr>
        <p:txBody>
          <a:bodyPr/>
          <a:lstStyle/>
          <a:p>
            <a:pPr eaLnBrk="1" hangingPunct="1">
              <a:spcBef>
                <a:spcPct val="0"/>
              </a:spcBef>
              <a:buFont typeface="Wingdings" pitchFamily="2" charset="2"/>
              <a:buNone/>
            </a:pPr>
            <a:r>
              <a:rPr lang="zh-CN" altLang="en-US" sz="1800" smtClean="0">
                <a:latin typeface="宋体" pitchFamily="2" charset="-122"/>
              </a:rPr>
              <a:t>	</a:t>
            </a:r>
            <a:r>
              <a:rPr lang="zh-CN" altLang="en-US" sz="2000" smtClean="0"/>
              <a:t>在计算机控制系统中，各种地一般应采用分别回流法单点接地。</a:t>
            </a:r>
            <a:r>
              <a:rPr lang="zh-CN" altLang="en-US" sz="2000" smtClean="0">
                <a:latin typeface="宋体" pitchFamily="2" charset="-122"/>
              </a:rPr>
              <a:t>模拟地、数字地、安全地</a:t>
            </a:r>
            <a:r>
              <a:rPr lang="en-US" altLang="zh-CN" sz="2000" smtClean="0">
                <a:latin typeface="宋体" pitchFamily="2" charset="-122"/>
              </a:rPr>
              <a:t>(</a:t>
            </a:r>
            <a:r>
              <a:rPr lang="zh-CN" altLang="en-US" sz="2000" smtClean="0">
                <a:latin typeface="宋体" pitchFamily="2" charset="-122"/>
              </a:rPr>
              <a:t>机壳地</a:t>
            </a:r>
            <a:r>
              <a:rPr lang="en-US" altLang="zh-CN" sz="2000" smtClean="0">
                <a:latin typeface="宋体" pitchFamily="2" charset="-122"/>
              </a:rPr>
              <a:t>)</a:t>
            </a:r>
            <a:r>
              <a:rPr lang="zh-CN" altLang="en-US" sz="2000" smtClean="0">
                <a:latin typeface="宋体" pitchFamily="2" charset="-122"/>
              </a:rPr>
              <a:t>的分别回流法单点接地。回流线往往采用汇流条而不采用一般的导线。汇流条是由多层铜导体构成，截面呈矩形，各层之间有绝缘层。采用多层汇流条以减少自感，可减少干扰的窜入途径。安全地</a:t>
            </a:r>
            <a:r>
              <a:rPr lang="en-US" altLang="zh-CN" sz="2000" smtClean="0">
                <a:latin typeface="宋体" pitchFamily="2" charset="-122"/>
              </a:rPr>
              <a:t>(</a:t>
            </a:r>
            <a:r>
              <a:rPr lang="zh-CN" altLang="en-US" sz="2000" smtClean="0">
                <a:latin typeface="宋体" pitchFamily="2" charset="-122"/>
              </a:rPr>
              <a:t>机壳地</a:t>
            </a:r>
            <a:r>
              <a:rPr lang="en-US" altLang="zh-CN" sz="2000" smtClean="0">
                <a:latin typeface="宋体" pitchFamily="2" charset="-122"/>
              </a:rPr>
              <a:t>)</a:t>
            </a:r>
            <a:r>
              <a:rPr lang="zh-CN" altLang="en-US" sz="2000" smtClean="0">
                <a:latin typeface="宋体" pitchFamily="2" charset="-122"/>
              </a:rPr>
              <a:t>始终与信号地</a:t>
            </a:r>
            <a:r>
              <a:rPr lang="en-US" altLang="zh-CN" sz="2000" smtClean="0">
                <a:latin typeface="宋体" pitchFamily="2" charset="-122"/>
              </a:rPr>
              <a:t>(</a:t>
            </a:r>
            <a:r>
              <a:rPr lang="zh-CN" altLang="en-US" sz="2000" smtClean="0">
                <a:latin typeface="宋体" pitchFamily="2" charset="-122"/>
              </a:rPr>
              <a:t>模拟地、数字地</a:t>
            </a:r>
            <a:r>
              <a:rPr lang="en-US" altLang="zh-CN" sz="2000" smtClean="0">
                <a:latin typeface="宋体" pitchFamily="2" charset="-122"/>
              </a:rPr>
              <a:t>)</a:t>
            </a:r>
            <a:r>
              <a:rPr lang="zh-CN" altLang="en-US" sz="2000" smtClean="0">
                <a:latin typeface="宋体" pitchFamily="2" charset="-122"/>
              </a:rPr>
              <a:t>是浮离开的。这些地之间只在最后汇聚一点，并且常常通过铜接地板交汇，然后用线径不小于</a:t>
            </a:r>
            <a:r>
              <a:rPr lang="en-US" altLang="zh-CN" sz="2000" smtClean="0">
                <a:latin typeface="宋体" pitchFamily="2" charset="-122"/>
              </a:rPr>
              <a:t>300mm</a:t>
            </a:r>
            <a:r>
              <a:rPr lang="en-US" altLang="zh-CN" sz="2000" baseline="30000" smtClean="0">
                <a:latin typeface="宋体" pitchFamily="2" charset="-122"/>
              </a:rPr>
              <a:t>2</a:t>
            </a:r>
            <a:r>
              <a:rPr lang="zh-CN" altLang="en-US" sz="2000" smtClean="0">
                <a:latin typeface="宋体" pitchFamily="2" charset="-122"/>
              </a:rPr>
              <a:t>的多股铜软线焊接在接地极上后深埋地下。</a:t>
            </a:r>
          </a:p>
        </p:txBody>
      </p:sp>
      <p:graphicFrame>
        <p:nvGraphicFramePr>
          <p:cNvPr id="175107" name="Object 4"/>
          <p:cNvGraphicFramePr>
            <a:graphicFrameLocks noChangeAspect="1"/>
          </p:cNvGraphicFramePr>
          <p:nvPr/>
        </p:nvGraphicFramePr>
        <p:xfrm>
          <a:off x="4572000" y="1196975"/>
          <a:ext cx="4510088" cy="4752975"/>
        </p:xfrm>
        <a:graphic>
          <a:graphicData uri="http://schemas.openxmlformats.org/presentationml/2006/ole">
            <mc:AlternateContent xmlns:mc="http://schemas.openxmlformats.org/markup-compatibility/2006">
              <mc:Choice xmlns:v="urn:schemas-microsoft-com:vml" Requires="v">
                <p:oleObj spid="_x0000_s175115" r:id="rId3" imgW="3965040" imgH="3640320" progId="">
                  <p:embed/>
                </p:oleObj>
              </mc:Choice>
              <mc:Fallback>
                <p:oleObj r:id="rId3" imgW="3965040" imgH="36403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11076"/>
                      <a:stretch>
                        <a:fillRect/>
                      </a:stretch>
                    </p:blipFill>
                    <p:spPr bwMode="auto">
                      <a:xfrm>
                        <a:off x="4572000" y="1196975"/>
                        <a:ext cx="4510088" cy="4752975"/>
                      </a:xfrm>
                      <a:prstGeom prst="rect">
                        <a:avLst/>
                      </a:prstGeom>
                      <a:solidFill>
                        <a:srgbClr val="CCFFFF"/>
                      </a:solidFill>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热敏电阻"/>
          <p:cNvPicPr>
            <a:picLocks noChangeAspect="1" noChangeArrowheads="1"/>
          </p:cNvPicPr>
          <p:nvPr/>
        </p:nvPicPr>
        <p:blipFill>
          <a:blip r:embed="rId2" cstate="print"/>
          <a:srcRect/>
          <a:stretch>
            <a:fillRect/>
          </a:stretch>
        </p:blipFill>
        <p:spPr bwMode="auto">
          <a:xfrm>
            <a:off x="323850" y="333375"/>
            <a:ext cx="2447925" cy="1636713"/>
          </a:xfrm>
          <a:prstGeom prst="rect">
            <a:avLst/>
          </a:prstGeom>
          <a:noFill/>
          <a:ln w="9525">
            <a:noFill/>
            <a:miter lim="800000"/>
            <a:headEnd/>
            <a:tailEnd/>
          </a:ln>
        </p:spPr>
      </p:pic>
      <p:sp>
        <p:nvSpPr>
          <p:cNvPr id="19459" name="Rectangle 5"/>
          <p:cNvSpPr>
            <a:spLocks noChangeArrowheads="1"/>
          </p:cNvSpPr>
          <p:nvPr/>
        </p:nvSpPr>
        <p:spPr bwMode="auto">
          <a:xfrm>
            <a:off x="900113" y="2133600"/>
            <a:ext cx="1403350" cy="457200"/>
          </a:xfrm>
          <a:prstGeom prst="rect">
            <a:avLst/>
          </a:prstGeom>
          <a:noFill/>
          <a:ln w="9525" algn="ctr">
            <a:noFill/>
            <a:miter lim="800000"/>
            <a:headEnd/>
            <a:tailEnd/>
          </a:ln>
        </p:spPr>
        <p:txBody>
          <a:bodyPr wrap="none">
            <a:spAutoFit/>
          </a:bodyPr>
          <a:lstStyle/>
          <a:p>
            <a:r>
              <a:rPr kumimoji="1" lang="zh-CN" altLang="en-US">
                <a:solidFill>
                  <a:schemeClr val="tx2"/>
                </a:solidFill>
              </a:rPr>
              <a:t>热敏电阻</a:t>
            </a:r>
          </a:p>
        </p:txBody>
      </p:sp>
      <p:pic>
        <p:nvPicPr>
          <p:cNvPr id="19460" name="Picture 6" descr="压力传感器1"/>
          <p:cNvPicPr>
            <a:picLocks noChangeAspect="1" noChangeArrowheads="1"/>
          </p:cNvPicPr>
          <p:nvPr/>
        </p:nvPicPr>
        <p:blipFill>
          <a:blip r:embed="rId3" cstate="print"/>
          <a:srcRect/>
          <a:stretch>
            <a:fillRect/>
          </a:stretch>
        </p:blipFill>
        <p:spPr bwMode="auto">
          <a:xfrm>
            <a:off x="6084888" y="333375"/>
            <a:ext cx="1482725" cy="2447925"/>
          </a:xfrm>
          <a:prstGeom prst="rect">
            <a:avLst/>
          </a:prstGeom>
          <a:noFill/>
          <a:ln w="9525">
            <a:noFill/>
            <a:miter lim="800000"/>
            <a:headEnd/>
            <a:tailEnd/>
          </a:ln>
        </p:spPr>
      </p:pic>
      <p:sp>
        <p:nvSpPr>
          <p:cNvPr id="19461" name="Rectangle 7"/>
          <p:cNvSpPr>
            <a:spLocks noChangeArrowheads="1"/>
          </p:cNvSpPr>
          <p:nvPr/>
        </p:nvSpPr>
        <p:spPr bwMode="auto">
          <a:xfrm>
            <a:off x="6300788" y="2924175"/>
            <a:ext cx="1708150" cy="457200"/>
          </a:xfrm>
          <a:prstGeom prst="rect">
            <a:avLst/>
          </a:prstGeom>
          <a:noFill/>
          <a:ln w="9525" algn="ctr">
            <a:noFill/>
            <a:miter lim="800000"/>
            <a:headEnd/>
            <a:tailEnd/>
          </a:ln>
        </p:spPr>
        <p:txBody>
          <a:bodyPr wrap="none">
            <a:spAutoFit/>
          </a:bodyPr>
          <a:lstStyle/>
          <a:p>
            <a:r>
              <a:rPr kumimoji="1" lang="zh-CN" altLang="en-US">
                <a:solidFill>
                  <a:schemeClr val="tx2"/>
                </a:solidFill>
              </a:rPr>
              <a:t>压力传感器</a:t>
            </a:r>
          </a:p>
        </p:txBody>
      </p:sp>
      <p:pic>
        <p:nvPicPr>
          <p:cNvPr id="19462" name="Picture 8" descr="1151 GP型压力变送器"/>
          <p:cNvPicPr>
            <a:picLocks noChangeAspect="1" noChangeArrowheads="1"/>
          </p:cNvPicPr>
          <p:nvPr/>
        </p:nvPicPr>
        <p:blipFill>
          <a:blip r:embed="rId4" cstate="print"/>
          <a:srcRect/>
          <a:stretch>
            <a:fillRect/>
          </a:stretch>
        </p:blipFill>
        <p:spPr bwMode="auto">
          <a:xfrm>
            <a:off x="3419475" y="333375"/>
            <a:ext cx="1646238" cy="2232025"/>
          </a:xfrm>
          <a:prstGeom prst="rect">
            <a:avLst/>
          </a:prstGeom>
          <a:noFill/>
          <a:ln w="9525">
            <a:noFill/>
            <a:miter lim="800000"/>
            <a:headEnd/>
            <a:tailEnd/>
          </a:ln>
        </p:spPr>
      </p:pic>
      <p:sp>
        <p:nvSpPr>
          <p:cNvPr id="19463" name="Rectangle 9"/>
          <p:cNvSpPr>
            <a:spLocks noChangeArrowheads="1"/>
          </p:cNvSpPr>
          <p:nvPr/>
        </p:nvSpPr>
        <p:spPr bwMode="auto">
          <a:xfrm>
            <a:off x="3492500" y="2708275"/>
            <a:ext cx="1708150" cy="457200"/>
          </a:xfrm>
          <a:prstGeom prst="rect">
            <a:avLst/>
          </a:prstGeom>
          <a:noFill/>
          <a:ln w="9525" algn="ctr">
            <a:noFill/>
            <a:miter lim="800000"/>
            <a:headEnd/>
            <a:tailEnd/>
          </a:ln>
        </p:spPr>
        <p:txBody>
          <a:bodyPr wrap="none">
            <a:spAutoFit/>
          </a:bodyPr>
          <a:lstStyle/>
          <a:p>
            <a:r>
              <a:rPr kumimoji="1" lang="zh-CN" altLang="en-US">
                <a:solidFill>
                  <a:schemeClr val="tx2"/>
                </a:solidFill>
              </a:rPr>
              <a:t>压差传感器</a:t>
            </a:r>
          </a:p>
        </p:txBody>
      </p:sp>
      <p:pic>
        <p:nvPicPr>
          <p:cNvPr id="19464" name="Picture 12" descr="LWGY型涡轮流量传感器"/>
          <p:cNvPicPr>
            <a:picLocks noChangeAspect="1" noChangeArrowheads="1"/>
          </p:cNvPicPr>
          <p:nvPr/>
        </p:nvPicPr>
        <p:blipFill>
          <a:blip r:embed="rId5" cstate="print"/>
          <a:srcRect/>
          <a:stretch>
            <a:fillRect/>
          </a:stretch>
        </p:blipFill>
        <p:spPr bwMode="auto">
          <a:xfrm>
            <a:off x="395288" y="3141663"/>
            <a:ext cx="1992312" cy="2447925"/>
          </a:xfrm>
          <a:prstGeom prst="rect">
            <a:avLst/>
          </a:prstGeom>
          <a:noFill/>
          <a:ln w="9525">
            <a:noFill/>
            <a:miter lim="800000"/>
            <a:headEnd/>
            <a:tailEnd/>
          </a:ln>
        </p:spPr>
      </p:pic>
      <p:sp>
        <p:nvSpPr>
          <p:cNvPr id="19465" name="Rectangle 13"/>
          <p:cNvSpPr>
            <a:spLocks noChangeArrowheads="1"/>
          </p:cNvSpPr>
          <p:nvPr/>
        </p:nvSpPr>
        <p:spPr bwMode="auto">
          <a:xfrm>
            <a:off x="468313" y="5876925"/>
            <a:ext cx="2317750" cy="457200"/>
          </a:xfrm>
          <a:prstGeom prst="rect">
            <a:avLst/>
          </a:prstGeom>
          <a:noFill/>
          <a:ln w="9525" algn="ctr">
            <a:noFill/>
            <a:miter lim="800000"/>
            <a:headEnd/>
            <a:tailEnd/>
          </a:ln>
        </p:spPr>
        <p:txBody>
          <a:bodyPr wrap="none">
            <a:spAutoFit/>
          </a:bodyPr>
          <a:lstStyle/>
          <a:p>
            <a:r>
              <a:rPr kumimoji="1" lang="zh-CN" altLang="en-US">
                <a:solidFill>
                  <a:schemeClr val="tx2"/>
                </a:solidFill>
              </a:rPr>
              <a:t>涡轮流量传感器</a:t>
            </a:r>
          </a:p>
        </p:txBody>
      </p:sp>
      <p:pic>
        <p:nvPicPr>
          <p:cNvPr id="19466" name="Picture 14" descr="磁致伸缩液位传感器2"/>
          <p:cNvPicPr>
            <a:picLocks noChangeAspect="1" noChangeArrowheads="1"/>
          </p:cNvPicPr>
          <p:nvPr/>
        </p:nvPicPr>
        <p:blipFill>
          <a:blip r:embed="rId6" cstate="print"/>
          <a:srcRect/>
          <a:stretch>
            <a:fillRect/>
          </a:stretch>
        </p:blipFill>
        <p:spPr bwMode="auto">
          <a:xfrm>
            <a:off x="5292725" y="3644900"/>
            <a:ext cx="2959100" cy="989013"/>
          </a:xfrm>
          <a:prstGeom prst="rect">
            <a:avLst/>
          </a:prstGeom>
          <a:noFill/>
          <a:ln w="9525">
            <a:noFill/>
            <a:miter lim="800000"/>
            <a:headEnd/>
            <a:tailEnd/>
          </a:ln>
        </p:spPr>
      </p:pic>
      <p:sp>
        <p:nvSpPr>
          <p:cNvPr id="19467" name="Rectangle 15"/>
          <p:cNvSpPr>
            <a:spLocks noChangeArrowheads="1"/>
          </p:cNvSpPr>
          <p:nvPr/>
        </p:nvSpPr>
        <p:spPr bwMode="auto">
          <a:xfrm>
            <a:off x="6011863" y="5876925"/>
            <a:ext cx="1708150" cy="457200"/>
          </a:xfrm>
          <a:prstGeom prst="rect">
            <a:avLst/>
          </a:prstGeom>
          <a:noFill/>
          <a:ln w="9525" algn="ctr">
            <a:noFill/>
            <a:miter lim="800000"/>
            <a:headEnd/>
            <a:tailEnd/>
          </a:ln>
        </p:spPr>
        <p:txBody>
          <a:bodyPr wrap="none">
            <a:spAutoFit/>
          </a:bodyPr>
          <a:lstStyle/>
          <a:p>
            <a:r>
              <a:rPr kumimoji="1" lang="zh-CN" altLang="en-US">
                <a:solidFill>
                  <a:schemeClr val="tx2"/>
                </a:solidFill>
              </a:rPr>
              <a:t>液位传感器</a:t>
            </a:r>
          </a:p>
        </p:txBody>
      </p:sp>
      <p:pic>
        <p:nvPicPr>
          <p:cNvPr id="19468" name="Picture 16" descr="超声波流量计"/>
          <p:cNvPicPr>
            <a:picLocks noChangeAspect="1" noChangeArrowheads="1"/>
          </p:cNvPicPr>
          <p:nvPr/>
        </p:nvPicPr>
        <p:blipFill>
          <a:blip r:embed="rId7" cstate="print"/>
          <a:srcRect/>
          <a:stretch>
            <a:fillRect/>
          </a:stretch>
        </p:blipFill>
        <p:spPr bwMode="auto">
          <a:xfrm>
            <a:off x="3059113" y="3284538"/>
            <a:ext cx="2151062" cy="2232025"/>
          </a:xfrm>
          <a:prstGeom prst="rect">
            <a:avLst/>
          </a:prstGeom>
          <a:noFill/>
          <a:ln w="9525">
            <a:noFill/>
            <a:miter lim="800000"/>
            <a:headEnd/>
            <a:tailEnd/>
          </a:ln>
        </p:spPr>
      </p:pic>
      <p:sp>
        <p:nvSpPr>
          <p:cNvPr id="19469" name="Rectangle 17"/>
          <p:cNvSpPr>
            <a:spLocks noChangeArrowheads="1"/>
          </p:cNvSpPr>
          <p:nvPr/>
        </p:nvSpPr>
        <p:spPr bwMode="auto">
          <a:xfrm>
            <a:off x="2916238" y="5876925"/>
            <a:ext cx="2622550" cy="457200"/>
          </a:xfrm>
          <a:prstGeom prst="rect">
            <a:avLst/>
          </a:prstGeom>
          <a:noFill/>
          <a:ln w="9525" algn="ctr">
            <a:noFill/>
            <a:miter lim="800000"/>
            <a:headEnd/>
            <a:tailEnd/>
          </a:ln>
        </p:spPr>
        <p:txBody>
          <a:bodyPr wrap="none">
            <a:spAutoFit/>
          </a:bodyPr>
          <a:lstStyle/>
          <a:p>
            <a:r>
              <a:rPr kumimoji="1" lang="zh-CN" altLang="en-US">
                <a:solidFill>
                  <a:schemeClr val="tx2"/>
                </a:solidFill>
              </a:rPr>
              <a:t>超声波流量传感器</a:t>
            </a:r>
          </a:p>
        </p:txBody>
      </p:sp>
      <p:pic>
        <p:nvPicPr>
          <p:cNvPr id="19470" name="Picture 18" descr="磁致伸缩液位传感器"/>
          <p:cNvPicPr>
            <a:picLocks noChangeAspect="1" noChangeArrowheads="1"/>
          </p:cNvPicPr>
          <p:nvPr/>
        </p:nvPicPr>
        <p:blipFill>
          <a:blip r:embed="rId8" cstate="print"/>
          <a:srcRect/>
          <a:stretch>
            <a:fillRect/>
          </a:stretch>
        </p:blipFill>
        <p:spPr bwMode="auto">
          <a:xfrm>
            <a:off x="5292725" y="4724400"/>
            <a:ext cx="2951163" cy="93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4"/>
          <p:cNvSpPr>
            <a:spLocks noChangeArrowheads="1"/>
          </p:cNvSpPr>
          <p:nvPr/>
        </p:nvSpPr>
        <p:spPr bwMode="auto">
          <a:xfrm>
            <a:off x="250825" y="260350"/>
            <a:ext cx="8642350" cy="1917700"/>
          </a:xfrm>
          <a:prstGeom prst="rect">
            <a:avLst/>
          </a:prstGeom>
          <a:noFill/>
          <a:ln w="9525" algn="ctr">
            <a:noFill/>
            <a:miter lim="800000"/>
            <a:headEnd/>
            <a:tailEnd/>
          </a:ln>
        </p:spPr>
        <p:txBody>
          <a:bodyPr>
            <a:spAutoFit/>
          </a:bodyPr>
          <a:lstStyle/>
          <a:p>
            <a:r>
              <a:rPr lang="en-US" altLang="zh-CN" b="1">
                <a:solidFill>
                  <a:schemeClr val="folHlink"/>
                </a:solidFill>
                <a:latin typeface="宋体" pitchFamily="2" charset="-122"/>
              </a:rPr>
              <a:t>2.</a:t>
            </a:r>
            <a:r>
              <a:rPr lang="zh-CN" altLang="en-US" b="1">
                <a:solidFill>
                  <a:schemeClr val="folHlink"/>
                </a:solidFill>
                <a:latin typeface="宋体" pitchFamily="2" charset="-122"/>
              </a:rPr>
              <a:t>低频接地技术</a:t>
            </a:r>
          </a:p>
          <a:p>
            <a:r>
              <a:rPr lang="zh-CN" altLang="en-US" b="1">
                <a:solidFill>
                  <a:srgbClr val="00FF00"/>
                </a:solidFill>
                <a:latin typeface="宋体" pitchFamily="2" charset="-122"/>
              </a:rPr>
              <a:t>①一点接地方式</a:t>
            </a:r>
            <a:r>
              <a:rPr lang="zh-CN" altLang="en-US" b="1">
                <a:latin typeface="宋体" pitchFamily="2" charset="-122"/>
              </a:rPr>
              <a:t></a:t>
            </a:r>
          </a:p>
          <a:p>
            <a:r>
              <a:rPr lang="zh-CN" altLang="en-US" b="1">
                <a:latin typeface="宋体" pitchFamily="2" charset="-122"/>
              </a:rPr>
              <a:t>信号地线的接地方式应采用一点接地，而不采用多点接地。一点接地主要有两种接法：即串联接地</a:t>
            </a:r>
            <a:r>
              <a:rPr lang="en-US" altLang="zh-CN" b="1">
                <a:latin typeface="宋体" pitchFamily="2" charset="-122"/>
              </a:rPr>
              <a:t>(</a:t>
            </a:r>
            <a:r>
              <a:rPr lang="zh-CN" altLang="en-US" b="1">
                <a:latin typeface="宋体" pitchFamily="2" charset="-122"/>
              </a:rPr>
              <a:t>或称共同接地</a:t>
            </a:r>
            <a:r>
              <a:rPr lang="en-US" altLang="zh-CN" b="1">
                <a:latin typeface="宋体" pitchFamily="2" charset="-122"/>
              </a:rPr>
              <a:t>)</a:t>
            </a:r>
            <a:r>
              <a:rPr lang="zh-CN" altLang="en-US" b="1">
                <a:latin typeface="宋体" pitchFamily="2" charset="-122"/>
              </a:rPr>
              <a:t>和并联接地</a:t>
            </a:r>
            <a:r>
              <a:rPr lang="en-US" altLang="zh-CN" b="1">
                <a:latin typeface="宋体" pitchFamily="2" charset="-122"/>
              </a:rPr>
              <a:t>(</a:t>
            </a:r>
            <a:r>
              <a:rPr lang="zh-CN" altLang="en-US" b="1">
                <a:latin typeface="宋体" pitchFamily="2" charset="-122"/>
              </a:rPr>
              <a:t>或称分别接地</a:t>
            </a:r>
            <a:r>
              <a:rPr lang="en-US" altLang="zh-CN" b="1">
                <a:latin typeface="宋体" pitchFamily="2" charset="-122"/>
              </a:rPr>
              <a:t>) </a:t>
            </a:r>
            <a:r>
              <a:rPr lang="zh-CN" altLang="en-US" b="1">
                <a:latin typeface="宋体" pitchFamily="2" charset="-122"/>
              </a:rPr>
              <a:t>。</a:t>
            </a:r>
          </a:p>
        </p:txBody>
      </p:sp>
      <p:pic>
        <p:nvPicPr>
          <p:cNvPr id="176131" name="Picture 6"/>
          <p:cNvPicPr>
            <a:picLocks noChangeAspect="1" noChangeArrowheads="1"/>
          </p:cNvPicPr>
          <p:nvPr/>
        </p:nvPicPr>
        <p:blipFill>
          <a:blip r:embed="rId2" cstate="print"/>
          <a:srcRect/>
          <a:stretch>
            <a:fillRect/>
          </a:stretch>
        </p:blipFill>
        <p:spPr bwMode="auto">
          <a:xfrm>
            <a:off x="611188" y="2420938"/>
            <a:ext cx="3962400" cy="1676400"/>
          </a:xfrm>
          <a:prstGeom prst="rect">
            <a:avLst/>
          </a:prstGeom>
          <a:noFill/>
          <a:ln w="9525">
            <a:noFill/>
            <a:miter lim="800000"/>
            <a:headEnd/>
            <a:tailEnd/>
          </a:ln>
        </p:spPr>
      </p:pic>
      <p:pic>
        <p:nvPicPr>
          <p:cNvPr id="176132" name="Picture 8"/>
          <p:cNvPicPr>
            <a:picLocks noChangeAspect="1" noChangeArrowheads="1"/>
          </p:cNvPicPr>
          <p:nvPr/>
        </p:nvPicPr>
        <p:blipFill>
          <a:blip r:embed="rId3" cstate="print"/>
          <a:srcRect/>
          <a:stretch>
            <a:fillRect/>
          </a:stretch>
        </p:blipFill>
        <p:spPr bwMode="auto">
          <a:xfrm>
            <a:off x="5003800" y="2420938"/>
            <a:ext cx="3276600" cy="1643062"/>
          </a:xfrm>
          <a:prstGeom prst="rect">
            <a:avLst/>
          </a:prstGeom>
          <a:noFill/>
          <a:ln w="9525">
            <a:noFill/>
            <a:miter lim="800000"/>
            <a:headEnd/>
            <a:tailEnd/>
          </a:ln>
        </p:spPr>
      </p:pic>
      <p:sp>
        <p:nvSpPr>
          <p:cNvPr id="452617" name="Rectangle 9"/>
          <p:cNvSpPr>
            <a:spLocks noChangeArrowheads="1"/>
          </p:cNvSpPr>
          <p:nvPr/>
        </p:nvSpPr>
        <p:spPr bwMode="auto">
          <a:xfrm>
            <a:off x="323850" y="4210050"/>
            <a:ext cx="8640763" cy="2282825"/>
          </a:xfrm>
          <a:prstGeom prst="rect">
            <a:avLst/>
          </a:prstGeom>
          <a:noFill/>
          <a:ln w="9525" algn="ctr">
            <a:noFill/>
            <a:miter lim="800000"/>
            <a:headEnd/>
            <a:tailEnd/>
          </a:ln>
          <a:effectLst/>
        </p:spPr>
        <p:txBody>
          <a:bodyPr>
            <a:spAutoFit/>
          </a:bodyPr>
          <a:lstStyle/>
          <a:p>
            <a:pPr>
              <a:defRPr/>
            </a:pPr>
            <a:r>
              <a:rPr kumimoji="1" lang="zh-CN" altLang="en-US" b="1">
                <a:effectLst>
                  <a:outerShdw blurRad="38100" dist="38100" dir="2700000" algn="tl">
                    <a:srgbClr val="000000"/>
                  </a:outerShdw>
                </a:effectLst>
                <a:latin typeface="宋体" pitchFamily="2" charset="-122"/>
              </a:rPr>
              <a:t>从防止噪声角度看，如图所示的串联接地方式是最不适用的，由于地电阻</a:t>
            </a:r>
            <a:r>
              <a:rPr kumimoji="1" lang="en-US" altLang="zh-CN" b="1">
                <a:effectLst>
                  <a:outerShdw blurRad="38100" dist="38100" dir="2700000" algn="tl">
                    <a:srgbClr val="000000"/>
                  </a:outerShdw>
                </a:effectLst>
                <a:latin typeface="宋体" pitchFamily="2" charset="-122"/>
              </a:rPr>
              <a:t>r1</a:t>
            </a:r>
            <a:r>
              <a:rPr kumimoji="1" lang="zh-CN" altLang="en-US" b="1">
                <a:effectLst>
                  <a:outerShdw blurRad="38100" dist="38100" dir="2700000" algn="tl">
                    <a:srgbClr val="000000"/>
                  </a:outerShdw>
                </a:effectLst>
                <a:latin typeface="宋体" pitchFamily="2" charset="-122"/>
              </a:rPr>
              <a:t>、</a:t>
            </a:r>
            <a:r>
              <a:rPr kumimoji="1" lang="en-US" altLang="zh-CN" b="1">
                <a:effectLst>
                  <a:outerShdw blurRad="38100" dist="38100" dir="2700000" algn="tl">
                    <a:srgbClr val="000000"/>
                  </a:outerShdw>
                </a:effectLst>
                <a:latin typeface="宋体" pitchFamily="2" charset="-122"/>
              </a:rPr>
              <a:t>r2</a:t>
            </a:r>
            <a:r>
              <a:rPr kumimoji="1" lang="zh-CN" altLang="en-US" b="1">
                <a:effectLst>
                  <a:outerShdw blurRad="38100" dist="38100" dir="2700000" algn="tl">
                    <a:srgbClr val="000000"/>
                  </a:outerShdw>
                </a:effectLst>
                <a:latin typeface="宋体" pitchFamily="2" charset="-122"/>
              </a:rPr>
              <a:t>和</a:t>
            </a:r>
            <a:r>
              <a:rPr kumimoji="1" lang="en-US" altLang="zh-CN" b="1">
                <a:effectLst>
                  <a:outerShdw blurRad="38100" dist="38100" dir="2700000" algn="tl">
                    <a:srgbClr val="000000"/>
                  </a:outerShdw>
                </a:effectLst>
                <a:latin typeface="宋体" pitchFamily="2" charset="-122"/>
              </a:rPr>
              <a:t>r3</a:t>
            </a:r>
            <a:r>
              <a:rPr kumimoji="1" lang="zh-CN" altLang="en-US" b="1">
                <a:effectLst>
                  <a:outerShdw blurRad="38100" dist="38100" dir="2700000" algn="tl">
                    <a:srgbClr val="000000"/>
                  </a:outerShdw>
                </a:effectLst>
                <a:latin typeface="宋体" pitchFamily="2" charset="-122"/>
              </a:rPr>
              <a:t>是串联的，所以各电路间相互发生干扰 。</a:t>
            </a:r>
          </a:p>
          <a:p>
            <a:pPr>
              <a:defRPr/>
            </a:pPr>
            <a:r>
              <a:rPr kumimoji="1" lang="zh-CN" altLang="en-US" b="1">
                <a:effectLst>
                  <a:outerShdw blurRad="38100" dist="38100" dir="2700000" algn="tl">
                    <a:srgbClr val="000000"/>
                  </a:outerShdw>
                </a:effectLst>
                <a:latin typeface="宋体" pitchFamily="2" charset="-122"/>
              </a:rPr>
              <a:t>并联接地方式在低频时是最适用的，因为各电路的地电位只与本电路的地电流和地线阻抗有关，不会因地电流而引起各电路间的耦合。这种方式的缺点是需要连很多根地线，用起来比较麻烦。</a:t>
            </a:r>
            <a:r>
              <a:rPr kumimoji="1" lang="zh-CN" altLang="en-US" b="1">
                <a:latin typeface="宋体" pitchFamily="2" charset="-122"/>
              </a:rPr>
              <a:t>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Grp="1" noChangeArrowheads="1"/>
          </p:cNvSpPr>
          <p:nvPr>
            <p:ph idx="1"/>
          </p:nvPr>
        </p:nvSpPr>
        <p:spPr>
          <a:xfrm>
            <a:off x="468313" y="333375"/>
            <a:ext cx="7772400" cy="4114800"/>
          </a:xfrm>
        </p:spPr>
        <p:txBody>
          <a:bodyPr/>
          <a:lstStyle/>
          <a:p>
            <a:pPr eaLnBrk="1" hangingPunct="1">
              <a:buFont typeface="Wingdings" pitchFamily="2" charset="2"/>
              <a:buNone/>
            </a:pPr>
            <a:r>
              <a:rPr lang="zh-CN" altLang="en-US" sz="2400" smtClean="0">
                <a:solidFill>
                  <a:srgbClr val="00FF00"/>
                </a:solidFill>
                <a:latin typeface="黑体" pitchFamily="49" charset="-122"/>
              </a:rPr>
              <a:t>②实用的低频接地</a:t>
            </a:r>
            <a:r>
              <a:rPr lang="zh-CN" altLang="en-US" sz="2400" smtClean="0">
                <a:latin typeface="黑体" pitchFamily="49" charset="-122"/>
              </a:rPr>
              <a:t> </a:t>
            </a:r>
          </a:p>
          <a:p>
            <a:pPr eaLnBrk="1" hangingPunct="1">
              <a:spcBef>
                <a:spcPct val="0"/>
              </a:spcBef>
              <a:buFont typeface="Wingdings" pitchFamily="2" charset="2"/>
              <a:buNone/>
            </a:pPr>
            <a:r>
              <a:rPr lang="zh-CN" altLang="en-US" sz="2400" smtClean="0">
                <a:latin typeface="黑体" pitchFamily="49" charset="-122"/>
              </a:rPr>
              <a:t>   一般在低频时用串联一点接地的综合接法，即在符合噪声标准和简单易行的条件下统筹兼顾。也就是说可用分组接法，即低电平电路经一组共同地线接地，高电平电路经另一组共同地线接地。 </a:t>
            </a:r>
          </a:p>
          <a:p>
            <a:pPr eaLnBrk="1" hangingPunct="1">
              <a:spcBef>
                <a:spcPct val="0"/>
              </a:spcBef>
              <a:buFont typeface="Wingdings" pitchFamily="2" charset="2"/>
              <a:buNone/>
            </a:pPr>
            <a:r>
              <a:rPr lang="zh-CN" altLang="en-US" sz="2400" smtClean="0">
                <a:latin typeface="黑体" pitchFamily="49" charset="-122"/>
              </a:rPr>
              <a:t>   一条是低电平电路地线；一条是继电器、电动机等的地线</a:t>
            </a:r>
            <a:r>
              <a:rPr lang="en-US" altLang="zh-CN" sz="2400" smtClean="0">
                <a:latin typeface="黑体" pitchFamily="49" charset="-122"/>
              </a:rPr>
              <a:t>(</a:t>
            </a:r>
            <a:r>
              <a:rPr lang="zh-CN" altLang="en-US" sz="2400" smtClean="0">
                <a:latin typeface="黑体" pitchFamily="49" charset="-122"/>
              </a:rPr>
              <a:t>称为</a:t>
            </a:r>
            <a:r>
              <a:rPr lang="zh-CN" altLang="en-US" sz="2400" smtClean="0"/>
              <a:t>“</a:t>
            </a:r>
            <a:r>
              <a:rPr lang="zh-CN" altLang="en-US" sz="2400" smtClean="0">
                <a:latin typeface="黑体" pitchFamily="49" charset="-122"/>
              </a:rPr>
              <a:t>噪声</a:t>
            </a:r>
            <a:r>
              <a:rPr lang="zh-CN" altLang="en-US" sz="2400" smtClean="0"/>
              <a:t>”</a:t>
            </a:r>
            <a:r>
              <a:rPr lang="zh-CN" altLang="en-US" sz="2400" smtClean="0">
                <a:latin typeface="黑体" pitchFamily="49" charset="-122"/>
              </a:rPr>
              <a:t>地线</a:t>
            </a:r>
            <a:r>
              <a:rPr lang="en-US" altLang="zh-CN" sz="2400" smtClean="0">
                <a:latin typeface="黑体" pitchFamily="49" charset="-122"/>
              </a:rPr>
              <a:t>)</a:t>
            </a:r>
            <a:r>
              <a:rPr lang="zh-CN" altLang="en-US" sz="2400" smtClean="0">
                <a:latin typeface="黑体" pitchFamily="49" charset="-122"/>
              </a:rPr>
              <a:t>；一条是设备机壳地线</a:t>
            </a:r>
            <a:r>
              <a:rPr lang="en-US" altLang="zh-CN" sz="2400" smtClean="0">
                <a:latin typeface="黑体" pitchFamily="49" charset="-122"/>
              </a:rPr>
              <a:t>(</a:t>
            </a:r>
            <a:r>
              <a:rPr lang="zh-CN" altLang="en-US" sz="2400" smtClean="0">
                <a:latin typeface="黑体" pitchFamily="49" charset="-122"/>
              </a:rPr>
              <a:t>称为</a:t>
            </a:r>
            <a:r>
              <a:rPr lang="zh-CN" altLang="en-US" sz="2400" smtClean="0"/>
              <a:t>“</a:t>
            </a:r>
            <a:r>
              <a:rPr lang="zh-CN" altLang="en-US" sz="2400" smtClean="0">
                <a:latin typeface="黑体" pitchFamily="49" charset="-122"/>
              </a:rPr>
              <a:t>金属件</a:t>
            </a:r>
            <a:r>
              <a:rPr lang="zh-CN" altLang="en-US" sz="2400" smtClean="0"/>
              <a:t>”</a:t>
            </a:r>
            <a:r>
              <a:rPr lang="zh-CN" altLang="en-US" sz="2400" smtClean="0">
                <a:latin typeface="黑体" pitchFamily="49" charset="-122"/>
              </a:rPr>
              <a:t>地线</a:t>
            </a:r>
            <a:r>
              <a:rPr lang="en-US" altLang="zh-CN" sz="2400" smtClean="0">
                <a:latin typeface="黑体" pitchFamily="49" charset="-122"/>
              </a:rPr>
              <a:t>)</a:t>
            </a:r>
            <a:r>
              <a:rPr lang="zh-CN" altLang="en-US" sz="2400" smtClean="0">
                <a:latin typeface="黑体" pitchFamily="49" charset="-122"/>
              </a:rPr>
              <a:t>。 这三条地线应在一点连接接地。</a:t>
            </a:r>
          </a:p>
        </p:txBody>
      </p:sp>
      <p:pic>
        <p:nvPicPr>
          <p:cNvPr id="177155" name="Picture 5"/>
          <p:cNvPicPr>
            <a:picLocks noChangeAspect="1" noChangeArrowheads="1"/>
          </p:cNvPicPr>
          <p:nvPr/>
        </p:nvPicPr>
        <p:blipFill>
          <a:blip r:embed="rId2" cstate="print"/>
          <a:srcRect/>
          <a:stretch>
            <a:fillRect/>
          </a:stretch>
        </p:blipFill>
        <p:spPr bwMode="auto">
          <a:xfrm>
            <a:off x="1979613" y="4005263"/>
            <a:ext cx="3733800" cy="1727200"/>
          </a:xfrm>
          <a:prstGeom prst="rect">
            <a:avLst/>
          </a:prstGeom>
          <a:noFill/>
          <a:ln w="9525">
            <a:noFill/>
            <a:miter lim="800000"/>
            <a:headEnd/>
            <a:tailEnd/>
          </a:ln>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noChangeArrowheads="1"/>
          </p:cNvSpPr>
          <p:nvPr>
            <p:ph idx="1"/>
          </p:nvPr>
        </p:nvSpPr>
        <p:spPr>
          <a:xfrm>
            <a:off x="0" y="620713"/>
            <a:ext cx="9144000" cy="3429000"/>
          </a:xfrm>
        </p:spPr>
        <p:txBody>
          <a:bodyPr/>
          <a:lstStyle/>
          <a:p>
            <a:pPr eaLnBrk="1" hangingPunct="1">
              <a:spcBef>
                <a:spcPct val="0"/>
              </a:spcBef>
              <a:buFont typeface="Wingdings" pitchFamily="2" charset="2"/>
              <a:buNone/>
            </a:pPr>
            <a:r>
              <a:rPr lang="en-US" altLang="zh-CN" sz="2400" smtClean="0">
                <a:solidFill>
                  <a:schemeClr val="folHlink"/>
                </a:solidFill>
                <a:latin typeface="宋体" pitchFamily="2" charset="-122"/>
              </a:rPr>
              <a:t>	3、</a:t>
            </a:r>
            <a:r>
              <a:rPr lang="zh-CN" altLang="en-US" sz="2400" smtClean="0">
                <a:solidFill>
                  <a:schemeClr val="folHlink"/>
                </a:solidFill>
                <a:latin typeface="宋体" pitchFamily="2" charset="-122"/>
              </a:rPr>
              <a:t>通道馈线接地技术</a:t>
            </a:r>
          </a:p>
          <a:p>
            <a:pPr eaLnBrk="1" hangingPunct="1">
              <a:spcBef>
                <a:spcPct val="0"/>
              </a:spcBef>
              <a:buFont typeface="Wingdings" pitchFamily="2" charset="2"/>
              <a:buNone/>
            </a:pPr>
            <a:r>
              <a:rPr lang="zh-CN" altLang="en-US" sz="2400" smtClean="0">
                <a:latin typeface="宋体" pitchFamily="2" charset="-122"/>
              </a:rPr>
              <a:t>	在计算机控制输入系统中，传感器、变送器和放大器通常采用屏蔽罩，而信号的传送往往使用屏蔽线。对于屏蔽层的接地也应遵守单点接地原则。接地电路也有两种情况。在图</a:t>
            </a:r>
            <a:r>
              <a:rPr lang="en-US" altLang="zh-CN" sz="2400" smtClean="0">
                <a:latin typeface="宋体" pitchFamily="2" charset="-122"/>
              </a:rPr>
              <a:t>a</a:t>
            </a:r>
            <a:r>
              <a:rPr lang="zh-CN" altLang="en-US" sz="2400" smtClean="0">
                <a:latin typeface="宋体" pitchFamily="2" charset="-122"/>
              </a:rPr>
              <a:t>中，信号源端接地，而接收端放大器浮地，则屏蔽层应在信号源端接地（</a:t>
            </a:r>
            <a:r>
              <a:rPr lang="en-US" altLang="zh-CN" sz="2400" smtClean="0">
                <a:latin typeface="宋体" pitchFamily="2" charset="-122"/>
              </a:rPr>
              <a:t>A</a:t>
            </a:r>
            <a:r>
              <a:rPr lang="zh-CN" altLang="en-US" sz="2400" smtClean="0">
                <a:latin typeface="宋体" pitchFamily="2" charset="-122"/>
              </a:rPr>
              <a:t>点）。在图</a:t>
            </a:r>
            <a:r>
              <a:rPr lang="en-US" altLang="zh-CN" sz="2400" smtClean="0">
                <a:latin typeface="宋体" pitchFamily="2" charset="-122"/>
              </a:rPr>
              <a:t>b</a:t>
            </a:r>
            <a:r>
              <a:rPr lang="zh-CN" altLang="en-US" sz="2400" smtClean="0">
                <a:latin typeface="宋体" pitchFamily="2" charset="-122"/>
              </a:rPr>
              <a:t>相反，信号源浮地，接收端接地，则屏蔽层应在接收端接地（</a:t>
            </a:r>
            <a:r>
              <a:rPr lang="en-US" altLang="zh-CN" sz="2400" smtClean="0">
                <a:latin typeface="宋体" pitchFamily="2" charset="-122"/>
              </a:rPr>
              <a:t>B</a:t>
            </a:r>
            <a:r>
              <a:rPr lang="zh-CN" altLang="en-US" sz="2400" smtClean="0">
                <a:latin typeface="宋体" pitchFamily="2" charset="-122"/>
              </a:rPr>
              <a:t>点）。这样单点接地是为了避免在屏蔽层与地之间的回路电流，从而通过屏蔽层与信号线间的电容产生对信号线的干扰。</a:t>
            </a:r>
          </a:p>
        </p:txBody>
      </p:sp>
      <p:graphicFrame>
        <p:nvGraphicFramePr>
          <p:cNvPr id="178179" name="Object 7"/>
          <p:cNvGraphicFramePr>
            <a:graphicFrameLocks noChangeAspect="1"/>
          </p:cNvGraphicFramePr>
          <p:nvPr/>
        </p:nvGraphicFramePr>
        <p:xfrm>
          <a:off x="1258888" y="4076700"/>
          <a:ext cx="7416800" cy="2606675"/>
        </p:xfrm>
        <a:graphic>
          <a:graphicData uri="http://schemas.openxmlformats.org/presentationml/2006/ole">
            <mc:AlternateContent xmlns:mc="http://schemas.openxmlformats.org/markup-compatibility/2006">
              <mc:Choice xmlns:v="urn:schemas-microsoft-com:vml" Requires="v">
                <p:oleObj spid="_x0000_s178187" r:id="rId3" imgW="6713280" imgH="2531880" progId="">
                  <p:embed/>
                </p:oleObj>
              </mc:Choice>
              <mc:Fallback>
                <p:oleObj r:id="rId3" imgW="6713280" imgH="253188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b="8815"/>
                      <a:stretch>
                        <a:fillRect/>
                      </a:stretch>
                    </p:blipFill>
                    <p:spPr bwMode="auto">
                      <a:xfrm>
                        <a:off x="1258888" y="4076700"/>
                        <a:ext cx="7416800" cy="2606675"/>
                      </a:xfrm>
                      <a:prstGeom prst="rect">
                        <a:avLst/>
                      </a:prstGeom>
                      <a:solidFill>
                        <a:srgbClr val="CCFFFF"/>
                      </a:solidFill>
                    </p:spPr>
                  </p:pic>
                </p:oleObj>
              </mc:Fallback>
            </mc:AlternateContent>
          </a:graphicData>
        </a:graphic>
      </p:graphicFrame>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
          <p:cNvSpPr>
            <a:spLocks noGrp="1" noChangeArrowheads="1"/>
          </p:cNvSpPr>
          <p:nvPr>
            <p:ph idx="1"/>
          </p:nvPr>
        </p:nvSpPr>
        <p:spPr>
          <a:xfrm>
            <a:off x="323850" y="1628775"/>
            <a:ext cx="3962400" cy="4495800"/>
          </a:xfrm>
        </p:spPr>
        <p:txBody>
          <a:bodyPr/>
          <a:lstStyle/>
          <a:p>
            <a:pPr algn="just" eaLnBrk="1" hangingPunct="1">
              <a:spcBef>
                <a:spcPct val="0"/>
              </a:spcBef>
              <a:buSzPct val="70000"/>
              <a:buFont typeface="Wingdings" pitchFamily="2" charset="2"/>
              <a:buNone/>
            </a:pPr>
            <a:r>
              <a:rPr lang="en-US" altLang="zh-CN" sz="2400" smtClean="0">
                <a:solidFill>
                  <a:schemeClr val="folHlink"/>
                </a:solidFill>
                <a:latin typeface="宋体" pitchFamily="2" charset="-122"/>
              </a:rPr>
              <a:t>4、</a:t>
            </a:r>
            <a:r>
              <a:rPr lang="zh-CN" altLang="en-US" sz="2400" smtClean="0">
                <a:solidFill>
                  <a:schemeClr val="folHlink"/>
                </a:solidFill>
                <a:latin typeface="宋体" pitchFamily="2" charset="-122"/>
              </a:rPr>
              <a:t>主机外壳接地机芯浮空</a:t>
            </a:r>
            <a:r>
              <a:rPr lang="zh-CN" altLang="en-US" sz="2400" smtClean="0">
                <a:latin typeface="宋体" pitchFamily="2" charset="-122"/>
              </a:rPr>
              <a:t> </a:t>
            </a:r>
          </a:p>
          <a:p>
            <a:pPr algn="just" eaLnBrk="1" hangingPunct="1">
              <a:spcBef>
                <a:spcPct val="0"/>
              </a:spcBef>
              <a:buSzPct val="70000"/>
              <a:buFont typeface="Wingdings" pitchFamily="2" charset="2"/>
              <a:buNone/>
            </a:pPr>
            <a:r>
              <a:rPr lang="zh-CN" altLang="en-US" sz="2400" smtClean="0">
                <a:latin typeface="宋体" pitchFamily="2" charset="-122"/>
              </a:rPr>
              <a:t>	为了提高计算机的抗干扰能力，将主机外壳作为屏蔽罩接地。而把机内器件架与外壳绝缘，绝缘电阻大于</a:t>
            </a:r>
            <a:r>
              <a:rPr lang="en-US" altLang="zh-CN" sz="2400" smtClean="0">
                <a:latin typeface="宋体" pitchFamily="2" charset="-122"/>
              </a:rPr>
              <a:t>50MΩ</a:t>
            </a:r>
            <a:r>
              <a:rPr lang="zh-CN" altLang="en-US" sz="2400" smtClean="0">
                <a:latin typeface="宋体" pitchFamily="2" charset="-122"/>
              </a:rPr>
              <a:t>，即机内信号地浮空这种方法安全可靠，抗干扰能力强，但制造工艺复杂，一旦绝缘电阻降低就会引入干扰。</a:t>
            </a:r>
            <a:endParaRPr lang="zh-CN" altLang="en-US" sz="2400" smtClean="0"/>
          </a:p>
        </p:txBody>
      </p:sp>
      <p:graphicFrame>
        <p:nvGraphicFramePr>
          <p:cNvPr id="179203" name="Object 4"/>
          <p:cNvGraphicFramePr>
            <a:graphicFrameLocks noChangeAspect="1"/>
          </p:cNvGraphicFramePr>
          <p:nvPr/>
        </p:nvGraphicFramePr>
        <p:xfrm>
          <a:off x="4876800" y="1905000"/>
          <a:ext cx="4038600" cy="3594100"/>
        </p:xfrm>
        <a:graphic>
          <a:graphicData uri="http://schemas.openxmlformats.org/presentationml/2006/ole">
            <mc:AlternateContent xmlns:mc="http://schemas.openxmlformats.org/markup-compatibility/2006">
              <mc:Choice xmlns:v="urn:schemas-microsoft-com:vml" Requires="v">
                <p:oleObj spid="_x0000_s179211" r:id="rId3" imgW="3158640" imgH="2460600" progId="">
                  <p:embed/>
                </p:oleObj>
              </mc:Choice>
              <mc:Fallback>
                <p:oleObj r:id="rId3" imgW="3158640" imgH="24606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14339"/>
                      <a:stretch>
                        <a:fillRect/>
                      </a:stretch>
                    </p:blipFill>
                    <p:spPr bwMode="auto">
                      <a:xfrm>
                        <a:off x="4876800" y="1905000"/>
                        <a:ext cx="4038600" cy="3594100"/>
                      </a:xfrm>
                      <a:prstGeom prst="rect">
                        <a:avLst/>
                      </a:prstGeom>
                      <a:solidFill>
                        <a:srgbClr val="CCFFFF"/>
                      </a:solidFill>
                    </p:spPr>
                  </p:pic>
                </p:oleObj>
              </mc:Fallback>
            </mc:AlternateContent>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p:cNvSpPr>
            <a:spLocks noGrp="1" noChangeArrowheads="1"/>
          </p:cNvSpPr>
          <p:nvPr>
            <p:ph idx="1"/>
          </p:nvPr>
        </p:nvSpPr>
        <p:spPr>
          <a:xfrm>
            <a:off x="287338" y="620713"/>
            <a:ext cx="8856662" cy="2608262"/>
          </a:xfrm>
        </p:spPr>
        <p:txBody>
          <a:bodyPr/>
          <a:lstStyle/>
          <a:p>
            <a:pPr algn="just" eaLnBrk="1" hangingPunct="1">
              <a:lnSpc>
                <a:spcPct val="90000"/>
              </a:lnSpc>
              <a:spcBef>
                <a:spcPct val="0"/>
              </a:spcBef>
              <a:buSzPct val="70000"/>
              <a:buFont typeface="Wingdings" pitchFamily="2" charset="2"/>
              <a:buNone/>
            </a:pPr>
            <a:r>
              <a:rPr lang="en-US" altLang="zh-CN" sz="2400" smtClean="0">
                <a:solidFill>
                  <a:schemeClr val="folHlink"/>
                </a:solidFill>
                <a:latin typeface="宋体" pitchFamily="2" charset="-122"/>
              </a:rPr>
              <a:t>5、</a:t>
            </a:r>
            <a:r>
              <a:rPr lang="zh-CN" altLang="en-US" sz="2400" smtClean="0">
                <a:solidFill>
                  <a:schemeClr val="folHlink"/>
                </a:solidFill>
                <a:latin typeface="宋体" pitchFamily="2" charset="-122"/>
              </a:rPr>
              <a:t>多机系统的接地</a:t>
            </a:r>
            <a:r>
              <a:rPr lang="zh-CN" altLang="en-US" sz="2400" smtClean="0">
                <a:solidFill>
                  <a:schemeClr val="tx2"/>
                </a:solidFill>
                <a:latin typeface="宋体" pitchFamily="2" charset="-122"/>
              </a:rPr>
              <a:t></a:t>
            </a:r>
            <a:r>
              <a:rPr lang="zh-CN" altLang="en-US" sz="2400" smtClean="0">
                <a:latin typeface="宋体" pitchFamily="2" charset="-122"/>
              </a:rPr>
              <a:t> </a:t>
            </a:r>
          </a:p>
          <a:p>
            <a:pPr eaLnBrk="1" hangingPunct="1">
              <a:lnSpc>
                <a:spcPct val="90000"/>
              </a:lnSpc>
              <a:spcBef>
                <a:spcPct val="0"/>
              </a:spcBef>
              <a:buSzPct val="70000"/>
              <a:buFont typeface="Wingdings" pitchFamily="2" charset="2"/>
              <a:buNone/>
            </a:pPr>
            <a:r>
              <a:rPr lang="zh-CN" altLang="en-US" sz="2400" smtClean="0">
                <a:latin typeface="宋体" pitchFamily="2" charset="-122"/>
              </a:rPr>
              <a:t>	在计算机网络系统中，多台计算机之间相互通信，资源共享。如果接地不合理，将使整个网络系统无法正常工作。近距离的几台计算机安装在同一机房内，可采用多机一点接地方法。对于远距离的计算机网络，多台计算机之间的数据通信，通过隔离的办法把地分开。例如：采用变压器隔离技术、光电隔离技术和无线电通信技术。</a:t>
            </a:r>
          </a:p>
        </p:txBody>
      </p:sp>
      <p:graphicFrame>
        <p:nvGraphicFramePr>
          <p:cNvPr id="180227" name="Object 8"/>
          <p:cNvGraphicFramePr>
            <a:graphicFrameLocks noChangeAspect="1"/>
          </p:cNvGraphicFramePr>
          <p:nvPr/>
        </p:nvGraphicFramePr>
        <p:xfrm>
          <a:off x="539750" y="3357563"/>
          <a:ext cx="8064500" cy="2760662"/>
        </p:xfrm>
        <a:graphic>
          <a:graphicData uri="http://schemas.openxmlformats.org/presentationml/2006/ole">
            <mc:AlternateContent xmlns:mc="http://schemas.openxmlformats.org/markup-compatibility/2006">
              <mc:Choice xmlns:v="urn:schemas-microsoft-com:vml" Requires="v">
                <p:oleObj spid="_x0000_s180235" r:id="rId3" imgW="5587920" imgH="2252520" progId="">
                  <p:embed/>
                </p:oleObj>
              </mc:Choice>
              <mc:Fallback>
                <p:oleObj r:id="rId3" imgW="5587920" imgH="2252520"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b="20137"/>
                      <a:stretch>
                        <a:fillRect/>
                      </a:stretch>
                    </p:blipFill>
                    <p:spPr bwMode="auto">
                      <a:xfrm>
                        <a:off x="539750" y="3357563"/>
                        <a:ext cx="8064500" cy="2760662"/>
                      </a:xfrm>
                      <a:prstGeom prst="rect">
                        <a:avLst/>
                      </a:prstGeom>
                      <a:solidFill>
                        <a:srgbClr val="CCFFFF"/>
                      </a:solidFill>
                    </p:spPr>
                  </p:pic>
                </p:oleObj>
              </mc:Fallback>
            </mc:AlternateContent>
          </a:graphicData>
        </a:graphic>
      </p:graphicFrame>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noChangeArrowheads="1"/>
          </p:cNvSpPr>
          <p:nvPr>
            <p:ph idx="1"/>
          </p:nvPr>
        </p:nvSpPr>
        <p:spPr/>
        <p:txBody>
          <a:bodyPr/>
          <a:lstStyle/>
          <a:p>
            <a:pPr eaLnBrk="1" hangingPunct="1">
              <a:lnSpc>
                <a:spcPct val="120000"/>
              </a:lnSpc>
            </a:pPr>
            <a:r>
              <a:rPr lang="zh-CN" altLang="en-US" sz="2800" smtClean="0"/>
              <a:t>计算机控制输入/输出原理、</a:t>
            </a:r>
            <a:r>
              <a:rPr lang="en-US" altLang="zh-CN" sz="2800" smtClean="0"/>
              <a:t>A/D</a:t>
            </a:r>
            <a:r>
              <a:rPr lang="zh-CN" altLang="en-US" sz="2800" smtClean="0"/>
              <a:t>转换和</a:t>
            </a:r>
            <a:r>
              <a:rPr lang="en-US" altLang="zh-CN" sz="2800" smtClean="0"/>
              <a:t>D/A </a:t>
            </a:r>
            <a:r>
              <a:rPr lang="zh-CN" altLang="en-US" sz="2800" smtClean="0"/>
              <a:t>转换原理</a:t>
            </a:r>
          </a:p>
          <a:p>
            <a:pPr eaLnBrk="1" hangingPunct="1">
              <a:lnSpc>
                <a:spcPct val="120000"/>
              </a:lnSpc>
            </a:pPr>
            <a:r>
              <a:rPr lang="zh-CN" altLang="en-US" sz="2800" smtClean="0"/>
              <a:t>模拟量输入通道和模拟量输出通道的结构、组成、实现方法、与微型计算机之间的接口技术</a:t>
            </a:r>
          </a:p>
          <a:p>
            <a:pPr eaLnBrk="1" hangingPunct="1">
              <a:lnSpc>
                <a:spcPct val="120000"/>
              </a:lnSpc>
            </a:pPr>
            <a:r>
              <a:rPr lang="zh-CN" altLang="en-US" sz="2800" smtClean="0"/>
              <a:t>开关量输入通道和开关量输出通道的组成、实现原理</a:t>
            </a:r>
          </a:p>
          <a:p>
            <a:pPr eaLnBrk="1" hangingPunct="1">
              <a:lnSpc>
                <a:spcPct val="120000"/>
              </a:lnSpc>
            </a:pPr>
            <a:r>
              <a:rPr lang="zh-CN" altLang="en-US" sz="2800" smtClean="0"/>
              <a:t>过程通道抗干扰的主要技术</a:t>
            </a:r>
          </a:p>
        </p:txBody>
      </p:sp>
      <p:sp>
        <p:nvSpPr>
          <p:cNvPr id="181250" name="Rectangle 2"/>
          <p:cNvSpPr>
            <a:spLocks noGrp="1" noChangeArrowheads="1"/>
          </p:cNvSpPr>
          <p:nvPr>
            <p:ph type="title"/>
          </p:nvPr>
        </p:nvSpPr>
        <p:spPr>
          <a:xfrm>
            <a:off x="533400" y="457200"/>
            <a:ext cx="7772400" cy="1143000"/>
          </a:xfrm>
        </p:spPr>
        <p:txBody>
          <a:bodyPr/>
          <a:lstStyle/>
          <a:p>
            <a:pPr eaLnBrk="1" hangingPunct="1"/>
            <a:r>
              <a:rPr lang="zh-CN" altLang="en-US" sz="3600" smtClean="0">
                <a:solidFill>
                  <a:schemeClr val="folHlink"/>
                </a:solidFill>
              </a:rPr>
              <a:t>本章小结</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body" sz="half" idx="1"/>
          </p:nvPr>
        </p:nvSpPr>
        <p:spPr>
          <a:xfrm>
            <a:off x="468313" y="333375"/>
            <a:ext cx="8496300" cy="3311525"/>
          </a:xfrm>
        </p:spPr>
        <p:txBody>
          <a:bodyPr/>
          <a:lstStyle/>
          <a:p>
            <a:pPr algn="just" eaLnBrk="1" hangingPunct="1">
              <a:lnSpc>
                <a:spcPct val="90000"/>
              </a:lnSpc>
              <a:buFont typeface="Wingdings" pitchFamily="2" charset="2"/>
              <a:buNone/>
            </a:pPr>
            <a:r>
              <a:rPr lang="zh-CN" altLang="en-US" sz="1800" smtClean="0">
                <a:latin typeface="宋体" pitchFamily="2" charset="-122"/>
              </a:rPr>
              <a:t> 模拟量输入通道的功能是将各类传感器转换来的模拟电信号转换成数字信号送入计算机。其组成包括：</a:t>
            </a:r>
            <a:endParaRPr lang="zh-CN" altLang="en-US" sz="1800" smtClean="0"/>
          </a:p>
          <a:p>
            <a:pPr algn="just" eaLnBrk="1" hangingPunct="1">
              <a:lnSpc>
                <a:spcPct val="90000"/>
              </a:lnSpc>
              <a:buFont typeface="Wingdings" pitchFamily="2" charset="2"/>
              <a:buNone/>
            </a:pPr>
            <a:r>
              <a:rPr lang="zh-CN" altLang="en-US" sz="1800" smtClean="0">
                <a:solidFill>
                  <a:schemeClr val="accent1"/>
                </a:solidFill>
                <a:latin typeface="宋体" pitchFamily="2" charset="-122"/>
              </a:rPr>
              <a:t>⑴ 信号调理</a:t>
            </a:r>
            <a:r>
              <a:rPr lang="zh-CN" altLang="en-US" sz="1800" smtClean="0">
                <a:latin typeface="宋体" pitchFamily="2" charset="-122"/>
              </a:rPr>
              <a:t> 通过信号变换、滤波、线性化、隔离等，将信号转换成标准信号</a:t>
            </a:r>
            <a:endParaRPr lang="en-US" altLang="zh-CN" sz="1800" smtClean="0">
              <a:latin typeface="宋体" pitchFamily="2" charset="-122"/>
            </a:endParaRPr>
          </a:p>
          <a:p>
            <a:pPr algn="just" eaLnBrk="1" hangingPunct="1">
              <a:lnSpc>
                <a:spcPct val="90000"/>
              </a:lnSpc>
              <a:buFont typeface="Wingdings" pitchFamily="2" charset="2"/>
              <a:buNone/>
            </a:pPr>
            <a:r>
              <a:rPr lang="en-US" altLang="zh-CN" sz="1800" smtClean="0">
                <a:solidFill>
                  <a:schemeClr val="accent1"/>
                </a:solidFill>
                <a:latin typeface="宋体" pitchFamily="2" charset="-122"/>
              </a:rPr>
              <a:t>(2)</a:t>
            </a:r>
            <a:r>
              <a:rPr lang="zh-CN" altLang="en-US" sz="1800" smtClean="0">
                <a:solidFill>
                  <a:schemeClr val="accent1"/>
                </a:solidFill>
                <a:latin typeface="宋体" pitchFamily="2" charset="-122"/>
              </a:rPr>
              <a:t>多路转换器</a:t>
            </a:r>
            <a:r>
              <a:rPr lang="zh-CN" altLang="en-US" sz="1800" smtClean="0">
                <a:latin typeface="宋体" pitchFamily="2" charset="-122"/>
              </a:rPr>
              <a:t> 当有多个信号源分时使用模拟量输入通道时，必须采用多路转换器。</a:t>
            </a:r>
            <a:endParaRPr lang="zh-CN" altLang="en-US" sz="1800" smtClean="0"/>
          </a:p>
          <a:p>
            <a:pPr algn="just" eaLnBrk="1" hangingPunct="1">
              <a:lnSpc>
                <a:spcPct val="90000"/>
              </a:lnSpc>
              <a:buFont typeface="Wingdings" pitchFamily="2" charset="2"/>
              <a:buNone/>
            </a:pPr>
            <a:r>
              <a:rPr lang="en-US" altLang="zh-CN" sz="1800" smtClean="0">
                <a:solidFill>
                  <a:schemeClr val="accent1"/>
                </a:solidFill>
                <a:latin typeface="宋体" pitchFamily="2" charset="-122"/>
              </a:rPr>
              <a:t>(3)</a:t>
            </a:r>
            <a:r>
              <a:rPr lang="zh-CN" altLang="en-US" sz="1800" smtClean="0">
                <a:solidFill>
                  <a:schemeClr val="accent1"/>
                </a:solidFill>
                <a:latin typeface="宋体" pitchFamily="2" charset="-122"/>
              </a:rPr>
              <a:t>前置放大器</a:t>
            </a:r>
            <a:r>
              <a:rPr lang="zh-CN" altLang="en-US" sz="1800" smtClean="0">
                <a:latin typeface="宋体" pitchFamily="2" charset="-122"/>
              </a:rPr>
              <a:t> 将传感器得到的电信号进行放大处理，以满足</a:t>
            </a:r>
            <a:r>
              <a:rPr lang="en-US" altLang="zh-CN" sz="1800" smtClean="0">
                <a:latin typeface="宋体" pitchFamily="2" charset="-122"/>
              </a:rPr>
              <a:t>A/D</a:t>
            </a:r>
            <a:r>
              <a:rPr lang="zh-CN" altLang="en-US" sz="1800" smtClean="0">
                <a:latin typeface="宋体" pitchFamily="2" charset="-122"/>
              </a:rPr>
              <a:t>转换器规定的量程输入。</a:t>
            </a:r>
            <a:endParaRPr lang="zh-CN" altLang="en-US" sz="1800" smtClean="0"/>
          </a:p>
          <a:p>
            <a:pPr algn="just" eaLnBrk="1" hangingPunct="1">
              <a:lnSpc>
                <a:spcPct val="90000"/>
              </a:lnSpc>
              <a:buFont typeface="Wingdings" pitchFamily="2" charset="2"/>
              <a:buNone/>
            </a:pPr>
            <a:r>
              <a:rPr lang="en-US" altLang="zh-CN" sz="1800" smtClean="0">
                <a:solidFill>
                  <a:schemeClr val="accent1"/>
                </a:solidFill>
                <a:latin typeface="宋体" pitchFamily="2" charset="-122"/>
              </a:rPr>
              <a:t>(4)</a:t>
            </a:r>
            <a:r>
              <a:rPr lang="zh-CN" altLang="en-US" sz="1800" smtClean="0">
                <a:solidFill>
                  <a:schemeClr val="accent1"/>
                </a:solidFill>
                <a:latin typeface="宋体" pitchFamily="2" charset="-122"/>
              </a:rPr>
              <a:t>采样/保持器</a:t>
            </a:r>
            <a:r>
              <a:rPr lang="zh-CN" altLang="en-US" sz="1800" smtClean="0">
                <a:latin typeface="宋体" pitchFamily="2" charset="-122"/>
              </a:rPr>
              <a:t> 用以保持采样点的模拟信号，使其在</a:t>
            </a:r>
            <a:r>
              <a:rPr lang="en-US" altLang="zh-CN" sz="1800" smtClean="0">
                <a:latin typeface="宋体" pitchFamily="2" charset="-122"/>
              </a:rPr>
              <a:t>A/D</a:t>
            </a:r>
            <a:r>
              <a:rPr lang="zh-CN" altLang="en-US" sz="1800" smtClean="0">
                <a:latin typeface="宋体" pitchFamily="2" charset="-122"/>
              </a:rPr>
              <a:t>转换期间保持不变。</a:t>
            </a:r>
            <a:endParaRPr lang="zh-CN" altLang="en-US" sz="1800" smtClean="0"/>
          </a:p>
          <a:p>
            <a:pPr algn="just" eaLnBrk="1" hangingPunct="1">
              <a:lnSpc>
                <a:spcPct val="90000"/>
              </a:lnSpc>
              <a:buFont typeface="Wingdings" pitchFamily="2" charset="2"/>
              <a:buNone/>
            </a:pPr>
            <a:r>
              <a:rPr lang="en-US" altLang="zh-CN" sz="1800" smtClean="0">
                <a:solidFill>
                  <a:schemeClr val="accent1"/>
                </a:solidFill>
                <a:latin typeface="宋体" pitchFamily="2" charset="-122"/>
              </a:rPr>
              <a:t>(5)A/D</a:t>
            </a:r>
            <a:r>
              <a:rPr lang="zh-CN" altLang="en-US" sz="1800" smtClean="0">
                <a:solidFill>
                  <a:schemeClr val="accent1"/>
                </a:solidFill>
                <a:latin typeface="宋体" pitchFamily="2" charset="-122"/>
              </a:rPr>
              <a:t>转换器</a:t>
            </a:r>
            <a:r>
              <a:rPr lang="zh-CN" altLang="en-US" sz="1800" smtClean="0">
                <a:latin typeface="宋体" pitchFamily="2" charset="-122"/>
              </a:rPr>
              <a:t> 将模拟量转换为计算机可识别的二进制数字量。</a:t>
            </a:r>
            <a:endParaRPr lang="zh-CN" altLang="en-US" sz="1800" smtClean="0"/>
          </a:p>
          <a:p>
            <a:pPr algn="just" eaLnBrk="1" hangingPunct="1">
              <a:lnSpc>
                <a:spcPct val="90000"/>
              </a:lnSpc>
              <a:buFont typeface="Wingdings" pitchFamily="2" charset="2"/>
              <a:buNone/>
            </a:pPr>
            <a:r>
              <a:rPr lang="en-US" altLang="zh-CN" sz="1800" smtClean="0">
                <a:solidFill>
                  <a:schemeClr val="accent1"/>
                </a:solidFill>
                <a:latin typeface="宋体" pitchFamily="2" charset="-122"/>
              </a:rPr>
              <a:t>(6)I/O</a:t>
            </a:r>
            <a:r>
              <a:rPr lang="zh-CN" altLang="en-US" sz="1800" smtClean="0">
                <a:solidFill>
                  <a:schemeClr val="accent1"/>
                </a:solidFill>
                <a:latin typeface="宋体" pitchFamily="2" charset="-122"/>
              </a:rPr>
              <a:t>接口</a:t>
            </a:r>
            <a:r>
              <a:rPr lang="zh-CN" altLang="en-US" sz="1800" smtClean="0">
                <a:latin typeface="宋体" pitchFamily="2" charset="-122"/>
              </a:rPr>
              <a:t> 用来锁存</a:t>
            </a:r>
            <a:r>
              <a:rPr lang="en-US" altLang="zh-CN" sz="1800" smtClean="0">
                <a:latin typeface="宋体" pitchFamily="2" charset="-122"/>
              </a:rPr>
              <a:t>A/D</a:t>
            </a:r>
            <a:r>
              <a:rPr lang="zh-CN" altLang="en-US" sz="1800" smtClean="0">
                <a:latin typeface="宋体" pitchFamily="2" charset="-122"/>
              </a:rPr>
              <a:t>转换后的数字量，以供计算机来读取。</a:t>
            </a:r>
            <a:endParaRPr lang="zh-CN" altLang="en-US" sz="1800" smtClean="0"/>
          </a:p>
        </p:txBody>
      </p:sp>
      <p:graphicFrame>
        <p:nvGraphicFramePr>
          <p:cNvPr id="20484" name="Object 8"/>
          <p:cNvGraphicFramePr>
            <a:graphicFrameLocks noGrp="1" noChangeAspect="1"/>
          </p:cNvGraphicFramePr>
          <p:nvPr>
            <p:ph sz="half" idx="2"/>
          </p:nvPr>
        </p:nvGraphicFramePr>
        <p:xfrm>
          <a:off x="755650" y="3860800"/>
          <a:ext cx="7378700" cy="2171700"/>
        </p:xfrm>
        <a:graphic>
          <a:graphicData uri="http://schemas.openxmlformats.org/presentationml/2006/ole">
            <mc:AlternateContent xmlns:mc="http://schemas.openxmlformats.org/markup-compatibility/2006">
              <mc:Choice xmlns:v="urn:schemas-microsoft-com:vml" Requires="v">
                <p:oleObj spid="_x0000_s20492" name="Visio" r:id="rId3" imgW="6154608" imgH="1810918" progId="Visio.Drawing.11">
                  <p:embed/>
                </p:oleObj>
              </mc:Choice>
              <mc:Fallback>
                <p:oleObj name="Visio" r:id="rId3" imgW="6154608" imgH="1810918"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860800"/>
                        <a:ext cx="7378700" cy="2171700"/>
                      </a:xfrm>
                      <a:prstGeom prst="rect">
                        <a:avLst/>
                      </a:prstGeom>
                      <a:solidFill>
                        <a:srgbClr val="FFFF99"/>
                      </a:solidFill>
                    </p:spPr>
                  </p:pic>
                </p:oleObj>
              </mc:Fallback>
            </mc:AlternateContent>
          </a:graphicData>
        </a:graphic>
      </p:graphicFrame>
      <p:sp>
        <p:nvSpPr>
          <p:cNvPr id="20483" name="Rectangle 6"/>
          <p:cNvSpPr>
            <a:spLocks noChangeArrowheads="1"/>
          </p:cNvSpPr>
          <p:nvPr/>
        </p:nvSpPr>
        <p:spPr bwMode="auto">
          <a:xfrm>
            <a:off x="2152650" y="2690813"/>
            <a:ext cx="9144000" cy="0"/>
          </a:xfrm>
          <a:prstGeom prst="rect">
            <a:avLst/>
          </a:prstGeom>
          <a:noFill/>
          <a:ln w="12700" cap="sq">
            <a:noFill/>
            <a:miter lim="800000"/>
            <a:headEnd type="none" w="sm" len="sm"/>
            <a:tailEnd type="none" w="sm" len="sm"/>
          </a:ln>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250825" y="1268413"/>
            <a:ext cx="8713788" cy="2879725"/>
          </a:xfrm>
        </p:spPr>
        <p:txBody>
          <a:bodyPr/>
          <a:lstStyle/>
          <a:p>
            <a:pPr eaLnBrk="1" hangingPunct="1">
              <a:lnSpc>
                <a:spcPct val="80000"/>
              </a:lnSpc>
              <a:buFont typeface="Wingdings" pitchFamily="2" charset="2"/>
              <a:buNone/>
            </a:pPr>
            <a:r>
              <a:rPr kumimoji="0" lang="zh-CN" altLang="en-US" sz="2400" dirty="0" smtClean="0">
                <a:latin typeface="宋体" pitchFamily="2" charset="-122"/>
              </a:rPr>
              <a:t>  </a:t>
            </a:r>
            <a:r>
              <a:rPr kumimoji="0" lang="zh-CN" altLang="en-US" sz="2400" dirty="0" smtClean="0">
                <a:solidFill>
                  <a:schemeClr val="accent1"/>
                </a:solidFill>
                <a:latin typeface="宋体" pitchFamily="2" charset="-122"/>
              </a:rPr>
              <a:t>信号调理电路</a:t>
            </a:r>
            <a:r>
              <a:rPr kumimoji="0" lang="zh-CN" altLang="en-US" sz="2400" dirty="0" smtClean="0">
                <a:latin typeface="宋体" pitchFamily="2" charset="-122"/>
              </a:rPr>
              <a:t>（信号预处理）主要是对来自传感器或变送器的信号进行处理。如将</a:t>
            </a:r>
            <a:r>
              <a:rPr kumimoji="0" lang="en-US" altLang="zh-CN" sz="2400" dirty="0" err="1" smtClean="0">
                <a:solidFill>
                  <a:schemeClr val="folHlink"/>
                </a:solidFill>
                <a:latin typeface="宋体" pitchFamily="2" charset="-122"/>
              </a:rPr>
              <a:t>4mA</a:t>
            </a:r>
            <a:r>
              <a:rPr kumimoji="0" lang="zh-CN" altLang="en-US" sz="2400" dirty="0" smtClean="0">
                <a:solidFill>
                  <a:schemeClr val="folHlink"/>
                </a:solidFill>
                <a:latin typeface="宋体" pitchFamily="2" charset="-122"/>
              </a:rPr>
              <a:t>～</a:t>
            </a:r>
            <a:r>
              <a:rPr kumimoji="0" lang="en-US" altLang="zh-CN" sz="2400" dirty="0" err="1" smtClean="0">
                <a:solidFill>
                  <a:schemeClr val="folHlink"/>
                </a:solidFill>
                <a:latin typeface="宋体" pitchFamily="2" charset="-122"/>
              </a:rPr>
              <a:t>20mA</a:t>
            </a:r>
            <a:r>
              <a:rPr kumimoji="0" lang="zh-CN" altLang="en-US" sz="2400" dirty="0" smtClean="0">
                <a:solidFill>
                  <a:schemeClr val="folHlink"/>
                </a:solidFill>
                <a:latin typeface="宋体" pitchFamily="2" charset="-122"/>
              </a:rPr>
              <a:t>或</a:t>
            </a:r>
            <a:r>
              <a:rPr kumimoji="0" lang="en-US" altLang="zh-CN" sz="2400" dirty="0" smtClean="0">
                <a:solidFill>
                  <a:schemeClr val="folHlink"/>
                </a:solidFill>
                <a:latin typeface="宋体" pitchFamily="2" charset="-122"/>
              </a:rPr>
              <a:t>0</a:t>
            </a:r>
            <a:r>
              <a:rPr kumimoji="0" lang="zh-CN" altLang="en-US" sz="2400" dirty="0" smtClean="0">
                <a:solidFill>
                  <a:schemeClr val="folHlink"/>
                </a:solidFill>
                <a:latin typeface="宋体" pitchFamily="2" charset="-122"/>
              </a:rPr>
              <a:t>～</a:t>
            </a:r>
            <a:r>
              <a:rPr kumimoji="0" lang="en-US" altLang="zh-CN" sz="2400" dirty="0" err="1" smtClean="0">
                <a:solidFill>
                  <a:schemeClr val="folHlink"/>
                </a:solidFill>
                <a:latin typeface="宋体" pitchFamily="2" charset="-122"/>
              </a:rPr>
              <a:t>10mA</a:t>
            </a:r>
            <a:r>
              <a:rPr kumimoji="0" lang="zh-CN" altLang="en-US" sz="2400" dirty="0" smtClean="0">
                <a:solidFill>
                  <a:schemeClr val="folHlink"/>
                </a:solidFill>
                <a:latin typeface="宋体" pitchFamily="2" charset="-122"/>
              </a:rPr>
              <a:t>电流信号变为电压信号</a:t>
            </a:r>
            <a:r>
              <a:rPr kumimoji="0" lang="zh-CN" altLang="en-US" sz="2400" dirty="0" smtClean="0">
                <a:latin typeface="宋体" pitchFamily="2" charset="-122"/>
              </a:rPr>
              <a:t>，将热电阻</a:t>
            </a:r>
            <a:r>
              <a:rPr kumimoji="0" lang="en-US" altLang="zh-CN" sz="2400" dirty="0" smtClean="0">
                <a:latin typeface="宋体" pitchFamily="2" charset="-122"/>
              </a:rPr>
              <a:t>(</a:t>
            </a:r>
            <a:r>
              <a:rPr kumimoji="0" lang="en-US" altLang="zh-CN" sz="2400" dirty="0" err="1" smtClean="0">
                <a:latin typeface="宋体" pitchFamily="2" charset="-122"/>
              </a:rPr>
              <a:t>Pt100</a:t>
            </a:r>
            <a:r>
              <a:rPr kumimoji="0" lang="zh-CN" altLang="en-US" sz="2400" dirty="0" smtClean="0">
                <a:latin typeface="宋体" pitchFamily="2" charset="-122"/>
              </a:rPr>
              <a:t>或</a:t>
            </a:r>
            <a:r>
              <a:rPr kumimoji="0" lang="en-US" altLang="zh-CN" sz="2400" dirty="0" err="1" smtClean="0">
                <a:latin typeface="宋体" pitchFamily="2" charset="-122"/>
              </a:rPr>
              <a:t>Cu50</a:t>
            </a:r>
            <a:r>
              <a:rPr kumimoji="0" lang="en-US" altLang="zh-CN" sz="2400" dirty="0" smtClean="0">
                <a:latin typeface="宋体" pitchFamily="2" charset="-122"/>
              </a:rPr>
              <a:t>)</a:t>
            </a:r>
            <a:r>
              <a:rPr kumimoji="0" lang="zh-CN" altLang="en-US" sz="2400" dirty="0" smtClean="0">
                <a:latin typeface="宋体" pitchFamily="2" charset="-122"/>
              </a:rPr>
              <a:t>的电阻信号经过桥路变为电压信号等。</a:t>
            </a:r>
          </a:p>
          <a:p>
            <a:pPr eaLnBrk="1" hangingPunct="1">
              <a:lnSpc>
                <a:spcPct val="80000"/>
              </a:lnSpc>
              <a:buFont typeface="Wingdings" pitchFamily="2" charset="2"/>
              <a:buNone/>
            </a:pPr>
            <a:endParaRPr kumimoji="0" lang="zh-CN" altLang="en-US" sz="2400" dirty="0" smtClean="0">
              <a:latin typeface="宋体" pitchFamily="2" charset="-122"/>
            </a:endParaRPr>
          </a:p>
          <a:p>
            <a:pPr eaLnBrk="1" hangingPunct="1">
              <a:lnSpc>
                <a:spcPct val="80000"/>
              </a:lnSpc>
              <a:buFont typeface="Wingdings" pitchFamily="2" charset="2"/>
              <a:buNone/>
            </a:pPr>
            <a:r>
              <a:rPr kumimoji="0" lang="zh-CN" altLang="en-US" sz="2400" dirty="0" smtClean="0">
                <a:latin typeface="宋体" pitchFamily="2" charset="-122"/>
              </a:rPr>
              <a:t>  </a:t>
            </a:r>
            <a:r>
              <a:rPr lang="zh-CN" altLang="en-US" sz="2400" dirty="0" smtClean="0"/>
              <a:t>绝大多数传感器均有相应的变送器，但温度传感器的调理电路往往需自己制作。常见的温度调理电路采用</a:t>
            </a:r>
            <a:r>
              <a:rPr lang="zh-CN" altLang="en-US" sz="2400" dirty="0" smtClean="0">
                <a:solidFill>
                  <a:schemeClr val="accent1"/>
                </a:solidFill>
              </a:rPr>
              <a:t>桥式电路</a:t>
            </a:r>
            <a:r>
              <a:rPr lang="zh-CN" altLang="en-US" sz="2400" dirty="0" smtClean="0"/>
              <a:t>原理进行测量。</a:t>
            </a:r>
          </a:p>
        </p:txBody>
      </p:sp>
      <p:sp>
        <p:nvSpPr>
          <p:cNvPr id="21506" name="Rectangle 2"/>
          <p:cNvSpPr>
            <a:spLocks noGrp="1" noChangeArrowheads="1"/>
          </p:cNvSpPr>
          <p:nvPr>
            <p:ph type="title"/>
          </p:nvPr>
        </p:nvSpPr>
        <p:spPr>
          <a:xfrm>
            <a:off x="684213" y="188913"/>
            <a:ext cx="7772400" cy="1143000"/>
          </a:xfrm>
        </p:spPr>
        <p:txBody>
          <a:bodyPr/>
          <a:lstStyle/>
          <a:p>
            <a:pPr eaLnBrk="1" hangingPunct="1"/>
            <a:r>
              <a:rPr lang="en-US" altLang="zh-CN" smtClean="0"/>
              <a:t>1 </a:t>
            </a:r>
            <a:r>
              <a:rPr lang="zh-CN" altLang="en-US" smtClean="0"/>
              <a:t>信号调理</a:t>
            </a:r>
          </a:p>
        </p:txBody>
      </p:sp>
      <p:grpSp>
        <p:nvGrpSpPr>
          <p:cNvPr id="21508" name="Group 4"/>
          <p:cNvGrpSpPr>
            <a:grpSpLocks/>
          </p:cNvGrpSpPr>
          <p:nvPr/>
        </p:nvGrpSpPr>
        <p:grpSpPr bwMode="auto">
          <a:xfrm>
            <a:off x="1316038" y="3927475"/>
            <a:ext cx="6569075" cy="2597150"/>
            <a:chOff x="1049" y="358"/>
            <a:chExt cx="4437" cy="1846"/>
          </a:xfrm>
        </p:grpSpPr>
        <p:sp>
          <p:nvSpPr>
            <p:cNvPr id="21509" name="Rectangle 5"/>
            <p:cNvSpPr>
              <a:spLocks noChangeArrowheads="1"/>
            </p:cNvSpPr>
            <p:nvPr/>
          </p:nvSpPr>
          <p:spPr bwMode="auto">
            <a:xfrm rot="2700000">
              <a:off x="2090" y="952"/>
              <a:ext cx="275" cy="109"/>
            </a:xfrm>
            <a:prstGeom prst="rect">
              <a:avLst/>
            </a:prstGeom>
            <a:solidFill>
              <a:srgbClr val="00FF00"/>
            </a:solidFill>
            <a:ln w="19050">
              <a:solidFill>
                <a:schemeClr val="tx1"/>
              </a:solidFill>
              <a:miter lim="800000"/>
              <a:headEnd/>
              <a:tailEnd/>
            </a:ln>
          </p:spPr>
          <p:txBody>
            <a:bodyPr wrap="none" anchor="ctr"/>
            <a:lstStyle/>
            <a:p>
              <a:endParaRPr lang="zh-CN" altLang="en-US"/>
            </a:p>
          </p:txBody>
        </p:sp>
        <p:sp>
          <p:nvSpPr>
            <p:cNvPr id="21510" name="Rectangle 6"/>
            <p:cNvSpPr>
              <a:spLocks noChangeArrowheads="1"/>
            </p:cNvSpPr>
            <p:nvPr/>
          </p:nvSpPr>
          <p:spPr bwMode="auto">
            <a:xfrm rot="8100000">
              <a:off x="2071" y="1587"/>
              <a:ext cx="275" cy="109"/>
            </a:xfrm>
            <a:prstGeom prst="rect">
              <a:avLst/>
            </a:prstGeom>
            <a:solidFill>
              <a:srgbClr val="00FF00"/>
            </a:solidFill>
            <a:ln w="19050">
              <a:solidFill>
                <a:schemeClr val="tx1"/>
              </a:solidFill>
              <a:miter lim="800000"/>
              <a:headEnd/>
              <a:tailEnd/>
            </a:ln>
          </p:spPr>
          <p:txBody>
            <a:bodyPr wrap="none" anchor="ctr"/>
            <a:lstStyle/>
            <a:p>
              <a:endParaRPr lang="zh-CN" altLang="en-US"/>
            </a:p>
          </p:txBody>
        </p:sp>
        <p:sp>
          <p:nvSpPr>
            <p:cNvPr id="21511" name="Rectangle 7"/>
            <p:cNvSpPr>
              <a:spLocks noChangeArrowheads="1"/>
            </p:cNvSpPr>
            <p:nvPr/>
          </p:nvSpPr>
          <p:spPr bwMode="auto">
            <a:xfrm rot="-8100000">
              <a:off x="1486" y="1572"/>
              <a:ext cx="275" cy="109"/>
            </a:xfrm>
            <a:prstGeom prst="rect">
              <a:avLst/>
            </a:prstGeom>
            <a:solidFill>
              <a:srgbClr val="00FF00"/>
            </a:solidFill>
            <a:ln w="19050">
              <a:solidFill>
                <a:schemeClr val="tx1"/>
              </a:solidFill>
              <a:miter lim="800000"/>
              <a:headEnd/>
              <a:tailEnd/>
            </a:ln>
          </p:spPr>
          <p:txBody>
            <a:bodyPr wrap="none" anchor="ctr"/>
            <a:lstStyle/>
            <a:p>
              <a:endParaRPr lang="zh-CN" altLang="en-US"/>
            </a:p>
          </p:txBody>
        </p:sp>
        <p:sp>
          <p:nvSpPr>
            <p:cNvPr id="21512" name="Rectangle 8"/>
            <p:cNvSpPr>
              <a:spLocks noChangeArrowheads="1"/>
            </p:cNvSpPr>
            <p:nvPr/>
          </p:nvSpPr>
          <p:spPr bwMode="auto">
            <a:xfrm rot="-2700000">
              <a:off x="1470" y="960"/>
              <a:ext cx="275" cy="109"/>
            </a:xfrm>
            <a:prstGeom prst="rect">
              <a:avLst/>
            </a:prstGeom>
            <a:solidFill>
              <a:srgbClr val="00FF00"/>
            </a:solidFill>
            <a:ln w="19050">
              <a:solidFill>
                <a:schemeClr val="tx1"/>
              </a:solidFill>
              <a:miter lim="800000"/>
              <a:headEnd/>
              <a:tailEnd/>
            </a:ln>
          </p:spPr>
          <p:txBody>
            <a:bodyPr wrap="none" anchor="ctr"/>
            <a:lstStyle/>
            <a:p>
              <a:endParaRPr lang="zh-CN" altLang="en-US"/>
            </a:p>
          </p:txBody>
        </p:sp>
        <p:sp>
          <p:nvSpPr>
            <p:cNvPr id="21513" name="Rectangle 9"/>
            <p:cNvSpPr>
              <a:spLocks noChangeArrowheads="1"/>
            </p:cNvSpPr>
            <p:nvPr/>
          </p:nvSpPr>
          <p:spPr bwMode="auto">
            <a:xfrm rot="5400000">
              <a:off x="1800" y="1098"/>
              <a:ext cx="275" cy="109"/>
            </a:xfrm>
            <a:prstGeom prst="rect">
              <a:avLst/>
            </a:prstGeom>
            <a:solidFill>
              <a:srgbClr val="00FF00"/>
            </a:solidFill>
            <a:ln w="19050">
              <a:solidFill>
                <a:schemeClr val="tx1"/>
              </a:solidFill>
              <a:miter lim="800000"/>
              <a:headEnd/>
              <a:tailEnd/>
            </a:ln>
          </p:spPr>
          <p:txBody>
            <a:bodyPr wrap="none" anchor="ctr"/>
            <a:lstStyle/>
            <a:p>
              <a:endParaRPr lang="zh-CN" altLang="en-US"/>
            </a:p>
          </p:txBody>
        </p:sp>
        <p:sp>
          <p:nvSpPr>
            <p:cNvPr id="21514" name="Line 10"/>
            <p:cNvSpPr>
              <a:spLocks noChangeShapeType="1"/>
            </p:cNvSpPr>
            <p:nvPr/>
          </p:nvSpPr>
          <p:spPr bwMode="auto">
            <a:xfrm>
              <a:off x="1818" y="1563"/>
              <a:ext cx="201" cy="0"/>
            </a:xfrm>
            <a:prstGeom prst="line">
              <a:avLst/>
            </a:prstGeom>
            <a:noFill/>
            <a:ln w="38100">
              <a:solidFill>
                <a:schemeClr val="tx1"/>
              </a:solidFill>
              <a:round/>
              <a:headEnd/>
              <a:tailEnd/>
            </a:ln>
          </p:spPr>
          <p:txBody>
            <a:bodyPr wrap="none"/>
            <a:lstStyle/>
            <a:p>
              <a:endParaRPr lang="zh-CN" altLang="en-US"/>
            </a:p>
          </p:txBody>
        </p:sp>
        <p:sp>
          <p:nvSpPr>
            <p:cNvPr id="21515" name="Line 11"/>
            <p:cNvSpPr>
              <a:spLocks noChangeShapeType="1"/>
            </p:cNvSpPr>
            <p:nvPr/>
          </p:nvSpPr>
          <p:spPr bwMode="auto">
            <a:xfrm>
              <a:off x="1860" y="1627"/>
              <a:ext cx="136" cy="0"/>
            </a:xfrm>
            <a:prstGeom prst="line">
              <a:avLst/>
            </a:prstGeom>
            <a:noFill/>
            <a:ln w="38100">
              <a:solidFill>
                <a:schemeClr val="tx1"/>
              </a:solidFill>
              <a:round/>
              <a:headEnd/>
              <a:tailEnd/>
            </a:ln>
          </p:spPr>
          <p:txBody>
            <a:bodyPr wrap="none"/>
            <a:lstStyle/>
            <a:p>
              <a:endParaRPr lang="zh-CN" altLang="en-US"/>
            </a:p>
          </p:txBody>
        </p:sp>
        <p:sp>
          <p:nvSpPr>
            <p:cNvPr id="21516" name="Line 12"/>
            <p:cNvSpPr>
              <a:spLocks noChangeShapeType="1"/>
            </p:cNvSpPr>
            <p:nvPr/>
          </p:nvSpPr>
          <p:spPr bwMode="auto">
            <a:xfrm>
              <a:off x="1928" y="1290"/>
              <a:ext cx="0" cy="273"/>
            </a:xfrm>
            <a:prstGeom prst="line">
              <a:avLst/>
            </a:prstGeom>
            <a:noFill/>
            <a:ln w="38100">
              <a:solidFill>
                <a:schemeClr val="tx1"/>
              </a:solidFill>
              <a:round/>
              <a:headEnd/>
              <a:tailEnd/>
            </a:ln>
          </p:spPr>
          <p:txBody>
            <a:bodyPr wrap="none"/>
            <a:lstStyle/>
            <a:p>
              <a:endParaRPr lang="zh-CN" altLang="en-US"/>
            </a:p>
          </p:txBody>
        </p:sp>
        <p:sp>
          <p:nvSpPr>
            <p:cNvPr id="21517" name="Line 13"/>
            <p:cNvSpPr>
              <a:spLocks noChangeShapeType="1"/>
            </p:cNvSpPr>
            <p:nvPr/>
          </p:nvSpPr>
          <p:spPr bwMode="auto">
            <a:xfrm>
              <a:off x="1928" y="1627"/>
              <a:ext cx="0" cy="303"/>
            </a:xfrm>
            <a:prstGeom prst="line">
              <a:avLst/>
            </a:prstGeom>
            <a:noFill/>
            <a:ln w="38100">
              <a:solidFill>
                <a:schemeClr val="tx1"/>
              </a:solidFill>
              <a:round/>
              <a:headEnd/>
              <a:tailEnd/>
            </a:ln>
          </p:spPr>
          <p:txBody>
            <a:bodyPr wrap="none"/>
            <a:lstStyle/>
            <a:p>
              <a:endParaRPr lang="zh-CN" altLang="en-US"/>
            </a:p>
          </p:txBody>
        </p:sp>
        <p:sp>
          <p:nvSpPr>
            <p:cNvPr id="21518" name="Line 14"/>
            <p:cNvSpPr>
              <a:spLocks noChangeShapeType="1"/>
            </p:cNvSpPr>
            <p:nvPr/>
          </p:nvSpPr>
          <p:spPr bwMode="auto">
            <a:xfrm>
              <a:off x="1745" y="1153"/>
              <a:ext cx="136" cy="0"/>
            </a:xfrm>
            <a:prstGeom prst="line">
              <a:avLst/>
            </a:prstGeom>
            <a:noFill/>
            <a:ln w="38100">
              <a:solidFill>
                <a:schemeClr val="tx1"/>
              </a:solidFill>
              <a:round/>
              <a:headEnd/>
              <a:tailEnd type="triangle" w="med" len="med"/>
            </a:ln>
          </p:spPr>
          <p:txBody>
            <a:bodyPr wrap="none"/>
            <a:lstStyle/>
            <a:p>
              <a:endParaRPr lang="zh-CN" altLang="en-US"/>
            </a:p>
          </p:txBody>
        </p:sp>
        <p:sp>
          <p:nvSpPr>
            <p:cNvPr id="21519" name="Line 15"/>
            <p:cNvSpPr>
              <a:spLocks noChangeShapeType="1"/>
            </p:cNvSpPr>
            <p:nvPr/>
          </p:nvSpPr>
          <p:spPr bwMode="auto">
            <a:xfrm>
              <a:off x="1736" y="1144"/>
              <a:ext cx="0" cy="251"/>
            </a:xfrm>
            <a:prstGeom prst="line">
              <a:avLst/>
            </a:prstGeom>
            <a:noFill/>
            <a:ln w="38100">
              <a:solidFill>
                <a:schemeClr val="tx1"/>
              </a:solidFill>
              <a:round/>
              <a:headEnd/>
              <a:tailEnd/>
            </a:ln>
          </p:spPr>
          <p:txBody>
            <a:bodyPr wrap="none"/>
            <a:lstStyle/>
            <a:p>
              <a:endParaRPr lang="zh-CN" altLang="en-US"/>
            </a:p>
          </p:txBody>
        </p:sp>
        <p:sp>
          <p:nvSpPr>
            <p:cNvPr id="21520" name="Line 16"/>
            <p:cNvSpPr>
              <a:spLocks noChangeShapeType="1"/>
            </p:cNvSpPr>
            <p:nvPr/>
          </p:nvSpPr>
          <p:spPr bwMode="auto">
            <a:xfrm>
              <a:off x="1736" y="1395"/>
              <a:ext cx="192" cy="0"/>
            </a:xfrm>
            <a:prstGeom prst="line">
              <a:avLst/>
            </a:prstGeom>
            <a:noFill/>
            <a:ln w="38100">
              <a:solidFill>
                <a:schemeClr val="tx1"/>
              </a:solidFill>
              <a:round/>
              <a:headEnd/>
              <a:tailEnd/>
            </a:ln>
          </p:spPr>
          <p:txBody>
            <a:bodyPr wrap="none"/>
            <a:lstStyle/>
            <a:p>
              <a:endParaRPr lang="zh-CN" altLang="en-US"/>
            </a:p>
          </p:txBody>
        </p:sp>
        <p:sp>
          <p:nvSpPr>
            <p:cNvPr id="21521" name="Line 17"/>
            <p:cNvSpPr>
              <a:spLocks noChangeShapeType="1"/>
            </p:cNvSpPr>
            <p:nvPr/>
          </p:nvSpPr>
          <p:spPr bwMode="auto">
            <a:xfrm flipV="1">
              <a:off x="1928" y="688"/>
              <a:ext cx="0" cy="317"/>
            </a:xfrm>
            <a:prstGeom prst="line">
              <a:avLst/>
            </a:prstGeom>
            <a:noFill/>
            <a:ln w="38100">
              <a:solidFill>
                <a:schemeClr val="tx1"/>
              </a:solidFill>
              <a:round/>
              <a:headEnd/>
              <a:tailEnd/>
            </a:ln>
          </p:spPr>
          <p:txBody>
            <a:bodyPr wrap="none"/>
            <a:lstStyle/>
            <a:p>
              <a:endParaRPr lang="zh-CN" altLang="en-US"/>
            </a:p>
          </p:txBody>
        </p:sp>
        <p:sp>
          <p:nvSpPr>
            <p:cNvPr id="21522" name="Line 18"/>
            <p:cNvSpPr>
              <a:spLocks noChangeShapeType="1"/>
            </p:cNvSpPr>
            <p:nvPr/>
          </p:nvSpPr>
          <p:spPr bwMode="auto">
            <a:xfrm rot="2700000" flipV="1">
              <a:off x="1806" y="659"/>
              <a:ext cx="14" cy="283"/>
            </a:xfrm>
            <a:prstGeom prst="line">
              <a:avLst/>
            </a:prstGeom>
            <a:noFill/>
            <a:ln w="38100">
              <a:solidFill>
                <a:schemeClr val="tx1"/>
              </a:solidFill>
              <a:round/>
              <a:headEnd/>
              <a:tailEnd/>
            </a:ln>
          </p:spPr>
          <p:txBody>
            <a:bodyPr wrap="none"/>
            <a:lstStyle/>
            <a:p>
              <a:endParaRPr lang="zh-CN" altLang="en-US"/>
            </a:p>
          </p:txBody>
        </p:sp>
        <p:sp>
          <p:nvSpPr>
            <p:cNvPr id="21523" name="Line 19"/>
            <p:cNvSpPr>
              <a:spLocks noChangeShapeType="1"/>
            </p:cNvSpPr>
            <p:nvPr/>
          </p:nvSpPr>
          <p:spPr bwMode="auto">
            <a:xfrm rot="8100000" flipV="1">
              <a:off x="2018" y="657"/>
              <a:ext cx="14" cy="283"/>
            </a:xfrm>
            <a:prstGeom prst="line">
              <a:avLst/>
            </a:prstGeom>
            <a:noFill/>
            <a:ln w="38100">
              <a:solidFill>
                <a:schemeClr val="tx1"/>
              </a:solidFill>
              <a:round/>
              <a:headEnd/>
              <a:tailEnd/>
            </a:ln>
          </p:spPr>
          <p:txBody>
            <a:bodyPr wrap="none"/>
            <a:lstStyle/>
            <a:p>
              <a:endParaRPr lang="zh-CN" altLang="en-US"/>
            </a:p>
          </p:txBody>
        </p:sp>
        <p:sp>
          <p:nvSpPr>
            <p:cNvPr id="21524" name="Line 20"/>
            <p:cNvSpPr>
              <a:spLocks noChangeShapeType="1"/>
            </p:cNvSpPr>
            <p:nvPr/>
          </p:nvSpPr>
          <p:spPr bwMode="auto">
            <a:xfrm rot="2700000" flipV="1">
              <a:off x="2014" y="1696"/>
              <a:ext cx="14" cy="283"/>
            </a:xfrm>
            <a:prstGeom prst="line">
              <a:avLst/>
            </a:prstGeom>
            <a:noFill/>
            <a:ln w="38100">
              <a:solidFill>
                <a:schemeClr val="tx1"/>
              </a:solidFill>
              <a:round/>
              <a:headEnd/>
              <a:tailEnd/>
            </a:ln>
          </p:spPr>
          <p:txBody>
            <a:bodyPr wrap="none"/>
            <a:lstStyle/>
            <a:p>
              <a:endParaRPr lang="zh-CN" altLang="en-US"/>
            </a:p>
          </p:txBody>
        </p:sp>
        <p:sp>
          <p:nvSpPr>
            <p:cNvPr id="21525" name="Line 21"/>
            <p:cNvSpPr>
              <a:spLocks noChangeShapeType="1"/>
            </p:cNvSpPr>
            <p:nvPr/>
          </p:nvSpPr>
          <p:spPr bwMode="auto">
            <a:xfrm rot="8100000" flipV="1">
              <a:off x="1813" y="1667"/>
              <a:ext cx="14" cy="283"/>
            </a:xfrm>
            <a:prstGeom prst="line">
              <a:avLst/>
            </a:prstGeom>
            <a:noFill/>
            <a:ln w="38100">
              <a:solidFill>
                <a:schemeClr val="tx1"/>
              </a:solidFill>
              <a:round/>
              <a:headEnd/>
              <a:tailEnd/>
            </a:ln>
          </p:spPr>
          <p:txBody>
            <a:bodyPr wrap="none"/>
            <a:lstStyle/>
            <a:p>
              <a:endParaRPr lang="zh-CN" altLang="en-US"/>
            </a:p>
          </p:txBody>
        </p:sp>
        <p:sp>
          <p:nvSpPr>
            <p:cNvPr id="21526" name="Line 22"/>
            <p:cNvSpPr>
              <a:spLocks noChangeShapeType="1"/>
            </p:cNvSpPr>
            <p:nvPr/>
          </p:nvSpPr>
          <p:spPr bwMode="auto">
            <a:xfrm rot="2700000" flipV="1">
              <a:off x="1402" y="1069"/>
              <a:ext cx="14" cy="283"/>
            </a:xfrm>
            <a:prstGeom prst="line">
              <a:avLst/>
            </a:prstGeom>
            <a:noFill/>
            <a:ln w="38100">
              <a:solidFill>
                <a:schemeClr val="tx1"/>
              </a:solidFill>
              <a:round/>
              <a:headEnd/>
              <a:tailEnd/>
            </a:ln>
          </p:spPr>
          <p:txBody>
            <a:bodyPr wrap="none"/>
            <a:lstStyle/>
            <a:p>
              <a:endParaRPr lang="zh-CN" altLang="en-US"/>
            </a:p>
          </p:txBody>
        </p:sp>
        <p:sp>
          <p:nvSpPr>
            <p:cNvPr id="21527" name="Line 23"/>
            <p:cNvSpPr>
              <a:spLocks noChangeShapeType="1"/>
            </p:cNvSpPr>
            <p:nvPr/>
          </p:nvSpPr>
          <p:spPr bwMode="auto">
            <a:xfrm rot="2700000" flipV="1">
              <a:off x="2409" y="1286"/>
              <a:ext cx="14" cy="283"/>
            </a:xfrm>
            <a:prstGeom prst="line">
              <a:avLst/>
            </a:prstGeom>
            <a:noFill/>
            <a:ln w="38100">
              <a:solidFill>
                <a:schemeClr val="tx1"/>
              </a:solidFill>
              <a:round/>
              <a:headEnd/>
              <a:tailEnd/>
            </a:ln>
          </p:spPr>
          <p:txBody>
            <a:bodyPr wrap="none"/>
            <a:lstStyle/>
            <a:p>
              <a:endParaRPr lang="zh-CN" altLang="en-US"/>
            </a:p>
          </p:txBody>
        </p:sp>
        <p:sp>
          <p:nvSpPr>
            <p:cNvPr id="21528" name="Line 24"/>
            <p:cNvSpPr>
              <a:spLocks noChangeShapeType="1"/>
            </p:cNvSpPr>
            <p:nvPr/>
          </p:nvSpPr>
          <p:spPr bwMode="auto">
            <a:xfrm rot="8100000" flipV="1">
              <a:off x="2408" y="1081"/>
              <a:ext cx="14" cy="283"/>
            </a:xfrm>
            <a:prstGeom prst="line">
              <a:avLst/>
            </a:prstGeom>
            <a:noFill/>
            <a:ln w="38100">
              <a:solidFill>
                <a:schemeClr val="tx1"/>
              </a:solidFill>
              <a:round/>
              <a:headEnd/>
              <a:tailEnd/>
            </a:ln>
          </p:spPr>
          <p:txBody>
            <a:bodyPr wrap="none"/>
            <a:lstStyle/>
            <a:p>
              <a:endParaRPr lang="zh-CN" altLang="en-US"/>
            </a:p>
          </p:txBody>
        </p:sp>
        <p:sp>
          <p:nvSpPr>
            <p:cNvPr id="21529" name="Line 25"/>
            <p:cNvSpPr>
              <a:spLocks noChangeShapeType="1"/>
            </p:cNvSpPr>
            <p:nvPr/>
          </p:nvSpPr>
          <p:spPr bwMode="auto">
            <a:xfrm rot="8100000" flipV="1">
              <a:off x="1404" y="1269"/>
              <a:ext cx="14" cy="283"/>
            </a:xfrm>
            <a:prstGeom prst="line">
              <a:avLst/>
            </a:prstGeom>
            <a:noFill/>
            <a:ln w="38100">
              <a:solidFill>
                <a:schemeClr val="tx1"/>
              </a:solidFill>
              <a:round/>
              <a:headEnd/>
              <a:tailEnd/>
            </a:ln>
          </p:spPr>
          <p:txBody>
            <a:bodyPr wrap="none"/>
            <a:lstStyle/>
            <a:p>
              <a:endParaRPr lang="zh-CN" altLang="en-US"/>
            </a:p>
          </p:txBody>
        </p:sp>
        <p:sp>
          <p:nvSpPr>
            <p:cNvPr id="21530" name="Line 26"/>
            <p:cNvSpPr>
              <a:spLocks noChangeShapeType="1"/>
            </p:cNvSpPr>
            <p:nvPr/>
          </p:nvSpPr>
          <p:spPr bwMode="auto">
            <a:xfrm flipH="1">
              <a:off x="1060" y="510"/>
              <a:ext cx="1628" cy="0"/>
            </a:xfrm>
            <a:prstGeom prst="line">
              <a:avLst/>
            </a:prstGeom>
            <a:noFill/>
            <a:ln w="38100">
              <a:solidFill>
                <a:schemeClr val="tx1"/>
              </a:solidFill>
              <a:round/>
              <a:headEnd/>
              <a:tailEnd/>
            </a:ln>
          </p:spPr>
          <p:txBody>
            <a:bodyPr wrap="none"/>
            <a:lstStyle/>
            <a:p>
              <a:endParaRPr lang="zh-CN" altLang="en-US"/>
            </a:p>
          </p:txBody>
        </p:sp>
        <p:sp>
          <p:nvSpPr>
            <p:cNvPr id="21531" name="Line 27"/>
            <p:cNvSpPr>
              <a:spLocks noChangeShapeType="1"/>
            </p:cNvSpPr>
            <p:nvPr/>
          </p:nvSpPr>
          <p:spPr bwMode="auto">
            <a:xfrm flipH="1">
              <a:off x="1074" y="1290"/>
              <a:ext cx="240" cy="4"/>
            </a:xfrm>
            <a:prstGeom prst="line">
              <a:avLst/>
            </a:prstGeom>
            <a:noFill/>
            <a:ln w="38100">
              <a:solidFill>
                <a:schemeClr val="tx1"/>
              </a:solidFill>
              <a:round/>
              <a:headEnd/>
              <a:tailEnd/>
            </a:ln>
          </p:spPr>
          <p:txBody>
            <a:bodyPr wrap="none"/>
            <a:lstStyle/>
            <a:p>
              <a:endParaRPr lang="zh-CN" altLang="en-US"/>
            </a:p>
          </p:txBody>
        </p:sp>
        <p:sp>
          <p:nvSpPr>
            <p:cNvPr id="21532" name="Rectangle 28"/>
            <p:cNvSpPr>
              <a:spLocks noChangeArrowheads="1"/>
            </p:cNvSpPr>
            <p:nvPr/>
          </p:nvSpPr>
          <p:spPr bwMode="auto">
            <a:xfrm>
              <a:off x="2883" y="914"/>
              <a:ext cx="275" cy="109"/>
            </a:xfrm>
            <a:prstGeom prst="rect">
              <a:avLst/>
            </a:prstGeom>
            <a:solidFill>
              <a:srgbClr val="00FF00"/>
            </a:solidFill>
            <a:ln w="19050">
              <a:solidFill>
                <a:schemeClr val="tx1"/>
              </a:solidFill>
              <a:miter lim="800000"/>
              <a:headEnd/>
              <a:tailEnd/>
            </a:ln>
          </p:spPr>
          <p:txBody>
            <a:bodyPr wrap="none" anchor="ctr"/>
            <a:lstStyle/>
            <a:p>
              <a:endParaRPr lang="zh-CN" altLang="en-US"/>
            </a:p>
          </p:txBody>
        </p:sp>
        <p:sp>
          <p:nvSpPr>
            <p:cNvPr id="21533" name="Rectangle 29"/>
            <p:cNvSpPr>
              <a:spLocks noChangeArrowheads="1"/>
            </p:cNvSpPr>
            <p:nvPr/>
          </p:nvSpPr>
          <p:spPr bwMode="auto">
            <a:xfrm>
              <a:off x="2883" y="1271"/>
              <a:ext cx="275" cy="109"/>
            </a:xfrm>
            <a:prstGeom prst="rect">
              <a:avLst/>
            </a:prstGeom>
            <a:solidFill>
              <a:srgbClr val="00FF00"/>
            </a:solidFill>
            <a:ln w="19050">
              <a:solidFill>
                <a:schemeClr val="tx1"/>
              </a:solidFill>
              <a:miter lim="800000"/>
              <a:headEnd/>
              <a:tailEnd/>
            </a:ln>
          </p:spPr>
          <p:txBody>
            <a:bodyPr wrap="none" anchor="ctr"/>
            <a:lstStyle/>
            <a:p>
              <a:endParaRPr lang="zh-CN" altLang="en-US"/>
            </a:p>
          </p:txBody>
        </p:sp>
        <p:sp>
          <p:nvSpPr>
            <p:cNvPr id="21534" name="AutoShape 30"/>
            <p:cNvSpPr>
              <a:spLocks noChangeArrowheads="1"/>
            </p:cNvSpPr>
            <p:nvPr/>
          </p:nvSpPr>
          <p:spPr bwMode="auto">
            <a:xfrm rot="5400000">
              <a:off x="3791" y="815"/>
              <a:ext cx="759" cy="676"/>
            </a:xfrm>
            <a:prstGeom prst="flowChartExtract">
              <a:avLst/>
            </a:prstGeom>
            <a:solidFill>
              <a:srgbClr val="FF9900"/>
            </a:solidFill>
            <a:ln w="19050">
              <a:solidFill>
                <a:schemeClr val="tx1"/>
              </a:solidFill>
              <a:miter lim="800000"/>
              <a:headEnd/>
              <a:tailEnd/>
            </a:ln>
          </p:spPr>
          <p:txBody>
            <a:bodyPr rot="10800000" vert="eaVert" wrap="none" anchor="ctr"/>
            <a:lstStyle/>
            <a:p>
              <a:r>
                <a:rPr kumimoji="1" lang="en-US" altLang="zh-CN" sz="1400" b="1"/>
                <a:t>ICL7650</a:t>
              </a:r>
            </a:p>
          </p:txBody>
        </p:sp>
        <p:sp>
          <p:nvSpPr>
            <p:cNvPr id="21535" name="Line 31"/>
            <p:cNvSpPr>
              <a:spLocks noChangeShapeType="1"/>
            </p:cNvSpPr>
            <p:nvPr/>
          </p:nvSpPr>
          <p:spPr bwMode="auto">
            <a:xfrm>
              <a:off x="3158" y="964"/>
              <a:ext cx="675" cy="0"/>
            </a:xfrm>
            <a:prstGeom prst="line">
              <a:avLst/>
            </a:prstGeom>
            <a:noFill/>
            <a:ln w="38100">
              <a:solidFill>
                <a:schemeClr val="tx1"/>
              </a:solidFill>
              <a:round/>
              <a:headEnd/>
              <a:tailEnd/>
            </a:ln>
          </p:spPr>
          <p:txBody>
            <a:bodyPr wrap="none"/>
            <a:lstStyle/>
            <a:p>
              <a:endParaRPr lang="zh-CN" altLang="en-US"/>
            </a:p>
          </p:txBody>
        </p:sp>
        <p:sp>
          <p:nvSpPr>
            <p:cNvPr id="21536" name="Line 32"/>
            <p:cNvSpPr>
              <a:spLocks noChangeShapeType="1"/>
            </p:cNvSpPr>
            <p:nvPr/>
          </p:nvSpPr>
          <p:spPr bwMode="auto">
            <a:xfrm>
              <a:off x="3160" y="1322"/>
              <a:ext cx="673" cy="0"/>
            </a:xfrm>
            <a:prstGeom prst="line">
              <a:avLst/>
            </a:prstGeom>
            <a:noFill/>
            <a:ln w="38100">
              <a:solidFill>
                <a:schemeClr val="tx1"/>
              </a:solidFill>
              <a:round/>
              <a:headEnd/>
              <a:tailEnd/>
            </a:ln>
          </p:spPr>
          <p:txBody>
            <a:bodyPr wrap="none"/>
            <a:lstStyle/>
            <a:p>
              <a:endParaRPr lang="zh-CN" altLang="en-US"/>
            </a:p>
          </p:txBody>
        </p:sp>
        <p:sp>
          <p:nvSpPr>
            <p:cNvPr id="21537" name="Line 33"/>
            <p:cNvSpPr>
              <a:spLocks noChangeShapeType="1"/>
            </p:cNvSpPr>
            <p:nvPr/>
          </p:nvSpPr>
          <p:spPr bwMode="auto">
            <a:xfrm>
              <a:off x="2511" y="1330"/>
              <a:ext cx="372" cy="0"/>
            </a:xfrm>
            <a:prstGeom prst="line">
              <a:avLst/>
            </a:prstGeom>
            <a:noFill/>
            <a:ln w="38100">
              <a:solidFill>
                <a:schemeClr val="tx1"/>
              </a:solidFill>
              <a:round/>
              <a:headEnd/>
              <a:tailEnd/>
            </a:ln>
          </p:spPr>
          <p:txBody>
            <a:bodyPr wrap="none"/>
            <a:lstStyle/>
            <a:p>
              <a:endParaRPr lang="zh-CN" altLang="en-US"/>
            </a:p>
          </p:txBody>
        </p:sp>
        <p:sp>
          <p:nvSpPr>
            <p:cNvPr id="21538" name="Line 34"/>
            <p:cNvSpPr>
              <a:spLocks noChangeShapeType="1"/>
            </p:cNvSpPr>
            <p:nvPr/>
          </p:nvSpPr>
          <p:spPr bwMode="auto">
            <a:xfrm>
              <a:off x="2688" y="510"/>
              <a:ext cx="0" cy="454"/>
            </a:xfrm>
            <a:prstGeom prst="line">
              <a:avLst/>
            </a:prstGeom>
            <a:noFill/>
            <a:ln w="38100">
              <a:solidFill>
                <a:schemeClr val="tx1"/>
              </a:solidFill>
              <a:round/>
              <a:headEnd/>
              <a:tailEnd/>
            </a:ln>
          </p:spPr>
          <p:txBody>
            <a:bodyPr wrap="none"/>
            <a:lstStyle/>
            <a:p>
              <a:endParaRPr lang="zh-CN" altLang="en-US"/>
            </a:p>
          </p:txBody>
        </p:sp>
        <p:sp>
          <p:nvSpPr>
            <p:cNvPr id="21539" name="Line 35"/>
            <p:cNvSpPr>
              <a:spLocks noChangeShapeType="1"/>
            </p:cNvSpPr>
            <p:nvPr/>
          </p:nvSpPr>
          <p:spPr bwMode="auto">
            <a:xfrm>
              <a:off x="2688" y="964"/>
              <a:ext cx="195" cy="6"/>
            </a:xfrm>
            <a:prstGeom prst="line">
              <a:avLst/>
            </a:prstGeom>
            <a:noFill/>
            <a:ln w="38100">
              <a:solidFill>
                <a:schemeClr val="tx1"/>
              </a:solidFill>
              <a:round/>
              <a:headEnd/>
              <a:tailEnd/>
            </a:ln>
          </p:spPr>
          <p:txBody>
            <a:bodyPr wrap="none"/>
            <a:lstStyle/>
            <a:p>
              <a:endParaRPr lang="zh-CN" altLang="en-US"/>
            </a:p>
          </p:txBody>
        </p:sp>
        <p:sp>
          <p:nvSpPr>
            <p:cNvPr id="21540" name="Rectangle 36"/>
            <p:cNvSpPr>
              <a:spLocks noChangeArrowheads="1"/>
            </p:cNvSpPr>
            <p:nvPr/>
          </p:nvSpPr>
          <p:spPr bwMode="auto">
            <a:xfrm rot="5400000">
              <a:off x="3155" y="600"/>
              <a:ext cx="275" cy="109"/>
            </a:xfrm>
            <a:prstGeom prst="rect">
              <a:avLst/>
            </a:prstGeom>
            <a:solidFill>
              <a:srgbClr val="00FF00"/>
            </a:solidFill>
            <a:ln w="19050">
              <a:solidFill>
                <a:schemeClr val="tx1"/>
              </a:solidFill>
              <a:miter lim="800000"/>
              <a:headEnd/>
              <a:tailEnd/>
            </a:ln>
          </p:spPr>
          <p:txBody>
            <a:bodyPr wrap="none" anchor="ctr"/>
            <a:lstStyle/>
            <a:p>
              <a:endParaRPr lang="zh-CN" altLang="en-US"/>
            </a:p>
          </p:txBody>
        </p:sp>
        <p:sp>
          <p:nvSpPr>
            <p:cNvPr id="21541" name="Line 37"/>
            <p:cNvSpPr>
              <a:spLocks noChangeShapeType="1"/>
            </p:cNvSpPr>
            <p:nvPr/>
          </p:nvSpPr>
          <p:spPr bwMode="auto">
            <a:xfrm>
              <a:off x="3292" y="789"/>
              <a:ext cx="0" cy="171"/>
            </a:xfrm>
            <a:prstGeom prst="line">
              <a:avLst/>
            </a:prstGeom>
            <a:noFill/>
            <a:ln w="38100">
              <a:solidFill>
                <a:schemeClr val="tx1"/>
              </a:solidFill>
              <a:round/>
              <a:headEnd/>
              <a:tailEnd/>
            </a:ln>
          </p:spPr>
          <p:txBody>
            <a:bodyPr wrap="none"/>
            <a:lstStyle/>
            <a:p>
              <a:endParaRPr lang="zh-CN" altLang="en-US"/>
            </a:p>
          </p:txBody>
        </p:sp>
        <p:sp>
          <p:nvSpPr>
            <p:cNvPr id="21542" name="Line 38"/>
            <p:cNvSpPr>
              <a:spLocks noChangeShapeType="1"/>
            </p:cNvSpPr>
            <p:nvPr/>
          </p:nvSpPr>
          <p:spPr bwMode="auto">
            <a:xfrm flipV="1">
              <a:off x="3292" y="358"/>
              <a:ext cx="0" cy="152"/>
            </a:xfrm>
            <a:prstGeom prst="line">
              <a:avLst/>
            </a:prstGeom>
            <a:noFill/>
            <a:ln w="38100">
              <a:solidFill>
                <a:schemeClr val="tx1"/>
              </a:solidFill>
              <a:round/>
              <a:headEnd/>
              <a:tailEnd/>
            </a:ln>
          </p:spPr>
          <p:txBody>
            <a:bodyPr wrap="none"/>
            <a:lstStyle/>
            <a:p>
              <a:endParaRPr lang="zh-CN" altLang="en-US"/>
            </a:p>
          </p:txBody>
        </p:sp>
        <p:sp>
          <p:nvSpPr>
            <p:cNvPr id="21543" name="Line 39"/>
            <p:cNvSpPr>
              <a:spLocks noChangeShapeType="1"/>
            </p:cNvSpPr>
            <p:nvPr/>
          </p:nvSpPr>
          <p:spPr bwMode="auto">
            <a:xfrm flipH="1">
              <a:off x="3043" y="358"/>
              <a:ext cx="249" cy="0"/>
            </a:xfrm>
            <a:prstGeom prst="line">
              <a:avLst/>
            </a:prstGeom>
            <a:noFill/>
            <a:ln w="38100">
              <a:solidFill>
                <a:schemeClr val="tx1"/>
              </a:solidFill>
              <a:round/>
              <a:headEnd/>
              <a:tailEnd/>
            </a:ln>
          </p:spPr>
          <p:txBody>
            <a:bodyPr wrap="none"/>
            <a:lstStyle/>
            <a:p>
              <a:endParaRPr lang="zh-CN" altLang="en-US"/>
            </a:p>
          </p:txBody>
        </p:sp>
        <p:sp>
          <p:nvSpPr>
            <p:cNvPr id="21544" name="Line 40"/>
            <p:cNvSpPr>
              <a:spLocks noChangeShapeType="1"/>
            </p:cNvSpPr>
            <p:nvPr/>
          </p:nvSpPr>
          <p:spPr bwMode="auto">
            <a:xfrm>
              <a:off x="3043" y="358"/>
              <a:ext cx="0" cy="118"/>
            </a:xfrm>
            <a:prstGeom prst="line">
              <a:avLst/>
            </a:prstGeom>
            <a:noFill/>
            <a:ln w="38100">
              <a:solidFill>
                <a:schemeClr val="tx1"/>
              </a:solidFill>
              <a:round/>
              <a:headEnd/>
              <a:tailEnd/>
            </a:ln>
          </p:spPr>
          <p:txBody>
            <a:bodyPr wrap="none"/>
            <a:lstStyle/>
            <a:p>
              <a:endParaRPr lang="zh-CN" altLang="en-US"/>
            </a:p>
          </p:txBody>
        </p:sp>
        <p:sp>
          <p:nvSpPr>
            <p:cNvPr id="21545" name="AutoShape 41"/>
            <p:cNvSpPr>
              <a:spLocks noChangeArrowheads="1"/>
            </p:cNvSpPr>
            <p:nvPr/>
          </p:nvSpPr>
          <p:spPr bwMode="auto">
            <a:xfrm>
              <a:off x="2964" y="483"/>
              <a:ext cx="160" cy="149"/>
            </a:xfrm>
            <a:prstGeom prst="flowChartMerge">
              <a:avLst/>
            </a:prstGeom>
            <a:solidFill>
              <a:schemeClr val="tx1"/>
            </a:solidFill>
            <a:ln w="19050">
              <a:solidFill>
                <a:schemeClr val="tx1"/>
              </a:solidFill>
              <a:miter lim="800000"/>
              <a:headEnd/>
              <a:tailEnd/>
            </a:ln>
          </p:spPr>
          <p:txBody>
            <a:bodyPr wrap="none" anchor="ctr"/>
            <a:lstStyle/>
            <a:p>
              <a:endParaRPr lang="zh-CN" altLang="en-US"/>
            </a:p>
          </p:txBody>
        </p:sp>
        <p:sp>
          <p:nvSpPr>
            <p:cNvPr id="21546" name="AutoShape 42"/>
            <p:cNvSpPr>
              <a:spLocks noChangeArrowheads="1"/>
            </p:cNvSpPr>
            <p:nvPr/>
          </p:nvSpPr>
          <p:spPr bwMode="auto">
            <a:xfrm>
              <a:off x="1848" y="2055"/>
              <a:ext cx="160" cy="149"/>
            </a:xfrm>
            <a:prstGeom prst="flowChartMerge">
              <a:avLst/>
            </a:prstGeom>
            <a:solidFill>
              <a:schemeClr val="tx1"/>
            </a:solidFill>
            <a:ln w="19050">
              <a:solidFill>
                <a:schemeClr val="tx1"/>
              </a:solidFill>
              <a:miter lim="800000"/>
              <a:headEnd/>
              <a:tailEnd/>
            </a:ln>
          </p:spPr>
          <p:txBody>
            <a:bodyPr wrap="none" anchor="ctr"/>
            <a:lstStyle/>
            <a:p>
              <a:endParaRPr lang="zh-CN" altLang="en-US"/>
            </a:p>
          </p:txBody>
        </p:sp>
        <p:sp>
          <p:nvSpPr>
            <p:cNvPr id="21547" name="Line 43"/>
            <p:cNvSpPr>
              <a:spLocks noChangeShapeType="1"/>
            </p:cNvSpPr>
            <p:nvPr/>
          </p:nvSpPr>
          <p:spPr bwMode="auto">
            <a:xfrm>
              <a:off x="1919" y="1930"/>
              <a:ext cx="0" cy="125"/>
            </a:xfrm>
            <a:prstGeom prst="line">
              <a:avLst/>
            </a:prstGeom>
            <a:noFill/>
            <a:ln w="38100">
              <a:solidFill>
                <a:schemeClr val="tx1"/>
              </a:solidFill>
              <a:round/>
              <a:headEnd/>
              <a:tailEnd/>
            </a:ln>
          </p:spPr>
          <p:txBody>
            <a:bodyPr wrap="none"/>
            <a:lstStyle/>
            <a:p>
              <a:endParaRPr lang="zh-CN" altLang="en-US"/>
            </a:p>
          </p:txBody>
        </p:sp>
        <p:sp>
          <p:nvSpPr>
            <p:cNvPr id="21548" name="Rectangle 44"/>
            <p:cNvSpPr>
              <a:spLocks noChangeArrowheads="1"/>
            </p:cNvSpPr>
            <p:nvPr/>
          </p:nvSpPr>
          <p:spPr bwMode="auto">
            <a:xfrm>
              <a:off x="4840" y="1096"/>
              <a:ext cx="275" cy="109"/>
            </a:xfrm>
            <a:prstGeom prst="rect">
              <a:avLst/>
            </a:prstGeom>
            <a:solidFill>
              <a:srgbClr val="00FF00"/>
            </a:solidFill>
            <a:ln w="19050">
              <a:solidFill>
                <a:schemeClr val="tx1"/>
              </a:solidFill>
              <a:miter lim="800000"/>
              <a:headEnd/>
              <a:tailEnd/>
            </a:ln>
          </p:spPr>
          <p:txBody>
            <a:bodyPr wrap="none" anchor="ctr"/>
            <a:lstStyle/>
            <a:p>
              <a:endParaRPr lang="zh-CN" altLang="en-US"/>
            </a:p>
          </p:txBody>
        </p:sp>
        <p:sp>
          <p:nvSpPr>
            <p:cNvPr id="21549" name="Rectangle 45"/>
            <p:cNvSpPr>
              <a:spLocks noChangeArrowheads="1"/>
            </p:cNvSpPr>
            <p:nvPr/>
          </p:nvSpPr>
          <p:spPr bwMode="auto">
            <a:xfrm>
              <a:off x="3959" y="1684"/>
              <a:ext cx="275" cy="109"/>
            </a:xfrm>
            <a:prstGeom prst="rect">
              <a:avLst/>
            </a:prstGeom>
            <a:solidFill>
              <a:srgbClr val="00FF00"/>
            </a:solidFill>
            <a:ln w="19050">
              <a:solidFill>
                <a:schemeClr val="tx1"/>
              </a:solidFill>
              <a:miter lim="800000"/>
              <a:headEnd/>
              <a:tailEnd/>
            </a:ln>
          </p:spPr>
          <p:txBody>
            <a:bodyPr wrap="none" anchor="ctr"/>
            <a:lstStyle/>
            <a:p>
              <a:endParaRPr lang="zh-CN" altLang="en-US"/>
            </a:p>
          </p:txBody>
        </p:sp>
        <p:sp>
          <p:nvSpPr>
            <p:cNvPr id="21550" name="Rectangle 46"/>
            <p:cNvSpPr>
              <a:spLocks noChangeArrowheads="1"/>
            </p:cNvSpPr>
            <p:nvPr/>
          </p:nvSpPr>
          <p:spPr bwMode="auto">
            <a:xfrm>
              <a:off x="4371" y="1684"/>
              <a:ext cx="275" cy="109"/>
            </a:xfrm>
            <a:prstGeom prst="rect">
              <a:avLst/>
            </a:prstGeom>
            <a:solidFill>
              <a:srgbClr val="00FF00"/>
            </a:solidFill>
            <a:ln w="19050">
              <a:solidFill>
                <a:schemeClr val="tx1"/>
              </a:solidFill>
              <a:miter lim="800000"/>
              <a:headEnd/>
              <a:tailEnd/>
            </a:ln>
          </p:spPr>
          <p:txBody>
            <a:bodyPr wrap="none" anchor="ctr"/>
            <a:lstStyle/>
            <a:p>
              <a:endParaRPr lang="zh-CN" altLang="en-US"/>
            </a:p>
          </p:txBody>
        </p:sp>
        <p:sp>
          <p:nvSpPr>
            <p:cNvPr id="21551" name="Line 47"/>
            <p:cNvSpPr>
              <a:spLocks noChangeShapeType="1"/>
            </p:cNvSpPr>
            <p:nvPr/>
          </p:nvSpPr>
          <p:spPr bwMode="auto">
            <a:xfrm>
              <a:off x="3630" y="1330"/>
              <a:ext cx="0" cy="411"/>
            </a:xfrm>
            <a:prstGeom prst="line">
              <a:avLst/>
            </a:prstGeom>
            <a:noFill/>
            <a:ln w="38100">
              <a:solidFill>
                <a:schemeClr val="tx1"/>
              </a:solidFill>
              <a:round/>
              <a:headEnd/>
              <a:tailEnd/>
            </a:ln>
          </p:spPr>
          <p:txBody>
            <a:bodyPr wrap="none"/>
            <a:lstStyle/>
            <a:p>
              <a:endParaRPr lang="zh-CN" altLang="en-US"/>
            </a:p>
          </p:txBody>
        </p:sp>
        <p:sp>
          <p:nvSpPr>
            <p:cNvPr id="21552" name="Line 48"/>
            <p:cNvSpPr>
              <a:spLocks noChangeShapeType="1"/>
            </p:cNvSpPr>
            <p:nvPr/>
          </p:nvSpPr>
          <p:spPr bwMode="auto">
            <a:xfrm>
              <a:off x="3630" y="1741"/>
              <a:ext cx="329" cy="0"/>
            </a:xfrm>
            <a:prstGeom prst="line">
              <a:avLst/>
            </a:prstGeom>
            <a:noFill/>
            <a:ln w="38100">
              <a:solidFill>
                <a:schemeClr val="tx1"/>
              </a:solidFill>
              <a:round/>
              <a:headEnd/>
              <a:tailEnd/>
            </a:ln>
          </p:spPr>
          <p:txBody>
            <a:bodyPr wrap="none"/>
            <a:lstStyle/>
            <a:p>
              <a:endParaRPr lang="zh-CN" altLang="en-US"/>
            </a:p>
          </p:txBody>
        </p:sp>
        <p:sp>
          <p:nvSpPr>
            <p:cNvPr id="21553" name="Line 49"/>
            <p:cNvSpPr>
              <a:spLocks noChangeShapeType="1"/>
            </p:cNvSpPr>
            <p:nvPr/>
          </p:nvSpPr>
          <p:spPr bwMode="auto">
            <a:xfrm>
              <a:off x="4234" y="1741"/>
              <a:ext cx="137" cy="0"/>
            </a:xfrm>
            <a:prstGeom prst="line">
              <a:avLst/>
            </a:prstGeom>
            <a:noFill/>
            <a:ln w="38100">
              <a:solidFill>
                <a:schemeClr val="tx1"/>
              </a:solidFill>
              <a:round/>
              <a:headEnd/>
              <a:tailEnd/>
            </a:ln>
          </p:spPr>
          <p:txBody>
            <a:bodyPr wrap="none"/>
            <a:lstStyle/>
            <a:p>
              <a:endParaRPr lang="zh-CN" altLang="en-US"/>
            </a:p>
          </p:txBody>
        </p:sp>
        <p:sp>
          <p:nvSpPr>
            <p:cNvPr id="21554" name="Line 50"/>
            <p:cNvSpPr>
              <a:spLocks noChangeShapeType="1"/>
            </p:cNvSpPr>
            <p:nvPr/>
          </p:nvSpPr>
          <p:spPr bwMode="auto">
            <a:xfrm>
              <a:off x="4509" y="1153"/>
              <a:ext cx="331" cy="0"/>
            </a:xfrm>
            <a:prstGeom prst="line">
              <a:avLst/>
            </a:prstGeom>
            <a:noFill/>
            <a:ln w="38100">
              <a:solidFill>
                <a:schemeClr val="tx1"/>
              </a:solidFill>
              <a:round/>
              <a:headEnd/>
              <a:tailEnd/>
            </a:ln>
          </p:spPr>
          <p:txBody>
            <a:bodyPr wrap="none"/>
            <a:lstStyle/>
            <a:p>
              <a:endParaRPr lang="zh-CN" altLang="en-US"/>
            </a:p>
          </p:txBody>
        </p:sp>
        <p:sp>
          <p:nvSpPr>
            <p:cNvPr id="21555" name="Line 51"/>
            <p:cNvSpPr>
              <a:spLocks noChangeShapeType="1"/>
            </p:cNvSpPr>
            <p:nvPr/>
          </p:nvSpPr>
          <p:spPr bwMode="auto">
            <a:xfrm>
              <a:off x="5115" y="1153"/>
              <a:ext cx="371" cy="0"/>
            </a:xfrm>
            <a:prstGeom prst="line">
              <a:avLst/>
            </a:prstGeom>
            <a:noFill/>
            <a:ln w="38100">
              <a:solidFill>
                <a:schemeClr val="tx1"/>
              </a:solidFill>
              <a:round/>
              <a:headEnd/>
              <a:tailEnd type="triangle" w="med" len="med"/>
            </a:ln>
          </p:spPr>
          <p:txBody>
            <a:bodyPr wrap="none"/>
            <a:lstStyle/>
            <a:p>
              <a:endParaRPr lang="zh-CN" altLang="en-US"/>
            </a:p>
          </p:txBody>
        </p:sp>
        <p:sp>
          <p:nvSpPr>
            <p:cNvPr id="21556" name="Line 52"/>
            <p:cNvSpPr>
              <a:spLocks noChangeShapeType="1"/>
            </p:cNvSpPr>
            <p:nvPr/>
          </p:nvSpPr>
          <p:spPr bwMode="auto">
            <a:xfrm>
              <a:off x="4750" y="1164"/>
              <a:ext cx="0" cy="577"/>
            </a:xfrm>
            <a:prstGeom prst="line">
              <a:avLst/>
            </a:prstGeom>
            <a:noFill/>
            <a:ln w="38100">
              <a:solidFill>
                <a:schemeClr val="tx1"/>
              </a:solidFill>
              <a:round/>
              <a:headEnd/>
              <a:tailEnd/>
            </a:ln>
          </p:spPr>
          <p:txBody>
            <a:bodyPr wrap="none"/>
            <a:lstStyle/>
            <a:p>
              <a:endParaRPr lang="zh-CN" altLang="en-US"/>
            </a:p>
          </p:txBody>
        </p:sp>
        <p:sp>
          <p:nvSpPr>
            <p:cNvPr id="21557" name="Line 53"/>
            <p:cNvSpPr>
              <a:spLocks noChangeShapeType="1"/>
            </p:cNvSpPr>
            <p:nvPr/>
          </p:nvSpPr>
          <p:spPr bwMode="auto">
            <a:xfrm flipH="1">
              <a:off x="4646" y="1741"/>
              <a:ext cx="104" cy="0"/>
            </a:xfrm>
            <a:prstGeom prst="line">
              <a:avLst/>
            </a:prstGeom>
            <a:noFill/>
            <a:ln w="38100">
              <a:solidFill>
                <a:schemeClr val="tx1"/>
              </a:solidFill>
              <a:round/>
              <a:headEnd/>
              <a:tailEnd/>
            </a:ln>
          </p:spPr>
          <p:txBody>
            <a:bodyPr wrap="none"/>
            <a:lstStyle/>
            <a:p>
              <a:endParaRPr lang="zh-CN" altLang="en-US"/>
            </a:p>
          </p:txBody>
        </p:sp>
        <p:sp>
          <p:nvSpPr>
            <p:cNvPr id="21558" name="Line 54"/>
            <p:cNvSpPr>
              <a:spLocks noChangeShapeType="1"/>
            </p:cNvSpPr>
            <p:nvPr/>
          </p:nvSpPr>
          <p:spPr bwMode="auto">
            <a:xfrm>
              <a:off x="3833" y="1741"/>
              <a:ext cx="0" cy="189"/>
            </a:xfrm>
            <a:prstGeom prst="line">
              <a:avLst/>
            </a:prstGeom>
            <a:noFill/>
            <a:ln w="38100">
              <a:solidFill>
                <a:schemeClr val="tx1"/>
              </a:solidFill>
              <a:round/>
              <a:headEnd/>
              <a:tailEnd/>
            </a:ln>
          </p:spPr>
          <p:txBody>
            <a:bodyPr wrap="none"/>
            <a:lstStyle/>
            <a:p>
              <a:endParaRPr lang="zh-CN" altLang="en-US"/>
            </a:p>
          </p:txBody>
        </p:sp>
        <p:sp>
          <p:nvSpPr>
            <p:cNvPr id="21559" name="Line 55"/>
            <p:cNvSpPr>
              <a:spLocks noChangeShapeType="1"/>
            </p:cNvSpPr>
            <p:nvPr/>
          </p:nvSpPr>
          <p:spPr bwMode="auto">
            <a:xfrm>
              <a:off x="3833" y="1930"/>
              <a:ext cx="245" cy="0"/>
            </a:xfrm>
            <a:prstGeom prst="line">
              <a:avLst/>
            </a:prstGeom>
            <a:noFill/>
            <a:ln w="38100">
              <a:solidFill>
                <a:schemeClr val="tx1"/>
              </a:solidFill>
              <a:round/>
              <a:headEnd/>
              <a:tailEnd/>
            </a:ln>
          </p:spPr>
          <p:txBody>
            <a:bodyPr wrap="none"/>
            <a:lstStyle/>
            <a:p>
              <a:endParaRPr lang="zh-CN" altLang="en-US"/>
            </a:p>
          </p:txBody>
        </p:sp>
        <p:sp>
          <p:nvSpPr>
            <p:cNvPr id="21560" name="Line 56"/>
            <p:cNvSpPr>
              <a:spLocks noChangeShapeType="1"/>
            </p:cNvSpPr>
            <p:nvPr/>
          </p:nvSpPr>
          <p:spPr bwMode="auto">
            <a:xfrm flipV="1">
              <a:off x="4078" y="1802"/>
              <a:ext cx="0" cy="128"/>
            </a:xfrm>
            <a:prstGeom prst="line">
              <a:avLst/>
            </a:prstGeom>
            <a:noFill/>
            <a:ln w="38100">
              <a:solidFill>
                <a:schemeClr val="tx1"/>
              </a:solidFill>
              <a:round/>
              <a:headEnd/>
              <a:tailEnd type="triangle" w="med" len="med"/>
            </a:ln>
          </p:spPr>
          <p:txBody>
            <a:bodyPr wrap="none"/>
            <a:lstStyle/>
            <a:p>
              <a:endParaRPr lang="zh-CN" altLang="en-US"/>
            </a:p>
          </p:txBody>
        </p:sp>
        <p:sp>
          <p:nvSpPr>
            <p:cNvPr id="458809" name="Rectangle 57"/>
            <p:cNvSpPr>
              <a:spLocks noChangeArrowheads="1"/>
            </p:cNvSpPr>
            <p:nvPr/>
          </p:nvSpPr>
          <p:spPr bwMode="auto">
            <a:xfrm>
              <a:off x="1303" y="785"/>
              <a:ext cx="335" cy="282"/>
            </a:xfrm>
            <a:prstGeom prst="rect">
              <a:avLst/>
            </a:prstGeom>
            <a:noFill/>
            <a:ln w="19050">
              <a:noFill/>
              <a:miter lim="800000"/>
              <a:headEnd/>
              <a:tailEnd/>
            </a:ln>
            <a:effectLst/>
          </p:spPr>
          <p:txBody>
            <a:bodyPr wrap="none">
              <a:spAutoFit/>
            </a:bodyPr>
            <a:lstStyle/>
            <a:p>
              <a:pPr algn="ctr">
                <a:defRPr/>
              </a:pPr>
              <a:r>
                <a:rPr kumimoji="1" lang="en-US" altLang="zh-CN" sz="2000" b="1">
                  <a:solidFill>
                    <a:schemeClr val="folHlink"/>
                  </a:solidFill>
                  <a:effectLst>
                    <a:outerShdw blurRad="38100" dist="38100" dir="2700000" algn="tl">
                      <a:srgbClr val="000000"/>
                    </a:outerShdw>
                  </a:effectLst>
                </a:rPr>
                <a:t>R1</a:t>
              </a:r>
            </a:p>
          </p:txBody>
        </p:sp>
        <p:sp>
          <p:nvSpPr>
            <p:cNvPr id="458810" name="Rectangle 58"/>
            <p:cNvSpPr>
              <a:spLocks noChangeArrowheads="1"/>
            </p:cNvSpPr>
            <p:nvPr/>
          </p:nvSpPr>
          <p:spPr bwMode="auto">
            <a:xfrm>
              <a:off x="2242" y="792"/>
              <a:ext cx="335" cy="282"/>
            </a:xfrm>
            <a:prstGeom prst="rect">
              <a:avLst/>
            </a:prstGeom>
            <a:noFill/>
            <a:ln w="19050">
              <a:noFill/>
              <a:miter lim="800000"/>
              <a:headEnd/>
              <a:tailEnd/>
            </a:ln>
            <a:effectLst/>
          </p:spPr>
          <p:txBody>
            <a:bodyPr wrap="none">
              <a:spAutoFit/>
            </a:bodyPr>
            <a:lstStyle/>
            <a:p>
              <a:pPr algn="ctr">
                <a:defRPr/>
              </a:pPr>
              <a:r>
                <a:rPr kumimoji="1" lang="en-US" altLang="zh-CN" sz="2000" b="1">
                  <a:solidFill>
                    <a:schemeClr val="folHlink"/>
                  </a:solidFill>
                  <a:effectLst>
                    <a:outerShdw blurRad="38100" dist="38100" dir="2700000" algn="tl">
                      <a:srgbClr val="000000"/>
                    </a:outerShdw>
                  </a:effectLst>
                </a:rPr>
                <a:t>R2</a:t>
              </a:r>
            </a:p>
          </p:txBody>
        </p:sp>
        <p:sp>
          <p:nvSpPr>
            <p:cNvPr id="458811" name="Rectangle 59"/>
            <p:cNvSpPr>
              <a:spLocks noChangeArrowheads="1"/>
            </p:cNvSpPr>
            <p:nvPr/>
          </p:nvSpPr>
          <p:spPr bwMode="auto">
            <a:xfrm>
              <a:off x="1049" y="1594"/>
              <a:ext cx="544" cy="282"/>
            </a:xfrm>
            <a:prstGeom prst="rect">
              <a:avLst/>
            </a:prstGeom>
            <a:noFill/>
            <a:ln w="19050">
              <a:noFill/>
              <a:miter lim="800000"/>
              <a:headEnd/>
              <a:tailEnd/>
            </a:ln>
            <a:effectLst/>
          </p:spPr>
          <p:txBody>
            <a:bodyPr wrap="none">
              <a:spAutoFit/>
            </a:bodyPr>
            <a:lstStyle/>
            <a:p>
              <a:pPr algn="ctr">
                <a:defRPr/>
              </a:pPr>
              <a:r>
                <a:rPr kumimoji="1" lang="en-US" altLang="zh-CN" sz="2000" b="1">
                  <a:solidFill>
                    <a:schemeClr val="folHlink"/>
                  </a:solidFill>
                  <a:effectLst>
                    <a:outerShdw blurRad="38100" dist="38100" dir="2700000" algn="tl">
                      <a:srgbClr val="000000"/>
                    </a:outerShdw>
                  </a:effectLst>
                </a:rPr>
                <a:t>Pt100</a:t>
              </a:r>
            </a:p>
          </p:txBody>
        </p:sp>
        <p:sp>
          <p:nvSpPr>
            <p:cNvPr id="21564" name="Line 60"/>
            <p:cNvSpPr>
              <a:spLocks noChangeShapeType="1"/>
            </p:cNvSpPr>
            <p:nvPr/>
          </p:nvSpPr>
          <p:spPr bwMode="auto">
            <a:xfrm rot="8100000">
              <a:off x="2101" y="1790"/>
              <a:ext cx="0" cy="181"/>
            </a:xfrm>
            <a:prstGeom prst="line">
              <a:avLst/>
            </a:prstGeom>
            <a:noFill/>
            <a:ln w="38100">
              <a:solidFill>
                <a:schemeClr val="tx1"/>
              </a:solidFill>
              <a:round/>
              <a:headEnd/>
              <a:tailEnd/>
            </a:ln>
          </p:spPr>
          <p:txBody>
            <a:bodyPr wrap="none"/>
            <a:lstStyle/>
            <a:p>
              <a:endParaRPr lang="zh-CN" altLang="en-US"/>
            </a:p>
          </p:txBody>
        </p:sp>
        <p:sp>
          <p:nvSpPr>
            <p:cNvPr id="21565" name="Line 61"/>
            <p:cNvSpPr>
              <a:spLocks noChangeShapeType="1"/>
            </p:cNvSpPr>
            <p:nvPr/>
          </p:nvSpPr>
          <p:spPr bwMode="auto">
            <a:xfrm rot="2700000">
              <a:off x="2268" y="1727"/>
              <a:ext cx="0" cy="274"/>
            </a:xfrm>
            <a:prstGeom prst="line">
              <a:avLst/>
            </a:prstGeom>
            <a:noFill/>
            <a:ln w="38100">
              <a:solidFill>
                <a:schemeClr val="tx1"/>
              </a:solidFill>
              <a:round/>
              <a:headEnd/>
              <a:tailEnd/>
            </a:ln>
          </p:spPr>
          <p:txBody>
            <a:bodyPr wrap="none"/>
            <a:lstStyle/>
            <a:p>
              <a:endParaRPr lang="zh-CN" altLang="en-US"/>
            </a:p>
          </p:txBody>
        </p:sp>
        <p:sp>
          <p:nvSpPr>
            <p:cNvPr id="21566" name="Line 62"/>
            <p:cNvSpPr>
              <a:spLocks noChangeShapeType="1"/>
            </p:cNvSpPr>
            <p:nvPr/>
          </p:nvSpPr>
          <p:spPr bwMode="auto">
            <a:xfrm flipH="1" flipV="1">
              <a:off x="2244" y="1655"/>
              <a:ext cx="102" cy="109"/>
            </a:xfrm>
            <a:prstGeom prst="line">
              <a:avLst/>
            </a:prstGeom>
            <a:noFill/>
            <a:ln w="38100">
              <a:solidFill>
                <a:schemeClr val="tx1"/>
              </a:solidFill>
              <a:round/>
              <a:headEnd/>
              <a:tailEnd type="triangle" w="med" len="med"/>
            </a:ln>
          </p:spPr>
          <p:txBody>
            <a:bodyPr wrap="none"/>
            <a:lstStyle/>
            <a:p>
              <a:endParaRPr lang="zh-CN" altLang="en-US"/>
            </a:p>
          </p:txBody>
        </p:sp>
        <p:sp>
          <p:nvSpPr>
            <p:cNvPr id="458815" name="Rectangle 63"/>
            <p:cNvSpPr>
              <a:spLocks noChangeArrowheads="1"/>
            </p:cNvSpPr>
            <p:nvPr/>
          </p:nvSpPr>
          <p:spPr bwMode="auto">
            <a:xfrm>
              <a:off x="2341" y="1566"/>
              <a:ext cx="382" cy="281"/>
            </a:xfrm>
            <a:prstGeom prst="rect">
              <a:avLst/>
            </a:prstGeom>
            <a:noFill/>
            <a:ln w="19050">
              <a:noFill/>
              <a:miter lim="800000"/>
              <a:headEnd/>
              <a:tailEnd/>
            </a:ln>
            <a:effectLst/>
          </p:spPr>
          <p:txBody>
            <a:bodyPr wrap="none">
              <a:spAutoFit/>
            </a:bodyPr>
            <a:lstStyle/>
            <a:p>
              <a:pPr algn="ctr">
                <a:defRPr/>
              </a:pPr>
              <a:r>
                <a:rPr kumimoji="1" lang="en-US" altLang="zh-CN" sz="2000" b="1">
                  <a:solidFill>
                    <a:schemeClr val="folHlink"/>
                  </a:solidFill>
                  <a:effectLst>
                    <a:outerShdw blurRad="38100" dist="38100" dir="2700000" algn="tl">
                      <a:srgbClr val="000000"/>
                    </a:outerShdw>
                  </a:effectLst>
                </a:rPr>
                <a:t>W1</a:t>
              </a:r>
            </a:p>
          </p:txBody>
        </p:sp>
        <p:sp>
          <p:nvSpPr>
            <p:cNvPr id="458816" name="Rectangle 64"/>
            <p:cNvSpPr>
              <a:spLocks noChangeArrowheads="1"/>
            </p:cNvSpPr>
            <p:nvPr/>
          </p:nvSpPr>
          <p:spPr bwMode="auto">
            <a:xfrm>
              <a:off x="1938" y="1044"/>
              <a:ext cx="382" cy="282"/>
            </a:xfrm>
            <a:prstGeom prst="rect">
              <a:avLst/>
            </a:prstGeom>
            <a:noFill/>
            <a:ln w="19050">
              <a:noFill/>
              <a:miter lim="800000"/>
              <a:headEnd/>
              <a:tailEnd/>
            </a:ln>
            <a:effectLst/>
          </p:spPr>
          <p:txBody>
            <a:bodyPr wrap="none">
              <a:spAutoFit/>
            </a:bodyPr>
            <a:lstStyle/>
            <a:p>
              <a:pPr algn="ctr">
                <a:defRPr/>
              </a:pPr>
              <a:r>
                <a:rPr kumimoji="1" lang="en-US" altLang="zh-CN" sz="2000" b="1">
                  <a:solidFill>
                    <a:schemeClr val="folHlink"/>
                  </a:solidFill>
                  <a:effectLst>
                    <a:outerShdw blurRad="38100" dist="38100" dir="2700000" algn="tl">
                      <a:srgbClr val="000000"/>
                    </a:outerShdw>
                  </a:effectLst>
                </a:rPr>
                <a:t>W2</a:t>
              </a:r>
            </a:p>
          </p:txBody>
        </p:sp>
        <p:sp>
          <p:nvSpPr>
            <p:cNvPr id="21569" name="Line 65"/>
            <p:cNvSpPr>
              <a:spLocks noChangeShapeType="1"/>
            </p:cNvSpPr>
            <p:nvPr/>
          </p:nvSpPr>
          <p:spPr bwMode="auto">
            <a:xfrm>
              <a:off x="1060" y="510"/>
              <a:ext cx="0" cy="776"/>
            </a:xfrm>
            <a:prstGeom prst="line">
              <a:avLst/>
            </a:prstGeom>
            <a:noFill/>
            <a:ln w="38100">
              <a:solidFill>
                <a:schemeClr val="tx1"/>
              </a:solidFill>
              <a:round/>
              <a:headEnd/>
              <a:tailEnd/>
            </a:ln>
          </p:spPr>
          <p:txBody>
            <a:bodyPr wrap="none"/>
            <a:lstStyle/>
            <a:p>
              <a:endParaRPr lang="zh-CN" altLang="en-US"/>
            </a:p>
          </p:txBody>
        </p:sp>
        <p:sp>
          <p:nvSpPr>
            <p:cNvPr id="21570" name="Line 66"/>
            <p:cNvSpPr>
              <a:spLocks noChangeShapeType="1"/>
            </p:cNvSpPr>
            <p:nvPr/>
          </p:nvSpPr>
          <p:spPr bwMode="auto">
            <a:xfrm flipH="1" flipV="1">
              <a:off x="1626" y="1441"/>
              <a:ext cx="0" cy="375"/>
            </a:xfrm>
            <a:prstGeom prst="line">
              <a:avLst/>
            </a:prstGeom>
            <a:noFill/>
            <a:ln w="38100">
              <a:solidFill>
                <a:schemeClr val="tx1"/>
              </a:solidFill>
              <a:round/>
              <a:headEnd/>
              <a:tailEnd type="triangle" w="med" len="med"/>
            </a:ln>
          </p:spPr>
          <p:txBody>
            <a:bodyPr wrap="none"/>
            <a:lstStyle/>
            <a:p>
              <a:endParaRPr lang="zh-CN"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0" y="533400"/>
            <a:ext cx="7378700" cy="1143000"/>
          </a:xfrm>
        </p:spPr>
        <p:txBody>
          <a:bodyPr/>
          <a:lstStyle/>
          <a:p>
            <a:pPr eaLnBrk="1" hangingPunct="1"/>
            <a:r>
              <a:rPr kumimoji="0" lang="zh-CN" altLang="en-US" smtClean="0">
                <a:latin typeface="宋体" pitchFamily="2" charset="-122"/>
              </a:rPr>
              <a:t>本章主要内容</a:t>
            </a:r>
          </a:p>
        </p:txBody>
      </p:sp>
      <p:sp>
        <p:nvSpPr>
          <p:cNvPr id="4099" name="Rectangle 11"/>
          <p:cNvSpPr>
            <a:spLocks noGrp="1" noChangeArrowheads="1"/>
          </p:cNvSpPr>
          <p:nvPr>
            <p:ph type="body" idx="4294967295"/>
          </p:nvPr>
        </p:nvSpPr>
        <p:spPr>
          <a:xfrm>
            <a:off x="1185863" y="1905000"/>
            <a:ext cx="7958137" cy="4262438"/>
          </a:xfrm>
        </p:spPr>
        <p:txBody>
          <a:bodyPr/>
          <a:lstStyle/>
          <a:p>
            <a:pPr eaLnBrk="1" hangingPunct="1">
              <a:buFont typeface="Wingdings" pitchFamily="2" charset="2"/>
              <a:buNone/>
            </a:pPr>
            <a:r>
              <a:rPr kumimoji="0" lang="zh-CN" altLang="en-US" b="0" smtClean="0">
                <a:solidFill>
                  <a:srgbClr val="3333FF"/>
                </a:solidFill>
                <a:latin typeface="宋体" pitchFamily="2" charset="-122"/>
              </a:rPr>
              <a:t>  </a:t>
            </a:r>
            <a:r>
              <a:rPr kumimoji="0" lang="zh-CN" altLang="en-US" smtClean="0">
                <a:latin typeface="宋体" pitchFamily="2" charset="-122"/>
              </a:rPr>
              <a:t>1、基本概念</a:t>
            </a:r>
          </a:p>
          <a:p>
            <a:pPr eaLnBrk="1" hangingPunct="1">
              <a:buFont typeface="Wingdings" pitchFamily="2" charset="2"/>
              <a:buNone/>
            </a:pPr>
            <a:r>
              <a:rPr kumimoji="0" lang="zh-CN" altLang="en-US" smtClean="0">
                <a:latin typeface="宋体" pitchFamily="2" charset="-122"/>
              </a:rPr>
              <a:t>  2、模拟量输出通道</a:t>
            </a:r>
          </a:p>
          <a:p>
            <a:pPr eaLnBrk="1" hangingPunct="1">
              <a:buFont typeface="Wingdings" pitchFamily="2" charset="2"/>
              <a:buNone/>
            </a:pPr>
            <a:r>
              <a:rPr kumimoji="0" lang="zh-CN" altLang="en-US" smtClean="0">
                <a:latin typeface="宋体" pitchFamily="2" charset="-122"/>
              </a:rPr>
              <a:t>  3、模拟量输入通道</a:t>
            </a:r>
          </a:p>
          <a:p>
            <a:pPr eaLnBrk="1" hangingPunct="1">
              <a:buFont typeface="Wingdings" pitchFamily="2" charset="2"/>
              <a:buNone/>
            </a:pPr>
            <a:r>
              <a:rPr kumimoji="0" lang="zh-CN" altLang="en-US" smtClean="0">
                <a:latin typeface="宋体" pitchFamily="2" charset="-122"/>
              </a:rPr>
              <a:t>  4、开关量输入输出接口</a:t>
            </a:r>
          </a:p>
          <a:p>
            <a:pPr eaLnBrk="1" hangingPunct="1">
              <a:buFont typeface="Wingdings" pitchFamily="2" charset="2"/>
              <a:buNone/>
            </a:pPr>
            <a:r>
              <a:rPr kumimoji="0" lang="zh-CN" altLang="en-US" smtClean="0">
                <a:latin typeface="宋体" pitchFamily="2" charset="-122"/>
              </a:rPr>
              <a:t>  5、</a:t>
            </a:r>
            <a:r>
              <a:rPr kumimoji="0" lang="en-US" altLang="zh-CN" smtClean="0">
                <a:latin typeface="宋体" pitchFamily="2" charset="-122"/>
              </a:rPr>
              <a:t>I/O</a:t>
            </a:r>
            <a:r>
              <a:rPr kumimoji="0" lang="zh-CN" altLang="en-US" smtClean="0">
                <a:latin typeface="宋体" pitchFamily="2" charset="-122"/>
              </a:rPr>
              <a:t>通道抗干扰技术</a:t>
            </a:r>
          </a:p>
          <a:p>
            <a:pPr eaLnBrk="1" hangingPunct="1">
              <a:buFont typeface="Wingdings" pitchFamily="2" charset="2"/>
              <a:buNone/>
            </a:pPr>
            <a:endParaRPr kumimoji="0" lang="zh-CN" altLang="en-US" smtClean="0">
              <a:latin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sz="half" idx="1"/>
          </p:nvPr>
        </p:nvSpPr>
        <p:spPr>
          <a:xfrm>
            <a:off x="755650" y="404813"/>
            <a:ext cx="6408738" cy="2376487"/>
          </a:xfrm>
        </p:spPr>
        <p:txBody>
          <a:bodyPr/>
          <a:lstStyle/>
          <a:p>
            <a:pPr eaLnBrk="1" hangingPunct="1">
              <a:buFont typeface="Wingdings" pitchFamily="2" charset="2"/>
              <a:buNone/>
            </a:pPr>
            <a:r>
              <a:rPr kumimoji="0" lang="zh-CN" altLang="en-US" sz="2400" smtClean="0">
                <a:solidFill>
                  <a:schemeClr val="accent1"/>
                </a:solidFill>
                <a:latin typeface="宋体" pitchFamily="2" charset="-122"/>
              </a:rPr>
              <a:t> 无源</a:t>
            </a:r>
            <a:r>
              <a:rPr kumimoji="0" lang="en-US" altLang="zh-CN" sz="2400" smtClean="0">
                <a:solidFill>
                  <a:schemeClr val="accent1"/>
                </a:solidFill>
                <a:latin typeface="宋体" pitchFamily="2" charset="-122"/>
              </a:rPr>
              <a:t>I/V</a:t>
            </a:r>
            <a:r>
              <a:rPr kumimoji="0" lang="zh-CN" altLang="en-US" sz="2400" smtClean="0">
                <a:solidFill>
                  <a:schemeClr val="accent1"/>
                </a:solidFill>
                <a:latin typeface="宋体" pitchFamily="2" charset="-122"/>
              </a:rPr>
              <a:t>变换</a:t>
            </a:r>
          </a:p>
          <a:p>
            <a:pPr eaLnBrk="1" hangingPunct="1">
              <a:buFont typeface="Wingdings" pitchFamily="2" charset="2"/>
              <a:buNone/>
            </a:pPr>
            <a:endParaRPr kumimoji="0" lang="zh-CN" altLang="en-US" sz="2400" smtClean="0">
              <a:latin typeface="宋体" pitchFamily="2" charset="-122"/>
            </a:endParaRPr>
          </a:p>
          <a:p>
            <a:pPr eaLnBrk="1" hangingPunct="1">
              <a:buFont typeface="Wingdings" pitchFamily="2" charset="2"/>
              <a:buNone/>
            </a:pPr>
            <a:r>
              <a:rPr kumimoji="0" lang="zh-CN" altLang="en-US" sz="2400" smtClean="0">
                <a:latin typeface="宋体" pitchFamily="2" charset="-122"/>
              </a:rPr>
              <a:t>	无源</a:t>
            </a:r>
            <a:r>
              <a:rPr kumimoji="0" lang="en-US" altLang="zh-CN" sz="2400" smtClean="0">
                <a:latin typeface="宋体" pitchFamily="2" charset="-122"/>
              </a:rPr>
              <a:t>I/V</a:t>
            </a:r>
            <a:r>
              <a:rPr kumimoji="0" lang="zh-CN" altLang="en-US" sz="2400" smtClean="0">
                <a:latin typeface="宋体" pitchFamily="2" charset="-122"/>
              </a:rPr>
              <a:t>变换可以利用一个的精密电阻，将</a:t>
            </a:r>
            <a:r>
              <a:rPr kumimoji="0" lang="en-US" altLang="zh-CN" sz="2400" smtClean="0">
                <a:solidFill>
                  <a:schemeClr val="folHlink"/>
                </a:solidFill>
                <a:latin typeface="宋体" pitchFamily="2" charset="-122"/>
              </a:rPr>
              <a:t>0</a:t>
            </a:r>
            <a:r>
              <a:rPr kumimoji="0" lang="zh-CN" altLang="en-US" sz="2400" smtClean="0">
                <a:solidFill>
                  <a:schemeClr val="folHlink"/>
                </a:solidFill>
                <a:latin typeface="宋体" pitchFamily="2" charset="-122"/>
              </a:rPr>
              <a:t>～</a:t>
            </a:r>
            <a:r>
              <a:rPr kumimoji="0" lang="en-US" altLang="zh-CN" sz="2400" smtClean="0">
                <a:solidFill>
                  <a:schemeClr val="folHlink"/>
                </a:solidFill>
                <a:latin typeface="宋体" pitchFamily="2" charset="-122"/>
              </a:rPr>
              <a:t>10mA</a:t>
            </a:r>
            <a:r>
              <a:rPr kumimoji="0" lang="zh-CN" altLang="en-US" sz="2400" smtClean="0">
                <a:latin typeface="宋体" pitchFamily="2" charset="-122"/>
              </a:rPr>
              <a:t>的电流信号转换为</a:t>
            </a:r>
            <a:r>
              <a:rPr kumimoji="0" lang="en-US" altLang="zh-CN" sz="2400" smtClean="0">
                <a:solidFill>
                  <a:schemeClr val="folHlink"/>
                </a:solidFill>
                <a:latin typeface="宋体" pitchFamily="2" charset="-122"/>
              </a:rPr>
              <a:t>0</a:t>
            </a:r>
            <a:r>
              <a:rPr kumimoji="0" lang="zh-CN" altLang="en-US" sz="2400" smtClean="0">
                <a:solidFill>
                  <a:schemeClr val="folHlink"/>
                </a:solidFill>
                <a:latin typeface="宋体" pitchFamily="2" charset="-122"/>
              </a:rPr>
              <a:t>～</a:t>
            </a:r>
            <a:r>
              <a:rPr kumimoji="0" lang="en-US" altLang="zh-CN" sz="2400" smtClean="0">
                <a:solidFill>
                  <a:schemeClr val="folHlink"/>
                </a:solidFill>
                <a:latin typeface="宋体" pitchFamily="2" charset="-122"/>
              </a:rPr>
              <a:t>5V</a:t>
            </a:r>
            <a:r>
              <a:rPr kumimoji="0" lang="zh-CN" altLang="en-US" sz="2400" smtClean="0">
                <a:latin typeface="宋体" pitchFamily="2" charset="-122"/>
              </a:rPr>
              <a:t>的电压信号。</a:t>
            </a:r>
          </a:p>
        </p:txBody>
      </p:sp>
      <p:graphicFrame>
        <p:nvGraphicFramePr>
          <p:cNvPr id="22531" name="Object 5"/>
          <p:cNvGraphicFramePr>
            <a:graphicFrameLocks noGrp="1" noChangeAspect="1"/>
          </p:cNvGraphicFramePr>
          <p:nvPr>
            <p:ph sz="half" idx="2"/>
          </p:nvPr>
        </p:nvGraphicFramePr>
        <p:xfrm>
          <a:off x="1692275" y="3644900"/>
          <a:ext cx="4032250" cy="1698625"/>
        </p:xfrm>
        <a:graphic>
          <a:graphicData uri="http://schemas.openxmlformats.org/presentationml/2006/ole">
            <mc:AlternateContent xmlns:mc="http://schemas.openxmlformats.org/markup-compatibility/2006">
              <mc:Choice xmlns:v="urn:schemas-microsoft-com:vml" Requires="v">
                <p:oleObj spid="_x0000_s22539" name="Visio" r:id="rId3" imgW="3384499" imgH="1425923" progId="Visio.Drawing.11">
                  <p:embed/>
                </p:oleObj>
              </mc:Choice>
              <mc:Fallback>
                <p:oleObj name="Visio" r:id="rId3" imgW="3384499" imgH="1425923"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644900"/>
                        <a:ext cx="4032250" cy="1698625"/>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sz="half" idx="1"/>
          </p:nvPr>
        </p:nvSpPr>
        <p:spPr>
          <a:xfrm>
            <a:off x="900113" y="333375"/>
            <a:ext cx="7342187" cy="4114800"/>
          </a:xfrm>
        </p:spPr>
        <p:txBody>
          <a:bodyPr/>
          <a:lstStyle/>
          <a:p>
            <a:pPr eaLnBrk="1" hangingPunct="1">
              <a:buFont typeface="Wingdings" pitchFamily="2" charset="2"/>
              <a:buNone/>
            </a:pPr>
            <a:r>
              <a:rPr kumimoji="0" lang="zh-CN" altLang="en-US" sz="2800" smtClean="0"/>
              <a:t>	</a:t>
            </a:r>
            <a:r>
              <a:rPr kumimoji="0" lang="zh-CN" altLang="en-US" sz="2800" smtClean="0">
                <a:solidFill>
                  <a:schemeClr val="accent1"/>
                </a:solidFill>
                <a:latin typeface="宋体" pitchFamily="2" charset="-122"/>
              </a:rPr>
              <a:t>有源</a:t>
            </a:r>
            <a:r>
              <a:rPr kumimoji="0" lang="en-US" altLang="zh-CN" sz="2800" smtClean="0">
                <a:solidFill>
                  <a:schemeClr val="accent1"/>
                </a:solidFill>
                <a:latin typeface="宋体" pitchFamily="2" charset="-122"/>
              </a:rPr>
              <a:t>I/V</a:t>
            </a:r>
            <a:r>
              <a:rPr kumimoji="0" lang="zh-CN" altLang="en-US" sz="2800" smtClean="0">
                <a:solidFill>
                  <a:schemeClr val="accent1"/>
                </a:solidFill>
                <a:latin typeface="宋体" pitchFamily="2" charset="-122"/>
              </a:rPr>
              <a:t>变换</a:t>
            </a:r>
          </a:p>
          <a:p>
            <a:pPr eaLnBrk="1" hangingPunct="1">
              <a:buFont typeface="Wingdings" pitchFamily="2" charset="2"/>
              <a:buNone/>
            </a:pPr>
            <a:r>
              <a:rPr kumimoji="0" lang="zh-CN" altLang="en-US" sz="2800" smtClean="0">
                <a:latin typeface="宋体" pitchFamily="2" charset="-122"/>
              </a:rPr>
              <a:t>	有源</a:t>
            </a:r>
            <a:r>
              <a:rPr kumimoji="0" lang="en-US" altLang="zh-CN" sz="2800" smtClean="0">
                <a:latin typeface="宋体" pitchFamily="2" charset="-122"/>
              </a:rPr>
              <a:t>I/V</a:t>
            </a:r>
            <a:r>
              <a:rPr kumimoji="0" lang="zh-CN" altLang="en-US" sz="2800" smtClean="0">
                <a:latin typeface="宋体" pitchFamily="2" charset="-122"/>
              </a:rPr>
              <a:t>变换是利用</a:t>
            </a:r>
            <a:r>
              <a:rPr kumimoji="0" lang="zh-CN" altLang="en-US" sz="2800" smtClean="0">
                <a:solidFill>
                  <a:schemeClr val="folHlink"/>
                </a:solidFill>
                <a:latin typeface="宋体" pitchFamily="2" charset="-122"/>
              </a:rPr>
              <a:t>有源器件运算放大器</a:t>
            </a:r>
            <a:r>
              <a:rPr kumimoji="0" lang="zh-CN" altLang="en-US" sz="2800" smtClean="0">
                <a:latin typeface="宋体" pitchFamily="2" charset="-122"/>
              </a:rPr>
              <a:t>和电阻组成。</a:t>
            </a:r>
          </a:p>
          <a:p>
            <a:pPr eaLnBrk="1" hangingPunct="1">
              <a:buFont typeface="Wingdings" pitchFamily="2" charset="2"/>
              <a:buNone/>
            </a:pPr>
            <a:r>
              <a:rPr kumimoji="0" lang="zh-CN" altLang="en-US" sz="2800" smtClean="0">
                <a:latin typeface="宋体" pitchFamily="2" charset="-122"/>
              </a:rPr>
              <a:t>	如图，输入的</a:t>
            </a:r>
            <a:r>
              <a:rPr kumimoji="0" lang="en-US" altLang="zh-CN" sz="2800" smtClean="0">
                <a:latin typeface="宋体" pitchFamily="2" charset="-122"/>
              </a:rPr>
              <a:t>0</a:t>
            </a:r>
            <a:r>
              <a:rPr kumimoji="0" lang="zh-CN" altLang="en-US" sz="2800" smtClean="0">
                <a:latin typeface="宋体" pitchFamily="2" charset="-122"/>
              </a:rPr>
              <a:t>～</a:t>
            </a:r>
            <a:r>
              <a:rPr kumimoji="0" lang="en-US" altLang="zh-CN" sz="2800" smtClean="0">
                <a:latin typeface="宋体" pitchFamily="2" charset="-122"/>
              </a:rPr>
              <a:t>10mA</a:t>
            </a:r>
            <a:r>
              <a:rPr kumimoji="0" lang="zh-CN" altLang="en-US" sz="2800" smtClean="0">
                <a:latin typeface="宋体" pitchFamily="2" charset="-122"/>
              </a:rPr>
              <a:t>电流在电阻</a:t>
            </a:r>
            <a:r>
              <a:rPr kumimoji="0" lang="en-US" altLang="zh-CN" sz="2800" i="1" smtClean="0">
                <a:latin typeface="宋体" pitchFamily="2" charset="-122"/>
              </a:rPr>
              <a:t>R</a:t>
            </a:r>
            <a:r>
              <a:rPr kumimoji="0" lang="zh-CN" altLang="en-US" sz="2800" smtClean="0">
                <a:latin typeface="宋体" pitchFamily="2" charset="-122"/>
              </a:rPr>
              <a:t>上产生的输入电压，通过运算放大电路，选择适当的电阻，可将</a:t>
            </a:r>
            <a:r>
              <a:rPr kumimoji="0" lang="en-US" altLang="zh-CN" sz="2800" smtClean="0">
                <a:solidFill>
                  <a:schemeClr val="folHlink"/>
                </a:solidFill>
                <a:latin typeface="宋体" pitchFamily="2" charset="-122"/>
              </a:rPr>
              <a:t>0</a:t>
            </a:r>
            <a:r>
              <a:rPr kumimoji="0" lang="zh-CN" altLang="en-US" sz="2800" smtClean="0">
                <a:solidFill>
                  <a:schemeClr val="folHlink"/>
                </a:solidFill>
                <a:latin typeface="宋体" pitchFamily="2" charset="-122"/>
              </a:rPr>
              <a:t>～</a:t>
            </a:r>
            <a:r>
              <a:rPr kumimoji="0" lang="en-US" altLang="zh-CN" sz="2800" smtClean="0">
                <a:solidFill>
                  <a:schemeClr val="folHlink"/>
                </a:solidFill>
                <a:latin typeface="宋体" pitchFamily="2" charset="-122"/>
              </a:rPr>
              <a:t>10mA</a:t>
            </a:r>
            <a:r>
              <a:rPr kumimoji="0" lang="zh-CN" altLang="en-US" sz="2800" smtClean="0">
                <a:latin typeface="宋体" pitchFamily="2" charset="-122"/>
              </a:rPr>
              <a:t>输入变换为</a:t>
            </a:r>
            <a:r>
              <a:rPr kumimoji="0" lang="en-US" altLang="zh-CN" sz="2800" smtClean="0">
                <a:solidFill>
                  <a:schemeClr val="folHlink"/>
                </a:solidFill>
                <a:latin typeface="宋体" pitchFamily="2" charset="-122"/>
              </a:rPr>
              <a:t>0</a:t>
            </a:r>
            <a:r>
              <a:rPr kumimoji="0" lang="zh-CN" altLang="en-US" sz="2800" smtClean="0">
                <a:solidFill>
                  <a:schemeClr val="folHlink"/>
                </a:solidFill>
                <a:latin typeface="宋体" pitchFamily="2" charset="-122"/>
              </a:rPr>
              <a:t>～</a:t>
            </a:r>
            <a:r>
              <a:rPr kumimoji="0" lang="en-US" altLang="zh-CN" sz="2800" smtClean="0">
                <a:solidFill>
                  <a:schemeClr val="folHlink"/>
                </a:solidFill>
                <a:latin typeface="宋体" pitchFamily="2" charset="-122"/>
              </a:rPr>
              <a:t>5V</a:t>
            </a:r>
            <a:r>
              <a:rPr kumimoji="0" lang="zh-CN" altLang="en-US" sz="2800" smtClean="0">
                <a:latin typeface="宋体" pitchFamily="2" charset="-122"/>
              </a:rPr>
              <a:t>的电压输出。该电路的放大倍数为</a:t>
            </a:r>
          </a:p>
        </p:txBody>
      </p:sp>
      <p:graphicFrame>
        <p:nvGraphicFramePr>
          <p:cNvPr id="23555" name="Object 4"/>
          <p:cNvGraphicFramePr>
            <a:graphicFrameLocks noGrp="1" noChangeAspect="1"/>
          </p:cNvGraphicFramePr>
          <p:nvPr>
            <p:ph sz="quarter" idx="2"/>
            <p:extLst>
              <p:ext uri="{D42A27DB-BD31-4B8C-83A1-F6EECF244321}">
                <p14:modId xmlns:p14="http://schemas.microsoft.com/office/powerpoint/2010/main" val="1421819780"/>
              </p:ext>
            </p:extLst>
          </p:nvPr>
        </p:nvGraphicFramePr>
        <p:xfrm>
          <a:off x="4140200" y="3644900"/>
          <a:ext cx="1223963" cy="765175"/>
        </p:xfrm>
        <a:graphic>
          <a:graphicData uri="http://schemas.openxmlformats.org/presentationml/2006/ole">
            <mc:AlternateContent xmlns:mc="http://schemas.openxmlformats.org/markup-compatibility/2006">
              <mc:Choice xmlns:v="urn:schemas-microsoft-com:vml" Requires="v">
                <p:oleObj spid="_x0000_s23571" name="Equation" r:id="rId3" imgW="710891" imgH="444307" progId="Equation.DSMT4">
                  <p:embed/>
                </p:oleObj>
              </mc:Choice>
              <mc:Fallback>
                <p:oleObj name="Equation" r:id="rId3" imgW="710891" imgH="44430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3644900"/>
                        <a:ext cx="1223963" cy="765175"/>
                      </a:xfrm>
                      <a:prstGeom prst="rect">
                        <a:avLst/>
                      </a:prstGeom>
                      <a:solidFill>
                        <a:schemeClr val="accent1"/>
                      </a:solidFill>
                      <a:ln w="9525">
                        <a:solidFill>
                          <a:schemeClr val="tx2"/>
                        </a:solidFill>
                        <a:miter lim="800000"/>
                        <a:headEnd/>
                        <a:tailEnd/>
                      </a:ln>
                    </p:spPr>
                  </p:pic>
                </p:oleObj>
              </mc:Fallback>
            </mc:AlternateContent>
          </a:graphicData>
        </a:graphic>
      </p:graphicFrame>
      <p:graphicFrame>
        <p:nvGraphicFramePr>
          <p:cNvPr id="23556" name="Object 7"/>
          <p:cNvGraphicFramePr>
            <a:graphicFrameLocks noGrp="1" noChangeAspect="1"/>
          </p:cNvGraphicFramePr>
          <p:nvPr>
            <p:ph sz="quarter" idx="3"/>
          </p:nvPr>
        </p:nvGraphicFramePr>
        <p:xfrm>
          <a:off x="2124075" y="4581525"/>
          <a:ext cx="4751388" cy="2028825"/>
        </p:xfrm>
        <a:graphic>
          <a:graphicData uri="http://schemas.openxmlformats.org/presentationml/2006/ole">
            <mc:AlternateContent xmlns:mc="http://schemas.openxmlformats.org/markup-compatibility/2006">
              <mc:Choice xmlns:v="urn:schemas-microsoft-com:vml" Requires="v">
                <p:oleObj spid="_x0000_s23572" name="Visio" r:id="rId5" imgW="4803829" imgH="2051499" progId="Visio.Drawing.11">
                  <p:embed/>
                </p:oleObj>
              </mc:Choice>
              <mc:Fallback>
                <p:oleObj name="Visio" r:id="rId5" imgW="4803829" imgH="2051499"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4581525"/>
                        <a:ext cx="4751388" cy="2028825"/>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Grp="1" noChangeAspect="1" noChangeArrowheads="1"/>
          </p:cNvPicPr>
          <p:nvPr>
            <p:ph idx="1"/>
          </p:nvPr>
        </p:nvPicPr>
        <p:blipFill>
          <a:blip r:embed="rId2" cstate="print"/>
          <a:srcRect/>
          <a:stretch>
            <a:fillRect/>
          </a:stretch>
        </p:blipFill>
        <p:spPr>
          <a:xfrm>
            <a:off x="179388" y="36513"/>
            <a:ext cx="5256212" cy="3263900"/>
          </a:xfrm>
        </p:spPr>
      </p:pic>
      <p:pic>
        <p:nvPicPr>
          <p:cNvPr id="24579" name="Picture 5"/>
          <p:cNvPicPr>
            <a:picLocks noChangeAspect="1" noChangeArrowheads="1"/>
          </p:cNvPicPr>
          <p:nvPr/>
        </p:nvPicPr>
        <p:blipFill>
          <a:blip r:embed="rId3" cstate="print"/>
          <a:srcRect l="4282" t="17059" r="2463" b="7043"/>
          <a:stretch>
            <a:fillRect/>
          </a:stretch>
        </p:blipFill>
        <p:spPr bwMode="auto">
          <a:xfrm>
            <a:off x="3276600" y="3357563"/>
            <a:ext cx="5040313" cy="355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eaLnBrk="1" hangingPunct="1">
              <a:spcBef>
                <a:spcPct val="0"/>
              </a:spcBef>
              <a:buFont typeface="Wingdings" pitchFamily="2" charset="2"/>
              <a:buNone/>
            </a:pPr>
            <a:r>
              <a:rPr lang="zh-CN" altLang="en-US" sz="2400" smtClean="0">
                <a:latin typeface="宋体" pitchFamily="2" charset="-122"/>
              </a:rPr>
              <a:t>    </a:t>
            </a:r>
            <a:r>
              <a:rPr lang="zh-CN" altLang="en-US" sz="2400" smtClean="0">
                <a:solidFill>
                  <a:schemeClr val="accent1"/>
                </a:solidFill>
                <a:latin typeface="宋体" pitchFamily="2" charset="-122"/>
              </a:rPr>
              <a:t>多路转换器</a:t>
            </a:r>
            <a:r>
              <a:rPr lang="zh-CN" altLang="en-US" sz="2400" smtClean="0">
                <a:latin typeface="宋体" pitchFamily="2" charset="-122"/>
              </a:rPr>
              <a:t>又称</a:t>
            </a:r>
            <a:r>
              <a:rPr lang="zh-CN" altLang="en-US" sz="2400" smtClean="0">
                <a:solidFill>
                  <a:schemeClr val="accent1"/>
                </a:solidFill>
                <a:latin typeface="宋体" pitchFamily="2" charset="-122"/>
              </a:rPr>
              <a:t>多路开关</a:t>
            </a:r>
            <a:r>
              <a:rPr lang="zh-CN" altLang="en-US" sz="2400" smtClean="0">
                <a:latin typeface="宋体" pitchFamily="2" charset="-122"/>
              </a:rPr>
              <a:t>，利用多路开关可将各个输入信号依次地或随机地连接到公用放大器或</a:t>
            </a:r>
            <a:r>
              <a:rPr lang="en-US" altLang="zh-CN" sz="2400" smtClean="0">
                <a:latin typeface="宋体" pitchFamily="2" charset="-122"/>
              </a:rPr>
              <a:t>A/D</a:t>
            </a:r>
            <a:r>
              <a:rPr lang="zh-CN" altLang="en-US" sz="2400" smtClean="0">
                <a:latin typeface="宋体" pitchFamily="2" charset="-122"/>
              </a:rPr>
              <a:t>转换器上，实现多路共享。其特点：</a:t>
            </a:r>
          </a:p>
          <a:p>
            <a:pPr eaLnBrk="1" hangingPunct="1">
              <a:spcBef>
                <a:spcPct val="0"/>
              </a:spcBef>
              <a:buFont typeface="Wingdings" pitchFamily="2" charset="2"/>
              <a:buNone/>
            </a:pPr>
            <a:r>
              <a:rPr lang="zh-CN" altLang="en-US" sz="2400" smtClean="0">
                <a:latin typeface="宋体" pitchFamily="2" charset="-122"/>
              </a:rPr>
              <a:t>  * 一般采用集成芯片</a:t>
            </a:r>
          </a:p>
          <a:p>
            <a:pPr eaLnBrk="1" hangingPunct="1">
              <a:spcBef>
                <a:spcPct val="0"/>
              </a:spcBef>
              <a:buFont typeface="Wingdings" pitchFamily="2" charset="2"/>
              <a:buNone/>
            </a:pPr>
            <a:r>
              <a:rPr lang="zh-CN" altLang="en-US" sz="2400" smtClean="0">
                <a:latin typeface="宋体" pitchFamily="2" charset="-122"/>
              </a:rPr>
              <a:t>  * </a:t>
            </a:r>
            <a:r>
              <a:rPr lang="en-US" altLang="zh-CN" sz="2400" smtClean="0">
                <a:latin typeface="宋体" pitchFamily="2" charset="-122"/>
              </a:rPr>
              <a:t>4</a:t>
            </a:r>
            <a:r>
              <a:rPr lang="zh-CN" altLang="en-US" sz="2400" smtClean="0">
                <a:latin typeface="宋体" pitchFamily="2" charset="-122"/>
              </a:rPr>
              <a:t>路、</a:t>
            </a:r>
            <a:r>
              <a:rPr lang="en-US" altLang="zh-CN" sz="2400" smtClean="0">
                <a:latin typeface="宋体" pitchFamily="2" charset="-122"/>
              </a:rPr>
              <a:t>8</a:t>
            </a:r>
            <a:r>
              <a:rPr lang="zh-CN" altLang="en-US" sz="2400" smtClean="0">
                <a:latin typeface="宋体" pitchFamily="2" charset="-122"/>
              </a:rPr>
              <a:t>路、</a:t>
            </a:r>
            <a:r>
              <a:rPr lang="en-US" altLang="zh-CN" sz="2400" smtClean="0">
                <a:latin typeface="宋体" pitchFamily="2" charset="-122"/>
              </a:rPr>
              <a:t>16</a:t>
            </a:r>
            <a:r>
              <a:rPr lang="zh-CN" altLang="en-US" sz="2400" smtClean="0">
                <a:latin typeface="宋体" pitchFamily="2" charset="-122"/>
              </a:rPr>
              <a:t>路</a:t>
            </a:r>
          </a:p>
          <a:p>
            <a:pPr eaLnBrk="1" hangingPunct="1">
              <a:spcBef>
                <a:spcPct val="0"/>
              </a:spcBef>
              <a:buFont typeface="Wingdings" pitchFamily="2" charset="2"/>
              <a:buNone/>
            </a:pPr>
            <a:r>
              <a:rPr lang="zh-CN" altLang="en-US" sz="2400" smtClean="0">
                <a:solidFill>
                  <a:schemeClr val="hlink"/>
                </a:solidFill>
                <a:latin typeface="宋体" pitchFamily="2" charset="-122"/>
              </a:rPr>
              <a:t>	</a:t>
            </a:r>
            <a:r>
              <a:rPr lang="zh-CN" altLang="en-US" sz="2400" smtClean="0">
                <a:latin typeface="宋体" pitchFamily="2" charset="-122"/>
              </a:rPr>
              <a:t>* 单向和双向</a:t>
            </a:r>
          </a:p>
          <a:p>
            <a:pPr eaLnBrk="1" hangingPunct="1">
              <a:spcBef>
                <a:spcPct val="0"/>
              </a:spcBef>
              <a:buFont typeface="Wingdings" pitchFamily="2" charset="2"/>
              <a:buNone/>
            </a:pPr>
            <a:r>
              <a:rPr lang="zh-CN" altLang="en-US" sz="2400" smtClean="0">
                <a:latin typeface="宋体" pitchFamily="2" charset="-122"/>
              </a:rPr>
              <a:t>	* 内部一般带有译码电路进行二进制译码</a:t>
            </a:r>
          </a:p>
          <a:p>
            <a:pPr eaLnBrk="1" hangingPunct="1">
              <a:spcBef>
                <a:spcPct val="0"/>
              </a:spcBef>
              <a:buFont typeface="Wingdings" pitchFamily="2" charset="2"/>
              <a:buNone/>
            </a:pPr>
            <a:r>
              <a:rPr lang="zh-CN" altLang="en-US" sz="2400" smtClean="0">
                <a:latin typeface="宋体" pitchFamily="2" charset="-122"/>
              </a:rPr>
              <a:t>	* 每次只允许一路信号输入或输出</a:t>
            </a:r>
          </a:p>
          <a:p>
            <a:pPr eaLnBrk="1" hangingPunct="1">
              <a:spcBef>
                <a:spcPct val="0"/>
              </a:spcBef>
              <a:buFont typeface="Wingdings" pitchFamily="2" charset="2"/>
              <a:buNone/>
            </a:pPr>
            <a:r>
              <a:rPr lang="zh-CN" altLang="en-US" sz="2400" smtClean="0">
                <a:latin typeface="宋体" pitchFamily="2" charset="-122"/>
              </a:rPr>
              <a:t>	* </a:t>
            </a:r>
            <a:r>
              <a:rPr lang="zh-CN" altLang="en-US" sz="2400" smtClean="0">
                <a:solidFill>
                  <a:srgbClr val="00FF00"/>
                </a:solidFill>
                <a:latin typeface="宋体" pitchFamily="2" charset="-122"/>
              </a:rPr>
              <a:t>可直接和微机的数据总线相连</a:t>
            </a:r>
            <a:r>
              <a:rPr lang="zh-CN" altLang="en-US" sz="2400" smtClean="0">
                <a:latin typeface="宋体" pitchFamily="2" charset="-122"/>
              </a:rPr>
              <a:t>。</a:t>
            </a:r>
          </a:p>
          <a:p>
            <a:pPr eaLnBrk="1" hangingPunct="1">
              <a:spcBef>
                <a:spcPct val="0"/>
              </a:spcBef>
              <a:buFont typeface="Wingdings" pitchFamily="2" charset="2"/>
              <a:buNone/>
            </a:pPr>
            <a:r>
              <a:rPr lang="zh-CN" altLang="en-US" sz="2400" smtClean="0">
                <a:latin typeface="宋体" pitchFamily="2" charset="-122"/>
              </a:rPr>
              <a:t>	常用的多路开关有</a:t>
            </a:r>
            <a:r>
              <a:rPr lang="en-US" altLang="zh-CN" sz="2400" smtClean="0">
                <a:solidFill>
                  <a:schemeClr val="folHlink"/>
                </a:solidFill>
                <a:latin typeface="宋体" pitchFamily="2" charset="-122"/>
              </a:rPr>
              <a:t>CD4051</a:t>
            </a:r>
            <a:r>
              <a:rPr lang="zh-CN" altLang="en-US" sz="2400" smtClean="0">
                <a:latin typeface="宋体" pitchFamily="2" charset="-122"/>
              </a:rPr>
              <a:t>（</a:t>
            </a:r>
            <a:r>
              <a:rPr lang="en-US" altLang="zh-CN" sz="2400" smtClean="0">
                <a:latin typeface="宋体" pitchFamily="2" charset="-122"/>
              </a:rPr>
              <a:t>8</a:t>
            </a:r>
            <a:r>
              <a:rPr lang="zh-CN" altLang="en-US" sz="2400" smtClean="0">
                <a:latin typeface="宋体" pitchFamily="2" charset="-122"/>
              </a:rPr>
              <a:t>路双向）、</a:t>
            </a:r>
            <a:r>
              <a:rPr lang="en-US" altLang="zh-CN" sz="2400" smtClean="0">
                <a:solidFill>
                  <a:schemeClr val="folHlink"/>
                </a:solidFill>
                <a:latin typeface="宋体" pitchFamily="2" charset="-122"/>
              </a:rPr>
              <a:t>AD7501</a:t>
            </a:r>
            <a:r>
              <a:rPr lang="zh-CN" altLang="en-US" sz="2400" smtClean="0">
                <a:latin typeface="宋体" pitchFamily="2" charset="-122"/>
              </a:rPr>
              <a:t>（</a:t>
            </a:r>
            <a:r>
              <a:rPr lang="en-US" altLang="zh-CN" sz="2400" smtClean="0">
                <a:latin typeface="宋体" pitchFamily="2" charset="-122"/>
              </a:rPr>
              <a:t>8</a:t>
            </a:r>
            <a:r>
              <a:rPr lang="zh-CN" altLang="en-US" sz="2400" smtClean="0">
                <a:latin typeface="宋体" pitchFamily="2" charset="-122"/>
              </a:rPr>
              <a:t>路单向）、</a:t>
            </a:r>
            <a:r>
              <a:rPr lang="en-US" altLang="zh-CN" sz="2400" smtClean="0">
                <a:solidFill>
                  <a:schemeClr val="folHlink"/>
                </a:solidFill>
                <a:latin typeface="宋体" pitchFamily="2" charset="-122"/>
              </a:rPr>
              <a:t>MAX308</a:t>
            </a:r>
            <a:r>
              <a:rPr lang="zh-CN" altLang="en-US" sz="2400" smtClean="0">
                <a:latin typeface="宋体" pitchFamily="2" charset="-122"/>
              </a:rPr>
              <a:t>（</a:t>
            </a:r>
            <a:r>
              <a:rPr lang="en-US" altLang="zh-CN" sz="2400" smtClean="0">
                <a:latin typeface="宋体" pitchFamily="2" charset="-122"/>
              </a:rPr>
              <a:t>8</a:t>
            </a:r>
            <a:r>
              <a:rPr lang="zh-CN" altLang="en-US" sz="2400" smtClean="0">
                <a:latin typeface="宋体" pitchFamily="2" charset="-122"/>
              </a:rPr>
              <a:t>路单向）等。</a:t>
            </a:r>
            <a:endParaRPr lang="zh-CN" altLang="en-US" sz="2800" smtClean="0">
              <a:latin typeface="宋体" pitchFamily="2" charset="-122"/>
            </a:endParaRPr>
          </a:p>
        </p:txBody>
      </p:sp>
      <p:sp>
        <p:nvSpPr>
          <p:cNvPr id="25602" name="Rectangle 2"/>
          <p:cNvSpPr>
            <a:spLocks noGrp="1" noChangeArrowheads="1"/>
          </p:cNvSpPr>
          <p:nvPr>
            <p:ph type="title"/>
          </p:nvPr>
        </p:nvSpPr>
        <p:spPr/>
        <p:txBody>
          <a:bodyPr/>
          <a:lstStyle/>
          <a:p>
            <a:pPr eaLnBrk="1" hangingPunct="1"/>
            <a:r>
              <a:rPr lang="en-US" altLang="zh-CN" smtClean="0"/>
              <a:t>2 </a:t>
            </a:r>
            <a:r>
              <a:rPr lang="zh-CN" altLang="en-US" smtClean="0"/>
              <a:t>多路开关</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sz="half" idx="1"/>
          </p:nvPr>
        </p:nvSpPr>
        <p:spPr>
          <a:xfrm>
            <a:off x="323850" y="476250"/>
            <a:ext cx="8640763" cy="2879725"/>
          </a:xfrm>
        </p:spPr>
        <p:txBody>
          <a:bodyPr/>
          <a:lstStyle/>
          <a:p>
            <a:pPr eaLnBrk="1" hangingPunct="1">
              <a:lnSpc>
                <a:spcPct val="90000"/>
              </a:lnSpc>
            </a:pPr>
            <a:r>
              <a:rPr lang="en-US" altLang="zh-CN" sz="2400" smtClean="0"/>
              <a:t>CD405l</a:t>
            </a:r>
            <a:r>
              <a:rPr lang="zh-CN" altLang="en-US" sz="2400" smtClean="0"/>
              <a:t>是常用的</a:t>
            </a:r>
            <a:r>
              <a:rPr lang="en-US" altLang="zh-CN" sz="2400" smtClean="0"/>
              <a:t>8</a:t>
            </a:r>
            <a:r>
              <a:rPr lang="zh-CN" altLang="en-US" sz="2400" smtClean="0"/>
              <a:t>路模拟开关器。它由</a:t>
            </a:r>
            <a:r>
              <a:rPr lang="zh-CN" altLang="en-US" sz="2400" smtClean="0">
                <a:solidFill>
                  <a:schemeClr val="accent1"/>
                </a:solidFill>
              </a:rPr>
              <a:t>逻辑电平转换、二进制译码器</a:t>
            </a:r>
            <a:r>
              <a:rPr lang="zh-CN" altLang="en-US" sz="2400" smtClean="0"/>
              <a:t>及</a:t>
            </a:r>
            <a:r>
              <a:rPr lang="en-US" altLang="zh-CN" sz="2400" smtClean="0">
                <a:solidFill>
                  <a:schemeClr val="accent1"/>
                </a:solidFill>
              </a:rPr>
              <a:t>8</a:t>
            </a:r>
            <a:r>
              <a:rPr lang="zh-CN" altLang="en-US" sz="2400" smtClean="0">
                <a:solidFill>
                  <a:schemeClr val="accent1"/>
                </a:solidFill>
              </a:rPr>
              <a:t>个开关电路</a:t>
            </a:r>
            <a:r>
              <a:rPr lang="zh-CN" altLang="en-US" sz="2400" smtClean="0"/>
              <a:t>组成。</a:t>
            </a:r>
          </a:p>
          <a:p>
            <a:pPr eaLnBrk="1" hangingPunct="1">
              <a:lnSpc>
                <a:spcPct val="90000"/>
              </a:lnSpc>
            </a:pPr>
            <a:r>
              <a:rPr lang="en-US" altLang="zh-CN" sz="2400" smtClean="0"/>
              <a:t>A</a:t>
            </a:r>
            <a:r>
              <a:rPr lang="zh-CN" altLang="en-US" sz="2400" smtClean="0"/>
              <a:t>，</a:t>
            </a:r>
            <a:r>
              <a:rPr lang="en-US" altLang="zh-CN" sz="2400" smtClean="0"/>
              <a:t>B</a:t>
            </a:r>
            <a:r>
              <a:rPr lang="zh-CN" altLang="en-US" sz="2400" smtClean="0"/>
              <a:t>，</a:t>
            </a:r>
            <a:r>
              <a:rPr lang="en-US" altLang="zh-CN" sz="2400" smtClean="0"/>
              <a:t>C</a:t>
            </a:r>
            <a:r>
              <a:rPr lang="zh-CN" altLang="en-US" sz="2400" smtClean="0"/>
              <a:t>为二进制输入控制端，通过译码器可译出</a:t>
            </a:r>
            <a:r>
              <a:rPr lang="en-US" altLang="zh-CN" sz="2400" smtClean="0"/>
              <a:t>8</a:t>
            </a:r>
            <a:r>
              <a:rPr lang="zh-CN" altLang="en-US" sz="2400" smtClean="0"/>
              <a:t>种状态，选通其中一个通道工作。</a:t>
            </a:r>
          </a:p>
          <a:p>
            <a:pPr eaLnBrk="1" hangingPunct="1">
              <a:lnSpc>
                <a:spcPct val="90000"/>
              </a:lnSpc>
            </a:pPr>
            <a:r>
              <a:rPr lang="zh-CN" altLang="en-US" sz="2400" smtClean="0"/>
              <a:t>译码输出受控制锁存端</a:t>
            </a:r>
            <a:r>
              <a:rPr lang="en-US" altLang="zh-CN" sz="2400" smtClean="0"/>
              <a:t>INH</a:t>
            </a:r>
            <a:r>
              <a:rPr lang="zh-CN" altLang="en-US" sz="2400" smtClean="0"/>
              <a:t>控制，</a:t>
            </a:r>
            <a:r>
              <a:rPr lang="en-US" altLang="zh-CN" sz="2400" smtClean="0"/>
              <a:t>INH =1</a:t>
            </a:r>
            <a:r>
              <a:rPr lang="zh-CN" altLang="en-US" sz="2400" smtClean="0"/>
              <a:t>时，禁止通道工作，</a:t>
            </a:r>
            <a:r>
              <a:rPr lang="en-US" altLang="zh-CN" sz="2400" smtClean="0"/>
              <a:t>INH=0</a:t>
            </a:r>
            <a:r>
              <a:rPr lang="zh-CN" altLang="en-US" sz="2400" smtClean="0"/>
              <a:t>时允许通道工作。</a:t>
            </a:r>
          </a:p>
          <a:p>
            <a:pPr eaLnBrk="1" hangingPunct="1">
              <a:lnSpc>
                <a:spcPct val="90000"/>
              </a:lnSpc>
            </a:pPr>
            <a:r>
              <a:rPr lang="en-US" altLang="zh-CN" sz="2400" smtClean="0"/>
              <a:t>CD4051</a:t>
            </a:r>
            <a:r>
              <a:rPr lang="zh-CN" altLang="en-US" sz="2400" smtClean="0"/>
              <a:t>可</a:t>
            </a:r>
            <a:r>
              <a:rPr lang="zh-CN" altLang="en-US" sz="2400" smtClean="0">
                <a:solidFill>
                  <a:schemeClr val="folHlink"/>
                </a:solidFill>
              </a:rPr>
              <a:t>双向</a:t>
            </a:r>
            <a:r>
              <a:rPr lang="zh-CN" altLang="en-US" sz="2400" smtClean="0"/>
              <a:t>工作，可完成</a:t>
            </a:r>
            <a:r>
              <a:rPr lang="en-US" altLang="zh-CN" sz="2400" smtClean="0">
                <a:solidFill>
                  <a:schemeClr val="folHlink"/>
                </a:solidFill>
              </a:rPr>
              <a:t>8</a:t>
            </a:r>
            <a:r>
              <a:rPr lang="zh-CN" altLang="en-US" sz="2400" smtClean="0">
                <a:solidFill>
                  <a:schemeClr val="folHlink"/>
                </a:solidFill>
              </a:rPr>
              <a:t>入</a:t>
            </a:r>
            <a:r>
              <a:rPr lang="en-US" altLang="zh-CN" sz="2400" smtClean="0">
                <a:solidFill>
                  <a:schemeClr val="folHlink"/>
                </a:solidFill>
              </a:rPr>
              <a:t>1</a:t>
            </a:r>
            <a:r>
              <a:rPr lang="zh-CN" altLang="en-US" sz="2400" smtClean="0">
                <a:solidFill>
                  <a:schemeClr val="folHlink"/>
                </a:solidFill>
              </a:rPr>
              <a:t>出</a:t>
            </a:r>
            <a:r>
              <a:rPr lang="zh-CN" altLang="en-US" sz="2400" smtClean="0"/>
              <a:t>或</a:t>
            </a:r>
            <a:r>
              <a:rPr lang="en-US" altLang="zh-CN" sz="2400" smtClean="0">
                <a:solidFill>
                  <a:schemeClr val="folHlink"/>
                </a:solidFill>
              </a:rPr>
              <a:t>1</a:t>
            </a:r>
            <a:r>
              <a:rPr lang="zh-CN" altLang="en-US" sz="2400" smtClean="0">
                <a:solidFill>
                  <a:schemeClr val="folHlink"/>
                </a:solidFill>
              </a:rPr>
              <a:t>入</a:t>
            </a:r>
            <a:r>
              <a:rPr lang="en-US" altLang="zh-CN" sz="2400" smtClean="0">
                <a:solidFill>
                  <a:schemeClr val="folHlink"/>
                </a:solidFill>
              </a:rPr>
              <a:t>8</a:t>
            </a:r>
            <a:r>
              <a:rPr lang="zh-CN" altLang="en-US" sz="2400" smtClean="0">
                <a:solidFill>
                  <a:schemeClr val="folHlink"/>
                </a:solidFill>
              </a:rPr>
              <a:t>出</a:t>
            </a:r>
            <a:r>
              <a:rPr lang="zh-CN" altLang="en-US" sz="2400" smtClean="0"/>
              <a:t>的转换。</a:t>
            </a:r>
            <a:r>
              <a:rPr lang="zh-CN" altLang="en-US" sz="2800" b="0" smtClean="0"/>
              <a:t> </a:t>
            </a:r>
            <a:endParaRPr lang="zh-CN" altLang="en-US" sz="2800" smtClean="0"/>
          </a:p>
        </p:txBody>
      </p:sp>
      <p:graphicFrame>
        <p:nvGraphicFramePr>
          <p:cNvPr id="26627" name="Object 8"/>
          <p:cNvGraphicFramePr>
            <a:graphicFrameLocks noGrp="1" noChangeAspect="1"/>
          </p:cNvGraphicFramePr>
          <p:nvPr>
            <p:ph sz="half" idx="2"/>
          </p:nvPr>
        </p:nvGraphicFramePr>
        <p:xfrm>
          <a:off x="1547813" y="3213100"/>
          <a:ext cx="4751387" cy="3122613"/>
        </p:xfrm>
        <a:graphic>
          <a:graphicData uri="http://schemas.openxmlformats.org/presentationml/2006/ole">
            <mc:AlternateContent xmlns:mc="http://schemas.openxmlformats.org/markup-compatibility/2006">
              <mc:Choice xmlns:v="urn:schemas-microsoft-com:vml" Requires="v">
                <p:oleObj spid="_x0000_s26635" name="Visio" r:id="rId3" imgW="3658322" imgH="2403205" progId="Visio.Drawing.11">
                  <p:embed/>
                </p:oleObj>
              </mc:Choice>
              <mc:Fallback>
                <p:oleObj name="Visio" r:id="rId3" imgW="3658322" imgH="2403205"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213100"/>
                        <a:ext cx="4751387" cy="3122613"/>
                      </a:xfrm>
                      <a:prstGeom prst="rect">
                        <a:avLst/>
                      </a:prstGeom>
                      <a:solidFill>
                        <a:srgbClr val="CCFFFF"/>
                      </a:solidFill>
                    </p:spPr>
                  </p:pic>
                </p:oleObj>
              </mc:Fallback>
            </mc:AlternateContent>
          </a:graphicData>
        </a:graphic>
      </p:graphicFrame>
      <p:sp>
        <p:nvSpPr>
          <p:cNvPr id="26628" name="Rectangle 11"/>
          <p:cNvSpPr>
            <a:spLocks noChangeArrowheads="1"/>
          </p:cNvSpPr>
          <p:nvPr/>
        </p:nvSpPr>
        <p:spPr bwMode="auto">
          <a:xfrm>
            <a:off x="3203575" y="6400800"/>
            <a:ext cx="2154238" cy="457200"/>
          </a:xfrm>
          <a:prstGeom prst="rect">
            <a:avLst/>
          </a:prstGeom>
          <a:noFill/>
          <a:ln w="9525" algn="ctr">
            <a:noFill/>
            <a:miter lim="800000"/>
            <a:headEnd/>
            <a:tailEnd/>
          </a:ln>
        </p:spPr>
        <p:txBody>
          <a:bodyPr wrap="none">
            <a:spAutoFit/>
          </a:bodyPr>
          <a:lstStyle/>
          <a:p>
            <a:r>
              <a:rPr lang="en-US" altLang="zh-CN" b="1" dirty="0" err="1">
                <a:solidFill>
                  <a:srgbClr val="FF0000"/>
                </a:solidFill>
              </a:rPr>
              <a:t>CD4051</a:t>
            </a:r>
            <a:r>
              <a:rPr lang="zh-CN" altLang="en-US" b="1" dirty="0">
                <a:solidFill>
                  <a:srgbClr val="FF0000"/>
                </a:solidFill>
              </a:rPr>
              <a:t>原理图</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611188" y="476250"/>
            <a:ext cx="7777162" cy="2305050"/>
          </a:xfrm>
        </p:spPr>
        <p:txBody>
          <a:bodyPr/>
          <a:lstStyle/>
          <a:p>
            <a:pPr eaLnBrk="1" hangingPunct="1">
              <a:lnSpc>
                <a:spcPct val="80000"/>
              </a:lnSpc>
              <a:buFont typeface="Wingdings" pitchFamily="2" charset="2"/>
              <a:buNone/>
            </a:pPr>
            <a:r>
              <a:rPr lang="zh-CN" altLang="en-US" sz="2800" smtClean="0">
                <a:solidFill>
                  <a:schemeClr val="folHlink"/>
                </a:solidFill>
              </a:rPr>
              <a:t>主要特性：</a:t>
            </a:r>
          </a:p>
          <a:p>
            <a:pPr eaLnBrk="1" hangingPunct="1">
              <a:lnSpc>
                <a:spcPct val="80000"/>
              </a:lnSpc>
              <a:buFont typeface="Wingdings" pitchFamily="2" charset="2"/>
              <a:buNone/>
            </a:pPr>
            <a:r>
              <a:rPr lang="zh-CN" altLang="en-US" sz="2800" smtClean="0"/>
              <a:t>直流供电电源：</a:t>
            </a:r>
            <a:r>
              <a:rPr lang="en-US" altLang="zh-CN" sz="2800" smtClean="0"/>
              <a:t>VDD</a:t>
            </a:r>
            <a:r>
              <a:rPr lang="zh-CN" altLang="en-US" sz="2800" smtClean="0"/>
              <a:t>＝</a:t>
            </a:r>
            <a:r>
              <a:rPr lang="en-US" altLang="zh-CN" sz="2800" smtClean="0"/>
              <a:t>+5V</a:t>
            </a:r>
            <a:r>
              <a:rPr lang="zh-CN" altLang="en-US" sz="2800" smtClean="0"/>
              <a:t>～</a:t>
            </a:r>
            <a:r>
              <a:rPr lang="en-US" altLang="zh-CN" sz="2800" smtClean="0"/>
              <a:t>+15V</a:t>
            </a:r>
            <a:r>
              <a:rPr lang="zh-CN" altLang="en-US" sz="2800" smtClean="0"/>
              <a:t> </a:t>
            </a:r>
          </a:p>
          <a:p>
            <a:pPr eaLnBrk="1" hangingPunct="1">
              <a:lnSpc>
                <a:spcPct val="80000"/>
              </a:lnSpc>
              <a:buFont typeface="Wingdings" pitchFamily="2" charset="2"/>
              <a:buNone/>
            </a:pPr>
            <a:r>
              <a:rPr lang="zh-CN" altLang="en-US" sz="2800" smtClean="0"/>
              <a:t>数字信号电位变化范围：</a:t>
            </a:r>
            <a:r>
              <a:rPr lang="en-US" altLang="zh-CN" sz="2800" smtClean="0"/>
              <a:t>3</a:t>
            </a:r>
            <a:r>
              <a:rPr lang="zh-CN" altLang="en-US" sz="2800" smtClean="0"/>
              <a:t>～</a:t>
            </a:r>
            <a:r>
              <a:rPr lang="en-US" altLang="zh-CN" sz="2800" smtClean="0"/>
              <a:t>15V</a:t>
            </a:r>
          </a:p>
          <a:p>
            <a:pPr eaLnBrk="1" hangingPunct="1">
              <a:lnSpc>
                <a:spcPct val="80000"/>
              </a:lnSpc>
              <a:buFont typeface="Wingdings" pitchFamily="2" charset="2"/>
              <a:buNone/>
            </a:pPr>
            <a:r>
              <a:rPr lang="zh-CN" altLang="en-US" sz="2800" smtClean="0"/>
              <a:t>输入电压：</a:t>
            </a:r>
            <a:r>
              <a:rPr lang="en-US" altLang="zh-CN" sz="2800" smtClean="0"/>
              <a:t>UIN</a:t>
            </a:r>
            <a:r>
              <a:rPr lang="zh-CN" altLang="en-US" sz="2800" smtClean="0"/>
              <a:t>＝</a:t>
            </a:r>
            <a:r>
              <a:rPr lang="en-US" altLang="zh-CN" sz="2800" smtClean="0"/>
              <a:t>0</a:t>
            </a:r>
            <a:r>
              <a:rPr lang="zh-CN" altLang="en-US" sz="2800" smtClean="0"/>
              <a:t>～</a:t>
            </a:r>
            <a:r>
              <a:rPr lang="en-US" altLang="zh-CN" sz="2800" smtClean="0"/>
              <a:t>VDD</a:t>
            </a:r>
            <a:endParaRPr lang="zh-CN" altLang="en-US" sz="2800" smtClean="0"/>
          </a:p>
          <a:p>
            <a:pPr eaLnBrk="1" hangingPunct="1">
              <a:lnSpc>
                <a:spcPct val="80000"/>
              </a:lnSpc>
              <a:buFont typeface="Wingdings" pitchFamily="2" charset="2"/>
              <a:buNone/>
            </a:pPr>
            <a:r>
              <a:rPr lang="zh-CN" altLang="en-US" sz="2800" smtClean="0"/>
              <a:t>模拟信号峰峰值：</a:t>
            </a:r>
            <a:r>
              <a:rPr lang="en-US" altLang="zh-CN" sz="2800" smtClean="0"/>
              <a:t>15V</a:t>
            </a:r>
          </a:p>
        </p:txBody>
      </p:sp>
      <p:pic>
        <p:nvPicPr>
          <p:cNvPr id="27651" name="Picture 4"/>
          <p:cNvPicPr>
            <a:picLocks noChangeAspect="1" noChangeArrowheads="1"/>
          </p:cNvPicPr>
          <p:nvPr/>
        </p:nvPicPr>
        <p:blipFill>
          <a:blip r:embed="rId2" cstate="print"/>
          <a:srcRect/>
          <a:stretch>
            <a:fillRect/>
          </a:stretch>
        </p:blipFill>
        <p:spPr bwMode="auto">
          <a:xfrm>
            <a:off x="755650" y="3068638"/>
            <a:ext cx="7272338" cy="3433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sz="half" idx="1"/>
          </p:nvPr>
        </p:nvSpPr>
        <p:spPr>
          <a:xfrm>
            <a:off x="0" y="549275"/>
            <a:ext cx="9144000" cy="3671888"/>
          </a:xfrm>
        </p:spPr>
        <p:txBody>
          <a:bodyPr/>
          <a:lstStyle/>
          <a:p>
            <a:pPr eaLnBrk="1" hangingPunct="1">
              <a:spcBef>
                <a:spcPct val="0"/>
              </a:spcBef>
              <a:buFont typeface="Wingdings" pitchFamily="2" charset="2"/>
              <a:buNone/>
            </a:pPr>
            <a:r>
              <a:rPr lang="zh-CN" altLang="en-US" sz="2000" b="0" dirty="0" smtClean="0">
                <a:solidFill>
                  <a:schemeClr val="tx2"/>
                </a:solidFill>
                <a:ea typeface="楷体_GB2312" pitchFamily="49" charset="-122"/>
              </a:rPr>
              <a:t> 	</a:t>
            </a:r>
            <a:r>
              <a:rPr lang="zh-CN" altLang="en-US" sz="2800" dirty="0" smtClean="0">
                <a:solidFill>
                  <a:schemeClr val="folHlink"/>
                </a:solidFill>
                <a:latin typeface="宋体" pitchFamily="2" charset="-122"/>
              </a:rPr>
              <a:t>例</a:t>
            </a:r>
            <a:r>
              <a:rPr lang="en-US" altLang="zh-CN" sz="2800" dirty="0" smtClean="0">
                <a:solidFill>
                  <a:schemeClr val="folHlink"/>
                </a:solidFill>
                <a:latin typeface="宋体" pitchFamily="2" charset="-122"/>
              </a:rPr>
              <a:t>1</a:t>
            </a:r>
            <a:r>
              <a:rPr lang="zh-CN" altLang="en-US" sz="2800" dirty="0" smtClean="0">
                <a:latin typeface="宋体" pitchFamily="2" charset="-122"/>
              </a:rPr>
              <a:t> 用两个</a:t>
            </a:r>
            <a:r>
              <a:rPr lang="en-US" altLang="zh-CN" sz="2800" dirty="0" err="1" smtClean="0">
                <a:latin typeface="宋体" pitchFamily="2" charset="-122"/>
              </a:rPr>
              <a:t>CD4051</a:t>
            </a:r>
            <a:r>
              <a:rPr lang="zh-CN" altLang="en-US" sz="2800" dirty="0" smtClean="0">
                <a:latin typeface="宋体" pitchFamily="2" charset="-122"/>
              </a:rPr>
              <a:t>扩展成一个</a:t>
            </a:r>
            <a:r>
              <a:rPr lang="en-US" altLang="zh-CN" sz="2800" dirty="0" smtClean="0">
                <a:latin typeface="宋体" pitchFamily="2" charset="-122"/>
              </a:rPr>
              <a:t>1×16</a:t>
            </a:r>
            <a:r>
              <a:rPr lang="zh-CN" altLang="en-US" sz="2800" dirty="0" smtClean="0">
                <a:latin typeface="宋体" pitchFamily="2" charset="-122"/>
              </a:rPr>
              <a:t>路的模拟开关。</a:t>
            </a:r>
          </a:p>
          <a:p>
            <a:pPr eaLnBrk="1" hangingPunct="1">
              <a:spcBef>
                <a:spcPct val="0"/>
              </a:spcBef>
              <a:buFont typeface="Wingdings" pitchFamily="2" charset="2"/>
              <a:buNone/>
            </a:pPr>
            <a:r>
              <a:rPr lang="zh-CN" altLang="en-US" sz="2800" dirty="0" smtClean="0">
                <a:latin typeface="宋体" pitchFamily="2" charset="-122"/>
              </a:rPr>
              <a:t>　数据总线</a:t>
            </a:r>
            <a:r>
              <a:rPr lang="en-US" altLang="zh-CN" sz="2800" dirty="0" err="1" smtClean="0">
                <a:latin typeface="宋体" pitchFamily="2" charset="-122"/>
              </a:rPr>
              <a:t>D3</a:t>
            </a:r>
            <a:r>
              <a:rPr lang="zh-CN" altLang="en-US" sz="2800" dirty="0" smtClean="0">
                <a:latin typeface="宋体" pitchFamily="2" charset="-122"/>
              </a:rPr>
              <a:t>～</a:t>
            </a:r>
            <a:r>
              <a:rPr lang="en-US" altLang="zh-CN" sz="2800" dirty="0" err="1" smtClean="0">
                <a:latin typeface="宋体" pitchFamily="2" charset="-122"/>
              </a:rPr>
              <a:t>D0</a:t>
            </a:r>
            <a:r>
              <a:rPr lang="zh-CN" altLang="en-US" sz="2800" dirty="0" smtClean="0">
                <a:latin typeface="宋体" pitchFamily="2" charset="-122"/>
              </a:rPr>
              <a:t>作为通道选择信号，</a:t>
            </a:r>
            <a:r>
              <a:rPr lang="en-US" altLang="zh-CN" sz="2800" dirty="0" err="1" smtClean="0">
                <a:latin typeface="宋体" pitchFamily="2" charset="-122"/>
              </a:rPr>
              <a:t>D3</a:t>
            </a:r>
            <a:r>
              <a:rPr lang="zh-CN" altLang="en-US" sz="2800" dirty="0" smtClean="0">
                <a:latin typeface="宋体" pitchFamily="2" charset="-122"/>
              </a:rPr>
              <a:t>用来控制两个多路开关的禁止端。</a:t>
            </a:r>
          </a:p>
          <a:p>
            <a:pPr eaLnBrk="1" hangingPunct="1">
              <a:spcBef>
                <a:spcPct val="0"/>
              </a:spcBef>
              <a:buFont typeface="Wingdings" pitchFamily="2" charset="2"/>
              <a:buNone/>
            </a:pPr>
            <a:r>
              <a:rPr lang="en-US" altLang="zh-CN" sz="2800" dirty="0" smtClean="0">
                <a:latin typeface="宋体" pitchFamily="2" charset="-122"/>
              </a:rPr>
              <a:t>	</a:t>
            </a:r>
            <a:r>
              <a:rPr lang="en-US" altLang="zh-CN" sz="2800" dirty="0" err="1" smtClean="0">
                <a:solidFill>
                  <a:schemeClr val="folHlink"/>
                </a:solidFill>
                <a:latin typeface="宋体" pitchFamily="2" charset="-122"/>
              </a:rPr>
              <a:t>D3</a:t>
            </a:r>
            <a:r>
              <a:rPr lang="en-US" altLang="zh-CN" sz="2800" dirty="0" smtClean="0">
                <a:solidFill>
                  <a:schemeClr val="folHlink"/>
                </a:solidFill>
                <a:latin typeface="宋体" pitchFamily="2" charset="-122"/>
              </a:rPr>
              <a:t>=0</a:t>
            </a:r>
            <a:r>
              <a:rPr lang="zh-CN" altLang="en-US" sz="2800" dirty="0" smtClean="0">
                <a:solidFill>
                  <a:schemeClr val="folHlink"/>
                </a:solidFill>
                <a:latin typeface="宋体" pitchFamily="2" charset="-122"/>
              </a:rPr>
              <a:t>时</a:t>
            </a:r>
            <a:r>
              <a:rPr lang="zh-CN" altLang="en-US" sz="2800" dirty="0" smtClean="0">
                <a:latin typeface="宋体" pitchFamily="2" charset="-122"/>
              </a:rPr>
              <a:t>，</a:t>
            </a:r>
            <a:r>
              <a:rPr lang="zh-CN" altLang="en-US" sz="2800" dirty="0" smtClean="0">
                <a:solidFill>
                  <a:srgbClr val="00FF00"/>
                </a:solidFill>
                <a:latin typeface="宋体" pitchFamily="2" charset="-122"/>
              </a:rPr>
              <a:t>选中右边的多路开关</a:t>
            </a:r>
            <a:r>
              <a:rPr lang="zh-CN" altLang="en-US" sz="2800" dirty="0" smtClean="0">
                <a:latin typeface="宋体" pitchFamily="2" charset="-122"/>
              </a:rPr>
              <a:t>。当</a:t>
            </a:r>
            <a:r>
              <a:rPr lang="en-US" altLang="zh-CN" sz="2800" dirty="0" err="1" smtClean="0">
                <a:latin typeface="宋体" pitchFamily="2" charset="-122"/>
              </a:rPr>
              <a:t>D2</a:t>
            </a:r>
            <a:r>
              <a:rPr lang="zh-CN" altLang="en-US" sz="2800" dirty="0" smtClean="0">
                <a:latin typeface="宋体" pitchFamily="2" charset="-122"/>
              </a:rPr>
              <a:t>、</a:t>
            </a:r>
            <a:r>
              <a:rPr lang="en-US" altLang="zh-CN" sz="2800" dirty="0" err="1" smtClean="0">
                <a:latin typeface="宋体" pitchFamily="2" charset="-122"/>
              </a:rPr>
              <a:t>D1</a:t>
            </a:r>
            <a:r>
              <a:rPr lang="zh-CN" altLang="en-US" sz="2800" dirty="0" smtClean="0">
                <a:latin typeface="宋体" pitchFamily="2" charset="-122"/>
              </a:rPr>
              <a:t>、</a:t>
            </a:r>
            <a:r>
              <a:rPr lang="en-US" altLang="zh-CN" sz="2800" dirty="0" err="1" smtClean="0">
                <a:latin typeface="宋体" pitchFamily="2" charset="-122"/>
              </a:rPr>
              <a:t>D0</a:t>
            </a:r>
            <a:r>
              <a:rPr lang="zh-CN" altLang="en-US" sz="2800" dirty="0" smtClean="0">
                <a:latin typeface="宋体" pitchFamily="2" charset="-122"/>
              </a:rPr>
              <a:t>从</a:t>
            </a:r>
            <a:r>
              <a:rPr lang="en-US" altLang="zh-CN" sz="2800" dirty="0" smtClean="0">
                <a:latin typeface="宋体" pitchFamily="2" charset="-122"/>
              </a:rPr>
              <a:t>000</a:t>
            </a:r>
            <a:r>
              <a:rPr lang="zh-CN" altLang="en-US" sz="2800" dirty="0" smtClean="0">
                <a:latin typeface="宋体" pitchFamily="2" charset="-122"/>
              </a:rPr>
              <a:t>变为</a:t>
            </a:r>
            <a:r>
              <a:rPr lang="en-US" altLang="zh-CN" sz="2800" dirty="0" smtClean="0">
                <a:latin typeface="宋体" pitchFamily="2" charset="-122"/>
              </a:rPr>
              <a:t>111</a:t>
            </a:r>
            <a:r>
              <a:rPr lang="zh-CN" altLang="en-US" sz="2800" dirty="0" smtClean="0">
                <a:latin typeface="宋体" pitchFamily="2" charset="-122"/>
              </a:rPr>
              <a:t>，依次选通</a:t>
            </a:r>
            <a:r>
              <a:rPr lang="en-US" altLang="zh-CN" sz="2800" dirty="0" err="1" smtClean="0">
                <a:latin typeface="宋体" pitchFamily="2" charset="-122"/>
              </a:rPr>
              <a:t>IN1</a:t>
            </a:r>
            <a:r>
              <a:rPr lang="zh-CN" altLang="en-US" sz="2800" dirty="0" smtClean="0">
                <a:latin typeface="宋体" pitchFamily="2" charset="-122"/>
              </a:rPr>
              <a:t>～</a:t>
            </a:r>
            <a:r>
              <a:rPr lang="en-US" altLang="zh-CN" sz="2800" dirty="0" err="1" smtClean="0">
                <a:latin typeface="宋体" pitchFamily="2" charset="-122"/>
              </a:rPr>
              <a:t>IN8</a:t>
            </a:r>
            <a:r>
              <a:rPr lang="zh-CN" altLang="en-US" sz="2800" dirty="0" smtClean="0">
                <a:latin typeface="宋体" pitchFamily="2" charset="-122"/>
              </a:rPr>
              <a:t>通道</a:t>
            </a:r>
          </a:p>
          <a:p>
            <a:pPr eaLnBrk="1" hangingPunct="1">
              <a:spcBef>
                <a:spcPct val="0"/>
              </a:spcBef>
              <a:buFont typeface="Wingdings" pitchFamily="2" charset="2"/>
              <a:buNone/>
            </a:pPr>
            <a:r>
              <a:rPr lang="zh-CN" altLang="en-US" sz="2800" dirty="0" smtClean="0">
                <a:latin typeface="宋体" pitchFamily="2" charset="-122"/>
              </a:rPr>
              <a:t>	 </a:t>
            </a:r>
            <a:r>
              <a:rPr lang="en-US" altLang="zh-CN" sz="2800" dirty="0" err="1" smtClean="0">
                <a:solidFill>
                  <a:schemeClr val="folHlink"/>
                </a:solidFill>
                <a:latin typeface="宋体" pitchFamily="2" charset="-122"/>
              </a:rPr>
              <a:t>D3</a:t>
            </a:r>
            <a:r>
              <a:rPr lang="en-US" altLang="zh-CN" sz="2800" dirty="0" smtClean="0">
                <a:solidFill>
                  <a:schemeClr val="folHlink"/>
                </a:solidFill>
                <a:latin typeface="宋体" pitchFamily="2" charset="-122"/>
              </a:rPr>
              <a:t>=1</a:t>
            </a:r>
            <a:r>
              <a:rPr lang="zh-CN" altLang="en-US" sz="2800" dirty="0" smtClean="0">
                <a:solidFill>
                  <a:schemeClr val="folHlink"/>
                </a:solidFill>
                <a:latin typeface="宋体" pitchFamily="2" charset="-122"/>
              </a:rPr>
              <a:t>时</a:t>
            </a:r>
            <a:r>
              <a:rPr lang="zh-CN" altLang="en-US" sz="2800" dirty="0" smtClean="0">
                <a:latin typeface="宋体" pitchFamily="2" charset="-122"/>
              </a:rPr>
              <a:t>，</a:t>
            </a:r>
            <a:r>
              <a:rPr lang="zh-CN" altLang="en-US" sz="2800" dirty="0" smtClean="0">
                <a:solidFill>
                  <a:srgbClr val="00FF00"/>
                </a:solidFill>
                <a:latin typeface="宋体" pitchFamily="2" charset="-122"/>
              </a:rPr>
              <a:t>经反相器变成低电平，选中左边的多路开关</a:t>
            </a:r>
            <a:r>
              <a:rPr lang="zh-CN" altLang="en-US" sz="2800" dirty="0" smtClean="0">
                <a:latin typeface="宋体" pitchFamily="2" charset="-122"/>
              </a:rPr>
              <a:t>。当</a:t>
            </a:r>
            <a:r>
              <a:rPr lang="en-US" altLang="zh-CN" sz="2800" dirty="0" err="1" smtClean="0">
                <a:latin typeface="宋体" pitchFamily="2" charset="-122"/>
              </a:rPr>
              <a:t>D2</a:t>
            </a:r>
            <a:r>
              <a:rPr lang="zh-CN" altLang="en-US" sz="2800" dirty="0" smtClean="0">
                <a:latin typeface="宋体" pitchFamily="2" charset="-122"/>
              </a:rPr>
              <a:t>、</a:t>
            </a:r>
            <a:r>
              <a:rPr lang="en-US" altLang="zh-CN" sz="2800" dirty="0" err="1" smtClean="0">
                <a:latin typeface="宋体" pitchFamily="2" charset="-122"/>
              </a:rPr>
              <a:t>D1</a:t>
            </a:r>
            <a:r>
              <a:rPr lang="zh-CN" altLang="en-US" sz="2800" dirty="0" smtClean="0">
                <a:latin typeface="宋体" pitchFamily="2" charset="-122"/>
              </a:rPr>
              <a:t>、</a:t>
            </a:r>
            <a:r>
              <a:rPr lang="en-US" altLang="zh-CN" sz="2800" dirty="0" err="1" smtClean="0">
                <a:latin typeface="宋体" pitchFamily="2" charset="-122"/>
              </a:rPr>
              <a:t>D0</a:t>
            </a:r>
            <a:r>
              <a:rPr lang="zh-CN" altLang="en-US" sz="2800" dirty="0" smtClean="0">
                <a:latin typeface="宋体" pitchFamily="2" charset="-122"/>
              </a:rPr>
              <a:t>从</a:t>
            </a:r>
            <a:r>
              <a:rPr lang="en-US" altLang="zh-CN" sz="2800" dirty="0" smtClean="0">
                <a:latin typeface="宋体" pitchFamily="2" charset="-122"/>
              </a:rPr>
              <a:t>000</a:t>
            </a:r>
            <a:r>
              <a:rPr lang="zh-CN" altLang="en-US" sz="2800" dirty="0" smtClean="0">
                <a:latin typeface="宋体" pitchFamily="2" charset="-122"/>
              </a:rPr>
              <a:t>变为</a:t>
            </a:r>
            <a:r>
              <a:rPr lang="en-US" altLang="zh-CN" sz="2800" dirty="0" smtClean="0">
                <a:latin typeface="宋体" pitchFamily="2" charset="-122"/>
              </a:rPr>
              <a:t>111</a:t>
            </a:r>
            <a:r>
              <a:rPr lang="zh-CN" altLang="en-US" sz="2800" dirty="0" smtClean="0">
                <a:latin typeface="宋体" pitchFamily="2" charset="-122"/>
              </a:rPr>
              <a:t>，依次选通</a:t>
            </a:r>
            <a:r>
              <a:rPr lang="en-US" altLang="zh-CN" sz="2800" dirty="0" err="1" smtClean="0">
                <a:latin typeface="宋体" pitchFamily="2" charset="-122"/>
              </a:rPr>
              <a:t>IN9</a:t>
            </a:r>
            <a:r>
              <a:rPr lang="zh-CN" altLang="en-US" sz="2800" dirty="0" smtClean="0">
                <a:latin typeface="宋体" pitchFamily="2" charset="-122"/>
              </a:rPr>
              <a:t>～</a:t>
            </a:r>
            <a:r>
              <a:rPr lang="en-US" altLang="zh-CN" sz="2800" dirty="0" err="1" smtClean="0">
                <a:latin typeface="宋体" pitchFamily="2" charset="-122"/>
              </a:rPr>
              <a:t>IN16</a:t>
            </a:r>
            <a:r>
              <a:rPr lang="zh-CN" altLang="en-US" sz="2800" dirty="0" smtClean="0">
                <a:latin typeface="宋体" pitchFamily="2" charset="-122"/>
              </a:rPr>
              <a:t>通道。</a:t>
            </a:r>
          </a:p>
        </p:txBody>
      </p:sp>
      <p:graphicFrame>
        <p:nvGraphicFramePr>
          <p:cNvPr id="28675" name="Object 7"/>
          <p:cNvGraphicFramePr>
            <a:graphicFrameLocks noGrp="1" noChangeAspect="1"/>
          </p:cNvGraphicFramePr>
          <p:nvPr>
            <p:ph sz="half" idx="2"/>
          </p:nvPr>
        </p:nvGraphicFramePr>
        <p:xfrm>
          <a:off x="755650" y="4014788"/>
          <a:ext cx="7993063" cy="2390775"/>
        </p:xfrm>
        <a:graphic>
          <a:graphicData uri="http://schemas.openxmlformats.org/presentationml/2006/ole">
            <mc:AlternateContent xmlns:mc="http://schemas.openxmlformats.org/markup-compatibility/2006">
              <mc:Choice xmlns:v="urn:schemas-microsoft-com:vml" Requires="v">
                <p:oleObj spid="_x0000_s28683" name="Visio" r:id="rId3" imgW="5290959" imgH="1583482" progId="Visio.Drawing.11">
                  <p:embed/>
                </p:oleObj>
              </mc:Choice>
              <mc:Fallback>
                <p:oleObj name="Visio" r:id="rId3" imgW="5290959" imgH="1583482"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014788"/>
                        <a:ext cx="7993063" cy="2390775"/>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0" y="836613"/>
            <a:ext cx="9144000" cy="5256212"/>
          </a:xfrm>
        </p:spPr>
        <p:txBody>
          <a:bodyPr/>
          <a:lstStyle/>
          <a:p>
            <a:pPr eaLnBrk="1" hangingPunct="1">
              <a:spcBef>
                <a:spcPct val="0"/>
              </a:spcBef>
              <a:buFont typeface="Wingdings" pitchFamily="2" charset="2"/>
              <a:buNone/>
            </a:pPr>
            <a:r>
              <a:rPr lang="zh-CN" altLang="en-US" sz="2800" smtClean="0"/>
              <a:t>     </a:t>
            </a:r>
            <a:r>
              <a:rPr lang="zh-CN" altLang="en-US" sz="2800" smtClean="0">
                <a:solidFill>
                  <a:schemeClr val="accent1"/>
                </a:solidFill>
                <a:latin typeface="宋体" pitchFamily="2" charset="-122"/>
              </a:rPr>
              <a:t>多路开关的选用</a:t>
            </a:r>
            <a:r>
              <a:rPr lang="zh-CN" altLang="en-US" sz="2800" smtClean="0">
                <a:latin typeface="宋体" pitchFamily="2" charset="-122"/>
              </a:rPr>
              <a:t>：</a:t>
            </a:r>
          </a:p>
          <a:p>
            <a:pPr eaLnBrk="1" hangingPunct="1">
              <a:spcBef>
                <a:spcPct val="0"/>
              </a:spcBef>
              <a:buFont typeface="Wingdings" pitchFamily="2" charset="2"/>
              <a:buNone/>
            </a:pPr>
            <a:r>
              <a:rPr lang="zh-CN" altLang="en-US" sz="2800" smtClean="0">
                <a:latin typeface="宋体" pitchFamily="2" charset="-122"/>
              </a:rPr>
              <a:t>（</a:t>
            </a:r>
            <a:r>
              <a:rPr lang="en-US" altLang="zh-CN" sz="2800" smtClean="0">
                <a:latin typeface="宋体" pitchFamily="2" charset="-122"/>
              </a:rPr>
              <a:t>1</a:t>
            </a:r>
            <a:r>
              <a:rPr lang="zh-CN" altLang="en-US" sz="2800" smtClean="0">
                <a:latin typeface="宋体" pitchFamily="2" charset="-122"/>
              </a:rPr>
              <a:t>）</a:t>
            </a:r>
            <a:r>
              <a:rPr lang="zh-CN" altLang="en-US" sz="2800" smtClean="0">
                <a:solidFill>
                  <a:schemeClr val="folHlink"/>
                </a:solidFill>
                <a:latin typeface="宋体" pitchFamily="2" charset="-122"/>
              </a:rPr>
              <a:t>模拟量路数较多</a:t>
            </a:r>
            <a:r>
              <a:rPr lang="zh-CN" altLang="en-US" sz="2800" smtClean="0">
                <a:latin typeface="宋体" pitchFamily="2" charset="-122"/>
              </a:rPr>
              <a:t>的场合，选用多路开关以及多路开关的扩展。</a:t>
            </a:r>
          </a:p>
          <a:p>
            <a:pPr eaLnBrk="1" hangingPunct="1">
              <a:spcBef>
                <a:spcPct val="0"/>
              </a:spcBef>
              <a:buFont typeface="Wingdings" pitchFamily="2" charset="2"/>
              <a:buNone/>
            </a:pPr>
            <a:r>
              <a:rPr lang="zh-CN" altLang="en-US" sz="2800" smtClean="0">
                <a:latin typeface="宋体" pitchFamily="2" charset="-122"/>
              </a:rPr>
              <a:t>（</a:t>
            </a:r>
            <a:r>
              <a:rPr lang="en-US" altLang="zh-CN" sz="2800" smtClean="0">
                <a:latin typeface="宋体" pitchFamily="2" charset="-122"/>
              </a:rPr>
              <a:t>2</a:t>
            </a:r>
            <a:r>
              <a:rPr lang="zh-CN" altLang="en-US" sz="2800" smtClean="0">
                <a:latin typeface="宋体" pitchFamily="2" charset="-122"/>
              </a:rPr>
              <a:t>）</a:t>
            </a:r>
            <a:r>
              <a:rPr lang="zh-CN" altLang="en-US" sz="2800" smtClean="0">
                <a:solidFill>
                  <a:schemeClr val="folHlink"/>
                </a:solidFill>
                <a:latin typeface="宋体" pitchFamily="2" charset="-122"/>
              </a:rPr>
              <a:t>尽可能选择单片</a:t>
            </a:r>
            <a:r>
              <a:rPr lang="zh-CN" altLang="en-US" sz="2800" smtClean="0">
                <a:latin typeface="宋体" pitchFamily="2" charset="-122"/>
              </a:rPr>
              <a:t>能完成的多路开关，以保证每路特性参数的一致性。</a:t>
            </a:r>
          </a:p>
          <a:p>
            <a:pPr eaLnBrk="1" hangingPunct="1">
              <a:spcBef>
                <a:spcPct val="0"/>
              </a:spcBef>
              <a:buFont typeface="Wingdings" pitchFamily="2" charset="2"/>
              <a:buNone/>
            </a:pPr>
            <a:r>
              <a:rPr lang="zh-CN" altLang="en-US" sz="2800" smtClean="0">
                <a:latin typeface="宋体" pitchFamily="2" charset="-122"/>
              </a:rPr>
              <a:t>（</a:t>
            </a:r>
            <a:r>
              <a:rPr lang="en-US" altLang="zh-CN" sz="2800" smtClean="0">
                <a:latin typeface="宋体" pitchFamily="2" charset="-122"/>
              </a:rPr>
              <a:t>3</a:t>
            </a:r>
            <a:r>
              <a:rPr lang="zh-CN" altLang="en-US" sz="2800" smtClean="0">
                <a:latin typeface="宋体" pitchFamily="2" charset="-122"/>
              </a:rPr>
              <a:t>）多路开关</a:t>
            </a:r>
            <a:r>
              <a:rPr lang="zh-CN" altLang="en-US" sz="2800" smtClean="0">
                <a:solidFill>
                  <a:schemeClr val="folHlink"/>
                </a:solidFill>
                <a:latin typeface="宋体" pitchFamily="2" charset="-122"/>
              </a:rPr>
              <a:t>速度应高于后级</a:t>
            </a:r>
            <a:r>
              <a:rPr lang="zh-CN" altLang="en-US" sz="2800" smtClean="0">
                <a:latin typeface="宋体" pitchFamily="2" charset="-122"/>
              </a:rPr>
              <a:t>的采样保持电路及</a:t>
            </a:r>
            <a:r>
              <a:rPr lang="en-US" altLang="zh-CN" sz="2800" smtClean="0">
                <a:latin typeface="宋体" pitchFamily="2" charset="-122"/>
              </a:rPr>
              <a:t>A/D</a:t>
            </a:r>
            <a:r>
              <a:rPr lang="zh-CN" altLang="en-US" sz="2800" smtClean="0">
                <a:latin typeface="宋体" pitchFamily="2" charset="-122"/>
              </a:rPr>
              <a:t>（或</a:t>
            </a:r>
            <a:r>
              <a:rPr lang="en-US" altLang="zh-CN" sz="2800" smtClean="0">
                <a:latin typeface="宋体" pitchFamily="2" charset="-122"/>
              </a:rPr>
              <a:t>D/A</a:t>
            </a:r>
            <a:r>
              <a:rPr lang="zh-CN" altLang="en-US" sz="2800" smtClean="0">
                <a:latin typeface="宋体" pitchFamily="2" charset="-122"/>
              </a:rPr>
              <a:t>）的工作速度。</a:t>
            </a:r>
          </a:p>
          <a:p>
            <a:pPr eaLnBrk="1" hangingPunct="1">
              <a:spcBef>
                <a:spcPct val="0"/>
              </a:spcBef>
              <a:buFont typeface="Wingdings" pitchFamily="2" charset="2"/>
              <a:buNone/>
            </a:pPr>
            <a:r>
              <a:rPr lang="zh-CN" altLang="en-US" sz="2800" smtClean="0">
                <a:latin typeface="宋体" pitchFamily="2" charset="-122"/>
              </a:rPr>
              <a:t>（</a:t>
            </a:r>
            <a:r>
              <a:rPr lang="en-US" altLang="zh-CN" sz="2800" smtClean="0">
                <a:latin typeface="宋体" pitchFamily="2" charset="-122"/>
              </a:rPr>
              <a:t>4</a:t>
            </a:r>
            <a:r>
              <a:rPr lang="zh-CN" altLang="en-US" sz="2800" smtClean="0">
                <a:latin typeface="宋体" pitchFamily="2" charset="-122"/>
              </a:rPr>
              <a:t>）应考虑多路开关对模拟信号的要求。包括带宽、建立时间等。</a:t>
            </a:r>
          </a:p>
          <a:p>
            <a:pPr eaLnBrk="1" hangingPunct="1">
              <a:spcBef>
                <a:spcPct val="0"/>
              </a:spcBef>
              <a:buFont typeface="Wingdings" pitchFamily="2" charset="2"/>
              <a:buNone/>
            </a:pPr>
            <a:r>
              <a:rPr lang="zh-CN" altLang="en-US" sz="2800" smtClean="0">
                <a:solidFill>
                  <a:schemeClr val="hlink"/>
                </a:solidFill>
                <a:latin typeface="宋体" pitchFamily="2" charset="-122"/>
              </a:rPr>
              <a:t>	</a:t>
            </a:r>
            <a:r>
              <a:rPr lang="zh-CN" altLang="en-US" sz="2800" smtClean="0">
                <a:solidFill>
                  <a:schemeClr val="accent1"/>
                </a:solidFill>
                <a:latin typeface="宋体" pitchFamily="2" charset="-122"/>
              </a:rPr>
              <a:t>建立时间</a:t>
            </a:r>
            <a:r>
              <a:rPr lang="zh-CN" altLang="en-US" sz="2800" smtClean="0">
                <a:latin typeface="宋体" pitchFamily="2" charset="-122"/>
              </a:rPr>
              <a:t>指一旦某通道被接通，模拟开关的输出达到输入信号额定百分比所需的时间。</a:t>
            </a:r>
            <a:r>
              <a:rPr lang="zh-CN" altLang="en-US" sz="2800" smtClean="0">
                <a:solidFill>
                  <a:schemeClr val="accent1"/>
                </a:solidFill>
                <a:latin typeface="宋体" pitchFamily="2" charset="-122"/>
              </a:rPr>
              <a:t>带宽</a:t>
            </a:r>
            <a:r>
              <a:rPr lang="zh-CN" altLang="en-US" sz="2800" smtClean="0">
                <a:latin typeface="宋体" pitchFamily="2" charset="-122"/>
              </a:rPr>
              <a:t>指多路开关被接通后，开关能通过的信号频带宽度。</a:t>
            </a:r>
            <a:endParaRPr lang="zh-CN" altLang="en-US" sz="28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55650" y="0"/>
            <a:ext cx="7772400" cy="1143000"/>
          </a:xfrm>
        </p:spPr>
        <p:txBody>
          <a:bodyPr/>
          <a:lstStyle/>
          <a:p>
            <a:pPr eaLnBrk="1" hangingPunct="1"/>
            <a:r>
              <a:rPr lang="en-US" altLang="zh-CN" smtClean="0"/>
              <a:t>3 </a:t>
            </a:r>
            <a:r>
              <a:rPr lang="zh-CN" altLang="en-US" smtClean="0"/>
              <a:t>采样</a:t>
            </a:r>
            <a:r>
              <a:rPr lang="en-US" altLang="zh-CN" smtClean="0"/>
              <a:t>/</a:t>
            </a:r>
            <a:r>
              <a:rPr lang="zh-CN" altLang="en-US" smtClean="0"/>
              <a:t>保持器</a:t>
            </a:r>
          </a:p>
        </p:txBody>
      </p:sp>
      <p:sp>
        <p:nvSpPr>
          <p:cNvPr id="30723" name="Rectangle 3"/>
          <p:cNvSpPr>
            <a:spLocks noGrp="1" noChangeArrowheads="1"/>
          </p:cNvSpPr>
          <p:nvPr>
            <p:ph type="body" sz="half" idx="1"/>
          </p:nvPr>
        </p:nvSpPr>
        <p:spPr>
          <a:xfrm>
            <a:off x="179388" y="908050"/>
            <a:ext cx="8964612" cy="2520950"/>
          </a:xfrm>
        </p:spPr>
        <p:txBody>
          <a:bodyPr/>
          <a:lstStyle/>
          <a:p>
            <a:pPr eaLnBrk="1" hangingPunct="1">
              <a:buFont typeface="Wingdings" pitchFamily="2" charset="2"/>
              <a:buNone/>
            </a:pPr>
            <a:r>
              <a:rPr lang="zh-CN" altLang="en-US" sz="2400" smtClean="0">
                <a:solidFill>
                  <a:schemeClr val="folHlink"/>
                </a:solidFill>
                <a:latin typeface="宋体" pitchFamily="2" charset="-122"/>
              </a:rPr>
              <a:t>采样中问题</a:t>
            </a:r>
            <a:r>
              <a:rPr lang="zh-CN" altLang="en-US" sz="2400" smtClean="0">
                <a:latin typeface="宋体" pitchFamily="2" charset="-122"/>
              </a:rPr>
              <a:t>：</a:t>
            </a:r>
            <a:endParaRPr lang="en-US" altLang="zh-CN" sz="2400" smtClean="0">
              <a:latin typeface="宋体" pitchFamily="2" charset="-122"/>
            </a:endParaRPr>
          </a:p>
          <a:p>
            <a:pPr eaLnBrk="1" hangingPunct="1">
              <a:buFont typeface="Wingdings" pitchFamily="2" charset="2"/>
              <a:buNone/>
            </a:pPr>
            <a:r>
              <a:rPr lang="en-US" altLang="zh-CN" sz="2400" smtClean="0">
                <a:latin typeface="宋体" pitchFamily="2" charset="-122"/>
              </a:rPr>
              <a:t>A/D</a:t>
            </a:r>
            <a:r>
              <a:rPr lang="zh-CN" altLang="en-US" sz="2400" smtClean="0">
                <a:latin typeface="宋体" pitchFamily="2" charset="-122"/>
              </a:rPr>
              <a:t>转换器完成一次转换过程的时间称为转换时间（</a:t>
            </a:r>
            <a:r>
              <a:rPr lang="zh-CN" altLang="en-US" sz="2400" smtClean="0">
                <a:solidFill>
                  <a:schemeClr val="accent1"/>
                </a:solidFill>
                <a:latin typeface="宋体" pitchFamily="2" charset="-122"/>
              </a:rPr>
              <a:t>孔径时间</a:t>
            </a:r>
            <a:r>
              <a:rPr lang="zh-CN" altLang="en-US" sz="2400" smtClean="0">
                <a:latin typeface="宋体" pitchFamily="2" charset="-122"/>
              </a:rPr>
              <a:t>）。转换期间会引起转换误差（</a:t>
            </a:r>
            <a:r>
              <a:rPr lang="zh-CN" altLang="en-US" sz="2400" smtClean="0">
                <a:solidFill>
                  <a:schemeClr val="accent1"/>
                </a:solidFill>
                <a:latin typeface="宋体" pitchFamily="2" charset="-122"/>
              </a:rPr>
              <a:t>孔径误差</a:t>
            </a:r>
            <a:r>
              <a:rPr lang="zh-CN" altLang="en-US" sz="2400" smtClean="0">
                <a:latin typeface="宋体" pitchFamily="2" charset="-122"/>
              </a:rPr>
              <a:t>）。</a:t>
            </a:r>
            <a:r>
              <a:rPr lang="en-US" altLang="zh-CN" sz="2400" smtClean="0">
                <a:latin typeface="宋体" pitchFamily="2" charset="-122"/>
              </a:rPr>
              <a:t> </a:t>
            </a:r>
          </a:p>
          <a:p>
            <a:pPr eaLnBrk="1" hangingPunct="1">
              <a:buFont typeface="Wingdings" pitchFamily="2" charset="2"/>
              <a:buNone/>
            </a:pPr>
            <a:r>
              <a:rPr lang="zh-CN" altLang="en-US" sz="2400" smtClean="0">
                <a:solidFill>
                  <a:schemeClr val="accent1"/>
                </a:solidFill>
                <a:latin typeface="宋体" pitchFamily="2" charset="-122"/>
              </a:rPr>
              <a:t>例</a:t>
            </a:r>
            <a:r>
              <a:rPr lang="en-US" altLang="zh-CN" sz="2400" smtClean="0">
                <a:solidFill>
                  <a:schemeClr val="accent1"/>
                </a:solidFill>
                <a:latin typeface="宋体" pitchFamily="2" charset="-122"/>
              </a:rPr>
              <a:t>2</a:t>
            </a:r>
            <a:r>
              <a:rPr lang="en-US" altLang="zh-CN" sz="2400" smtClean="0">
                <a:solidFill>
                  <a:schemeClr val="hlink"/>
                </a:solidFill>
                <a:latin typeface="宋体" pitchFamily="2" charset="-122"/>
              </a:rPr>
              <a:t> </a:t>
            </a:r>
            <a:r>
              <a:rPr lang="zh-CN" altLang="en-US" sz="2400" smtClean="0">
                <a:latin typeface="宋体" pitchFamily="2" charset="-122"/>
              </a:rPr>
              <a:t>幅值</a:t>
            </a:r>
            <a:r>
              <a:rPr lang="en-US" altLang="zh-CN" sz="2400" smtClean="0">
                <a:latin typeface="宋体" pitchFamily="2" charset="-122"/>
              </a:rPr>
              <a:t>V</a:t>
            </a:r>
            <a:r>
              <a:rPr lang="en-US" altLang="zh-CN" sz="2400" baseline="-25000" smtClean="0">
                <a:latin typeface="宋体" pitchFamily="2" charset="-122"/>
              </a:rPr>
              <a:t>f</a:t>
            </a:r>
            <a:r>
              <a:rPr lang="en-US" altLang="zh-CN" sz="2400" smtClean="0">
                <a:latin typeface="宋体" pitchFamily="2" charset="-122"/>
              </a:rPr>
              <a:t>=5V</a:t>
            </a:r>
            <a:r>
              <a:rPr lang="zh-CN" altLang="en-US" sz="2400" smtClean="0">
                <a:latin typeface="宋体" pitchFamily="2" charset="-122"/>
              </a:rPr>
              <a:t>的正弦模拟信号进行</a:t>
            </a:r>
            <a:r>
              <a:rPr lang="en-US" altLang="zh-CN" sz="2400" smtClean="0">
                <a:latin typeface="宋体" pitchFamily="2" charset="-122"/>
              </a:rPr>
              <a:t>A/D</a:t>
            </a:r>
            <a:r>
              <a:rPr lang="zh-CN" altLang="en-US" sz="2400" smtClean="0">
                <a:latin typeface="宋体" pitchFamily="2" charset="-122"/>
              </a:rPr>
              <a:t>转换。采用</a:t>
            </a:r>
            <a:r>
              <a:rPr lang="en-US" altLang="zh-CN" sz="2400" smtClean="0">
                <a:latin typeface="宋体" pitchFamily="2" charset="-122"/>
              </a:rPr>
              <a:t>12</a:t>
            </a:r>
            <a:r>
              <a:rPr lang="zh-CN" altLang="en-US" sz="2400" smtClean="0">
                <a:latin typeface="宋体" pitchFamily="2" charset="-122"/>
              </a:rPr>
              <a:t>位的</a:t>
            </a:r>
            <a:r>
              <a:rPr lang="en-US" altLang="zh-CN" sz="2400" smtClean="0">
                <a:latin typeface="宋体" pitchFamily="2" charset="-122"/>
              </a:rPr>
              <a:t>A/D</a:t>
            </a:r>
            <a:r>
              <a:rPr lang="zh-CN" altLang="en-US" sz="2400" smtClean="0">
                <a:latin typeface="宋体" pitchFamily="2" charset="-122"/>
              </a:rPr>
              <a:t>，基准电压</a:t>
            </a:r>
            <a:r>
              <a:rPr lang="en-US" altLang="zh-CN" sz="2400" smtClean="0">
                <a:latin typeface="宋体" pitchFamily="2" charset="-122"/>
              </a:rPr>
              <a:t>10.24V</a:t>
            </a:r>
            <a:r>
              <a:rPr lang="zh-CN" altLang="en-US" sz="2400" smtClean="0">
                <a:latin typeface="宋体" pitchFamily="2" charset="-122"/>
              </a:rPr>
              <a:t>，量化误差为半个量化单位；转换时间</a:t>
            </a:r>
            <a:r>
              <a:rPr lang="en-US" altLang="zh-CN" sz="2400" smtClean="0">
                <a:latin typeface="宋体" pitchFamily="2" charset="-122"/>
              </a:rPr>
              <a:t>0.1ms</a:t>
            </a:r>
            <a:r>
              <a:rPr lang="zh-CN" altLang="en-US" sz="2400" smtClean="0">
                <a:latin typeface="宋体" pitchFamily="2" charset="-122"/>
              </a:rPr>
              <a:t>。确定模拟输入信号最高频率。</a:t>
            </a:r>
          </a:p>
        </p:txBody>
      </p:sp>
      <p:graphicFrame>
        <p:nvGraphicFramePr>
          <p:cNvPr id="30724" name="Object 4"/>
          <p:cNvGraphicFramePr>
            <a:graphicFrameLocks noGrp="1" noChangeAspect="1"/>
          </p:cNvGraphicFramePr>
          <p:nvPr>
            <p:ph sz="quarter" idx="2"/>
          </p:nvPr>
        </p:nvGraphicFramePr>
        <p:xfrm>
          <a:off x="4324350" y="3284538"/>
          <a:ext cx="4241800" cy="1738312"/>
        </p:xfrm>
        <a:graphic>
          <a:graphicData uri="http://schemas.openxmlformats.org/presentationml/2006/ole">
            <mc:AlternateContent xmlns:mc="http://schemas.openxmlformats.org/markup-compatibility/2006">
              <mc:Choice xmlns:v="urn:schemas-microsoft-com:vml" Requires="v">
                <p:oleObj spid="_x0000_s30740" name="公式" r:id="rId3" imgW="2324100" imgH="952500" progId="Equation.3">
                  <p:embed/>
                </p:oleObj>
              </mc:Choice>
              <mc:Fallback>
                <p:oleObj name="公式" r:id="rId3" imgW="2324100" imgH="952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4350" y="3284538"/>
                        <a:ext cx="4241800" cy="1738312"/>
                      </a:xfrm>
                      <a:prstGeom prst="rect">
                        <a:avLst/>
                      </a:prstGeom>
                      <a:solidFill>
                        <a:schemeClr val="accent1"/>
                      </a:solidFill>
                    </p:spPr>
                  </p:pic>
                </p:oleObj>
              </mc:Fallback>
            </mc:AlternateContent>
          </a:graphicData>
        </a:graphic>
      </p:graphicFrame>
      <p:graphicFrame>
        <p:nvGraphicFramePr>
          <p:cNvPr id="30725" name="Object 6"/>
          <p:cNvGraphicFramePr>
            <a:graphicFrameLocks noGrp="1" noChangeAspect="1"/>
          </p:cNvGraphicFramePr>
          <p:nvPr>
            <p:ph sz="quarter" idx="3"/>
          </p:nvPr>
        </p:nvGraphicFramePr>
        <p:xfrm>
          <a:off x="4284663" y="5157788"/>
          <a:ext cx="4321175" cy="1550987"/>
        </p:xfrm>
        <a:graphic>
          <a:graphicData uri="http://schemas.openxmlformats.org/presentationml/2006/ole">
            <mc:AlternateContent xmlns:mc="http://schemas.openxmlformats.org/markup-compatibility/2006">
              <mc:Choice xmlns:v="urn:schemas-microsoft-com:vml" Requires="v">
                <p:oleObj spid="_x0000_s30741" name="公式" r:id="rId5" imgW="2476500" imgH="889000" progId="Equation.3">
                  <p:embed/>
                </p:oleObj>
              </mc:Choice>
              <mc:Fallback>
                <p:oleObj name="公式" r:id="rId5" imgW="2476500" imgH="889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5157788"/>
                        <a:ext cx="4321175" cy="1550987"/>
                      </a:xfrm>
                      <a:prstGeom prst="rect">
                        <a:avLst/>
                      </a:prstGeom>
                      <a:solidFill>
                        <a:schemeClr val="accent1"/>
                      </a:solidFill>
                    </p:spPr>
                  </p:pic>
                </p:oleObj>
              </mc:Fallback>
            </mc:AlternateContent>
          </a:graphicData>
        </a:graphic>
      </p:graphicFrame>
      <p:pic>
        <p:nvPicPr>
          <p:cNvPr id="30726" name="Picture 8" descr="tu 2"/>
          <p:cNvPicPr>
            <a:picLocks noChangeAspect="1" noChangeArrowheads="1"/>
          </p:cNvPicPr>
          <p:nvPr/>
        </p:nvPicPr>
        <p:blipFill>
          <a:blip r:embed="rId7" cstate="print"/>
          <a:srcRect/>
          <a:stretch>
            <a:fillRect/>
          </a:stretch>
        </p:blipFill>
        <p:spPr bwMode="auto">
          <a:xfrm>
            <a:off x="323850" y="3573463"/>
            <a:ext cx="3673475" cy="268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323850" y="549275"/>
            <a:ext cx="8569325" cy="2808288"/>
          </a:xfrm>
        </p:spPr>
        <p:txBody>
          <a:bodyPr/>
          <a:lstStyle/>
          <a:p>
            <a:pPr eaLnBrk="1" hangingPunct="1">
              <a:spcBef>
                <a:spcPct val="0"/>
              </a:spcBef>
              <a:buFont typeface="Wingdings" pitchFamily="2" charset="2"/>
              <a:buNone/>
            </a:pPr>
            <a:r>
              <a:rPr lang="zh-CN" altLang="en-US" sz="2400" smtClean="0">
                <a:latin typeface="宋体" pitchFamily="2" charset="-122"/>
              </a:rPr>
              <a:t>   </a:t>
            </a:r>
            <a:r>
              <a:rPr lang="zh-CN" altLang="en-US" sz="2800" smtClean="0">
                <a:solidFill>
                  <a:schemeClr val="folHlink"/>
                </a:solidFill>
                <a:latin typeface="宋体" pitchFamily="2" charset="-122"/>
              </a:rPr>
              <a:t>采样</a:t>
            </a:r>
            <a:r>
              <a:rPr lang="en-US" altLang="zh-CN" sz="2800" smtClean="0">
                <a:solidFill>
                  <a:schemeClr val="folHlink"/>
                </a:solidFill>
                <a:latin typeface="宋体" pitchFamily="2" charset="-122"/>
              </a:rPr>
              <a:t>/</a:t>
            </a:r>
            <a:r>
              <a:rPr lang="zh-CN" altLang="en-US" sz="2800" smtClean="0">
                <a:solidFill>
                  <a:schemeClr val="folHlink"/>
                </a:solidFill>
                <a:latin typeface="宋体" pitchFamily="2" charset="-122"/>
              </a:rPr>
              <a:t>保持器</a:t>
            </a:r>
            <a:r>
              <a:rPr lang="zh-CN" altLang="en-US" sz="2800" smtClean="0">
                <a:latin typeface="宋体" pitchFamily="2" charset="-122"/>
              </a:rPr>
              <a:t>：</a:t>
            </a:r>
            <a:r>
              <a:rPr lang="zh-CN" altLang="en-US" sz="2800" noProof="1" smtClean="0">
                <a:latin typeface="宋体" pitchFamily="2" charset="-122"/>
              </a:rPr>
              <a:t>对变化的模拟信号快速采样并保持</a:t>
            </a:r>
            <a:r>
              <a:rPr lang="zh-CN" altLang="en-US" sz="2800" smtClean="0">
                <a:latin typeface="宋体" pitchFamily="2" charset="-122"/>
              </a:rPr>
              <a:t>模拟信号</a:t>
            </a:r>
            <a:r>
              <a:rPr lang="zh-CN" altLang="en-US" sz="2800" noProof="1" smtClean="0">
                <a:latin typeface="宋体" pitchFamily="2" charset="-122"/>
              </a:rPr>
              <a:t>。</a:t>
            </a:r>
            <a:endParaRPr lang="en-US" altLang="zh-CN" sz="2800" smtClean="0">
              <a:latin typeface="宋体" pitchFamily="2" charset="-122"/>
            </a:endParaRPr>
          </a:p>
          <a:p>
            <a:pPr eaLnBrk="1" hangingPunct="1">
              <a:spcBef>
                <a:spcPct val="0"/>
              </a:spcBef>
              <a:buFont typeface="Wingdings" pitchFamily="2" charset="2"/>
              <a:buNone/>
            </a:pPr>
            <a:r>
              <a:rPr lang="zh-CN" altLang="en-US" sz="2800" smtClean="0">
                <a:latin typeface="宋体" pitchFamily="2" charset="-122"/>
              </a:rPr>
              <a:t>	两种工作方式：</a:t>
            </a:r>
            <a:r>
              <a:rPr lang="zh-CN" altLang="en-US" sz="2800" smtClean="0">
                <a:solidFill>
                  <a:schemeClr val="accent1"/>
                </a:solidFill>
                <a:latin typeface="宋体" pitchFamily="2" charset="-122"/>
              </a:rPr>
              <a:t>采样方式</a:t>
            </a:r>
            <a:r>
              <a:rPr lang="zh-CN" altLang="en-US" sz="2800" smtClean="0">
                <a:latin typeface="宋体" pitchFamily="2" charset="-122"/>
              </a:rPr>
              <a:t>和</a:t>
            </a:r>
            <a:r>
              <a:rPr lang="zh-CN" altLang="en-US" sz="2800" smtClean="0">
                <a:solidFill>
                  <a:schemeClr val="accent1"/>
                </a:solidFill>
                <a:latin typeface="宋体" pitchFamily="2" charset="-122"/>
              </a:rPr>
              <a:t>保持方式</a:t>
            </a:r>
            <a:r>
              <a:rPr lang="zh-CN" altLang="en-US" sz="2800" smtClean="0">
                <a:latin typeface="宋体" pitchFamily="2" charset="-122"/>
              </a:rPr>
              <a:t>。</a:t>
            </a:r>
          </a:p>
          <a:p>
            <a:pPr eaLnBrk="1" hangingPunct="1">
              <a:spcBef>
                <a:spcPct val="0"/>
              </a:spcBef>
              <a:buFont typeface="Wingdings" pitchFamily="2" charset="2"/>
              <a:buNone/>
            </a:pPr>
            <a:r>
              <a:rPr lang="zh-CN" altLang="en-US" sz="2800" smtClean="0">
                <a:latin typeface="宋体" pitchFamily="2" charset="-122"/>
              </a:rPr>
              <a:t>	在</a:t>
            </a:r>
            <a:r>
              <a:rPr lang="zh-CN" altLang="en-US" sz="2800" smtClean="0">
                <a:solidFill>
                  <a:schemeClr val="accent1"/>
                </a:solidFill>
                <a:latin typeface="宋体" pitchFamily="2" charset="-122"/>
              </a:rPr>
              <a:t>采样</a:t>
            </a:r>
            <a:r>
              <a:rPr lang="zh-CN" altLang="en-US" sz="2800" smtClean="0">
                <a:latin typeface="宋体" pitchFamily="2" charset="-122"/>
              </a:rPr>
              <a:t>时，采</a:t>
            </a:r>
            <a:r>
              <a:rPr lang="en-US" altLang="zh-CN" sz="2800" smtClean="0">
                <a:latin typeface="宋体" pitchFamily="2" charset="-122"/>
              </a:rPr>
              <a:t>/</a:t>
            </a:r>
            <a:r>
              <a:rPr lang="zh-CN" altLang="en-US" sz="2800" smtClean="0">
                <a:latin typeface="宋体" pitchFamily="2" charset="-122"/>
              </a:rPr>
              <a:t>保电路的输出跟踪模拟输入电压。</a:t>
            </a:r>
          </a:p>
          <a:p>
            <a:pPr eaLnBrk="1" hangingPunct="1">
              <a:spcBef>
                <a:spcPct val="0"/>
              </a:spcBef>
              <a:buFont typeface="Wingdings" pitchFamily="2" charset="2"/>
              <a:buNone/>
            </a:pPr>
            <a:r>
              <a:rPr lang="zh-CN" altLang="en-US" sz="2800" smtClean="0">
                <a:latin typeface="宋体" pitchFamily="2" charset="-122"/>
              </a:rPr>
              <a:t>	在</a:t>
            </a:r>
            <a:r>
              <a:rPr lang="zh-CN" altLang="en-US" sz="2800" smtClean="0">
                <a:solidFill>
                  <a:schemeClr val="accent1"/>
                </a:solidFill>
                <a:latin typeface="宋体" pitchFamily="2" charset="-122"/>
              </a:rPr>
              <a:t>保持</a:t>
            </a:r>
            <a:r>
              <a:rPr lang="zh-CN" altLang="en-US" sz="2800" smtClean="0">
                <a:latin typeface="宋体" pitchFamily="2" charset="-122"/>
              </a:rPr>
              <a:t>时，采</a:t>
            </a:r>
            <a:r>
              <a:rPr lang="en-US" altLang="zh-CN" sz="2800" smtClean="0">
                <a:latin typeface="宋体" pitchFamily="2" charset="-122"/>
              </a:rPr>
              <a:t>/</a:t>
            </a:r>
            <a:r>
              <a:rPr lang="zh-CN" altLang="en-US" sz="2800" smtClean="0">
                <a:latin typeface="宋体" pitchFamily="2" charset="-122"/>
              </a:rPr>
              <a:t>保电路将保持采样命令撤销时刻的采样值。</a:t>
            </a:r>
            <a:endParaRPr lang="zh-CN" altLang="en-US" sz="2800" smtClean="0"/>
          </a:p>
        </p:txBody>
      </p:sp>
      <p:sp>
        <p:nvSpPr>
          <p:cNvPr id="31747" name="Rectangle 8"/>
          <p:cNvSpPr>
            <a:spLocks noChangeArrowheads="1"/>
          </p:cNvSpPr>
          <p:nvPr/>
        </p:nvSpPr>
        <p:spPr bwMode="auto">
          <a:xfrm>
            <a:off x="0" y="5029200"/>
            <a:ext cx="1371600" cy="1066800"/>
          </a:xfrm>
          <a:prstGeom prst="rect">
            <a:avLst/>
          </a:prstGeom>
          <a:noFill/>
          <a:ln w="12700" cap="sq">
            <a:noFill/>
            <a:miter lim="800000"/>
            <a:headEnd type="none" w="sm" len="sm"/>
            <a:tailEnd type="none" w="sm" len="sm"/>
          </a:ln>
        </p:spPr>
        <p:txBody>
          <a:bodyPr anchor="ctr">
            <a:spAutoFit/>
          </a:bodyPr>
          <a:lstStyle/>
          <a:p>
            <a:endParaRPr lang="zh-CN" altLang="en-US"/>
          </a:p>
        </p:txBody>
      </p:sp>
      <p:sp>
        <p:nvSpPr>
          <p:cNvPr id="31748" name="Rectangle 10"/>
          <p:cNvSpPr>
            <a:spLocks noChangeArrowheads="1"/>
          </p:cNvSpPr>
          <p:nvPr/>
        </p:nvSpPr>
        <p:spPr bwMode="auto">
          <a:xfrm>
            <a:off x="0" y="2309813"/>
            <a:ext cx="9144000" cy="0"/>
          </a:xfrm>
          <a:prstGeom prst="rect">
            <a:avLst/>
          </a:prstGeom>
          <a:noFill/>
          <a:ln w="12700" cap="sq">
            <a:noFill/>
            <a:miter lim="800000"/>
            <a:headEnd type="none" w="sm" len="sm"/>
            <a:tailEnd type="none" w="sm" len="sm"/>
          </a:ln>
        </p:spPr>
        <p:txBody>
          <a:bodyPr wrap="none" anchor="ctr">
            <a:spAutoFit/>
          </a:bodyPr>
          <a:lstStyle/>
          <a:p>
            <a:endParaRPr lang="zh-CN" altLang="en-US"/>
          </a:p>
        </p:txBody>
      </p:sp>
      <p:graphicFrame>
        <p:nvGraphicFramePr>
          <p:cNvPr id="31749" name="Object 9"/>
          <p:cNvGraphicFramePr>
            <a:graphicFrameLocks noChangeAspect="1"/>
          </p:cNvGraphicFramePr>
          <p:nvPr/>
        </p:nvGraphicFramePr>
        <p:xfrm>
          <a:off x="1476375" y="3500438"/>
          <a:ext cx="5410200" cy="2943225"/>
        </p:xfrm>
        <a:graphic>
          <a:graphicData uri="http://schemas.openxmlformats.org/presentationml/2006/ole">
            <mc:AlternateContent xmlns:mc="http://schemas.openxmlformats.org/markup-compatibility/2006">
              <mc:Choice xmlns:v="urn:schemas-microsoft-com:vml" Requires="v">
                <p:oleObj spid="_x0000_s31757" name="Visio" r:id="rId3" imgW="3825702" imgH="2298746" progId="Visio.Drawing.11">
                  <p:embed/>
                </p:oleObj>
              </mc:Choice>
              <mc:Fallback>
                <p:oleObj name="Visio" r:id="rId3" imgW="3825702" imgH="2298746"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500438"/>
                        <a:ext cx="5410200" cy="2943225"/>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eaLnBrk="1" hangingPunct="1">
              <a:buFont typeface="Wingdings" pitchFamily="2" charset="2"/>
              <a:buNone/>
            </a:pPr>
            <a:r>
              <a:rPr lang="en-US" altLang="zh-CN" smtClean="0"/>
              <a:t>	 </a:t>
            </a:r>
            <a:r>
              <a:rPr lang="zh-CN" altLang="en-US" smtClean="0"/>
              <a:t>输入输出通道 </a:t>
            </a:r>
          </a:p>
          <a:p>
            <a:pPr eaLnBrk="1" hangingPunct="1">
              <a:buFont typeface="Wingdings" pitchFamily="2" charset="2"/>
              <a:buNone/>
            </a:pPr>
            <a:r>
              <a:rPr lang="zh-CN" altLang="en-US" smtClean="0"/>
              <a:t>	</a:t>
            </a:r>
            <a:r>
              <a:rPr lang="en-US" altLang="zh-CN" smtClean="0"/>
              <a:t> </a:t>
            </a:r>
            <a:r>
              <a:rPr lang="zh-CN" altLang="en-US" smtClean="0"/>
              <a:t>信号的采样</a:t>
            </a:r>
          </a:p>
          <a:p>
            <a:pPr eaLnBrk="1" hangingPunct="1">
              <a:buFont typeface="Wingdings" pitchFamily="2" charset="2"/>
              <a:buNone/>
            </a:pPr>
            <a:r>
              <a:rPr lang="en-US" altLang="zh-CN" smtClean="0"/>
              <a:t>	 </a:t>
            </a:r>
            <a:r>
              <a:rPr lang="zh-CN" altLang="en-US" smtClean="0"/>
              <a:t>采样定理</a:t>
            </a:r>
          </a:p>
          <a:p>
            <a:pPr eaLnBrk="1" hangingPunct="1">
              <a:buFont typeface="Wingdings" pitchFamily="2" charset="2"/>
              <a:buNone/>
            </a:pPr>
            <a:r>
              <a:rPr lang="en-US" altLang="zh-CN" smtClean="0"/>
              <a:t>	 </a:t>
            </a:r>
            <a:r>
              <a:rPr lang="zh-CN" altLang="en-US" smtClean="0"/>
              <a:t>量化及量化误差</a:t>
            </a:r>
          </a:p>
          <a:p>
            <a:pPr eaLnBrk="1" hangingPunct="1">
              <a:buFont typeface="Wingdings" pitchFamily="2" charset="2"/>
              <a:buNone/>
            </a:pPr>
            <a:r>
              <a:rPr lang="zh-CN" altLang="en-US" smtClean="0"/>
              <a:t>	 问题：连续信号</a:t>
            </a:r>
            <a:r>
              <a:rPr lang="en-US" altLang="zh-CN" smtClean="0">
                <a:sym typeface="Wingdings" pitchFamily="2" charset="2"/>
              </a:rPr>
              <a:t></a:t>
            </a:r>
            <a:r>
              <a:rPr lang="zh-CN" altLang="en-US" smtClean="0">
                <a:sym typeface="Wingdings" pitchFamily="2" charset="2"/>
              </a:rPr>
              <a:t>离散信号？误差？</a:t>
            </a:r>
            <a:endParaRPr lang="zh-CN" altLang="en-US" smtClean="0"/>
          </a:p>
        </p:txBody>
      </p:sp>
      <p:sp>
        <p:nvSpPr>
          <p:cNvPr id="5122" name="Rectangle 2"/>
          <p:cNvSpPr>
            <a:spLocks noGrp="1" noChangeArrowheads="1"/>
          </p:cNvSpPr>
          <p:nvPr>
            <p:ph type="title"/>
          </p:nvPr>
        </p:nvSpPr>
        <p:spPr/>
        <p:txBody>
          <a:bodyPr/>
          <a:lstStyle/>
          <a:p>
            <a:pPr eaLnBrk="1" hangingPunct="1"/>
            <a:r>
              <a:rPr lang="zh-CN" altLang="en-US" smtClean="0"/>
              <a:t>2.1 基本概念</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sz="half" idx="1"/>
          </p:nvPr>
        </p:nvSpPr>
        <p:spPr>
          <a:xfrm>
            <a:off x="539750" y="260350"/>
            <a:ext cx="8135938" cy="3600450"/>
          </a:xfrm>
        </p:spPr>
        <p:txBody>
          <a:bodyPr/>
          <a:lstStyle/>
          <a:p>
            <a:pPr eaLnBrk="1" hangingPunct="1">
              <a:spcBef>
                <a:spcPct val="0"/>
              </a:spcBef>
              <a:buFont typeface="Wingdings" pitchFamily="2" charset="2"/>
              <a:buNone/>
            </a:pPr>
            <a:r>
              <a:rPr lang="zh-CN" altLang="en-US" sz="2800" smtClean="0">
                <a:latin typeface="宋体" pitchFamily="2" charset="-122"/>
              </a:rPr>
              <a:t>	</a:t>
            </a:r>
            <a:r>
              <a:rPr lang="zh-CN" altLang="en-US" sz="2800" smtClean="0">
                <a:solidFill>
                  <a:schemeClr val="folHlink"/>
                </a:solidFill>
                <a:latin typeface="宋体" pitchFamily="2" charset="-122"/>
              </a:rPr>
              <a:t>基本工作原理：</a:t>
            </a:r>
          </a:p>
          <a:p>
            <a:pPr eaLnBrk="1" hangingPunct="1">
              <a:spcBef>
                <a:spcPct val="0"/>
              </a:spcBef>
              <a:buFont typeface="Wingdings" pitchFamily="2" charset="2"/>
              <a:buNone/>
            </a:pPr>
            <a:r>
              <a:rPr lang="zh-CN" altLang="en-US" sz="2800" smtClean="0">
                <a:latin typeface="宋体" pitchFamily="2" charset="-122"/>
              </a:rPr>
              <a:t>	由放大器</a:t>
            </a:r>
            <a:r>
              <a:rPr lang="en-US" altLang="zh-CN" sz="2800" smtClean="0">
                <a:latin typeface="宋体" pitchFamily="2" charset="-122"/>
              </a:rPr>
              <a:t>A1</a:t>
            </a:r>
            <a:r>
              <a:rPr lang="zh-CN" altLang="en-US" sz="2800" smtClean="0">
                <a:latin typeface="宋体" pitchFamily="2" charset="-122"/>
              </a:rPr>
              <a:t>、</a:t>
            </a:r>
            <a:r>
              <a:rPr lang="en-US" altLang="zh-CN" sz="2800" smtClean="0">
                <a:latin typeface="宋体" pitchFamily="2" charset="-122"/>
              </a:rPr>
              <a:t>A2</a:t>
            </a:r>
            <a:r>
              <a:rPr lang="zh-CN" altLang="en-US" sz="2800" smtClean="0">
                <a:latin typeface="宋体" pitchFamily="2" charset="-122"/>
              </a:rPr>
              <a:t>及逻辑输入控制的开关电路组成。</a:t>
            </a:r>
          </a:p>
          <a:p>
            <a:pPr eaLnBrk="1" hangingPunct="1">
              <a:spcBef>
                <a:spcPct val="0"/>
              </a:spcBef>
              <a:buFont typeface="Wingdings" pitchFamily="2" charset="2"/>
              <a:buNone/>
            </a:pPr>
            <a:r>
              <a:rPr lang="zh-CN" altLang="en-US" sz="2800" smtClean="0">
                <a:solidFill>
                  <a:schemeClr val="accent1"/>
                </a:solidFill>
                <a:latin typeface="宋体" pitchFamily="2" charset="-122"/>
              </a:rPr>
              <a:t>  </a:t>
            </a:r>
            <a:r>
              <a:rPr lang="en-US" altLang="zh-CN" sz="2800" smtClean="0">
                <a:solidFill>
                  <a:schemeClr val="accent1"/>
                </a:solidFill>
                <a:latin typeface="宋体" pitchFamily="2" charset="-122"/>
              </a:rPr>
              <a:t>1 </a:t>
            </a:r>
            <a:r>
              <a:rPr lang="zh-CN" altLang="en-US" sz="2800" smtClean="0">
                <a:solidFill>
                  <a:schemeClr val="accent1"/>
                </a:solidFill>
                <a:latin typeface="宋体" pitchFamily="2" charset="-122"/>
              </a:rPr>
              <a:t>采样周期</a:t>
            </a:r>
          </a:p>
          <a:p>
            <a:pPr eaLnBrk="1" hangingPunct="1">
              <a:spcBef>
                <a:spcPct val="0"/>
              </a:spcBef>
              <a:buFont typeface="Wingdings" pitchFamily="2" charset="2"/>
              <a:buNone/>
            </a:pPr>
            <a:r>
              <a:rPr lang="zh-CN" altLang="en-US" sz="2800" smtClean="0">
                <a:latin typeface="宋体" pitchFamily="2" charset="-122"/>
              </a:rPr>
              <a:t>	开关</a:t>
            </a:r>
            <a:r>
              <a:rPr lang="en-US" altLang="zh-CN" sz="2800" smtClean="0">
                <a:latin typeface="宋体" pitchFamily="2" charset="-122"/>
              </a:rPr>
              <a:t>K</a:t>
            </a:r>
            <a:r>
              <a:rPr lang="zh-CN" altLang="en-US" sz="2800" smtClean="0">
                <a:latin typeface="宋体" pitchFamily="2" charset="-122"/>
              </a:rPr>
              <a:t>闭合，输入信号</a:t>
            </a:r>
            <a:r>
              <a:rPr lang="en-US" altLang="zh-CN" sz="2800" smtClean="0">
                <a:latin typeface="宋体" pitchFamily="2" charset="-122"/>
              </a:rPr>
              <a:t>V</a:t>
            </a:r>
            <a:r>
              <a:rPr lang="en-US" altLang="zh-CN" sz="2400" smtClean="0">
                <a:latin typeface="宋体" pitchFamily="2" charset="-122"/>
              </a:rPr>
              <a:t>IN</a:t>
            </a:r>
            <a:r>
              <a:rPr lang="zh-CN" altLang="en-US" sz="2800" smtClean="0">
                <a:latin typeface="宋体" pitchFamily="2" charset="-122"/>
              </a:rPr>
              <a:t>经高增益放大器</a:t>
            </a:r>
            <a:r>
              <a:rPr lang="en-US" altLang="zh-CN" sz="2800" smtClean="0">
                <a:latin typeface="宋体" pitchFamily="2" charset="-122"/>
              </a:rPr>
              <a:t>A1</a:t>
            </a:r>
            <a:r>
              <a:rPr lang="zh-CN" altLang="en-US" sz="2800" smtClean="0">
                <a:latin typeface="宋体" pitchFamily="2" charset="-122"/>
              </a:rPr>
              <a:t>输出，向电容</a:t>
            </a:r>
            <a:r>
              <a:rPr lang="en-US" altLang="zh-CN" sz="2800" smtClean="0">
                <a:latin typeface="宋体" pitchFamily="2" charset="-122"/>
              </a:rPr>
              <a:t>C</a:t>
            </a:r>
            <a:r>
              <a:rPr lang="en-US" altLang="zh-CN" sz="2400" smtClean="0">
                <a:latin typeface="宋体" pitchFamily="2" charset="-122"/>
              </a:rPr>
              <a:t>H</a:t>
            </a:r>
            <a:r>
              <a:rPr lang="zh-CN" altLang="en-US" sz="2800" smtClean="0">
                <a:latin typeface="宋体" pitchFamily="2" charset="-122"/>
              </a:rPr>
              <a:t>充电；</a:t>
            </a:r>
          </a:p>
          <a:p>
            <a:pPr eaLnBrk="1" hangingPunct="1">
              <a:spcBef>
                <a:spcPct val="0"/>
              </a:spcBef>
              <a:buFont typeface="Wingdings" pitchFamily="2" charset="2"/>
              <a:buNone/>
            </a:pPr>
            <a:r>
              <a:rPr lang="zh-CN" altLang="en-US" sz="2800" smtClean="0">
                <a:latin typeface="宋体" pitchFamily="2" charset="-122"/>
              </a:rPr>
              <a:t>	</a:t>
            </a:r>
            <a:r>
              <a:rPr lang="en-US" altLang="zh-CN" sz="2800" smtClean="0">
                <a:solidFill>
                  <a:schemeClr val="accent1"/>
                </a:solidFill>
                <a:latin typeface="宋体" pitchFamily="2" charset="-122"/>
              </a:rPr>
              <a:t>2 </a:t>
            </a:r>
            <a:r>
              <a:rPr lang="zh-CN" altLang="en-US" sz="2800" smtClean="0">
                <a:solidFill>
                  <a:schemeClr val="accent1"/>
                </a:solidFill>
                <a:latin typeface="宋体" pitchFamily="2" charset="-122"/>
              </a:rPr>
              <a:t>保持周期</a:t>
            </a:r>
          </a:p>
          <a:p>
            <a:pPr eaLnBrk="1" hangingPunct="1">
              <a:spcBef>
                <a:spcPct val="0"/>
              </a:spcBef>
              <a:buFont typeface="Wingdings" pitchFamily="2" charset="2"/>
              <a:buNone/>
            </a:pPr>
            <a:r>
              <a:rPr lang="zh-CN" altLang="en-US" sz="2800" smtClean="0">
                <a:latin typeface="宋体" pitchFamily="2" charset="-122"/>
              </a:rPr>
              <a:t>	开关</a:t>
            </a:r>
            <a:r>
              <a:rPr lang="en-US" altLang="zh-CN" sz="2800" smtClean="0">
                <a:latin typeface="宋体" pitchFamily="2" charset="-122"/>
              </a:rPr>
              <a:t>K</a:t>
            </a:r>
            <a:r>
              <a:rPr lang="zh-CN" altLang="en-US" sz="2800" smtClean="0">
                <a:latin typeface="宋体" pitchFamily="2" charset="-122"/>
              </a:rPr>
              <a:t>断开，由于</a:t>
            </a:r>
            <a:r>
              <a:rPr lang="en-US" altLang="zh-CN" sz="2800" smtClean="0">
                <a:latin typeface="宋体" pitchFamily="2" charset="-122"/>
              </a:rPr>
              <a:t>A2</a:t>
            </a:r>
            <a:r>
              <a:rPr lang="zh-CN" altLang="en-US" sz="2800" smtClean="0">
                <a:latin typeface="宋体" pitchFamily="2" charset="-122"/>
              </a:rPr>
              <a:t>输入阻抗很高，在理想情况下，电容将保持充电时的最终值。</a:t>
            </a:r>
            <a:endParaRPr lang="en-US" altLang="zh-CN" sz="2800" smtClean="0">
              <a:latin typeface="宋体" pitchFamily="2" charset="-122"/>
            </a:endParaRPr>
          </a:p>
        </p:txBody>
      </p:sp>
      <p:graphicFrame>
        <p:nvGraphicFramePr>
          <p:cNvPr id="32771" name="Object 4"/>
          <p:cNvGraphicFramePr>
            <a:graphicFrameLocks noGrp="1" noChangeAspect="1"/>
          </p:cNvGraphicFramePr>
          <p:nvPr>
            <p:ph sz="half" idx="2"/>
          </p:nvPr>
        </p:nvGraphicFramePr>
        <p:xfrm>
          <a:off x="1908175" y="4324350"/>
          <a:ext cx="4679950" cy="2089150"/>
        </p:xfrm>
        <a:graphic>
          <a:graphicData uri="http://schemas.openxmlformats.org/presentationml/2006/ole">
            <mc:AlternateContent xmlns:mc="http://schemas.openxmlformats.org/markup-compatibility/2006">
              <mc:Choice xmlns:v="urn:schemas-microsoft-com:vml" Requires="v">
                <p:oleObj spid="_x0000_s32779" name="Visio" r:id="rId3" imgW="2763889" imgH="1233239" progId="Visio.Drawing.11">
                  <p:embed/>
                </p:oleObj>
              </mc:Choice>
              <mc:Fallback>
                <p:oleObj name="Visio" r:id="rId3" imgW="2763889" imgH="1233239"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324350"/>
                        <a:ext cx="4679950" cy="2089150"/>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sz="half" idx="1"/>
          </p:nvPr>
        </p:nvSpPr>
        <p:spPr>
          <a:xfrm>
            <a:off x="250825" y="620713"/>
            <a:ext cx="8569325" cy="6237287"/>
          </a:xfrm>
        </p:spPr>
        <p:txBody>
          <a:bodyPr/>
          <a:lstStyle/>
          <a:p>
            <a:pPr eaLnBrk="1" hangingPunct="1">
              <a:lnSpc>
                <a:spcPct val="90000"/>
              </a:lnSpc>
              <a:spcBef>
                <a:spcPct val="0"/>
              </a:spcBef>
              <a:buClrTx/>
              <a:buSzTx/>
              <a:buFontTx/>
              <a:buNone/>
            </a:pPr>
            <a:r>
              <a:rPr lang="zh-CN" altLang="en-US" smtClean="0">
                <a:latin typeface="宋体" pitchFamily="2" charset="-122"/>
              </a:rPr>
              <a:t>	</a:t>
            </a:r>
            <a:r>
              <a:rPr lang="zh-CN" altLang="en-US" sz="2800" smtClean="0">
                <a:latin typeface="宋体" pitchFamily="2" charset="-122"/>
              </a:rPr>
              <a:t>电容</a:t>
            </a:r>
            <a:r>
              <a:rPr lang="en-US" altLang="zh-CN" sz="2800" smtClean="0">
                <a:latin typeface="宋体" pitchFamily="2" charset="-122"/>
              </a:rPr>
              <a:t>C</a:t>
            </a:r>
            <a:r>
              <a:rPr lang="en-US" altLang="zh-CN" sz="2800" baseline="-25000" smtClean="0">
                <a:latin typeface="宋体" pitchFamily="2" charset="-122"/>
              </a:rPr>
              <a:t>H</a:t>
            </a:r>
            <a:r>
              <a:rPr lang="zh-CN" altLang="en-US" sz="2800" smtClean="0">
                <a:latin typeface="宋体" pitchFamily="2" charset="-122"/>
              </a:rPr>
              <a:t>的大小直接影响采样</a:t>
            </a:r>
            <a:r>
              <a:rPr lang="en-US" altLang="zh-CN" sz="2800" smtClean="0">
                <a:latin typeface="宋体" pitchFamily="2" charset="-122"/>
              </a:rPr>
              <a:t>/</a:t>
            </a:r>
            <a:r>
              <a:rPr lang="zh-CN" altLang="en-US" sz="2800" smtClean="0">
                <a:latin typeface="宋体" pitchFamily="2" charset="-122"/>
              </a:rPr>
              <a:t>保持器的速度和精度。</a:t>
            </a:r>
            <a:endParaRPr lang="en-US" altLang="zh-CN" sz="2800" smtClean="0">
              <a:latin typeface="宋体" pitchFamily="2" charset="-122"/>
            </a:endParaRPr>
          </a:p>
          <a:p>
            <a:pPr eaLnBrk="1" hangingPunct="1">
              <a:lnSpc>
                <a:spcPct val="90000"/>
              </a:lnSpc>
              <a:spcBef>
                <a:spcPct val="0"/>
              </a:spcBef>
              <a:buClrTx/>
              <a:buSzTx/>
              <a:buFontTx/>
              <a:buNone/>
            </a:pPr>
            <a:r>
              <a:rPr lang="zh-CN" altLang="en-US" sz="2800" smtClean="0">
                <a:latin typeface="宋体" pitchFamily="2" charset="-122"/>
              </a:rPr>
              <a:t>	</a:t>
            </a:r>
            <a:r>
              <a:rPr lang="zh-CN" altLang="en-US" sz="2800" smtClean="0">
                <a:solidFill>
                  <a:schemeClr val="accent1"/>
                </a:solidFill>
                <a:latin typeface="宋体" pitchFamily="2" charset="-122"/>
              </a:rPr>
              <a:t>采样期间：</a:t>
            </a:r>
            <a:r>
              <a:rPr lang="en-US" altLang="zh-CN" sz="2800" smtClean="0">
                <a:latin typeface="宋体" pitchFamily="2" charset="-122"/>
              </a:rPr>
              <a:t>C</a:t>
            </a:r>
            <a:r>
              <a:rPr lang="en-US" altLang="zh-CN" sz="2800" baseline="-25000" smtClean="0">
                <a:latin typeface="宋体" pitchFamily="2" charset="-122"/>
              </a:rPr>
              <a:t>H</a:t>
            </a:r>
            <a:r>
              <a:rPr lang="zh-CN" altLang="en-US" sz="2800" smtClean="0">
                <a:latin typeface="宋体" pitchFamily="2" charset="-122"/>
              </a:rPr>
              <a:t>越小，充电时间越短，采样获取时间越短。</a:t>
            </a:r>
          </a:p>
          <a:p>
            <a:pPr eaLnBrk="1" hangingPunct="1">
              <a:lnSpc>
                <a:spcPct val="90000"/>
              </a:lnSpc>
              <a:spcBef>
                <a:spcPct val="0"/>
              </a:spcBef>
              <a:buClrTx/>
              <a:buSzTx/>
              <a:buFontTx/>
              <a:buNone/>
            </a:pPr>
            <a:r>
              <a:rPr lang="zh-CN" altLang="en-US" sz="2800" smtClean="0">
                <a:solidFill>
                  <a:schemeClr val="accent1"/>
                </a:solidFill>
                <a:latin typeface="宋体" pitchFamily="2" charset="-122"/>
              </a:rPr>
              <a:t>  保持期间：</a:t>
            </a:r>
            <a:r>
              <a:rPr lang="en-US" altLang="zh-CN" sz="2800" smtClean="0">
                <a:latin typeface="宋体" pitchFamily="2" charset="-122"/>
              </a:rPr>
              <a:t>C</a:t>
            </a:r>
            <a:r>
              <a:rPr lang="en-US" altLang="zh-CN" sz="2800" baseline="-25000" smtClean="0">
                <a:latin typeface="宋体" pitchFamily="2" charset="-122"/>
              </a:rPr>
              <a:t>H</a:t>
            </a:r>
            <a:r>
              <a:rPr lang="zh-CN" altLang="en-US" sz="2800" smtClean="0">
                <a:latin typeface="宋体" pitchFamily="2" charset="-122"/>
              </a:rPr>
              <a:t>中保持电压</a:t>
            </a:r>
            <a:r>
              <a:rPr lang="en-US" altLang="zh-CN" sz="2800" smtClean="0">
                <a:latin typeface="宋体" pitchFamily="2" charset="-122"/>
              </a:rPr>
              <a:t>V</a:t>
            </a:r>
            <a:r>
              <a:rPr lang="en-US" altLang="zh-CN" sz="2800" baseline="-25000" smtClean="0">
                <a:latin typeface="宋体" pitchFamily="2" charset="-122"/>
              </a:rPr>
              <a:t>C</a:t>
            </a:r>
            <a:r>
              <a:rPr lang="zh-CN" altLang="en-US" sz="2800" smtClean="0">
                <a:latin typeface="宋体" pitchFamily="2" charset="-122"/>
              </a:rPr>
              <a:t>由于漏电流所致会缓慢下降，</a:t>
            </a:r>
            <a:r>
              <a:rPr lang="en-US" altLang="zh-CN" sz="2800" smtClean="0">
                <a:latin typeface="宋体" pitchFamily="2" charset="-122"/>
              </a:rPr>
              <a:t>C</a:t>
            </a:r>
            <a:r>
              <a:rPr lang="en-US" altLang="zh-CN" sz="2800" baseline="-25000" smtClean="0">
                <a:latin typeface="宋体" pitchFamily="2" charset="-122"/>
              </a:rPr>
              <a:t>H</a:t>
            </a:r>
            <a:r>
              <a:rPr lang="zh-CN" altLang="en-US" sz="2800" smtClean="0">
                <a:latin typeface="宋体" pitchFamily="2" charset="-122"/>
              </a:rPr>
              <a:t>越小下降越快。</a:t>
            </a:r>
          </a:p>
          <a:p>
            <a:pPr eaLnBrk="1" hangingPunct="1">
              <a:lnSpc>
                <a:spcPct val="90000"/>
              </a:lnSpc>
              <a:spcBef>
                <a:spcPct val="0"/>
              </a:spcBef>
              <a:buClrTx/>
              <a:buSzTx/>
              <a:buFontTx/>
              <a:buNone/>
            </a:pPr>
            <a:r>
              <a:rPr lang="zh-CN" altLang="en-US" sz="2800" smtClean="0">
                <a:latin typeface="宋体" pitchFamily="2" charset="-122"/>
              </a:rPr>
              <a:t>	保持电压</a:t>
            </a:r>
            <a:r>
              <a:rPr lang="en-US" altLang="zh-CN" sz="2800" smtClean="0">
                <a:latin typeface="宋体" pitchFamily="2" charset="-122"/>
              </a:rPr>
              <a:t>V</a:t>
            </a:r>
            <a:r>
              <a:rPr lang="en-US" altLang="zh-CN" sz="2800" baseline="-25000" smtClean="0">
                <a:latin typeface="宋体" pitchFamily="2" charset="-122"/>
              </a:rPr>
              <a:t>C</a:t>
            </a:r>
            <a:r>
              <a:rPr lang="zh-CN" altLang="en-US" sz="2800" smtClean="0">
                <a:latin typeface="宋体" pitchFamily="2" charset="-122"/>
              </a:rPr>
              <a:t>的变化率为</a:t>
            </a:r>
          </a:p>
          <a:p>
            <a:pPr eaLnBrk="1" hangingPunct="1">
              <a:lnSpc>
                <a:spcPct val="90000"/>
              </a:lnSpc>
              <a:spcBef>
                <a:spcPct val="0"/>
              </a:spcBef>
              <a:buClrTx/>
              <a:buSzTx/>
              <a:buFontTx/>
              <a:buNone/>
            </a:pPr>
            <a:endParaRPr lang="zh-CN" altLang="en-US" sz="2800" smtClean="0">
              <a:latin typeface="宋体" pitchFamily="2" charset="-122"/>
            </a:endParaRPr>
          </a:p>
          <a:p>
            <a:pPr eaLnBrk="1" hangingPunct="1">
              <a:lnSpc>
                <a:spcPct val="90000"/>
              </a:lnSpc>
              <a:spcBef>
                <a:spcPct val="0"/>
              </a:spcBef>
              <a:buFont typeface="Wingdings" pitchFamily="2" charset="2"/>
              <a:buNone/>
            </a:pPr>
            <a:r>
              <a:rPr lang="zh-CN" altLang="en-US" sz="2800" smtClean="0">
                <a:solidFill>
                  <a:schemeClr val="folHlink"/>
                </a:solidFill>
                <a:latin typeface="宋体" pitchFamily="2" charset="-122"/>
              </a:rPr>
              <a:t>	式中：</a:t>
            </a:r>
          </a:p>
          <a:p>
            <a:pPr eaLnBrk="1" hangingPunct="1">
              <a:lnSpc>
                <a:spcPct val="90000"/>
              </a:lnSpc>
              <a:spcBef>
                <a:spcPct val="0"/>
              </a:spcBef>
              <a:buFont typeface="Wingdings" pitchFamily="2" charset="2"/>
              <a:buNone/>
            </a:pPr>
            <a:r>
              <a:rPr lang="en-US" altLang="zh-CN" sz="2800" smtClean="0">
                <a:latin typeface="宋体" pitchFamily="2" charset="-122"/>
              </a:rPr>
              <a:t>	 I</a:t>
            </a:r>
            <a:r>
              <a:rPr lang="en-US" altLang="zh-CN" sz="2800" baseline="-25000" smtClean="0">
                <a:latin typeface="宋体" pitchFamily="2" charset="-122"/>
              </a:rPr>
              <a:t>D</a:t>
            </a:r>
            <a:r>
              <a:rPr lang="zh-CN" altLang="en-US" sz="2800" smtClean="0">
                <a:latin typeface="宋体" pitchFamily="2" charset="-122"/>
              </a:rPr>
              <a:t>为保持期间电容的总泄漏电流（放大器的输入电流、开关截止时漏电流、电容内部漏电流等）。</a:t>
            </a:r>
          </a:p>
          <a:p>
            <a:pPr eaLnBrk="1" hangingPunct="1">
              <a:lnSpc>
                <a:spcPct val="90000"/>
              </a:lnSpc>
              <a:spcBef>
                <a:spcPct val="0"/>
              </a:spcBef>
              <a:buFont typeface="Wingdings" pitchFamily="2" charset="2"/>
              <a:buNone/>
            </a:pPr>
            <a:r>
              <a:rPr lang="zh-CN" altLang="en-US" sz="2800" smtClean="0">
                <a:latin typeface="宋体" pitchFamily="2" charset="-122"/>
              </a:rPr>
              <a:t>	增大电容</a:t>
            </a:r>
            <a:r>
              <a:rPr lang="en-US" altLang="zh-CN" sz="2800" smtClean="0">
                <a:latin typeface="宋体" pitchFamily="2" charset="-122"/>
              </a:rPr>
              <a:t>C</a:t>
            </a:r>
            <a:r>
              <a:rPr lang="en-US" altLang="zh-CN" sz="2800" baseline="-25000" smtClean="0">
                <a:latin typeface="宋体" pitchFamily="2" charset="-122"/>
              </a:rPr>
              <a:t>H</a:t>
            </a:r>
            <a:r>
              <a:rPr lang="zh-CN" altLang="en-US" sz="2800" smtClean="0">
                <a:latin typeface="宋体" pitchFamily="2" charset="-122"/>
              </a:rPr>
              <a:t>值可以减小电压变化率，但又会增加充电（采样）时间，</a:t>
            </a:r>
            <a:r>
              <a:rPr lang="zh-CN" altLang="en-US" sz="2800" smtClean="0">
                <a:solidFill>
                  <a:schemeClr val="folHlink"/>
                </a:solidFill>
                <a:latin typeface="宋体" pitchFamily="2" charset="-122"/>
              </a:rPr>
              <a:t>保持电容的容量大小与采样精度成正比而与采样频率成反比。</a:t>
            </a:r>
          </a:p>
          <a:p>
            <a:pPr eaLnBrk="1" hangingPunct="1">
              <a:lnSpc>
                <a:spcPct val="90000"/>
              </a:lnSpc>
              <a:spcBef>
                <a:spcPct val="0"/>
              </a:spcBef>
              <a:buFont typeface="Wingdings" pitchFamily="2" charset="2"/>
              <a:buNone/>
            </a:pPr>
            <a:r>
              <a:rPr lang="zh-CN" altLang="en-US" sz="2800" smtClean="0">
                <a:solidFill>
                  <a:schemeClr val="hlink"/>
                </a:solidFill>
                <a:latin typeface="宋体" pitchFamily="2" charset="-122"/>
              </a:rPr>
              <a:t>	</a:t>
            </a:r>
            <a:r>
              <a:rPr lang="zh-CN" altLang="en-US" sz="2800" smtClean="0">
                <a:latin typeface="宋体" pitchFamily="2" charset="-122"/>
              </a:rPr>
              <a:t>一般情况下，保持电容</a:t>
            </a:r>
            <a:r>
              <a:rPr lang="en-US" altLang="zh-CN" sz="2800" smtClean="0">
                <a:latin typeface="宋体" pitchFamily="2" charset="-122"/>
              </a:rPr>
              <a:t>C</a:t>
            </a:r>
            <a:r>
              <a:rPr lang="en-US" altLang="zh-CN" sz="2800" baseline="-25000" smtClean="0">
                <a:latin typeface="宋体" pitchFamily="2" charset="-122"/>
              </a:rPr>
              <a:t>H</a:t>
            </a:r>
            <a:r>
              <a:rPr lang="zh-CN" altLang="en-US" sz="2800" smtClean="0">
                <a:latin typeface="宋体" pitchFamily="2" charset="-122"/>
              </a:rPr>
              <a:t>是外接的，容量为</a:t>
            </a:r>
            <a:r>
              <a:rPr lang="en-US" altLang="zh-CN" sz="2800" smtClean="0">
                <a:latin typeface="宋体" pitchFamily="2" charset="-122"/>
              </a:rPr>
              <a:t>510</a:t>
            </a:r>
            <a:r>
              <a:rPr lang="zh-CN" altLang="en-US" sz="2800" smtClean="0">
                <a:latin typeface="宋体" pitchFamily="2" charset="-122"/>
              </a:rPr>
              <a:t>～</a:t>
            </a:r>
            <a:r>
              <a:rPr lang="en-US" altLang="zh-CN" sz="2800" smtClean="0">
                <a:latin typeface="宋体" pitchFamily="2" charset="-122"/>
              </a:rPr>
              <a:t>1000pF</a:t>
            </a:r>
            <a:r>
              <a:rPr lang="zh-CN" altLang="en-US" sz="2800" smtClean="0">
                <a:latin typeface="宋体" pitchFamily="2" charset="-122"/>
              </a:rPr>
              <a:t>。</a:t>
            </a:r>
          </a:p>
        </p:txBody>
      </p:sp>
      <p:graphicFrame>
        <p:nvGraphicFramePr>
          <p:cNvPr id="33795" name="Object 4"/>
          <p:cNvGraphicFramePr>
            <a:graphicFrameLocks noGrp="1" noChangeAspect="1"/>
          </p:cNvGraphicFramePr>
          <p:nvPr>
            <p:ph sz="half" idx="2"/>
          </p:nvPr>
        </p:nvGraphicFramePr>
        <p:xfrm>
          <a:off x="4500563" y="2781300"/>
          <a:ext cx="1008062" cy="654050"/>
        </p:xfrm>
        <a:graphic>
          <a:graphicData uri="http://schemas.openxmlformats.org/presentationml/2006/ole">
            <mc:AlternateContent xmlns:mc="http://schemas.openxmlformats.org/markup-compatibility/2006">
              <mc:Choice xmlns:v="urn:schemas-microsoft-com:vml" Requires="v">
                <p:oleObj spid="_x0000_s33803" name="公式" r:id="rId3" imgW="685502" imgH="444307" progId="Equation.3">
                  <p:embed/>
                </p:oleObj>
              </mc:Choice>
              <mc:Fallback>
                <p:oleObj name="公式" r:id="rId3" imgW="685502"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2781300"/>
                        <a:ext cx="1008062" cy="654050"/>
                      </a:xfrm>
                      <a:prstGeom prst="rect">
                        <a:avLst/>
                      </a:prstGeom>
                      <a:solidFill>
                        <a:schemeClr val="accent1"/>
                      </a:solidFill>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0" y="549275"/>
            <a:ext cx="8991600" cy="3384550"/>
          </a:xfrm>
        </p:spPr>
        <p:txBody>
          <a:bodyPr/>
          <a:lstStyle/>
          <a:p>
            <a:pPr eaLnBrk="1" hangingPunct="1">
              <a:lnSpc>
                <a:spcPct val="90000"/>
              </a:lnSpc>
              <a:spcBef>
                <a:spcPct val="0"/>
              </a:spcBef>
              <a:buFont typeface="Wingdings" pitchFamily="2" charset="2"/>
              <a:buNone/>
            </a:pPr>
            <a:r>
              <a:rPr lang="zh-CN" altLang="en-US" sz="2000" smtClean="0"/>
              <a:t>	</a:t>
            </a:r>
            <a:r>
              <a:rPr lang="zh-CN" altLang="en-US" sz="2800" smtClean="0">
                <a:latin typeface="宋体" pitchFamily="2" charset="-122"/>
              </a:rPr>
              <a:t>常用的采样保持电路的集成电路芯片包括</a:t>
            </a:r>
            <a:r>
              <a:rPr lang="en-US" altLang="zh-CN" sz="2800" smtClean="0">
                <a:solidFill>
                  <a:schemeClr val="accent1"/>
                </a:solidFill>
                <a:latin typeface="宋体" pitchFamily="2" charset="-122"/>
              </a:rPr>
              <a:t>AD582</a:t>
            </a:r>
            <a:r>
              <a:rPr lang="zh-CN" altLang="en-US" sz="2800" smtClean="0">
                <a:solidFill>
                  <a:schemeClr val="accent1"/>
                </a:solidFill>
                <a:latin typeface="宋体" pitchFamily="2" charset="-122"/>
              </a:rPr>
              <a:t>，</a:t>
            </a:r>
            <a:r>
              <a:rPr lang="en-US" altLang="zh-CN" sz="2800" smtClean="0">
                <a:solidFill>
                  <a:schemeClr val="accent1"/>
                </a:solidFill>
                <a:latin typeface="宋体" pitchFamily="2" charset="-122"/>
              </a:rPr>
              <a:t>LF198 /LF298 /LF398</a:t>
            </a:r>
            <a:r>
              <a:rPr lang="en-US" altLang="zh-CN" sz="2800" smtClean="0">
                <a:latin typeface="宋体" pitchFamily="2" charset="-122"/>
              </a:rPr>
              <a:t> </a:t>
            </a:r>
            <a:r>
              <a:rPr lang="zh-CN" altLang="en-US" sz="2800" smtClean="0">
                <a:latin typeface="宋体" pitchFamily="2" charset="-122"/>
              </a:rPr>
              <a:t>等。</a:t>
            </a:r>
          </a:p>
          <a:p>
            <a:pPr eaLnBrk="1" hangingPunct="1">
              <a:lnSpc>
                <a:spcPct val="90000"/>
              </a:lnSpc>
              <a:spcBef>
                <a:spcPct val="0"/>
              </a:spcBef>
              <a:buFont typeface="Wingdings" pitchFamily="2" charset="2"/>
              <a:buNone/>
            </a:pPr>
            <a:r>
              <a:rPr lang="zh-CN" altLang="en-US" sz="2800" smtClean="0"/>
              <a:t>	选择采样保持器的主要因素有：</a:t>
            </a:r>
            <a:r>
              <a:rPr lang="zh-CN" altLang="en-US" sz="2800" smtClean="0">
                <a:solidFill>
                  <a:schemeClr val="folHlink"/>
                </a:solidFill>
              </a:rPr>
              <a:t>获取时间，电压下降率。   </a:t>
            </a:r>
          </a:p>
          <a:p>
            <a:pPr eaLnBrk="1" hangingPunct="1">
              <a:lnSpc>
                <a:spcPct val="90000"/>
              </a:lnSpc>
              <a:spcBef>
                <a:spcPct val="0"/>
              </a:spcBef>
              <a:buFont typeface="Wingdings" pitchFamily="2" charset="2"/>
              <a:buNone/>
            </a:pPr>
            <a:r>
              <a:rPr lang="zh-CN" altLang="en-US" sz="2800" smtClean="0"/>
              <a:t>  	</a:t>
            </a:r>
            <a:r>
              <a:rPr lang="en-US" altLang="zh-CN" sz="2800" smtClean="0"/>
              <a:t>LF398</a:t>
            </a:r>
            <a:r>
              <a:rPr lang="zh-CN" altLang="en-US" sz="2800" smtClean="0"/>
              <a:t>的</a:t>
            </a:r>
            <a:r>
              <a:rPr lang="en-US" altLang="zh-CN" sz="2800" smtClean="0"/>
              <a:t>C</a:t>
            </a:r>
            <a:r>
              <a:rPr lang="en-US" altLang="zh-CN" sz="2800" baseline="-25000" smtClean="0"/>
              <a:t>H</a:t>
            </a:r>
            <a:r>
              <a:rPr lang="zh-CN" altLang="en-US" sz="2800" smtClean="0"/>
              <a:t>取为</a:t>
            </a:r>
            <a:r>
              <a:rPr lang="en-US" altLang="zh-CN" sz="2800" smtClean="0"/>
              <a:t>0.01μf</a:t>
            </a:r>
            <a:r>
              <a:rPr lang="zh-CN" altLang="en-US" sz="2800" smtClean="0"/>
              <a:t>时，信号达到</a:t>
            </a:r>
            <a:r>
              <a:rPr lang="en-US" altLang="zh-CN" sz="2800" smtClean="0"/>
              <a:t>0.01%</a:t>
            </a:r>
            <a:r>
              <a:rPr lang="zh-CN" altLang="en-US" sz="2800" smtClean="0"/>
              <a:t>精度所需的获取时间</a:t>
            </a:r>
            <a:r>
              <a:rPr lang="en-US" altLang="zh-CN" sz="2800" smtClean="0"/>
              <a:t>(</a:t>
            </a:r>
            <a:r>
              <a:rPr lang="zh-CN" altLang="en-US" sz="2800" smtClean="0"/>
              <a:t>采样时间</a:t>
            </a:r>
            <a:r>
              <a:rPr lang="en-US" altLang="zh-CN" sz="2800" smtClean="0"/>
              <a:t>)</a:t>
            </a:r>
            <a:r>
              <a:rPr lang="zh-CN" altLang="en-US" sz="2800" smtClean="0"/>
              <a:t>为</a:t>
            </a:r>
            <a:r>
              <a:rPr lang="en-US" altLang="zh-CN" sz="2800" smtClean="0"/>
              <a:t>25μs</a:t>
            </a:r>
            <a:r>
              <a:rPr lang="zh-CN" altLang="en-US" sz="2800" smtClean="0"/>
              <a:t>，保持期间的输出电压下降率为每秒</a:t>
            </a:r>
            <a:r>
              <a:rPr lang="en-US" altLang="zh-CN" sz="2800" smtClean="0"/>
              <a:t>3mv</a:t>
            </a:r>
            <a:r>
              <a:rPr lang="zh-CN" altLang="en-US" sz="2800" smtClean="0"/>
              <a:t>。若</a:t>
            </a:r>
            <a:r>
              <a:rPr lang="en-US" altLang="zh-CN" sz="2800" smtClean="0"/>
              <a:t>A/D</a:t>
            </a:r>
            <a:r>
              <a:rPr lang="zh-CN" altLang="en-US" sz="2800" smtClean="0"/>
              <a:t>转换器的转换时间为</a:t>
            </a:r>
            <a:r>
              <a:rPr lang="en-US" altLang="zh-CN" sz="2800" smtClean="0"/>
              <a:t>100μs</a:t>
            </a:r>
            <a:r>
              <a:rPr lang="zh-CN" altLang="en-US" sz="2800" smtClean="0"/>
              <a:t>，转换期间，保持器输出电压下降约</a:t>
            </a:r>
            <a:r>
              <a:rPr lang="en-US" altLang="zh-CN" sz="2800" smtClean="0"/>
              <a:t>300μv</a:t>
            </a:r>
            <a:r>
              <a:rPr lang="zh-CN" altLang="en-US" sz="2800" smtClean="0"/>
              <a:t>。</a:t>
            </a:r>
            <a:endParaRPr lang="zh-CN" altLang="en-US" sz="2800" smtClean="0">
              <a:latin typeface="宋体" pitchFamily="2" charset="-122"/>
            </a:endParaRPr>
          </a:p>
        </p:txBody>
      </p:sp>
      <p:grpSp>
        <p:nvGrpSpPr>
          <p:cNvPr id="34819" name="Group 4"/>
          <p:cNvGrpSpPr>
            <a:grpSpLocks/>
          </p:cNvGrpSpPr>
          <p:nvPr/>
        </p:nvGrpSpPr>
        <p:grpSpPr bwMode="auto">
          <a:xfrm>
            <a:off x="539750" y="3716338"/>
            <a:ext cx="3960813" cy="3141662"/>
            <a:chOff x="2524" y="168"/>
            <a:chExt cx="3100" cy="2178"/>
          </a:xfrm>
        </p:grpSpPr>
        <p:sp>
          <p:nvSpPr>
            <p:cNvPr id="34823" name="Rectangle 5"/>
            <p:cNvSpPr>
              <a:spLocks noChangeArrowheads="1"/>
            </p:cNvSpPr>
            <p:nvPr/>
          </p:nvSpPr>
          <p:spPr bwMode="auto">
            <a:xfrm>
              <a:off x="2524" y="168"/>
              <a:ext cx="3100" cy="2178"/>
            </a:xfrm>
            <a:prstGeom prst="rect">
              <a:avLst/>
            </a:prstGeom>
            <a:solidFill>
              <a:schemeClr val="bg1"/>
            </a:solidFill>
            <a:ln w="28575" cap="rnd">
              <a:noFill/>
              <a:prstDash val="sysDot"/>
              <a:miter lim="800000"/>
              <a:headEnd/>
              <a:tailEnd/>
            </a:ln>
          </p:spPr>
          <p:txBody>
            <a:bodyPr wrap="none" anchor="ctr"/>
            <a:lstStyle/>
            <a:p>
              <a:endParaRPr lang="zh-CN" altLang="en-US"/>
            </a:p>
          </p:txBody>
        </p:sp>
        <p:graphicFrame>
          <p:nvGraphicFramePr>
            <p:cNvPr id="34824" name="Object 6"/>
            <p:cNvGraphicFramePr>
              <a:graphicFrameLocks noChangeAspect="1"/>
            </p:cNvGraphicFramePr>
            <p:nvPr/>
          </p:nvGraphicFramePr>
          <p:xfrm>
            <a:off x="2607" y="239"/>
            <a:ext cx="2938" cy="2072"/>
          </p:xfrm>
          <a:graphic>
            <a:graphicData uri="http://schemas.openxmlformats.org/presentationml/2006/ole">
              <mc:AlternateContent xmlns:mc="http://schemas.openxmlformats.org/markup-compatibility/2006">
                <mc:Choice xmlns:v="urn:schemas-microsoft-com:vml" Requires="v">
                  <p:oleObj spid="_x0000_s34839" name="Image" r:id="rId3" imgW="9560816" imgH="6631837" progId="">
                    <p:embed/>
                  </p:oleObj>
                </mc:Choice>
                <mc:Fallback>
                  <p:oleObj name="Image" r:id="rId3" imgW="9560816" imgH="6631837"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7" y="239"/>
                          <a:ext cx="2938" cy="2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820" name="Group 7"/>
          <p:cNvGrpSpPr>
            <a:grpSpLocks/>
          </p:cNvGrpSpPr>
          <p:nvPr/>
        </p:nvGrpSpPr>
        <p:grpSpPr bwMode="auto">
          <a:xfrm>
            <a:off x="4572000" y="3789363"/>
            <a:ext cx="4176713" cy="3068637"/>
            <a:chOff x="2273" y="2524"/>
            <a:chExt cx="3341" cy="1665"/>
          </a:xfrm>
        </p:grpSpPr>
        <p:sp>
          <p:nvSpPr>
            <p:cNvPr id="34821" name="Rectangle 8"/>
            <p:cNvSpPr>
              <a:spLocks noChangeArrowheads="1"/>
            </p:cNvSpPr>
            <p:nvPr/>
          </p:nvSpPr>
          <p:spPr bwMode="auto">
            <a:xfrm>
              <a:off x="2273" y="2524"/>
              <a:ext cx="3341" cy="1665"/>
            </a:xfrm>
            <a:prstGeom prst="rect">
              <a:avLst/>
            </a:prstGeom>
            <a:solidFill>
              <a:schemeClr val="bg1"/>
            </a:solidFill>
            <a:ln w="28575">
              <a:noFill/>
              <a:miter lim="800000"/>
              <a:headEnd/>
              <a:tailEnd/>
            </a:ln>
          </p:spPr>
          <p:txBody>
            <a:bodyPr wrap="none" anchor="ctr"/>
            <a:lstStyle/>
            <a:p>
              <a:endParaRPr lang="zh-CN" altLang="en-US"/>
            </a:p>
          </p:txBody>
        </p:sp>
        <p:graphicFrame>
          <p:nvGraphicFramePr>
            <p:cNvPr id="34822" name="Object 9"/>
            <p:cNvGraphicFramePr>
              <a:graphicFrameLocks noChangeAspect="1"/>
            </p:cNvGraphicFramePr>
            <p:nvPr/>
          </p:nvGraphicFramePr>
          <p:xfrm>
            <a:off x="2312" y="2565"/>
            <a:ext cx="3264" cy="1591"/>
          </p:xfrm>
          <a:graphic>
            <a:graphicData uri="http://schemas.openxmlformats.org/presentationml/2006/ole">
              <mc:AlternateContent xmlns:mc="http://schemas.openxmlformats.org/markup-compatibility/2006">
                <mc:Choice xmlns:v="urn:schemas-microsoft-com:vml" Requires="v">
                  <p:oleObj spid="_x0000_s34840" name="Image" r:id="rId5" imgW="10971429" imgH="5260408" progId="">
                    <p:embed/>
                  </p:oleObj>
                </mc:Choice>
                <mc:Fallback>
                  <p:oleObj name="Image" r:id="rId5" imgW="10971429" imgH="5260408"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2" y="2565"/>
                          <a:ext cx="3264" cy="1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395288" y="1052513"/>
            <a:ext cx="8424862" cy="4968875"/>
          </a:xfrm>
        </p:spPr>
        <p:txBody>
          <a:bodyPr/>
          <a:lstStyle/>
          <a:p>
            <a:pPr eaLnBrk="1" hangingPunct="1">
              <a:spcBef>
                <a:spcPct val="0"/>
              </a:spcBef>
              <a:buFont typeface="Wingdings" pitchFamily="2" charset="2"/>
              <a:buNone/>
            </a:pPr>
            <a:r>
              <a:rPr lang="zh-CN" altLang="en-US" smtClean="0">
                <a:latin typeface="宋体" pitchFamily="2" charset="-122"/>
              </a:rPr>
              <a:t>在实际设计中</a:t>
            </a:r>
          </a:p>
          <a:p>
            <a:pPr eaLnBrk="1" hangingPunct="1">
              <a:spcBef>
                <a:spcPct val="0"/>
              </a:spcBef>
              <a:buFont typeface="Wingdings" pitchFamily="2" charset="2"/>
              <a:buNone/>
            </a:pPr>
            <a:r>
              <a:rPr lang="zh-CN" altLang="en-US" smtClean="0">
                <a:latin typeface="宋体" pitchFamily="2" charset="-122"/>
              </a:rPr>
              <a:t>	（１）在输入的</a:t>
            </a:r>
            <a:r>
              <a:rPr lang="zh-CN" altLang="en-US" smtClean="0">
                <a:solidFill>
                  <a:schemeClr val="folHlink"/>
                </a:solidFill>
                <a:latin typeface="宋体" pitchFamily="2" charset="-122"/>
              </a:rPr>
              <a:t>模拟信号变化频率较高</a:t>
            </a:r>
            <a:r>
              <a:rPr lang="zh-CN" altLang="en-US" smtClean="0">
                <a:latin typeface="宋体" pitchFamily="2" charset="-122"/>
              </a:rPr>
              <a:t>；要求</a:t>
            </a:r>
            <a:r>
              <a:rPr lang="zh-CN" altLang="en-US" smtClean="0">
                <a:solidFill>
                  <a:schemeClr val="accent1"/>
                </a:solidFill>
                <a:latin typeface="宋体" pitchFamily="2" charset="-122"/>
              </a:rPr>
              <a:t>同时采样多个过程参数</a:t>
            </a:r>
            <a:r>
              <a:rPr lang="zh-CN" altLang="en-US" smtClean="0">
                <a:latin typeface="宋体" pitchFamily="2" charset="-122"/>
              </a:rPr>
              <a:t>的情况下； </a:t>
            </a:r>
            <a:r>
              <a:rPr lang="en-US" altLang="zh-CN" smtClean="0">
                <a:solidFill>
                  <a:schemeClr val="folHlink"/>
                </a:solidFill>
              </a:rPr>
              <a:t>A/D</a:t>
            </a:r>
            <a:r>
              <a:rPr lang="zh-CN" altLang="en-US" smtClean="0">
                <a:solidFill>
                  <a:schemeClr val="folHlink"/>
                </a:solidFill>
              </a:rPr>
              <a:t>转换器转换时间比较长</a:t>
            </a:r>
            <a:r>
              <a:rPr lang="zh-CN" altLang="en-US" smtClean="0"/>
              <a:t>等情况下，</a:t>
            </a:r>
            <a:r>
              <a:rPr lang="zh-CN" altLang="en-US" smtClean="0">
                <a:latin typeface="宋体" pitchFamily="2" charset="-122"/>
              </a:rPr>
              <a:t>才需要设置采样</a:t>
            </a:r>
            <a:r>
              <a:rPr lang="en-US" altLang="zh-CN" smtClean="0">
                <a:latin typeface="宋体" pitchFamily="2" charset="-122"/>
              </a:rPr>
              <a:t>/</a:t>
            </a:r>
            <a:r>
              <a:rPr lang="zh-CN" altLang="en-US" smtClean="0">
                <a:latin typeface="宋体" pitchFamily="2" charset="-122"/>
              </a:rPr>
              <a:t>保持电路。</a:t>
            </a:r>
          </a:p>
          <a:p>
            <a:pPr eaLnBrk="1" hangingPunct="1">
              <a:spcBef>
                <a:spcPct val="0"/>
              </a:spcBef>
              <a:buFont typeface="Wingdings" pitchFamily="2" charset="2"/>
              <a:buNone/>
            </a:pPr>
            <a:r>
              <a:rPr lang="zh-CN" altLang="en-US" smtClean="0">
                <a:latin typeface="宋体" pitchFamily="2" charset="-122"/>
              </a:rPr>
              <a:t>	（２）对于</a:t>
            </a:r>
            <a:r>
              <a:rPr lang="zh-CN" altLang="en-US" smtClean="0">
                <a:solidFill>
                  <a:schemeClr val="folHlink"/>
                </a:solidFill>
                <a:latin typeface="宋体" pitchFamily="2" charset="-122"/>
              </a:rPr>
              <a:t>变化缓慢</a:t>
            </a:r>
            <a:r>
              <a:rPr lang="zh-CN" altLang="en-US" smtClean="0">
                <a:latin typeface="宋体" pitchFamily="2" charset="-122"/>
              </a:rPr>
              <a:t>的模拟信号，</a:t>
            </a:r>
            <a:r>
              <a:rPr lang="zh-CN" altLang="en-US" smtClean="0"/>
              <a:t>若</a:t>
            </a:r>
            <a:r>
              <a:rPr lang="en-US" altLang="zh-CN" smtClean="0">
                <a:solidFill>
                  <a:schemeClr val="accent1"/>
                </a:solidFill>
              </a:rPr>
              <a:t>A/D</a:t>
            </a:r>
            <a:r>
              <a:rPr lang="zh-CN" altLang="en-US" smtClean="0">
                <a:solidFill>
                  <a:schemeClr val="accent1"/>
                </a:solidFill>
              </a:rPr>
              <a:t>转换器转换时间足够短</a:t>
            </a:r>
            <a:r>
              <a:rPr lang="zh-CN" altLang="en-US" smtClean="0"/>
              <a:t>，则可以不加采样保持器 </a:t>
            </a:r>
            <a:r>
              <a:rPr lang="zh-CN" altLang="en-US" smtClean="0">
                <a:latin typeface="宋体" pitchFamily="2" charset="-122"/>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250825" y="1412875"/>
            <a:ext cx="8713788" cy="5256213"/>
          </a:xfrm>
        </p:spPr>
        <p:txBody>
          <a:bodyPr/>
          <a:lstStyle/>
          <a:p>
            <a:pPr eaLnBrk="1" hangingPunct="1">
              <a:spcBef>
                <a:spcPct val="0"/>
              </a:spcBef>
              <a:buFont typeface="Wingdings" pitchFamily="2" charset="2"/>
              <a:buNone/>
            </a:pPr>
            <a:r>
              <a:rPr lang="en-US" altLang="zh-CN" sz="4000" dirty="0" smtClean="0"/>
              <a:t>  </a:t>
            </a:r>
            <a:r>
              <a:rPr lang="en-US" altLang="zh-CN" sz="2400" dirty="0" smtClean="0"/>
              <a:t>A/D</a:t>
            </a:r>
            <a:r>
              <a:rPr lang="zh-CN" altLang="en-US" sz="2400" dirty="0" smtClean="0"/>
              <a:t>转换器是将连续变化的模拟信号转换为数值上等效的数字信号。</a:t>
            </a:r>
          </a:p>
          <a:p>
            <a:pPr eaLnBrk="1" hangingPunct="1">
              <a:spcBef>
                <a:spcPct val="0"/>
              </a:spcBef>
              <a:buFont typeface="Wingdings" pitchFamily="2" charset="2"/>
              <a:buNone/>
            </a:pPr>
            <a:endParaRPr lang="zh-CN" altLang="en-US" sz="2400" dirty="0" smtClean="0"/>
          </a:p>
          <a:p>
            <a:pPr eaLnBrk="1" hangingPunct="1">
              <a:spcBef>
                <a:spcPct val="0"/>
              </a:spcBef>
              <a:buFont typeface="Wingdings" pitchFamily="2" charset="2"/>
              <a:buNone/>
            </a:pPr>
            <a:r>
              <a:rPr lang="en-US" altLang="zh-CN" sz="2400" dirty="0" smtClean="0"/>
              <a:t>	A/D</a:t>
            </a:r>
            <a:r>
              <a:rPr lang="zh-CN" altLang="en-US" sz="2400" dirty="0" smtClean="0"/>
              <a:t>转换器位数有</a:t>
            </a:r>
            <a:r>
              <a:rPr lang="en-US" altLang="zh-CN" sz="2400" dirty="0" smtClean="0"/>
              <a:t>8</a:t>
            </a:r>
            <a:r>
              <a:rPr lang="zh-CN" altLang="en-US" sz="2400" dirty="0" smtClean="0"/>
              <a:t>位、</a:t>
            </a:r>
            <a:r>
              <a:rPr lang="en-US" altLang="zh-CN" sz="2400" dirty="0" smtClean="0"/>
              <a:t>10</a:t>
            </a:r>
            <a:r>
              <a:rPr lang="zh-CN" altLang="en-US" sz="2400" dirty="0" smtClean="0"/>
              <a:t>位、</a:t>
            </a:r>
            <a:r>
              <a:rPr lang="en-US" altLang="zh-CN" sz="2400" dirty="0" smtClean="0"/>
              <a:t>12</a:t>
            </a:r>
            <a:r>
              <a:rPr lang="zh-CN" altLang="en-US" sz="2400" dirty="0" smtClean="0"/>
              <a:t>位等；</a:t>
            </a:r>
          </a:p>
          <a:p>
            <a:pPr eaLnBrk="1" hangingPunct="1">
              <a:spcBef>
                <a:spcPct val="0"/>
              </a:spcBef>
              <a:buFont typeface="Wingdings" pitchFamily="2" charset="2"/>
              <a:buNone/>
            </a:pPr>
            <a:r>
              <a:rPr lang="zh-CN" altLang="en-US" sz="2400" dirty="0" smtClean="0"/>
              <a:t>	接口方式有串行、并行；</a:t>
            </a:r>
          </a:p>
          <a:p>
            <a:pPr eaLnBrk="1" hangingPunct="1">
              <a:spcBef>
                <a:spcPct val="0"/>
              </a:spcBef>
              <a:buFont typeface="Wingdings" pitchFamily="2" charset="2"/>
              <a:buNone/>
            </a:pPr>
            <a:r>
              <a:rPr lang="zh-CN" altLang="en-US" sz="2400" dirty="0" smtClean="0"/>
              <a:t>	变换方式有计数器式、逐次逼近式、双积分式、流水线式、</a:t>
            </a:r>
            <a:r>
              <a:rPr lang="en-US" altLang="en-US" sz="2400" dirty="0" smtClean="0"/>
              <a:t>∑</a:t>
            </a:r>
            <a:r>
              <a:rPr lang="en-US" altLang="zh-CN" sz="2400" dirty="0" smtClean="0"/>
              <a:t>-</a:t>
            </a:r>
            <a:r>
              <a:rPr lang="en-US" altLang="en-US" sz="2400" dirty="0" smtClean="0"/>
              <a:t>△</a:t>
            </a:r>
            <a:r>
              <a:rPr lang="zh-CN" altLang="en-US" sz="2400" dirty="0" smtClean="0"/>
              <a:t>等（高速、高精度、低功耗）。</a:t>
            </a:r>
          </a:p>
          <a:p>
            <a:pPr eaLnBrk="1" hangingPunct="1">
              <a:spcBef>
                <a:spcPct val="0"/>
              </a:spcBef>
              <a:buFont typeface="Wingdings" pitchFamily="2" charset="2"/>
              <a:buNone/>
            </a:pPr>
            <a:r>
              <a:rPr lang="zh-CN" altLang="en-US" sz="2400" dirty="0" smtClean="0">
                <a:latin typeface="宋体" pitchFamily="2" charset="-122"/>
              </a:rPr>
              <a:t>	</a:t>
            </a:r>
          </a:p>
          <a:p>
            <a:pPr eaLnBrk="1" hangingPunct="1">
              <a:spcBef>
                <a:spcPct val="0"/>
              </a:spcBef>
              <a:buFont typeface="Wingdings" pitchFamily="2" charset="2"/>
              <a:buNone/>
            </a:pPr>
            <a:r>
              <a:rPr lang="zh-CN" altLang="en-US" sz="2400" dirty="0" smtClean="0">
                <a:latin typeface="宋体" pitchFamily="2" charset="-122"/>
              </a:rPr>
              <a:t>	常用</a:t>
            </a:r>
            <a:r>
              <a:rPr lang="en-US" altLang="zh-CN" sz="2400" dirty="0" smtClean="0">
                <a:latin typeface="宋体" pitchFamily="2" charset="-122"/>
              </a:rPr>
              <a:t>A/D</a:t>
            </a:r>
            <a:r>
              <a:rPr lang="zh-CN" altLang="en-US" sz="2400" dirty="0" smtClean="0">
                <a:latin typeface="宋体" pitchFamily="2" charset="-122"/>
              </a:rPr>
              <a:t>转换器一般采用</a:t>
            </a:r>
            <a:r>
              <a:rPr lang="zh-CN" altLang="en-US" sz="2400" dirty="0" smtClean="0">
                <a:solidFill>
                  <a:schemeClr val="accent1"/>
                </a:solidFill>
                <a:latin typeface="宋体" pitchFamily="2" charset="-122"/>
              </a:rPr>
              <a:t>逐次逼近式</a:t>
            </a:r>
            <a:r>
              <a:rPr lang="zh-CN" altLang="en-US" sz="2400" dirty="0" smtClean="0">
                <a:latin typeface="宋体" pitchFamily="2" charset="-122"/>
              </a:rPr>
              <a:t>和</a:t>
            </a:r>
            <a:r>
              <a:rPr lang="zh-CN" altLang="en-US" sz="2400" dirty="0" smtClean="0">
                <a:solidFill>
                  <a:schemeClr val="accent1"/>
                </a:solidFill>
                <a:latin typeface="宋体" pitchFamily="2" charset="-122"/>
              </a:rPr>
              <a:t>双积分式</a:t>
            </a:r>
            <a:r>
              <a:rPr lang="zh-CN" altLang="en-US" sz="2400" dirty="0" smtClean="0">
                <a:latin typeface="宋体" pitchFamily="2" charset="-122"/>
              </a:rPr>
              <a:t>。逐次逼近式</a:t>
            </a:r>
            <a:r>
              <a:rPr lang="zh-CN" altLang="en-US" sz="2400" dirty="0" smtClean="0">
                <a:solidFill>
                  <a:schemeClr val="folHlink"/>
                </a:solidFill>
                <a:latin typeface="宋体" pitchFamily="2" charset="-122"/>
              </a:rPr>
              <a:t>转换时间短</a:t>
            </a:r>
            <a:r>
              <a:rPr lang="en-US" altLang="zh-CN" sz="2400" dirty="0" smtClean="0">
                <a:latin typeface="宋体" pitchFamily="2" charset="-122"/>
              </a:rPr>
              <a:t>(</a:t>
            </a:r>
            <a:r>
              <a:rPr lang="zh-CN" altLang="en-US" sz="2400" dirty="0" smtClean="0">
                <a:latin typeface="宋体" pitchFamily="2" charset="-122"/>
              </a:rPr>
              <a:t>几个微秒～几百个微秒</a:t>
            </a:r>
            <a:r>
              <a:rPr lang="en-US" altLang="zh-CN" sz="2400" dirty="0" smtClean="0">
                <a:latin typeface="宋体" pitchFamily="2" charset="-122"/>
              </a:rPr>
              <a:t>)</a:t>
            </a:r>
            <a:r>
              <a:rPr lang="zh-CN" altLang="en-US" sz="2400" dirty="0" smtClean="0">
                <a:latin typeface="宋体" pitchFamily="2" charset="-122"/>
              </a:rPr>
              <a:t>，但抗干扰能力较差。</a:t>
            </a:r>
          </a:p>
          <a:p>
            <a:pPr eaLnBrk="1" hangingPunct="1">
              <a:spcBef>
                <a:spcPct val="0"/>
              </a:spcBef>
              <a:buFont typeface="Wingdings" pitchFamily="2" charset="2"/>
              <a:buNone/>
            </a:pPr>
            <a:r>
              <a:rPr lang="zh-CN" altLang="en-US" sz="2400" dirty="0" smtClean="0">
                <a:latin typeface="宋体" pitchFamily="2" charset="-122"/>
              </a:rPr>
              <a:t>	双积分式转换时间长</a:t>
            </a:r>
            <a:r>
              <a:rPr lang="en-US" altLang="zh-CN" sz="2400" dirty="0" smtClean="0">
                <a:latin typeface="宋体" pitchFamily="2" charset="-122"/>
              </a:rPr>
              <a:t>(</a:t>
            </a:r>
            <a:r>
              <a:rPr lang="zh-CN" altLang="en-US" sz="2400" dirty="0" smtClean="0">
                <a:latin typeface="宋体" pitchFamily="2" charset="-122"/>
              </a:rPr>
              <a:t>几十个毫秒～几百个毫秒</a:t>
            </a:r>
            <a:r>
              <a:rPr lang="en-US" altLang="zh-CN" sz="2400" dirty="0" smtClean="0">
                <a:latin typeface="宋体" pitchFamily="2" charset="-122"/>
              </a:rPr>
              <a:t>)</a:t>
            </a:r>
            <a:r>
              <a:rPr lang="zh-CN" altLang="en-US" sz="2400" dirty="0" smtClean="0">
                <a:latin typeface="宋体" pitchFamily="2" charset="-122"/>
              </a:rPr>
              <a:t>，</a:t>
            </a:r>
            <a:r>
              <a:rPr lang="zh-CN" altLang="en-US" sz="2400" dirty="0" smtClean="0">
                <a:solidFill>
                  <a:schemeClr val="folHlink"/>
                </a:solidFill>
                <a:latin typeface="宋体" pitchFamily="2" charset="-122"/>
              </a:rPr>
              <a:t>抗干扰能力较强。</a:t>
            </a:r>
            <a:r>
              <a:rPr lang="zh-CN" altLang="en-US" sz="2400" dirty="0" smtClean="0">
                <a:latin typeface="宋体" pitchFamily="2" charset="-122"/>
              </a:rPr>
              <a:t>在信号变化缓慢，现场干扰严重的场合，宜采用后者。</a:t>
            </a:r>
          </a:p>
        </p:txBody>
      </p:sp>
      <p:sp>
        <p:nvSpPr>
          <p:cNvPr id="36866" name="Rectangle 2"/>
          <p:cNvSpPr>
            <a:spLocks noGrp="1" noChangeArrowheads="1"/>
          </p:cNvSpPr>
          <p:nvPr>
            <p:ph type="title"/>
          </p:nvPr>
        </p:nvSpPr>
        <p:spPr>
          <a:xfrm>
            <a:off x="684213" y="260350"/>
            <a:ext cx="7772400" cy="1143000"/>
          </a:xfrm>
        </p:spPr>
        <p:txBody>
          <a:bodyPr/>
          <a:lstStyle/>
          <a:p>
            <a:pPr eaLnBrk="1" hangingPunct="1"/>
            <a:r>
              <a:rPr lang="en-US" altLang="zh-CN" smtClean="0"/>
              <a:t>4 A/D</a:t>
            </a:r>
            <a:r>
              <a:rPr lang="zh-CN" altLang="en-US" smtClean="0"/>
              <a:t>转换原理</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395288" y="620713"/>
            <a:ext cx="8135937" cy="1944687"/>
          </a:xfrm>
        </p:spPr>
        <p:txBody>
          <a:bodyPr/>
          <a:lstStyle/>
          <a:p>
            <a:pPr eaLnBrk="1" hangingPunct="1">
              <a:spcBef>
                <a:spcPct val="50000"/>
              </a:spcBef>
              <a:buClrTx/>
              <a:buSzTx/>
              <a:buFontTx/>
              <a:buNone/>
            </a:pPr>
            <a:r>
              <a:rPr lang="zh-CN" altLang="en-US" dirty="0" smtClean="0"/>
              <a:t>　</a:t>
            </a:r>
            <a:r>
              <a:rPr lang="zh-CN" altLang="en-US" dirty="0" smtClean="0">
                <a:solidFill>
                  <a:schemeClr val="accent1"/>
                </a:solidFill>
              </a:rPr>
              <a:t>计数器式</a:t>
            </a:r>
            <a:r>
              <a:rPr lang="en-US" altLang="zh-CN" dirty="0" smtClean="0">
                <a:solidFill>
                  <a:schemeClr val="accent1"/>
                </a:solidFill>
              </a:rPr>
              <a:t>A</a:t>
            </a:r>
            <a:r>
              <a:rPr lang="zh-CN" altLang="en-US" dirty="0" smtClean="0">
                <a:solidFill>
                  <a:schemeClr val="accent1"/>
                </a:solidFill>
              </a:rPr>
              <a:t>／</a:t>
            </a:r>
            <a:r>
              <a:rPr lang="en-US" altLang="zh-CN" dirty="0" smtClean="0">
                <a:solidFill>
                  <a:schemeClr val="accent1"/>
                </a:solidFill>
              </a:rPr>
              <a:t>D</a:t>
            </a:r>
            <a:r>
              <a:rPr lang="zh-CN" altLang="en-US" dirty="0" smtClean="0">
                <a:solidFill>
                  <a:schemeClr val="accent1"/>
                </a:solidFill>
              </a:rPr>
              <a:t>转换器</a:t>
            </a:r>
          </a:p>
          <a:p>
            <a:pPr eaLnBrk="1" hangingPunct="1">
              <a:spcBef>
                <a:spcPct val="50000"/>
              </a:spcBef>
              <a:buClrTx/>
              <a:buSzTx/>
              <a:buFontTx/>
              <a:buNone/>
            </a:pPr>
            <a:r>
              <a:rPr lang="zh-CN" altLang="en-US" dirty="0" smtClean="0"/>
              <a:t>	由计数器、</a:t>
            </a:r>
            <a:r>
              <a:rPr lang="en-US" altLang="zh-CN" dirty="0" smtClean="0"/>
              <a:t>D</a:t>
            </a:r>
            <a:r>
              <a:rPr lang="zh-CN" altLang="en-US" dirty="0" smtClean="0"/>
              <a:t>／</a:t>
            </a:r>
            <a:r>
              <a:rPr lang="en-US" altLang="zh-CN" dirty="0" smtClean="0"/>
              <a:t>A</a:t>
            </a:r>
            <a:r>
              <a:rPr lang="zh-CN" altLang="en-US" dirty="0" smtClean="0"/>
              <a:t>转换器及比较器组成。结构简单，价格便宜，但转换速度比较慢。</a:t>
            </a:r>
          </a:p>
        </p:txBody>
      </p:sp>
      <p:grpSp>
        <p:nvGrpSpPr>
          <p:cNvPr id="37891" name="Group 4"/>
          <p:cNvGrpSpPr>
            <a:grpSpLocks/>
          </p:cNvGrpSpPr>
          <p:nvPr/>
        </p:nvGrpSpPr>
        <p:grpSpPr bwMode="auto">
          <a:xfrm>
            <a:off x="1476375" y="2781300"/>
            <a:ext cx="6048375" cy="3600450"/>
            <a:chOff x="2772" y="1776"/>
            <a:chExt cx="2988" cy="1944"/>
          </a:xfrm>
        </p:grpSpPr>
        <p:sp>
          <p:nvSpPr>
            <p:cNvPr id="37892" name="Rectangle 5"/>
            <p:cNvSpPr>
              <a:spLocks noChangeArrowheads="1"/>
            </p:cNvSpPr>
            <p:nvPr/>
          </p:nvSpPr>
          <p:spPr bwMode="auto">
            <a:xfrm>
              <a:off x="2772" y="1776"/>
              <a:ext cx="2988" cy="1944"/>
            </a:xfrm>
            <a:prstGeom prst="rect">
              <a:avLst/>
            </a:prstGeom>
            <a:solidFill>
              <a:schemeClr val="bg1"/>
            </a:solidFill>
            <a:ln w="38100">
              <a:solidFill>
                <a:srgbClr val="009900"/>
              </a:solidFill>
              <a:miter lim="800000"/>
              <a:headEnd/>
              <a:tailEnd/>
            </a:ln>
          </p:spPr>
          <p:txBody>
            <a:bodyPr wrap="none" anchor="ctr"/>
            <a:lstStyle/>
            <a:p>
              <a:endParaRPr lang="zh-CN" altLang="en-US"/>
            </a:p>
          </p:txBody>
        </p:sp>
        <p:graphicFrame>
          <p:nvGraphicFramePr>
            <p:cNvPr id="37893" name="Object 6"/>
            <p:cNvGraphicFramePr>
              <a:graphicFrameLocks noChangeAspect="1"/>
            </p:cNvGraphicFramePr>
            <p:nvPr/>
          </p:nvGraphicFramePr>
          <p:xfrm>
            <a:off x="2820" y="1848"/>
            <a:ext cx="2784" cy="1813"/>
          </p:xfrm>
          <a:graphic>
            <a:graphicData uri="http://schemas.openxmlformats.org/presentationml/2006/ole">
              <mc:AlternateContent xmlns:mc="http://schemas.openxmlformats.org/markup-compatibility/2006">
                <mc:Choice xmlns:v="urn:schemas-microsoft-com:vml" Requires="v">
                  <p:oleObj spid="_x0000_s37901" name="Image" r:id="rId3" imgW="8091429" imgH="5270204" progId="">
                    <p:embed/>
                  </p:oleObj>
                </mc:Choice>
                <mc:Fallback>
                  <p:oleObj name="Image" r:id="rId3" imgW="8091429" imgH="5270204"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0" y="1848"/>
                          <a:ext cx="2784" cy="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sz="half" idx="1"/>
          </p:nvPr>
        </p:nvSpPr>
        <p:spPr>
          <a:xfrm>
            <a:off x="0" y="1196975"/>
            <a:ext cx="8893175" cy="5472113"/>
          </a:xfrm>
        </p:spPr>
        <p:txBody>
          <a:bodyPr/>
          <a:lstStyle/>
          <a:p>
            <a:pPr eaLnBrk="1" hangingPunct="1">
              <a:buFont typeface="Wingdings" pitchFamily="2" charset="2"/>
              <a:buNone/>
            </a:pPr>
            <a:r>
              <a:rPr lang="zh-CN" altLang="en-US" sz="2800" dirty="0" smtClean="0">
                <a:latin typeface="宋体" pitchFamily="2" charset="-122"/>
              </a:rPr>
              <a:t>  </a:t>
            </a:r>
            <a:r>
              <a:rPr lang="zh-CN" altLang="en-US" sz="2800" dirty="0" smtClean="0">
                <a:solidFill>
                  <a:schemeClr val="accent1"/>
                </a:solidFill>
                <a:latin typeface="宋体" pitchFamily="2" charset="-122"/>
              </a:rPr>
              <a:t>逐次逼近型</a:t>
            </a:r>
            <a:r>
              <a:rPr lang="en-US" altLang="zh-CN" sz="2800" dirty="0" smtClean="0">
                <a:solidFill>
                  <a:schemeClr val="accent1"/>
                </a:solidFill>
                <a:latin typeface="宋体" pitchFamily="2" charset="-122"/>
              </a:rPr>
              <a:t>A/D</a:t>
            </a:r>
            <a:r>
              <a:rPr lang="zh-CN" altLang="en-US" sz="2800" dirty="0" smtClean="0">
                <a:solidFill>
                  <a:schemeClr val="accent1"/>
                </a:solidFill>
                <a:latin typeface="宋体" pitchFamily="2" charset="-122"/>
              </a:rPr>
              <a:t>转换器</a:t>
            </a:r>
          </a:p>
          <a:p>
            <a:pPr eaLnBrk="1" hangingPunct="1">
              <a:buFont typeface="Wingdings" pitchFamily="2" charset="2"/>
              <a:buNone/>
            </a:pPr>
            <a:r>
              <a:rPr lang="zh-CN" altLang="en-US" sz="2800" dirty="0" smtClean="0">
                <a:solidFill>
                  <a:schemeClr val="hlink"/>
                </a:solidFill>
                <a:latin typeface="宋体" pitchFamily="2" charset="-122"/>
              </a:rPr>
              <a:t>	</a:t>
            </a:r>
            <a:r>
              <a:rPr lang="zh-CN" altLang="en-US" sz="2800" dirty="0" smtClean="0">
                <a:latin typeface="宋体" pitchFamily="2" charset="-122"/>
              </a:rPr>
              <a:t>一种采用对分搜索原理来实现</a:t>
            </a:r>
            <a:r>
              <a:rPr lang="en-US" altLang="zh-CN" sz="2800" dirty="0" smtClean="0">
                <a:latin typeface="宋体" pitchFamily="2" charset="-122"/>
              </a:rPr>
              <a:t>A/D</a:t>
            </a:r>
            <a:r>
              <a:rPr lang="zh-CN" altLang="en-US" sz="2800" dirty="0" smtClean="0">
                <a:latin typeface="宋体" pitchFamily="2" charset="-122"/>
              </a:rPr>
              <a:t>转换。它由</a:t>
            </a:r>
            <a:r>
              <a:rPr lang="en-US" altLang="zh-CN" sz="2800" dirty="0" smtClean="0">
                <a:solidFill>
                  <a:schemeClr val="folHlink"/>
                </a:solidFill>
                <a:latin typeface="宋体" pitchFamily="2" charset="-122"/>
              </a:rPr>
              <a:t>D/A</a:t>
            </a:r>
            <a:r>
              <a:rPr lang="zh-CN" altLang="en-US" sz="2800" dirty="0" smtClean="0">
                <a:solidFill>
                  <a:schemeClr val="folHlink"/>
                </a:solidFill>
                <a:latin typeface="宋体" pitchFamily="2" charset="-122"/>
              </a:rPr>
              <a:t>转换、比较器、逐次移位寄存器、控制逻辑及时钟组成</a:t>
            </a:r>
            <a:r>
              <a:rPr lang="zh-CN" altLang="en-US" sz="2800" dirty="0" smtClean="0">
                <a:latin typeface="宋体" pitchFamily="2" charset="-122"/>
              </a:rPr>
              <a:t>。</a:t>
            </a:r>
          </a:p>
          <a:p>
            <a:pPr eaLnBrk="1" hangingPunct="1">
              <a:buFont typeface="Wingdings" pitchFamily="2" charset="2"/>
              <a:buNone/>
            </a:pPr>
            <a:r>
              <a:rPr lang="zh-CN" altLang="en-US" sz="2800" dirty="0" smtClean="0">
                <a:latin typeface="宋体" pitchFamily="2" charset="-122"/>
              </a:rPr>
              <a:t>    工作过程是将</a:t>
            </a:r>
            <a:r>
              <a:rPr lang="en-US" altLang="zh-CN" sz="2800" dirty="0" smtClean="0">
                <a:latin typeface="宋体" pitchFamily="2" charset="-122"/>
              </a:rPr>
              <a:t>N</a:t>
            </a:r>
            <a:r>
              <a:rPr lang="zh-CN" altLang="en-US" sz="2800" dirty="0" smtClean="0">
                <a:latin typeface="宋体" pitchFamily="2" charset="-122"/>
              </a:rPr>
              <a:t>位寄存器依次从高位置</a:t>
            </a:r>
            <a:r>
              <a:rPr lang="en-US" altLang="zh-CN" sz="2800" dirty="0" smtClean="0">
                <a:latin typeface="宋体" pitchFamily="2" charset="-122"/>
              </a:rPr>
              <a:t>1</a:t>
            </a:r>
            <a:r>
              <a:rPr lang="zh-CN" altLang="en-US" sz="2800" dirty="0" smtClean="0">
                <a:latin typeface="宋体" pitchFamily="2" charset="-122"/>
              </a:rPr>
              <a:t>，如果</a:t>
            </a:r>
            <a:r>
              <a:rPr lang="en-US" altLang="zh-CN" sz="2800" dirty="0" smtClean="0">
                <a:latin typeface="宋体" pitchFamily="2" charset="-122"/>
              </a:rPr>
              <a:t>V</a:t>
            </a:r>
            <a:r>
              <a:rPr lang="en-US" altLang="zh-CN" sz="2800" baseline="-25000" dirty="0" smtClean="0">
                <a:latin typeface="宋体" pitchFamily="2" charset="-122"/>
              </a:rPr>
              <a:t>IN</a:t>
            </a:r>
            <a:r>
              <a:rPr lang="zh-CN" altLang="en-US" sz="2800" dirty="0" smtClean="0">
                <a:latin typeface="宋体" pitchFamily="2" charset="-122"/>
              </a:rPr>
              <a:t>≥</a:t>
            </a:r>
            <a:r>
              <a:rPr lang="en-US" altLang="zh-CN" sz="2800" dirty="0" smtClean="0">
                <a:latin typeface="宋体" pitchFamily="2" charset="-122"/>
              </a:rPr>
              <a:t>V</a:t>
            </a:r>
            <a:r>
              <a:rPr lang="en-US" altLang="zh-CN" sz="2800" baseline="-25000" dirty="0" smtClean="0">
                <a:latin typeface="宋体" pitchFamily="2" charset="-122"/>
              </a:rPr>
              <a:t>O</a:t>
            </a:r>
            <a:r>
              <a:rPr lang="zh-CN" altLang="en-US" sz="2800" dirty="0" smtClean="0">
                <a:latin typeface="宋体" pitchFamily="2" charset="-122"/>
              </a:rPr>
              <a:t>，则保留；如果</a:t>
            </a:r>
            <a:r>
              <a:rPr lang="en-US" altLang="zh-CN" sz="2800" dirty="0" smtClean="0">
                <a:latin typeface="宋体" pitchFamily="2" charset="-122"/>
              </a:rPr>
              <a:t>V</a:t>
            </a:r>
            <a:r>
              <a:rPr lang="en-US" altLang="zh-CN" sz="2800" baseline="-25000" dirty="0" smtClean="0">
                <a:latin typeface="宋体" pitchFamily="2" charset="-122"/>
              </a:rPr>
              <a:t>IN</a:t>
            </a:r>
            <a:r>
              <a:rPr lang="en-US" altLang="zh-CN" sz="2800" dirty="0" smtClean="0">
                <a:latin typeface="宋体" pitchFamily="2" charset="-122"/>
              </a:rPr>
              <a:t>&lt;V</a:t>
            </a:r>
            <a:r>
              <a:rPr lang="en-US" altLang="zh-CN" sz="2800" baseline="-25000" dirty="0" smtClean="0">
                <a:latin typeface="宋体" pitchFamily="2" charset="-122"/>
              </a:rPr>
              <a:t>O</a:t>
            </a:r>
            <a:r>
              <a:rPr lang="zh-CN" altLang="en-US" sz="2800" dirty="0" smtClean="0">
                <a:latin typeface="宋体" pitchFamily="2" charset="-122"/>
              </a:rPr>
              <a:t>，则清除置</a:t>
            </a:r>
            <a:r>
              <a:rPr lang="en-US" altLang="zh-CN" sz="2800" dirty="0" smtClean="0">
                <a:latin typeface="宋体" pitchFamily="2" charset="-122"/>
              </a:rPr>
              <a:t>0</a:t>
            </a:r>
            <a:r>
              <a:rPr lang="zh-CN" altLang="en-US" sz="2800" dirty="0" smtClean="0">
                <a:latin typeface="宋体" pitchFamily="2" charset="-122"/>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sz="half" idx="1"/>
          </p:nvPr>
        </p:nvSpPr>
        <p:spPr>
          <a:xfrm>
            <a:off x="395288" y="620713"/>
            <a:ext cx="7918450" cy="1439862"/>
          </a:xfrm>
        </p:spPr>
        <p:txBody>
          <a:bodyPr/>
          <a:lstStyle/>
          <a:p>
            <a:pPr eaLnBrk="1" hangingPunct="1">
              <a:spcBef>
                <a:spcPct val="0"/>
              </a:spcBef>
              <a:buFont typeface="Wingdings" pitchFamily="2" charset="2"/>
              <a:buNone/>
            </a:pPr>
            <a:r>
              <a:rPr lang="zh-CN" altLang="en-US" sz="2400" smtClean="0">
                <a:latin typeface="宋体" pitchFamily="2" charset="-122"/>
              </a:rPr>
              <a:t>	以</a:t>
            </a:r>
            <a:r>
              <a:rPr lang="en-US" altLang="zh-CN" sz="2400" smtClean="0">
                <a:solidFill>
                  <a:schemeClr val="folHlink"/>
                </a:solidFill>
                <a:latin typeface="宋体" pitchFamily="2" charset="-122"/>
              </a:rPr>
              <a:t>4</a:t>
            </a:r>
            <a:r>
              <a:rPr lang="zh-CN" altLang="en-US" sz="2400" smtClean="0">
                <a:solidFill>
                  <a:schemeClr val="folHlink"/>
                </a:solidFill>
                <a:latin typeface="宋体" pitchFamily="2" charset="-122"/>
              </a:rPr>
              <a:t>位</a:t>
            </a:r>
            <a:r>
              <a:rPr lang="en-US" altLang="zh-CN" sz="2400" smtClean="0">
                <a:solidFill>
                  <a:schemeClr val="folHlink"/>
                </a:solidFill>
                <a:latin typeface="宋体" pitchFamily="2" charset="-122"/>
              </a:rPr>
              <a:t>A/D</a:t>
            </a:r>
            <a:r>
              <a:rPr lang="zh-CN" altLang="en-US" sz="2400" smtClean="0">
                <a:latin typeface="宋体" pitchFamily="2" charset="-122"/>
              </a:rPr>
              <a:t>转换器把模拟量</a:t>
            </a:r>
            <a:r>
              <a:rPr kumimoji="0" lang="en-US" altLang="zh-CN" sz="2400" smtClean="0">
                <a:solidFill>
                  <a:schemeClr val="folHlink"/>
                </a:solidFill>
              </a:rPr>
              <a:t>3.5V</a:t>
            </a:r>
            <a:r>
              <a:rPr lang="zh-CN" altLang="en-US" sz="2400" smtClean="0">
                <a:latin typeface="宋体" pitchFamily="2" charset="-122"/>
              </a:rPr>
              <a:t>转换为</a:t>
            </a:r>
            <a:r>
              <a:rPr lang="zh-CN" altLang="en-US" sz="2400" smtClean="0">
                <a:solidFill>
                  <a:schemeClr val="folHlink"/>
                </a:solidFill>
                <a:latin typeface="宋体" pitchFamily="2" charset="-122"/>
              </a:rPr>
              <a:t>二进制数</a:t>
            </a:r>
            <a:r>
              <a:rPr lang="zh-CN" altLang="en-US" sz="2400" smtClean="0">
                <a:latin typeface="宋体" pitchFamily="2" charset="-122"/>
              </a:rPr>
              <a:t>为例，说明逐次逼近式</a:t>
            </a:r>
            <a:r>
              <a:rPr lang="en-US" altLang="zh-CN" sz="2400" smtClean="0">
                <a:latin typeface="宋体" pitchFamily="2" charset="-122"/>
              </a:rPr>
              <a:t>A/D</a:t>
            </a:r>
            <a:r>
              <a:rPr lang="zh-CN" altLang="en-US" sz="2400" smtClean="0">
                <a:latin typeface="宋体" pitchFamily="2" charset="-122"/>
              </a:rPr>
              <a:t>转换器的工作原理。</a:t>
            </a:r>
            <a:r>
              <a:rPr lang="en-US" altLang="zh-CN" sz="2400" smtClean="0">
                <a:latin typeface="宋体" pitchFamily="2" charset="-122"/>
              </a:rPr>
              <a:t>(</a:t>
            </a:r>
            <a:r>
              <a:rPr lang="zh-CN" altLang="en-US" sz="2400" smtClean="0">
                <a:latin typeface="宋体" pitchFamily="2" charset="-122"/>
              </a:rPr>
              <a:t>假设参考电压为</a:t>
            </a:r>
            <a:r>
              <a:rPr lang="en-US" altLang="zh-CN" sz="2400" smtClean="0">
                <a:latin typeface="宋体" pitchFamily="2" charset="-122"/>
              </a:rPr>
              <a:t>5v A/D</a:t>
            </a:r>
            <a:r>
              <a:rPr lang="zh-CN" altLang="en-US" sz="2400" smtClean="0">
                <a:latin typeface="宋体" pitchFamily="2" charset="-122"/>
              </a:rPr>
              <a:t>转换器的分辨率为：</a:t>
            </a:r>
            <a:r>
              <a:rPr lang="en-US" altLang="zh-CN" sz="2400" smtClean="0">
                <a:solidFill>
                  <a:schemeClr val="folHlink"/>
                </a:solidFill>
                <a:latin typeface="宋体" pitchFamily="2" charset="-122"/>
              </a:rPr>
              <a:t>5V/2</a:t>
            </a:r>
            <a:r>
              <a:rPr lang="en-US" altLang="zh-CN" sz="2400" baseline="30000" smtClean="0">
                <a:solidFill>
                  <a:schemeClr val="folHlink"/>
                </a:solidFill>
                <a:latin typeface="宋体" pitchFamily="2" charset="-122"/>
              </a:rPr>
              <a:t>4 </a:t>
            </a:r>
            <a:r>
              <a:rPr lang="en-US" altLang="zh-CN" sz="2400" smtClean="0">
                <a:solidFill>
                  <a:schemeClr val="folHlink"/>
                </a:solidFill>
                <a:latin typeface="宋体" pitchFamily="2" charset="-122"/>
              </a:rPr>
              <a:t>= 0.3125V</a:t>
            </a:r>
            <a:r>
              <a:rPr lang="en-US" altLang="zh-CN" sz="2400" smtClean="0">
                <a:latin typeface="宋体" pitchFamily="2" charset="-122"/>
              </a:rPr>
              <a:t>)</a:t>
            </a:r>
          </a:p>
        </p:txBody>
      </p:sp>
      <p:graphicFrame>
        <p:nvGraphicFramePr>
          <p:cNvPr id="39939" name="Object 7"/>
          <p:cNvGraphicFramePr>
            <a:graphicFrameLocks noGrp="1" noChangeAspect="1"/>
          </p:cNvGraphicFramePr>
          <p:nvPr>
            <p:ph sz="half" idx="2"/>
          </p:nvPr>
        </p:nvGraphicFramePr>
        <p:xfrm>
          <a:off x="622300" y="2060575"/>
          <a:ext cx="7970838" cy="3848100"/>
        </p:xfrm>
        <a:graphic>
          <a:graphicData uri="http://schemas.openxmlformats.org/presentationml/2006/ole">
            <mc:AlternateContent xmlns:mc="http://schemas.openxmlformats.org/markup-compatibility/2006">
              <mc:Choice xmlns:v="urn:schemas-microsoft-com:vml" Requires="v">
                <p:oleObj spid="_x0000_s39947" r:id="rId3" imgW="5571000" imgH="2689920" progId="">
                  <p:embed/>
                </p:oleObj>
              </mc:Choice>
              <mc:Fallback>
                <p:oleObj r:id="rId3" imgW="5571000" imgH="268992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l="-1938" r="-388" b="14722"/>
                      <a:stretch>
                        <a:fillRect/>
                      </a:stretch>
                    </p:blipFill>
                    <p:spPr bwMode="auto">
                      <a:xfrm>
                        <a:off x="622300" y="2060575"/>
                        <a:ext cx="7970838" cy="3848100"/>
                      </a:xfrm>
                      <a:prstGeom prst="rect">
                        <a:avLst/>
                      </a:prstGeom>
                      <a:solidFill>
                        <a:srgbClr val="CCFFFF"/>
                      </a:solidFill>
                    </p:spPr>
                  </p:pic>
                </p:oleObj>
              </mc:Fallback>
            </mc:AlternateContent>
          </a:graphicData>
        </a:graphic>
      </p:graphicFrame>
      <p:sp>
        <p:nvSpPr>
          <p:cNvPr id="39940" name="Rectangle 9"/>
          <p:cNvSpPr>
            <a:spLocks noChangeArrowheads="1"/>
          </p:cNvSpPr>
          <p:nvPr/>
        </p:nvSpPr>
        <p:spPr bwMode="auto">
          <a:xfrm>
            <a:off x="2411413" y="6165850"/>
            <a:ext cx="3709987" cy="457200"/>
          </a:xfrm>
          <a:prstGeom prst="rect">
            <a:avLst/>
          </a:prstGeom>
          <a:noFill/>
          <a:ln w="12700" cap="sq">
            <a:noFill/>
            <a:miter lim="800000"/>
            <a:headEnd type="none" w="sm" len="sm"/>
            <a:tailEnd type="none" w="sm" len="sm"/>
          </a:ln>
        </p:spPr>
        <p:txBody>
          <a:bodyPr wrap="none">
            <a:spAutoFit/>
          </a:bodyPr>
          <a:lstStyle/>
          <a:p>
            <a:r>
              <a:rPr kumimoji="1" lang="zh-CN" altLang="en-US" b="1">
                <a:latin typeface="宋体" pitchFamily="2" charset="-122"/>
              </a:rPr>
              <a:t>逐位逼近式</a:t>
            </a:r>
            <a:r>
              <a:rPr kumimoji="1" lang="en-US" altLang="zh-CN" b="1">
                <a:latin typeface="宋体" pitchFamily="2" charset="-122"/>
              </a:rPr>
              <a:t>A/D</a:t>
            </a:r>
            <a:r>
              <a:rPr kumimoji="1" lang="zh-CN" altLang="en-US" b="1">
                <a:latin typeface="宋体" pitchFamily="2" charset="-122"/>
              </a:rPr>
              <a:t>转换原理图</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250825" y="692150"/>
            <a:ext cx="8642350" cy="5616575"/>
          </a:xfrm>
        </p:spPr>
        <p:txBody>
          <a:bodyPr/>
          <a:lstStyle/>
          <a:p>
            <a:pPr eaLnBrk="1" hangingPunct="1">
              <a:spcBef>
                <a:spcPct val="0"/>
              </a:spcBef>
              <a:buFont typeface="Wingdings" pitchFamily="2" charset="2"/>
              <a:buNone/>
            </a:pPr>
            <a:r>
              <a:rPr lang="zh-CN" altLang="en-US" sz="2400" dirty="0" smtClean="0">
                <a:latin typeface="宋体" pitchFamily="2" charset="-122"/>
              </a:rPr>
              <a:t>	当启动信号作用后，时钟信号在控制逻辑作用下，</a:t>
            </a:r>
          </a:p>
          <a:p>
            <a:pPr eaLnBrk="1" hangingPunct="1">
              <a:spcBef>
                <a:spcPct val="0"/>
              </a:spcBef>
              <a:buClr>
                <a:srgbClr val="CC6600"/>
              </a:buClr>
              <a:buFont typeface="Wingdings" pitchFamily="2" charset="2"/>
              <a:buNone/>
            </a:pPr>
            <a:r>
              <a:rPr lang="zh-CN" altLang="en-US" sz="2400" dirty="0" smtClean="0">
                <a:latin typeface="宋体" pitchFamily="2" charset="-122"/>
              </a:rPr>
              <a:t>	   </a:t>
            </a:r>
            <a:r>
              <a:rPr lang="zh-CN" altLang="en-US" sz="2400" dirty="0" smtClean="0">
                <a:solidFill>
                  <a:schemeClr val="accent1"/>
                </a:solidFill>
                <a:latin typeface="宋体" pitchFamily="2" charset="-122"/>
              </a:rPr>
              <a:t>首先使寄存器的最高位</a:t>
            </a:r>
            <a:r>
              <a:rPr lang="en-US" altLang="zh-CN" sz="2400" dirty="0" err="1" smtClean="0">
                <a:solidFill>
                  <a:schemeClr val="accent1"/>
                </a:solidFill>
                <a:latin typeface="宋体" pitchFamily="2" charset="-122"/>
              </a:rPr>
              <a:t>D3</a:t>
            </a:r>
            <a:r>
              <a:rPr lang="en-US" altLang="zh-CN" sz="2400" dirty="0" err="1" smtClean="0">
                <a:solidFill>
                  <a:schemeClr val="accent1"/>
                </a:solidFill>
                <a:latin typeface="宋体" pitchFamily="2" charset="-122"/>
                <a:sym typeface="Symbol" pitchFamily="18" charset="2"/>
              </a:rPr>
              <a:t></a:t>
            </a:r>
            <a:r>
              <a:rPr lang="en-US" altLang="zh-CN" sz="2400" dirty="0" err="1" smtClean="0">
                <a:solidFill>
                  <a:schemeClr val="accent1"/>
                </a:solidFill>
                <a:latin typeface="宋体" pitchFamily="2" charset="-122"/>
              </a:rPr>
              <a:t>1</a:t>
            </a:r>
            <a:r>
              <a:rPr lang="zh-CN" altLang="en-US" sz="2400" dirty="0" smtClean="0">
                <a:latin typeface="宋体" pitchFamily="2" charset="-122"/>
              </a:rPr>
              <a:t>，其余为</a:t>
            </a:r>
            <a:r>
              <a:rPr lang="en-US" altLang="zh-CN" sz="2400" dirty="0" smtClean="0">
                <a:latin typeface="宋体" pitchFamily="2" charset="-122"/>
              </a:rPr>
              <a:t>0</a:t>
            </a:r>
            <a:r>
              <a:rPr lang="zh-CN" altLang="en-US" sz="2400" dirty="0" smtClean="0">
                <a:latin typeface="宋体" pitchFamily="2" charset="-122"/>
              </a:rPr>
              <a:t>，此数字量</a:t>
            </a:r>
            <a:r>
              <a:rPr lang="en-US" altLang="zh-CN" sz="2400" dirty="0" smtClean="0">
                <a:latin typeface="宋体" pitchFamily="2" charset="-122"/>
              </a:rPr>
              <a:t>1000</a:t>
            </a:r>
            <a:r>
              <a:rPr lang="zh-CN" altLang="en-US" sz="2400" dirty="0" smtClean="0">
                <a:latin typeface="宋体" pitchFamily="2" charset="-122"/>
              </a:rPr>
              <a:t>经</a:t>
            </a:r>
            <a:r>
              <a:rPr lang="en-US" altLang="zh-CN" sz="2400" dirty="0" smtClean="0">
                <a:latin typeface="宋体" pitchFamily="2" charset="-122"/>
              </a:rPr>
              <a:t>D/A</a:t>
            </a:r>
            <a:r>
              <a:rPr lang="zh-CN" altLang="en-US" sz="2400" dirty="0" smtClean="0">
                <a:latin typeface="宋体" pitchFamily="2" charset="-122"/>
              </a:rPr>
              <a:t>转换器转换成模拟电压即</a:t>
            </a:r>
            <a:r>
              <a:rPr lang="en-US" altLang="zh-CN" sz="2400" dirty="0" err="1" smtClean="0">
                <a:latin typeface="宋体" pitchFamily="2" charset="-122"/>
              </a:rPr>
              <a:t>V</a:t>
            </a:r>
            <a:r>
              <a:rPr lang="en-US" altLang="zh-CN" sz="2400" baseline="-25000" dirty="0" err="1" smtClean="0">
                <a:latin typeface="宋体" pitchFamily="2" charset="-122"/>
              </a:rPr>
              <a:t>O</a:t>
            </a:r>
            <a:r>
              <a:rPr lang="en-US" altLang="zh-CN" sz="2400" dirty="0" err="1" smtClean="0">
                <a:latin typeface="宋体" pitchFamily="2" charset="-122"/>
                <a:sym typeface="Symbol" pitchFamily="18" charset="2"/>
              </a:rPr>
              <a:t>2.5v</a:t>
            </a:r>
            <a:r>
              <a:rPr lang="zh-CN" altLang="en-US" sz="2400" dirty="0" smtClean="0">
                <a:latin typeface="宋体" pitchFamily="2" charset="-122"/>
              </a:rPr>
              <a:t>，送到比较器输入端与被转换的模拟量</a:t>
            </a:r>
            <a:r>
              <a:rPr lang="en-US" altLang="zh-CN" sz="2400" dirty="0" smtClean="0">
                <a:latin typeface="宋体" pitchFamily="2" charset="-122"/>
              </a:rPr>
              <a:t>V</a:t>
            </a:r>
            <a:r>
              <a:rPr lang="en-US" altLang="zh-CN" sz="2400" baseline="-25000" dirty="0" smtClean="0">
                <a:latin typeface="宋体" pitchFamily="2" charset="-122"/>
              </a:rPr>
              <a:t>IN</a:t>
            </a:r>
            <a:r>
              <a:rPr lang="en-US" altLang="zh-CN" sz="2400" dirty="0" smtClean="0">
                <a:latin typeface="宋体" pitchFamily="2" charset="-122"/>
              </a:rPr>
              <a:t>=</a:t>
            </a:r>
            <a:r>
              <a:rPr lang="en-US" altLang="zh-CN" sz="2400" dirty="0" err="1" smtClean="0">
                <a:latin typeface="宋体" pitchFamily="2" charset="-122"/>
              </a:rPr>
              <a:t>3.5v</a:t>
            </a:r>
            <a:r>
              <a:rPr lang="zh-CN" altLang="en-US" sz="2400" dirty="0" smtClean="0">
                <a:latin typeface="宋体" pitchFamily="2" charset="-122"/>
              </a:rPr>
              <a:t>进行比较，控制逻辑根据比较器的输出进行判断。当</a:t>
            </a:r>
            <a:r>
              <a:rPr lang="en-US" altLang="zh-CN" sz="2400" dirty="0" err="1" smtClean="0">
                <a:latin typeface="宋体" pitchFamily="2" charset="-122"/>
              </a:rPr>
              <a:t>V</a:t>
            </a:r>
            <a:r>
              <a:rPr lang="en-US" altLang="zh-CN" sz="2400" baseline="-25000" dirty="0" err="1" smtClean="0">
                <a:latin typeface="宋体" pitchFamily="2" charset="-122"/>
              </a:rPr>
              <a:t>IN</a:t>
            </a:r>
            <a:r>
              <a:rPr lang="en-US" altLang="zh-CN" sz="2400" dirty="0" err="1" smtClean="0">
                <a:latin typeface="宋体" pitchFamily="2" charset="-122"/>
                <a:sym typeface="Symbol" pitchFamily="18" charset="2"/>
              </a:rPr>
              <a:t></a:t>
            </a:r>
            <a:r>
              <a:rPr lang="en-US" altLang="zh-CN" sz="2400" dirty="0" err="1" smtClean="0">
                <a:latin typeface="宋体" pitchFamily="2" charset="-122"/>
              </a:rPr>
              <a:t>V</a:t>
            </a:r>
            <a:r>
              <a:rPr lang="en-US" altLang="zh-CN" sz="2400" baseline="-25000" dirty="0" err="1" smtClean="0">
                <a:latin typeface="宋体" pitchFamily="2" charset="-122"/>
              </a:rPr>
              <a:t>O</a:t>
            </a:r>
            <a:r>
              <a:rPr lang="zh-CN" altLang="en-US" sz="2400" dirty="0" smtClean="0">
                <a:latin typeface="宋体" pitchFamily="2" charset="-122"/>
              </a:rPr>
              <a:t>，则保留</a:t>
            </a:r>
            <a:r>
              <a:rPr lang="en-US" altLang="zh-CN" sz="2400" dirty="0" err="1" smtClean="0">
                <a:latin typeface="宋体" pitchFamily="2" charset="-122"/>
              </a:rPr>
              <a:t>D3</a:t>
            </a:r>
            <a:r>
              <a:rPr lang="en-US" altLang="zh-CN" sz="2400" dirty="0" smtClean="0">
                <a:latin typeface="宋体" pitchFamily="2" charset="-122"/>
              </a:rPr>
              <a:t>=1</a:t>
            </a:r>
            <a:r>
              <a:rPr lang="zh-CN" altLang="en-US" sz="2400" dirty="0" smtClean="0">
                <a:latin typeface="宋体" pitchFamily="2" charset="-122"/>
              </a:rPr>
              <a:t>；</a:t>
            </a:r>
          </a:p>
          <a:p>
            <a:pPr eaLnBrk="1" hangingPunct="1">
              <a:spcBef>
                <a:spcPct val="0"/>
              </a:spcBef>
              <a:buClr>
                <a:srgbClr val="CC6600"/>
              </a:buClr>
              <a:buFont typeface="Wingdings" pitchFamily="2" charset="2"/>
              <a:buNone/>
            </a:pPr>
            <a:r>
              <a:rPr lang="zh-CN" altLang="en-US" sz="2400" dirty="0" smtClean="0">
                <a:latin typeface="宋体" pitchFamily="2" charset="-122"/>
              </a:rPr>
              <a:t>	   </a:t>
            </a:r>
            <a:r>
              <a:rPr lang="zh-CN" altLang="en-US" sz="2400" dirty="0" smtClean="0">
                <a:solidFill>
                  <a:schemeClr val="accent1"/>
                </a:solidFill>
                <a:latin typeface="宋体" pitchFamily="2" charset="-122"/>
              </a:rPr>
              <a:t>再对下一位</a:t>
            </a:r>
            <a:r>
              <a:rPr lang="en-US" altLang="zh-CN" sz="2400" dirty="0" err="1" smtClean="0">
                <a:solidFill>
                  <a:schemeClr val="accent1"/>
                </a:solidFill>
                <a:latin typeface="宋体" pitchFamily="2" charset="-122"/>
              </a:rPr>
              <a:t>D2</a:t>
            </a:r>
            <a:r>
              <a:rPr lang="zh-CN" altLang="en-US" sz="2400" dirty="0" smtClean="0">
                <a:solidFill>
                  <a:schemeClr val="accent1"/>
                </a:solidFill>
                <a:latin typeface="宋体" pitchFamily="2" charset="-122"/>
              </a:rPr>
              <a:t>进行比较</a:t>
            </a:r>
            <a:r>
              <a:rPr lang="zh-CN" altLang="en-US" sz="2400" dirty="0" smtClean="0">
                <a:latin typeface="宋体" pitchFamily="2" charset="-122"/>
              </a:rPr>
              <a:t>，同样先使</a:t>
            </a:r>
            <a:r>
              <a:rPr lang="en-US" altLang="zh-CN" sz="2400" dirty="0" err="1" smtClean="0">
                <a:latin typeface="宋体" pitchFamily="2" charset="-122"/>
              </a:rPr>
              <a:t>D2</a:t>
            </a:r>
            <a:r>
              <a:rPr lang="en-US" altLang="zh-CN" sz="2400" dirty="0" err="1" smtClean="0">
                <a:latin typeface="宋体" pitchFamily="2" charset="-122"/>
                <a:sym typeface="Symbol" pitchFamily="18" charset="2"/>
              </a:rPr>
              <a:t></a:t>
            </a:r>
            <a:r>
              <a:rPr lang="en-US" altLang="zh-CN" sz="2400" dirty="0" err="1" smtClean="0">
                <a:latin typeface="宋体" pitchFamily="2" charset="-122"/>
              </a:rPr>
              <a:t>1</a:t>
            </a:r>
            <a:r>
              <a:rPr lang="zh-CN" altLang="en-US" sz="2400" dirty="0" smtClean="0">
                <a:latin typeface="宋体" pitchFamily="2" charset="-122"/>
              </a:rPr>
              <a:t>，与上一位</a:t>
            </a:r>
            <a:r>
              <a:rPr lang="en-US" altLang="zh-CN" sz="2400" dirty="0" err="1" smtClean="0">
                <a:latin typeface="宋体" pitchFamily="2" charset="-122"/>
              </a:rPr>
              <a:t>D3</a:t>
            </a:r>
            <a:r>
              <a:rPr lang="zh-CN" altLang="en-US" sz="2400" dirty="0" smtClean="0">
                <a:latin typeface="宋体" pitchFamily="2" charset="-122"/>
              </a:rPr>
              <a:t>位一起即</a:t>
            </a:r>
            <a:r>
              <a:rPr lang="en-US" altLang="zh-CN" sz="2400" dirty="0" smtClean="0">
                <a:latin typeface="宋体" pitchFamily="2" charset="-122"/>
              </a:rPr>
              <a:t>1100</a:t>
            </a:r>
            <a:r>
              <a:rPr lang="zh-CN" altLang="en-US" sz="2400" dirty="0" smtClean="0">
                <a:latin typeface="宋体" pitchFamily="2" charset="-122"/>
              </a:rPr>
              <a:t>进入</a:t>
            </a:r>
            <a:r>
              <a:rPr lang="en-US" altLang="zh-CN" sz="2400" dirty="0" smtClean="0">
                <a:latin typeface="宋体" pitchFamily="2" charset="-122"/>
              </a:rPr>
              <a:t>D/A</a:t>
            </a:r>
            <a:r>
              <a:rPr lang="zh-CN" altLang="en-US" sz="2400" dirty="0" smtClean="0">
                <a:latin typeface="宋体" pitchFamily="2" charset="-122"/>
              </a:rPr>
              <a:t>转换器，转换为</a:t>
            </a:r>
            <a:r>
              <a:rPr lang="en-US" altLang="zh-CN" sz="2400" dirty="0" err="1" smtClean="0">
                <a:latin typeface="宋体" pitchFamily="2" charset="-122"/>
              </a:rPr>
              <a:t>V</a:t>
            </a:r>
            <a:r>
              <a:rPr lang="en-US" altLang="zh-CN" sz="2400" baseline="-25000" dirty="0" err="1" smtClean="0">
                <a:latin typeface="宋体" pitchFamily="2" charset="-122"/>
              </a:rPr>
              <a:t>O</a:t>
            </a:r>
            <a:r>
              <a:rPr lang="en-US" altLang="zh-CN" sz="2400" dirty="0" err="1" smtClean="0">
                <a:latin typeface="宋体" pitchFamily="2" charset="-122"/>
                <a:sym typeface="Symbol" pitchFamily="18" charset="2"/>
              </a:rPr>
              <a:t></a:t>
            </a:r>
            <a:r>
              <a:rPr lang="en-US" altLang="zh-CN" sz="2400" dirty="0" err="1" smtClean="0">
                <a:latin typeface="宋体" pitchFamily="2" charset="-122"/>
              </a:rPr>
              <a:t>3.75v</a:t>
            </a:r>
            <a:r>
              <a:rPr lang="zh-CN" altLang="en-US" sz="2400" dirty="0" smtClean="0">
                <a:latin typeface="宋体" pitchFamily="2" charset="-122"/>
              </a:rPr>
              <a:t>再进入比较器，与</a:t>
            </a:r>
            <a:r>
              <a:rPr lang="en-US" altLang="zh-CN" sz="2400" dirty="0" smtClean="0">
                <a:latin typeface="宋体" pitchFamily="2" charset="-122"/>
              </a:rPr>
              <a:t>V</a:t>
            </a:r>
            <a:r>
              <a:rPr lang="en-US" altLang="zh-CN" sz="2400" baseline="-25000" dirty="0" smtClean="0">
                <a:latin typeface="宋体" pitchFamily="2" charset="-122"/>
              </a:rPr>
              <a:t>IN</a:t>
            </a:r>
            <a:r>
              <a:rPr lang="en-US" altLang="zh-CN" sz="2400" dirty="0" smtClean="0">
                <a:latin typeface="宋体" pitchFamily="2" charset="-122"/>
              </a:rPr>
              <a:t>=</a:t>
            </a:r>
            <a:r>
              <a:rPr lang="en-US" altLang="zh-CN" sz="2400" dirty="0" err="1" smtClean="0">
                <a:latin typeface="宋体" pitchFamily="2" charset="-122"/>
              </a:rPr>
              <a:t>3.5v</a:t>
            </a:r>
            <a:r>
              <a:rPr lang="zh-CN" altLang="en-US" sz="2400" dirty="0" smtClean="0">
                <a:latin typeface="宋体" pitchFamily="2" charset="-122"/>
              </a:rPr>
              <a:t>比较，因</a:t>
            </a:r>
            <a:r>
              <a:rPr lang="en-US" altLang="zh-CN" sz="2400" dirty="0" err="1" smtClean="0">
                <a:latin typeface="宋体" pitchFamily="2" charset="-122"/>
              </a:rPr>
              <a:t>V</a:t>
            </a:r>
            <a:r>
              <a:rPr lang="en-US" altLang="zh-CN" sz="2400" baseline="-25000" dirty="0" err="1" smtClean="0">
                <a:latin typeface="宋体" pitchFamily="2" charset="-122"/>
              </a:rPr>
              <a:t>IN</a:t>
            </a:r>
            <a:r>
              <a:rPr lang="en-US" altLang="zh-CN" sz="2400" dirty="0" err="1" smtClean="0">
                <a:latin typeface="宋体" pitchFamily="2" charset="-122"/>
                <a:sym typeface="Symbol" pitchFamily="18" charset="2"/>
              </a:rPr>
              <a:t></a:t>
            </a:r>
            <a:r>
              <a:rPr lang="en-US" altLang="zh-CN" sz="2400" dirty="0" err="1" smtClean="0">
                <a:latin typeface="宋体" pitchFamily="2" charset="-122"/>
              </a:rPr>
              <a:t>V</a:t>
            </a:r>
            <a:r>
              <a:rPr lang="en-US" altLang="zh-CN" sz="2400" baseline="-25000" dirty="0" err="1" smtClean="0">
                <a:latin typeface="宋体" pitchFamily="2" charset="-122"/>
              </a:rPr>
              <a:t>O</a:t>
            </a:r>
            <a:r>
              <a:rPr lang="zh-CN" altLang="en-US" sz="2400" dirty="0" smtClean="0">
                <a:latin typeface="宋体" pitchFamily="2" charset="-122"/>
              </a:rPr>
              <a:t>，则使</a:t>
            </a:r>
            <a:r>
              <a:rPr lang="en-US" altLang="zh-CN" sz="2400" dirty="0" err="1" smtClean="0">
                <a:latin typeface="宋体" pitchFamily="2" charset="-122"/>
              </a:rPr>
              <a:t>D2</a:t>
            </a:r>
            <a:r>
              <a:rPr lang="en-US" altLang="zh-CN" sz="2400" dirty="0" err="1" smtClean="0">
                <a:latin typeface="宋体" pitchFamily="2" charset="-122"/>
                <a:sym typeface="Symbol" pitchFamily="18" charset="2"/>
              </a:rPr>
              <a:t></a:t>
            </a:r>
            <a:r>
              <a:rPr lang="en-US" altLang="zh-CN" sz="2400" dirty="0" err="1" smtClean="0">
                <a:latin typeface="宋体" pitchFamily="2" charset="-122"/>
              </a:rPr>
              <a:t>0</a:t>
            </a:r>
            <a:r>
              <a:rPr lang="zh-CN" altLang="en-US" sz="2400" dirty="0" smtClean="0">
                <a:latin typeface="宋体" pitchFamily="2" charset="-122"/>
              </a:rPr>
              <a:t>；</a:t>
            </a:r>
          </a:p>
          <a:p>
            <a:pPr eaLnBrk="1" hangingPunct="1">
              <a:spcBef>
                <a:spcPct val="0"/>
              </a:spcBef>
              <a:buClr>
                <a:srgbClr val="CC6600"/>
              </a:buClr>
              <a:buFont typeface="Wingdings" pitchFamily="2" charset="2"/>
              <a:buNone/>
            </a:pPr>
            <a:r>
              <a:rPr lang="zh-CN" altLang="en-US" sz="2400" dirty="0" smtClean="0">
                <a:latin typeface="宋体" pitchFamily="2" charset="-122"/>
              </a:rPr>
              <a:t>	   </a:t>
            </a:r>
            <a:r>
              <a:rPr lang="zh-CN" altLang="en-US" sz="2400" dirty="0" smtClean="0">
                <a:solidFill>
                  <a:schemeClr val="accent1"/>
                </a:solidFill>
                <a:latin typeface="宋体" pitchFamily="2" charset="-122"/>
              </a:rPr>
              <a:t>再下一位</a:t>
            </a:r>
            <a:r>
              <a:rPr lang="en-US" altLang="zh-CN" sz="2400" dirty="0" err="1" smtClean="0">
                <a:solidFill>
                  <a:schemeClr val="accent1"/>
                </a:solidFill>
                <a:latin typeface="宋体" pitchFamily="2" charset="-122"/>
              </a:rPr>
              <a:t>D1</a:t>
            </a:r>
            <a:r>
              <a:rPr lang="zh-CN" altLang="en-US" sz="2400" dirty="0" smtClean="0">
                <a:solidFill>
                  <a:schemeClr val="accent1"/>
                </a:solidFill>
                <a:latin typeface="宋体" pitchFamily="2" charset="-122"/>
              </a:rPr>
              <a:t>位进行比较</a:t>
            </a:r>
            <a:r>
              <a:rPr lang="zh-CN" altLang="en-US" sz="2400" dirty="0" smtClean="0">
                <a:latin typeface="宋体" pitchFamily="2" charset="-122"/>
              </a:rPr>
              <a:t>，</a:t>
            </a:r>
            <a:r>
              <a:rPr lang="en-US" altLang="zh-CN" sz="2400" dirty="0" err="1" smtClean="0">
                <a:latin typeface="宋体" pitchFamily="2" charset="-122"/>
              </a:rPr>
              <a:t>D1</a:t>
            </a:r>
            <a:r>
              <a:rPr lang="en-US" altLang="zh-CN" sz="2400" dirty="0" err="1" smtClean="0">
                <a:latin typeface="宋体" pitchFamily="2" charset="-122"/>
                <a:sym typeface="Symbol" pitchFamily="18" charset="2"/>
              </a:rPr>
              <a:t></a:t>
            </a:r>
            <a:r>
              <a:rPr lang="en-US" altLang="zh-CN" sz="2400" dirty="0" err="1" smtClean="0">
                <a:latin typeface="宋体" pitchFamily="2" charset="-122"/>
              </a:rPr>
              <a:t>1</a:t>
            </a:r>
            <a:r>
              <a:rPr lang="zh-CN" altLang="en-US" sz="2400" dirty="0" smtClean="0">
                <a:latin typeface="宋体" pitchFamily="2" charset="-122"/>
              </a:rPr>
              <a:t>即</a:t>
            </a:r>
            <a:r>
              <a:rPr lang="en-US" altLang="zh-CN" sz="2400" dirty="0" smtClean="0">
                <a:latin typeface="宋体" pitchFamily="2" charset="-122"/>
              </a:rPr>
              <a:t>1010</a:t>
            </a:r>
            <a:r>
              <a:rPr lang="zh-CN" altLang="en-US" sz="2400" dirty="0" smtClean="0">
                <a:latin typeface="宋体" pitchFamily="2" charset="-122"/>
              </a:rPr>
              <a:t>，经</a:t>
            </a:r>
            <a:r>
              <a:rPr lang="en-US" altLang="zh-CN" sz="2400" dirty="0" smtClean="0">
                <a:latin typeface="宋体" pitchFamily="2" charset="-122"/>
              </a:rPr>
              <a:t>D/A</a:t>
            </a:r>
            <a:r>
              <a:rPr lang="zh-CN" altLang="en-US" sz="2400" dirty="0" smtClean="0">
                <a:latin typeface="宋体" pitchFamily="2" charset="-122"/>
              </a:rPr>
              <a:t>转换为</a:t>
            </a:r>
            <a:r>
              <a:rPr lang="en-US" altLang="zh-CN" sz="2400" dirty="0" smtClean="0">
                <a:latin typeface="宋体" pitchFamily="2" charset="-122"/>
              </a:rPr>
              <a:t>V</a:t>
            </a:r>
            <a:r>
              <a:rPr lang="en-US" altLang="zh-CN" sz="2400" baseline="-25000" dirty="0" smtClean="0">
                <a:latin typeface="宋体" pitchFamily="2" charset="-122"/>
              </a:rPr>
              <a:t>O</a:t>
            </a:r>
            <a:r>
              <a:rPr lang="en-US" altLang="zh-CN" sz="2400" dirty="0" smtClean="0">
                <a:latin typeface="宋体" pitchFamily="2" charset="-122"/>
              </a:rPr>
              <a:t>= </a:t>
            </a:r>
            <a:r>
              <a:rPr lang="en-US" altLang="zh-CN" sz="2400" dirty="0" err="1" smtClean="0">
                <a:latin typeface="宋体" pitchFamily="2" charset="-122"/>
              </a:rPr>
              <a:t>3.125v</a:t>
            </a:r>
            <a:r>
              <a:rPr lang="zh-CN" altLang="en-US" sz="2400" dirty="0" smtClean="0">
                <a:latin typeface="宋体" pitchFamily="2" charset="-122"/>
              </a:rPr>
              <a:t>，再与</a:t>
            </a:r>
            <a:r>
              <a:rPr lang="en-US" altLang="zh-CN" sz="2400" dirty="0" smtClean="0">
                <a:latin typeface="宋体" pitchFamily="2" charset="-122"/>
              </a:rPr>
              <a:t>V</a:t>
            </a:r>
            <a:r>
              <a:rPr lang="en-US" altLang="zh-CN" sz="2400" baseline="-25000" dirty="0" smtClean="0">
                <a:latin typeface="宋体" pitchFamily="2" charset="-122"/>
              </a:rPr>
              <a:t>IN</a:t>
            </a:r>
            <a:r>
              <a:rPr lang="en-US" altLang="zh-CN" sz="2400" dirty="0" smtClean="0">
                <a:latin typeface="宋体" pitchFamily="2" charset="-122"/>
              </a:rPr>
              <a:t>=</a:t>
            </a:r>
            <a:r>
              <a:rPr lang="en-US" altLang="zh-CN" sz="2400" dirty="0" err="1" smtClean="0">
                <a:latin typeface="宋体" pitchFamily="2" charset="-122"/>
              </a:rPr>
              <a:t>3.5v</a:t>
            </a:r>
            <a:r>
              <a:rPr lang="zh-CN" altLang="en-US" sz="2400" dirty="0" smtClean="0">
                <a:latin typeface="宋体" pitchFamily="2" charset="-122"/>
              </a:rPr>
              <a:t>比较，因</a:t>
            </a:r>
            <a:r>
              <a:rPr lang="en-US" altLang="zh-CN" sz="2400" dirty="0" smtClean="0">
                <a:latin typeface="宋体" pitchFamily="2" charset="-122"/>
              </a:rPr>
              <a:t>V</a:t>
            </a:r>
            <a:r>
              <a:rPr lang="en-US" altLang="zh-CN" sz="2400" baseline="-25000" dirty="0" smtClean="0">
                <a:latin typeface="宋体" pitchFamily="2" charset="-122"/>
              </a:rPr>
              <a:t>IN </a:t>
            </a:r>
            <a:r>
              <a:rPr lang="en-US" altLang="zh-CN" sz="2400" dirty="0" smtClean="0">
                <a:latin typeface="宋体" pitchFamily="2" charset="-122"/>
                <a:sym typeface="Symbol" pitchFamily="18" charset="2"/>
              </a:rPr>
              <a:t> </a:t>
            </a:r>
            <a:r>
              <a:rPr lang="en-US" altLang="zh-CN" sz="2400" dirty="0" smtClean="0">
                <a:latin typeface="宋体" pitchFamily="2" charset="-122"/>
              </a:rPr>
              <a:t>V</a:t>
            </a:r>
            <a:r>
              <a:rPr lang="en-US" altLang="zh-CN" sz="2400" baseline="-25000" dirty="0" smtClean="0">
                <a:latin typeface="宋体" pitchFamily="2" charset="-122"/>
              </a:rPr>
              <a:t>O</a:t>
            </a:r>
            <a:r>
              <a:rPr lang="zh-CN" altLang="en-US" sz="2400" dirty="0" smtClean="0">
                <a:latin typeface="宋体" pitchFamily="2" charset="-122"/>
              </a:rPr>
              <a:t>，则使</a:t>
            </a:r>
            <a:r>
              <a:rPr lang="en-US" altLang="zh-CN" sz="2400" dirty="0" err="1" smtClean="0">
                <a:latin typeface="宋体" pitchFamily="2" charset="-122"/>
              </a:rPr>
              <a:t>D1</a:t>
            </a:r>
            <a:r>
              <a:rPr lang="en-US" altLang="zh-CN" sz="2400" dirty="0" err="1" smtClean="0">
                <a:latin typeface="宋体" pitchFamily="2" charset="-122"/>
                <a:sym typeface="Symbol" pitchFamily="18" charset="2"/>
              </a:rPr>
              <a:t>1</a:t>
            </a:r>
            <a:r>
              <a:rPr lang="zh-CN" altLang="en-US" sz="2400" dirty="0" smtClean="0">
                <a:latin typeface="宋体" pitchFamily="2" charset="-122"/>
              </a:rPr>
              <a:t>；</a:t>
            </a:r>
          </a:p>
          <a:p>
            <a:pPr eaLnBrk="1" hangingPunct="1">
              <a:spcBef>
                <a:spcPct val="0"/>
              </a:spcBef>
              <a:buClr>
                <a:srgbClr val="CC6600"/>
              </a:buClr>
              <a:buFont typeface="Wingdings" pitchFamily="2" charset="2"/>
              <a:buNone/>
            </a:pPr>
            <a:r>
              <a:rPr lang="zh-CN" altLang="en-US" sz="2400" dirty="0" smtClean="0">
                <a:latin typeface="宋体" pitchFamily="2" charset="-122"/>
              </a:rPr>
              <a:t>	   </a:t>
            </a:r>
            <a:r>
              <a:rPr lang="zh-CN" altLang="en-US" sz="2400" dirty="0" smtClean="0">
                <a:solidFill>
                  <a:schemeClr val="accent1"/>
                </a:solidFill>
                <a:latin typeface="宋体" pitchFamily="2" charset="-122"/>
              </a:rPr>
              <a:t>最后一位</a:t>
            </a:r>
            <a:r>
              <a:rPr lang="en-US" altLang="zh-CN" sz="2400" dirty="0" err="1" smtClean="0">
                <a:solidFill>
                  <a:schemeClr val="accent1"/>
                </a:solidFill>
                <a:latin typeface="宋体" pitchFamily="2" charset="-122"/>
              </a:rPr>
              <a:t>D0</a:t>
            </a:r>
            <a:r>
              <a:rPr lang="en-US" altLang="zh-CN" sz="2400" dirty="0" err="1" smtClean="0">
                <a:solidFill>
                  <a:schemeClr val="accent1"/>
                </a:solidFill>
                <a:latin typeface="宋体" pitchFamily="2" charset="-122"/>
                <a:sym typeface="Symbol" pitchFamily="18" charset="2"/>
              </a:rPr>
              <a:t></a:t>
            </a:r>
            <a:r>
              <a:rPr lang="en-US" altLang="zh-CN" sz="2400" dirty="0" err="1" smtClean="0">
                <a:solidFill>
                  <a:schemeClr val="accent1"/>
                </a:solidFill>
                <a:latin typeface="宋体" pitchFamily="2" charset="-122"/>
              </a:rPr>
              <a:t>1</a:t>
            </a:r>
            <a:r>
              <a:rPr lang="zh-CN" altLang="en-US" sz="2400" dirty="0" smtClean="0">
                <a:latin typeface="宋体" pitchFamily="2" charset="-122"/>
              </a:rPr>
              <a:t>，即</a:t>
            </a:r>
            <a:r>
              <a:rPr lang="en-US" altLang="zh-CN" sz="2400" dirty="0" smtClean="0">
                <a:latin typeface="宋体" pitchFamily="2" charset="-122"/>
              </a:rPr>
              <a:t>1001</a:t>
            </a:r>
            <a:r>
              <a:rPr lang="zh-CN" altLang="en-US" sz="2400" dirty="0" smtClean="0">
                <a:latin typeface="宋体" pitchFamily="2" charset="-122"/>
              </a:rPr>
              <a:t>经</a:t>
            </a:r>
            <a:r>
              <a:rPr lang="en-US" altLang="zh-CN" sz="2400" dirty="0" smtClean="0">
                <a:latin typeface="宋体" pitchFamily="2" charset="-122"/>
              </a:rPr>
              <a:t>D/A</a:t>
            </a:r>
            <a:r>
              <a:rPr lang="zh-CN" altLang="en-US" sz="2400" dirty="0" smtClean="0">
                <a:latin typeface="宋体" pitchFamily="2" charset="-122"/>
              </a:rPr>
              <a:t>转换为</a:t>
            </a:r>
            <a:r>
              <a:rPr lang="en-US" altLang="zh-CN" sz="2400" dirty="0" err="1" smtClean="0">
                <a:latin typeface="宋体" pitchFamily="2" charset="-122"/>
              </a:rPr>
              <a:t>V</a:t>
            </a:r>
            <a:r>
              <a:rPr lang="en-US" altLang="zh-CN" sz="2400" baseline="-25000" dirty="0" err="1" smtClean="0">
                <a:latin typeface="宋体" pitchFamily="2" charset="-122"/>
              </a:rPr>
              <a:t>O</a:t>
            </a:r>
            <a:r>
              <a:rPr lang="en-US" altLang="zh-CN" sz="2400" dirty="0" err="1" smtClean="0">
                <a:latin typeface="宋体" pitchFamily="2" charset="-122"/>
                <a:sym typeface="Symbol" pitchFamily="18" charset="2"/>
              </a:rPr>
              <a:t></a:t>
            </a:r>
            <a:r>
              <a:rPr lang="en-US" altLang="zh-CN" sz="2400" dirty="0" err="1" smtClean="0">
                <a:latin typeface="宋体" pitchFamily="2" charset="-122"/>
              </a:rPr>
              <a:t>3.4375v</a:t>
            </a:r>
            <a:r>
              <a:rPr lang="zh-CN" altLang="en-US" sz="2400" dirty="0" smtClean="0">
                <a:latin typeface="宋体" pitchFamily="2" charset="-122"/>
              </a:rPr>
              <a:t>，再与</a:t>
            </a:r>
            <a:r>
              <a:rPr lang="en-US" altLang="zh-CN" sz="2400" dirty="0" smtClean="0">
                <a:latin typeface="宋体" pitchFamily="2" charset="-122"/>
              </a:rPr>
              <a:t>V</a:t>
            </a:r>
            <a:r>
              <a:rPr lang="en-US" altLang="zh-CN" sz="2400" baseline="-25000" dirty="0" smtClean="0">
                <a:latin typeface="宋体" pitchFamily="2" charset="-122"/>
              </a:rPr>
              <a:t>IN</a:t>
            </a:r>
            <a:r>
              <a:rPr lang="en-US" altLang="zh-CN" sz="2400" dirty="0" smtClean="0">
                <a:latin typeface="宋体" pitchFamily="2" charset="-122"/>
              </a:rPr>
              <a:t>=</a:t>
            </a:r>
            <a:r>
              <a:rPr lang="en-US" altLang="zh-CN" sz="2400" dirty="0" err="1" smtClean="0">
                <a:latin typeface="宋体" pitchFamily="2" charset="-122"/>
              </a:rPr>
              <a:t>3.5v</a:t>
            </a:r>
            <a:r>
              <a:rPr lang="zh-CN" altLang="en-US" sz="2400" dirty="0" smtClean="0">
                <a:latin typeface="宋体" pitchFamily="2" charset="-122"/>
              </a:rPr>
              <a:t>比较，因</a:t>
            </a:r>
            <a:r>
              <a:rPr lang="en-US" altLang="zh-CN" sz="2400" dirty="0" err="1" smtClean="0">
                <a:latin typeface="宋体" pitchFamily="2" charset="-122"/>
              </a:rPr>
              <a:t>V</a:t>
            </a:r>
            <a:r>
              <a:rPr lang="en-US" altLang="zh-CN" sz="2400" baseline="-25000" dirty="0" err="1" smtClean="0">
                <a:latin typeface="宋体" pitchFamily="2" charset="-122"/>
              </a:rPr>
              <a:t>IN</a:t>
            </a:r>
            <a:r>
              <a:rPr lang="en-US" altLang="zh-CN" sz="2400" dirty="0" err="1" smtClean="0">
                <a:latin typeface="宋体" pitchFamily="2" charset="-122"/>
                <a:sym typeface="Symbol" pitchFamily="18" charset="2"/>
              </a:rPr>
              <a:t></a:t>
            </a:r>
            <a:r>
              <a:rPr lang="en-US" altLang="zh-CN" sz="2400" dirty="0" err="1" smtClean="0">
                <a:latin typeface="宋体" pitchFamily="2" charset="-122"/>
              </a:rPr>
              <a:t>V</a:t>
            </a:r>
            <a:r>
              <a:rPr lang="en-US" altLang="zh-CN" sz="2400" baseline="-25000" dirty="0" err="1" smtClean="0">
                <a:latin typeface="宋体" pitchFamily="2" charset="-122"/>
              </a:rPr>
              <a:t>O</a:t>
            </a:r>
            <a:r>
              <a:rPr lang="zh-CN" altLang="en-US" sz="2400" dirty="0" smtClean="0">
                <a:latin typeface="宋体" pitchFamily="2" charset="-122"/>
              </a:rPr>
              <a:t>，保留</a:t>
            </a:r>
            <a:r>
              <a:rPr lang="en-US" altLang="zh-CN" sz="2400" dirty="0" err="1" smtClean="0">
                <a:latin typeface="宋体" pitchFamily="2" charset="-122"/>
              </a:rPr>
              <a:t>D0</a:t>
            </a:r>
            <a:r>
              <a:rPr lang="en-US" altLang="zh-CN" sz="2400" dirty="0" err="1" smtClean="0">
                <a:latin typeface="宋体" pitchFamily="2" charset="-122"/>
                <a:sym typeface="Symbol" pitchFamily="18" charset="2"/>
              </a:rPr>
              <a:t></a:t>
            </a:r>
            <a:r>
              <a:rPr lang="en-US" altLang="zh-CN" sz="2400" dirty="0" err="1" smtClean="0">
                <a:latin typeface="宋体" pitchFamily="2" charset="-122"/>
              </a:rPr>
              <a:t>1</a:t>
            </a:r>
            <a:r>
              <a:rPr lang="zh-CN" altLang="en-US" sz="2400" dirty="0" smtClean="0">
                <a:latin typeface="宋体" pitchFamily="2" charset="-122"/>
              </a:rPr>
              <a:t>。</a:t>
            </a:r>
          </a:p>
          <a:p>
            <a:pPr eaLnBrk="1" hangingPunct="1">
              <a:spcBef>
                <a:spcPct val="0"/>
              </a:spcBef>
              <a:buClr>
                <a:srgbClr val="CC6600"/>
              </a:buClr>
              <a:buFont typeface="Wingdings" pitchFamily="2" charset="2"/>
              <a:buNone/>
            </a:pPr>
            <a:r>
              <a:rPr lang="zh-CN" altLang="en-US" sz="2400" dirty="0" smtClean="0">
                <a:latin typeface="宋体" pitchFamily="2" charset="-122"/>
              </a:rPr>
              <a:t>		比较完毕，寄存器中的数字量</a:t>
            </a:r>
            <a:r>
              <a:rPr lang="en-US" altLang="zh-CN" sz="2400" dirty="0" smtClean="0">
                <a:latin typeface="宋体" pitchFamily="2" charset="-122"/>
              </a:rPr>
              <a:t>1011</a:t>
            </a:r>
            <a:r>
              <a:rPr lang="zh-CN" altLang="en-US" sz="2400" dirty="0" smtClean="0">
                <a:latin typeface="宋体" pitchFamily="2" charset="-122"/>
              </a:rPr>
              <a:t>即为模拟量</a:t>
            </a:r>
            <a:r>
              <a:rPr lang="en-US" altLang="zh-CN" sz="2400" dirty="0" err="1" smtClean="0">
                <a:latin typeface="宋体" pitchFamily="2" charset="-122"/>
              </a:rPr>
              <a:t>3.5v</a:t>
            </a:r>
            <a:r>
              <a:rPr lang="zh-CN" altLang="en-US" sz="2400" dirty="0" smtClean="0">
                <a:latin typeface="宋体" pitchFamily="2" charset="-122"/>
              </a:rPr>
              <a:t>的转换结果，存在输出锁存器中等待输出。</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sz="half" idx="1"/>
          </p:nvPr>
        </p:nvSpPr>
        <p:spPr>
          <a:xfrm>
            <a:off x="395288" y="2565400"/>
            <a:ext cx="8497887" cy="2592388"/>
          </a:xfrm>
        </p:spPr>
        <p:txBody>
          <a:bodyPr/>
          <a:lstStyle/>
          <a:p>
            <a:pPr eaLnBrk="1" hangingPunct="1">
              <a:spcBef>
                <a:spcPct val="0"/>
              </a:spcBef>
              <a:buFont typeface="Wingdings" pitchFamily="2" charset="2"/>
              <a:buNone/>
            </a:pPr>
            <a:r>
              <a:rPr lang="zh-CN" altLang="en-US" sz="2800" dirty="0" smtClean="0">
                <a:latin typeface="宋体" pitchFamily="2" charset="-122"/>
              </a:rPr>
              <a:t>  逐次逼近式</a:t>
            </a:r>
            <a:r>
              <a:rPr lang="en-US" altLang="zh-CN" sz="2800" dirty="0" smtClean="0">
                <a:latin typeface="宋体" pitchFamily="2" charset="-122"/>
              </a:rPr>
              <a:t>A/D</a:t>
            </a:r>
            <a:r>
              <a:rPr lang="zh-CN" altLang="en-US" sz="2800" dirty="0" smtClean="0">
                <a:latin typeface="宋体" pitchFamily="2" charset="-122"/>
              </a:rPr>
              <a:t>转换器是最常用</a:t>
            </a:r>
            <a:r>
              <a:rPr lang="en-US" altLang="zh-CN" sz="2800" dirty="0" smtClean="0">
                <a:latin typeface="宋体" pitchFamily="2" charset="-122"/>
              </a:rPr>
              <a:t>A/D</a:t>
            </a:r>
            <a:r>
              <a:rPr lang="zh-CN" altLang="en-US" sz="2800" dirty="0" smtClean="0">
                <a:latin typeface="宋体" pitchFamily="2" charset="-122"/>
              </a:rPr>
              <a:t>转换器。如</a:t>
            </a:r>
            <a:r>
              <a:rPr lang="en-US" altLang="zh-CN" sz="2800" dirty="0" smtClean="0">
                <a:latin typeface="宋体" pitchFamily="2" charset="-122"/>
              </a:rPr>
              <a:t>8</a:t>
            </a:r>
            <a:r>
              <a:rPr lang="zh-CN" altLang="en-US" sz="2800" dirty="0" smtClean="0">
                <a:latin typeface="宋体" pitchFamily="2" charset="-122"/>
              </a:rPr>
              <a:t>位单路</a:t>
            </a:r>
            <a:r>
              <a:rPr lang="en-US" altLang="zh-CN" sz="2800" dirty="0" err="1" smtClean="0">
                <a:latin typeface="宋体" pitchFamily="2" charset="-122"/>
              </a:rPr>
              <a:t>ADC0801</a:t>
            </a:r>
            <a:r>
              <a:rPr lang="zh-CN" altLang="en-US" sz="2800" dirty="0" smtClean="0">
                <a:latin typeface="宋体" pitchFamily="2" charset="-122"/>
              </a:rPr>
              <a:t>～</a:t>
            </a:r>
            <a:r>
              <a:rPr lang="en-US" altLang="zh-CN" sz="2800" dirty="0" err="1" smtClean="0">
                <a:latin typeface="宋体" pitchFamily="2" charset="-122"/>
              </a:rPr>
              <a:t>ADC0805</a:t>
            </a:r>
            <a:r>
              <a:rPr lang="zh-CN" altLang="en-US" sz="2800" dirty="0" smtClean="0">
                <a:latin typeface="宋体" pitchFamily="2" charset="-122"/>
              </a:rPr>
              <a:t>、</a:t>
            </a:r>
            <a:r>
              <a:rPr lang="en-US" altLang="zh-CN" sz="2800" dirty="0" smtClean="0">
                <a:latin typeface="宋体" pitchFamily="2" charset="-122"/>
              </a:rPr>
              <a:t>8</a:t>
            </a:r>
            <a:r>
              <a:rPr lang="zh-CN" altLang="en-US" sz="2800" dirty="0" smtClean="0">
                <a:latin typeface="宋体" pitchFamily="2" charset="-122"/>
              </a:rPr>
              <a:t>位</a:t>
            </a:r>
            <a:r>
              <a:rPr lang="en-US" altLang="zh-CN" sz="2800" dirty="0" smtClean="0">
                <a:latin typeface="宋体" pitchFamily="2" charset="-122"/>
              </a:rPr>
              <a:t>8</a:t>
            </a:r>
            <a:r>
              <a:rPr lang="zh-CN" altLang="en-US" sz="2800" dirty="0" smtClean="0">
                <a:latin typeface="宋体" pitchFamily="2" charset="-122"/>
              </a:rPr>
              <a:t>路</a:t>
            </a:r>
            <a:r>
              <a:rPr lang="en-US" altLang="zh-CN" sz="2800" dirty="0" err="1" smtClean="0">
                <a:solidFill>
                  <a:schemeClr val="accent1"/>
                </a:solidFill>
                <a:latin typeface="宋体" pitchFamily="2" charset="-122"/>
              </a:rPr>
              <a:t>ADC0808</a:t>
            </a:r>
            <a:r>
              <a:rPr lang="en-US" altLang="zh-CN" sz="2800" dirty="0" smtClean="0">
                <a:solidFill>
                  <a:schemeClr val="accent1"/>
                </a:solidFill>
                <a:latin typeface="宋体" pitchFamily="2" charset="-122"/>
              </a:rPr>
              <a:t>/0809</a:t>
            </a:r>
            <a:r>
              <a:rPr lang="zh-CN" altLang="en-US" sz="2800" dirty="0" smtClean="0">
                <a:latin typeface="宋体" pitchFamily="2" charset="-122"/>
              </a:rPr>
              <a:t>、</a:t>
            </a:r>
            <a:r>
              <a:rPr lang="en-US" altLang="zh-CN" sz="2800" dirty="0" smtClean="0">
                <a:latin typeface="宋体" pitchFamily="2" charset="-122"/>
              </a:rPr>
              <a:t>8</a:t>
            </a:r>
            <a:r>
              <a:rPr lang="zh-CN" altLang="en-US" sz="2800" dirty="0" smtClean="0">
                <a:latin typeface="宋体" pitchFamily="2" charset="-122"/>
              </a:rPr>
              <a:t>位</a:t>
            </a:r>
            <a:r>
              <a:rPr lang="en-US" altLang="zh-CN" sz="2800" dirty="0" smtClean="0">
                <a:latin typeface="宋体" pitchFamily="2" charset="-122"/>
              </a:rPr>
              <a:t>16</a:t>
            </a:r>
            <a:r>
              <a:rPr lang="zh-CN" altLang="en-US" sz="2800" dirty="0" smtClean="0">
                <a:latin typeface="宋体" pitchFamily="2" charset="-122"/>
              </a:rPr>
              <a:t>路</a:t>
            </a:r>
            <a:r>
              <a:rPr lang="en-US" altLang="zh-CN" sz="2800" dirty="0" err="1" smtClean="0">
                <a:latin typeface="宋体" pitchFamily="2" charset="-122"/>
              </a:rPr>
              <a:t>ADC0816</a:t>
            </a:r>
            <a:r>
              <a:rPr lang="en-US" altLang="zh-CN" sz="2800" dirty="0" smtClean="0">
                <a:latin typeface="宋体" pitchFamily="2" charset="-122"/>
              </a:rPr>
              <a:t>/0817</a:t>
            </a:r>
            <a:r>
              <a:rPr lang="zh-CN" altLang="en-US" sz="2800" dirty="0" smtClean="0">
                <a:latin typeface="宋体" pitchFamily="2" charset="-122"/>
              </a:rPr>
              <a:t>等，混合集成高速型</a:t>
            </a:r>
            <a:r>
              <a:rPr lang="en-US" altLang="zh-CN" sz="2800" dirty="0" smtClean="0">
                <a:latin typeface="宋体" pitchFamily="2" charset="-122"/>
              </a:rPr>
              <a:t>12</a:t>
            </a:r>
            <a:r>
              <a:rPr lang="zh-CN" altLang="en-US" sz="2800" dirty="0" smtClean="0">
                <a:latin typeface="宋体" pitchFamily="2" charset="-122"/>
              </a:rPr>
              <a:t>位单路</a:t>
            </a:r>
            <a:r>
              <a:rPr lang="en-US" altLang="zh-CN" sz="2800" dirty="0" err="1" smtClean="0">
                <a:solidFill>
                  <a:schemeClr val="accent1"/>
                </a:solidFill>
                <a:latin typeface="宋体" pitchFamily="2" charset="-122"/>
              </a:rPr>
              <a:t>AD574A</a:t>
            </a:r>
            <a:r>
              <a:rPr lang="zh-CN" altLang="en-US" sz="2800" dirty="0" smtClean="0">
                <a:latin typeface="宋体" pitchFamily="2" charset="-122"/>
              </a:rPr>
              <a:t>、</a:t>
            </a:r>
            <a:r>
              <a:rPr lang="en-US" altLang="zh-CN" sz="2800" dirty="0" err="1" smtClean="0">
                <a:latin typeface="宋体" pitchFamily="2" charset="-122"/>
              </a:rPr>
              <a:t>ADC803</a:t>
            </a:r>
            <a:r>
              <a:rPr lang="zh-CN" altLang="en-US" sz="2800" dirty="0" smtClean="0">
                <a:latin typeface="宋体" pitchFamily="2" charset="-122"/>
              </a:rPr>
              <a:t>等。</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0" y="1066800"/>
            <a:ext cx="9144000" cy="2133600"/>
          </a:xfrm>
        </p:spPr>
        <p:txBody>
          <a:bodyPr/>
          <a:lstStyle/>
          <a:p>
            <a:pPr eaLnBrk="1" hangingPunct="1">
              <a:spcBef>
                <a:spcPct val="0"/>
              </a:spcBef>
              <a:buFont typeface="Wingdings" pitchFamily="2" charset="2"/>
              <a:buNone/>
            </a:pPr>
            <a:r>
              <a:rPr lang="en-US" altLang="zh-CN" sz="2800" smtClean="0"/>
              <a:t>    </a:t>
            </a:r>
            <a:r>
              <a:rPr lang="en-US" altLang="zh-CN" sz="2400" smtClean="0">
                <a:solidFill>
                  <a:schemeClr val="accent1"/>
                </a:solidFill>
              </a:rPr>
              <a:t>I/O</a:t>
            </a:r>
            <a:r>
              <a:rPr lang="zh-CN" altLang="en-US" sz="2400" smtClean="0">
                <a:solidFill>
                  <a:schemeClr val="accent1"/>
                </a:solidFill>
                <a:latin typeface="宋体" pitchFamily="2" charset="-122"/>
              </a:rPr>
              <a:t>通道:</a:t>
            </a:r>
            <a:r>
              <a:rPr lang="zh-CN" altLang="en-US" sz="2400" smtClean="0"/>
              <a:t>计算机和生产过程之间的信息传送和转换的连接通道</a:t>
            </a:r>
          </a:p>
          <a:p>
            <a:pPr eaLnBrk="1" hangingPunct="1">
              <a:spcBef>
                <a:spcPct val="0"/>
              </a:spcBef>
              <a:buFont typeface="Wingdings" pitchFamily="2" charset="2"/>
              <a:buNone/>
            </a:pPr>
            <a:r>
              <a:rPr lang="zh-CN" altLang="en-US" sz="2400" smtClean="0">
                <a:solidFill>
                  <a:schemeClr val="hlink"/>
                </a:solidFill>
                <a:latin typeface="宋体" pitchFamily="2" charset="-122"/>
              </a:rPr>
              <a:t>	</a:t>
            </a:r>
            <a:r>
              <a:rPr lang="zh-CN" altLang="en-US" sz="2400" smtClean="0">
                <a:solidFill>
                  <a:schemeClr val="accent1"/>
                </a:solidFill>
                <a:latin typeface="宋体" pitchFamily="2" charset="-122"/>
              </a:rPr>
              <a:t>输入通道:</a:t>
            </a:r>
            <a:r>
              <a:rPr lang="zh-CN" altLang="en-US" sz="2400" smtClean="0">
                <a:latin typeface="宋体" pitchFamily="2" charset="-122"/>
              </a:rPr>
              <a:t>将被控对象的信号提供给计算机的通道</a:t>
            </a:r>
          </a:p>
          <a:p>
            <a:pPr eaLnBrk="1" hangingPunct="1">
              <a:spcBef>
                <a:spcPct val="0"/>
              </a:spcBef>
              <a:buFont typeface="Wingdings" pitchFamily="2" charset="2"/>
              <a:buNone/>
            </a:pPr>
            <a:r>
              <a:rPr lang="zh-CN" altLang="en-US" sz="2400" smtClean="0">
                <a:solidFill>
                  <a:schemeClr val="hlink"/>
                </a:solidFill>
                <a:latin typeface="宋体" pitchFamily="2" charset="-122"/>
              </a:rPr>
              <a:t>	</a:t>
            </a:r>
            <a:r>
              <a:rPr lang="zh-CN" altLang="en-US" sz="2400" smtClean="0">
                <a:solidFill>
                  <a:schemeClr val="accent1"/>
                </a:solidFill>
                <a:latin typeface="宋体" pitchFamily="2" charset="-122"/>
              </a:rPr>
              <a:t>输出通道:</a:t>
            </a:r>
            <a:r>
              <a:rPr lang="zh-CN" altLang="en-US" sz="2400" smtClean="0">
                <a:latin typeface="宋体" pitchFamily="2" charset="-122"/>
              </a:rPr>
              <a:t>计算机的控制信号作用于被控对象的通道。</a:t>
            </a:r>
          </a:p>
          <a:p>
            <a:pPr eaLnBrk="1" hangingPunct="1">
              <a:spcBef>
                <a:spcPct val="0"/>
              </a:spcBef>
              <a:buFont typeface="Wingdings" pitchFamily="2" charset="2"/>
              <a:buNone/>
            </a:pPr>
            <a:r>
              <a:rPr lang="en-US" altLang="zh-CN" sz="2400" smtClean="0"/>
              <a:t>	I/O</a:t>
            </a:r>
            <a:r>
              <a:rPr lang="zh-CN" altLang="en-US" sz="2400" smtClean="0">
                <a:latin typeface="宋体" pitchFamily="2" charset="-122"/>
              </a:rPr>
              <a:t>通道分为</a:t>
            </a:r>
            <a:r>
              <a:rPr lang="zh-CN" altLang="en-US" sz="2400" smtClean="0">
                <a:solidFill>
                  <a:schemeClr val="folHlink"/>
                </a:solidFill>
                <a:latin typeface="宋体" pitchFamily="2" charset="-122"/>
              </a:rPr>
              <a:t>模拟量输入通道、模拟量输出通道、开关量输入通道和开关量输出通道</a:t>
            </a:r>
            <a:r>
              <a:rPr lang="zh-CN" altLang="en-US" sz="2400" smtClean="0">
                <a:solidFill>
                  <a:schemeClr val="folHlink"/>
                </a:solidFill>
              </a:rPr>
              <a:t> 。</a:t>
            </a:r>
          </a:p>
        </p:txBody>
      </p:sp>
      <p:sp>
        <p:nvSpPr>
          <p:cNvPr id="6149" name="Rectangle 6"/>
          <p:cNvSpPr>
            <a:spLocks noGrp="1" noChangeArrowheads="1"/>
          </p:cNvSpPr>
          <p:nvPr>
            <p:ph type="title"/>
          </p:nvPr>
        </p:nvSpPr>
        <p:spPr>
          <a:xfrm>
            <a:off x="838200" y="0"/>
            <a:ext cx="7772400" cy="990600"/>
          </a:xfrm>
        </p:spPr>
        <p:txBody>
          <a:bodyPr/>
          <a:lstStyle/>
          <a:p>
            <a:pPr eaLnBrk="1" hangingPunct="1"/>
            <a:r>
              <a:rPr lang="zh-CN" altLang="en-US" smtClean="0"/>
              <a:t>2.1 基本概念</a:t>
            </a:r>
          </a:p>
        </p:txBody>
      </p:sp>
      <p:sp>
        <p:nvSpPr>
          <p:cNvPr id="6147" name="Rectangle 5"/>
          <p:cNvSpPr>
            <a:spLocks noChangeArrowheads="1"/>
          </p:cNvSpPr>
          <p:nvPr/>
        </p:nvSpPr>
        <p:spPr bwMode="auto">
          <a:xfrm>
            <a:off x="2738438" y="2281238"/>
            <a:ext cx="9144000" cy="0"/>
          </a:xfrm>
          <a:prstGeom prst="rect">
            <a:avLst/>
          </a:prstGeom>
          <a:noFill/>
          <a:ln w="12700" cap="sq">
            <a:noFill/>
            <a:miter lim="800000"/>
            <a:headEnd type="none" w="sm" len="sm"/>
            <a:tailEnd type="none" w="sm" len="sm"/>
          </a:ln>
        </p:spPr>
        <p:txBody>
          <a:bodyPr>
            <a:spAutoFit/>
          </a:bodyPr>
          <a:lstStyle/>
          <a:p>
            <a:endParaRPr lang="zh-CN" altLang="en-US"/>
          </a:p>
        </p:txBody>
      </p:sp>
      <p:graphicFrame>
        <p:nvGraphicFramePr>
          <p:cNvPr id="6148" name="Object 4"/>
          <p:cNvGraphicFramePr>
            <a:graphicFrameLocks noChangeAspect="1"/>
          </p:cNvGraphicFramePr>
          <p:nvPr/>
        </p:nvGraphicFramePr>
        <p:xfrm>
          <a:off x="1116013" y="3357563"/>
          <a:ext cx="6934200" cy="3124200"/>
        </p:xfrm>
        <a:graphic>
          <a:graphicData uri="http://schemas.openxmlformats.org/presentationml/2006/ole">
            <mc:AlternateContent xmlns:mc="http://schemas.openxmlformats.org/markup-compatibility/2006">
              <mc:Choice xmlns:v="urn:schemas-microsoft-com:vml" Requires="v">
                <p:oleObj spid="_x0000_s6156" name="Visio" r:id="rId3" imgW="3660689" imgH="2294238" progId="Visio.Drawing.11">
                  <p:embed/>
                </p:oleObj>
              </mc:Choice>
              <mc:Fallback>
                <p:oleObj name="Visio" r:id="rId3" imgW="3660689" imgH="229423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357563"/>
                        <a:ext cx="6934200" cy="3124200"/>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4"/>
          <p:cNvGraphicFramePr>
            <a:graphicFrameLocks noGrp="1" noChangeAspect="1"/>
          </p:cNvGraphicFramePr>
          <p:nvPr>
            <p:ph idx="1"/>
          </p:nvPr>
        </p:nvGraphicFramePr>
        <p:xfrm>
          <a:off x="684213" y="1268413"/>
          <a:ext cx="7775575" cy="4759325"/>
        </p:xfrm>
        <a:graphic>
          <a:graphicData uri="http://schemas.openxmlformats.org/presentationml/2006/ole">
            <mc:AlternateContent xmlns:mc="http://schemas.openxmlformats.org/markup-compatibility/2006">
              <mc:Choice xmlns:v="urn:schemas-microsoft-com:vml" Requires="v">
                <p:oleObj spid="_x0000_s43018" r:id="rId3" imgW="8652600" imgH="5295960" progId="">
                  <p:embed/>
                </p:oleObj>
              </mc:Choice>
              <mc:Fallback>
                <p:oleObj r:id="rId3" imgW="8652600" imgH="529596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6934"/>
                      <a:stretch>
                        <a:fillRect/>
                      </a:stretch>
                    </p:blipFill>
                    <p:spPr bwMode="auto">
                      <a:xfrm>
                        <a:off x="684213" y="1268413"/>
                        <a:ext cx="7775575" cy="4759325"/>
                      </a:xfrm>
                      <a:prstGeom prst="rect">
                        <a:avLst/>
                      </a:prstGeom>
                      <a:solidFill>
                        <a:srgbClr val="CCFFFF"/>
                      </a:solidFill>
                    </p:spPr>
                  </p:pic>
                </p:oleObj>
              </mc:Fallback>
            </mc:AlternateContent>
          </a:graphicData>
        </a:graphic>
      </p:graphicFrame>
      <p:sp>
        <p:nvSpPr>
          <p:cNvPr id="43011" name="Rectangle 6"/>
          <p:cNvSpPr>
            <a:spLocks noChangeArrowheads="1"/>
          </p:cNvSpPr>
          <p:nvPr/>
        </p:nvSpPr>
        <p:spPr bwMode="auto">
          <a:xfrm>
            <a:off x="2555875" y="6237288"/>
            <a:ext cx="3403600" cy="457200"/>
          </a:xfrm>
          <a:prstGeom prst="rect">
            <a:avLst/>
          </a:prstGeom>
          <a:noFill/>
          <a:ln w="12700" cap="sq">
            <a:noFill/>
            <a:miter lim="800000"/>
            <a:headEnd type="none" w="sm" len="sm"/>
            <a:tailEnd type="none" w="sm" len="sm"/>
          </a:ln>
        </p:spPr>
        <p:txBody>
          <a:bodyPr wrap="none">
            <a:spAutoFit/>
          </a:bodyPr>
          <a:lstStyle/>
          <a:p>
            <a:r>
              <a:rPr kumimoji="1" lang="zh-CN" altLang="en-US" b="1">
                <a:latin typeface="宋体" pitchFamily="2" charset="-122"/>
              </a:rPr>
              <a:t>双积分式</a:t>
            </a:r>
            <a:r>
              <a:rPr kumimoji="1" lang="en-US" altLang="zh-CN" b="1">
                <a:latin typeface="宋体" pitchFamily="2" charset="-122"/>
              </a:rPr>
              <a:t>A/D</a:t>
            </a:r>
            <a:r>
              <a:rPr kumimoji="1" lang="zh-CN" altLang="en-US" b="1">
                <a:latin typeface="宋体" pitchFamily="2" charset="-122"/>
              </a:rPr>
              <a:t>转换原理图</a:t>
            </a:r>
          </a:p>
        </p:txBody>
      </p:sp>
      <p:sp>
        <p:nvSpPr>
          <p:cNvPr id="43012" name="Rectangle 7"/>
          <p:cNvSpPr>
            <a:spLocks noChangeArrowheads="1"/>
          </p:cNvSpPr>
          <p:nvPr/>
        </p:nvSpPr>
        <p:spPr bwMode="auto">
          <a:xfrm>
            <a:off x="395288" y="549275"/>
            <a:ext cx="2865437" cy="519113"/>
          </a:xfrm>
          <a:prstGeom prst="rect">
            <a:avLst/>
          </a:prstGeom>
          <a:noFill/>
          <a:ln w="12700" cap="sq">
            <a:noFill/>
            <a:miter lim="800000"/>
            <a:headEnd type="none" w="sm" len="sm"/>
            <a:tailEnd type="none" w="sm" len="sm"/>
          </a:ln>
        </p:spPr>
        <p:txBody>
          <a:bodyPr wrap="none">
            <a:spAutoFit/>
          </a:bodyPr>
          <a:lstStyle/>
          <a:p>
            <a:r>
              <a:rPr kumimoji="1" lang="zh-CN" altLang="en-US" sz="2800" b="1">
                <a:solidFill>
                  <a:schemeClr val="tx2"/>
                </a:solidFill>
                <a:latin typeface="宋体" pitchFamily="2" charset="-122"/>
              </a:rPr>
              <a:t>双积分式</a:t>
            </a:r>
            <a:r>
              <a:rPr kumimoji="1" lang="en-US" altLang="zh-CN" sz="2800" b="1">
                <a:solidFill>
                  <a:schemeClr val="tx2"/>
                </a:solidFill>
                <a:latin typeface="宋体" pitchFamily="2" charset="-122"/>
              </a:rPr>
              <a:t>A/D</a:t>
            </a:r>
            <a:r>
              <a:rPr kumimoji="1" lang="zh-CN" altLang="en-US" sz="2800" b="1">
                <a:solidFill>
                  <a:schemeClr val="tx2"/>
                </a:solidFill>
                <a:latin typeface="宋体" pitchFamily="2" charset="-122"/>
              </a:rPr>
              <a:t>转换</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0" y="1196975"/>
            <a:ext cx="9144000" cy="5300663"/>
          </a:xfrm>
        </p:spPr>
        <p:txBody>
          <a:bodyPr/>
          <a:lstStyle/>
          <a:p>
            <a:pPr eaLnBrk="1" hangingPunct="1">
              <a:spcBef>
                <a:spcPct val="0"/>
              </a:spcBef>
              <a:buFont typeface="Wingdings" pitchFamily="2" charset="2"/>
              <a:buNone/>
            </a:pPr>
            <a:r>
              <a:rPr lang="zh-CN" altLang="en-US" sz="2400" dirty="0" smtClean="0">
                <a:solidFill>
                  <a:schemeClr val="folHlink"/>
                </a:solidFill>
                <a:latin typeface="宋体" pitchFamily="2" charset="-122"/>
              </a:rPr>
              <a:t>	</a:t>
            </a:r>
            <a:r>
              <a:rPr lang="en-US" altLang="zh-CN" sz="2400" dirty="0" smtClean="0">
                <a:solidFill>
                  <a:schemeClr val="folHlink"/>
                </a:solidFill>
                <a:latin typeface="宋体" pitchFamily="2" charset="-122"/>
              </a:rPr>
              <a:t>1 </a:t>
            </a:r>
            <a:r>
              <a:rPr lang="zh-CN" altLang="en-US" sz="2400" dirty="0" smtClean="0">
                <a:solidFill>
                  <a:schemeClr val="folHlink"/>
                </a:solidFill>
                <a:latin typeface="宋体" pitchFamily="2" charset="-122"/>
              </a:rPr>
              <a:t>正向积分</a:t>
            </a:r>
            <a:r>
              <a:rPr lang="zh-CN" altLang="en-US" sz="2400" dirty="0" smtClean="0">
                <a:latin typeface="宋体" pitchFamily="2" charset="-122"/>
              </a:rPr>
              <a:t>：开关接通模拟输入端，输入的模拟电压</a:t>
            </a:r>
            <a:r>
              <a:rPr lang="en-US" altLang="zh-CN" sz="2400" dirty="0" smtClean="0">
                <a:latin typeface="宋体" pitchFamily="2" charset="-122"/>
              </a:rPr>
              <a:t>V</a:t>
            </a:r>
            <a:r>
              <a:rPr lang="en-US" altLang="zh-CN" sz="2400" baseline="-25000" dirty="0" smtClean="0">
                <a:latin typeface="宋体" pitchFamily="2" charset="-122"/>
              </a:rPr>
              <a:t>IN</a:t>
            </a:r>
            <a:r>
              <a:rPr lang="en-US" altLang="zh-CN" sz="2400" dirty="0" smtClean="0">
                <a:latin typeface="宋体" pitchFamily="2" charset="-122"/>
              </a:rPr>
              <a:t> </a:t>
            </a:r>
            <a:r>
              <a:rPr lang="zh-CN" altLang="en-US" sz="2400" dirty="0" smtClean="0">
                <a:latin typeface="宋体" pitchFamily="2" charset="-122"/>
              </a:rPr>
              <a:t>在</a:t>
            </a:r>
            <a:r>
              <a:rPr lang="zh-CN" altLang="en-US" sz="2400" dirty="0" smtClean="0">
                <a:solidFill>
                  <a:schemeClr val="accent1"/>
                </a:solidFill>
                <a:latin typeface="宋体" pitchFamily="2" charset="-122"/>
              </a:rPr>
              <a:t>固定时间</a:t>
            </a:r>
            <a:r>
              <a:rPr lang="en-US" altLang="zh-CN" sz="2400" dirty="0" smtClean="0">
                <a:solidFill>
                  <a:schemeClr val="accent1"/>
                </a:solidFill>
                <a:latin typeface="宋体" pitchFamily="2" charset="-122"/>
              </a:rPr>
              <a:t>T</a:t>
            </a:r>
            <a:r>
              <a:rPr lang="zh-CN" altLang="en-US" sz="2400" dirty="0" smtClean="0">
                <a:latin typeface="宋体" pitchFamily="2" charset="-122"/>
              </a:rPr>
              <a:t>内对积分器上的电容</a:t>
            </a:r>
            <a:r>
              <a:rPr lang="en-US" altLang="zh-CN" sz="2400" dirty="0" smtClean="0">
                <a:latin typeface="宋体" pitchFamily="2" charset="-122"/>
              </a:rPr>
              <a:t>C</a:t>
            </a:r>
            <a:r>
              <a:rPr lang="zh-CN" altLang="en-US" sz="2400" dirty="0" smtClean="0">
                <a:latin typeface="宋体" pitchFamily="2" charset="-122"/>
              </a:rPr>
              <a:t>充电（正向积分）。</a:t>
            </a:r>
          </a:p>
          <a:p>
            <a:pPr eaLnBrk="1" hangingPunct="1">
              <a:spcBef>
                <a:spcPct val="0"/>
              </a:spcBef>
              <a:buFont typeface="Wingdings" pitchFamily="2" charset="2"/>
              <a:buNone/>
            </a:pPr>
            <a:r>
              <a:rPr lang="zh-CN" altLang="en-US" sz="2400" dirty="0" smtClean="0">
                <a:latin typeface="宋体" pitchFamily="2" charset="-122"/>
              </a:rPr>
              <a:t>	</a:t>
            </a:r>
            <a:r>
              <a:rPr lang="en-US" altLang="zh-CN" sz="2400" dirty="0" smtClean="0">
                <a:solidFill>
                  <a:schemeClr val="folHlink"/>
                </a:solidFill>
                <a:latin typeface="宋体" pitchFamily="2" charset="-122"/>
              </a:rPr>
              <a:t>2 </a:t>
            </a:r>
            <a:r>
              <a:rPr lang="zh-CN" altLang="en-US" sz="2400" dirty="0" smtClean="0">
                <a:solidFill>
                  <a:schemeClr val="folHlink"/>
                </a:solidFill>
                <a:latin typeface="宋体" pitchFamily="2" charset="-122"/>
              </a:rPr>
              <a:t>反向积分</a:t>
            </a:r>
            <a:r>
              <a:rPr lang="zh-CN" altLang="en-US" sz="2400" dirty="0" smtClean="0">
                <a:latin typeface="宋体" pitchFamily="2" charset="-122"/>
              </a:rPr>
              <a:t>：固定时间到，控制逻辑将开关切换到与</a:t>
            </a:r>
            <a:r>
              <a:rPr lang="en-US" altLang="zh-CN" sz="2400" dirty="0" smtClean="0">
                <a:latin typeface="宋体" pitchFamily="2" charset="-122"/>
              </a:rPr>
              <a:t>V</a:t>
            </a:r>
            <a:r>
              <a:rPr lang="en-US" altLang="zh-CN" sz="2400" baseline="-25000" dirty="0" smtClean="0">
                <a:latin typeface="宋体" pitchFamily="2" charset="-122"/>
              </a:rPr>
              <a:t>IN</a:t>
            </a:r>
            <a:r>
              <a:rPr lang="zh-CN" altLang="en-US" sz="2400" dirty="0" smtClean="0">
                <a:latin typeface="宋体" pitchFamily="2" charset="-122"/>
              </a:rPr>
              <a:t>极性相反的基准电源上，此时电容</a:t>
            </a:r>
            <a:r>
              <a:rPr lang="en-US" altLang="zh-CN" sz="2400" dirty="0" smtClean="0">
                <a:latin typeface="宋体" pitchFamily="2" charset="-122"/>
              </a:rPr>
              <a:t>C</a:t>
            </a:r>
            <a:r>
              <a:rPr lang="zh-CN" altLang="en-US" sz="2400" dirty="0" smtClean="0">
                <a:latin typeface="宋体" pitchFamily="2" charset="-122"/>
              </a:rPr>
              <a:t>开始放电（反向积分），同时</a:t>
            </a:r>
            <a:r>
              <a:rPr lang="zh-CN" altLang="en-US" sz="2400" dirty="0" smtClean="0">
                <a:solidFill>
                  <a:schemeClr val="accent1"/>
                </a:solidFill>
                <a:latin typeface="宋体" pitchFamily="2" charset="-122"/>
              </a:rPr>
              <a:t>计数器开始计数</a:t>
            </a:r>
            <a:r>
              <a:rPr lang="zh-CN" altLang="en-US" sz="2400" dirty="0" smtClean="0">
                <a:latin typeface="宋体" pitchFamily="2" charset="-122"/>
              </a:rPr>
              <a:t>。</a:t>
            </a:r>
          </a:p>
          <a:p>
            <a:pPr eaLnBrk="1" hangingPunct="1">
              <a:spcBef>
                <a:spcPct val="0"/>
              </a:spcBef>
              <a:buFont typeface="Wingdings" pitchFamily="2" charset="2"/>
              <a:buNone/>
            </a:pPr>
            <a:r>
              <a:rPr lang="en-US" altLang="zh-CN" sz="2400" dirty="0" smtClean="0">
                <a:solidFill>
                  <a:schemeClr val="folHlink"/>
                </a:solidFill>
                <a:latin typeface="宋体" pitchFamily="2" charset="-122"/>
              </a:rPr>
              <a:t>	3 </a:t>
            </a:r>
            <a:r>
              <a:rPr lang="zh-CN" altLang="en-US" sz="2400" dirty="0" smtClean="0">
                <a:solidFill>
                  <a:schemeClr val="folHlink"/>
                </a:solidFill>
                <a:latin typeface="宋体" pitchFamily="2" charset="-122"/>
              </a:rPr>
              <a:t>反向积分结束</a:t>
            </a:r>
            <a:r>
              <a:rPr lang="zh-CN" altLang="en-US" sz="2400" dirty="0" smtClean="0">
                <a:latin typeface="宋体" pitchFamily="2" charset="-122"/>
              </a:rPr>
              <a:t>：电容</a:t>
            </a:r>
            <a:r>
              <a:rPr lang="en-US" altLang="zh-CN" sz="2400" dirty="0" smtClean="0">
                <a:latin typeface="宋体" pitchFamily="2" charset="-122"/>
              </a:rPr>
              <a:t>C</a:t>
            </a:r>
            <a:r>
              <a:rPr lang="zh-CN" altLang="en-US" sz="2400" dirty="0" smtClean="0">
                <a:latin typeface="宋体" pitchFamily="2" charset="-122"/>
              </a:rPr>
              <a:t>放电完毕，由控制逻辑</a:t>
            </a:r>
            <a:r>
              <a:rPr lang="zh-CN" altLang="en-US" sz="2400" dirty="0" smtClean="0">
                <a:solidFill>
                  <a:schemeClr val="accent1"/>
                </a:solidFill>
                <a:latin typeface="宋体" pitchFamily="2" charset="-122"/>
              </a:rPr>
              <a:t>停止计数器</a:t>
            </a:r>
            <a:r>
              <a:rPr lang="zh-CN" altLang="en-US" sz="2400" dirty="0" smtClean="0">
                <a:latin typeface="宋体" pitchFamily="2" charset="-122"/>
              </a:rPr>
              <a:t>的计数，并发出转换结束信号。这时计数器所记的脉冲个数正比于放电时间。</a:t>
            </a:r>
          </a:p>
          <a:p>
            <a:pPr eaLnBrk="1" hangingPunct="1">
              <a:spcBef>
                <a:spcPct val="0"/>
              </a:spcBef>
              <a:buFont typeface="Wingdings" pitchFamily="2" charset="2"/>
              <a:buNone/>
            </a:pPr>
            <a:r>
              <a:rPr lang="zh-CN" altLang="en-US" sz="2400" dirty="0" smtClean="0">
                <a:latin typeface="宋体" pitchFamily="2" charset="-122"/>
              </a:rPr>
              <a:t>    放电时间正比于输入电压</a:t>
            </a:r>
            <a:r>
              <a:rPr lang="en-US" altLang="zh-CN" sz="2400" dirty="0" smtClean="0">
                <a:latin typeface="宋体" pitchFamily="2" charset="-122"/>
              </a:rPr>
              <a:t>V</a:t>
            </a:r>
            <a:r>
              <a:rPr lang="en-US" altLang="zh-CN" sz="2400" baseline="-25000" dirty="0" smtClean="0">
                <a:latin typeface="宋体" pitchFamily="2" charset="-122"/>
              </a:rPr>
              <a:t>IN</a:t>
            </a:r>
            <a:r>
              <a:rPr lang="zh-CN" altLang="en-US" sz="2400" dirty="0" smtClean="0">
                <a:latin typeface="宋体" pitchFamily="2" charset="-122"/>
              </a:rPr>
              <a:t>，即输入电压大，则放电时间长，计数器的计数值越大。因此计数器计数值的大小反映了输入电压</a:t>
            </a:r>
            <a:r>
              <a:rPr lang="en-US" altLang="zh-CN" sz="2400" dirty="0" smtClean="0">
                <a:latin typeface="宋体" pitchFamily="2" charset="-122"/>
              </a:rPr>
              <a:t>V</a:t>
            </a:r>
            <a:r>
              <a:rPr lang="en-US" altLang="zh-CN" sz="2400" baseline="-25000" dirty="0" smtClean="0">
                <a:latin typeface="宋体" pitchFamily="2" charset="-122"/>
              </a:rPr>
              <a:t>IN</a:t>
            </a:r>
            <a:r>
              <a:rPr lang="zh-CN" altLang="en-US" sz="2400" dirty="0" smtClean="0">
                <a:latin typeface="宋体" pitchFamily="2" charset="-122"/>
              </a:rPr>
              <a:t> 的大小。从而实现模</a:t>
            </a:r>
            <a:r>
              <a:rPr lang="en-US" altLang="zh-CN" sz="2400" dirty="0" smtClean="0">
                <a:latin typeface="宋体" pitchFamily="2" charset="-122"/>
              </a:rPr>
              <a:t>/</a:t>
            </a:r>
            <a:r>
              <a:rPr lang="zh-CN" altLang="en-US" sz="2400" dirty="0" smtClean="0">
                <a:latin typeface="宋体" pitchFamily="2" charset="-122"/>
              </a:rPr>
              <a:t>数的转换。</a:t>
            </a:r>
          </a:p>
          <a:p>
            <a:pPr eaLnBrk="1" hangingPunct="1">
              <a:spcBef>
                <a:spcPct val="0"/>
              </a:spcBef>
              <a:buFont typeface="Wingdings" pitchFamily="2" charset="2"/>
              <a:buNone/>
            </a:pPr>
            <a:r>
              <a:rPr lang="zh-CN" altLang="en-US" sz="2400" dirty="0" smtClean="0">
                <a:latin typeface="宋体" pitchFamily="2" charset="-122"/>
              </a:rPr>
              <a:t>    双积分式</a:t>
            </a:r>
            <a:r>
              <a:rPr lang="en-US" altLang="zh-CN" sz="2400" dirty="0" smtClean="0">
                <a:latin typeface="宋体" pitchFamily="2" charset="-122"/>
              </a:rPr>
              <a:t>A/D</a:t>
            </a:r>
            <a:r>
              <a:rPr lang="zh-CN" altLang="en-US" sz="2400" dirty="0" smtClean="0">
                <a:latin typeface="宋体" pitchFamily="2" charset="-122"/>
              </a:rPr>
              <a:t>转换器的常用的有输出为</a:t>
            </a:r>
            <a:r>
              <a:rPr lang="en-US" altLang="zh-CN" sz="2400" dirty="0" smtClean="0">
                <a:solidFill>
                  <a:schemeClr val="accent1"/>
                </a:solidFill>
                <a:latin typeface="宋体" pitchFamily="2" charset="-122"/>
              </a:rPr>
              <a:t>3</a:t>
            </a:r>
            <a:r>
              <a:rPr lang="zh-CN" altLang="en-US" sz="2400" dirty="0" smtClean="0">
                <a:solidFill>
                  <a:schemeClr val="accent1"/>
                </a:solidFill>
                <a:latin typeface="宋体" pitchFamily="2" charset="-122"/>
              </a:rPr>
              <a:t>位半</a:t>
            </a:r>
            <a:r>
              <a:rPr lang="en-US" altLang="zh-CN" sz="2400" dirty="0" smtClean="0">
                <a:solidFill>
                  <a:schemeClr val="accent1"/>
                </a:solidFill>
                <a:latin typeface="宋体" pitchFamily="2" charset="-122"/>
              </a:rPr>
              <a:t>BCD</a:t>
            </a:r>
            <a:r>
              <a:rPr lang="zh-CN" altLang="en-US" sz="2400" dirty="0" smtClean="0">
                <a:solidFill>
                  <a:schemeClr val="accent1"/>
                </a:solidFill>
                <a:latin typeface="宋体" pitchFamily="2" charset="-122"/>
              </a:rPr>
              <a:t>码</a:t>
            </a:r>
            <a:r>
              <a:rPr lang="zh-CN" altLang="en-US" sz="2400" dirty="0" smtClean="0">
                <a:latin typeface="宋体" pitchFamily="2" charset="-122"/>
              </a:rPr>
              <a:t>（二进制编码的十进制数）的</a:t>
            </a:r>
            <a:r>
              <a:rPr lang="en-US" altLang="zh-CN" sz="2400" dirty="0" err="1" smtClean="0">
                <a:latin typeface="宋体" pitchFamily="2" charset="-122"/>
              </a:rPr>
              <a:t>ICL7107</a:t>
            </a:r>
            <a:r>
              <a:rPr lang="zh-CN" altLang="en-US" sz="2400" dirty="0" smtClean="0">
                <a:latin typeface="宋体" pitchFamily="2" charset="-122"/>
              </a:rPr>
              <a:t>、</a:t>
            </a:r>
            <a:r>
              <a:rPr lang="en-US" altLang="zh-CN" sz="2400" dirty="0" err="1" smtClean="0">
                <a:latin typeface="宋体" pitchFamily="2" charset="-122"/>
              </a:rPr>
              <a:t>MC14433</a:t>
            </a:r>
            <a:r>
              <a:rPr lang="zh-CN" altLang="en-US" sz="2400" dirty="0" smtClean="0">
                <a:latin typeface="宋体" pitchFamily="2" charset="-122"/>
              </a:rPr>
              <a:t>、输出为</a:t>
            </a:r>
            <a:r>
              <a:rPr lang="en-US" altLang="zh-CN" sz="2400" dirty="0" smtClean="0">
                <a:solidFill>
                  <a:schemeClr val="accent1"/>
                </a:solidFill>
                <a:latin typeface="宋体" pitchFamily="2" charset="-122"/>
              </a:rPr>
              <a:t>4</a:t>
            </a:r>
            <a:r>
              <a:rPr lang="zh-CN" altLang="en-US" sz="2400" dirty="0" smtClean="0">
                <a:solidFill>
                  <a:schemeClr val="accent1"/>
                </a:solidFill>
                <a:latin typeface="宋体" pitchFamily="2" charset="-122"/>
              </a:rPr>
              <a:t>位半</a:t>
            </a:r>
            <a:r>
              <a:rPr lang="en-US" altLang="zh-CN" sz="2400" dirty="0" smtClean="0">
                <a:solidFill>
                  <a:schemeClr val="accent1"/>
                </a:solidFill>
                <a:latin typeface="宋体" pitchFamily="2" charset="-122"/>
              </a:rPr>
              <a:t>BCD</a:t>
            </a:r>
            <a:r>
              <a:rPr lang="zh-CN" altLang="en-US" sz="2400" dirty="0" smtClean="0">
                <a:solidFill>
                  <a:schemeClr val="accent1"/>
                </a:solidFill>
                <a:latin typeface="宋体" pitchFamily="2" charset="-122"/>
              </a:rPr>
              <a:t>码</a:t>
            </a:r>
            <a:r>
              <a:rPr lang="zh-CN" altLang="en-US" sz="2400" dirty="0" smtClean="0">
                <a:latin typeface="宋体" pitchFamily="2" charset="-122"/>
              </a:rPr>
              <a:t>的</a:t>
            </a:r>
            <a:r>
              <a:rPr lang="en-US" altLang="zh-CN" sz="2400" dirty="0" err="1" smtClean="0">
                <a:latin typeface="宋体" pitchFamily="2" charset="-122"/>
              </a:rPr>
              <a:t>ICL7135</a:t>
            </a:r>
            <a:r>
              <a:rPr lang="zh-CN" altLang="en-US" sz="2400" dirty="0" smtClean="0">
                <a:latin typeface="宋体" pitchFamily="2" charset="-122"/>
              </a:rPr>
              <a:t>等。</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685800" y="1557338"/>
            <a:ext cx="8134350" cy="5111750"/>
          </a:xfrm>
        </p:spPr>
        <p:txBody>
          <a:bodyPr/>
          <a:lstStyle/>
          <a:p>
            <a:pPr eaLnBrk="1" hangingPunct="1">
              <a:spcBef>
                <a:spcPct val="0"/>
              </a:spcBef>
              <a:buFont typeface="Wingdings" pitchFamily="2" charset="2"/>
              <a:buNone/>
            </a:pPr>
            <a:r>
              <a:rPr lang="en-US" altLang="zh-CN" sz="1600" smtClean="0"/>
              <a:t>	</a:t>
            </a:r>
            <a:r>
              <a:rPr lang="en-US" altLang="zh-CN" sz="2800" smtClean="0">
                <a:latin typeface="宋体" pitchFamily="2" charset="-122"/>
              </a:rPr>
              <a:t>A/D</a:t>
            </a:r>
            <a:r>
              <a:rPr lang="zh-CN" altLang="en-US" sz="2800" smtClean="0">
                <a:latin typeface="宋体" pitchFamily="2" charset="-122"/>
              </a:rPr>
              <a:t>转换器的主要性能指标有：</a:t>
            </a:r>
            <a:r>
              <a:rPr lang="zh-CN" altLang="en-US" sz="2800" smtClean="0"/>
              <a:t>分辨率、转换时间、线性误差、量程、对基准电源的要求等。</a:t>
            </a:r>
            <a:endParaRPr lang="zh-CN" altLang="en-US" sz="2800" smtClean="0">
              <a:latin typeface="宋体" pitchFamily="2" charset="-122"/>
            </a:endParaRPr>
          </a:p>
          <a:p>
            <a:pPr eaLnBrk="1" hangingPunct="1">
              <a:spcBef>
                <a:spcPct val="0"/>
              </a:spcBef>
              <a:buFont typeface="Wingdings" pitchFamily="2" charset="2"/>
              <a:buNone/>
            </a:pPr>
            <a:r>
              <a:rPr lang="zh-CN" altLang="en-US" sz="2800" smtClean="0">
                <a:solidFill>
                  <a:schemeClr val="folHlink"/>
                </a:solidFill>
                <a:latin typeface="宋体" pitchFamily="2" charset="-122"/>
              </a:rPr>
              <a:t>	（</a:t>
            </a:r>
            <a:r>
              <a:rPr lang="en-US" altLang="zh-CN" sz="2800" smtClean="0">
                <a:solidFill>
                  <a:schemeClr val="folHlink"/>
                </a:solidFill>
                <a:latin typeface="宋体" pitchFamily="2" charset="-122"/>
              </a:rPr>
              <a:t>1</a:t>
            </a:r>
            <a:r>
              <a:rPr lang="zh-CN" altLang="en-US" sz="2800" smtClean="0">
                <a:solidFill>
                  <a:schemeClr val="folHlink"/>
                </a:solidFill>
                <a:latin typeface="宋体" pitchFamily="2" charset="-122"/>
              </a:rPr>
              <a:t>）分辨率</a:t>
            </a:r>
          </a:p>
          <a:p>
            <a:pPr eaLnBrk="1" hangingPunct="1">
              <a:spcBef>
                <a:spcPct val="0"/>
              </a:spcBef>
              <a:buFont typeface="Wingdings" pitchFamily="2" charset="2"/>
              <a:buNone/>
            </a:pPr>
            <a:r>
              <a:rPr lang="zh-CN" altLang="en-US" sz="2800" smtClean="0">
                <a:latin typeface="宋体" pitchFamily="2" charset="-122"/>
              </a:rPr>
              <a:t>	分辨率是指转换器对输入量微小变化的反应越灵敏。通常用</a:t>
            </a:r>
            <a:r>
              <a:rPr lang="en-US" altLang="zh-CN" sz="2800" smtClean="0">
                <a:latin typeface="宋体" pitchFamily="2" charset="-122"/>
              </a:rPr>
              <a:t>A/D</a:t>
            </a:r>
            <a:r>
              <a:rPr lang="zh-CN" altLang="en-US" sz="2800" smtClean="0">
                <a:latin typeface="宋体" pitchFamily="2" charset="-122"/>
              </a:rPr>
              <a:t>转换器的位数来表示分辨率，如</a:t>
            </a:r>
            <a:r>
              <a:rPr lang="en-US" altLang="zh-CN" sz="2800" smtClean="0">
                <a:latin typeface="宋体" pitchFamily="2" charset="-122"/>
              </a:rPr>
              <a:t>8</a:t>
            </a:r>
            <a:r>
              <a:rPr lang="zh-CN" altLang="en-US" sz="2800" smtClean="0">
                <a:latin typeface="宋体" pitchFamily="2" charset="-122"/>
              </a:rPr>
              <a:t>位、</a:t>
            </a:r>
            <a:r>
              <a:rPr lang="en-US" altLang="zh-CN" sz="2800" smtClean="0">
                <a:latin typeface="宋体" pitchFamily="2" charset="-122"/>
              </a:rPr>
              <a:t>12</a:t>
            </a:r>
            <a:r>
              <a:rPr lang="zh-CN" altLang="en-US" sz="2800" smtClean="0">
                <a:latin typeface="宋体" pitchFamily="2" charset="-122"/>
              </a:rPr>
              <a:t>位、</a:t>
            </a:r>
            <a:r>
              <a:rPr lang="en-US" altLang="zh-CN" sz="2800" smtClean="0">
                <a:latin typeface="宋体" pitchFamily="2" charset="-122"/>
              </a:rPr>
              <a:t>16</a:t>
            </a:r>
            <a:r>
              <a:rPr lang="zh-CN" altLang="en-US" sz="2800" smtClean="0">
                <a:latin typeface="宋体" pitchFamily="2" charset="-122"/>
              </a:rPr>
              <a:t>位等，或用满刻度电压值与</a:t>
            </a:r>
            <a:r>
              <a:rPr lang="en-US" altLang="zh-CN" sz="2800" smtClean="0">
                <a:latin typeface="宋体" pitchFamily="2" charset="-122"/>
              </a:rPr>
              <a:t>2</a:t>
            </a:r>
            <a:r>
              <a:rPr lang="en-US" altLang="zh-CN" sz="2800" baseline="30000" smtClean="0">
                <a:latin typeface="宋体" pitchFamily="2" charset="-122"/>
              </a:rPr>
              <a:t>n</a:t>
            </a:r>
            <a:r>
              <a:rPr lang="zh-CN" altLang="en-US" sz="2800" smtClean="0">
                <a:latin typeface="宋体" pitchFamily="2" charset="-122"/>
              </a:rPr>
              <a:t>之比表示（</a:t>
            </a:r>
            <a:r>
              <a:rPr lang="en-US" altLang="zh-CN" sz="2800" smtClean="0">
                <a:latin typeface="宋体" pitchFamily="2" charset="-122"/>
              </a:rPr>
              <a:t>n</a:t>
            </a:r>
            <a:r>
              <a:rPr lang="zh-CN" altLang="en-US" sz="2800" smtClean="0">
                <a:latin typeface="宋体" pitchFamily="2" charset="-122"/>
              </a:rPr>
              <a:t>为</a:t>
            </a:r>
            <a:r>
              <a:rPr lang="en-US" altLang="zh-CN" sz="2800" smtClean="0">
                <a:latin typeface="宋体" pitchFamily="2" charset="-122"/>
              </a:rPr>
              <a:t>A/D</a:t>
            </a:r>
            <a:r>
              <a:rPr lang="zh-CN" altLang="en-US" sz="2800" smtClean="0">
                <a:latin typeface="宋体" pitchFamily="2" charset="-122"/>
              </a:rPr>
              <a:t>转换器的位数）。</a:t>
            </a:r>
          </a:p>
          <a:p>
            <a:pPr eaLnBrk="1" hangingPunct="1">
              <a:spcBef>
                <a:spcPct val="0"/>
              </a:spcBef>
              <a:buFont typeface="Wingdings" pitchFamily="2" charset="2"/>
              <a:buNone/>
            </a:pPr>
            <a:r>
              <a:rPr lang="zh-CN" altLang="en-US" sz="2800" smtClean="0">
                <a:latin typeface="宋体" pitchFamily="2" charset="-122"/>
              </a:rPr>
              <a:t>	分辨率为</a:t>
            </a:r>
            <a:r>
              <a:rPr lang="en-US" altLang="zh-CN" sz="2800" b="0" smtClean="0">
                <a:latin typeface="宋体" pitchFamily="2" charset="-122"/>
              </a:rPr>
              <a:t>n</a:t>
            </a:r>
            <a:r>
              <a:rPr lang="zh-CN" altLang="en-US" sz="2800" smtClean="0">
                <a:latin typeface="宋体" pitchFamily="2" charset="-122"/>
              </a:rPr>
              <a:t>，表示它可以对满刻度的</a:t>
            </a:r>
            <a:r>
              <a:rPr lang="en-US" altLang="zh-CN" sz="2800" smtClean="0">
                <a:latin typeface="宋体" pitchFamily="2" charset="-122"/>
              </a:rPr>
              <a:t>1/2</a:t>
            </a:r>
            <a:r>
              <a:rPr lang="en-US" altLang="zh-CN" sz="2800" baseline="30000" smtClean="0">
                <a:latin typeface="宋体" pitchFamily="2" charset="-122"/>
              </a:rPr>
              <a:t>n</a:t>
            </a:r>
            <a:r>
              <a:rPr lang="zh-CN" altLang="en-US" sz="2800" smtClean="0">
                <a:latin typeface="宋体" pitchFamily="2" charset="-122"/>
              </a:rPr>
              <a:t>的变化量作出反应。即：</a:t>
            </a:r>
          </a:p>
          <a:p>
            <a:pPr eaLnBrk="1" hangingPunct="1">
              <a:spcBef>
                <a:spcPct val="0"/>
              </a:spcBef>
              <a:buFont typeface="Wingdings" pitchFamily="2" charset="2"/>
              <a:buNone/>
            </a:pPr>
            <a:r>
              <a:rPr lang="zh-CN" altLang="en-US" sz="2800" smtClean="0">
                <a:latin typeface="宋体" pitchFamily="2" charset="-122"/>
              </a:rPr>
              <a:t>			</a:t>
            </a:r>
            <a:r>
              <a:rPr lang="zh-CN" altLang="en-US" sz="2800" smtClean="0">
                <a:solidFill>
                  <a:schemeClr val="accent1"/>
                </a:solidFill>
                <a:latin typeface="宋体" pitchFamily="2" charset="-122"/>
              </a:rPr>
              <a:t>分辨率 </a:t>
            </a:r>
            <a:r>
              <a:rPr lang="en-US" altLang="zh-CN" sz="2800" smtClean="0">
                <a:solidFill>
                  <a:schemeClr val="accent1"/>
                </a:solidFill>
                <a:latin typeface="宋体" pitchFamily="2" charset="-122"/>
              </a:rPr>
              <a:t>= </a:t>
            </a:r>
            <a:r>
              <a:rPr lang="zh-CN" altLang="en-US" sz="2800" smtClean="0">
                <a:solidFill>
                  <a:schemeClr val="accent1"/>
                </a:solidFill>
                <a:latin typeface="宋体" pitchFamily="2" charset="-122"/>
              </a:rPr>
              <a:t>满刻度值</a:t>
            </a:r>
            <a:r>
              <a:rPr lang="en-US" altLang="zh-CN" sz="2800" smtClean="0">
                <a:solidFill>
                  <a:schemeClr val="accent1"/>
                </a:solidFill>
                <a:latin typeface="宋体" pitchFamily="2" charset="-122"/>
              </a:rPr>
              <a:t>/2</a:t>
            </a:r>
            <a:r>
              <a:rPr lang="en-US" altLang="zh-CN" sz="2800" baseline="30000" smtClean="0">
                <a:solidFill>
                  <a:schemeClr val="accent1"/>
                </a:solidFill>
                <a:latin typeface="宋体" pitchFamily="2" charset="-122"/>
              </a:rPr>
              <a:t>n</a:t>
            </a:r>
            <a:r>
              <a:rPr lang="en-US" altLang="zh-CN" sz="2800" b="0" smtClean="0">
                <a:solidFill>
                  <a:schemeClr val="hlink"/>
                </a:solidFill>
                <a:latin typeface="楷体_GB2312" pitchFamily="49" charset="-122"/>
                <a:ea typeface="楷体_GB2312" pitchFamily="49" charset="-122"/>
              </a:rPr>
              <a:t> </a:t>
            </a:r>
            <a:endParaRPr lang="zh-CN" altLang="en-US" sz="2800" b="0" smtClean="0">
              <a:solidFill>
                <a:schemeClr val="hlink"/>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250825" y="333375"/>
            <a:ext cx="8497888" cy="6192838"/>
          </a:xfrm>
        </p:spPr>
        <p:txBody>
          <a:bodyPr/>
          <a:lstStyle/>
          <a:p>
            <a:pPr eaLnBrk="1" hangingPunct="1">
              <a:spcBef>
                <a:spcPct val="0"/>
              </a:spcBef>
              <a:buFont typeface="Wingdings" pitchFamily="2" charset="2"/>
              <a:buNone/>
            </a:pPr>
            <a:r>
              <a:rPr lang="zh-CN" altLang="en-US" sz="2800" dirty="0" smtClean="0">
                <a:solidFill>
                  <a:schemeClr val="folHlink"/>
                </a:solidFill>
                <a:latin typeface="宋体" pitchFamily="2" charset="-122"/>
              </a:rPr>
              <a:t>（</a:t>
            </a:r>
            <a:r>
              <a:rPr lang="en-US" altLang="zh-CN" sz="2800" dirty="0" smtClean="0">
                <a:solidFill>
                  <a:schemeClr val="folHlink"/>
                </a:solidFill>
                <a:latin typeface="宋体" pitchFamily="2" charset="-122"/>
              </a:rPr>
              <a:t>2</a:t>
            </a:r>
            <a:r>
              <a:rPr lang="zh-CN" altLang="en-US" sz="2800" dirty="0" smtClean="0">
                <a:solidFill>
                  <a:schemeClr val="folHlink"/>
                </a:solidFill>
                <a:latin typeface="宋体" pitchFamily="2" charset="-122"/>
              </a:rPr>
              <a:t>）转换时间</a:t>
            </a:r>
          </a:p>
          <a:p>
            <a:pPr eaLnBrk="1" hangingPunct="1">
              <a:spcBef>
                <a:spcPct val="0"/>
              </a:spcBef>
              <a:buFont typeface="Wingdings" pitchFamily="2" charset="2"/>
              <a:buNone/>
            </a:pPr>
            <a:r>
              <a:rPr lang="zh-CN" altLang="en-US" sz="2800" dirty="0" smtClean="0">
                <a:latin typeface="宋体" pitchFamily="2" charset="-122"/>
              </a:rPr>
              <a:t>	指完成一次模拟量到数字量转换所需要的时间。</a:t>
            </a:r>
            <a:r>
              <a:rPr lang="zh-CN" altLang="en-US" sz="2800" dirty="0" smtClean="0">
                <a:solidFill>
                  <a:schemeClr val="accent1"/>
                </a:solidFill>
                <a:latin typeface="宋体" pitchFamily="2" charset="-122"/>
              </a:rPr>
              <a:t>逐位逼近式</a:t>
            </a:r>
            <a:r>
              <a:rPr lang="en-US" altLang="zh-CN" sz="2800" dirty="0" smtClean="0">
                <a:latin typeface="宋体" pitchFamily="2" charset="-122"/>
              </a:rPr>
              <a:t>A/D </a:t>
            </a:r>
            <a:r>
              <a:rPr lang="zh-CN" altLang="en-US" sz="2800" dirty="0" smtClean="0">
                <a:latin typeface="宋体" pitchFamily="2" charset="-122"/>
              </a:rPr>
              <a:t>转换器的转换时间为</a:t>
            </a:r>
            <a:r>
              <a:rPr lang="zh-CN" altLang="en-US" sz="2800" dirty="0" smtClean="0">
                <a:solidFill>
                  <a:schemeClr val="accent1"/>
                </a:solidFill>
                <a:latin typeface="宋体" pitchFamily="2" charset="-122"/>
              </a:rPr>
              <a:t>微秒级</a:t>
            </a:r>
            <a:r>
              <a:rPr lang="zh-CN" altLang="en-US" sz="2800" dirty="0" smtClean="0">
                <a:latin typeface="宋体" pitchFamily="2" charset="-122"/>
              </a:rPr>
              <a:t>，</a:t>
            </a:r>
            <a:r>
              <a:rPr lang="zh-CN" altLang="en-US" sz="2800" dirty="0" smtClean="0">
                <a:solidFill>
                  <a:schemeClr val="accent1"/>
                </a:solidFill>
                <a:latin typeface="宋体" pitchFamily="2" charset="-122"/>
              </a:rPr>
              <a:t>双积分式</a:t>
            </a:r>
            <a:r>
              <a:rPr lang="en-US" altLang="zh-CN" sz="2800" dirty="0" smtClean="0">
                <a:latin typeface="宋体" pitchFamily="2" charset="-122"/>
              </a:rPr>
              <a:t>A/D</a:t>
            </a:r>
            <a:r>
              <a:rPr lang="zh-CN" altLang="en-US" sz="2800" dirty="0" smtClean="0">
                <a:latin typeface="宋体" pitchFamily="2" charset="-122"/>
              </a:rPr>
              <a:t>转换器的转换时间为</a:t>
            </a:r>
            <a:r>
              <a:rPr lang="zh-CN" altLang="en-US" sz="2800" dirty="0" smtClean="0">
                <a:solidFill>
                  <a:schemeClr val="accent1"/>
                </a:solidFill>
                <a:latin typeface="宋体" pitchFamily="2" charset="-122"/>
              </a:rPr>
              <a:t>毫秒级</a:t>
            </a:r>
            <a:r>
              <a:rPr lang="zh-CN" altLang="en-US" sz="2800" dirty="0" smtClean="0">
                <a:latin typeface="宋体" pitchFamily="2" charset="-122"/>
              </a:rPr>
              <a:t>。</a:t>
            </a:r>
          </a:p>
          <a:p>
            <a:pPr eaLnBrk="1" hangingPunct="1">
              <a:spcBef>
                <a:spcPct val="0"/>
              </a:spcBef>
              <a:buFont typeface="Wingdings" pitchFamily="2" charset="2"/>
              <a:buNone/>
            </a:pPr>
            <a:r>
              <a:rPr lang="zh-CN" altLang="en-US" sz="2800" dirty="0" smtClean="0">
                <a:solidFill>
                  <a:schemeClr val="folHlink"/>
                </a:solidFill>
                <a:latin typeface="宋体" pitchFamily="2" charset="-122"/>
              </a:rPr>
              <a:t>（</a:t>
            </a:r>
            <a:r>
              <a:rPr lang="en-US" altLang="zh-CN" sz="2800" dirty="0" smtClean="0">
                <a:solidFill>
                  <a:schemeClr val="folHlink"/>
                </a:solidFill>
                <a:latin typeface="宋体" pitchFamily="2" charset="-122"/>
              </a:rPr>
              <a:t>3</a:t>
            </a:r>
            <a:r>
              <a:rPr lang="zh-CN" altLang="en-US" sz="2800" dirty="0" smtClean="0">
                <a:solidFill>
                  <a:schemeClr val="folHlink"/>
                </a:solidFill>
                <a:latin typeface="宋体" pitchFamily="2" charset="-122"/>
              </a:rPr>
              <a:t>）线性误差</a:t>
            </a:r>
          </a:p>
          <a:p>
            <a:pPr eaLnBrk="1" hangingPunct="1">
              <a:spcBef>
                <a:spcPct val="0"/>
              </a:spcBef>
              <a:buFont typeface="Wingdings" pitchFamily="2" charset="2"/>
              <a:buNone/>
            </a:pPr>
            <a:r>
              <a:rPr lang="zh-CN" altLang="en-US" sz="2800" dirty="0" smtClean="0">
                <a:latin typeface="宋体" pitchFamily="2" charset="-122"/>
              </a:rPr>
              <a:t>	理想转换特性</a:t>
            </a:r>
            <a:r>
              <a:rPr lang="en-US" altLang="zh-CN" sz="2800" dirty="0" smtClean="0">
                <a:latin typeface="宋体" pitchFamily="2" charset="-122"/>
              </a:rPr>
              <a:t>(</a:t>
            </a:r>
            <a:r>
              <a:rPr lang="zh-CN" altLang="en-US" sz="2800" dirty="0" smtClean="0">
                <a:latin typeface="宋体" pitchFamily="2" charset="-122"/>
              </a:rPr>
              <a:t>量化特性</a:t>
            </a:r>
            <a:r>
              <a:rPr lang="en-US" altLang="zh-CN" sz="2800" dirty="0" smtClean="0">
                <a:latin typeface="宋体" pitchFamily="2" charset="-122"/>
              </a:rPr>
              <a:t>)</a:t>
            </a:r>
            <a:r>
              <a:rPr lang="zh-CN" altLang="en-US" sz="2800" dirty="0" smtClean="0">
                <a:latin typeface="宋体" pitchFamily="2" charset="-122"/>
              </a:rPr>
              <a:t>应该是线性的、无温度漂移，但实际转换特征并非如此。在满量程输入范围内，</a:t>
            </a:r>
            <a:r>
              <a:rPr lang="zh-CN" altLang="en-US" sz="2800" dirty="0" smtClean="0">
                <a:solidFill>
                  <a:schemeClr val="accent1"/>
                </a:solidFill>
                <a:latin typeface="宋体" pitchFamily="2" charset="-122"/>
              </a:rPr>
              <a:t>偏离理想转换特性的最大误差定义为线性误差</a:t>
            </a:r>
            <a:r>
              <a:rPr lang="zh-CN" altLang="en-US" sz="2800" dirty="0" smtClean="0">
                <a:latin typeface="宋体" pitchFamily="2" charset="-122"/>
              </a:rPr>
              <a:t>。线性误差一般也称为精度。常用最低有效值的位数</a:t>
            </a:r>
            <a:r>
              <a:rPr lang="en-US" altLang="zh-CN" sz="2800" dirty="0" err="1" smtClean="0">
                <a:latin typeface="宋体" pitchFamily="2" charset="-122"/>
              </a:rPr>
              <a:t>LSB</a:t>
            </a:r>
            <a:r>
              <a:rPr lang="zh-CN" altLang="en-US" sz="2800" dirty="0" smtClean="0">
                <a:latin typeface="宋体" pitchFamily="2" charset="-122"/>
              </a:rPr>
              <a:t>（</a:t>
            </a:r>
            <a:r>
              <a:rPr lang="en-US" altLang="zh-CN" sz="2800" dirty="0" smtClean="0">
                <a:latin typeface="宋体" pitchFamily="2" charset="-122"/>
              </a:rPr>
              <a:t>Least Significant Bit)</a:t>
            </a:r>
            <a:r>
              <a:rPr lang="zh-CN" altLang="en-US" sz="2800" dirty="0" smtClean="0">
                <a:latin typeface="宋体" pitchFamily="2" charset="-122"/>
              </a:rPr>
              <a:t>）</a:t>
            </a:r>
            <a:r>
              <a:rPr lang="en-US" altLang="zh-CN" sz="2800" dirty="0" err="1" smtClean="0">
                <a:latin typeface="宋体" pitchFamily="2" charset="-122"/>
              </a:rPr>
              <a:t>LSB</a:t>
            </a:r>
            <a:r>
              <a:rPr lang="zh-CN" altLang="en-US" sz="2800" dirty="0" smtClean="0">
                <a:latin typeface="宋体" pitchFamily="2" charset="-122"/>
              </a:rPr>
              <a:t>来表示，如</a:t>
            </a:r>
            <a:r>
              <a:rPr lang="en-US" altLang="zh-CN" sz="2800" dirty="0" smtClean="0">
                <a:latin typeface="宋体" pitchFamily="2" charset="-122"/>
              </a:rPr>
              <a:t>(1/2)</a:t>
            </a:r>
            <a:r>
              <a:rPr lang="en-US" altLang="zh-CN" sz="2800" dirty="0" err="1" smtClean="0">
                <a:latin typeface="宋体" pitchFamily="2" charset="-122"/>
              </a:rPr>
              <a:t>LSB</a:t>
            </a:r>
            <a:r>
              <a:rPr lang="zh-CN" altLang="en-US" sz="2800" dirty="0" smtClean="0">
                <a:latin typeface="宋体" pitchFamily="2" charset="-122"/>
              </a:rPr>
              <a:t>或</a:t>
            </a:r>
            <a:r>
              <a:rPr lang="en-US" altLang="zh-CN" sz="2800" dirty="0" smtClean="0">
                <a:latin typeface="宋体" pitchFamily="2" charset="-122"/>
              </a:rPr>
              <a:t>±</a:t>
            </a:r>
            <a:r>
              <a:rPr lang="en-US" altLang="zh-CN" sz="2800" dirty="0" err="1" smtClean="0">
                <a:latin typeface="宋体" pitchFamily="2" charset="-122"/>
              </a:rPr>
              <a:t>1LSB</a:t>
            </a:r>
            <a:r>
              <a:rPr lang="zh-CN" altLang="en-US" sz="2800" dirty="0" smtClean="0">
                <a:latin typeface="宋体" pitchFamily="2" charset="-122"/>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250825" y="1125538"/>
            <a:ext cx="8713788" cy="4679950"/>
          </a:xfrm>
        </p:spPr>
        <p:txBody>
          <a:bodyPr/>
          <a:lstStyle/>
          <a:p>
            <a:pPr algn="just" eaLnBrk="1" hangingPunct="1">
              <a:lnSpc>
                <a:spcPct val="80000"/>
              </a:lnSpc>
              <a:buFont typeface="Wingdings" pitchFamily="2" charset="2"/>
              <a:buNone/>
            </a:pPr>
            <a:r>
              <a:rPr lang="zh-CN" altLang="en-US" sz="2800" smtClean="0">
                <a:solidFill>
                  <a:schemeClr val="folHlink"/>
                </a:solidFill>
              </a:rPr>
              <a:t>（</a:t>
            </a:r>
            <a:r>
              <a:rPr lang="en-US" altLang="zh-CN" sz="2800" smtClean="0">
                <a:solidFill>
                  <a:schemeClr val="folHlink"/>
                </a:solidFill>
              </a:rPr>
              <a:t>4</a:t>
            </a:r>
            <a:r>
              <a:rPr lang="zh-CN" altLang="en-US" sz="2800" smtClean="0">
                <a:solidFill>
                  <a:schemeClr val="folHlink"/>
                </a:solidFill>
              </a:rPr>
              <a:t>）量程</a:t>
            </a:r>
          </a:p>
          <a:p>
            <a:pPr algn="just" eaLnBrk="1" hangingPunct="1">
              <a:lnSpc>
                <a:spcPct val="80000"/>
              </a:lnSpc>
              <a:buFont typeface="Wingdings" pitchFamily="2" charset="2"/>
              <a:buNone/>
            </a:pPr>
            <a:r>
              <a:rPr lang="zh-CN" altLang="en-US" sz="2800" smtClean="0"/>
              <a:t>	即所能转换的输入电压范围，如双极性输入：</a:t>
            </a:r>
            <a:r>
              <a:rPr lang="en-US" altLang="zh-CN" sz="2800" smtClean="0"/>
              <a:t>-5V</a:t>
            </a:r>
            <a:r>
              <a:rPr lang="zh-CN" altLang="en-US" sz="2800" smtClean="0"/>
              <a:t>～</a:t>
            </a:r>
            <a:r>
              <a:rPr lang="en-US" altLang="zh-CN" sz="2800" smtClean="0"/>
              <a:t>+5V</a:t>
            </a:r>
            <a:r>
              <a:rPr lang="zh-CN" altLang="en-US" sz="2800" smtClean="0"/>
              <a:t>，</a:t>
            </a:r>
            <a:r>
              <a:rPr lang="en-US" altLang="zh-CN" sz="2800" smtClean="0"/>
              <a:t>-10V</a:t>
            </a:r>
            <a:r>
              <a:rPr lang="zh-CN" altLang="en-US" sz="2800" smtClean="0"/>
              <a:t>～</a:t>
            </a:r>
            <a:r>
              <a:rPr lang="en-US" altLang="zh-CN" sz="2800" smtClean="0"/>
              <a:t>+10V</a:t>
            </a:r>
            <a:r>
              <a:rPr lang="zh-CN" altLang="en-US" sz="2800" smtClean="0"/>
              <a:t>；单极性输入：</a:t>
            </a:r>
            <a:r>
              <a:rPr lang="en-US" altLang="zh-CN" sz="2800" smtClean="0"/>
              <a:t>0</a:t>
            </a:r>
            <a:r>
              <a:rPr lang="zh-CN" altLang="en-US" sz="2800" smtClean="0"/>
              <a:t>～</a:t>
            </a:r>
            <a:r>
              <a:rPr lang="en-US" altLang="zh-CN" sz="2800" smtClean="0"/>
              <a:t>5V</a:t>
            </a:r>
            <a:r>
              <a:rPr lang="zh-CN" altLang="en-US" sz="2800" smtClean="0"/>
              <a:t>，</a:t>
            </a:r>
            <a:r>
              <a:rPr lang="en-US" altLang="zh-CN" sz="2800" smtClean="0"/>
              <a:t>0</a:t>
            </a:r>
            <a:r>
              <a:rPr lang="zh-CN" altLang="en-US" sz="2800" smtClean="0"/>
              <a:t>～</a:t>
            </a:r>
            <a:r>
              <a:rPr lang="en-US" altLang="zh-CN" sz="2800" smtClean="0"/>
              <a:t>10V</a:t>
            </a:r>
            <a:r>
              <a:rPr lang="zh-CN" altLang="en-US" sz="2800" smtClean="0"/>
              <a:t>等。</a:t>
            </a:r>
          </a:p>
          <a:p>
            <a:pPr algn="just" eaLnBrk="1" hangingPunct="1">
              <a:lnSpc>
                <a:spcPct val="80000"/>
              </a:lnSpc>
              <a:buFont typeface="Wingdings" pitchFamily="2" charset="2"/>
              <a:buNone/>
            </a:pPr>
            <a:r>
              <a:rPr lang="zh-CN" altLang="en-US" sz="2800" smtClean="0">
                <a:solidFill>
                  <a:schemeClr val="folHlink"/>
                </a:solidFill>
              </a:rPr>
              <a:t>（</a:t>
            </a:r>
            <a:r>
              <a:rPr lang="en-US" altLang="zh-CN" sz="2800" smtClean="0">
                <a:solidFill>
                  <a:schemeClr val="folHlink"/>
                </a:solidFill>
              </a:rPr>
              <a:t>5</a:t>
            </a:r>
            <a:r>
              <a:rPr lang="zh-CN" altLang="en-US" sz="2800" smtClean="0">
                <a:solidFill>
                  <a:schemeClr val="folHlink"/>
                </a:solidFill>
              </a:rPr>
              <a:t>）对基准电源的要求</a:t>
            </a:r>
          </a:p>
          <a:p>
            <a:pPr algn="just" eaLnBrk="1" hangingPunct="1">
              <a:lnSpc>
                <a:spcPct val="80000"/>
              </a:lnSpc>
              <a:buFont typeface="Wingdings" pitchFamily="2" charset="2"/>
              <a:buNone/>
            </a:pPr>
            <a:r>
              <a:rPr lang="zh-CN" altLang="en-US" sz="2800" smtClean="0"/>
              <a:t>	基准电源的精度对整个系统的精度产生很大影响。故在设计时，应考虑是否要外接精密基准电源。 </a:t>
            </a:r>
          </a:p>
          <a:p>
            <a:pPr algn="just" eaLnBrk="1" hangingPunct="1">
              <a:lnSpc>
                <a:spcPct val="80000"/>
              </a:lnSpc>
              <a:buFont typeface="Wingdings" pitchFamily="2" charset="2"/>
              <a:buNone/>
            </a:pPr>
            <a:endParaRPr lang="zh-CN" altLang="en-US" sz="2800" smtClean="0"/>
          </a:p>
          <a:p>
            <a:pPr algn="just" eaLnBrk="1" hangingPunct="1">
              <a:lnSpc>
                <a:spcPct val="80000"/>
              </a:lnSpc>
              <a:buFont typeface="Wingdings" pitchFamily="2" charset="2"/>
              <a:buNone/>
            </a:pPr>
            <a:r>
              <a:rPr lang="zh-CN" altLang="en-US" sz="2800" smtClean="0">
                <a:latin typeface="宋体" pitchFamily="2" charset="-122"/>
              </a:rPr>
              <a:t>	其他参数还有：输出逻辑电平、温度范围等。在设计各类微机控制系统时，可根据系统的要求及上述各项参数指标，选择满足要求的</a:t>
            </a:r>
            <a:r>
              <a:rPr lang="en-US" altLang="zh-CN" sz="2800" smtClean="0">
                <a:latin typeface="宋体" pitchFamily="2" charset="-122"/>
              </a:rPr>
              <a:t>A/D</a:t>
            </a:r>
            <a:r>
              <a:rPr lang="zh-CN" altLang="en-US" sz="2800" smtClean="0">
                <a:latin typeface="宋体" pitchFamily="2" charset="-122"/>
              </a:rPr>
              <a:t>转换器。</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468313" y="981075"/>
            <a:ext cx="7920037" cy="1944688"/>
          </a:xfrm>
        </p:spPr>
        <p:txBody>
          <a:bodyPr/>
          <a:lstStyle/>
          <a:p>
            <a:pPr eaLnBrk="1" hangingPunct="1">
              <a:buFont typeface="Wingdings" pitchFamily="2" charset="2"/>
              <a:buNone/>
            </a:pPr>
            <a:r>
              <a:rPr lang="en-US" altLang="zh-CN" sz="3600" dirty="0" smtClean="0"/>
              <a:t>    </a:t>
            </a:r>
            <a:r>
              <a:rPr lang="en-US" altLang="zh-CN" sz="2800" dirty="0" err="1" smtClean="0"/>
              <a:t>ADC0808</a:t>
            </a:r>
            <a:r>
              <a:rPr lang="en-US" altLang="zh-CN" sz="2800" dirty="0" smtClean="0"/>
              <a:t>/0809  8</a:t>
            </a:r>
            <a:r>
              <a:rPr lang="zh-CN" altLang="en-US" sz="2800" dirty="0" smtClean="0"/>
              <a:t>位</a:t>
            </a:r>
            <a:r>
              <a:rPr lang="zh-CN" altLang="en-US" sz="2800" dirty="0" smtClean="0">
                <a:solidFill>
                  <a:schemeClr val="accent1"/>
                </a:solidFill>
              </a:rPr>
              <a:t>逐次比较式</a:t>
            </a:r>
            <a:r>
              <a:rPr lang="en-US" altLang="zh-CN" sz="2800" dirty="0" smtClean="0"/>
              <a:t>A/D</a:t>
            </a:r>
            <a:r>
              <a:rPr lang="zh-CN" altLang="en-US" sz="2800" dirty="0" smtClean="0"/>
              <a:t>转换器，是一种单片</a:t>
            </a:r>
            <a:r>
              <a:rPr lang="en-US" altLang="zh-CN" sz="2800" dirty="0" smtClean="0"/>
              <a:t>CMOS</a:t>
            </a:r>
            <a:r>
              <a:rPr lang="zh-CN" altLang="en-US" sz="2800" dirty="0" smtClean="0"/>
              <a:t>器件。包括</a:t>
            </a:r>
            <a:r>
              <a:rPr lang="en-US" altLang="zh-CN" sz="2800" dirty="0" smtClean="0">
                <a:solidFill>
                  <a:schemeClr val="accent1"/>
                </a:solidFill>
              </a:rPr>
              <a:t>8</a:t>
            </a:r>
            <a:r>
              <a:rPr lang="zh-CN" altLang="en-US" sz="2800" dirty="0" smtClean="0">
                <a:solidFill>
                  <a:schemeClr val="accent1"/>
                </a:solidFill>
              </a:rPr>
              <a:t>通道多路转换器</a:t>
            </a:r>
            <a:r>
              <a:rPr lang="zh-CN" altLang="en-US" sz="2800" dirty="0" smtClean="0"/>
              <a:t>、 </a:t>
            </a:r>
            <a:r>
              <a:rPr lang="en-US" altLang="zh-CN" sz="2800" dirty="0" smtClean="0">
                <a:solidFill>
                  <a:schemeClr val="accent1"/>
                </a:solidFill>
              </a:rPr>
              <a:t>8</a:t>
            </a:r>
            <a:r>
              <a:rPr lang="zh-CN" altLang="en-US" sz="2800" dirty="0" smtClean="0">
                <a:solidFill>
                  <a:schemeClr val="accent1"/>
                </a:solidFill>
              </a:rPr>
              <a:t>位的</a:t>
            </a:r>
            <a:r>
              <a:rPr lang="en-US" altLang="zh-CN" sz="2800" dirty="0" smtClean="0">
                <a:solidFill>
                  <a:schemeClr val="accent1"/>
                </a:solidFill>
              </a:rPr>
              <a:t>A/D</a:t>
            </a:r>
            <a:r>
              <a:rPr lang="zh-CN" altLang="en-US" sz="2800" dirty="0" smtClean="0">
                <a:solidFill>
                  <a:schemeClr val="accent1"/>
                </a:solidFill>
              </a:rPr>
              <a:t>转换器</a:t>
            </a:r>
            <a:r>
              <a:rPr lang="zh-CN" altLang="en-US" sz="2800" dirty="0" smtClean="0"/>
              <a:t>、</a:t>
            </a:r>
            <a:r>
              <a:rPr lang="zh-CN" altLang="en-US" sz="2800" dirty="0" smtClean="0">
                <a:solidFill>
                  <a:schemeClr val="accent1"/>
                </a:solidFill>
              </a:rPr>
              <a:t>输出缓冲锁存器</a:t>
            </a:r>
            <a:r>
              <a:rPr lang="zh-CN" altLang="en-US" sz="2800" dirty="0" smtClean="0"/>
              <a:t>（三态）和与微处理器兼容的</a:t>
            </a:r>
            <a:r>
              <a:rPr lang="zh-CN" altLang="en-US" sz="2800" dirty="0" smtClean="0">
                <a:solidFill>
                  <a:schemeClr val="accent1"/>
                </a:solidFill>
              </a:rPr>
              <a:t>控制逻辑</a:t>
            </a:r>
            <a:r>
              <a:rPr lang="zh-CN" altLang="en-US" sz="2800" dirty="0" smtClean="0"/>
              <a:t>。</a:t>
            </a:r>
          </a:p>
        </p:txBody>
      </p:sp>
      <p:sp>
        <p:nvSpPr>
          <p:cNvPr id="48130" name="Rectangle 2"/>
          <p:cNvSpPr>
            <a:spLocks noGrp="1" noChangeArrowheads="1"/>
          </p:cNvSpPr>
          <p:nvPr>
            <p:ph type="title"/>
          </p:nvPr>
        </p:nvSpPr>
        <p:spPr>
          <a:xfrm>
            <a:off x="684213" y="115888"/>
            <a:ext cx="7772400" cy="1143000"/>
          </a:xfrm>
        </p:spPr>
        <p:txBody>
          <a:bodyPr/>
          <a:lstStyle/>
          <a:p>
            <a:pPr eaLnBrk="1" hangingPunct="1"/>
            <a:r>
              <a:rPr lang="en-US" altLang="zh-CN" smtClean="0"/>
              <a:t>5  8</a:t>
            </a:r>
            <a:r>
              <a:rPr lang="zh-CN" altLang="en-US" smtClean="0"/>
              <a:t>位</a:t>
            </a:r>
            <a:r>
              <a:rPr lang="en-US" altLang="zh-CN" smtClean="0"/>
              <a:t>A/D</a:t>
            </a:r>
            <a:r>
              <a:rPr lang="zh-CN" altLang="en-US" smtClean="0"/>
              <a:t>转换器</a:t>
            </a:r>
            <a:r>
              <a:rPr lang="en-US" altLang="zh-CN" smtClean="0"/>
              <a:t>ADC0809</a:t>
            </a:r>
          </a:p>
        </p:txBody>
      </p:sp>
      <p:sp>
        <p:nvSpPr>
          <p:cNvPr id="48132" name="Rectangle 5"/>
          <p:cNvSpPr>
            <a:spLocks noChangeArrowheads="1"/>
          </p:cNvSpPr>
          <p:nvPr/>
        </p:nvSpPr>
        <p:spPr bwMode="auto">
          <a:xfrm>
            <a:off x="0" y="1676400"/>
            <a:ext cx="9144000" cy="0"/>
          </a:xfrm>
          <a:prstGeom prst="rect">
            <a:avLst/>
          </a:prstGeom>
          <a:noFill/>
          <a:ln w="12700" cap="sq">
            <a:noFill/>
            <a:miter lim="800000"/>
            <a:headEnd type="none" w="sm" len="sm"/>
            <a:tailEnd type="none" w="sm" len="sm"/>
          </a:ln>
        </p:spPr>
        <p:txBody>
          <a:bodyPr wrap="none" anchor="ctr">
            <a:spAutoFit/>
          </a:bodyPr>
          <a:lstStyle/>
          <a:p>
            <a:endParaRPr lang="zh-CN" altLang="en-US"/>
          </a:p>
        </p:txBody>
      </p:sp>
      <p:graphicFrame>
        <p:nvGraphicFramePr>
          <p:cNvPr id="48133" name="Object 4"/>
          <p:cNvGraphicFramePr>
            <a:graphicFrameLocks noChangeAspect="1"/>
          </p:cNvGraphicFramePr>
          <p:nvPr/>
        </p:nvGraphicFramePr>
        <p:xfrm>
          <a:off x="1187450" y="2997200"/>
          <a:ext cx="6480175" cy="3859213"/>
        </p:xfrm>
        <a:graphic>
          <a:graphicData uri="http://schemas.openxmlformats.org/presentationml/2006/ole">
            <mc:AlternateContent xmlns:mc="http://schemas.openxmlformats.org/markup-compatibility/2006">
              <mc:Choice xmlns:v="urn:schemas-microsoft-com:vml" Requires="v">
                <p:oleObj spid="_x0000_s48141" name="Visio" r:id="rId3" imgW="5350071" imgH="3627305" progId="Visio.Drawing.11">
                  <p:embed/>
                </p:oleObj>
              </mc:Choice>
              <mc:Fallback>
                <p:oleObj name="Visio" r:id="rId3" imgW="5350071" imgH="362730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997200"/>
                        <a:ext cx="6480175" cy="3859213"/>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539750" y="692150"/>
            <a:ext cx="7989888" cy="5589588"/>
          </a:xfrm>
        </p:spPr>
        <p:txBody>
          <a:bodyPr/>
          <a:lstStyle/>
          <a:p>
            <a:pPr eaLnBrk="1" hangingPunct="1">
              <a:lnSpc>
                <a:spcPct val="90000"/>
              </a:lnSpc>
              <a:buFont typeface="Wingdings" pitchFamily="2" charset="2"/>
              <a:buNone/>
            </a:pPr>
            <a:r>
              <a:rPr kumimoji="0" lang="en-US" altLang="zh-CN" sz="2800" smtClean="0">
                <a:solidFill>
                  <a:schemeClr val="folHlink"/>
                </a:solidFill>
                <a:latin typeface="宋体" pitchFamily="2" charset="-122"/>
              </a:rPr>
              <a:t>	(1)8</a:t>
            </a:r>
            <a:r>
              <a:rPr kumimoji="0" lang="zh-CN" altLang="en-US" sz="2800" smtClean="0">
                <a:solidFill>
                  <a:schemeClr val="folHlink"/>
                </a:solidFill>
                <a:latin typeface="宋体" pitchFamily="2" charset="-122"/>
              </a:rPr>
              <a:t>通道多路转换器</a:t>
            </a:r>
          </a:p>
          <a:p>
            <a:pPr eaLnBrk="1" hangingPunct="1">
              <a:lnSpc>
                <a:spcPct val="90000"/>
              </a:lnSpc>
              <a:buFont typeface="Wingdings" pitchFamily="2" charset="2"/>
              <a:buNone/>
            </a:pPr>
            <a:r>
              <a:rPr kumimoji="0" lang="zh-CN" altLang="en-US" sz="2800" smtClean="0">
                <a:latin typeface="宋体" pitchFamily="2" charset="-122"/>
              </a:rPr>
              <a:t>	该部分的功能是实现</a:t>
            </a:r>
            <a:r>
              <a:rPr kumimoji="0" lang="en-US" altLang="zh-CN" sz="2800" smtClean="0">
                <a:latin typeface="宋体" pitchFamily="2" charset="-122"/>
              </a:rPr>
              <a:t>8</a:t>
            </a:r>
            <a:r>
              <a:rPr kumimoji="0" lang="zh-CN" altLang="en-US" sz="2800" smtClean="0">
                <a:latin typeface="宋体" pitchFamily="2" charset="-122"/>
              </a:rPr>
              <a:t>选</a:t>
            </a:r>
            <a:r>
              <a:rPr kumimoji="0" lang="en-US" altLang="zh-CN" sz="2800" smtClean="0">
                <a:latin typeface="宋体" pitchFamily="2" charset="-122"/>
              </a:rPr>
              <a:t>1</a:t>
            </a:r>
            <a:r>
              <a:rPr kumimoji="0" lang="zh-CN" altLang="en-US" sz="2800" smtClean="0">
                <a:latin typeface="宋体" pitchFamily="2" charset="-122"/>
              </a:rPr>
              <a:t>操作，由通道选择信号</a:t>
            </a:r>
            <a:r>
              <a:rPr kumimoji="0" lang="en-US" altLang="zh-CN" sz="2800" smtClean="0">
                <a:latin typeface="宋体" pitchFamily="2" charset="-122"/>
              </a:rPr>
              <a:t>C</a:t>
            </a:r>
            <a:r>
              <a:rPr kumimoji="0" lang="zh-CN" altLang="en-US" sz="2800" smtClean="0">
                <a:latin typeface="宋体" pitchFamily="2" charset="-122"/>
              </a:rPr>
              <a:t>、</a:t>
            </a:r>
            <a:r>
              <a:rPr kumimoji="0" lang="en-US" altLang="zh-CN" sz="2800" smtClean="0">
                <a:latin typeface="宋体" pitchFamily="2" charset="-122"/>
              </a:rPr>
              <a:t>B</a:t>
            </a:r>
            <a:r>
              <a:rPr kumimoji="0" lang="zh-CN" altLang="en-US" sz="2800" smtClean="0">
                <a:latin typeface="宋体" pitchFamily="2" charset="-122"/>
              </a:rPr>
              <a:t>、</a:t>
            </a:r>
            <a:r>
              <a:rPr kumimoji="0" lang="en-US" altLang="zh-CN" sz="2800" smtClean="0">
                <a:latin typeface="宋体" pitchFamily="2" charset="-122"/>
              </a:rPr>
              <a:t>A</a:t>
            </a:r>
            <a:r>
              <a:rPr kumimoji="0" lang="zh-CN" altLang="en-US" sz="2800" smtClean="0">
                <a:latin typeface="宋体" pitchFamily="2" charset="-122"/>
              </a:rPr>
              <a:t>，在</a:t>
            </a:r>
            <a:r>
              <a:rPr kumimoji="0" lang="en-US" altLang="zh-CN" sz="2800" smtClean="0">
                <a:latin typeface="宋体" pitchFamily="2" charset="-122"/>
              </a:rPr>
              <a:t>ALE</a:t>
            </a:r>
            <a:r>
              <a:rPr kumimoji="0" lang="zh-CN" altLang="en-US" sz="2800" smtClean="0">
                <a:latin typeface="宋体" pitchFamily="2" charset="-122"/>
              </a:rPr>
              <a:t>的作用下送入通道选择逻辑。</a:t>
            </a:r>
          </a:p>
          <a:p>
            <a:pPr eaLnBrk="1" hangingPunct="1">
              <a:lnSpc>
                <a:spcPct val="90000"/>
              </a:lnSpc>
              <a:buFont typeface="Wingdings" pitchFamily="2" charset="2"/>
              <a:buNone/>
            </a:pPr>
            <a:r>
              <a:rPr kumimoji="0" lang="en-US" altLang="zh-CN" sz="2800" smtClean="0">
                <a:solidFill>
                  <a:schemeClr val="hlink"/>
                </a:solidFill>
                <a:latin typeface="宋体" pitchFamily="2" charset="-122"/>
              </a:rPr>
              <a:t>	</a:t>
            </a:r>
            <a:r>
              <a:rPr kumimoji="0" lang="en-US" altLang="zh-CN" sz="2800" smtClean="0">
                <a:solidFill>
                  <a:schemeClr val="folHlink"/>
                </a:solidFill>
                <a:latin typeface="宋体" pitchFamily="2" charset="-122"/>
              </a:rPr>
              <a:t>(2)8</a:t>
            </a:r>
            <a:r>
              <a:rPr kumimoji="0" lang="zh-CN" altLang="en-US" sz="2800" smtClean="0">
                <a:solidFill>
                  <a:schemeClr val="folHlink"/>
                </a:solidFill>
                <a:latin typeface="宋体" pitchFamily="2" charset="-122"/>
              </a:rPr>
              <a:t>位</a:t>
            </a:r>
            <a:r>
              <a:rPr kumimoji="0" lang="en-US" altLang="zh-CN" sz="2800" smtClean="0">
                <a:solidFill>
                  <a:schemeClr val="folHlink"/>
                </a:solidFill>
                <a:latin typeface="宋体" pitchFamily="2" charset="-122"/>
              </a:rPr>
              <a:t>A/D</a:t>
            </a:r>
            <a:r>
              <a:rPr kumimoji="0" lang="zh-CN" altLang="en-US" sz="2800" smtClean="0">
                <a:solidFill>
                  <a:schemeClr val="folHlink"/>
                </a:solidFill>
                <a:latin typeface="宋体" pitchFamily="2" charset="-122"/>
              </a:rPr>
              <a:t>转换器</a:t>
            </a:r>
            <a:r>
              <a:rPr kumimoji="0" lang="zh-CN" altLang="en-US" sz="2800" smtClean="0">
                <a:latin typeface="宋体" pitchFamily="2" charset="-122"/>
              </a:rPr>
              <a:t> </a:t>
            </a:r>
          </a:p>
          <a:p>
            <a:pPr eaLnBrk="1" hangingPunct="1">
              <a:lnSpc>
                <a:spcPct val="90000"/>
              </a:lnSpc>
              <a:buFont typeface="Wingdings" pitchFamily="2" charset="2"/>
              <a:buNone/>
            </a:pPr>
            <a:r>
              <a:rPr kumimoji="0" lang="zh-CN" altLang="en-US" sz="2800" smtClean="0">
                <a:latin typeface="宋体" pitchFamily="2" charset="-122"/>
              </a:rPr>
              <a:t>    在</a:t>
            </a:r>
            <a:r>
              <a:rPr kumimoji="0" lang="en-US" altLang="zh-CN" sz="2800" smtClean="0">
                <a:latin typeface="宋体" pitchFamily="2" charset="-122"/>
              </a:rPr>
              <a:t>START</a:t>
            </a:r>
            <a:r>
              <a:rPr kumimoji="0" lang="zh-CN" altLang="en-US" sz="2800" smtClean="0">
                <a:latin typeface="宋体" pitchFamily="2" charset="-122"/>
              </a:rPr>
              <a:t>上收到一个启动转换命令</a:t>
            </a:r>
            <a:r>
              <a:rPr kumimoji="0" lang="en-US" altLang="zh-CN" sz="2800" smtClean="0">
                <a:latin typeface="宋体" pitchFamily="2" charset="-122"/>
              </a:rPr>
              <a:t>(</a:t>
            </a:r>
            <a:r>
              <a:rPr kumimoji="0" lang="zh-CN" altLang="en-US" sz="2800" smtClean="0">
                <a:latin typeface="宋体" pitchFamily="2" charset="-122"/>
              </a:rPr>
              <a:t>正脉冲</a:t>
            </a:r>
            <a:r>
              <a:rPr kumimoji="0" lang="en-US" altLang="zh-CN" sz="2800" smtClean="0">
                <a:latin typeface="宋体" pitchFamily="2" charset="-122"/>
              </a:rPr>
              <a:t>)</a:t>
            </a:r>
            <a:r>
              <a:rPr kumimoji="0" lang="zh-CN" altLang="en-US" sz="2800" smtClean="0">
                <a:latin typeface="宋体" pitchFamily="2" charset="-122"/>
              </a:rPr>
              <a:t>后开始转换，</a:t>
            </a:r>
            <a:r>
              <a:rPr kumimoji="0" lang="en-US" altLang="zh-CN" sz="2800" smtClean="0">
                <a:latin typeface="宋体" pitchFamily="2" charset="-122"/>
              </a:rPr>
              <a:t>64</a:t>
            </a:r>
            <a:r>
              <a:rPr kumimoji="0" lang="zh-CN" altLang="en-US" sz="2800" smtClean="0">
                <a:latin typeface="宋体" pitchFamily="2" charset="-122"/>
              </a:rPr>
              <a:t>个时钟周期后转换结束。转换结束时，</a:t>
            </a:r>
            <a:r>
              <a:rPr kumimoji="0" lang="en-US" altLang="zh-CN" sz="2800" smtClean="0">
                <a:latin typeface="宋体" pitchFamily="2" charset="-122"/>
              </a:rPr>
              <a:t>EOC</a:t>
            </a:r>
            <a:r>
              <a:rPr kumimoji="0" lang="zh-CN" altLang="en-US" sz="2800" smtClean="0">
                <a:latin typeface="宋体" pitchFamily="2" charset="-122"/>
              </a:rPr>
              <a:t>信号由低电平变为高电平，通知</a:t>
            </a:r>
            <a:r>
              <a:rPr kumimoji="0" lang="en-US" altLang="zh-CN" sz="2800" smtClean="0">
                <a:latin typeface="宋体" pitchFamily="2" charset="-122"/>
              </a:rPr>
              <a:t>CPU</a:t>
            </a:r>
            <a:r>
              <a:rPr kumimoji="0" lang="zh-CN" altLang="en-US" sz="2800" smtClean="0">
                <a:latin typeface="宋体" pitchFamily="2" charset="-122"/>
              </a:rPr>
              <a:t>读结果。 </a:t>
            </a:r>
          </a:p>
          <a:p>
            <a:pPr eaLnBrk="1" hangingPunct="1">
              <a:lnSpc>
                <a:spcPct val="90000"/>
              </a:lnSpc>
              <a:buFont typeface="Wingdings" pitchFamily="2" charset="2"/>
              <a:buNone/>
            </a:pPr>
            <a:r>
              <a:rPr kumimoji="0" lang="en-US" altLang="zh-CN" sz="2800" smtClean="0">
                <a:solidFill>
                  <a:schemeClr val="hlink"/>
                </a:solidFill>
                <a:latin typeface="宋体" pitchFamily="2" charset="-122"/>
              </a:rPr>
              <a:t>	</a:t>
            </a:r>
            <a:r>
              <a:rPr kumimoji="0" lang="en-US" altLang="zh-CN" sz="2800" smtClean="0">
                <a:solidFill>
                  <a:schemeClr val="folHlink"/>
                </a:solidFill>
                <a:latin typeface="宋体" pitchFamily="2" charset="-122"/>
              </a:rPr>
              <a:t>(3)</a:t>
            </a:r>
            <a:r>
              <a:rPr kumimoji="0" lang="zh-CN" altLang="en-US" sz="2800" smtClean="0">
                <a:solidFill>
                  <a:schemeClr val="folHlink"/>
                </a:solidFill>
                <a:latin typeface="宋体" pitchFamily="2" charset="-122"/>
              </a:rPr>
              <a:t>三态输出锁存缓冲器</a:t>
            </a:r>
            <a:r>
              <a:rPr kumimoji="0" lang="zh-CN" altLang="en-US" sz="2800" smtClean="0">
                <a:latin typeface="宋体" pitchFamily="2" charset="-122"/>
              </a:rPr>
              <a:t> </a:t>
            </a:r>
          </a:p>
          <a:p>
            <a:pPr eaLnBrk="1" hangingPunct="1">
              <a:lnSpc>
                <a:spcPct val="90000"/>
              </a:lnSpc>
              <a:buFont typeface="Wingdings" pitchFamily="2" charset="2"/>
              <a:buNone/>
            </a:pPr>
            <a:r>
              <a:rPr kumimoji="0" lang="zh-CN" altLang="en-US" sz="2800" smtClean="0">
                <a:latin typeface="宋体" pitchFamily="2" charset="-122"/>
              </a:rPr>
              <a:t>    用于存放转换结果</a:t>
            </a:r>
            <a:r>
              <a:rPr kumimoji="0" lang="en-US" altLang="zh-CN" sz="2800" smtClean="0">
                <a:latin typeface="宋体" pitchFamily="2" charset="-122"/>
              </a:rPr>
              <a:t>D</a:t>
            </a:r>
            <a:r>
              <a:rPr kumimoji="0" lang="zh-CN" altLang="en-US" sz="2800" smtClean="0">
                <a:latin typeface="宋体" pitchFamily="2" charset="-122"/>
              </a:rPr>
              <a:t>，输出允许信号</a:t>
            </a:r>
            <a:r>
              <a:rPr kumimoji="0" lang="en-US" altLang="zh-CN" sz="2800" smtClean="0">
                <a:latin typeface="宋体" pitchFamily="2" charset="-122"/>
              </a:rPr>
              <a:t>OE</a:t>
            </a:r>
            <a:r>
              <a:rPr kumimoji="0" lang="zh-CN" altLang="en-US" sz="2800" smtClean="0">
                <a:latin typeface="宋体" pitchFamily="2" charset="-122"/>
              </a:rPr>
              <a:t>为高电平时，</a:t>
            </a:r>
            <a:r>
              <a:rPr kumimoji="0" lang="en-US" altLang="zh-CN" sz="2800" smtClean="0">
                <a:latin typeface="宋体" pitchFamily="2" charset="-122"/>
              </a:rPr>
              <a:t>D</a:t>
            </a:r>
            <a:r>
              <a:rPr kumimoji="0" lang="zh-CN" altLang="en-US" sz="2800" smtClean="0">
                <a:latin typeface="宋体" pitchFamily="2" charset="-122"/>
              </a:rPr>
              <a:t>由</a:t>
            </a:r>
            <a:r>
              <a:rPr kumimoji="0" lang="en-US" altLang="zh-CN" sz="2800" smtClean="0">
                <a:latin typeface="宋体" pitchFamily="2" charset="-122"/>
              </a:rPr>
              <a:t>DO7</a:t>
            </a:r>
            <a:r>
              <a:rPr kumimoji="0" lang="zh-CN" altLang="en-US" sz="2800" smtClean="0">
                <a:latin typeface="宋体" pitchFamily="2" charset="-122"/>
              </a:rPr>
              <a:t>～</a:t>
            </a:r>
            <a:r>
              <a:rPr kumimoji="0" lang="en-US" altLang="zh-CN" sz="2800" smtClean="0">
                <a:latin typeface="宋体" pitchFamily="2" charset="-122"/>
              </a:rPr>
              <a:t>DO0</a:t>
            </a:r>
            <a:r>
              <a:rPr kumimoji="0" lang="zh-CN" altLang="en-US" sz="2800" smtClean="0">
                <a:latin typeface="宋体" pitchFamily="2" charset="-122"/>
              </a:rPr>
              <a:t>上输出；</a:t>
            </a:r>
            <a:r>
              <a:rPr kumimoji="0" lang="en-US" altLang="zh-CN" sz="2800" smtClean="0">
                <a:latin typeface="宋体" pitchFamily="2" charset="-122"/>
              </a:rPr>
              <a:t>OE</a:t>
            </a:r>
            <a:r>
              <a:rPr kumimoji="0" lang="zh-CN" altLang="en-US" sz="2800" smtClean="0">
                <a:latin typeface="宋体" pitchFamily="2" charset="-122"/>
              </a:rPr>
              <a:t>为低电平输入时，数据输出线</a:t>
            </a:r>
            <a:r>
              <a:rPr kumimoji="0" lang="en-US" altLang="zh-CN" sz="2800" smtClean="0">
                <a:latin typeface="宋体" pitchFamily="2" charset="-122"/>
              </a:rPr>
              <a:t>DO7</a:t>
            </a:r>
            <a:r>
              <a:rPr kumimoji="0" lang="zh-CN" altLang="en-US" sz="2800" smtClean="0">
                <a:latin typeface="宋体" pitchFamily="2" charset="-122"/>
              </a:rPr>
              <a:t>～</a:t>
            </a:r>
            <a:r>
              <a:rPr kumimoji="0" lang="en-US" altLang="zh-CN" sz="2800" smtClean="0">
                <a:latin typeface="宋体" pitchFamily="2" charset="-122"/>
              </a:rPr>
              <a:t>DO0</a:t>
            </a:r>
            <a:r>
              <a:rPr kumimoji="0" lang="zh-CN" altLang="en-US" sz="2800" smtClean="0">
                <a:latin typeface="宋体" pitchFamily="2" charset="-122"/>
              </a:rPr>
              <a:t>为高阻态。</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323850" y="1341438"/>
            <a:ext cx="8496300" cy="4759325"/>
          </a:xfrm>
        </p:spPr>
        <p:txBody>
          <a:bodyPr/>
          <a:lstStyle/>
          <a:p>
            <a:pPr eaLnBrk="1" hangingPunct="1">
              <a:lnSpc>
                <a:spcPct val="90000"/>
              </a:lnSpc>
              <a:buFont typeface="Wingdings" pitchFamily="2" charset="2"/>
              <a:buNone/>
            </a:pPr>
            <a:r>
              <a:rPr lang="en-US" altLang="zh-CN" dirty="0" err="1" smtClean="0"/>
              <a:t>ADC0808</a:t>
            </a:r>
            <a:r>
              <a:rPr lang="en-US" altLang="zh-CN" dirty="0" smtClean="0"/>
              <a:t>/0809</a:t>
            </a:r>
            <a:r>
              <a:rPr lang="zh-CN" altLang="en-US" dirty="0" smtClean="0">
                <a:solidFill>
                  <a:schemeClr val="accent1"/>
                </a:solidFill>
              </a:rPr>
              <a:t>主要技术指标</a:t>
            </a:r>
          </a:p>
          <a:p>
            <a:pPr eaLnBrk="1" hangingPunct="1">
              <a:lnSpc>
                <a:spcPct val="90000"/>
              </a:lnSpc>
            </a:pPr>
            <a:r>
              <a:rPr lang="zh-CN" altLang="en-US" dirty="0" smtClean="0"/>
              <a:t>采用单一的</a:t>
            </a:r>
            <a:r>
              <a:rPr lang="en-US" altLang="zh-CN" dirty="0" smtClean="0"/>
              <a:t>+</a:t>
            </a:r>
            <a:r>
              <a:rPr lang="en-US" altLang="zh-CN" dirty="0" err="1" smtClean="0"/>
              <a:t>5V</a:t>
            </a:r>
            <a:r>
              <a:rPr lang="zh-CN" altLang="en-US" dirty="0" smtClean="0"/>
              <a:t>电源供电，允许的模拟量输入范围为</a:t>
            </a:r>
            <a:r>
              <a:rPr lang="en-US" altLang="zh-CN" dirty="0" err="1" smtClean="0"/>
              <a:t>0~5V</a:t>
            </a:r>
            <a:endParaRPr lang="en-US" altLang="zh-CN" dirty="0" smtClean="0"/>
          </a:p>
          <a:p>
            <a:pPr eaLnBrk="1" hangingPunct="1">
              <a:lnSpc>
                <a:spcPct val="90000"/>
              </a:lnSpc>
            </a:pPr>
            <a:r>
              <a:rPr lang="zh-CN" altLang="en-US" dirty="0" smtClean="0"/>
              <a:t>无需进行零位和满度调整</a:t>
            </a:r>
          </a:p>
          <a:p>
            <a:pPr eaLnBrk="1" hangingPunct="1">
              <a:lnSpc>
                <a:spcPct val="90000"/>
              </a:lnSpc>
            </a:pPr>
            <a:r>
              <a:rPr lang="en-US" altLang="zh-CN" dirty="0" err="1" smtClean="0"/>
              <a:t>ADC0808</a:t>
            </a:r>
            <a:r>
              <a:rPr lang="zh-CN" altLang="en-US" dirty="0" smtClean="0"/>
              <a:t>精度为</a:t>
            </a:r>
            <a:r>
              <a:rPr lang="en-US" altLang="zh-CN" dirty="0" smtClean="0"/>
              <a:t>±1/</a:t>
            </a:r>
            <a:r>
              <a:rPr lang="en-US" altLang="zh-CN" dirty="0" err="1" smtClean="0"/>
              <a:t>2LSB</a:t>
            </a:r>
            <a:r>
              <a:rPr lang="zh-CN" altLang="en-US" dirty="0" smtClean="0"/>
              <a:t>，</a:t>
            </a:r>
            <a:r>
              <a:rPr lang="en-US" altLang="zh-CN" dirty="0" err="1" smtClean="0"/>
              <a:t>ADC0809</a:t>
            </a:r>
            <a:r>
              <a:rPr lang="zh-CN" altLang="en-US" dirty="0" smtClean="0"/>
              <a:t>则为</a:t>
            </a:r>
            <a:r>
              <a:rPr lang="en-US" altLang="zh-CN" dirty="0" smtClean="0"/>
              <a:t>±</a:t>
            </a:r>
            <a:r>
              <a:rPr lang="en-US" altLang="zh-CN" dirty="0" err="1" smtClean="0"/>
              <a:t>1LSB</a:t>
            </a:r>
            <a:endParaRPr lang="zh-CN" altLang="en-US" dirty="0" smtClean="0"/>
          </a:p>
          <a:p>
            <a:pPr eaLnBrk="1" hangingPunct="1">
              <a:lnSpc>
                <a:spcPct val="90000"/>
              </a:lnSpc>
            </a:pPr>
            <a:r>
              <a:rPr lang="zh-CN" altLang="en-US" dirty="0" smtClean="0"/>
              <a:t>功耗为</a:t>
            </a:r>
            <a:r>
              <a:rPr lang="en-US" altLang="zh-CN" dirty="0" err="1" smtClean="0"/>
              <a:t>15mW</a:t>
            </a:r>
            <a:endParaRPr lang="en-US" altLang="zh-CN" dirty="0" smtClean="0"/>
          </a:p>
          <a:p>
            <a:pPr eaLnBrk="1" hangingPunct="1">
              <a:lnSpc>
                <a:spcPct val="90000"/>
              </a:lnSpc>
            </a:pPr>
            <a:r>
              <a:rPr lang="zh-CN" altLang="en-US" dirty="0" smtClean="0"/>
              <a:t>转换速度为</a:t>
            </a:r>
            <a:r>
              <a:rPr lang="en-US" altLang="zh-CN" dirty="0" smtClean="0"/>
              <a:t>64</a:t>
            </a:r>
            <a:r>
              <a:rPr lang="zh-CN" altLang="en-US" dirty="0" smtClean="0"/>
              <a:t>个时钟周期，时钟频率</a:t>
            </a:r>
            <a:r>
              <a:rPr lang="en-US" altLang="zh-CN" dirty="0" smtClean="0"/>
              <a:t>10</a:t>
            </a:r>
            <a:r>
              <a:rPr lang="zh-CN" altLang="en-US" dirty="0" smtClean="0"/>
              <a:t>～</a:t>
            </a:r>
            <a:r>
              <a:rPr lang="en-US" altLang="zh-CN" dirty="0" err="1" smtClean="0"/>
              <a:t>1280kHZ</a:t>
            </a:r>
            <a:endParaRPr lang="zh-CN" alt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sz="half" idx="1"/>
          </p:nvPr>
        </p:nvSpPr>
        <p:spPr>
          <a:xfrm>
            <a:off x="323850" y="836613"/>
            <a:ext cx="4895850" cy="5688012"/>
          </a:xfrm>
        </p:spPr>
        <p:txBody>
          <a:bodyPr/>
          <a:lstStyle/>
          <a:p>
            <a:pPr eaLnBrk="1" hangingPunct="1">
              <a:lnSpc>
                <a:spcPct val="90000"/>
              </a:lnSpc>
              <a:spcBef>
                <a:spcPct val="0"/>
              </a:spcBef>
              <a:buFont typeface="Wingdings" pitchFamily="2" charset="2"/>
              <a:buNone/>
            </a:pPr>
            <a:r>
              <a:rPr lang="zh-CN" altLang="en-US" sz="2800" dirty="0" smtClean="0">
                <a:latin typeface="宋体" pitchFamily="2" charset="-122"/>
              </a:rPr>
              <a:t>引脚功能： </a:t>
            </a:r>
          </a:p>
          <a:p>
            <a:pPr eaLnBrk="1" hangingPunct="1">
              <a:lnSpc>
                <a:spcPct val="90000"/>
              </a:lnSpc>
              <a:spcBef>
                <a:spcPct val="0"/>
              </a:spcBef>
              <a:buClr>
                <a:srgbClr val="CC6600"/>
              </a:buClr>
              <a:buFont typeface="Wingdings" pitchFamily="2" charset="2"/>
              <a:buNone/>
            </a:pPr>
            <a:r>
              <a:rPr lang="en-US" altLang="zh-CN" sz="2800" dirty="0" smtClean="0">
                <a:solidFill>
                  <a:srgbClr val="00FF00"/>
                </a:solidFill>
                <a:latin typeface="宋体" pitchFamily="2" charset="-122"/>
              </a:rPr>
              <a:t>	</a:t>
            </a:r>
            <a:r>
              <a:rPr lang="en-US" altLang="zh-CN" sz="2800" dirty="0" err="1" smtClean="0">
                <a:solidFill>
                  <a:schemeClr val="accent1"/>
                </a:solidFill>
                <a:latin typeface="宋体" pitchFamily="2" charset="-122"/>
              </a:rPr>
              <a:t>IN0</a:t>
            </a:r>
            <a:r>
              <a:rPr lang="zh-CN" altLang="en-US" sz="2800" dirty="0" smtClean="0">
                <a:solidFill>
                  <a:schemeClr val="accent1"/>
                </a:solidFill>
                <a:latin typeface="宋体" pitchFamily="2" charset="-122"/>
              </a:rPr>
              <a:t>～</a:t>
            </a:r>
            <a:r>
              <a:rPr lang="en-US" altLang="zh-CN" sz="2800" dirty="0" err="1" smtClean="0">
                <a:solidFill>
                  <a:schemeClr val="accent1"/>
                </a:solidFill>
                <a:latin typeface="宋体" pitchFamily="2" charset="-122"/>
              </a:rPr>
              <a:t>IN7</a:t>
            </a:r>
            <a:r>
              <a:rPr lang="zh-CN" altLang="en-US" sz="2800" dirty="0" smtClean="0">
                <a:latin typeface="宋体" pitchFamily="2" charset="-122"/>
              </a:rPr>
              <a:t>：</a:t>
            </a:r>
            <a:r>
              <a:rPr lang="en-US" altLang="zh-CN" sz="2800" dirty="0" smtClean="0">
                <a:solidFill>
                  <a:schemeClr val="folHlink"/>
                </a:solidFill>
                <a:latin typeface="宋体" pitchFamily="2" charset="-122"/>
              </a:rPr>
              <a:t>8</a:t>
            </a:r>
            <a:r>
              <a:rPr lang="zh-CN" altLang="en-US" sz="2800" dirty="0" smtClean="0">
                <a:solidFill>
                  <a:schemeClr val="folHlink"/>
                </a:solidFill>
                <a:latin typeface="宋体" pitchFamily="2" charset="-122"/>
              </a:rPr>
              <a:t>路</a:t>
            </a:r>
            <a:r>
              <a:rPr lang="zh-CN" altLang="en-US" sz="2800" dirty="0" smtClean="0">
                <a:latin typeface="宋体" pitchFamily="2" charset="-122"/>
              </a:rPr>
              <a:t>模拟量输入端。允许</a:t>
            </a:r>
            <a:r>
              <a:rPr lang="en-US" altLang="zh-CN" sz="2800" dirty="0" smtClean="0">
                <a:latin typeface="宋体" pitchFamily="2" charset="-122"/>
              </a:rPr>
              <a:t>8</a:t>
            </a:r>
            <a:r>
              <a:rPr lang="zh-CN" altLang="en-US" sz="2800" dirty="0" smtClean="0">
                <a:latin typeface="宋体" pitchFamily="2" charset="-122"/>
              </a:rPr>
              <a:t>路模拟量分时输入，共用一个</a:t>
            </a:r>
            <a:r>
              <a:rPr lang="en-US" altLang="zh-CN" sz="2800" dirty="0" smtClean="0">
                <a:latin typeface="宋体" pitchFamily="2" charset="-122"/>
              </a:rPr>
              <a:t>A/D</a:t>
            </a:r>
            <a:r>
              <a:rPr lang="zh-CN" altLang="en-US" sz="2800" dirty="0" smtClean="0">
                <a:latin typeface="宋体" pitchFamily="2" charset="-122"/>
              </a:rPr>
              <a:t>转换器。</a:t>
            </a:r>
          </a:p>
          <a:p>
            <a:pPr eaLnBrk="1" hangingPunct="1">
              <a:lnSpc>
                <a:spcPct val="90000"/>
              </a:lnSpc>
              <a:spcBef>
                <a:spcPct val="0"/>
              </a:spcBef>
              <a:buClr>
                <a:srgbClr val="CC6600"/>
              </a:buClr>
              <a:buFont typeface="Wingdings" pitchFamily="2" charset="2"/>
              <a:buNone/>
            </a:pPr>
            <a:r>
              <a:rPr lang="en-US" altLang="zh-CN" sz="2800" dirty="0" smtClean="0">
                <a:latin typeface="宋体" pitchFamily="2" charset="-122"/>
              </a:rPr>
              <a:t>	</a:t>
            </a:r>
            <a:r>
              <a:rPr lang="en-US" altLang="zh-CN" sz="2800" dirty="0" smtClean="0">
                <a:solidFill>
                  <a:schemeClr val="accent1"/>
                </a:solidFill>
                <a:latin typeface="宋体" pitchFamily="2" charset="-122"/>
              </a:rPr>
              <a:t>ALE</a:t>
            </a:r>
            <a:r>
              <a:rPr lang="zh-CN" altLang="en-US" sz="2800" dirty="0" smtClean="0">
                <a:latin typeface="宋体" pitchFamily="2" charset="-122"/>
              </a:rPr>
              <a:t>：</a:t>
            </a:r>
            <a:r>
              <a:rPr lang="zh-CN" altLang="en-US" sz="2800" dirty="0" smtClean="0">
                <a:solidFill>
                  <a:schemeClr val="folHlink"/>
                </a:solidFill>
                <a:latin typeface="宋体" pitchFamily="2" charset="-122"/>
              </a:rPr>
              <a:t>地址锁存允许信号</a:t>
            </a:r>
            <a:r>
              <a:rPr lang="zh-CN" altLang="en-US" sz="2800" dirty="0" smtClean="0">
                <a:latin typeface="宋体" pitchFamily="2" charset="-122"/>
              </a:rPr>
              <a:t>，高电平有效。上升沿时锁存</a:t>
            </a:r>
            <a:r>
              <a:rPr lang="en-US" altLang="zh-CN" sz="2800" dirty="0" smtClean="0">
                <a:latin typeface="宋体" pitchFamily="2" charset="-122"/>
              </a:rPr>
              <a:t>3</a:t>
            </a:r>
            <a:r>
              <a:rPr lang="zh-CN" altLang="en-US" sz="2800" dirty="0" smtClean="0">
                <a:latin typeface="宋体" pitchFamily="2" charset="-122"/>
              </a:rPr>
              <a:t>位通道选择信号。</a:t>
            </a:r>
          </a:p>
          <a:p>
            <a:pPr eaLnBrk="1" hangingPunct="1">
              <a:lnSpc>
                <a:spcPct val="90000"/>
              </a:lnSpc>
              <a:spcBef>
                <a:spcPct val="0"/>
              </a:spcBef>
              <a:buClr>
                <a:srgbClr val="CC6600"/>
              </a:buClr>
              <a:buFont typeface="Wingdings" pitchFamily="2" charset="2"/>
              <a:buNone/>
            </a:pPr>
            <a:r>
              <a:rPr lang="en-US" altLang="zh-CN" sz="2800" dirty="0" smtClean="0">
                <a:solidFill>
                  <a:srgbClr val="00FF00"/>
                </a:solidFill>
                <a:latin typeface="宋体" pitchFamily="2" charset="-122"/>
              </a:rPr>
              <a:t>	</a:t>
            </a:r>
            <a:r>
              <a:rPr lang="en-US" altLang="zh-CN" sz="2800" dirty="0" smtClean="0">
                <a:solidFill>
                  <a:schemeClr val="accent1"/>
                </a:solidFill>
                <a:latin typeface="宋体" pitchFamily="2" charset="-122"/>
              </a:rPr>
              <a:t>A</a:t>
            </a:r>
            <a:r>
              <a:rPr lang="zh-CN" altLang="en-US" sz="2800" dirty="0" smtClean="0">
                <a:solidFill>
                  <a:schemeClr val="accent1"/>
                </a:solidFill>
                <a:latin typeface="宋体" pitchFamily="2" charset="-122"/>
              </a:rPr>
              <a:t>、</a:t>
            </a:r>
            <a:r>
              <a:rPr lang="en-US" altLang="zh-CN" sz="2800" dirty="0" smtClean="0">
                <a:solidFill>
                  <a:schemeClr val="accent1"/>
                </a:solidFill>
                <a:latin typeface="宋体" pitchFamily="2" charset="-122"/>
              </a:rPr>
              <a:t>B</a:t>
            </a:r>
            <a:r>
              <a:rPr lang="zh-CN" altLang="en-US" sz="2800" dirty="0" smtClean="0">
                <a:solidFill>
                  <a:schemeClr val="accent1"/>
                </a:solidFill>
                <a:latin typeface="宋体" pitchFamily="2" charset="-122"/>
              </a:rPr>
              <a:t>、</a:t>
            </a:r>
            <a:r>
              <a:rPr lang="en-US" altLang="zh-CN" sz="2800" dirty="0" smtClean="0">
                <a:solidFill>
                  <a:schemeClr val="accent1"/>
                </a:solidFill>
                <a:latin typeface="宋体" pitchFamily="2" charset="-122"/>
              </a:rPr>
              <a:t>C</a:t>
            </a:r>
            <a:r>
              <a:rPr lang="zh-CN" altLang="en-US" sz="2800" dirty="0" smtClean="0">
                <a:latin typeface="宋体" pitchFamily="2" charset="-122"/>
              </a:rPr>
              <a:t>：</a:t>
            </a:r>
            <a:r>
              <a:rPr lang="en-US" altLang="zh-CN" sz="2800" dirty="0" smtClean="0">
                <a:solidFill>
                  <a:schemeClr val="folHlink"/>
                </a:solidFill>
                <a:latin typeface="宋体" pitchFamily="2" charset="-122"/>
              </a:rPr>
              <a:t>3</a:t>
            </a:r>
            <a:r>
              <a:rPr lang="zh-CN" altLang="en-US" sz="2800" dirty="0" smtClean="0">
                <a:solidFill>
                  <a:schemeClr val="folHlink"/>
                </a:solidFill>
                <a:latin typeface="宋体" pitchFamily="2" charset="-122"/>
              </a:rPr>
              <a:t>位地址</a:t>
            </a:r>
            <a:r>
              <a:rPr lang="zh-CN" altLang="en-US" sz="2800" dirty="0" smtClean="0">
                <a:latin typeface="宋体" pitchFamily="2" charset="-122"/>
              </a:rPr>
              <a:t>线即模拟量通道选择线。</a:t>
            </a:r>
            <a:r>
              <a:rPr lang="en-US" altLang="zh-CN" sz="2800" dirty="0" smtClean="0">
                <a:latin typeface="宋体" pitchFamily="2" charset="-122"/>
              </a:rPr>
              <a:t>ALE</a:t>
            </a:r>
            <a:r>
              <a:rPr lang="zh-CN" altLang="en-US" sz="2800" dirty="0" smtClean="0">
                <a:latin typeface="宋体" pitchFamily="2" charset="-122"/>
              </a:rPr>
              <a:t>为高电平时，地址译码出对应通道。</a:t>
            </a:r>
          </a:p>
          <a:p>
            <a:pPr eaLnBrk="1" hangingPunct="1">
              <a:lnSpc>
                <a:spcPct val="90000"/>
              </a:lnSpc>
              <a:spcBef>
                <a:spcPct val="0"/>
              </a:spcBef>
              <a:buClr>
                <a:srgbClr val="CC6600"/>
              </a:buClr>
              <a:buFont typeface="Wingdings" pitchFamily="2" charset="2"/>
              <a:buNone/>
            </a:pPr>
            <a:r>
              <a:rPr lang="en-US" altLang="zh-CN" sz="2800" dirty="0" smtClean="0">
                <a:solidFill>
                  <a:schemeClr val="accent1"/>
                </a:solidFill>
                <a:latin typeface="宋体" pitchFamily="2" charset="-122"/>
              </a:rPr>
              <a:t>	START</a:t>
            </a:r>
            <a:r>
              <a:rPr lang="zh-CN" altLang="en-US" sz="2800" dirty="0" smtClean="0">
                <a:latin typeface="宋体" pitchFamily="2" charset="-122"/>
              </a:rPr>
              <a:t>：</a:t>
            </a:r>
            <a:r>
              <a:rPr lang="zh-CN" altLang="en-US" sz="2800" dirty="0" smtClean="0">
                <a:solidFill>
                  <a:schemeClr val="folHlink"/>
                </a:solidFill>
                <a:latin typeface="宋体" pitchFamily="2" charset="-122"/>
              </a:rPr>
              <a:t>启动</a:t>
            </a:r>
            <a:r>
              <a:rPr lang="en-US" altLang="zh-CN" sz="2800" dirty="0" smtClean="0">
                <a:solidFill>
                  <a:schemeClr val="folHlink"/>
                </a:solidFill>
                <a:latin typeface="宋体" pitchFamily="2" charset="-122"/>
              </a:rPr>
              <a:t>A/D</a:t>
            </a:r>
            <a:r>
              <a:rPr lang="zh-CN" altLang="en-US" sz="2800" dirty="0" smtClean="0">
                <a:solidFill>
                  <a:schemeClr val="folHlink"/>
                </a:solidFill>
                <a:latin typeface="宋体" pitchFamily="2" charset="-122"/>
              </a:rPr>
              <a:t>转换信号</a:t>
            </a:r>
            <a:r>
              <a:rPr lang="zh-CN" altLang="en-US" sz="2800" dirty="0" smtClean="0">
                <a:latin typeface="宋体" pitchFamily="2" charset="-122"/>
              </a:rPr>
              <a:t>，高电平有效。上升沿时将转换器内部清零，下降沿时启动</a:t>
            </a:r>
            <a:r>
              <a:rPr lang="en-US" altLang="zh-CN" sz="2800" dirty="0" smtClean="0">
                <a:latin typeface="宋体" pitchFamily="2" charset="-122"/>
              </a:rPr>
              <a:t>A/D</a:t>
            </a:r>
            <a:r>
              <a:rPr lang="zh-CN" altLang="en-US" sz="2800" dirty="0" smtClean="0">
                <a:latin typeface="宋体" pitchFamily="2" charset="-122"/>
              </a:rPr>
              <a:t>转换。</a:t>
            </a:r>
          </a:p>
        </p:txBody>
      </p:sp>
      <p:graphicFrame>
        <p:nvGraphicFramePr>
          <p:cNvPr id="51203" name="Object 4"/>
          <p:cNvGraphicFramePr>
            <a:graphicFrameLocks noGrp="1" noChangeAspect="1"/>
          </p:cNvGraphicFramePr>
          <p:nvPr>
            <p:ph sz="half" idx="2"/>
          </p:nvPr>
        </p:nvGraphicFramePr>
        <p:xfrm>
          <a:off x="5526088" y="1866900"/>
          <a:ext cx="3149600" cy="3843338"/>
        </p:xfrm>
        <a:graphic>
          <a:graphicData uri="http://schemas.openxmlformats.org/presentationml/2006/ole">
            <mc:AlternateContent xmlns:mc="http://schemas.openxmlformats.org/markup-compatibility/2006">
              <mc:Choice xmlns:v="urn:schemas-microsoft-com:vml" Requires="v">
                <p:oleObj spid="_x0000_s51211" name="Visio" r:id="rId3" imgW="2052320" imgH="2504440" progId="Visio.Drawing.11">
                  <p:embed/>
                </p:oleObj>
              </mc:Choice>
              <mc:Fallback>
                <p:oleObj name="Visio" r:id="rId3" imgW="2052320" imgH="250444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6088" y="1866900"/>
                        <a:ext cx="3149600" cy="3843338"/>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250825" y="1052513"/>
            <a:ext cx="8713788" cy="5472112"/>
          </a:xfrm>
        </p:spPr>
        <p:txBody>
          <a:bodyPr/>
          <a:lstStyle/>
          <a:p>
            <a:pPr eaLnBrk="1" hangingPunct="1">
              <a:lnSpc>
                <a:spcPct val="90000"/>
              </a:lnSpc>
              <a:spcBef>
                <a:spcPct val="0"/>
              </a:spcBef>
              <a:buClr>
                <a:srgbClr val="CC6600"/>
              </a:buClr>
              <a:buFont typeface="Wingdings" pitchFamily="2" charset="2"/>
              <a:buNone/>
            </a:pPr>
            <a:r>
              <a:rPr lang="en-US" altLang="zh-CN" sz="2400" smtClean="0">
                <a:solidFill>
                  <a:srgbClr val="00FF00"/>
                </a:solidFill>
                <a:latin typeface="宋体" pitchFamily="2" charset="-122"/>
              </a:rPr>
              <a:t>	EOC</a:t>
            </a:r>
            <a:r>
              <a:rPr lang="zh-CN" altLang="en-US" sz="2400" smtClean="0">
                <a:latin typeface="宋体" pitchFamily="2" charset="-122"/>
              </a:rPr>
              <a:t>：</a:t>
            </a:r>
            <a:r>
              <a:rPr lang="zh-CN" altLang="en-US" sz="2400" smtClean="0">
                <a:solidFill>
                  <a:schemeClr val="folHlink"/>
                </a:solidFill>
                <a:latin typeface="宋体" pitchFamily="2" charset="-122"/>
              </a:rPr>
              <a:t>转换结束信号</a:t>
            </a:r>
            <a:r>
              <a:rPr lang="zh-CN" altLang="en-US" sz="2400" smtClean="0">
                <a:latin typeface="宋体" pitchFamily="2" charset="-122"/>
              </a:rPr>
              <a:t>。</a:t>
            </a:r>
            <a:r>
              <a:rPr lang="zh-CN" altLang="en-US" sz="2400" smtClean="0"/>
              <a:t>从</a:t>
            </a:r>
            <a:r>
              <a:rPr lang="en-US" altLang="zh-CN" sz="2400" smtClean="0"/>
              <a:t>START</a:t>
            </a:r>
            <a:r>
              <a:rPr lang="zh-CN" altLang="en-US" sz="2400" smtClean="0"/>
              <a:t>上升沿开始</a:t>
            </a:r>
            <a:r>
              <a:rPr lang="en-US" altLang="zh-CN" sz="2400" smtClean="0"/>
              <a:t>8</a:t>
            </a:r>
            <a:r>
              <a:rPr lang="zh-CN" altLang="en-US" sz="2400" smtClean="0"/>
              <a:t>个时钟周期后</a:t>
            </a:r>
            <a:r>
              <a:rPr lang="zh-CN" altLang="en-US" sz="2400" smtClean="0">
                <a:latin typeface="宋体" pitchFamily="2" charset="-122"/>
              </a:rPr>
              <a:t>由高电平变为低电平。转换结果在</a:t>
            </a:r>
            <a:r>
              <a:rPr lang="en-US" altLang="zh-CN" sz="2400" smtClean="0">
                <a:latin typeface="宋体" pitchFamily="2" charset="-122"/>
              </a:rPr>
              <a:t>EOC</a:t>
            </a:r>
            <a:r>
              <a:rPr lang="zh-CN" altLang="en-US" sz="2400" smtClean="0">
                <a:latin typeface="宋体" pitchFamily="2" charset="-122"/>
              </a:rPr>
              <a:t>上升沿</a:t>
            </a:r>
            <a:r>
              <a:rPr lang="en-US" altLang="zh-CN" sz="2400" smtClean="0">
                <a:latin typeface="宋体" pitchFamily="2" charset="-122"/>
              </a:rPr>
              <a:t>(64</a:t>
            </a:r>
            <a:r>
              <a:rPr lang="zh-CN" altLang="en-US" sz="2400" smtClean="0">
                <a:latin typeface="宋体" pitchFamily="2" charset="-122"/>
              </a:rPr>
              <a:t>个时钟周期后由低电平转换为高电平</a:t>
            </a:r>
            <a:r>
              <a:rPr lang="en-US" altLang="zh-CN" sz="2400" smtClean="0">
                <a:latin typeface="宋体" pitchFamily="2" charset="-122"/>
              </a:rPr>
              <a:t>)</a:t>
            </a:r>
            <a:r>
              <a:rPr lang="zh-CN" altLang="en-US" sz="2400" smtClean="0">
                <a:latin typeface="宋体" pitchFamily="2" charset="-122"/>
              </a:rPr>
              <a:t>前一个时钟周期存入寄存器。该信号可作为中断请求信号。</a:t>
            </a:r>
          </a:p>
          <a:p>
            <a:pPr eaLnBrk="1" hangingPunct="1">
              <a:lnSpc>
                <a:spcPct val="90000"/>
              </a:lnSpc>
              <a:spcBef>
                <a:spcPct val="0"/>
              </a:spcBef>
              <a:buClr>
                <a:srgbClr val="CC6600"/>
              </a:buClr>
              <a:buFont typeface="Wingdings" pitchFamily="2" charset="2"/>
              <a:buNone/>
            </a:pPr>
            <a:r>
              <a:rPr lang="en-US" altLang="zh-CN" sz="2400" smtClean="0">
                <a:solidFill>
                  <a:srgbClr val="00FF00"/>
                </a:solidFill>
                <a:latin typeface="宋体" pitchFamily="2" charset="-122"/>
              </a:rPr>
              <a:t>	OE</a:t>
            </a:r>
            <a:r>
              <a:rPr lang="zh-CN" altLang="en-US" sz="2400" smtClean="0">
                <a:latin typeface="宋体" pitchFamily="2" charset="-122"/>
              </a:rPr>
              <a:t>：</a:t>
            </a:r>
            <a:r>
              <a:rPr lang="zh-CN" altLang="en-US" sz="2400" smtClean="0">
                <a:solidFill>
                  <a:schemeClr val="folHlink"/>
                </a:solidFill>
                <a:latin typeface="宋体" pitchFamily="2" charset="-122"/>
              </a:rPr>
              <a:t>输出允许信号</a:t>
            </a:r>
            <a:r>
              <a:rPr lang="zh-CN" altLang="en-US" sz="2400" smtClean="0">
                <a:latin typeface="宋体" pitchFamily="2" charset="-122"/>
              </a:rPr>
              <a:t>，高电平有效。该信号用来打开三态输出缓冲器，将</a:t>
            </a:r>
            <a:r>
              <a:rPr lang="en-US" altLang="zh-CN" sz="2400" smtClean="0">
                <a:latin typeface="宋体" pitchFamily="2" charset="-122"/>
              </a:rPr>
              <a:t>A/D</a:t>
            </a:r>
            <a:r>
              <a:rPr lang="zh-CN" altLang="en-US" sz="2400" smtClean="0">
                <a:latin typeface="宋体" pitchFamily="2" charset="-122"/>
              </a:rPr>
              <a:t>转换得到的</a:t>
            </a:r>
            <a:r>
              <a:rPr lang="en-US" altLang="zh-CN" sz="2400" smtClean="0">
                <a:latin typeface="宋体" pitchFamily="2" charset="-122"/>
              </a:rPr>
              <a:t>8</a:t>
            </a:r>
            <a:r>
              <a:rPr lang="zh-CN" altLang="en-US" sz="2400" smtClean="0">
                <a:latin typeface="宋体" pitchFamily="2" charset="-122"/>
              </a:rPr>
              <a:t>位数字量送到数据总线上。</a:t>
            </a:r>
          </a:p>
          <a:p>
            <a:pPr eaLnBrk="1" hangingPunct="1">
              <a:lnSpc>
                <a:spcPct val="90000"/>
              </a:lnSpc>
              <a:spcBef>
                <a:spcPct val="0"/>
              </a:spcBef>
              <a:buClr>
                <a:srgbClr val="CC6600"/>
              </a:buClr>
              <a:buFont typeface="Wingdings" pitchFamily="2" charset="2"/>
              <a:buNone/>
            </a:pPr>
            <a:r>
              <a:rPr lang="en-US" altLang="zh-CN" sz="2400" smtClean="0">
                <a:solidFill>
                  <a:srgbClr val="00FF00"/>
                </a:solidFill>
                <a:latin typeface="宋体" pitchFamily="2" charset="-122"/>
              </a:rPr>
              <a:t>	D0</a:t>
            </a:r>
            <a:r>
              <a:rPr lang="zh-CN" altLang="en-US" sz="2400" smtClean="0">
                <a:solidFill>
                  <a:srgbClr val="00FF00"/>
                </a:solidFill>
                <a:latin typeface="宋体" pitchFamily="2" charset="-122"/>
              </a:rPr>
              <a:t>～</a:t>
            </a:r>
            <a:r>
              <a:rPr lang="en-US" altLang="zh-CN" sz="2400" smtClean="0">
                <a:solidFill>
                  <a:srgbClr val="00FF00"/>
                </a:solidFill>
                <a:latin typeface="宋体" pitchFamily="2" charset="-122"/>
              </a:rPr>
              <a:t>D7</a:t>
            </a:r>
            <a:r>
              <a:rPr lang="zh-CN" altLang="en-US" sz="2400" smtClean="0">
                <a:latin typeface="宋体" pitchFamily="2" charset="-122"/>
              </a:rPr>
              <a:t>：</a:t>
            </a:r>
            <a:r>
              <a:rPr lang="en-US" altLang="zh-CN" sz="2400" smtClean="0">
                <a:latin typeface="宋体" pitchFamily="2" charset="-122"/>
              </a:rPr>
              <a:t>8</a:t>
            </a:r>
            <a:r>
              <a:rPr lang="zh-CN" altLang="en-US" sz="2400" smtClean="0">
                <a:latin typeface="宋体" pitchFamily="2" charset="-122"/>
              </a:rPr>
              <a:t>位数字量输出。</a:t>
            </a:r>
            <a:r>
              <a:rPr lang="en-US" altLang="zh-CN" sz="2400" smtClean="0">
                <a:latin typeface="宋体" pitchFamily="2" charset="-122"/>
              </a:rPr>
              <a:t>D0</a:t>
            </a:r>
            <a:r>
              <a:rPr lang="zh-CN" altLang="en-US" sz="2400" smtClean="0">
                <a:latin typeface="宋体" pitchFamily="2" charset="-122"/>
              </a:rPr>
              <a:t>为最低位，</a:t>
            </a:r>
            <a:r>
              <a:rPr lang="en-US" altLang="zh-CN" sz="2400" smtClean="0">
                <a:latin typeface="宋体" pitchFamily="2" charset="-122"/>
              </a:rPr>
              <a:t>D7</a:t>
            </a:r>
            <a:r>
              <a:rPr lang="zh-CN" altLang="en-US" sz="2400" smtClean="0">
                <a:latin typeface="宋体" pitchFamily="2" charset="-122"/>
              </a:rPr>
              <a:t>为最高位。由于有三态输出锁存，可与主机数据总线直接相连。</a:t>
            </a:r>
            <a:endParaRPr lang="en-US" altLang="zh-CN" sz="2400" smtClean="0">
              <a:latin typeface="宋体" pitchFamily="2" charset="-122"/>
            </a:endParaRPr>
          </a:p>
          <a:p>
            <a:pPr eaLnBrk="1" hangingPunct="1">
              <a:lnSpc>
                <a:spcPct val="90000"/>
              </a:lnSpc>
              <a:buFont typeface="Wingdings" pitchFamily="2" charset="2"/>
              <a:buNone/>
            </a:pPr>
            <a:r>
              <a:rPr lang="en-US" altLang="zh-CN" sz="2400" smtClean="0">
                <a:solidFill>
                  <a:srgbClr val="00FF00"/>
                </a:solidFill>
                <a:latin typeface="宋体" pitchFamily="2" charset="-122"/>
              </a:rPr>
              <a:t>	CLOCK</a:t>
            </a:r>
            <a:r>
              <a:rPr lang="zh-CN" altLang="en-US" sz="2400" smtClean="0">
                <a:latin typeface="宋体" pitchFamily="2" charset="-122"/>
              </a:rPr>
              <a:t>：</a:t>
            </a:r>
            <a:r>
              <a:rPr lang="zh-CN" altLang="en-US" sz="2400" smtClean="0">
                <a:solidFill>
                  <a:schemeClr val="folHlink"/>
                </a:solidFill>
                <a:latin typeface="宋体" pitchFamily="2" charset="-122"/>
              </a:rPr>
              <a:t>外部时钟脉冲输入端</a:t>
            </a:r>
            <a:r>
              <a:rPr lang="zh-CN" altLang="en-US" sz="2400" smtClean="0">
                <a:latin typeface="宋体" pitchFamily="2" charset="-122"/>
              </a:rPr>
              <a:t>。当脉冲频率为</a:t>
            </a:r>
            <a:r>
              <a:rPr lang="en-US" altLang="zh-CN" sz="2400" smtClean="0">
                <a:latin typeface="宋体" pitchFamily="2" charset="-122"/>
              </a:rPr>
              <a:t>640kHz</a:t>
            </a:r>
            <a:r>
              <a:rPr lang="zh-CN" altLang="en-US" sz="2400" smtClean="0">
                <a:latin typeface="宋体" pitchFamily="2" charset="-122"/>
              </a:rPr>
              <a:t>时，</a:t>
            </a:r>
            <a:r>
              <a:rPr lang="en-US" altLang="zh-CN" sz="2400" smtClean="0">
                <a:latin typeface="宋体" pitchFamily="2" charset="-122"/>
              </a:rPr>
              <a:t>A/D</a:t>
            </a:r>
            <a:r>
              <a:rPr lang="zh-CN" altLang="en-US" sz="2400" smtClean="0">
                <a:latin typeface="宋体" pitchFamily="2" charset="-122"/>
              </a:rPr>
              <a:t>转换时间为</a:t>
            </a:r>
            <a:r>
              <a:rPr lang="en-US" altLang="zh-CN" sz="2400" smtClean="0">
                <a:latin typeface="宋体" pitchFamily="2" charset="-122"/>
              </a:rPr>
              <a:t>100</a:t>
            </a:r>
            <a:r>
              <a:rPr lang="en-US" altLang="zh-CN" sz="2400" smtClean="0">
                <a:latin typeface="宋体" pitchFamily="2" charset="-122"/>
                <a:sym typeface="Symbol" pitchFamily="18" charset="2"/>
              </a:rPr>
              <a:t></a:t>
            </a:r>
            <a:r>
              <a:rPr lang="en-US" altLang="zh-CN" sz="2400" smtClean="0">
                <a:latin typeface="宋体" pitchFamily="2" charset="-122"/>
              </a:rPr>
              <a:t>s</a:t>
            </a:r>
            <a:r>
              <a:rPr lang="zh-CN" altLang="en-US" sz="2400" smtClean="0">
                <a:latin typeface="宋体" pitchFamily="2" charset="-122"/>
              </a:rPr>
              <a:t>（</a:t>
            </a:r>
            <a:r>
              <a:rPr lang="en-US" altLang="zh-CN" sz="2400" smtClean="0">
                <a:latin typeface="宋体" pitchFamily="2" charset="-122"/>
              </a:rPr>
              <a:t>8*8</a:t>
            </a:r>
            <a:r>
              <a:rPr lang="zh-CN" altLang="en-US" sz="2400" smtClean="0">
                <a:latin typeface="宋体" pitchFamily="2" charset="-122"/>
              </a:rPr>
              <a:t>个时钟周期）。</a:t>
            </a:r>
          </a:p>
          <a:p>
            <a:pPr eaLnBrk="1" hangingPunct="1">
              <a:lnSpc>
                <a:spcPct val="90000"/>
              </a:lnSpc>
              <a:buFont typeface="Wingdings" pitchFamily="2" charset="2"/>
              <a:buNone/>
            </a:pPr>
            <a:r>
              <a:rPr lang="en-US" altLang="zh-CN" sz="2400" smtClean="0">
                <a:solidFill>
                  <a:srgbClr val="00FF00"/>
                </a:solidFill>
                <a:latin typeface="宋体" pitchFamily="2" charset="-122"/>
              </a:rPr>
              <a:t>	VR+</a:t>
            </a:r>
            <a:r>
              <a:rPr lang="zh-CN" altLang="en-US" sz="2400" smtClean="0">
                <a:solidFill>
                  <a:srgbClr val="00FF00"/>
                </a:solidFill>
                <a:latin typeface="宋体" pitchFamily="2" charset="-122"/>
              </a:rPr>
              <a:t>，</a:t>
            </a:r>
            <a:r>
              <a:rPr lang="en-US" altLang="zh-CN" sz="2400" smtClean="0">
                <a:solidFill>
                  <a:srgbClr val="00FF00"/>
                </a:solidFill>
                <a:latin typeface="宋体" pitchFamily="2" charset="-122"/>
              </a:rPr>
              <a:t>VR-</a:t>
            </a:r>
            <a:r>
              <a:rPr lang="zh-CN" altLang="en-US" sz="2400" smtClean="0">
                <a:latin typeface="宋体" pitchFamily="2" charset="-122"/>
              </a:rPr>
              <a:t>：基准电压源正、负端。取决于被转换的模拟电压范围，通常</a:t>
            </a:r>
            <a:r>
              <a:rPr lang="en-US" altLang="zh-CN" sz="2400" smtClean="0">
                <a:latin typeface="宋体" pitchFamily="2" charset="-122"/>
              </a:rPr>
              <a:t>VR+ = </a:t>
            </a:r>
            <a:r>
              <a:rPr lang="en-US" altLang="zh-CN" sz="2400" smtClean="0">
                <a:latin typeface="宋体" pitchFamily="2" charset="-122"/>
                <a:sym typeface="Symbol" pitchFamily="18" charset="2"/>
              </a:rPr>
              <a:t></a:t>
            </a:r>
            <a:r>
              <a:rPr lang="en-US" altLang="zh-CN" sz="2400" smtClean="0">
                <a:latin typeface="宋体" pitchFamily="2" charset="-122"/>
              </a:rPr>
              <a:t>5V DC</a:t>
            </a:r>
            <a:r>
              <a:rPr lang="zh-CN" altLang="en-US" sz="2400" smtClean="0">
                <a:latin typeface="宋体" pitchFamily="2" charset="-122"/>
              </a:rPr>
              <a:t>，</a:t>
            </a:r>
            <a:r>
              <a:rPr lang="en-US" altLang="zh-CN" sz="2400" smtClean="0">
                <a:latin typeface="宋体" pitchFamily="2" charset="-122"/>
              </a:rPr>
              <a:t>VR- = 0V DC</a:t>
            </a:r>
            <a:r>
              <a:rPr lang="zh-CN" altLang="en-US" sz="2400" smtClean="0">
                <a:latin typeface="宋体" pitchFamily="2" charset="-122"/>
              </a:rPr>
              <a:t>。</a:t>
            </a:r>
          </a:p>
          <a:p>
            <a:pPr eaLnBrk="1" hangingPunct="1">
              <a:lnSpc>
                <a:spcPct val="90000"/>
              </a:lnSpc>
              <a:buFont typeface="Wingdings" pitchFamily="2" charset="2"/>
              <a:buNone/>
            </a:pPr>
            <a:r>
              <a:rPr lang="en-US" altLang="zh-CN" sz="2400" smtClean="0">
                <a:solidFill>
                  <a:srgbClr val="00FF00"/>
                </a:solidFill>
                <a:latin typeface="宋体" pitchFamily="2" charset="-122"/>
              </a:rPr>
              <a:t>	Vcc</a:t>
            </a:r>
            <a:r>
              <a:rPr lang="zh-CN" altLang="en-US" sz="2400" smtClean="0">
                <a:latin typeface="宋体" pitchFamily="2" charset="-122"/>
              </a:rPr>
              <a:t>：工作电源， </a:t>
            </a:r>
            <a:r>
              <a:rPr lang="zh-CN" altLang="en-US" sz="2400" smtClean="0">
                <a:latin typeface="宋体" pitchFamily="2" charset="-122"/>
                <a:sym typeface="Symbol" pitchFamily="18" charset="2"/>
              </a:rPr>
              <a:t></a:t>
            </a:r>
            <a:r>
              <a:rPr lang="en-US" altLang="zh-CN" sz="2400" smtClean="0">
                <a:latin typeface="宋体" pitchFamily="2" charset="-122"/>
              </a:rPr>
              <a:t>5VDC</a:t>
            </a:r>
            <a:r>
              <a:rPr lang="zh-CN" altLang="en-US" sz="2400" smtClean="0">
                <a:latin typeface="宋体" pitchFamily="2" charset="-122"/>
              </a:rPr>
              <a:t>。</a:t>
            </a:r>
          </a:p>
          <a:p>
            <a:pPr eaLnBrk="1" hangingPunct="1">
              <a:lnSpc>
                <a:spcPct val="90000"/>
              </a:lnSpc>
              <a:buFont typeface="Wingdings" pitchFamily="2" charset="2"/>
              <a:buNone/>
            </a:pPr>
            <a:r>
              <a:rPr lang="en-US" altLang="zh-CN" sz="2400" smtClean="0">
                <a:solidFill>
                  <a:srgbClr val="00FF00"/>
                </a:solidFill>
                <a:latin typeface="宋体" pitchFamily="2" charset="-122"/>
              </a:rPr>
              <a:t>	GND</a:t>
            </a:r>
            <a:r>
              <a:rPr lang="zh-CN" altLang="en-US" sz="2400" smtClean="0">
                <a:latin typeface="宋体" pitchFamily="2" charset="-122"/>
              </a:rPr>
              <a:t>：电源地。</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0" y="404813"/>
            <a:ext cx="9144000" cy="2362200"/>
          </a:xfrm>
        </p:spPr>
        <p:txBody>
          <a:bodyPr/>
          <a:lstStyle/>
          <a:p>
            <a:pPr algn="just" eaLnBrk="1" hangingPunct="1">
              <a:spcBef>
                <a:spcPct val="0"/>
              </a:spcBef>
              <a:buFont typeface="Wingdings" pitchFamily="2" charset="2"/>
              <a:buNone/>
            </a:pPr>
            <a:r>
              <a:rPr lang="zh-CN" altLang="en-US" sz="2800" smtClean="0">
                <a:solidFill>
                  <a:schemeClr val="tx2"/>
                </a:solidFill>
                <a:latin typeface="宋体" pitchFamily="2" charset="-122"/>
              </a:rPr>
              <a:t>1、信号的采样过程</a:t>
            </a:r>
          </a:p>
          <a:p>
            <a:pPr eaLnBrk="1" hangingPunct="1">
              <a:spcBef>
                <a:spcPct val="0"/>
              </a:spcBef>
              <a:buFont typeface="Wingdings" pitchFamily="2" charset="2"/>
              <a:buNone/>
            </a:pPr>
            <a:r>
              <a:rPr lang="zh-CN" altLang="en-US" sz="2800" smtClean="0">
                <a:latin typeface="宋体" pitchFamily="2" charset="-122"/>
              </a:rPr>
              <a:t>	对于一个连续的信号首先通过</a:t>
            </a:r>
            <a:r>
              <a:rPr lang="zh-CN" altLang="en-US" sz="2800" smtClean="0">
                <a:solidFill>
                  <a:schemeClr val="accent1"/>
                </a:solidFill>
                <a:latin typeface="宋体" pitchFamily="2" charset="-122"/>
              </a:rPr>
              <a:t>采样</a:t>
            </a:r>
            <a:r>
              <a:rPr lang="zh-CN" altLang="en-US" sz="2800" smtClean="0">
                <a:latin typeface="宋体" pitchFamily="2" charset="-122"/>
              </a:rPr>
              <a:t>开关，按预定的时间间隔取连续变化信号的瞬间值，形成一系列等间隔的离散信号，再经过</a:t>
            </a:r>
            <a:r>
              <a:rPr lang="en-US" altLang="zh-CN" sz="2800" smtClean="0">
                <a:latin typeface="宋体" pitchFamily="2" charset="-122"/>
              </a:rPr>
              <a:t>A/D</a:t>
            </a:r>
            <a:r>
              <a:rPr lang="zh-CN" altLang="en-US" sz="2800" smtClean="0">
                <a:latin typeface="宋体" pitchFamily="2" charset="-122"/>
              </a:rPr>
              <a:t>转换器将离散信号进行</a:t>
            </a:r>
            <a:r>
              <a:rPr lang="zh-CN" altLang="en-US" sz="2800" smtClean="0">
                <a:solidFill>
                  <a:schemeClr val="accent1"/>
                </a:solidFill>
                <a:latin typeface="宋体" pitchFamily="2" charset="-122"/>
              </a:rPr>
              <a:t>量化</a:t>
            </a:r>
            <a:r>
              <a:rPr lang="zh-CN" altLang="en-US" sz="2800" smtClean="0">
                <a:latin typeface="宋体" pitchFamily="2" charset="-122"/>
              </a:rPr>
              <a:t>处理，转换为</a:t>
            </a:r>
            <a:r>
              <a:rPr lang="zh-CN" altLang="en-US" sz="2800" smtClean="0">
                <a:solidFill>
                  <a:schemeClr val="folHlink"/>
                </a:solidFill>
                <a:latin typeface="宋体" pitchFamily="2" charset="-122"/>
              </a:rPr>
              <a:t>时间</a:t>
            </a:r>
            <a:r>
              <a:rPr lang="zh-CN" altLang="en-US" sz="2800" smtClean="0">
                <a:latin typeface="宋体" pitchFamily="2" charset="-122"/>
              </a:rPr>
              <a:t>上和</a:t>
            </a:r>
            <a:r>
              <a:rPr lang="zh-CN" altLang="en-US" sz="2800" smtClean="0">
                <a:solidFill>
                  <a:schemeClr val="folHlink"/>
                </a:solidFill>
                <a:latin typeface="宋体" pitchFamily="2" charset="-122"/>
              </a:rPr>
              <a:t>幅值</a:t>
            </a:r>
            <a:r>
              <a:rPr lang="zh-CN" altLang="en-US" sz="2800" smtClean="0">
                <a:latin typeface="宋体" pitchFamily="2" charset="-122"/>
              </a:rPr>
              <a:t>上都离散的数字信号。</a:t>
            </a:r>
            <a:endParaRPr lang="en-US" altLang="zh-CN" smtClean="0">
              <a:latin typeface="宋体" pitchFamily="2" charset="-122"/>
            </a:endParaRPr>
          </a:p>
        </p:txBody>
      </p:sp>
      <p:sp>
        <p:nvSpPr>
          <p:cNvPr id="7171" name="Rectangle 5"/>
          <p:cNvSpPr>
            <a:spLocks noChangeArrowheads="1"/>
          </p:cNvSpPr>
          <p:nvPr/>
        </p:nvSpPr>
        <p:spPr bwMode="auto">
          <a:xfrm>
            <a:off x="2438400" y="2276475"/>
            <a:ext cx="9144000" cy="0"/>
          </a:xfrm>
          <a:prstGeom prst="rect">
            <a:avLst/>
          </a:prstGeom>
          <a:noFill/>
          <a:ln w="12700" cap="sq">
            <a:noFill/>
            <a:miter lim="800000"/>
            <a:headEnd type="none" w="sm" len="sm"/>
            <a:tailEnd type="none" w="sm" len="sm"/>
          </a:ln>
        </p:spPr>
        <p:txBody>
          <a:bodyPr>
            <a:spAutoFit/>
          </a:bodyPr>
          <a:lstStyle/>
          <a:p>
            <a:endParaRPr lang="zh-CN" altLang="en-US"/>
          </a:p>
        </p:txBody>
      </p:sp>
      <p:graphicFrame>
        <p:nvGraphicFramePr>
          <p:cNvPr id="7172" name="Object 4"/>
          <p:cNvGraphicFramePr>
            <a:graphicFrameLocks noChangeAspect="1"/>
          </p:cNvGraphicFramePr>
          <p:nvPr/>
        </p:nvGraphicFramePr>
        <p:xfrm>
          <a:off x="468313" y="2997200"/>
          <a:ext cx="8153400" cy="3675063"/>
        </p:xfrm>
        <a:graphic>
          <a:graphicData uri="http://schemas.openxmlformats.org/presentationml/2006/ole">
            <mc:AlternateContent xmlns:mc="http://schemas.openxmlformats.org/markup-compatibility/2006">
              <mc:Choice xmlns:v="urn:schemas-microsoft-com:vml" Requires="v">
                <p:oleObj spid="_x0000_s7180" name="Visio" r:id="rId3" imgW="4380623" imgH="2369312" progId="Visio.Drawing.11">
                  <p:embed/>
                </p:oleObj>
              </mc:Choice>
              <mc:Fallback>
                <p:oleObj name="Visio" r:id="rId3" imgW="4380623" imgH="2369312"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997200"/>
                        <a:ext cx="8153400" cy="3675063"/>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55650" y="333375"/>
            <a:ext cx="7772400" cy="1143000"/>
          </a:xfrm>
        </p:spPr>
        <p:txBody>
          <a:bodyPr/>
          <a:lstStyle/>
          <a:p>
            <a:pPr eaLnBrk="1" hangingPunct="1"/>
            <a:r>
              <a:rPr lang="en-US" altLang="zh-CN" smtClean="0"/>
              <a:t>6  12</a:t>
            </a:r>
            <a:r>
              <a:rPr lang="zh-CN" altLang="en-US" smtClean="0"/>
              <a:t>位</a:t>
            </a:r>
            <a:r>
              <a:rPr lang="en-US" altLang="zh-CN" smtClean="0"/>
              <a:t>A/D</a:t>
            </a:r>
            <a:r>
              <a:rPr lang="zh-CN" altLang="en-US" smtClean="0"/>
              <a:t>转换器</a:t>
            </a:r>
            <a:r>
              <a:rPr lang="en-US" altLang="zh-CN" smtClean="0"/>
              <a:t>AD574</a:t>
            </a:r>
            <a:endParaRPr lang="zh-CN" altLang="en-US" smtClean="0"/>
          </a:p>
        </p:txBody>
      </p:sp>
      <p:sp>
        <p:nvSpPr>
          <p:cNvPr id="53251" name="Rectangle 3"/>
          <p:cNvSpPr>
            <a:spLocks noGrp="1" noChangeArrowheads="1"/>
          </p:cNvSpPr>
          <p:nvPr>
            <p:ph type="body" sz="half" idx="1"/>
          </p:nvPr>
        </p:nvSpPr>
        <p:spPr>
          <a:xfrm>
            <a:off x="323850" y="1341438"/>
            <a:ext cx="8569325" cy="1439862"/>
          </a:xfrm>
        </p:spPr>
        <p:txBody>
          <a:bodyPr/>
          <a:lstStyle/>
          <a:p>
            <a:pPr eaLnBrk="1" hangingPunct="1">
              <a:spcBef>
                <a:spcPct val="0"/>
              </a:spcBef>
              <a:buFont typeface="Wingdings" pitchFamily="2" charset="2"/>
              <a:buNone/>
            </a:pPr>
            <a:r>
              <a:rPr lang="en-US" altLang="zh-CN" sz="2000" smtClean="0">
                <a:latin typeface="宋体" pitchFamily="2" charset="-122"/>
              </a:rPr>
              <a:t>	</a:t>
            </a:r>
            <a:r>
              <a:rPr lang="en-US" altLang="zh-CN" sz="2400" smtClean="0">
                <a:latin typeface="宋体" pitchFamily="2" charset="-122"/>
              </a:rPr>
              <a:t>AD574</a:t>
            </a:r>
            <a:r>
              <a:rPr lang="zh-CN" altLang="en-US" sz="2400" smtClean="0">
                <a:latin typeface="宋体" pitchFamily="2" charset="-122"/>
              </a:rPr>
              <a:t>是</a:t>
            </a:r>
            <a:r>
              <a:rPr lang="en-US" altLang="zh-CN" sz="2400" smtClean="0">
                <a:solidFill>
                  <a:srgbClr val="00FF00"/>
                </a:solidFill>
                <a:latin typeface="宋体" pitchFamily="2" charset="-122"/>
              </a:rPr>
              <a:t>12</a:t>
            </a:r>
            <a:r>
              <a:rPr lang="zh-CN" altLang="en-US" sz="2400" smtClean="0">
                <a:solidFill>
                  <a:srgbClr val="00FF00"/>
                </a:solidFill>
                <a:latin typeface="宋体" pitchFamily="2" charset="-122"/>
              </a:rPr>
              <a:t>位逐次逼近</a:t>
            </a:r>
            <a:r>
              <a:rPr lang="zh-CN" altLang="en-US" sz="2400" smtClean="0">
                <a:latin typeface="宋体" pitchFamily="2" charset="-122"/>
              </a:rPr>
              <a:t>型快速</a:t>
            </a:r>
            <a:r>
              <a:rPr lang="en-US" altLang="zh-CN" sz="2400" smtClean="0">
                <a:latin typeface="宋体" pitchFamily="2" charset="-122"/>
              </a:rPr>
              <a:t>A/D</a:t>
            </a:r>
            <a:r>
              <a:rPr lang="zh-CN" altLang="en-US" sz="2400" smtClean="0">
                <a:latin typeface="宋体" pitchFamily="2" charset="-122"/>
              </a:rPr>
              <a:t>转换器。转换速度最快为</a:t>
            </a:r>
            <a:r>
              <a:rPr lang="en-US" altLang="zh-CN" sz="2400" smtClean="0">
                <a:latin typeface="宋体" pitchFamily="2" charset="-122"/>
              </a:rPr>
              <a:t>35μs</a:t>
            </a:r>
            <a:r>
              <a:rPr lang="zh-CN" altLang="en-US" sz="2400" smtClean="0">
                <a:latin typeface="宋体" pitchFamily="2" charset="-122"/>
              </a:rPr>
              <a:t>。</a:t>
            </a:r>
            <a:r>
              <a:rPr lang="en-US" altLang="zh-CN" sz="2400" smtClean="0">
                <a:latin typeface="宋体" pitchFamily="2" charset="-122"/>
              </a:rPr>
              <a:t>AD574</a:t>
            </a:r>
            <a:r>
              <a:rPr lang="zh-CN" altLang="en-US" sz="2400" smtClean="0">
                <a:latin typeface="宋体" pitchFamily="2" charset="-122"/>
              </a:rPr>
              <a:t>片内有三态输出缓冲电路。片内包含高精度的参考电压源和时钟电路，应用方便。</a:t>
            </a:r>
          </a:p>
        </p:txBody>
      </p:sp>
      <p:graphicFrame>
        <p:nvGraphicFramePr>
          <p:cNvPr id="53252" name="Object 8"/>
          <p:cNvGraphicFramePr>
            <a:graphicFrameLocks noGrp="1" noChangeAspect="1"/>
          </p:cNvGraphicFramePr>
          <p:nvPr>
            <p:ph sz="half" idx="2"/>
          </p:nvPr>
        </p:nvGraphicFramePr>
        <p:xfrm>
          <a:off x="1258888" y="2708275"/>
          <a:ext cx="6913562" cy="3830638"/>
        </p:xfrm>
        <a:graphic>
          <a:graphicData uri="http://schemas.openxmlformats.org/presentationml/2006/ole">
            <mc:AlternateContent xmlns:mc="http://schemas.openxmlformats.org/markup-compatibility/2006">
              <mc:Choice xmlns:v="urn:schemas-microsoft-com:vml" Requires="v">
                <p:oleObj spid="_x0000_s53260" name="Visio" r:id="rId3" imgW="6179447" imgH="3424811" progId="Visio.Drawing.11">
                  <p:embed/>
                </p:oleObj>
              </mc:Choice>
              <mc:Fallback>
                <p:oleObj name="Visio" r:id="rId3" imgW="6179447" imgH="3424811"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708275"/>
                        <a:ext cx="6913562" cy="3830638"/>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395288" y="1125538"/>
            <a:ext cx="8215312" cy="5275262"/>
          </a:xfrm>
        </p:spPr>
        <p:txBody>
          <a:bodyPr/>
          <a:lstStyle/>
          <a:p>
            <a:pPr eaLnBrk="1" hangingPunct="1">
              <a:spcBef>
                <a:spcPct val="0"/>
              </a:spcBef>
              <a:buFont typeface="Wingdings" pitchFamily="2" charset="2"/>
              <a:buNone/>
            </a:pPr>
            <a:r>
              <a:rPr lang="en-US" altLang="zh-CN" dirty="0" smtClean="0"/>
              <a:t>     </a:t>
            </a:r>
            <a:r>
              <a:rPr kumimoji="0" lang="en-US" altLang="zh-CN" sz="2800" dirty="0" err="1" smtClean="0">
                <a:latin typeface="宋体" pitchFamily="2" charset="-122"/>
              </a:rPr>
              <a:t>AD574</a:t>
            </a:r>
            <a:r>
              <a:rPr kumimoji="0" lang="zh-CN" altLang="en-US" sz="2800" dirty="0" smtClean="0">
                <a:latin typeface="宋体" pitchFamily="2" charset="-122"/>
              </a:rPr>
              <a:t>由</a:t>
            </a:r>
            <a:r>
              <a:rPr kumimoji="0" lang="en-US" altLang="zh-CN" sz="2800" dirty="0" smtClean="0">
                <a:solidFill>
                  <a:schemeClr val="accent1"/>
                </a:solidFill>
                <a:latin typeface="宋体" pitchFamily="2" charset="-122"/>
              </a:rPr>
              <a:t>12</a:t>
            </a:r>
            <a:r>
              <a:rPr kumimoji="0" lang="zh-CN" altLang="en-US" sz="2800" dirty="0" smtClean="0">
                <a:solidFill>
                  <a:schemeClr val="accent1"/>
                </a:solidFill>
                <a:latin typeface="宋体" pitchFamily="2" charset="-122"/>
              </a:rPr>
              <a:t>位</a:t>
            </a:r>
            <a:r>
              <a:rPr kumimoji="0" lang="en-US" altLang="zh-CN" sz="2800" dirty="0" smtClean="0">
                <a:solidFill>
                  <a:schemeClr val="accent1"/>
                </a:solidFill>
                <a:latin typeface="宋体" pitchFamily="2" charset="-122"/>
              </a:rPr>
              <a:t>A/D</a:t>
            </a:r>
            <a:r>
              <a:rPr kumimoji="0" lang="zh-CN" altLang="en-US" sz="2800" dirty="0" smtClean="0">
                <a:solidFill>
                  <a:schemeClr val="accent1"/>
                </a:solidFill>
                <a:latin typeface="宋体" pitchFamily="2" charset="-122"/>
              </a:rPr>
              <a:t>转换器、控制逻辑、三态输出锁存缓冲器</a:t>
            </a:r>
            <a:r>
              <a:rPr kumimoji="0" lang="zh-CN" altLang="en-US" sz="2800" dirty="0" smtClean="0">
                <a:latin typeface="宋体" pitchFamily="2" charset="-122"/>
              </a:rPr>
              <a:t>和</a:t>
            </a:r>
            <a:r>
              <a:rPr kumimoji="0" lang="en-US" altLang="zh-CN" sz="2800" dirty="0" err="1" smtClean="0">
                <a:solidFill>
                  <a:schemeClr val="accent1"/>
                </a:solidFill>
                <a:latin typeface="宋体" pitchFamily="2" charset="-122"/>
              </a:rPr>
              <a:t>10V</a:t>
            </a:r>
            <a:r>
              <a:rPr kumimoji="0" lang="zh-CN" altLang="en-US" sz="2800" dirty="0" smtClean="0">
                <a:solidFill>
                  <a:schemeClr val="accent1"/>
                </a:solidFill>
                <a:latin typeface="宋体" pitchFamily="2" charset="-122"/>
              </a:rPr>
              <a:t>基准电压源</a:t>
            </a:r>
            <a:r>
              <a:rPr kumimoji="0" lang="zh-CN" altLang="en-US" sz="2800" dirty="0" smtClean="0">
                <a:latin typeface="宋体" pitchFamily="2" charset="-122"/>
              </a:rPr>
              <a:t>四部分构成。</a:t>
            </a:r>
          </a:p>
          <a:p>
            <a:pPr eaLnBrk="1" hangingPunct="1">
              <a:spcBef>
                <a:spcPct val="0"/>
              </a:spcBef>
              <a:buFont typeface="Wingdings" pitchFamily="2" charset="2"/>
              <a:buNone/>
            </a:pPr>
            <a:r>
              <a:rPr kumimoji="0" lang="zh-CN" altLang="en-US" sz="2800" dirty="0" smtClean="0">
                <a:latin typeface="宋体" pitchFamily="2" charset="-122"/>
              </a:rPr>
              <a:t>    控制逻辑的任务包含：</a:t>
            </a:r>
            <a:r>
              <a:rPr kumimoji="0" lang="zh-CN" altLang="en-US" sz="2800" dirty="0" smtClean="0">
                <a:solidFill>
                  <a:schemeClr val="accent1"/>
                </a:solidFill>
                <a:latin typeface="宋体" pitchFamily="2" charset="-122"/>
              </a:rPr>
              <a:t>启动转换、控制转换过程和控制转换结果的输出</a:t>
            </a:r>
            <a:r>
              <a:rPr kumimoji="0" lang="zh-CN" altLang="en-US" sz="2800" dirty="0" smtClean="0">
                <a:latin typeface="宋体" pitchFamily="2" charset="-122"/>
              </a:rPr>
              <a:t>。</a:t>
            </a:r>
            <a:r>
              <a:rPr kumimoji="0" lang="en-US" altLang="zh-CN" sz="2800" dirty="0" smtClean="0">
                <a:solidFill>
                  <a:schemeClr val="folHlink"/>
                </a:solidFill>
                <a:latin typeface="宋体" pitchFamily="2" charset="-122"/>
              </a:rPr>
              <a:t>CE</a:t>
            </a:r>
            <a:r>
              <a:rPr kumimoji="0" lang="zh-CN" altLang="en-US" sz="2800" dirty="0" smtClean="0">
                <a:solidFill>
                  <a:schemeClr val="folHlink"/>
                </a:solidFill>
                <a:latin typeface="宋体" pitchFamily="2" charset="-122"/>
              </a:rPr>
              <a:t>、</a:t>
            </a:r>
            <a:r>
              <a:rPr kumimoji="0" lang="en-US" altLang="zh-CN" sz="2800" dirty="0" smtClean="0">
                <a:solidFill>
                  <a:schemeClr val="folHlink"/>
                </a:solidFill>
                <a:latin typeface="宋体" pitchFamily="2" charset="-122"/>
              </a:rPr>
              <a:t>CS</a:t>
            </a:r>
            <a:r>
              <a:rPr kumimoji="0" lang="zh-CN" altLang="en-US" sz="2800" dirty="0" smtClean="0">
                <a:latin typeface="宋体" pitchFamily="2" charset="-122"/>
              </a:rPr>
              <a:t>均为片选信号，</a:t>
            </a:r>
            <a:r>
              <a:rPr kumimoji="0" lang="en-US" altLang="zh-CN" sz="2800" dirty="0" smtClean="0">
                <a:solidFill>
                  <a:schemeClr val="folHlink"/>
                </a:solidFill>
                <a:latin typeface="宋体" pitchFamily="2" charset="-122"/>
              </a:rPr>
              <a:t>R/C</a:t>
            </a:r>
            <a:r>
              <a:rPr kumimoji="0" lang="zh-CN" altLang="en-US" sz="2800" dirty="0" smtClean="0">
                <a:latin typeface="宋体" pitchFamily="2" charset="-122"/>
              </a:rPr>
              <a:t>为读</a:t>
            </a:r>
            <a:r>
              <a:rPr kumimoji="0" lang="en-US" altLang="zh-CN" sz="2800" dirty="0" smtClean="0">
                <a:latin typeface="宋体" pitchFamily="2" charset="-122"/>
              </a:rPr>
              <a:t>/</a:t>
            </a:r>
            <a:r>
              <a:rPr kumimoji="0" lang="zh-CN" altLang="en-US" sz="2800" dirty="0" smtClean="0">
                <a:latin typeface="宋体" pitchFamily="2" charset="-122"/>
              </a:rPr>
              <a:t>启动控制信号，</a:t>
            </a:r>
            <a:r>
              <a:rPr kumimoji="0" lang="en-US" altLang="zh-CN" sz="2800" dirty="0" smtClean="0">
                <a:solidFill>
                  <a:schemeClr val="folHlink"/>
                </a:solidFill>
                <a:latin typeface="宋体" pitchFamily="2" charset="-122"/>
              </a:rPr>
              <a:t>12/8</a:t>
            </a:r>
            <a:r>
              <a:rPr kumimoji="0" lang="zh-CN" altLang="en-US" sz="2800" dirty="0" smtClean="0">
                <a:latin typeface="宋体" pitchFamily="2" charset="-122"/>
              </a:rPr>
              <a:t>为数字量输出位数控制，</a:t>
            </a:r>
            <a:r>
              <a:rPr kumimoji="0" lang="en-US" altLang="zh-CN" sz="2800" dirty="0" err="1" smtClean="0">
                <a:solidFill>
                  <a:schemeClr val="folHlink"/>
                </a:solidFill>
                <a:latin typeface="宋体" pitchFamily="2" charset="-122"/>
              </a:rPr>
              <a:t>A0</a:t>
            </a:r>
            <a:r>
              <a:rPr kumimoji="0" lang="zh-CN" altLang="en-US" sz="2800" dirty="0" smtClean="0">
                <a:latin typeface="宋体" pitchFamily="2" charset="-122"/>
              </a:rPr>
              <a:t>为分辨率和字节选择。</a:t>
            </a:r>
          </a:p>
          <a:p>
            <a:pPr eaLnBrk="1" hangingPunct="1">
              <a:spcBef>
                <a:spcPct val="0"/>
              </a:spcBef>
              <a:buFont typeface="Wingdings" pitchFamily="2" charset="2"/>
              <a:buNone/>
            </a:pPr>
            <a:r>
              <a:rPr kumimoji="0" lang="zh-CN" altLang="en-US" sz="2800" dirty="0" smtClean="0">
                <a:latin typeface="宋体" pitchFamily="2" charset="-122"/>
              </a:rPr>
              <a:t>    </a:t>
            </a:r>
            <a:r>
              <a:rPr kumimoji="0" lang="en-US" altLang="zh-CN" sz="2800" dirty="0" err="1" smtClean="0">
                <a:solidFill>
                  <a:schemeClr val="folHlink"/>
                </a:solidFill>
                <a:latin typeface="宋体" pitchFamily="2" charset="-122"/>
              </a:rPr>
              <a:t>STS</a:t>
            </a:r>
            <a:r>
              <a:rPr kumimoji="0" lang="zh-CN" altLang="en-US" sz="2800" dirty="0" smtClean="0">
                <a:latin typeface="宋体" pitchFamily="2" charset="-122"/>
              </a:rPr>
              <a:t>为</a:t>
            </a:r>
            <a:r>
              <a:rPr kumimoji="0" lang="en-US" altLang="zh-CN" sz="2800" dirty="0" err="1" smtClean="0">
                <a:latin typeface="宋体" pitchFamily="2" charset="-122"/>
              </a:rPr>
              <a:t>AD574</a:t>
            </a:r>
            <a:r>
              <a:rPr kumimoji="0" lang="zh-CN" altLang="en-US" sz="2800" dirty="0" smtClean="0">
                <a:latin typeface="宋体" pitchFamily="2" charset="-122"/>
              </a:rPr>
              <a:t>的状态输出信号。启动后，</a:t>
            </a:r>
            <a:r>
              <a:rPr kumimoji="0" lang="en-US" altLang="zh-CN" sz="2800" dirty="0" err="1" smtClean="0">
                <a:latin typeface="宋体" pitchFamily="2" charset="-122"/>
              </a:rPr>
              <a:t>STS</a:t>
            </a:r>
            <a:r>
              <a:rPr kumimoji="0" lang="zh-CN" altLang="en-US" sz="2800" dirty="0" smtClean="0">
                <a:latin typeface="宋体" pitchFamily="2" charset="-122"/>
              </a:rPr>
              <a:t>为高电平表示正在转换；转换结束，</a:t>
            </a:r>
            <a:r>
              <a:rPr kumimoji="0" lang="en-US" altLang="zh-CN" sz="2800" dirty="0" err="1" smtClean="0">
                <a:latin typeface="宋体" pitchFamily="2" charset="-122"/>
              </a:rPr>
              <a:t>STS</a:t>
            </a:r>
            <a:r>
              <a:rPr kumimoji="0" lang="zh-CN" altLang="en-US" sz="2800" dirty="0" smtClean="0">
                <a:latin typeface="宋体" pitchFamily="2" charset="-122"/>
              </a:rPr>
              <a:t>为低电平。</a:t>
            </a:r>
            <a:r>
              <a:rPr kumimoji="0" lang="en-US" altLang="zh-CN" sz="2800" dirty="0" smtClean="0">
                <a:latin typeface="宋体" pitchFamily="2" charset="-122"/>
              </a:rPr>
              <a:t>CPU</a:t>
            </a:r>
            <a:r>
              <a:rPr kumimoji="0" lang="zh-CN" altLang="en-US" sz="2800" dirty="0" smtClean="0">
                <a:latin typeface="宋体" pitchFamily="2" charset="-122"/>
              </a:rPr>
              <a:t>可用查询或中断方式了解转换过程是否结束。</a:t>
            </a:r>
            <a:r>
              <a:rPr lang="zh-CN" altLang="en-US" sz="2400" dirty="0" smtClean="0">
                <a:latin typeface="宋体" pitchFamily="2" charset="-122"/>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Text Box 10"/>
          <p:cNvSpPr>
            <a:spLocks noGrp="1" noChangeArrowheads="1"/>
          </p:cNvSpPr>
          <p:nvPr>
            <p:ph idx="1"/>
          </p:nvPr>
        </p:nvSpPr>
        <p:spPr>
          <a:xfrm>
            <a:off x="179388" y="188913"/>
            <a:ext cx="4926012" cy="6237287"/>
          </a:xfrm>
        </p:spPr>
        <p:txBody>
          <a:bodyPr/>
          <a:lstStyle/>
          <a:p>
            <a:pPr eaLnBrk="1" hangingPunct="1">
              <a:spcBef>
                <a:spcPct val="0"/>
              </a:spcBef>
              <a:buClrTx/>
              <a:buSzTx/>
              <a:buFontTx/>
              <a:buNone/>
            </a:pPr>
            <a:r>
              <a:rPr lang="en-US" altLang="zh-CN" sz="2400" dirty="0" err="1" smtClean="0">
                <a:latin typeface="宋体" pitchFamily="2" charset="-122"/>
              </a:rPr>
              <a:t>AD574</a:t>
            </a:r>
            <a:r>
              <a:rPr lang="zh-CN" altLang="en-US" sz="2400" dirty="0" smtClean="0">
                <a:latin typeface="宋体" pitchFamily="2" charset="-122"/>
              </a:rPr>
              <a:t>芯片引脚功能</a:t>
            </a:r>
          </a:p>
          <a:p>
            <a:pPr eaLnBrk="1" hangingPunct="1">
              <a:spcBef>
                <a:spcPct val="0"/>
              </a:spcBef>
              <a:buClr>
                <a:srgbClr val="CC6600"/>
              </a:buClr>
              <a:buFont typeface="Wingdings" pitchFamily="2" charset="2"/>
              <a:buNone/>
            </a:pPr>
            <a:r>
              <a:rPr lang="en-US" altLang="zh-CN" sz="2400" dirty="0" err="1" smtClean="0">
                <a:solidFill>
                  <a:schemeClr val="accent1"/>
                </a:solidFill>
                <a:latin typeface="宋体" pitchFamily="2" charset="-122"/>
              </a:rPr>
              <a:t>Vcc</a:t>
            </a:r>
            <a:r>
              <a:rPr lang="en-US" altLang="zh-CN" sz="2400" dirty="0" smtClean="0">
                <a:solidFill>
                  <a:schemeClr val="accent1"/>
                </a:solidFill>
                <a:latin typeface="宋体" pitchFamily="2" charset="-122"/>
              </a:rPr>
              <a:t>, </a:t>
            </a:r>
            <a:r>
              <a:rPr lang="en-US" altLang="zh-CN" sz="2400" dirty="0" err="1" smtClean="0">
                <a:solidFill>
                  <a:schemeClr val="accent1"/>
                </a:solidFill>
                <a:latin typeface="宋体" pitchFamily="2" charset="-122"/>
              </a:rPr>
              <a:t>VEE</a:t>
            </a:r>
            <a:r>
              <a:rPr lang="en-US" altLang="zh-CN" sz="2400" dirty="0" smtClean="0">
                <a:solidFill>
                  <a:schemeClr val="accent1"/>
                </a:solidFill>
                <a:latin typeface="宋体" pitchFamily="2" charset="-122"/>
              </a:rPr>
              <a:t> </a:t>
            </a:r>
            <a:r>
              <a:rPr lang="zh-CN" altLang="en-US" sz="2400" dirty="0" smtClean="0">
                <a:latin typeface="宋体" pitchFamily="2" charset="-122"/>
              </a:rPr>
              <a:t>：工作电源正端+15</a:t>
            </a:r>
            <a:r>
              <a:rPr lang="en-US" altLang="zh-CN" sz="2400" dirty="0" smtClean="0">
                <a:latin typeface="宋体" pitchFamily="2" charset="-122"/>
              </a:rPr>
              <a:t>V，</a:t>
            </a:r>
            <a:r>
              <a:rPr lang="zh-CN" altLang="en-US" sz="2400" dirty="0" smtClean="0">
                <a:latin typeface="宋体" pitchFamily="2" charset="-122"/>
              </a:rPr>
              <a:t>工作电源负端</a:t>
            </a:r>
            <a:r>
              <a:rPr lang="zh-CN" altLang="en-US" sz="2400" dirty="0" smtClean="0">
                <a:latin typeface="宋体" pitchFamily="2" charset="-122"/>
                <a:sym typeface="Symbol" pitchFamily="18" charset="2"/>
              </a:rPr>
              <a:t></a:t>
            </a:r>
            <a:r>
              <a:rPr lang="en-US" altLang="zh-CN" sz="2400" dirty="0" err="1" smtClean="0">
                <a:latin typeface="宋体" pitchFamily="2" charset="-122"/>
              </a:rPr>
              <a:t>15V</a:t>
            </a:r>
            <a:r>
              <a:rPr lang="zh-CN" altLang="en-US" sz="2400" dirty="0" smtClean="0">
                <a:latin typeface="宋体" pitchFamily="2" charset="-122"/>
              </a:rPr>
              <a:t>。</a:t>
            </a:r>
          </a:p>
          <a:p>
            <a:pPr eaLnBrk="1" hangingPunct="1">
              <a:spcBef>
                <a:spcPct val="0"/>
              </a:spcBef>
              <a:buClr>
                <a:srgbClr val="CC6600"/>
              </a:buClr>
              <a:buFont typeface="Wingdings" pitchFamily="2" charset="2"/>
              <a:buNone/>
            </a:pPr>
            <a:r>
              <a:rPr lang="en-US" altLang="zh-CN" sz="2400" dirty="0" err="1" smtClean="0">
                <a:solidFill>
                  <a:schemeClr val="accent1"/>
                </a:solidFill>
                <a:latin typeface="宋体" pitchFamily="2" charset="-122"/>
              </a:rPr>
              <a:t>VL</a:t>
            </a:r>
            <a:r>
              <a:rPr lang="zh-CN" altLang="en-US" sz="2400" dirty="0" smtClean="0">
                <a:latin typeface="宋体" pitchFamily="2" charset="-122"/>
              </a:rPr>
              <a:t>：逻辑电源端，</a:t>
            </a:r>
            <a:r>
              <a:rPr lang="en-US" altLang="zh-CN" sz="2400" dirty="0" smtClean="0">
                <a:latin typeface="宋体" pitchFamily="2" charset="-122"/>
              </a:rPr>
              <a:t>+</a:t>
            </a:r>
            <a:r>
              <a:rPr lang="en-US" altLang="zh-CN" sz="2400" dirty="0" err="1" smtClean="0">
                <a:latin typeface="宋体" pitchFamily="2" charset="-122"/>
              </a:rPr>
              <a:t>5V</a:t>
            </a:r>
            <a:r>
              <a:rPr lang="zh-CN" altLang="en-US" sz="2400" dirty="0" smtClean="0">
                <a:latin typeface="宋体" pitchFamily="2" charset="-122"/>
              </a:rPr>
              <a:t>。</a:t>
            </a:r>
          </a:p>
          <a:p>
            <a:pPr eaLnBrk="1" hangingPunct="1">
              <a:spcBef>
                <a:spcPct val="0"/>
              </a:spcBef>
              <a:buClr>
                <a:srgbClr val="CC6600"/>
              </a:buClr>
              <a:buFont typeface="Wingdings" pitchFamily="2" charset="2"/>
              <a:buNone/>
            </a:pPr>
            <a:r>
              <a:rPr lang="en-US" altLang="zh-CN" sz="2400" dirty="0" err="1" smtClean="0">
                <a:solidFill>
                  <a:schemeClr val="accent1"/>
                </a:solidFill>
                <a:latin typeface="宋体" pitchFamily="2" charset="-122"/>
              </a:rPr>
              <a:t>DGND</a:t>
            </a:r>
            <a:r>
              <a:rPr lang="zh-CN" altLang="en-US" sz="2400" dirty="0" smtClean="0">
                <a:solidFill>
                  <a:schemeClr val="accent1"/>
                </a:solidFill>
                <a:latin typeface="宋体" pitchFamily="2" charset="-122"/>
              </a:rPr>
              <a:t>，</a:t>
            </a:r>
            <a:r>
              <a:rPr lang="en-US" altLang="zh-CN" sz="2400" dirty="0" err="1" smtClean="0">
                <a:solidFill>
                  <a:schemeClr val="accent1"/>
                </a:solidFill>
                <a:latin typeface="宋体" pitchFamily="2" charset="-122"/>
              </a:rPr>
              <a:t>AGND</a:t>
            </a:r>
            <a:r>
              <a:rPr lang="zh-CN" altLang="en-US" sz="2400" dirty="0" smtClean="0">
                <a:latin typeface="宋体" pitchFamily="2" charset="-122"/>
              </a:rPr>
              <a:t>：数字地，模拟地。</a:t>
            </a:r>
          </a:p>
          <a:p>
            <a:pPr eaLnBrk="1" hangingPunct="1">
              <a:spcBef>
                <a:spcPct val="0"/>
              </a:spcBef>
              <a:buClr>
                <a:srgbClr val="CC6600"/>
              </a:buClr>
              <a:buFont typeface="Wingdings" pitchFamily="2" charset="2"/>
              <a:buNone/>
            </a:pPr>
            <a:r>
              <a:rPr lang="en-US" altLang="zh-CN" sz="2400" dirty="0" smtClean="0">
                <a:solidFill>
                  <a:schemeClr val="accent1"/>
                </a:solidFill>
                <a:latin typeface="宋体" pitchFamily="2" charset="-122"/>
              </a:rPr>
              <a:t>REF OUT</a:t>
            </a:r>
            <a:r>
              <a:rPr lang="zh-CN" altLang="en-US" sz="2400" dirty="0" smtClean="0">
                <a:latin typeface="宋体" pitchFamily="2" charset="-122"/>
              </a:rPr>
              <a:t>：基准电压源输出端。</a:t>
            </a:r>
          </a:p>
          <a:p>
            <a:pPr eaLnBrk="1" hangingPunct="1">
              <a:spcBef>
                <a:spcPct val="0"/>
              </a:spcBef>
              <a:buClr>
                <a:srgbClr val="CC6600"/>
              </a:buClr>
              <a:buFont typeface="Wingdings" pitchFamily="2" charset="2"/>
              <a:buNone/>
            </a:pPr>
            <a:r>
              <a:rPr lang="en-US" altLang="zh-CN" sz="2400" dirty="0" smtClean="0">
                <a:solidFill>
                  <a:schemeClr val="accent1"/>
                </a:solidFill>
                <a:latin typeface="宋体" pitchFamily="2" charset="-122"/>
              </a:rPr>
              <a:t>REF IN</a:t>
            </a:r>
            <a:r>
              <a:rPr lang="zh-CN" altLang="en-US" sz="2400" dirty="0" smtClean="0">
                <a:latin typeface="宋体" pitchFamily="2" charset="-122"/>
              </a:rPr>
              <a:t>：基准电压源输入端，用来调量程。</a:t>
            </a:r>
          </a:p>
          <a:p>
            <a:pPr eaLnBrk="1" hangingPunct="1">
              <a:spcBef>
                <a:spcPct val="0"/>
              </a:spcBef>
              <a:buFont typeface="Wingdings" pitchFamily="2" charset="2"/>
              <a:buNone/>
            </a:pPr>
            <a:r>
              <a:rPr lang="en-US" altLang="zh-CN" sz="2400" dirty="0" err="1" smtClean="0">
                <a:solidFill>
                  <a:schemeClr val="accent1"/>
                </a:solidFill>
                <a:latin typeface="宋体" pitchFamily="2" charset="-122"/>
              </a:rPr>
              <a:t>STS</a:t>
            </a:r>
            <a:r>
              <a:rPr lang="zh-CN" altLang="en-US" sz="2400" dirty="0" smtClean="0">
                <a:latin typeface="宋体" pitchFamily="2" charset="-122"/>
              </a:rPr>
              <a:t>：</a:t>
            </a:r>
            <a:r>
              <a:rPr lang="zh-CN" altLang="en-US" sz="2400" dirty="0" smtClean="0">
                <a:solidFill>
                  <a:schemeClr val="folHlink"/>
                </a:solidFill>
                <a:latin typeface="宋体" pitchFamily="2" charset="-122"/>
              </a:rPr>
              <a:t>转换结束信号</a:t>
            </a:r>
            <a:r>
              <a:rPr lang="zh-CN" altLang="en-US" sz="2400" dirty="0" smtClean="0">
                <a:latin typeface="宋体" pitchFamily="2" charset="-122"/>
              </a:rPr>
              <a:t>，高电平表示正在转换，低电平表示已转换完毕。</a:t>
            </a:r>
          </a:p>
          <a:p>
            <a:pPr eaLnBrk="1" hangingPunct="1">
              <a:spcBef>
                <a:spcPct val="0"/>
              </a:spcBef>
              <a:buFont typeface="Wingdings" pitchFamily="2" charset="2"/>
              <a:buNone/>
            </a:pPr>
            <a:r>
              <a:rPr lang="en-US" altLang="zh-CN" sz="2400" dirty="0" err="1" smtClean="0">
                <a:solidFill>
                  <a:schemeClr val="accent1"/>
                </a:solidFill>
                <a:latin typeface="宋体" pitchFamily="2" charset="-122"/>
              </a:rPr>
              <a:t>DB0-DB11</a:t>
            </a:r>
            <a:r>
              <a:rPr lang="zh-CN" altLang="en-US" sz="2400" dirty="0" smtClean="0">
                <a:latin typeface="宋体" pitchFamily="2" charset="-122"/>
              </a:rPr>
              <a:t>：</a:t>
            </a:r>
            <a:r>
              <a:rPr lang="en-US" altLang="zh-CN" sz="2400" dirty="0" smtClean="0">
                <a:solidFill>
                  <a:schemeClr val="folHlink"/>
                </a:solidFill>
                <a:latin typeface="宋体" pitchFamily="2" charset="-122"/>
              </a:rPr>
              <a:t>12</a:t>
            </a:r>
            <a:r>
              <a:rPr lang="zh-CN" altLang="en-US" sz="2400" dirty="0" smtClean="0">
                <a:solidFill>
                  <a:schemeClr val="folHlink"/>
                </a:solidFill>
                <a:latin typeface="宋体" pitchFamily="2" charset="-122"/>
              </a:rPr>
              <a:t>位输出数据线</a:t>
            </a:r>
            <a:r>
              <a:rPr lang="zh-CN" altLang="en-US" sz="2400" dirty="0" smtClean="0">
                <a:latin typeface="宋体" pitchFamily="2" charset="-122"/>
              </a:rPr>
              <a:t>，三态输出锁存。</a:t>
            </a:r>
          </a:p>
          <a:p>
            <a:pPr eaLnBrk="1" hangingPunct="1">
              <a:spcBef>
                <a:spcPct val="0"/>
              </a:spcBef>
              <a:buFont typeface="Wingdings" pitchFamily="2" charset="2"/>
              <a:buNone/>
            </a:pPr>
            <a:r>
              <a:rPr lang="en-US" altLang="zh-CN" sz="2400" dirty="0" smtClean="0">
                <a:solidFill>
                  <a:schemeClr val="accent1"/>
                </a:solidFill>
                <a:latin typeface="宋体" pitchFamily="2" charset="-122"/>
              </a:rPr>
              <a:t>CE</a:t>
            </a:r>
            <a:r>
              <a:rPr lang="zh-CN" altLang="en-US" sz="2400" dirty="0" smtClean="0">
                <a:latin typeface="宋体" pitchFamily="2" charset="-122"/>
              </a:rPr>
              <a:t>：</a:t>
            </a:r>
            <a:r>
              <a:rPr lang="zh-CN" altLang="en-US" sz="2400" dirty="0" smtClean="0">
                <a:solidFill>
                  <a:schemeClr val="folHlink"/>
                </a:solidFill>
                <a:latin typeface="宋体" pitchFamily="2" charset="-122"/>
              </a:rPr>
              <a:t>片使能信号</a:t>
            </a:r>
            <a:r>
              <a:rPr lang="zh-CN" altLang="en-US" sz="2400" dirty="0" smtClean="0">
                <a:latin typeface="宋体" pitchFamily="2" charset="-122"/>
              </a:rPr>
              <a:t>，高电平有效。</a:t>
            </a:r>
          </a:p>
        </p:txBody>
      </p:sp>
      <p:pic>
        <p:nvPicPr>
          <p:cNvPr id="55299" name="Picture 11"/>
          <p:cNvPicPr>
            <a:picLocks noChangeAspect="1" noChangeArrowheads="1"/>
          </p:cNvPicPr>
          <p:nvPr/>
        </p:nvPicPr>
        <p:blipFill>
          <a:blip r:embed="rId2" cstate="print"/>
          <a:srcRect/>
          <a:stretch>
            <a:fillRect/>
          </a:stretch>
        </p:blipFill>
        <p:spPr bwMode="auto">
          <a:xfrm>
            <a:off x="5219700" y="1700213"/>
            <a:ext cx="3924300" cy="3671887"/>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250825" y="692150"/>
            <a:ext cx="8569325" cy="5616575"/>
          </a:xfrm>
        </p:spPr>
        <p:txBody>
          <a:bodyPr/>
          <a:lstStyle/>
          <a:p>
            <a:pPr eaLnBrk="1" hangingPunct="1">
              <a:spcBef>
                <a:spcPct val="0"/>
              </a:spcBef>
              <a:buClrTx/>
              <a:buSzTx/>
              <a:buFontTx/>
              <a:buNone/>
            </a:pPr>
            <a:r>
              <a:rPr lang="en-US" altLang="zh-CN" sz="2800" dirty="0" smtClean="0">
                <a:solidFill>
                  <a:schemeClr val="accent1"/>
                </a:solidFill>
                <a:latin typeface="宋体" pitchFamily="2" charset="-122"/>
              </a:rPr>
              <a:t>/CS</a:t>
            </a:r>
            <a:r>
              <a:rPr lang="zh-CN" altLang="en-US" sz="2800" dirty="0" smtClean="0">
                <a:latin typeface="宋体" pitchFamily="2" charset="-122"/>
              </a:rPr>
              <a:t>：</a:t>
            </a:r>
            <a:r>
              <a:rPr lang="zh-CN" altLang="en-US" sz="2800" dirty="0" smtClean="0">
                <a:solidFill>
                  <a:schemeClr val="folHlink"/>
                </a:solidFill>
                <a:latin typeface="宋体" pitchFamily="2" charset="-122"/>
              </a:rPr>
              <a:t>片选信号</a:t>
            </a:r>
            <a:r>
              <a:rPr lang="zh-CN" altLang="en-US" sz="2800" dirty="0" smtClean="0">
                <a:latin typeface="宋体" pitchFamily="2" charset="-122"/>
              </a:rPr>
              <a:t>，低电平有效。</a:t>
            </a:r>
          </a:p>
          <a:p>
            <a:pPr eaLnBrk="1" hangingPunct="1">
              <a:spcBef>
                <a:spcPct val="0"/>
              </a:spcBef>
              <a:buFont typeface="Wingdings" pitchFamily="2" charset="2"/>
              <a:buNone/>
            </a:pPr>
            <a:r>
              <a:rPr lang="en-US" altLang="zh-CN" sz="2800" dirty="0" smtClean="0">
                <a:solidFill>
                  <a:schemeClr val="accent1"/>
                </a:solidFill>
                <a:latin typeface="宋体" pitchFamily="2" charset="-122"/>
              </a:rPr>
              <a:t>R/-C</a:t>
            </a:r>
            <a:r>
              <a:rPr lang="zh-CN" altLang="en-US" sz="2800" dirty="0" smtClean="0">
                <a:latin typeface="宋体" pitchFamily="2" charset="-122"/>
              </a:rPr>
              <a:t>：</a:t>
            </a:r>
            <a:r>
              <a:rPr lang="zh-CN" altLang="en-US" sz="2800" dirty="0" smtClean="0">
                <a:solidFill>
                  <a:schemeClr val="folHlink"/>
                </a:solidFill>
                <a:latin typeface="宋体" pitchFamily="2" charset="-122"/>
              </a:rPr>
              <a:t>读</a:t>
            </a:r>
            <a:r>
              <a:rPr lang="en-US" altLang="zh-CN" sz="2800" dirty="0" smtClean="0">
                <a:solidFill>
                  <a:schemeClr val="folHlink"/>
                </a:solidFill>
                <a:latin typeface="宋体" pitchFamily="2" charset="-122"/>
              </a:rPr>
              <a:t>/</a:t>
            </a:r>
            <a:r>
              <a:rPr lang="zh-CN" altLang="en-US" sz="2800" dirty="0" smtClean="0">
                <a:solidFill>
                  <a:schemeClr val="folHlink"/>
                </a:solidFill>
                <a:latin typeface="宋体" pitchFamily="2" charset="-122"/>
              </a:rPr>
              <a:t>转换信号</a:t>
            </a:r>
            <a:r>
              <a:rPr lang="zh-CN" altLang="en-US" sz="2800" dirty="0" smtClean="0">
                <a:latin typeface="宋体" pitchFamily="2" charset="-122"/>
              </a:rPr>
              <a:t>，高电平为读</a:t>
            </a:r>
            <a:r>
              <a:rPr lang="en-US" altLang="zh-CN" sz="2800" dirty="0" smtClean="0">
                <a:latin typeface="宋体" pitchFamily="2" charset="-122"/>
              </a:rPr>
              <a:t>A/D</a:t>
            </a:r>
            <a:r>
              <a:rPr lang="zh-CN" altLang="en-US" sz="2800" dirty="0" smtClean="0">
                <a:latin typeface="宋体" pitchFamily="2" charset="-122"/>
              </a:rPr>
              <a:t>转换数据，低电平为启动</a:t>
            </a:r>
            <a:r>
              <a:rPr lang="en-US" altLang="zh-CN" sz="2800" dirty="0" smtClean="0">
                <a:latin typeface="宋体" pitchFamily="2" charset="-122"/>
              </a:rPr>
              <a:t>A/D</a:t>
            </a:r>
            <a:r>
              <a:rPr lang="zh-CN" altLang="en-US" sz="2800" dirty="0" smtClean="0">
                <a:latin typeface="宋体" pitchFamily="2" charset="-122"/>
              </a:rPr>
              <a:t>转换。</a:t>
            </a:r>
          </a:p>
          <a:p>
            <a:pPr eaLnBrk="1" hangingPunct="1">
              <a:spcBef>
                <a:spcPct val="0"/>
              </a:spcBef>
              <a:buFont typeface="Wingdings" pitchFamily="2" charset="2"/>
              <a:buNone/>
            </a:pPr>
            <a:r>
              <a:rPr lang="en-US" altLang="zh-CN" sz="2800" dirty="0" smtClean="0">
                <a:solidFill>
                  <a:schemeClr val="accent1"/>
                </a:solidFill>
                <a:latin typeface="宋体" pitchFamily="2" charset="-122"/>
              </a:rPr>
              <a:t>12/-8</a:t>
            </a:r>
            <a:r>
              <a:rPr lang="zh-CN" altLang="en-US" sz="2800" dirty="0" smtClean="0">
                <a:latin typeface="宋体" pitchFamily="2" charset="-122"/>
              </a:rPr>
              <a:t>：</a:t>
            </a:r>
            <a:r>
              <a:rPr lang="zh-CN" altLang="en-US" sz="2800" dirty="0" smtClean="0">
                <a:solidFill>
                  <a:schemeClr val="folHlink"/>
                </a:solidFill>
                <a:latin typeface="宋体" pitchFamily="2" charset="-122"/>
              </a:rPr>
              <a:t>数据输出方式选择信号</a:t>
            </a:r>
            <a:r>
              <a:rPr lang="zh-CN" altLang="en-US" sz="2800" dirty="0" smtClean="0">
                <a:latin typeface="宋体" pitchFamily="2" charset="-122"/>
              </a:rPr>
              <a:t>，高电平时输出</a:t>
            </a:r>
            <a:r>
              <a:rPr lang="en-US" altLang="zh-CN" sz="2800" dirty="0" smtClean="0">
                <a:latin typeface="宋体" pitchFamily="2" charset="-122"/>
              </a:rPr>
              <a:t>12</a:t>
            </a:r>
            <a:r>
              <a:rPr lang="zh-CN" altLang="en-US" sz="2800" dirty="0" smtClean="0">
                <a:latin typeface="宋体" pitchFamily="2" charset="-122"/>
              </a:rPr>
              <a:t>位数据；低电平时单字节输出，与</a:t>
            </a:r>
            <a:r>
              <a:rPr lang="en-US" altLang="zh-CN" sz="2800" dirty="0" err="1" smtClean="0">
                <a:latin typeface="宋体" pitchFamily="2" charset="-122"/>
              </a:rPr>
              <a:t>A0</a:t>
            </a:r>
            <a:r>
              <a:rPr lang="zh-CN" altLang="en-US" sz="2800" dirty="0" smtClean="0">
                <a:latin typeface="宋体" pitchFamily="2" charset="-122"/>
              </a:rPr>
              <a:t>信号配合输出高</a:t>
            </a:r>
            <a:r>
              <a:rPr lang="en-US" altLang="zh-CN" sz="2800" dirty="0" smtClean="0">
                <a:latin typeface="宋体" pitchFamily="2" charset="-122"/>
              </a:rPr>
              <a:t>8</a:t>
            </a:r>
            <a:r>
              <a:rPr lang="zh-CN" altLang="en-US" sz="2800" dirty="0" smtClean="0">
                <a:latin typeface="宋体" pitchFamily="2" charset="-122"/>
              </a:rPr>
              <a:t>位或低</a:t>
            </a:r>
            <a:r>
              <a:rPr lang="en-US" altLang="zh-CN" sz="2800" dirty="0" smtClean="0">
                <a:latin typeface="宋体" pitchFamily="2" charset="-122"/>
              </a:rPr>
              <a:t>4</a:t>
            </a:r>
            <a:r>
              <a:rPr lang="zh-CN" altLang="en-US" sz="2800" dirty="0" smtClean="0">
                <a:latin typeface="宋体" pitchFamily="2" charset="-122"/>
              </a:rPr>
              <a:t>位数据。</a:t>
            </a:r>
          </a:p>
          <a:p>
            <a:pPr eaLnBrk="1" hangingPunct="1">
              <a:spcBef>
                <a:spcPct val="0"/>
              </a:spcBef>
              <a:buFont typeface="Wingdings" pitchFamily="2" charset="2"/>
              <a:buNone/>
            </a:pPr>
            <a:r>
              <a:rPr lang="en-US" altLang="zh-CN" sz="2800" dirty="0" err="1" smtClean="0">
                <a:solidFill>
                  <a:schemeClr val="accent1"/>
                </a:solidFill>
                <a:latin typeface="宋体" pitchFamily="2" charset="-122"/>
              </a:rPr>
              <a:t>A0</a:t>
            </a:r>
            <a:r>
              <a:rPr lang="zh-CN" altLang="en-US" sz="2800" dirty="0" smtClean="0">
                <a:latin typeface="宋体" pitchFamily="2" charset="-122"/>
              </a:rPr>
              <a:t>：</a:t>
            </a:r>
            <a:r>
              <a:rPr lang="zh-CN" altLang="en-US" sz="2800" dirty="0" smtClean="0">
                <a:solidFill>
                  <a:schemeClr val="folHlink"/>
                </a:solidFill>
                <a:latin typeface="宋体" pitchFamily="2" charset="-122"/>
              </a:rPr>
              <a:t>字节信号</a:t>
            </a:r>
            <a:r>
              <a:rPr lang="zh-CN" altLang="en-US" sz="2800" dirty="0" smtClean="0">
                <a:latin typeface="宋体" pitchFamily="2" charset="-122"/>
              </a:rPr>
              <a:t>，在转换状态，</a:t>
            </a:r>
            <a:r>
              <a:rPr lang="en-US" altLang="zh-CN" sz="2800" dirty="0" err="1" smtClean="0">
                <a:latin typeface="宋体" pitchFamily="2" charset="-122"/>
              </a:rPr>
              <a:t>A0</a:t>
            </a:r>
            <a:r>
              <a:rPr lang="zh-CN" altLang="en-US" sz="2800" dirty="0" smtClean="0">
                <a:latin typeface="宋体" pitchFamily="2" charset="-122"/>
              </a:rPr>
              <a:t>为低电平</a:t>
            </a:r>
            <a:r>
              <a:rPr lang="en-US" altLang="zh-CN" sz="2800" dirty="0" err="1" smtClean="0">
                <a:latin typeface="宋体" pitchFamily="2" charset="-122"/>
              </a:rPr>
              <a:t>AD574</a:t>
            </a:r>
            <a:r>
              <a:rPr lang="zh-CN" altLang="en-US" sz="2800" dirty="0" smtClean="0">
                <a:latin typeface="宋体" pitchFamily="2" charset="-122"/>
              </a:rPr>
              <a:t>按</a:t>
            </a:r>
            <a:r>
              <a:rPr lang="en-US" altLang="zh-CN" sz="2800" dirty="0" smtClean="0">
                <a:latin typeface="宋体" pitchFamily="2" charset="-122"/>
              </a:rPr>
              <a:t>12</a:t>
            </a:r>
            <a:r>
              <a:rPr lang="zh-CN" altLang="en-US" sz="2800" dirty="0" smtClean="0">
                <a:latin typeface="宋体" pitchFamily="2" charset="-122"/>
              </a:rPr>
              <a:t>位</a:t>
            </a:r>
            <a:r>
              <a:rPr lang="en-US" altLang="zh-CN" sz="2800" dirty="0" smtClean="0">
                <a:latin typeface="宋体" pitchFamily="2" charset="-122"/>
              </a:rPr>
              <a:t>A/D</a:t>
            </a:r>
            <a:r>
              <a:rPr lang="zh-CN" altLang="en-US" sz="2800" dirty="0" smtClean="0">
                <a:latin typeface="宋体" pitchFamily="2" charset="-122"/>
              </a:rPr>
              <a:t>转换，</a:t>
            </a:r>
            <a:r>
              <a:rPr lang="en-US" altLang="zh-CN" sz="2800" dirty="0" err="1" smtClean="0">
                <a:latin typeface="宋体" pitchFamily="2" charset="-122"/>
              </a:rPr>
              <a:t>A0</a:t>
            </a:r>
            <a:r>
              <a:rPr lang="zh-CN" altLang="en-US" sz="2800" dirty="0" smtClean="0">
                <a:latin typeface="宋体" pitchFamily="2" charset="-122"/>
              </a:rPr>
              <a:t>为高电平按</a:t>
            </a:r>
            <a:r>
              <a:rPr lang="en-US" altLang="zh-CN" sz="2800" dirty="0" smtClean="0">
                <a:latin typeface="宋体" pitchFamily="2" charset="-122"/>
              </a:rPr>
              <a:t>8</a:t>
            </a:r>
            <a:r>
              <a:rPr lang="zh-CN" altLang="en-US" sz="2800" dirty="0" smtClean="0">
                <a:latin typeface="宋体" pitchFamily="2" charset="-122"/>
              </a:rPr>
              <a:t>位</a:t>
            </a:r>
            <a:r>
              <a:rPr lang="en-US" altLang="zh-CN" sz="2800" dirty="0" smtClean="0">
                <a:latin typeface="宋体" pitchFamily="2" charset="-122"/>
              </a:rPr>
              <a:t>A/D</a:t>
            </a:r>
            <a:r>
              <a:rPr lang="zh-CN" altLang="en-US" sz="2800" dirty="0" smtClean="0">
                <a:latin typeface="宋体" pitchFamily="2" charset="-122"/>
              </a:rPr>
              <a:t>转换。在读数状态，如果</a:t>
            </a:r>
            <a:r>
              <a:rPr lang="en-US" altLang="zh-CN" sz="2800" dirty="0" smtClean="0">
                <a:latin typeface="宋体" pitchFamily="2" charset="-122"/>
              </a:rPr>
              <a:t>12/-8</a:t>
            </a:r>
            <a:r>
              <a:rPr lang="zh-CN" altLang="en-US" sz="2800" dirty="0" smtClean="0">
                <a:latin typeface="宋体" pitchFamily="2" charset="-122"/>
              </a:rPr>
              <a:t>为低电平，则</a:t>
            </a:r>
            <a:r>
              <a:rPr lang="en-US" altLang="zh-CN" sz="2800" dirty="0" err="1" smtClean="0">
                <a:latin typeface="宋体" pitchFamily="2" charset="-122"/>
              </a:rPr>
              <a:t>A0</a:t>
            </a:r>
            <a:r>
              <a:rPr lang="zh-CN" altLang="en-US" sz="2800" dirty="0" smtClean="0">
                <a:latin typeface="宋体" pitchFamily="2" charset="-122"/>
              </a:rPr>
              <a:t>为低电平时，输出高</a:t>
            </a:r>
            <a:r>
              <a:rPr lang="en-US" altLang="zh-CN" sz="2800" dirty="0" smtClean="0">
                <a:latin typeface="宋体" pitchFamily="2" charset="-122"/>
              </a:rPr>
              <a:t>8</a:t>
            </a:r>
            <a:r>
              <a:rPr lang="zh-CN" altLang="en-US" sz="2800" dirty="0" smtClean="0">
                <a:latin typeface="宋体" pitchFamily="2" charset="-122"/>
              </a:rPr>
              <a:t>位数，</a:t>
            </a:r>
            <a:r>
              <a:rPr lang="en-US" altLang="zh-CN" sz="2800" dirty="0" err="1" smtClean="0">
                <a:latin typeface="宋体" pitchFamily="2" charset="-122"/>
              </a:rPr>
              <a:t>A0</a:t>
            </a:r>
            <a:r>
              <a:rPr lang="zh-CN" altLang="en-US" sz="2800" dirty="0" smtClean="0">
                <a:latin typeface="宋体" pitchFamily="2" charset="-122"/>
              </a:rPr>
              <a:t>为高电平时，输出低</a:t>
            </a:r>
            <a:r>
              <a:rPr lang="en-US" altLang="zh-CN" sz="2800" dirty="0" smtClean="0">
                <a:latin typeface="宋体" pitchFamily="2" charset="-122"/>
              </a:rPr>
              <a:t>4</a:t>
            </a:r>
            <a:r>
              <a:rPr lang="zh-CN" altLang="en-US" sz="2800" dirty="0" smtClean="0">
                <a:latin typeface="宋体" pitchFamily="2" charset="-122"/>
              </a:rPr>
              <a:t>位数。</a:t>
            </a:r>
          </a:p>
          <a:p>
            <a:pPr eaLnBrk="1" hangingPunct="1">
              <a:spcBef>
                <a:spcPct val="0"/>
              </a:spcBef>
              <a:buFont typeface="Wingdings" pitchFamily="2" charset="2"/>
              <a:buNone/>
            </a:pPr>
            <a:r>
              <a:rPr lang="en-US" altLang="zh-CN" sz="2800" dirty="0" err="1" smtClean="0">
                <a:solidFill>
                  <a:schemeClr val="accent1"/>
                </a:solidFill>
                <a:latin typeface="宋体" pitchFamily="2" charset="-122"/>
              </a:rPr>
              <a:t>10V</a:t>
            </a:r>
            <a:r>
              <a:rPr lang="en-US" altLang="zh-CN" sz="2800" baseline="-25000" dirty="0" err="1" smtClean="0">
                <a:solidFill>
                  <a:schemeClr val="accent1"/>
                </a:solidFill>
                <a:latin typeface="宋体" pitchFamily="2" charset="-122"/>
              </a:rPr>
              <a:t>IN</a:t>
            </a:r>
            <a:r>
              <a:rPr lang="zh-CN" altLang="en-US" sz="2800" dirty="0" smtClean="0">
                <a:solidFill>
                  <a:schemeClr val="accent1"/>
                </a:solidFill>
                <a:latin typeface="宋体" pitchFamily="2" charset="-122"/>
              </a:rPr>
              <a:t>，</a:t>
            </a:r>
            <a:r>
              <a:rPr lang="en-US" altLang="zh-CN" sz="2800" dirty="0" err="1" smtClean="0">
                <a:solidFill>
                  <a:schemeClr val="accent1"/>
                </a:solidFill>
                <a:latin typeface="宋体" pitchFamily="2" charset="-122"/>
              </a:rPr>
              <a:t>20V</a:t>
            </a:r>
            <a:r>
              <a:rPr lang="en-US" altLang="zh-CN" sz="2800" baseline="-25000" dirty="0" err="1" smtClean="0">
                <a:solidFill>
                  <a:schemeClr val="accent1"/>
                </a:solidFill>
                <a:latin typeface="宋体" pitchFamily="2" charset="-122"/>
              </a:rPr>
              <a:t>IN</a:t>
            </a:r>
            <a:r>
              <a:rPr lang="zh-CN" altLang="en-US" sz="2800" dirty="0" smtClean="0">
                <a:solidFill>
                  <a:schemeClr val="accent1"/>
                </a:solidFill>
                <a:latin typeface="宋体" pitchFamily="2" charset="-122"/>
              </a:rPr>
              <a:t>，</a:t>
            </a:r>
            <a:r>
              <a:rPr lang="en-US" altLang="zh-CN" sz="2800" dirty="0" err="1" smtClean="0">
                <a:solidFill>
                  <a:schemeClr val="accent1"/>
                </a:solidFill>
                <a:latin typeface="宋体" pitchFamily="2" charset="-122"/>
              </a:rPr>
              <a:t>BIP</a:t>
            </a:r>
            <a:r>
              <a:rPr lang="en-US" altLang="zh-CN" sz="2800" dirty="0" smtClean="0">
                <a:solidFill>
                  <a:schemeClr val="accent1"/>
                </a:solidFill>
                <a:latin typeface="宋体" pitchFamily="2" charset="-122"/>
              </a:rPr>
              <a:t> OFF</a:t>
            </a:r>
            <a:r>
              <a:rPr lang="zh-CN" altLang="en-US" sz="2800" dirty="0" smtClean="0">
                <a:latin typeface="宋体" pitchFamily="2" charset="-122"/>
              </a:rPr>
              <a:t>：模拟电压信号输入端</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395288" y="620713"/>
            <a:ext cx="8353425" cy="1366837"/>
          </a:xfrm>
        </p:spPr>
        <p:txBody>
          <a:bodyPr/>
          <a:lstStyle/>
          <a:p>
            <a:pPr eaLnBrk="1" hangingPunct="1">
              <a:spcBef>
                <a:spcPct val="0"/>
              </a:spcBef>
            </a:pPr>
            <a:r>
              <a:rPr lang="zh-CN" altLang="en-US" sz="2800" dirty="0" smtClean="0">
                <a:latin typeface="宋体" pitchFamily="2" charset="-122"/>
              </a:rPr>
              <a:t>通过对</a:t>
            </a:r>
            <a:r>
              <a:rPr lang="en-US" altLang="zh-CN" sz="2800" dirty="0" smtClean="0">
                <a:solidFill>
                  <a:schemeClr val="accent1"/>
                </a:solidFill>
                <a:latin typeface="宋体" pitchFamily="2" charset="-122"/>
              </a:rPr>
              <a:t>CE</a:t>
            </a:r>
            <a:r>
              <a:rPr lang="zh-CN" altLang="en-US" sz="2800" dirty="0" smtClean="0">
                <a:solidFill>
                  <a:schemeClr val="accent1"/>
                </a:solidFill>
                <a:latin typeface="宋体" pitchFamily="2" charset="-122"/>
              </a:rPr>
              <a:t>、</a:t>
            </a:r>
            <a:r>
              <a:rPr lang="en-US" altLang="zh-CN" sz="2800" dirty="0" smtClean="0">
                <a:solidFill>
                  <a:schemeClr val="accent1"/>
                </a:solidFill>
                <a:latin typeface="宋体" pitchFamily="2" charset="-122"/>
              </a:rPr>
              <a:t>/CS</a:t>
            </a:r>
            <a:r>
              <a:rPr lang="zh-CN" altLang="en-US" sz="2800" dirty="0" smtClean="0">
                <a:solidFill>
                  <a:schemeClr val="accent1"/>
                </a:solidFill>
                <a:latin typeface="宋体" pitchFamily="2" charset="-122"/>
              </a:rPr>
              <a:t>、</a:t>
            </a:r>
            <a:r>
              <a:rPr lang="en-US" altLang="zh-CN" sz="2800" dirty="0" smtClean="0">
                <a:solidFill>
                  <a:schemeClr val="accent1"/>
                </a:solidFill>
                <a:latin typeface="宋体" pitchFamily="2" charset="-122"/>
              </a:rPr>
              <a:t>R/-C</a:t>
            </a:r>
            <a:r>
              <a:rPr lang="zh-CN" altLang="en-US" sz="2800" dirty="0" smtClean="0">
                <a:solidFill>
                  <a:schemeClr val="accent1"/>
                </a:solidFill>
                <a:latin typeface="宋体" pitchFamily="2" charset="-122"/>
              </a:rPr>
              <a:t>、</a:t>
            </a:r>
            <a:r>
              <a:rPr lang="en-US" altLang="zh-CN" sz="2800" dirty="0" smtClean="0">
                <a:solidFill>
                  <a:schemeClr val="accent1"/>
                </a:solidFill>
                <a:latin typeface="宋体" pitchFamily="2" charset="-122"/>
              </a:rPr>
              <a:t>12/-8</a:t>
            </a:r>
            <a:r>
              <a:rPr lang="zh-CN" altLang="en-US" sz="2800" dirty="0" smtClean="0">
                <a:solidFill>
                  <a:schemeClr val="accent1"/>
                </a:solidFill>
                <a:latin typeface="宋体" pitchFamily="2" charset="-122"/>
              </a:rPr>
              <a:t>、</a:t>
            </a:r>
            <a:r>
              <a:rPr lang="en-US" altLang="zh-CN" sz="2800" dirty="0" err="1" smtClean="0">
                <a:solidFill>
                  <a:schemeClr val="accent1"/>
                </a:solidFill>
                <a:latin typeface="宋体" pitchFamily="2" charset="-122"/>
              </a:rPr>
              <a:t>A0</a:t>
            </a:r>
            <a:r>
              <a:rPr lang="zh-CN" altLang="en-US" sz="2800" dirty="0" smtClean="0">
                <a:latin typeface="宋体" pitchFamily="2" charset="-122"/>
              </a:rPr>
              <a:t>控制信号的不同控制，可以使</a:t>
            </a:r>
            <a:r>
              <a:rPr lang="en-US" altLang="zh-CN" sz="2800" dirty="0" err="1" smtClean="0">
                <a:latin typeface="宋体" pitchFamily="2" charset="-122"/>
              </a:rPr>
              <a:t>AD574</a:t>
            </a:r>
            <a:r>
              <a:rPr lang="zh-CN" altLang="en-US" sz="2800" dirty="0" smtClean="0">
                <a:latin typeface="宋体" pitchFamily="2" charset="-122"/>
              </a:rPr>
              <a:t>工作于不同的状态。</a:t>
            </a:r>
          </a:p>
        </p:txBody>
      </p:sp>
      <p:grpSp>
        <p:nvGrpSpPr>
          <p:cNvPr id="57347" name="Group 4"/>
          <p:cNvGrpSpPr>
            <a:grpSpLocks/>
          </p:cNvGrpSpPr>
          <p:nvPr/>
        </p:nvGrpSpPr>
        <p:grpSpPr bwMode="auto">
          <a:xfrm>
            <a:off x="1116013" y="1844675"/>
            <a:ext cx="6696075" cy="4464050"/>
            <a:chOff x="216" y="732"/>
            <a:chExt cx="5292" cy="3372"/>
          </a:xfrm>
        </p:grpSpPr>
        <p:sp>
          <p:nvSpPr>
            <p:cNvPr id="57348" name="Rectangle 5"/>
            <p:cNvSpPr>
              <a:spLocks noChangeArrowheads="1"/>
            </p:cNvSpPr>
            <p:nvPr/>
          </p:nvSpPr>
          <p:spPr bwMode="auto">
            <a:xfrm>
              <a:off x="216" y="732"/>
              <a:ext cx="5292" cy="3372"/>
            </a:xfrm>
            <a:prstGeom prst="rect">
              <a:avLst/>
            </a:prstGeom>
            <a:solidFill>
              <a:schemeClr val="tx2"/>
            </a:solidFill>
            <a:ln w="38100">
              <a:noFill/>
              <a:miter lim="800000"/>
              <a:headEnd/>
              <a:tailEnd/>
            </a:ln>
          </p:spPr>
          <p:txBody>
            <a:bodyPr wrap="none" anchor="ctr"/>
            <a:lstStyle/>
            <a:p>
              <a:endParaRPr lang="zh-CN" altLang="en-US"/>
            </a:p>
          </p:txBody>
        </p:sp>
        <p:graphicFrame>
          <p:nvGraphicFramePr>
            <p:cNvPr id="57349" name="Object 6"/>
            <p:cNvGraphicFramePr>
              <a:graphicFrameLocks noChangeAspect="1"/>
            </p:cNvGraphicFramePr>
            <p:nvPr/>
          </p:nvGraphicFramePr>
          <p:xfrm>
            <a:off x="325" y="827"/>
            <a:ext cx="5097" cy="3202"/>
          </p:xfrm>
          <a:graphic>
            <a:graphicData uri="http://schemas.openxmlformats.org/presentationml/2006/ole">
              <mc:AlternateContent xmlns:mc="http://schemas.openxmlformats.org/markup-compatibility/2006">
                <mc:Choice xmlns:v="urn:schemas-microsoft-com:vml" Requires="v">
                  <p:oleObj spid="_x0000_s57357" name="Image" r:id="rId3" imgW="20532245" imgH="10785306" progId="">
                    <p:embed/>
                  </p:oleObj>
                </mc:Choice>
                <mc:Fallback>
                  <p:oleObj name="Image" r:id="rId3" imgW="20532245" imgH="10785306"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 y="827"/>
                          <a:ext cx="5097" cy="3202"/>
                        </a:xfrm>
                        <a:prstGeom prst="rect">
                          <a:avLst/>
                        </a:prstGeom>
                        <a:solidFill>
                          <a:schemeClr val="tx2"/>
                        </a:solidFill>
                      </p:spPr>
                    </p:pic>
                  </p:oleObj>
                </mc:Fallback>
              </mc:AlternateContent>
            </a:graphicData>
          </a:graphic>
        </p:graphicFrame>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sz="half" idx="1"/>
          </p:nvPr>
        </p:nvSpPr>
        <p:spPr>
          <a:xfrm>
            <a:off x="539750" y="476250"/>
            <a:ext cx="7847013" cy="2239963"/>
          </a:xfrm>
        </p:spPr>
        <p:txBody>
          <a:bodyPr/>
          <a:lstStyle/>
          <a:p>
            <a:pPr eaLnBrk="1" hangingPunct="1"/>
            <a:r>
              <a:rPr lang="zh-CN" altLang="en-US" sz="2400" dirty="0" smtClean="0">
                <a:solidFill>
                  <a:schemeClr val="accent1"/>
                </a:solidFill>
              </a:rPr>
              <a:t>单极性</a:t>
            </a:r>
            <a:r>
              <a:rPr lang="en-US" altLang="zh-CN" sz="2400" dirty="0" smtClean="0">
                <a:solidFill>
                  <a:schemeClr val="accent1"/>
                </a:solidFill>
              </a:rPr>
              <a:t>/</a:t>
            </a:r>
            <a:r>
              <a:rPr lang="zh-CN" altLang="en-US" sz="2400" dirty="0" smtClean="0">
                <a:solidFill>
                  <a:schemeClr val="accent1"/>
                </a:solidFill>
              </a:rPr>
              <a:t>双极性输入</a:t>
            </a:r>
          </a:p>
          <a:p>
            <a:pPr eaLnBrk="1" hangingPunct="1">
              <a:buFont typeface="Wingdings" pitchFamily="2" charset="2"/>
              <a:buNone/>
            </a:pPr>
            <a:r>
              <a:rPr lang="en-US" altLang="zh-CN" sz="2400" dirty="0" smtClean="0">
                <a:latin typeface="宋体" pitchFamily="2" charset="-122"/>
              </a:rPr>
              <a:t>	</a:t>
            </a:r>
            <a:r>
              <a:rPr lang="en-US" altLang="zh-CN" sz="2400" dirty="0" err="1" smtClean="0">
                <a:latin typeface="宋体" pitchFamily="2" charset="-122"/>
              </a:rPr>
              <a:t>BIP</a:t>
            </a:r>
            <a:r>
              <a:rPr lang="en-US" altLang="zh-CN" sz="2400" dirty="0" smtClean="0">
                <a:latin typeface="宋体" pitchFamily="2" charset="-122"/>
              </a:rPr>
              <a:t> OFF</a:t>
            </a:r>
            <a:r>
              <a:rPr lang="zh-CN" altLang="en-US" sz="2400" dirty="0" smtClean="0">
                <a:latin typeface="宋体" pitchFamily="2" charset="-122"/>
              </a:rPr>
              <a:t>接</a:t>
            </a:r>
            <a:r>
              <a:rPr lang="en-US" altLang="zh-CN" sz="2400" dirty="0" err="1" smtClean="0">
                <a:latin typeface="宋体" pitchFamily="2" charset="-122"/>
              </a:rPr>
              <a:t>0V</a:t>
            </a:r>
            <a:r>
              <a:rPr lang="zh-CN" altLang="en-US" sz="2400" dirty="0" smtClean="0">
                <a:latin typeface="宋体" pitchFamily="2" charset="-122"/>
              </a:rPr>
              <a:t>，</a:t>
            </a:r>
            <a:r>
              <a:rPr lang="en-US" altLang="zh-CN" sz="2400" dirty="0" err="1" smtClean="0">
                <a:latin typeface="宋体" pitchFamily="2" charset="-122"/>
              </a:rPr>
              <a:t>AD574</a:t>
            </a:r>
            <a:r>
              <a:rPr lang="zh-CN" altLang="en-US" sz="2400" dirty="0" smtClean="0">
                <a:latin typeface="宋体" pitchFamily="2" charset="-122"/>
              </a:rPr>
              <a:t>为单极性输入。</a:t>
            </a:r>
            <a:r>
              <a:rPr lang="zh-CN" altLang="en-US" sz="2400" dirty="0" smtClean="0">
                <a:solidFill>
                  <a:schemeClr val="folHlink"/>
                </a:solidFill>
                <a:latin typeface="宋体" pitchFamily="2" charset="-122"/>
              </a:rPr>
              <a:t>量程为</a:t>
            </a:r>
            <a:r>
              <a:rPr lang="en-US" altLang="zh-CN" sz="2400" dirty="0" smtClean="0">
                <a:solidFill>
                  <a:schemeClr val="folHlink"/>
                </a:solidFill>
                <a:latin typeface="宋体" pitchFamily="2" charset="-122"/>
              </a:rPr>
              <a:t>0</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10 V</a:t>
            </a:r>
            <a:r>
              <a:rPr lang="zh-CN" altLang="en-US" sz="2400" dirty="0" smtClean="0">
                <a:solidFill>
                  <a:schemeClr val="folHlink"/>
                </a:solidFill>
                <a:latin typeface="宋体" pitchFamily="2" charset="-122"/>
              </a:rPr>
              <a:t>，或０～</a:t>
            </a:r>
            <a:r>
              <a:rPr lang="en-US" altLang="zh-CN" sz="2400" dirty="0" err="1" smtClean="0">
                <a:solidFill>
                  <a:schemeClr val="folHlink"/>
                </a:solidFill>
                <a:latin typeface="宋体" pitchFamily="2" charset="-122"/>
              </a:rPr>
              <a:t>20V</a:t>
            </a:r>
            <a:r>
              <a:rPr lang="zh-CN" altLang="en-US" sz="2400" dirty="0" smtClean="0">
                <a:solidFill>
                  <a:schemeClr val="folHlink"/>
                </a:solidFill>
                <a:latin typeface="宋体" pitchFamily="2" charset="-122"/>
              </a:rPr>
              <a:t>。</a:t>
            </a:r>
            <a:r>
              <a:rPr lang="zh-CN" altLang="en-US" sz="2400" dirty="0" smtClean="0">
                <a:latin typeface="宋体" pitchFamily="2" charset="-122"/>
              </a:rPr>
              <a:t>分别通过</a:t>
            </a:r>
            <a:r>
              <a:rPr lang="en-US" altLang="zh-CN" sz="2400" dirty="0" err="1" smtClean="0">
                <a:latin typeface="宋体" pitchFamily="2" charset="-122"/>
              </a:rPr>
              <a:t>10V</a:t>
            </a:r>
            <a:r>
              <a:rPr lang="en-US" altLang="zh-CN" sz="2400" baseline="-25000" dirty="0" err="1" smtClean="0">
                <a:latin typeface="宋体" pitchFamily="2" charset="-122"/>
              </a:rPr>
              <a:t>IN</a:t>
            </a:r>
            <a:r>
              <a:rPr lang="zh-CN" altLang="en-US" sz="2400" dirty="0" smtClean="0">
                <a:latin typeface="宋体" pitchFamily="2" charset="-122"/>
              </a:rPr>
              <a:t>或</a:t>
            </a:r>
            <a:r>
              <a:rPr lang="en-US" altLang="zh-CN" sz="2400" dirty="0" err="1" smtClean="0">
                <a:latin typeface="宋体" pitchFamily="2" charset="-122"/>
              </a:rPr>
              <a:t>20V</a:t>
            </a:r>
            <a:r>
              <a:rPr lang="en-US" altLang="zh-CN" sz="2400" baseline="-25000" dirty="0" err="1" smtClean="0">
                <a:latin typeface="宋体" pitchFamily="2" charset="-122"/>
              </a:rPr>
              <a:t>IN</a:t>
            </a:r>
            <a:r>
              <a:rPr lang="zh-CN" altLang="en-US" sz="2400" dirty="0" smtClean="0">
                <a:latin typeface="宋体" pitchFamily="2" charset="-122"/>
              </a:rPr>
              <a:t>接入。</a:t>
            </a:r>
          </a:p>
          <a:p>
            <a:pPr eaLnBrk="1" hangingPunct="1">
              <a:buFont typeface="Wingdings" pitchFamily="2" charset="2"/>
              <a:buNone/>
            </a:pPr>
            <a:r>
              <a:rPr lang="zh-CN" altLang="en-US" sz="2400" dirty="0" smtClean="0">
                <a:latin typeface="宋体" pitchFamily="2" charset="-122"/>
              </a:rPr>
              <a:t>	将</a:t>
            </a:r>
            <a:r>
              <a:rPr lang="en-US" altLang="zh-CN" sz="2400" dirty="0" err="1" smtClean="0">
                <a:latin typeface="宋体" pitchFamily="2" charset="-122"/>
              </a:rPr>
              <a:t>BIP</a:t>
            </a:r>
            <a:r>
              <a:rPr lang="en-US" altLang="zh-CN" sz="2400" dirty="0" smtClean="0">
                <a:latin typeface="宋体" pitchFamily="2" charset="-122"/>
              </a:rPr>
              <a:t> OFF</a:t>
            </a:r>
            <a:r>
              <a:rPr lang="zh-CN" altLang="en-US" sz="2400" dirty="0" smtClean="0">
                <a:latin typeface="宋体" pitchFamily="2" charset="-122"/>
              </a:rPr>
              <a:t>接</a:t>
            </a:r>
            <a:r>
              <a:rPr lang="en-US" altLang="zh-CN" sz="2400" dirty="0" err="1" smtClean="0">
                <a:latin typeface="宋体" pitchFamily="2" charset="-122"/>
              </a:rPr>
              <a:t>10V</a:t>
            </a:r>
            <a:r>
              <a:rPr lang="zh-CN" altLang="en-US" sz="2400" dirty="0" smtClean="0">
                <a:latin typeface="宋体" pitchFamily="2" charset="-122"/>
              </a:rPr>
              <a:t>，</a:t>
            </a:r>
            <a:r>
              <a:rPr lang="en-US" altLang="zh-CN" sz="2400" dirty="0" err="1" smtClean="0">
                <a:latin typeface="宋体" pitchFamily="2" charset="-122"/>
              </a:rPr>
              <a:t>AD574</a:t>
            </a:r>
            <a:r>
              <a:rPr lang="zh-CN" altLang="en-US" sz="2400" dirty="0" smtClean="0">
                <a:latin typeface="宋体" pitchFamily="2" charset="-122"/>
              </a:rPr>
              <a:t>为双极性输入。</a:t>
            </a:r>
            <a:r>
              <a:rPr lang="zh-CN" altLang="en-US" sz="2400" dirty="0" smtClean="0">
                <a:solidFill>
                  <a:schemeClr val="folHlink"/>
                </a:solidFill>
                <a:latin typeface="宋体" pitchFamily="2" charset="-122"/>
              </a:rPr>
              <a:t>量程为</a:t>
            </a:r>
            <a:r>
              <a:rPr lang="en-US" altLang="zh-CN" sz="2400" dirty="0" smtClean="0">
                <a:solidFill>
                  <a:schemeClr val="folHlink"/>
                </a:solidFill>
                <a:latin typeface="宋体" pitchFamily="2" charset="-122"/>
              </a:rPr>
              <a:t>-</a:t>
            </a:r>
            <a:r>
              <a:rPr lang="zh-CN" altLang="en-US" sz="2400" dirty="0" smtClean="0">
                <a:solidFill>
                  <a:schemeClr val="folHlink"/>
                </a:solidFill>
                <a:latin typeface="宋体" pitchFamily="2" charset="-122"/>
              </a:rPr>
              <a:t>５～</a:t>
            </a:r>
            <a:r>
              <a:rPr lang="en-US" altLang="zh-CN" sz="2400" dirty="0" err="1" smtClean="0">
                <a:solidFill>
                  <a:schemeClr val="folHlink"/>
                </a:solidFill>
                <a:latin typeface="宋体" pitchFamily="2" charset="-122"/>
              </a:rPr>
              <a:t>5V</a:t>
            </a:r>
            <a:r>
              <a:rPr lang="zh-CN" altLang="en-US" sz="2400" dirty="0" smtClean="0">
                <a:solidFill>
                  <a:schemeClr val="folHlink"/>
                </a:solidFill>
                <a:latin typeface="宋体" pitchFamily="2" charset="-122"/>
              </a:rPr>
              <a:t>，或</a:t>
            </a:r>
            <a:r>
              <a:rPr lang="en-US" altLang="zh-CN" sz="2400" dirty="0" smtClean="0">
                <a:solidFill>
                  <a:schemeClr val="folHlink"/>
                </a:solidFill>
                <a:latin typeface="宋体" pitchFamily="2" charset="-122"/>
              </a:rPr>
              <a:t>-10</a:t>
            </a:r>
            <a:r>
              <a:rPr lang="zh-CN" altLang="en-US" sz="2400" dirty="0" smtClean="0">
                <a:solidFill>
                  <a:schemeClr val="folHlink"/>
                </a:solidFill>
                <a:latin typeface="宋体" pitchFamily="2" charset="-122"/>
              </a:rPr>
              <a:t>～</a:t>
            </a:r>
            <a:r>
              <a:rPr lang="en-US" altLang="zh-CN" sz="2400" dirty="0" err="1" smtClean="0">
                <a:solidFill>
                  <a:schemeClr val="folHlink"/>
                </a:solidFill>
                <a:latin typeface="宋体" pitchFamily="2" charset="-122"/>
              </a:rPr>
              <a:t>10V</a:t>
            </a:r>
            <a:r>
              <a:rPr lang="zh-CN" altLang="en-US" sz="2400" dirty="0" smtClean="0">
                <a:solidFill>
                  <a:schemeClr val="folHlink"/>
                </a:solidFill>
                <a:latin typeface="宋体" pitchFamily="2" charset="-122"/>
              </a:rPr>
              <a:t>。</a:t>
            </a:r>
            <a:r>
              <a:rPr lang="zh-CN" altLang="en-US" sz="2400" dirty="0" smtClean="0">
                <a:latin typeface="宋体" pitchFamily="2" charset="-122"/>
              </a:rPr>
              <a:t>分别通过</a:t>
            </a:r>
            <a:r>
              <a:rPr lang="en-US" altLang="zh-CN" sz="2400" dirty="0" err="1" smtClean="0">
                <a:latin typeface="宋体" pitchFamily="2" charset="-122"/>
              </a:rPr>
              <a:t>10V</a:t>
            </a:r>
            <a:r>
              <a:rPr lang="en-US" altLang="zh-CN" sz="2400" baseline="-25000" dirty="0" err="1" smtClean="0">
                <a:latin typeface="宋体" pitchFamily="2" charset="-122"/>
              </a:rPr>
              <a:t>IN</a:t>
            </a:r>
            <a:r>
              <a:rPr lang="zh-CN" altLang="en-US" sz="2400" dirty="0" smtClean="0">
                <a:latin typeface="宋体" pitchFamily="2" charset="-122"/>
              </a:rPr>
              <a:t>或</a:t>
            </a:r>
            <a:r>
              <a:rPr lang="en-US" altLang="zh-CN" sz="2400" dirty="0" err="1" smtClean="0">
                <a:latin typeface="宋体" pitchFamily="2" charset="-122"/>
              </a:rPr>
              <a:t>20V</a:t>
            </a:r>
            <a:r>
              <a:rPr lang="en-US" altLang="zh-CN" sz="2400" baseline="-25000" dirty="0" err="1" smtClean="0">
                <a:latin typeface="宋体" pitchFamily="2" charset="-122"/>
              </a:rPr>
              <a:t>IN</a:t>
            </a:r>
            <a:r>
              <a:rPr lang="zh-CN" altLang="en-US" sz="2400" dirty="0" smtClean="0">
                <a:latin typeface="宋体" pitchFamily="2" charset="-122"/>
              </a:rPr>
              <a:t>接入。</a:t>
            </a:r>
          </a:p>
        </p:txBody>
      </p:sp>
      <p:graphicFrame>
        <p:nvGraphicFramePr>
          <p:cNvPr id="58371" name="Object 4"/>
          <p:cNvGraphicFramePr>
            <a:graphicFrameLocks noGrp="1" noChangeAspect="1"/>
          </p:cNvGraphicFramePr>
          <p:nvPr>
            <p:ph sz="half" idx="2"/>
          </p:nvPr>
        </p:nvGraphicFramePr>
        <p:xfrm>
          <a:off x="1082675" y="2997200"/>
          <a:ext cx="7011988" cy="3232150"/>
        </p:xfrm>
        <a:graphic>
          <a:graphicData uri="http://schemas.openxmlformats.org/presentationml/2006/ole">
            <mc:AlternateContent xmlns:mc="http://schemas.openxmlformats.org/markup-compatibility/2006">
              <mc:Choice xmlns:v="urn:schemas-microsoft-com:vml" Requires="v">
                <p:oleObj spid="_x0000_s58379" r:id="rId3" imgW="6767280" imgH="3119760" progId="">
                  <p:embed/>
                </p:oleObj>
              </mc:Choice>
              <mc:Fallback>
                <p:oleObj r:id="rId3" imgW="6767280" imgH="311976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11078"/>
                      <a:stretch>
                        <a:fillRect/>
                      </a:stretch>
                    </p:blipFill>
                    <p:spPr bwMode="auto">
                      <a:xfrm>
                        <a:off x="1082675" y="2997200"/>
                        <a:ext cx="7011988" cy="3232150"/>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685800" y="1484313"/>
            <a:ext cx="8134350" cy="4611687"/>
          </a:xfrm>
        </p:spPr>
        <p:txBody>
          <a:bodyPr/>
          <a:lstStyle/>
          <a:p>
            <a:pPr eaLnBrk="1" hangingPunct="1"/>
            <a:r>
              <a:rPr lang="en-US" altLang="zh-CN" dirty="0" smtClean="0"/>
              <a:t>A/D</a:t>
            </a:r>
            <a:r>
              <a:rPr lang="zh-CN" altLang="en-US" dirty="0" smtClean="0"/>
              <a:t>转换器与微机接口的主要包括硬件连接及控制程序设计。</a:t>
            </a:r>
          </a:p>
          <a:p>
            <a:pPr eaLnBrk="1" hangingPunct="1"/>
            <a:r>
              <a:rPr lang="en-US" altLang="zh-CN" dirty="0" smtClean="0"/>
              <a:t>A/D</a:t>
            </a:r>
            <a:r>
              <a:rPr lang="zh-CN" altLang="en-US" dirty="0" smtClean="0"/>
              <a:t>转换器的外部引出线主要包括：</a:t>
            </a:r>
            <a:r>
              <a:rPr lang="zh-CN" altLang="en-US" dirty="0" smtClean="0">
                <a:solidFill>
                  <a:schemeClr val="accent1"/>
                </a:solidFill>
              </a:rPr>
              <a:t>数据输出线、选通及状态控制线、基准电源线及模拟输入信号线</a:t>
            </a:r>
            <a:r>
              <a:rPr lang="zh-CN" altLang="en-US" dirty="0" smtClean="0">
                <a:solidFill>
                  <a:srgbClr val="00FF00"/>
                </a:solidFill>
              </a:rPr>
              <a:t>。</a:t>
            </a:r>
          </a:p>
          <a:p>
            <a:pPr eaLnBrk="1" hangingPunct="1"/>
            <a:r>
              <a:rPr lang="en-US" altLang="zh-CN" dirty="0" smtClean="0"/>
              <a:t>A/D</a:t>
            </a:r>
            <a:r>
              <a:rPr lang="zh-CN" altLang="en-US" dirty="0" smtClean="0"/>
              <a:t>转换器与微机的接口技术主要解决四个方面的问题：</a:t>
            </a:r>
            <a:r>
              <a:rPr lang="zh-CN" altLang="en-US" dirty="0" smtClean="0">
                <a:solidFill>
                  <a:schemeClr val="accent1"/>
                </a:solidFill>
              </a:rPr>
              <a:t>数据线连接、控制线连接、电源、数据传输方式。</a:t>
            </a:r>
          </a:p>
        </p:txBody>
      </p:sp>
      <p:sp>
        <p:nvSpPr>
          <p:cNvPr id="59394" name="Rectangle 2"/>
          <p:cNvSpPr>
            <a:spLocks noGrp="1" noChangeArrowheads="1"/>
          </p:cNvSpPr>
          <p:nvPr>
            <p:ph type="title"/>
          </p:nvPr>
        </p:nvSpPr>
        <p:spPr>
          <a:xfrm>
            <a:off x="684213" y="115888"/>
            <a:ext cx="7772400" cy="1143000"/>
          </a:xfrm>
        </p:spPr>
        <p:txBody>
          <a:bodyPr/>
          <a:lstStyle/>
          <a:p>
            <a:pPr eaLnBrk="1" hangingPunct="1"/>
            <a:r>
              <a:rPr lang="en-US" altLang="zh-CN" smtClean="0"/>
              <a:t>7  A/D</a:t>
            </a:r>
            <a:r>
              <a:rPr lang="zh-CN" altLang="en-US" smtClean="0"/>
              <a:t>接口技术</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323850" y="404813"/>
            <a:ext cx="8569325" cy="5545137"/>
          </a:xfrm>
        </p:spPr>
        <p:txBody>
          <a:bodyPr/>
          <a:lstStyle/>
          <a:p>
            <a:pPr eaLnBrk="1" hangingPunct="1">
              <a:lnSpc>
                <a:spcPct val="90000"/>
              </a:lnSpc>
              <a:spcBef>
                <a:spcPct val="0"/>
              </a:spcBef>
            </a:pPr>
            <a:r>
              <a:rPr lang="zh-CN" altLang="en-US" dirty="0" smtClean="0">
                <a:solidFill>
                  <a:schemeClr val="folHlink"/>
                </a:solidFill>
              </a:rPr>
              <a:t>①数据输出线的连接方式</a:t>
            </a:r>
          </a:p>
          <a:p>
            <a:pPr eaLnBrk="1" hangingPunct="1">
              <a:lnSpc>
                <a:spcPct val="90000"/>
              </a:lnSpc>
              <a:spcBef>
                <a:spcPct val="0"/>
              </a:spcBef>
            </a:pPr>
            <a:endParaRPr lang="zh-CN" altLang="en-US" dirty="0" smtClean="0">
              <a:solidFill>
                <a:schemeClr val="hlink"/>
              </a:solidFill>
            </a:endParaRPr>
          </a:p>
          <a:p>
            <a:pPr eaLnBrk="1" hangingPunct="1">
              <a:lnSpc>
                <a:spcPct val="90000"/>
              </a:lnSpc>
              <a:spcBef>
                <a:spcPct val="0"/>
              </a:spcBef>
              <a:buFont typeface="Wingdings" pitchFamily="2" charset="2"/>
              <a:buNone/>
            </a:pPr>
            <a:r>
              <a:rPr lang="zh-CN" altLang="en-US" dirty="0" smtClean="0"/>
              <a:t>	 当</a:t>
            </a:r>
            <a:r>
              <a:rPr lang="en-US" altLang="zh-CN" dirty="0" smtClean="0"/>
              <a:t>A/D</a:t>
            </a:r>
            <a:r>
              <a:rPr lang="zh-CN" altLang="en-US" dirty="0" smtClean="0"/>
              <a:t>转换器内部设置数据锁存器及三态输出控制时，可</a:t>
            </a:r>
            <a:r>
              <a:rPr lang="zh-CN" altLang="en-US" dirty="0" smtClean="0">
                <a:solidFill>
                  <a:schemeClr val="accent1"/>
                </a:solidFill>
              </a:rPr>
              <a:t>直接挂在</a:t>
            </a:r>
            <a:r>
              <a:rPr lang="en-US" altLang="zh-CN" dirty="0" smtClean="0">
                <a:solidFill>
                  <a:schemeClr val="accent1"/>
                </a:solidFill>
              </a:rPr>
              <a:t>CPU</a:t>
            </a:r>
            <a:r>
              <a:rPr lang="zh-CN" altLang="en-US" dirty="0" smtClean="0">
                <a:solidFill>
                  <a:schemeClr val="accent1"/>
                </a:solidFill>
              </a:rPr>
              <a:t>的数据总线上</a:t>
            </a:r>
            <a:r>
              <a:rPr lang="zh-CN" altLang="en-US" dirty="0" smtClean="0"/>
              <a:t>；</a:t>
            </a:r>
          </a:p>
          <a:p>
            <a:pPr eaLnBrk="1" hangingPunct="1">
              <a:lnSpc>
                <a:spcPct val="90000"/>
              </a:lnSpc>
              <a:spcBef>
                <a:spcPct val="0"/>
              </a:spcBef>
              <a:buFont typeface="Wingdings" pitchFamily="2" charset="2"/>
              <a:buNone/>
            </a:pPr>
            <a:endParaRPr lang="zh-CN" altLang="en-US" dirty="0" smtClean="0"/>
          </a:p>
          <a:p>
            <a:pPr eaLnBrk="1" hangingPunct="1">
              <a:lnSpc>
                <a:spcPct val="90000"/>
              </a:lnSpc>
              <a:spcBef>
                <a:spcPct val="0"/>
              </a:spcBef>
              <a:buFont typeface="Wingdings" pitchFamily="2" charset="2"/>
              <a:buNone/>
            </a:pPr>
            <a:r>
              <a:rPr lang="zh-CN" altLang="en-US" dirty="0" smtClean="0"/>
              <a:t>   若</a:t>
            </a:r>
            <a:r>
              <a:rPr lang="en-US" altLang="zh-CN" dirty="0" smtClean="0"/>
              <a:t>A/D</a:t>
            </a:r>
            <a:r>
              <a:rPr lang="zh-CN" altLang="en-US" dirty="0" smtClean="0"/>
              <a:t>转换器内部无三态输出控制，则必须</a:t>
            </a:r>
            <a:r>
              <a:rPr lang="zh-CN" altLang="en-US" dirty="0" smtClean="0">
                <a:solidFill>
                  <a:schemeClr val="accent1"/>
                </a:solidFill>
              </a:rPr>
              <a:t>通过</a:t>
            </a:r>
            <a:r>
              <a:rPr lang="en-US" altLang="zh-CN" dirty="0" smtClean="0">
                <a:solidFill>
                  <a:schemeClr val="accent1"/>
                </a:solidFill>
              </a:rPr>
              <a:t>I/O</a:t>
            </a:r>
            <a:r>
              <a:rPr lang="zh-CN" altLang="en-US" dirty="0" smtClean="0">
                <a:solidFill>
                  <a:schemeClr val="accent1"/>
                </a:solidFill>
              </a:rPr>
              <a:t>接口</a:t>
            </a:r>
            <a:r>
              <a:rPr lang="zh-CN" altLang="en-US" dirty="0" smtClean="0"/>
              <a:t>，如可编程的并行接口、带有三态控制的数据锁存器（如</a:t>
            </a:r>
            <a:r>
              <a:rPr lang="en-US" altLang="zh-CN" dirty="0" err="1" smtClean="0"/>
              <a:t>74LS373</a:t>
            </a:r>
            <a:r>
              <a:rPr lang="zh-CN" altLang="en-US" dirty="0" smtClean="0"/>
              <a:t>等）等。</a:t>
            </a:r>
          </a:p>
          <a:p>
            <a:pPr eaLnBrk="1" hangingPunct="1">
              <a:lnSpc>
                <a:spcPct val="90000"/>
              </a:lnSpc>
              <a:spcBef>
                <a:spcPct val="0"/>
              </a:spcBef>
              <a:buFont typeface="Wingdings" pitchFamily="2" charset="2"/>
              <a:buNone/>
            </a:pPr>
            <a:endParaRPr lang="zh-CN" altLang="en-US" dirty="0" smtClean="0"/>
          </a:p>
          <a:p>
            <a:pPr eaLnBrk="1" hangingPunct="1">
              <a:lnSpc>
                <a:spcPct val="90000"/>
              </a:lnSpc>
              <a:spcBef>
                <a:spcPct val="0"/>
              </a:spcBef>
              <a:buFont typeface="Wingdings" pitchFamily="2" charset="2"/>
              <a:buNone/>
            </a:pPr>
            <a:r>
              <a:rPr lang="zh-CN" altLang="en-US" dirty="0" smtClean="0"/>
              <a:t>	当</a:t>
            </a:r>
            <a:r>
              <a:rPr lang="en-US" altLang="zh-CN" dirty="0" smtClean="0"/>
              <a:t>8</a:t>
            </a:r>
            <a:r>
              <a:rPr lang="zh-CN" altLang="en-US" dirty="0" smtClean="0"/>
              <a:t>位计算机与</a:t>
            </a:r>
            <a:r>
              <a:rPr lang="en-US" altLang="zh-CN" dirty="0" smtClean="0">
                <a:solidFill>
                  <a:schemeClr val="accent1"/>
                </a:solidFill>
              </a:rPr>
              <a:t>8</a:t>
            </a:r>
            <a:r>
              <a:rPr lang="zh-CN" altLang="en-US" dirty="0" smtClean="0">
                <a:solidFill>
                  <a:schemeClr val="accent1"/>
                </a:solidFill>
              </a:rPr>
              <a:t>位</a:t>
            </a:r>
            <a:r>
              <a:rPr lang="en-US" altLang="zh-CN" dirty="0" smtClean="0">
                <a:solidFill>
                  <a:schemeClr val="accent1"/>
                </a:solidFill>
              </a:rPr>
              <a:t>A/D</a:t>
            </a:r>
            <a:r>
              <a:rPr lang="zh-CN" altLang="en-US" dirty="0" smtClean="0"/>
              <a:t>连接时，可一次并行传送</a:t>
            </a:r>
            <a:r>
              <a:rPr lang="en-US" altLang="zh-CN" dirty="0" smtClean="0"/>
              <a:t>8</a:t>
            </a:r>
            <a:r>
              <a:rPr lang="zh-CN" altLang="en-US" dirty="0" smtClean="0"/>
              <a:t>位数；而若与</a:t>
            </a:r>
            <a:r>
              <a:rPr lang="en-US" altLang="zh-CN" dirty="0" smtClean="0">
                <a:solidFill>
                  <a:schemeClr val="accent1"/>
                </a:solidFill>
              </a:rPr>
              <a:t>12</a:t>
            </a:r>
            <a:r>
              <a:rPr lang="zh-CN" altLang="en-US" dirty="0" smtClean="0">
                <a:solidFill>
                  <a:schemeClr val="accent1"/>
                </a:solidFill>
              </a:rPr>
              <a:t>位或更多位</a:t>
            </a:r>
            <a:r>
              <a:rPr lang="en-US" altLang="zh-CN" dirty="0" smtClean="0">
                <a:solidFill>
                  <a:schemeClr val="accent1"/>
                </a:solidFill>
              </a:rPr>
              <a:t>A/D</a:t>
            </a:r>
            <a:r>
              <a:rPr lang="zh-CN" altLang="en-US" dirty="0" smtClean="0"/>
              <a:t>转换器连接，数据必须分时传送。</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323850" y="765175"/>
            <a:ext cx="8569325" cy="5903913"/>
          </a:xfrm>
        </p:spPr>
        <p:txBody>
          <a:bodyPr/>
          <a:lstStyle/>
          <a:p>
            <a:pPr eaLnBrk="1" hangingPunct="1">
              <a:lnSpc>
                <a:spcPct val="90000"/>
              </a:lnSpc>
              <a:spcBef>
                <a:spcPct val="0"/>
              </a:spcBef>
              <a:buFont typeface="Wingdings" pitchFamily="2" charset="2"/>
              <a:buNone/>
            </a:pPr>
            <a:r>
              <a:rPr lang="zh-CN" altLang="en-US" sz="2800" dirty="0" smtClean="0">
                <a:solidFill>
                  <a:schemeClr val="tx2"/>
                </a:solidFill>
              </a:rPr>
              <a:t>	</a:t>
            </a:r>
            <a:r>
              <a:rPr lang="zh-CN" altLang="en-US" sz="2800" dirty="0" smtClean="0">
                <a:solidFill>
                  <a:schemeClr val="folHlink"/>
                </a:solidFill>
              </a:rPr>
              <a:t>②选通信号、启动转换及读出控制信号的连接方法</a:t>
            </a:r>
            <a:r>
              <a:rPr lang="zh-CN" altLang="en-US" sz="2800" dirty="0" smtClean="0"/>
              <a:t>  </a:t>
            </a:r>
          </a:p>
          <a:p>
            <a:pPr eaLnBrk="1" hangingPunct="1">
              <a:lnSpc>
                <a:spcPct val="90000"/>
              </a:lnSpc>
              <a:spcBef>
                <a:spcPct val="0"/>
              </a:spcBef>
              <a:buFont typeface="Wingdings" pitchFamily="2" charset="2"/>
              <a:buNone/>
            </a:pPr>
            <a:r>
              <a:rPr lang="zh-CN" altLang="en-US" sz="2800" dirty="0" smtClean="0"/>
              <a:t>	 </a:t>
            </a:r>
          </a:p>
          <a:p>
            <a:pPr eaLnBrk="1" hangingPunct="1">
              <a:lnSpc>
                <a:spcPct val="90000"/>
              </a:lnSpc>
              <a:spcBef>
                <a:spcPct val="0"/>
              </a:spcBef>
              <a:buFont typeface="Wingdings" pitchFamily="2" charset="2"/>
              <a:buNone/>
            </a:pPr>
            <a:r>
              <a:rPr lang="zh-CN" altLang="en-US" sz="2800" dirty="0" smtClean="0"/>
              <a:t>	 通过</a:t>
            </a:r>
            <a:r>
              <a:rPr lang="zh-CN" altLang="en-US" sz="2800" dirty="0" smtClean="0">
                <a:solidFill>
                  <a:schemeClr val="accent1"/>
                </a:solidFill>
              </a:rPr>
              <a:t>片选信号和启动转换信号来启动</a:t>
            </a:r>
            <a:r>
              <a:rPr lang="en-US" altLang="zh-CN" sz="2800" dirty="0" smtClean="0">
                <a:solidFill>
                  <a:schemeClr val="accent1"/>
                </a:solidFill>
              </a:rPr>
              <a:t>A/D</a:t>
            </a:r>
            <a:r>
              <a:rPr lang="zh-CN" altLang="en-US" sz="2800" dirty="0" smtClean="0">
                <a:solidFill>
                  <a:schemeClr val="accent1"/>
                </a:solidFill>
              </a:rPr>
              <a:t>转换</a:t>
            </a:r>
            <a:r>
              <a:rPr lang="zh-CN" altLang="en-US" sz="2800" dirty="0" smtClean="0"/>
              <a:t>。信号可以是电平或脉冲沿，可由地址译码及读</a:t>
            </a:r>
            <a:r>
              <a:rPr lang="en-US" altLang="zh-CN" sz="2800" dirty="0" smtClean="0"/>
              <a:t>/</a:t>
            </a:r>
            <a:r>
              <a:rPr lang="zh-CN" altLang="en-US" sz="2800" dirty="0" smtClean="0"/>
              <a:t>写控制信号共同产生。</a:t>
            </a:r>
            <a:endParaRPr lang="zh-CN" altLang="en-US" sz="2800" dirty="0" smtClean="0">
              <a:solidFill>
                <a:schemeClr val="hlink"/>
              </a:solidFill>
            </a:endParaRPr>
          </a:p>
          <a:p>
            <a:pPr eaLnBrk="1" hangingPunct="1">
              <a:lnSpc>
                <a:spcPct val="90000"/>
              </a:lnSpc>
              <a:spcBef>
                <a:spcPct val="0"/>
              </a:spcBef>
              <a:buFont typeface="Wingdings" pitchFamily="2" charset="2"/>
              <a:buNone/>
            </a:pPr>
            <a:r>
              <a:rPr lang="zh-CN" altLang="en-US" sz="2800" dirty="0" smtClean="0"/>
              <a:t>	</a:t>
            </a:r>
          </a:p>
          <a:p>
            <a:pPr eaLnBrk="1" hangingPunct="1">
              <a:lnSpc>
                <a:spcPct val="90000"/>
              </a:lnSpc>
              <a:spcBef>
                <a:spcPct val="0"/>
              </a:spcBef>
              <a:buFont typeface="Wingdings" pitchFamily="2" charset="2"/>
              <a:buNone/>
            </a:pPr>
            <a:r>
              <a:rPr lang="zh-CN" altLang="en-US" sz="2800" dirty="0" smtClean="0">
                <a:solidFill>
                  <a:srgbClr val="00FF00"/>
                </a:solidFill>
              </a:rPr>
              <a:t>	 </a:t>
            </a:r>
            <a:r>
              <a:rPr lang="zh-CN" altLang="en-US" sz="2800" dirty="0" smtClean="0">
                <a:solidFill>
                  <a:schemeClr val="accent1"/>
                </a:solidFill>
              </a:rPr>
              <a:t>转换结束信号</a:t>
            </a:r>
            <a:r>
              <a:rPr lang="zh-CN" altLang="en-US" sz="2800" dirty="0" smtClean="0"/>
              <a:t>一般为电平信号。通常用此信号向</a:t>
            </a:r>
            <a:r>
              <a:rPr lang="en-US" altLang="zh-CN" sz="2800" dirty="0" smtClean="0"/>
              <a:t>CPU</a:t>
            </a:r>
            <a:r>
              <a:rPr lang="zh-CN" altLang="en-US" sz="2800" dirty="0" smtClean="0"/>
              <a:t>申请</a:t>
            </a:r>
            <a:r>
              <a:rPr lang="zh-CN" altLang="en-US" sz="2800" dirty="0" smtClean="0">
                <a:solidFill>
                  <a:schemeClr val="accent1"/>
                </a:solidFill>
              </a:rPr>
              <a:t>中断</a:t>
            </a:r>
            <a:r>
              <a:rPr lang="zh-CN" altLang="en-US" sz="2800" dirty="0" smtClean="0"/>
              <a:t>或</a:t>
            </a:r>
            <a:r>
              <a:rPr lang="en-US" altLang="zh-CN" sz="2800" dirty="0" smtClean="0"/>
              <a:t>CPU</a:t>
            </a:r>
            <a:r>
              <a:rPr lang="zh-CN" altLang="en-US" sz="2800" dirty="0" smtClean="0"/>
              <a:t>对该信号态进行</a:t>
            </a:r>
            <a:r>
              <a:rPr lang="zh-CN" altLang="en-US" sz="2800" dirty="0" smtClean="0">
                <a:solidFill>
                  <a:schemeClr val="accent1"/>
                </a:solidFill>
              </a:rPr>
              <a:t>查询</a:t>
            </a:r>
            <a:r>
              <a:rPr lang="zh-CN" altLang="en-US" sz="2800" dirty="0" smtClean="0"/>
              <a:t>，以决定是否从</a:t>
            </a:r>
            <a:r>
              <a:rPr lang="en-US" altLang="zh-CN" sz="2800" dirty="0" smtClean="0"/>
              <a:t>A/D</a:t>
            </a:r>
            <a:r>
              <a:rPr lang="zh-CN" altLang="en-US" sz="2800" dirty="0" smtClean="0"/>
              <a:t>转换器中读取数据。</a:t>
            </a:r>
          </a:p>
          <a:p>
            <a:pPr eaLnBrk="1" hangingPunct="1">
              <a:lnSpc>
                <a:spcPct val="90000"/>
              </a:lnSpc>
              <a:spcBef>
                <a:spcPct val="0"/>
              </a:spcBef>
              <a:buFont typeface="Wingdings" pitchFamily="2" charset="2"/>
              <a:buNone/>
            </a:pPr>
            <a:r>
              <a:rPr lang="zh-CN" altLang="en-US" sz="2800" dirty="0" smtClean="0"/>
              <a:t>	</a:t>
            </a:r>
          </a:p>
          <a:p>
            <a:pPr eaLnBrk="1" hangingPunct="1">
              <a:lnSpc>
                <a:spcPct val="90000"/>
              </a:lnSpc>
              <a:spcBef>
                <a:spcPct val="0"/>
              </a:spcBef>
              <a:buFont typeface="Wingdings" pitchFamily="2" charset="2"/>
              <a:buNone/>
            </a:pPr>
            <a:r>
              <a:rPr lang="zh-CN" altLang="en-US" sz="2800" dirty="0" smtClean="0"/>
              <a:t>	  </a:t>
            </a:r>
            <a:r>
              <a:rPr lang="zh-CN" altLang="en-US" sz="2800" dirty="0" smtClean="0">
                <a:solidFill>
                  <a:schemeClr val="accent1"/>
                </a:solidFill>
              </a:rPr>
              <a:t>读出控制信号</a:t>
            </a:r>
            <a:r>
              <a:rPr lang="zh-CN" altLang="en-US" sz="2800" dirty="0" smtClean="0"/>
              <a:t>控制</a:t>
            </a:r>
            <a:r>
              <a:rPr lang="en-US" altLang="zh-CN" sz="2800" dirty="0" smtClean="0"/>
              <a:t>A/D</a:t>
            </a:r>
            <a:r>
              <a:rPr lang="zh-CN" altLang="en-US" sz="2800" dirty="0" smtClean="0"/>
              <a:t>内的三态输出锁存器，读出</a:t>
            </a:r>
            <a:r>
              <a:rPr lang="en-US" altLang="zh-CN" sz="2800" dirty="0" smtClean="0"/>
              <a:t>A/D</a:t>
            </a:r>
            <a:r>
              <a:rPr lang="zh-CN" altLang="en-US" sz="2800" dirty="0" smtClean="0"/>
              <a:t>转换值。信号一般由地址线、读</a:t>
            </a:r>
            <a:r>
              <a:rPr lang="en-US" altLang="zh-CN" sz="2800" dirty="0" smtClean="0"/>
              <a:t>/</a:t>
            </a:r>
            <a:r>
              <a:rPr lang="zh-CN" altLang="en-US" sz="2800" dirty="0" smtClean="0"/>
              <a:t>写控制线通过译码器和逻辑电路组合产生。</a:t>
            </a:r>
          </a:p>
          <a:p>
            <a:pPr eaLnBrk="1" hangingPunct="1">
              <a:lnSpc>
                <a:spcPct val="90000"/>
              </a:lnSpc>
              <a:spcBef>
                <a:spcPct val="0"/>
              </a:spcBef>
              <a:buFont typeface="Wingdings" pitchFamily="2" charset="2"/>
              <a:buNone/>
            </a:pPr>
            <a:endParaRPr lang="zh-CN" altLang="en-US" sz="2800" dirty="0" smtClean="0">
              <a:solidFill>
                <a:schemeClr val="hlink"/>
              </a:solidFill>
            </a:endParaRPr>
          </a:p>
          <a:p>
            <a:pPr eaLnBrk="1" hangingPunct="1">
              <a:lnSpc>
                <a:spcPct val="90000"/>
              </a:lnSpc>
              <a:spcBef>
                <a:spcPct val="0"/>
              </a:spcBef>
              <a:buFont typeface="Wingdings" pitchFamily="2" charset="2"/>
              <a:buNone/>
            </a:pPr>
            <a:r>
              <a:rPr lang="zh-CN" altLang="en-US" sz="2800" dirty="0" smtClean="0">
                <a:solidFill>
                  <a:srgbClr val="00FF00"/>
                </a:solidFill>
              </a:rPr>
              <a:t>	</a:t>
            </a:r>
            <a:r>
              <a:rPr lang="zh-CN" altLang="en-US" sz="2800" dirty="0" smtClean="0">
                <a:solidFill>
                  <a:schemeClr val="accent1"/>
                </a:solidFill>
              </a:rPr>
              <a:t>注意：必须满足各种时序要求。</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304800" y="549275"/>
            <a:ext cx="8839200" cy="6080125"/>
          </a:xfrm>
        </p:spPr>
        <p:txBody>
          <a:bodyPr/>
          <a:lstStyle/>
          <a:p>
            <a:pPr eaLnBrk="1" hangingPunct="1">
              <a:spcBef>
                <a:spcPct val="0"/>
              </a:spcBef>
              <a:buFont typeface="Wingdings" pitchFamily="2" charset="2"/>
              <a:buNone/>
            </a:pPr>
            <a:r>
              <a:rPr lang="zh-CN" altLang="en-US" sz="2400" dirty="0" smtClean="0">
                <a:solidFill>
                  <a:schemeClr val="folHlink"/>
                </a:solidFill>
              </a:rPr>
              <a:t>	③电源和地线的处理</a:t>
            </a:r>
            <a:r>
              <a:rPr lang="zh-CN" altLang="en-US" sz="2400" dirty="0" smtClean="0"/>
              <a:t>  </a:t>
            </a:r>
          </a:p>
          <a:p>
            <a:pPr eaLnBrk="1" hangingPunct="1">
              <a:spcBef>
                <a:spcPct val="0"/>
              </a:spcBef>
              <a:buFont typeface="Wingdings" pitchFamily="2" charset="2"/>
              <a:buNone/>
            </a:pPr>
            <a:endParaRPr lang="zh-CN" altLang="en-US" sz="2400" dirty="0" smtClean="0"/>
          </a:p>
          <a:p>
            <a:pPr eaLnBrk="1" hangingPunct="1">
              <a:spcBef>
                <a:spcPct val="0"/>
              </a:spcBef>
              <a:buFont typeface="Wingdings" pitchFamily="2" charset="2"/>
              <a:buNone/>
            </a:pPr>
            <a:r>
              <a:rPr lang="zh-CN" altLang="en-US" sz="2400" dirty="0" smtClean="0">
                <a:solidFill>
                  <a:srgbClr val="00FF00"/>
                </a:solidFill>
              </a:rPr>
              <a:t>	</a:t>
            </a:r>
            <a:r>
              <a:rPr lang="zh-CN" altLang="en-US" sz="2400" dirty="0" smtClean="0">
                <a:solidFill>
                  <a:schemeClr val="accent1"/>
                </a:solidFill>
              </a:rPr>
              <a:t>工作电源</a:t>
            </a:r>
            <a:r>
              <a:rPr lang="zh-CN" altLang="en-US" sz="2400" dirty="0" smtClean="0"/>
              <a:t>是</a:t>
            </a:r>
            <a:r>
              <a:rPr lang="en-US" altLang="zh-CN" sz="2400" dirty="0" smtClean="0"/>
              <a:t>A/D</a:t>
            </a:r>
            <a:r>
              <a:rPr lang="zh-CN" altLang="en-US" sz="2400" dirty="0" smtClean="0"/>
              <a:t>转换器的工作电源，有单一的</a:t>
            </a:r>
            <a:r>
              <a:rPr lang="en-US" altLang="zh-CN" sz="2400" dirty="0" smtClean="0"/>
              <a:t>+</a:t>
            </a:r>
            <a:r>
              <a:rPr lang="en-US" altLang="zh-CN" sz="2400" dirty="0" err="1" smtClean="0"/>
              <a:t>5V</a:t>
            </a:r>
            <a:r>
              <a:rPr lang="zh-CN" altLang="en-US" sz="2400" dirty="0" smtClean="0"/>
              <a:t>电源。有的还需</a:t>
            </a:r>
            <a:r>
              <a:rPr lang="en-US" altLang="zh-CN" sz="2400" dirty="0" smtClean="0"/>
              <a:t>±</a:t>
            </a:r>
            <a:r>
              <a:rPr lang="en-US" altLang="zh-CN" sz="2400" dirty="0" err="1" smtClean="0"/>
              <a:t>15V</a:t>
            </a:r>
            <a:r>
              <a:rPr lang="zh-CN" altLang="en-US" sz="2400" dirty="0" smtClean="0"/>
              <a:t>电源（如</a:t>
            </a:r>
            <a:r>
              <a:rPr lang="en-US" altLang="zh-CN" sz="2400" dirty="0" err="1" smtClean="0"/>
              <a:t>AD574</a:t>
            </a:r>
            <a:r>
              <a:rPr lang="zh-CN" altLang="en-US" sz="2400" dirty="0" smtClean="0"/>
              <a:t>）。</a:t>
            </a:r>
          </a:p>
          <a:p>
            <a:pPr eaLnBrk="1" hangingPunct="1">
              <a:spcBef>
                <a:spcPct val="0"/>
              </a:spcBef>
              <a:buFont typeface="Wingdings" pitchFamily="2" charset="2"/>
              <a:buNone/>
            </a:pPr>
            <a:r>
              <a:rPr lang="zh-CN" altLang="en-US" sz="2400" dirty="0" smtClean="0">
                <a:solidFill>
                  <a:srgbClr val="00FF00"/>
                </a:solidFill>
              </a:rPr>
              <a:t>	</a:t>
            </a:r>
            <a:r>
              <a:rPr lang="zh-CN" altLang="en-US" sz="2400" dirty="0" smtClean="0">
                <a:solidFill>
                  <a:schemeClr val="accent1"/>
                </a:solidFill>
              </a:rPr>
              <a:t>参考电源</a:t>
            </a:r>
            <a:r>
              <a:rPr lang="zh-CN" altLang="en-US" sz="2400" dirty="0" smtClean="0"/>
              <a:t>是</a:t>
            </a:r>
            <a:r>
              <a:rPr lang="en-US" altLang="zh-CN" sz="2400" dirty="0" smtClean="0"/>
              <a:t>A/D</a:t>
            </a:r>
            <a:r>
              <a:rPr lang="zh-CN" altLang="en-US" sz="2400" dirty="0" smtClean="0"/>
              <a:t>转换器的基准电源，直接影响</a:t>
            </a:r>
            <a:r>
              <a:rPr lang="en-US" altLang="zh-CN" sz="2400" dirty="0" smtClean="0"/>
              <a:t>A/D</a:t>
            </a:r>
            <a:r>
              <a:rPr lang="zh-CN" altLang="en-US" sz="2400" dirty="0" smtClean="0"/>
              <a:t>转换的精度，常用稳压管或精密电源块进行二次稳压。有些</a:t>
            </a:r>
            <a:r>
              <a:rPr lang="en-US" altLang="zh-CN" sz="2400" dirty="0" smtClean="0"/>
              <a:t>A/D</a:t>
            </a:r>
            <a:r>
              <a:rPr lang="zh-CN" altLang="en-US" sz="2400" dirty="0" smtClean="0"/>
              <a:t>转换器芯片内部都带有基准电源，其引脚多用来通过外接电路进行满量程调节。</a:t>
            </a:r>
          </a:p>
          <a:p>
            <a:pPr eaLnBrk="1" hangingPunct="1">
              <a:spcBef>
                <a:spcPct val="0"/>
              </a:spcBef>
              <a:buFont typeface="Wingdings" pitchFamily="2" charset="2"/>
              <a:buNone/>
            </a:pPr>
            <a:r>
              <a:rPr lang="zh-CN" altLang="en-US" sz="2400" dirty="0" smtClean="0"/>
              <a:t>	在</a:t>
            </a:r>
            <a:r>
              <a:rPr lang="en-US" altLang="zh-CN" sz="2400" dirty="0" smtClean="0"/>
              <a:t>A/D</a:t>
            </a:r>
            <a:r>
              <a:rPr lang="zh-CN" altLang="en-US" sz="2400" dirty="0" smtClean="0"/>
              <a:t>转换器中，一般有</a:t>
            </a:r>
            <a:r>
              <a:rPr lang="zh-CN" altLang="en-US" sz="2400" dirty="0" smtClean="0">
                <a:solidFill>
                  <a:schemeClr val="accent1"/>
                </a:solidFill>
              </a:rPr>
              <a:t>数字地</a:t>
            </a:r>
            <a:r>
              <a:rPr lang="zh-CN" altLang="en-US" sz="2400" dirty="0" smtClean="0"/>
              <a:t>（逻辑电路的返回端）、</a:t>
            </a:r>
            <a:r>
              <a:rPr lang="zh-CN" altLang="en-US" sz="2400" dirty="0" smtClean="0">
                <a:solidFill>
                  <a:schemeClr val="accent1"/>
                </a:solidFill>
              </a:rPr>
              <a:t>模拟地</a:t>
            </a:r>
            <a:r>
              <a:rPr lang="zh-CN" altLang="en-US" sz="2400" dirty="0" smtClean="0"/>
              <a:t>（模拟电路返回端）及信号地。在连接时，为了避免形成地线环流，所有的模拟地接在一起（包括</a:t>
            </a:r>
            <a:r>
              <a:rPr lang="en-US" altLang="zh-CN" sz="2400" dirty="0" smtClean="0"/>
              <a:t>A/D</a:t>
            </a:r>
            <a:r>
              <a:rPr lang="zh-CN" altLang="en-US" sz="2400" dirty="0" smtClean="0"/>
              <a:t>的模拟地），所有的数字地接在一起（包括</a:t>
            </a:r>
            <a:r>
              <a:rPr lang="en-US" altLang="zh-CN" sz="2400" dirty="0" smtClean="0"/>
              <a:t>A/D</a:t>
            </a:r>
            <a:r>
              <a:rPr lang="zh-CN" altLang="en-US" sz="2400" dirty="0" smtClean="0"/>
              <a:t>的数字地），最后再将模拟地、数字地、信号地在外部连接。</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539750" y="981075"/>
            <a:ext cx="8208963" cy="5327650"/>
          </a:xfrm>
        </p:spPr>
        <p:txBody>
          <a:bodyPr/>
          <a:lstStyle/>
          <a:p>
            <a:pPr eaLnBrk="1" hangingPunct="1">
              <a:buFont typeface="Wingdings" pitchFamily="2" charset="2"/>
              <a:buNone/>
            </a:pPr>
            <a:r>
              <a:rPr lang="zh-CN" altLang="en-US" sz="2800" smtClean="0"/>
              <a:t>	计算机控制系统采用离散的采样数据进行处理，模拟控制系统采用连续信号进行控制。计算机控制系统也称为</a:t>
            </a:r>
            <a:r>
              <a:rPr lang="zh-CN" altLang="en-US" sz="2800" smtClean="0">
                <a:solidFill>
                  <a:schemeClr val="folHlink"/>
                </a:solidFill>
              </a:rPr>
              <a:t>离散系统</a:t>
            </a:r>
            <a:r>
              <a:rPr lang="zh-CN" altLang="en-US" sz="2800" smtClean="0"/>
              <a:t>，或</a:t>
            </a:r>
            <a:r>
              <a:rPr lang="zh-CN" altLang="en-US" sz="2800" smtClean="0">
                <a:solidFill>
                  <a:schemeClr val="folHlink"/>
                </a:solidFill>
              </a:rPr>
              <a:t>采样数据系统</a:t>
            </a:r>
            <a:r>
              <a:rPr lang="zh-CN" altLang="en-US" sz="2800" smtClean="0"/>
              <a:t>。</a:t>
            </a:r>
          </a:p>
          <a:p>
            <a:pPr eaLnBrk="1" hangingPunct="1">
              <a:buFont typeface="Wingdings" pitchFamily="2" charset="2"/>
              <a:buNone/>
            </a:pPr>
            <a:r>
              <a:rPr lang="zh-CN" altLang="en-US" sz="2800" smtClean="0"/>
              <a:t>	计算机控制中采样形式有：</a:t>
            </a:r>
          </a:p>
          <a:p>
            <a:pPr eaLnBrk="1" hangingPunct="1">
              <a:buFont typeface="Wingdings" pitchFamily="2" charset="2"/>
              <a:buNone/>
            </a:pPr>
            <a:r>
              <a:rPr lang="zh-CN" altLang="en-US" sz="2800" smtClean="0"/>
              <a:t>	（</a:t>
            </a:r>
            <a:r>
              <a:rPr lang="en-US" altLang="zh-CN" sz="2800" smtClean="0"/>
              <a:t>1</a:t>
            </a:r>
            <a:r>
              <a:rPr lang="zh-CN" altLang="en-US" sz="2800" smtClean="0"/>
              <a:t>）</a:t>
            </a:r>
            <a:r>
              <a:rPr lang="zh-CN" altLang="en-US" sz="2800" smtClean="0">
                <a:solidFill>
                  <a:schemeClr val="accent1"/>
                </a:solidFill>
              </a:rPr>
              <a:t>周期采样</a:t>
            </a:r>
            <a:r>
              <a:rPr lang="zh-CN" altLang="en-US" sz="2800" smtClean="0"/>
              <a:t> 即采样间隔为常数</a:t>
            </a:r>
            <a:r>
              <a:rPr lang="en-US" altLang="zh-CN" sz="2800" smtClean="0"/>
              <a:t>t</a:t>
            </a:r>
            <a:r>
              <a:rPr lang="en-US" altLang="zh-CN" sz="2800" baseline="-25000" smtClean="0"/>
              <a:t>k</a:t>
            </a:r>
            <a:r>
              <a:rPr lang="en-US" altLang="zh-CN" sz="2800" smtClean="0"/>
              <a:t>-t</a:t>
            </a:r>
            <a:r>
              <a:rPr lang="en-US" altLang="zh-CN" sz="2800" baseline="-25000" smtClean="0"/>
              <a:t>k-1</a:t>
            </a:r>
            <a:r>
              <a:rPr lang="en-US" altLang="zh-CN" sz="2800" smtClean="0"/>
              <a:t>=T</a:t>
            </a:r>
            <a:r>
              <a:rPr lang="zh-CN" altLang="en-US" sz="2800" smtClean="0"/>
              <a:t>（</a:t>
            </a:r>
            <a:r>
              <a:rPr lang="en-US" altLang="zh-CN" sz="2800" smtClean="0"/>
              <a:t>k=0,1,2,…</a:t>
            </a:r>
            <a:r>
              <a:rPr lang="zh-CN" altLang="en-US" sz="2800" smtClean="0"/>
              <a:t>）</a:t>
            </a:r>
            <a:r>
              <a:rPr lang="en-US" altLang="zh-CN" sz="2800" smtClean="0"/>
              <a:t>T</a:t>
            </a:r>
            <a:r>
              <a:rPr lang="zh-CN" altLang="en-US" sz="2800" smtClean="0"/>
              <a:t>称为采样周期</a:t>
            </a:r>
          </a:p>
          <a:p>
            <a:pPr eaLnBrk="1" hangingPunct="1">
              <a:buFont typeface="Wingdings" pitchFamily="2" charset="2"/>
              <a:buNone/>
            </a:pPr>
            <a:r>
              <a:rPr lang="zh-CN" altLang="en-US" sz="2800" smtClean="0"/>
              <a:t>	（</a:t>
            </a:r>
            <a:r>
              <a:rPr lang="en-US" altLang="zh-CN" sz="2800" smtClean="0"/>
              <a:t>2</a:t>
            </a:r>
            <a:r>
              <a:rPr lang="zh-CN" altLang="en-US" sz="2800" smtClean="0"/>
              <a:t>）</a:t>
            </a:r>
            <a:r>
              <a:rPr lang="zh-CN" altLang="en-US" sz="2800" smtClean="0">
                <a:solidFill>
                  <a:schemeClr val="accent1"/>
                </a:solidFill>
              </a:rPr>
              <a:t>多阶采样</a:t>
            </a:r>
            <a:r>
              <a:rPr lang="zh-CN" altLang="en-US" sz="2800" smtClean="0"/>
              <a:t>  </a:t>
            </a:r>
            <a:r>
              <a:rPr lang="en-US" altLang="zh-CN" sz="2800" smtClean="0"/>
              <a:t>t</a:t>
            </a:r>
            <a:r>
              <a:rPr lang="en-US" altLang="zh-CN" sz="2800" baseline="-25000" smtClean="0"/>
              <a:t>k</a:t>
            </a:r>
            <a:r>
              <a:rPr lang="en-US" altLang="zh-CN" sz="2800" smtClean="0"/>
              <a:t>-t</a:t>
            </a:r>
            <a:r>
              <a:rPr lang="en-US" altLang="zh-CN" sz="2800" baseline="-25000" smtClean="0"/>
              <a:t>k-r</a:t>
            </a:r>
            <a:r>
              <a:rPr lang="en-US" altLang="zh-CN" sz="2800" smtClean="0"/>
              <a:t>=</a:t>
            </a:r>
            <a:r>
              <a:rPr lang="zh-CN" altLang="en-US" sz="2800" smtClean="0"/>
              <a:t>常数（</a:t>
            </a:r>
            <a:r>
              <a:rPr lang="en-US" altLang="zh-CN" sz="2800" smtClean="0"/>
              <a:t>r&gt;1</a:t>
            </a:r>
            <a:r>
              <a:rPr lang="zh-CN" altLang="en-US" sz="2800" smtClean="0"/>
              <a:t>）</a:t>
            </a:r>
          </a:p>
          <a:p>
            <a:pPr eaLnBrk="1" hangingPunct="1">
              <a:buFont typeface="Wingdings" pitchFamily="2" charset="2"/>
              <a:buNone/>
            </a:pPr>
            <a:r>
              <a:rPr lang="zh-CN" altLang="en-US" sz="2800" smtClean="0"/>
              <a:t>	（</a:t>
            </a:r>
            <a:r>
              <a:rPr lang="en-US" altLang="zh-CN" sz="2800" smtClean="0"/>
              <a:t>3</a:t>
            </a:r>
            <a:r>
              <a:rPr lang="zh-CN" altLang="en-US" sz="2800" smtClean="0"/>
              <a:t>）</a:t>
            </a:r>
            <a:r>
              <a:rPr lang="zh-CN" altLang="en-US" sz="2800" smtClean="0">
                <a:solidFill>
                  <a:schemeClr val="accent1"/>
                </a:solidFill>
              </a:rPr>
              <a:t>随机采样</a:t>
            </a:r>
            <a:r>
              <a:rPr lang="zh-CN" altLang="en-US" sz="2800" smtClean="0"/>
              <a:t> 即没有固定的采样周期，根据需要选择采样时刻</a:t>
            </a:r>
          </a:p>
          <a:p>
            <a:pPr eaLnBrk="1" hangingPunct="1">
              <a:buFont typeface="Wingdings" pitchFamily="2" charset="2"/>
              <a:buNone/>
            </a:pPr>
            <a:r>
              <a:rPr lang="zh-CN" altLang="en-US" sz="2800" smtClean="0"/>
              <a:t>	应用最多的是周期采样。</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395288" y="692150"/>
            <a:ext cx="8497887" cy="5689600"/>
          </a:xfrm>
        </p:spPr>
        <p:txBody>
          <a:bodyPr/>
          <a:lstStyle/>
          <a:p>
            <a:pPr marL="381000" indent="-381000" eaLnBrk="1" hangingPunct="1">
              <a:spcBef>
                <a:spcPct val="0"/>
              </a:spcBef>
              <a:buFont typeface="Wingdings" pitchFamily="2" charset="2"/>
              <a:buNone/>
            </a:pPr>
            <a:r>
              <a:rPr lang="zh-CN" altLang="en-US" sz="2800" dirty="0" smtClean="0">
                <a:solidFill>
                  <a:schemeClr val="folHlink"/>
                </a:solidFill>
              </a:rPr>
              <a:t>	</a:t>
            </a:r>
            <a:r>
              <a:rPr lang="zh-CN" altLang="en-US" sz="2800" dirty="0" smtClean="0">
                <a:solidFill>
                  <a:schemeClr val="folHlink"/>
                </a:solidFill>
                <a:latin typeface="宋体" pitchFamily="2" charset="-122"/>
              </a:rPr>
              <a:t>④与微机信息传递的方法 </a:t>
            </a:r>
          </a:p>
          <a:p>
            <a:pPr marL="381000" indent="-381000" eaLnBrk="1" hangingPunct="1">
              <a:spcBef>
                <a:spcPct val="0"/>
              </a:spcBef>
              <a:buFont typeface="Wingdings" pitchFamily="2" charset="2"/>
              <a:buNone/>
            </a:pPr>
            <a:r>
              <a:rPr lang="zh-CN" altLang="en-US" sz="2800" dirty="0" smtClean="0">
                <a:latin typeface="宋体" pitchFamily="2" charset="-122"/>
              </a:rPr>
              <a:t> </a:t>
            </a:r>
          </a:p>
          <a:p>
            <a:pPr marL="381000" indent="-381000" eaLnBrk="1" hangingPunct="1">
              <a:spcBef>
                <a:spcPct val="0"/>
              </a:spcBef>
              <a:buFont typeface="Wingdings" pitchFamily="2" charset="2"/>
              <a:buNone/>
            </a:pPr>
            <a:r>
              <a:rPr lang="zh-CN" altLang="en-US" sz="2800" dirty="0" smtClean="0">
                <a:latin typeface="宋体" pitchFamily="2" charset="-122"/>
              </a:rPr>
              <a:t>	   </a:t>
            </a:r>
            <a:r>
              <a:rPr lang="en-US" altLang="zh-CN" sz="2800" dirty="0" smtClean="0">
                <a:latin typeface="宋体" pitchFamily="2" charset="-122"/>
              </a:rPr>
              <a:t>A/D</a:t>
            </a:r>
            <a:r>
              <a:rPr lang="zh-CN" altLang="en-US" sz="2800" dirty="0" smtClean="0">
                <a:latin typeface="宋体" pitchFamily="2" charset="-122"/>
              </a:rPr>
              <a:t>与</a:t>
            </a:r>
            <a:r>
              <a:rPr lang="en-US" altLang="zh-CN" sz="2800" dirty="0" smtClean="0">
                <a:latin typeface="宋体" pitchFamily="2" charset="-122"/>
              </a:rPr>
              <a:t>CPU</a:t>
            </a:r>
            <a:r>
              <a:rPr lang="zh-CN" altLang="en-US" sz="2800" dirty="0" smtClean="0">
                <a:latin typeface="宋体" pitchFamily="2" charset="-122"/>
              </a:rPr>
              <a:t>信息传递的方式一般有：</a:t>
            </a:r>
            <a:r>
              <a:rPr lang="zh-CN" altLang="en-US" sz="2800" dirty="0" smtClean="0">
                <a:solidFill>
                  <a:schemeClr val="accent1"/>
                </a:solidFill>
                <a:latin typeface="宋体" pitchFamily="2" charset="-122"/>
              </a:rPr>
              <a:t>查询方式、定时采样方式</a:t>
            </a:r>
            <a:r>
              <a:rPr lang="zh-CN" altLang="en-US" sz="2800" dirty="0" smtClean="0">
                <a:latin typeface="宋体" pitchFamily="2" charset="-122"/>
              </a:rPr>
              <a:t>及</a:t>
            </a:r>
            <a:r>
              <a:rPr lang="zh-CN" altLang="en-US" sz="2800" dirty="0" smtClean="0">
                <a:solidFill>
                  <a:schemeClr val="accent1"/>
                </a:solidFill>
                <a:latin typeface="宋体" pitchFamily="2" charset="-122"/>
              </a:rPr>
              <a:t>中断方式</a:t>
            </a:r>
            <a:r>
              <a:rPr lang="zh-CN" altLang="en-US" sz="2800" dirty="0" smtClean="0">
                <a:latin typeface="宋体" pitchFamily="2" charset="-122"/>
              </a:rPr>
              <a:t>。</a:t>
            </a:r>
          </a:p>
          <a:p>
            <a:pPr marL="381000" indent="-381000" eaLnBrk="1" hangingPunct="1">
              <a:spcBef>
                <a:spcPct val="0"/>
              </a:spcBef>
              <a:buFont typeface="Wingdings" pitchFamily="2" charset="2"/>
              <a:buNone/>
            </a:pPr>
            <a:endParaRPr lang="zh-CN" altLang="en-US" sz="2800" dirty="0" smtClean="0">
              <a:latin typeface="宋体" pitchFamily="2" charset="-122"/>
            </a:endParaRPr>
          </a:p>
          <a:p>
            <a:pPr marL="381000" indent="-381000" eaLnBrk="1" hangingPunct="1">
              <a:spcBef>
                <a:spcPct val="0"/>
              </a:spcBef>
              <a:buFont typeface="Wingdings" pitchFamily="2" charset="2"/>
              <a:buNone/>
            </a:pPr>
            <a:r>
              <a:rPr lang="zh-CN" altLang="en-US" sz="2800" dirty="0" smtClean="0">
                <a:latin typeface="宋体" pitchFamily="2" charset="-122"/>
              </a:rPr>
              <a:t>	</a:t>
            </a:r>
            <a:r>
              <a:rPr lang="zh-CN" altLang="en-US" sz="2800" dirty="0" smtClean="0">
                <a:solidFill>
                  <a:schemeClr val="folHlink"/>
                </a:solidFill>
                <a:latin typeface="宋体" pitchFamily="2" charset="-122"/>
              </a:rPr>
              <a:t>（</a:t>
            </a:r>
            <a:r>
              <a:rPr lang="en-US" altLang="zh-CN" sz="2800" dirty="0" smtClean="0">
                <a:solidFill>
                  <a:schemeClr val="folHlink"/>
                </a:solidFill>
                <a:latin typeface="宋体" pitchFamily="2" charset="-122"/>
              </a:rPr>
              <a:t>1</a:t>
            </a:r>
            <a:r>
              <a:rPr lang="zh-CN" altLang="en-US" sz="2800" dirty="0" smtClean="0">
                <a:solidFill>
                  <a:schemeClr val="folHlink"/>
                </a:solidFill>
                <a:latin typeface="宋体" pitchFamily="2" charset="-122"/>
              </a:rPr>
              <a:t>）查询方式</a:t>
            </a:r>
          </a:p>
          <a:p>
            <a:pPr marL="381000" indent="-381000" eaLnBrk="1" hangingPunct="1">
              <a:spcBef>
                <a:spcPct val="0"/>
              </a:spcBef>
              <a:buFont typeface="Wingdings" pitchFamily="2" charset="2"/>
              <a:buNone/>
            </a:pPr>
            <a:r>
              <a:rPr lang="en-US" altLang="zh-CN" sz="2800" dirty="0" smtClean="0">
                <a:latin typeface="宋体" pitchFamily="2" charset="-122"/>
              </a:rPr>
              <a:t>	CPU</a:t>
            </a:r>
            <a:r>
              <a:rPr lang="zh-CN" altLang="en-US" sz="2800" dirty="0" smtClean="0">
                <a:latin typeface="宋体" pitchFamily="2" charset="-122"/>
              </a:rPr>
              <a:t>先向</a:t>
            </a:r>
            <a:r>
              <a:rPr lang="en-US" altLang="zh-CN" sz="2800" dirty="0" smtClean="0">
                <a:latin typeface="宋体" pitchFamily="2" charset="-122"/>
              </a:rPr>
              <a:t>A/D</a:t>
            </a:r>
            <a:r>
              <a:rPr lang="zh-CN" altLang="en-US" sz="2800" dirty="0" smtClean="0">
                <a:latin typeface="宋体" pitchFamily="2" charset="-122"/>
              </a:rPr>
              <a:t>转换器发出</a:t>
            </a:r>
            <a:r>
              <a:rPr lang="zh-CN" altLang="en-US" sz="2800" dirty="0" smtClean="0">
                <a:solidFill>
                  <a:schemeClr val="accent1"/>
                </a:solidFill>
                <a:latin typeface="宋体" pitchFamily="2" charset="-122"/>
              </a:rPr>
              <a:t>启动转换</a:t>
            </a:r>
            <a:r>
              <a:rPr lang="zh-CN" altLang="en-US" sz="2800" dirty="0" smtClean="0">
                <a:latin typeface="宋体" pitchFamily="2" charset="-122"/>
              </a:rPr>
              <a:t>信号，然后</a:t>
            </a:r>
            <a:r>
              <a:rPr lang="zh-CN" altLang="en-US" sz="2800" dirty="0" smtClean="0">
                <a:solidFill>
                  <a:schemeClr val="accent1"/>
                </a:solidFill>
                <a:latin typeface="宋体" pitchFamily="2" charset="-122"/>
              </a:rPr>
              <a:t>读入“转换结束”信号</a:t>
            </a:r>
            <a:r>
              <a:rPr lang="zh-CN" altLang="en-US" sz="2800" dirty="0" smtClean="0">
                <a:latin typeface="宋体" pitchFamily="2" charset="-122"/>
              </a:rPr>
              <a:t>，当状态满足时即读入数据，否则继续查询。</a:t>
            </a:r>
          </a:p>
          <a:p>
            <a:pPr marL="381000" indent="-381000" eaLnBrk="1" hangingPunct="1">
              <a:spcBef>
                <a:spcPct val="0"/>
              </a:spcBef>
              <a:buFont typeface="Wingdings" pitchFamily="2" charset="2"/>
              <a:buNone/>
            </a:pPr>
            <a:r>
              <a:rPr lang="zh-CN" altLang="en-US" sz="2800" dirty="0" smtClean="0">
                <a:latin typeface="宋体" pitchFamily="2" charset="-122"/>
              </a:rPr>
              <a:t>	这种方法程序设计比较简单，可靠性高，但</a:t>
            </a:r>
            <a:r>
              <a:rPr lang="zh-CN" altLang="en-US" sz="2800" dirty="0" smtClean="0">
                <a:solidFill>
                  <a:schemeClr val="accent1"/>
                </a:solidFill>
                <a:latin typeface="宋体" pitchFamily="2" charset="-122"/>
              </a:rPr>
              <a:t>实时性较差</a:t>
            </a:r>
            <a:r>
              <a:rPr lang="zh-CN" altLang="en-US" sz="2800" dirty="0" smtClean="0">
                <a:latin typeface="宋体" pitchFamily="2" charset="-122"/>
              </a:rPr>
              <a:t>，</a:t>
            </a:r>
            <a:r>
              <a:rPr lang="en-US" altLang="zh-CN" sz="2800" dirty="0" smtClean="0">
                <a:latin typeface="宋体" pitchFamily="2" charset="-122"/>
              </a:rPr>
              <a:t>CPU</a:t>
            </a:r>
            <a:r>
              <a:rPr lang="zh-CN" altLang="en-US" sz="2800" dirty="0" smtClean="0">
                <a:latin typeface="宋体" pitchFamily="2" charset="-122"/>
              </a:rPr>
              <a:t>大量的时间都花在“查询”上。适用于控制算法比较简单、控制回路较少、实时性要求不高系统中。</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611188" y="765175"/>
            <a:ext cx="8153400" cy="5351463"/>
          </a:xfrm>
        </p:spPr>
        <p:txBody>
          <a:bodyPr/>
          <a:lstStyle/>
          <a:p>
            <a:pPr eaLnBrk="1" hangingPunct="1">
              <a:spcBef>
                <a:spcPct val="0"/>
              </a:spcBef>
              <a:buFont typeface="Wingdings" pitchFamily="2" charset="2"/>
              <a:buNone/>
            </a:pPr>
            <a:r>
              <a:rPr lang="zh-CN" altLang="en-US" sz="2800" dirty="0" smtClean="0">
                <a:solidFill>
                  <a:srgbClr val="00FF00"/>
                </a:solidFill>
              </a:rPr>
              <a:t>	</a:t>
            </a:r>
            <a:r>
              <a:rPr lang="zh-CN" altLang="en-US" sz="2800" dirty="0" smtClean="0">
                <a:solidFill>
                  <a:schemeClr val="folHlink"/>
                </a:solidFill>
              </a:rPr>
              <a:t>（</a:t>
            </a:r>
            <a:r>
              <a:rPr lang="en-US" altLang="zh-CN" sz="2800" dirty="0" smtClean="0">
                <a:solidFill>
                  <a:schemeClr val="folHlink"/>
                </a:solidFill>
              </a:rPr>
              <a:t>2</a:t>
            </a:r>
            <a:r>
              <a:rPr lang="zh-CN" altLang="en-US" sz="2800" dirty="0" smtClean="0">
                <a:solidFill>
                  <a:schemeClr val="folHlink"/>
                </a:solidFill>
              </a:rPr>
              <a:t>）定时采样方式</a:t>
            </a:r>
            <a:r>
              <a:rPr lang="zh-CN" altLang="en-US" sz="2800" dirty="0" smtClean="0">
                <a:solidFill>
                  <a:srgbClr val="00FF00"/>
                </a:solidFill>
              </a:rPr>
              <a:t>  </a:t>
            </a:r>
          </a:p>
          <a:p>
            <a:pPr eaLnBrk="1" hangingPunct="1">
              <a:spcBef>
                <a:spcPct val="0"/>
              </a:spcBef>
              <a:buFont typeface="Wingdings" pitchFamily="2" charset="2"/>
              <a:buNone/>
            </a:pPr>
            <a:endParaRPr lang="zh-CN" altLang="en-US" sz="2800" dirty="0" smtClean="0">
              <a:solidFill>
                <a:srgbClr val="00FF00"/>
              </a:solidFill>
            </a:endParaRPr>
          </a:p>
          <a:p>
            <a:pPr eaLnBrk="1" hangingPunct="1">
              <a:spcBef>
                <a:spcPct val="0"/>
              </a:spcBef>
              <a:buFont typeface="Wingdings" pitchFamily="2" charset="2"/>
              <a:buNone/>
            </a:pPr>
            <a:r>
              <a:rPr lang="zh-CN" altLang="en-US" sz="2800" dirty="0" smtClean="0"/>
              <a:t>	定时采样方式也称为</a:t>
            </a:r>
            <a:r>
              <a:rPr lang="zh-CN" altLang="en-US" sz="2800" dirty="0" smtClean="0">
                <a:solidFill>
                  <a:schemeClr val="accent1"/>
                </a:solidFill>
              </a:rPr>
              <a:t>延时方式</a:t>
            </a:r>
            <a:r>
              <a:rPr lang="zh-CN" altLang="en-US" sz="2800" dirty="0" smtClean="0"/>
              <a:t>。在时钟一定的情况下，</a:t>
            </a:r>
            <a:r>
              <a:rPr lang="en-US" altLang="zh-CN" sz="2800" dirty="0" smtClean="0"/>
              <a:t>A/D</a:t>
            </a:r>
            <a:r>
              <a:rPr lang="zh-CN" altLang="en-US" sz="2800" dirty="0" smtClean="0"/>
              <a:t>转换过程所需的时间是一定的。</a:t>
            </a:r>
          </a:p>
          <a:p>
            <a:pPr eaLnBrk="1" hangingPunct="1">
              <a:spcBef>
                <a:spcPct val="0"/>
              </a:spcBef>
              <a:buFont typeface="Wingdings" pitchFamily="2" charset="2"/>
              <a:buNone/>
            </a:pPr>
            <a:r>
              <a:rPr lang="zh-CN" altLang="en-US" sz="2800" dirty="0" smtClean="0"/>
              <a:t>	</a:t>
            </a:r>
          </a:p>
          <a:p>
            <a:pPr eaLnBrk="1" hangingPunct="1">
              <a:spcBef>
                <a:spcPct val="0"/>
              </a:spcBef>
              <a:buFont typeface="Wingdings" pitchFamily="2" charset="2"/>
              <a:buNone/>
            </a:pPr>
            <a:r>
              <a:rPr lang="zh-CN" altLang="en-US" sz="2800" dirty="0" smtClean="0"/>
              <a:t>	在这种方式中，</a:t>
            </a:r>
            <a:r>
              <a:rPr lang="en-US" altLang="zh-CN" sz="2800" dirty="0" smtClean="0"/>
              <a:t>CPU</a:t>
            </a:r>
            <a:r>
              <a:rPr lang="zh-CN" altLang="en-US" sz="2800" dirty="0" smtClean="0"/>
              <a:t>先向</a:t>
            </a:r>
            <a:r>
              <a:rPr lang="en-US" altLang="zh-CN" sz="2800" dirty="0" smtClean="0"/>
              <a:t>A/D</a:t>
            </a:r>
            <a:r>
              <a:rPr lang="zh-CN" altLang="en-US" sz="2800" dirty="0" smtClean="0"/>
              <a:t>转换器发出</a:t>
            </a:r>
            <a:r>
              <a:rPr lang="zh-CN" altLang="en-US" sz="2800" dirty="0" smtClean="0">
                <a:solidFill>
                  <a:schemeClr val="folHlink"/>
                </a:solidFill>
              </a:rPr>
              <a:t>启动转换信号</a:t>
            </a:r>
            <a:r>
              <a:rPr lang="zh-CN" altLang="en-US" sz="2800" dirty="0" smtClean="0"/>
              <a:t>，然后</a:t>
            </a:r>
            <a:r>
              <a:rPr lang="zh-CN" altLang="en-US" sz="2800" dirty="0" smtClean="0">
                <a:solidFill>
                  <a:schemeClr val="folHlink"/>
                </a:solidFill>
              </a:rPr>
              <a:t>软件延时</a:t>
            </a:r>
            <a:r>
              <a:rPr lang="zh-CN" altLang="en-US" sz="2800" dirty="0" smtClean="0"/>
              <a:t>一定的时间（延时时间取决于</a:t>
            </a:r>
            <a:r>
              <a:rPr lang="en-US" altLang="zh-CN" sz="2800" dirty="0" smtClean="0"/>
              <a:t>A/D</a:t>
            </a:r>
            <a:r>
              <a:rPr lang="zh-CN" altLang="en-US" sz="2800" dirty="0" smtClean="0"/>
              <a:t>转换的时间）</a:t>
            </a:r>
            <a:r>
              <a:rPr lang="zh-CN" altLang="en-US" sz="2800" dirty="0" smtClean="0">
                <a:solidFill>
                  <a:schemeClr val="folHlink"/>
                </a:solidFill>
              </a:rPr>
              <a:t>再读出</a:t>
            </a:r>
            <a:r>
              <a:rPr lang="en-US" altLang="zh-CN" sz="2800" dirty="0" smtClean="0">
                <a:solidFill>
                  <a:schemeClr val="folHlink"/>
                </a:solidFill>
              </a:rPr>
              <a:t>A/D</a:t>
            </a:r>
            <a:r>
              <a:rPr lang="zh-CN" altLang="en-US" sz="2800" dirty="0" smtClean="0">
                <a:solidFill>
                  <a:schemeClr val="folHlink"/>
                </a:solidFill>
              </a:rPr>
              <a:t>转换</a:t>
            </a:r>
            <a:r>
              <a:rPr lang="zh-CN" altLang="en-US" sz="2800" dirty="0" smtClean="0"/>
              <a:t>的结果值。</a:t>
            </a:r>
          </a:p>
          <a:p>
            <a:pPr eaLnBrk="1" hangingPunct="1">
              <a:spcBef>
                <a:spcPct val="0"/>
              </a:spcBef>
              <a:buFont typeface="Wingdings" pitchFamily="2" charset="2"/>
              <a:buNone/>
            </a:pPr>
            <a:r>
              <a:rPr lang="zh-CN" altLang="en-US" sz="2800" dirty="0" smtClean="0"/>
              <a:t>	</a:t>
            </a:r>
          </a:p>
          <a:p>
            <a:pPr eaLnBrk="1" hangingPunct="1">
              <a:spcBef>
                <a:spcPct val="0"/>
              </a:spcBef>
              <a:buFont typeface="Wingdings" pitchFamily="2" charset="2"/>
              <a:buNone/>
            </a:pPr>
            <a:r>
              <a:rPr lang="zh-CN" altLang="en-US" sz="2800" dirty="0" smtClean="0"/>
              <a:t>	定时采样方式硬件设计简单，但信息传递时间慢，</a:t>
            </a:r>
            <a:r>
              <a:rPr lang="en-US" altLang="zh-CN" sz="2800" dirty="0" smtClean="0"/>
              <a:t>CPU </a:t>
            </a:r>
            <a:r>
              <a:rPr lang="zh-CN" altLang="en-US" sz="2800" dirty="0" smtClean="0"/>
              <a:t>延时等待时间必须大于或等于</a:t>
            </a:r>
            <a:r>
              <a:rPr lang="en-US" altLang="zh-CN" sz="2800" dirty="0" smtClean="0"/>
              <a:t>A/D</a:t>
            </a:r>
            <a:r>
              <a:rPr lang="zh-CN" altLang="en-US" sz="2800" dirty="0" smtClean="0"/>
              <a:t>转换时间，而</a:t>
            </a:r>
            <a:r>
              <a:rPr lang="zh-CN" altLang="en-US" sz="2800" dirty="0" smtClean="0">
                <a:solidFill>
                  <a:schemeClr val="accent1"/>
                </a:solidFill>
              </a:rPr>
              <a:t>不考虑“转换结束”信号</a:t>
            </a:r>
            <a:r>
              <a:rPr lang="zh-CN" altLang="en-US" sz="2800" dirty="0" smtClean="0"/>
              <a:t>的状态变化。</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250825" y="1052513"/>
            <a:ext cx="8642350" cy="5113337"/>
          </a:xfrm>
        </p:spPr>
        <p:txBody>
          <a:bodyPr/>
          <a:lstStyle/>
          <a:p>
            <a:pPr eaLnBrk="1" hangingPunct="1">
              <a:lnSpc>
                <a:spcPct val="90000"/>
              </a:lnSpc>
              <a:spcBef>
                <a:spcPct val="0"/>
              </a:spcBef>
              <a:buFont typeface="Wingdings" pitchFamily="2" charset="2"/>
              <a:buNone/>
            </a:pPr>
            <a:r>
              <a:rPr lang="zh-CN" altLang="en-US" sz="2400" dirty="0" smtClean="0">
                <a:solidFill>
                  <a:schemeClr val="folHlink"/>
                </a:solidFill>
              </a:rPr>
              <a:t>	</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3</a:t>
            </a:r>
            <a:r>
              <a:rPr lang="zh-CN" altLang="en-US" sz="2400" dirty="0" smtClean="0">
                <a:solidFill>
                  <a:schemeClr val="folHlink"/>
                </a:solidFill>
                <a:latin typeface="宋体" pitchFamily="2" charset="-122"/>
              </a:rPr>
              <a:t>）中断方式</a:t>
            </a:r>
            <a:r>
              <a:rPr lang="zh-CN" altLang="en-US" sz="2400" dirty="0" smtClean="0">
                <a:latin typeface="宋体" pitchFamily="2" charset="-122"/>
              </a:rPr>
              <a:t>  </a:t>
            </a:r>
          </a:p>
          <a:p>
            <a:pPr eaLnBrk="1" hangingPunct="1">
              <a:lnSpc>
                <a:spcPct val="90000"/>
              </a:lnSpc>
              <a:spcBef>
                <a:spcPct val="0"/>
              </a:spcBef>
              <a:buFont typeface="Wingdings" pitchFamily="2" charset="2"/>
              <a:buNone/>
            </a:pPr>
            <a:endParaRPr lang="zh-CN" altLang="en-US" sz="2400" dirty="0" smtClean="0">
              <a:latin typeface="宋体" pitchFamily="2" charset="-122"/>
            </a:endParaRPr>
          </a:p>
          <a:p>
            <a:pPr eaLnBrk="1" hangingPunct="1">
              <a:lnSpc>
                <a:spcPct val="90000"/>
              </a:lnSpc>
              <a:spcBef>
                <a:spcPct val="0"/>
              </a:spcBef>
              <a:buFont typeface="Wingdings" pitchFamily="2" charset="2"/>
              <a:buNone/>
            </a:pPr>
            <a:r>
              <a:rPr lang="zh-CN" altLang="en-US" sz="2400" dirty="0" smtClean="0">
                <a:latin typeface="宋体" pitchFamily="2" charset="-122"/>
              </a:rPr>
              <a:t>	在前两种方式中，</a:t>
            </a:r>
            <a:r>
              <a:rPr lang="en-US" altLang="zh-CN" sz="2400" dirty="0" smtClean="0">
                <a:latin typeface="宋体" pitchFamily="2" charset="-122"/>
              </a:rPr>
              <a:t>A/D</a:t>
            </a:r>
            <a:r>
              <a:rPr lang="zh-CN" altLang="en-US" sz="2400" dirty="0" smtClean="0">
                <a:latin typeface="宋体" pitchFamily="2" charset="-122"/>
              </a:rPr>
              <a:t>转换期间，</a:t>
            </a:r>
            <a:r>
              <a:rPr lang="en-US" altLang="zh-CN" sz="2400" dirty="0" smtClean="0">
                <a:latin typeface="宋体" pitchFamily="2" charset="-122"/>
              </a:rPr>
              <a:t>CPU</a:t>
            </a:r>
            <a:r>
              <a:rPr lang="zh-CN" altLang="en-US" sz="2400" dirty="0" smtClean="0">
                <a:latin typeface="宋体" pitchFamily="2" charset="-122"/>
              </a:rPr>
              <a:t>都处于等待状态，</a:t>
            </a:r>
            <a:r>
              <a:rPr lang="en-US" altLang="zh-CN" sz="2400" dirty="0" smtClean="0">
                <a:latin typeface="宋体" pitchFamily="2" charset="-122"/>
              </a:rPr>
              <a:t>CPU</a:t>
            </a:r>
            <a:r>
              <a:rPr lang="zh-CN" altLang="en-US" sz="2400" dirty="0" smtClean="0">
                <a:latin typeface="宋体" pitchFamily="2" charset="-122"/>
              </a:rPr>
              <a:t>资源浪费较大。</a:t>
            </a:r>
          </a:p>
          <a:p>
            <a:pPr eaLnBrk="1" hangingPunct="1">
              <a:lnSpc>
                <a:spcPct val="90000"/>
              </a:lnSpc>
              <a:spcBef>
                <a:spcPct val="0"/>
              </a:spcBef>
              <a:buFont typeface="Wingdings" pitchFamily="2" charset="2"/>
              <a:buNone/>
            </a:pPr>
            <a:r>
              <a:rPr lang="zh-CN" altLang="en-US" sz="2400" dirty="0" smtClean="0">
                <a:latin typeface="宋体" pitchFamily="2" charset="-122"/>
              </a:rPr>
              <a:t>	</a:t>
            </a:r>
          </a:p>
          <a:p>
            <a:pPr eaLnBrk="1" hangingPunct="1">
              <a:lnSpc>
                <a:spcPct val="90000"/>
              </a:lnSpc>
              <a:spcBef>
                <a:spcPct val="0"/>
              </a:spcBef>
              <a:buFont typeface="Wingdings" pitchFamily="2" charset="2"/>
              <a:buNone/>
            </a:pPr>
            <a:r>
              <a:rPr lang="zh-CN" altLang="en-US" sz="2400" dirty="0" smtClean="0">
                <a:latin typeface="宋体" pitchFamily="2" charset="-122"/>
              </a:rPr>
              <a:t>	在中断方式下，</a:t>
            </a:r>
            <a:r>
              <a:rPr lang="en-US" altLang="zh-CN" sz="2400" dirty="0" smtClean="0">
                <a:latin typeface="宋体" pitchFamily="2" charset="-122"/>
              </a:rPr>
              <a:t>CPU</a:t>
            </a:r>
            <a:r>
              <a:rPr lang="zh-CN" altLang="en-US" sz="2400" dirty="0" smtClean="0">
                <a:solidFill>
                  <a:schemeClr val="accent1"/>
                </a:solidFill>
                <a:latin typeface="宋体" pitchFamily="2" charset="-122"/>
              </a:rPr>
              <a:t>启动</a:t>
            </a:r>
            <a:r>
              <a:rPr lang="en-US" altLang="zh-CN" sz="2400" dirty="0" smtClean="0">
                <a:solidFill>
                  <a:schemeClr val="accent1"/>
                </a:solidFill>
                <a:latin typeface="宋体" pitchFamily="2" charset="-122"/>
              </a:rPr>
              <a:t>A/D</a:t>
            </a:r>
            <a:r>
              <a:rPr lang="zh-CN" altLang="en-US" sz="2400" dirty="0" smtClean="0">
                <a:latin typeface="宋体" pitchFamily="2" charset="-122"/>
              </a:rPr>
              <a:t>转换后，转去做其它工作，当</a:t>
            </a:r>
            <a:r>
              <a:rPr lang="en-US" altLang="zh-CN" sz="2400" dirty="0" smtClean="0">
                <a:latin typeface="宋体" pitchFamily="2" charset="-122"/>
              </a:rPr>
              <a:t>A/D</a:t>
            </a:r>
            <a:r>
              <a:rPr lang="zh-CN" altLang="en-US" sz="2400" dirty="0" smtClean="0">
                <a:latin typeface="宋体" pitchFamily="2" charset="-122"/>
              </a:rPr>
              <a:t>转化结束，由“转换结束”信号向</a:t>
            </a:r>
            <a:r>
              <a:rPr lang="en-US" altLang="zh-CN" sz="2400" dirty="0" smtClean="0">
                <a:latin typeface="宋体" pitchFamily="2" charset="-122"/>
              </a:rPr>
              <a:t>CPU</a:t>
            </a:r>
            <a:r>
              <a:rPr lang="zh-CN" altLang="en-US" sz="2400" dirty="0" smtClean="0">
                <a:latin typeface="宋体" pitchFamily="2" charset="-122"/>
              </a:rPr>
              <a:t>申请中断，</a:t>
            </a:r>
            <a:r>
              <a:rPr lang="en-US" altLang="zh-CN" sz="2400" dirty="0" smtClean="0">
                <a:solidFill>
                  <a:schemeClr val="accent1"/>
                </a:solidFill>
                <a:latin typeface="宋体" pitchFamily="2" charset="-122"/>
              </a:rPr>
              <a:t>CPU</a:t>
            </a:r>
            <a:r>
              <a:rPr lang="zh-CN" altLang="en-US" sz="2400" dirty="0" smtClean="0">
                <a:solidFill>
                  <a:schemeClr val="accent1"/>
                </a:solidFill>
                <a:latin typeface="宋体" pitchFamily="2" charset="-122"/>
              </a:rPr>
              <a:t>响应中断后随即读入数据</a:t>
            </a:r>
            <a:r>
              <a:rPr lang="zh-CN" altLang="en-US" sz="2400" dirty="0" smtClean="0">
                <a:latin typeface="宋体" pitchFamily="2" charset="-122"/>
              </a:rPr>
              <a:t>。在</a:t>
            </a:r>
            <a:r>
              <a:rPr lang="en-US" altLang="zh-CN" sz="2400" dirty="0" smtClean="0">
                <a:latin typeface="宋体" pitchFamily="2" charset="-122"/>
              </a:rPr>
              <a:t>A/D</a:t>
            </a:r>
            <a:r>
              <a:rPr lang="zh-CN" altLang="en-US" sz="2400" dirty="0" smtClean="0">
                <a:latin typeface="宋体" pitchFamily="2" charset="-122"/>
              </a:rPr>
              <a:t>转换过程中，</a:t>
            </a:r>
            <a:r>
              <a:rPr lang="en-US" altLang="zh-CN" sz="2400" dirty="0" smtClean="0">
                <a:latin typeface="宋体" pitchFamily="2" charset="-122"/>
              </a:rPr>
              <a:t>CPU</a:t>
            </a:r>
            <a:r>
              <a:rPr lang="zh-CN" altLang="en-US" sz="2400" dirty="0" smtClean="0">
                <a:latin typeface="宋体" pitchFamily="2" charset="-122"/>
              </a:rPr>
              <a:t>和</a:t>
            </a:r>
            <a:r>
              <a:rPr lang="en-US" altLang="zh-CN" sz="2400" dirty="0" smtClean="0">
                <a:latin typeface="宋体" pitchFamily="2" charset="-122"/>
              </a:rPr>
              <a:t>A/D</a:t>
            </a:r>
            <a:r>
              <a:rPr lang="zh-CN" altLang="en-US" sz="2400" dirty="0" smtClean="0">
                <a:latin typeface="宋体" pitchFamily="2" charset="-122"/>
              </a:rPr>
              <a:t>是并行工作的，</a:t>
            </a:r>
            <a:r>
              <a:rPr lang="zh-CN" altLang="en-US" sz="2400" dirty="0" smtClean="0">
                <a:solidFill>
                  <a:schemeClr val="accent1"/>
                </a:solidFill>
                <a:latin typeface="宋体" pitchFamily="2" charset="-122"/>
              </a:rPr>
              <a:t>提高了工作效率</a:t>
            </a:r>
            <a:r>
              <a:rPr lang="zh-CN" altLang="en-US" sz="2400" dirty="0" smtClean="0">
                <a:latin typeface="宋体" pitchFamily="2" charset="-122"/>
              </a:rPr>
              <a:t>。</a:t>
            </a:r>
          </a:p>
          <a:p>
            <a:pPr eaLnBrk="1" hangingPunct="1">
              <a:lnSpc>
                <a:spcPct val="90000"/>
              </a:lnSpc>
              <a:spcBef>
                <a:spcPct val="0"/>
              </a:spcBef>
            </a:pPr>
            <a:endParaRPr lang="zh-CN" altLang="en-US" sz="2400" dirty="0" smtClean="0">
              <a:latin typeface="宋体" pitchFamily="2" charset="-122"/>
            </a:endParaRPr>
          </a:p>
          <a:p>
            <a:pPr eaLnBrk="1" hangingPunct="1">
              <a:lnSpc>
                <a:spcPct val="90000"/>
              </a:lnSpc>
              <a:spcBef>
                <a:spcPct val="0"/>
              </a:spcBef>
              <a:buFont typeface="Wingdings" pitchFamily="2" charset="2"/>
              <a:buNone/>
            </a:pPr>
            <a:r>
              <a:rPr lang="zh-CN" altLang="en-US" sz="2400" dirty="0" smtClean="0">
                <a:latin typeface="宋体" pitchFamily="2" charset="-122"/>
              </a:rPr>
              <a:t>	上述各种信息交换方式中，定时方式实时性、可靠性较差，较少采用。查询方式虽占用</a:t>
            </a:r>
            <a:r>
              <a:rPr lang="en-US" altLang="zh-CN" sz="2400" dirty="0" smtClean="0">
                <a:latin typeface="宋体" pitchFamily="2" charset="-122"/>
              </a:rPr>
              <a:t>CPU</a:t>
            </a:r>
            <a:r>
              <a:rPr lang="zh-CN" altLang="en-US" sz="2400" dirty="0" smtClean="0">
                <a:latin typeface="宋体" pitchFamily="2" charset="-122"/>
              </a:rPr>
              <a:t>资源，但结构简单，常用在速度要求不高的场合。</a:t>
            </a:r>
            <a:r>
              <a:rPr lang="zh-CN" altLang="en-US" sz="2400" dirty="0" smtClean="0">
                <a:solidFill>
                  <a:schemeClr val="accent1"/>
                </a:solidFill>
                <a:latin typeface="宋体" pitchFamily="2" charset="-122"/>
              </a:rPr>
              <a:t>中断方式在实时控制中应用最广泛</a:t>
            </a:r>
            <a:r>
              <a:rPr lang="zh-CN" altLang="en-US" sz="2400" dirty="0" smtClean="0">
                <a:latin typeface="宋体" pitchFamily="2" charset="-122"/>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sz="half" idx="1"/>
          </p:nvPr>
        </p:nvSpPr>
        <p:spPr>
          <a:xfrm>
            <a:off x="468313" y="396875"/>
            <a:ext cx="8424862" cy="584200"/>
          </a:xfrm>
        </p:spPr>
        <p:txBody>
          <a:bodyPr/>
          <a:lstStyle/>
          <a:p>
            <a:pPr eaLnBrk="1" hangingPunct="1">
              <a:buFont typeface="Wingdings" pitchFamily="2" charset="2"/>
              <a:buNone/>
            </a:pPr>
            <a:r>
              <a:rPr lang="zh-CN" altLang="en-US" sz="2800" smtClean="0">
                <a:solidFill>
                  <a:schemeClr val="folHlink"/>
                </a:solidFill>
              </a:rPr>
              <a:t>例</a:t>
            </a:r>
            <a:r>
              <a:rPr lang="en-US" altLang="zh-CN" sz="2800" smtClean="0">
                <a:solidFill>
                  <a:schemeClr val="folHlink"/>
                </a:solidFill>
              </a:rPr>
              <a:t>3_A ADC0809</a:t>
            </a:r>
            <a:r>
              <a:rPr lang="zh-CN" altLang="en-US" sz="2800" smtClean="0">
                <a:solidFill>
                  <a:schemeClr val="folHlink"/>
                </a:solidFill>
              </a:rPr>
              <a:t>与计算机</a:t>
            </a:r>
            <a:r>
              <a:rPr lang="en-US" altLang="zh-CN" sz="2800" smtClean="0">
                <a:solidFill>
                  <a:schemeClr val="folHlink"/>
                </a:solidFill>
              </a:rPr>
              <a:t>ISA</a:t>
            </a:r>
            <a:r>
              <a:rPr lang="zh-CN" altLang="en-US" sz="2800" smtClean="0">
                <a:solidFill>
                  <a:schemeClr val="folHlink"/>
                </a:solidFill>
              </a:rPr>
              <a:t>总线接口（中断）</a:t>
            </a:r>
          </a:p>
        </p:txBody>
      </p:sp>
      <p:pic>
        <p:nvPicPr>
          <p:cNvPr id="66563" name="Picture 4"/>
          <p:cNvPicPr>
            <a:picLocks noChangeAspect="1" noChangeArrowheads="1"/>
          </p:cNvPicPr>
          <p:nvPr/>
        </p:nvPicPr>
        <p:blipFill>
          <a:blip r:embed="rId2" cstate="print"/>
          <a:srcRect/>
          <a:stretch>
            <a:fillRect/>
          </a:stretch>
        </p:blipFill>
        <p:spPr bwMode="auto">
          <a:xfrm>
            <a:off x="80963" y="1268413"/>
            <a:ext cx="8964612" cy="5235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107950" y="549275"/>
            <a:ext cx="8640763" cy="5903913"/>
          </a:xfrm>
        </p:spPr>
        <p:txBody>
          <a:bodyPr/>
          <a:lstStyle/>
          <a:p>
            <a:pPr algn="just" eaLnBrk="1" hangingPunct="1">
              <a:lnSpc>
                <a:spcPct val="80000"/>
              </a:lnSpc>
              <a:spcBef>
                <a:spcPct val="0"/>
              </a:spcBef>
              <a:buFont typeface="Wingdings" pitchFamily="2" charset="2"/>
              <a:buNone/>
            </a:pPr>
            <a:r>
              <a:rPr lang="zh-CN" altLang="en-US" sz="2400" smtClean="0"/>
              <a:t>     用中断方式编写程序，对</a:t>
            </a:r>
            <a:r>
              <a:rPr lang="en-US" altLang="zh-CN" sz="2400" smtClean="0"/>
              <a:t>IN</a:t>
            </a:r>
            <a:r>
              <a:rPr lang="en-US" altLang="zh-CN" sz="2400" baseline="-30000" smtClean="0"/>
              <a:t>5</a:t>
            </a:r>
            <a:r>
              <a:rPr lang="zh-CN" altLang="en-US" sz="2400" smtClean="0"/>
              <a:t>通道上的数据进行采集，并将转换结果送入</a:t>
            </a:r>
            <a:r>
              <a:rPr lang="en-US" altLang="zh-CN" sz="2400" smtClean="0"/>
              <a:t>ADC_DATA</a:t>
            </a:r>
            <a:r>
              <a:rPr lang="zh-CN" altLang="en-US" sz="2400" smtClean="0"/>
              <a:t>单元。</a:t>
            </a:r>
          </a:p>
          <a:p>
            <a:pPr algn="just" eaLnBrk="1" hangingPunct="1">
              <a:lnSpc>
                <a:spcPct val="80000"/>
              </a:lnSpc>
              <a:buFont typeface="Wingdings" pitchFamily="2" charset="2"/>
              <a:buNone/>
            </a:pPr>
            <a:r>
              <a:rPr lang="zh-CN" altLang="en-US" sz="2000" smtClean="0">
                <a:solidFill>
                  <a:schemeClr val="folHlink"/>
                </a:solidFill>
              </a:rPr>
              <a:t>中断方式程序清单：</a:t>
            </a:r>
            <a:endParaRPr lang="en-US" altLang="zh-CN" sz="2000" smtClean="0">
              <a:solidFill>
                <a:schemeClr val="folHlink"/>
              </a:solidFill>
            </a:endParaRPr>
          </a:p>
          <a:p>
            <a:pPr algn="just" eaLnBrk="1" hangingPunct="1">
              <a:lnSpc>
                <a:spcPct val="80000"/>
              </a:lnSpc>
              <a:buFont typeface="Wingdings" pitchFamily="2" charset="2"/>
              <a:buNone/>
            </a:pPr>
            <a:r>
              <a:rPr lang="en-US" altLang="zh-CN" sz="2000" smtClean="0">
                <a:solidFill>
                  <a:schemeClr val="folHlink"/>
                </a:solidFill>
              </a:rPr>
              <a:t>1</a:t>
            </a:r>
            <a:r>
              <a:rPr lang="zh-CN" altLang="en-US" sz="2000" smtClean="0">
                <a:solidFill>
                  <a:schemeClr val="folHlink"/>
                </a:solidFill>
              </a:rPr>
              <a:t>）</a:t>
            </a:r>
            <a:r>
              <a:rPr lang="en-US" altLang="zh-CN" sz="2000" smtClean="0">
                <a:solidFill>
                  <a:schemeClr val="folHlink"/>
                </a:solidFill>
              </a:rPr>
              <a:t> </a:t>
            </a:r>
            <a:r>
              <a:rPr lang="zh-CN" altLang="en-US" sz="2000" smtClean="0">
                <a:solidFill>
                  <a:schemeClr val="folHlink"/>
                </a:solidFill>
              </a:rPr>
              <a:t>中断向量建立程序</a:t>
            </a:r>
          </a:p>
          <a:p>
            <a:pPr algn="just" eaLnBrk="1" hangingPunct="1">
              <a:lnSpc>
                <a:spcPct val="80000"/>
              </a:lnSpc>
              <a:buFont typeface="Wingdings" pitchFamily="2" charset="2"/>
              <a:buNone/>
            </a:pPr>
            <a:r>
              <a:rPr lang="zh-CN" altLang="en-US" sz="2000" smtClean="0"/>
              <a:t>		</a:t>
            </a:r>
            <a:r>
              <a:rPr lang="en-US" altLang="zh-CN" sz="2000" smtClean="0">
                <a:solidFill>
                  <a:schemeClr val="accent1"/>
                </a:solidFill>
              </a:rPr>
              <a:t>ORG	0100H</a:t>
            </a:r>
          </a:p>
          <a:p>
            <a:pPr algn="just" eaLnBrk="1" hangingPunct="1">
              <a:lnSpc>
                <a:spcPct val="80000"/>
              </a:lnSpc>
              <a:buFont typeface="Wingdings" pitchFamily="2" charset="2"/>
              <a:buNone/>
            </a:pPr>
            <a:r>
              <a:rPr lang="en-US" altLang="zh-CN" sz="2000" smtClean="0">
                <a:solidFill>
                  <a:schemeClr val="accent1"/>
                </a:solidFill>
              </a:rPr>
              <a:t>		PUSH   DS                	        </a:t>
            </a:r>
            <a:r>
              <a:rPr lang="zh-CN" altLang="en-US" sz="2000" smtClean="0">
                <a:solidFill>
                  <a:schemeClr val="accent1"/>
                </a:solidFill>
              </a:rPr>
              <a:t>；保护</a:t>
            </a:r>
            <a:r>
              <a:rPr lang="en-US" altLang="zh-CN" sz="2000" smtClean="0">
                <a:solidFill>
                  <a:schemeClr val="accent1"/>
                </a:solidFill>
              </a:rPr>
              <a:t>DS</a:t>
            </a:r>
          </a:p>
          <a:p>
            <a:pPr algn="just" eaLnBrk="1" hangingPunct="1">
              <a:lnSpc>
                <a:spcPct val="80000"/>
              </a:lnSpc>
              <a:buFont typeface="Wingdings" pitchFamily="2" charset="2"/>
              <a:buNone/>
            </a:pPr>
            <a:r>
              <a:rPr lang="en-US" altLang="zh-CN" sz="2000" smtClean="0">
                <a:solidFill>
                  <a:schemeClr val="accent1"/>
                </a:solidFill>
              </a:rPr>
              <a:t>               MOV   DX</a:t>
            </a:r>
            <a:r>
              <a:rPr lang="zh-CN" altLang="en-US" sz="2000" smtClean="0">
                <a:solidFill>
                  <a:schemeClr val="accent1"/>
                </a:solidFill>
              </a:rPr>
              <a:t>，</a:t>
            </a:r>
            <a:r>
              <a:rPr lang="en-US" altLang="zh-CN" sz="2000" smtClean="0">
                <a:solidFill>
                  <a:schemeClr val="accent1"/>
                </a:solidFill>
              </a:rPr>
              <a:t>OFFSET ISRn </a:t>
            </a:r>
            <a:r>
              <a:rPr lang="zh-CN" altLang="en-US" sz="2000" smtClean="0">
                <a:solidFill>
                  <a:schemeClr val="accent1"/>
                </a:solidFill>
              </a:rPr>
              <a:t>；</a:t>
            </a:r>
            <a:r>
              <a:rPr lang="en-US" altLang="zh-CN" sz="2000" smtClean="0">
                <a:solidFill>
                  <a:schemeClr val="accent1"/>
                </a:solidFill>
              </a:rPr>
              <a:t>DS:DX←RING</a:t>
            </a:r>
            <a:r>
              <a:rPr lang="zh-CN" altLang="en-US" sz="2000" smtClean="0">
                <a:solidFill>
                  <a:schemeClr val="accent1"/>
                </a:solidFill>
              </a:rPr>
              <a:t>的基地址和偏移量</a:t>
            </a:r>
          </a:p>
          <a:p>
            <a:pPr algn="just" eaLnBrk="1" hangingPunct="1">
              <a:lnSpc>
                <a:spcPct val="80000"/>
              </a:lnSpc>
              <a:buFont typeface="Wingdings" pitchFamily="2" charset="2"/>
              <a:buNone/>
            </a:pPr>
            <a:r>
              <a:rPr lang="zh-CN" altLang="en-US" sz="2000" smtClean="0">
                <a:solidFill>
                  <a:schemeClr val="accent1"/>
                </a:solidFill>
              </a:rPr>
              <a:t>	</a:t>
            </a:r>
            <a:r>
              <a:rPr lang="en-US" altLang="zh-CN" sz="2000" smtClean="0">
                <a:solidFill>
                  <a:schemeClr val="accent1"/>
                </a:solidFill>
              </a:rPr>
              <a:t>	MOV    AX</a:t>
            </a:r>
            <a:r>
              <a:rPr lang="zh-CN" altLang="en-US" sz="2000" smtClean="0">
                <a:solidFill>
                  <a:schemeClr val="accent1"/>
                </a:solidFill>
              </a:rPr>
              <a:t>，</a:t>
            </a:r>
            <a:r>
              <a:rPr lang="en-US" altLang="zh-CN" sz="2000" smtClean="0">
                <a:solidFill>
                  <a:schemeClr val="accent1"/>
                </a:solidFill>
              </a:rPr>
              <a:t>SEG ISRn</a:t>
            </a:r>
          </a:p>
          <a:p>
            <a:pPr algn="just" eaLnBrk="1" hangingPunct="1">
              <a:lnSpc>
                <a:spcPct val="80000"/>
              </a:lnSpc>
              <a:buFont typeface="Wingdings" pitchFamily="2" charset="2"/>
              <a:buNone/>
            </a:pPr>
            <a:r>
              <a:rPr lang="en-US" altLang="zh-CN" sz="2000" smtClean="0">
                <a:solidFill>
                  <a:schemeClr val="accent1"/>
                </a:solidFill>
              </a:rPr>
              <a:t>		MOV    DS</a:t>
            </a:r>
            <a:r>
              <a:rPr lang="zh-CN" altLang="en-US" sz="2000" smtClean="0">
                <a:solidFill>
                  <a:schemeClr val="accent1"/>
                </a:solidFill>
              </a:rPr>
              <a:t>，</a:t>
            </a:r>
            <a:r>
              <a:rPr lang="en-US" altLang="zh-CN" sz="2000" smtClean="0">
                <a:solidFill>
                  <a:schemeClr val="accent1"/>
                </a:solidFill>
              </a:rPr>
              <a:t>AX</a:t>
            </a:r>
          </a:p>
          <a:p>
            <a:pPr algn="just" eaLnBrk="1" hangingPunct="1">
              <a:lnSpc>
                <a:spcPct val="80000"/>
              </a:lnSpc>
              <a:buFont typeface="Wingdings" pitchFamily="2" charset="2"/>
              <a:buNone/>
            </a:pPr>
            <a:r>
              <a:rPr lang="en-US" altLang="zh-CN" sz="2000" smtClean="0">
                <a:solidFill>
                  <a:schemeClr val="accent1"/>
                </a:solidFill>
              </a:rPr>
              <a:t>		MOV    AL</a:t>
            </a:r>
            <a:r>
              <a:rPr lang="zh-CN" altLang="en-US" sz="2000" smtClean="0">
                <a:solidFill>
                  <a:schemeClr val="accent1"/>
                </a:solidFill>
              </a:rPr>
              <a:t>，</a:t>
            </a:r>
            <a:r>
              <a:rPr lang="en-US" altLang="zh-CN" sz="2000" smtClean="0">
                <a:solidFill>
                  <a:schemeClr val="accent1"/>
                </a:solidFill>
              </a:rPr>
              <a:t>N         	         </a:t>
            </a:r>
            <a:r>
              <a:rPr lang="zh-CN" altLang="en-US" sz="2000" smtClean="0">
                <a:solidFill>
                  <a:schemeClr val="accent1"/>
                </a:solidFill>
              </a:rPr>
              <a:t>；</a:t>
            </a:r>
            <a:r>
              <a:rPr lang="en-US" altLang="zh-CN" sz="2000" smtClean="0">
                <a:solidFill>
                  <a:schemeClr val="accent1"/>
                </a:solidFill>
              </a:rPr>
              <a:t>ISRn</a:t>
            </a:r>
            <a:r>
              <a:rPr lang="zh-CN" altLang="en-US" sz="2000" smtClean="0">
                <a:solidFill>
                  <a:schemeClr val="accent1"/>
                </a:solidFill>
              </a:rPr>
              <a:t>的中断类型号</a:t>
            </a:r>
          </a:p>
          <a:p>
            <a:pPr algn="just" eaLnBrk="1" hangingPunct="1">
              <a:lnSpc>
                <a:spcPct val="80000"/>
              </a:lnSpc>
              <a:buFont typeface="Wingdings" pitchFamily="2" charset="2"/>
              <a:buNone/>
            </a:pPr>
            <a:r>
              <a:rPr lang="zh-CN" altLang="en-US" sz="2000" smtClean="0">
                <a:solidFill>
                  <a:schemeClr val="accent1"/>
                </a:solidFill>
              </a:rPr>
              <a:t>	</a:t>
            </a:r>
            <a:r>
              <a:rPr lang="en-US" altLang="zh-CN" sz="2000" smtClean="0">
                <a:solidFill>
                  <a:schemeClr val="accent1"/>
                </a:solidFill>
              </a:rPr>
              <a:t>	MOV    AH</a:t>
            </a:r>
            <a:r>
              <a:rPr lang="zh-CN" altLang="en-US" sz="2000" smtClean="0">
                <a:solidFill>
                  <a:schemeClr val="accent1"/>
                </a:solidFill>
              </a:rPr>
              <a:t>，</a:t>
            </a:r>
            <a:r>
              <a:rPr lang="en-US" altLang="zh-CN" sz="2000" smtClean="0">
                <a:solidFill>
                  <a:schemeClr val="accent1"/>
                </a:solidFill>
              </a:rPr>
              <a:t>25H</a:t>
            </a:r>
          </a:p>
          <a:p>
            <a:pPr algn="just" eaLnBrk="1" hangingPunct="1">
              <a:lnSpc>
                <a:spcPct val="80000"/>
              </a:lnSpc>
              <a:buFont typeface="Wingdings" pitchFamily="2" charset="2"/>
              <a:buNone/>
            </a:pPr>
            <a:r>
              <a:rPr lang="en-US" altLang="zh-CN" sz="2000" smtClean="0">
                <a:solidFill>
                  <a:schemeClr val="accent1"/>
                </a:solidFill>
              </a:rPr>
              <a:t>		INT       21H              	         </a:t>
            </a:r>
            <a:r>
              <a:rPr lang="zh-CN" altLang="en-US" sz="2000" smtClean="0">
                <a:solidFill>
                  <a:schemeClr val="accent1"/>
                </a:solidFill>
              </a:rPr>
              <a:t>；设置</a:t>
            </a:r>
            <a:r>
              <a:rPr lang="en-US" altLang="zh-CN" sz="2000" smtClean="0">
                <a:solidFill>
                  <a:schemeClr val="accent1"/>
                </a:solidFill>
              </a:rPr>
              <a:t>ISRn</a:t>
            </a:r>
            <a:r>
              <a:rPr lang="zh-CN" altLang="en-US" sz="2000" smtClean="0">
                <a:solidFill>
                  <a:schemeClr val="accent1"/>
                </a:solidFill>
              </a:rPr>
              <a:t>的中断向量</a:t>
            </a:r>
            <a:endParaRPr lang="en-US" altLang="zh-CN" sz="2000" smtClean="0">
              <a:solidFill>
                <a:schemeClr val="accent1"/>
              </a:solidFill>
            </a:endParaRPr>
          </a:p>
          <a:p>
            <a:pPr algn="just" eaLnBrk="1" hangingPunct="1">
              <a:lnSpc>
                <a:spcPct val="80000"/>
              </a:lnSpc>
              <a:buFont typeface="Wingdings" pitchFamily="2" charset="2"/>
              <a:buNone/>
            </a:pPr>
            <a:r>
              <a:rPr lang="en-US" altLang="zh-CN" sz="2000" smtClean="0">
                <a:solidFill>
                  <a:schemeClr val="accent1"/>
                </a:solidFill>
              </a:rPr>
              <a:t>               POP      DS</a:t>
            </a:r>
            <a:endParaRPr lang="zh-CN" altLang="en-US" sz="2000" smtClean="0">
              <a:solidFill>
                <a:schemeClr val="accent1"/>
              </a:solidFill>
            </a:endParaRPr>
          </a:p>
          <a:p>
            <a:pPr algn="just" eaLnBrk="1" hangingPunct="1">
              <a:lnSpc>
                <a:spcPct val="80000"/>
              </a:lnSpc>
              <a:buFont typeface="Wingdings" pitchFamily="2" charset="2"/>
              <a:buNone/>
            </a:pPr>
            <a:r>
              <a:rPr lang="en-US" altLang="zh-CN" sz="2000" smtClean="0">
                <a:solidFill>
                  <a:srgbClr val="00FF00"/>
                </a:solidFill>
              </a:rPr>
              <a:t>	</a:t>
            </a:r>
            <a:r>
              <a:rPr lang="en-US" altLang="zh-CN" sz="2000" smtClean="0">
                <a:solidFill>
                  <a:schemeClr val="accent1"/>
                </a:solidFill>
              </a:rPr>
              <a:t>	MOV	DX</a:t>
            </a:r>
            <a:r>
              <a:rPr lang="zh-CN" altLang="en-US" sz="2000" smtClean="0">
                <a:solidFill>
                  <a:schemeClr val="accent1"/>
                </a:solidFill>
              </a:rPr>
              <a:t>，</a:t>
            </a:r>
            <a:r>
              <a:rPr lang="en-US" altLang="zh-CN" sz="2000" smtClean="0">
                <a:solidFill>
                  <a:schemeClr val="accent1"/>
                </a:solidFill>
              </a:rPr>
              <a:t>PORT0               ;  PORT0~PORT7</a:t>
            </a:r>
            <a:r>
              <a:rPr lang="zh-CN" altLang="en-US" sz="2000" smtClean="0">
                <a:solidFill>
                  <a:schemeClr val="accent1"/>
                </a:solidFill>
              </a:rPr>
              <a:t>写操作启动</a:t>
            </a:r>
            <a:r>
              <a:rPr lang="en-US" altLang="zh-CN" sz="2000" smtClean="0">
                <a:solidFill>
                  <a:schemeClr val="accent1"/>
                </a:solidFill>
              </a:rPr>
              <a:t>AD</a:t>
            </a:r>
            <a:r>
              <a:rPr lang="zh-CN" altLang="en-US" sz="2000" smtClean="0">
                <a:solidFill>
                  <a:schemeClr val="accent1"/>
                </a:solidFill>
              </a:rPr>
              <a:t>转换</a:t>
            </a:r>
            <a:endParaRPr lang="en-US" altLang="zh-CN" sz="2000" smtClean="0">
              <a:solidFill>
                <a:schemeClr val="accent1"/>
              </a:solidFill>
            </a:endParaRPr>
          </a:p>
          <a:p>
            <a:pPr algn="just" eaLnBrk="1" hangingPunct="1">
              <a:lnSpc>
                <a:spcPct val="80000"/>
              </a:lnSpc>
              <a:buFont typeface="Wingdings" pitchFamily="2" charset="2"/>
              <a:buNone/>
            </a:pPr>
            <a:r>
              <a:rPr lang="en-US" altLang="zh-CN" sz="2000" smtClean="0">
                <a:solidFill>
                  <a:schemeClr val="accent1"/>
                </a:solidFill>
              </a:rPr>
              <a:t>		OUT	DX</a:t>
            </a:r>
            <a:r>
              <a:rPr lang="zh-CN" altLang="en-US" sz="2000" smtClean="0">
                <a:solidFill>
                  <a:schemeClr val="accent1"/>
                </a:solidFill>
              </a:rPr>
              <a:t>，</a:t>
            </a:r>
            <a:r>
              <a:rPr lang="en-US" altLang="zh-CN" sz="2000" smtClean="0">
                <a:solidFill>
                  <a:schemeClr val="accent1"/>
                </a:solidFill>
              </a:rPr>
              <a:t>AL	         </a:t>
            </a:r>
            <a:r>
              <a:rPr lang="zh-CN" altLang="en-US" sz="2000" smtClean="0">
                <a:solidFill>
                  <a:schemeClr val="accent1"/>
                </a:solidFill>
              </a:rPr>
              <a:t>；启动</a:t>
            </a:r>
            <a:r>
              <a:rPr lang="en-US" altLang="zh-CN" sz="2000" smtClean="0">
                <a:solidFill>
                  <a:schemeClr val="accent1"/>
                </a:solidFill>
              </a:rPr>
              <a:t>A/D</a:t>
            </a:r>
            <a:r>
              <a:rPr lang="zh-CN" altLang="en-US" sz="2000" smtClean="0">
                <a:solidFill>
                  <a:schemeClr val="accent1"/>
                </a:solidFill>
              </a:rPr>
              <a:t>转换</a:t>
            </a:r>
          </a:p>
          <a:p>
            <a:pPr algn="just" eaLnBrk="1" hangingPunct="1">
              <a:lnSpc>
                <a:spcPct val="80000"/>
              </a:lnSpc>
              <a:buFont typeface="Wingdings" pitchFamily="2" charset="2"/>
              <a:buNone/>
            </a:pPr>
            <a:r>
              <a:rPr lang="zh-CN" altLang="en-US" sz="2000" smtClean="0">
                <a:solidFill>
                  <a:schemeClr val="accent1"/>
                </a:solidFill>
              </a:rPr>
              <a:t>		</a:t>
            </a:r>
            <a:r>
              <a:rPr lang="en-US" altLang="zh-CN" sz="2000" smtClean="0">
                <a:solidFill>
                  <a:schemeClr val="accent1"/>
                </a:solidFill>
              </a:rPr>
              <a:t> STI 			         </a:t>
            </a:r>
            <a:r>
              <a:rPr lang="zh-CN" altLang="en-US" sz="2000" smtClean="0">
                <a:solidFill>
                  <a:schemeClr val="accent1"/>
                </a:solidFill>
              </a:rPr>
              <a:t>；开中断</a:t>
            </a:r>
          </a:p>
          <a:p>
            <a:pPr algn="just" eaLnBrk="1" hangingPunct="1">
              <a:lnSpc>
                <a:spcPct val="80000"/>
              </a:lnSpc>
              <a:buFont typeface="Wingdings" pitchFamily="2" charset="2"/>
              <a:buNone/>
            </a:pPr>
            <a:r>
              <a:rPr lang="en-US" altLang="zh-CN" sz="2000" smtClean="0">
                <a:solidFill>
                  <a:schemeClr val="accent1"/>
                </a:solidFill>
              </a:rPr>
              <a:t>LOOP</a:t>
            </a:r>
            <a:r>
              <a:rPr lang="zh-CN" altLang="en-US" sz="2000" smtClean="0">
                <a:solidFill>
                  <a:schemeClr val="accent1"/>
                </a:solidFill>
              </a:rPr>
              <a:t>：</a:t>
            </a:r>
            <a:r>
              <a:rPr lang="en-US" altLang="zh-CN" sz="2000" smtClean="0">
                <a:solidFill>
                  <a:schemeClr val="accent1"/>
                </a:solidFill>
              </a:rPr>
              <a:t>JMP  LOOP	         	         </a:t>
            </a:r>
            <a:r>
              <a:rPr lang="zh-CN" altLang="en-US" sz="2000" smtClean="0">
                <a:solidFill>
                  <a:schemeClr val="accent1"/>
                </a:solidFill>
              </a:rPr>
              <a:t>；等待中断</a:t>
            </a:r>
          </a:p>
          <a:p>
            <a:pPr algn="just" eaLnBrk="1" hangingPunct="1">
              <a:lnSpc>
                <a:spcPct val="80000"/>
              </a:lnSpc>
              <a:buFont typeface="Wingdings" pitchFamily="2" charset="2"/>
              <a:buNone/>
            </a:pPr>
            <a:r>
              <a:rPr lang="zh-CN" altLang="en-US" sz="2000" smtClean="0"/>
              <a:t>	</a:t>
            </a:r>
            <a:r>
              <a:rPr lang="zh-CN" altLang="en-US" sz="2000" smtClean="0">
                <a:solidFill>
                  <a:schemeClr val="accent1"/>
                </a:solidFill>
              </a:rPr>
              <a:t>	</a:t>
            </a:r>
            <a:r>
              <a:rPr lang="en-US" altLang="zh-CN" sz="2000" smtClean="0">
                <a:solidFill>
                  <a:schemeClr val="accent1"/>
                </a:solidFill>
              </a:rPr>
              <a:t>END</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idx="1"/>
          </p:nvPr>
        </p:nvSpPr>
        <p:spPr>
          <a:xfrm>
            <a:off x="107950" y="549275"/>
            <a:ext cx="8640763" cy="5903913"/>
          </a:xfrm>
        </p:spPr>
        <p:txBody>
          <a:bodyPr/>
          <a:lstStyle/>
          <a:p>
            <a:pPr algn="just" eaLnBrk="1" hangingPunct="1">
              <a:lnSpc>
                <a:spcPct val="80000"/>
              </a:lnSpc>
              <a:buFont typeface="Wingdings" pitchFamily="2" charset="2"/>
              <a:buNone/>
              <a:defRPr/>
            </a:pPr>
            <a:r>
              <a:rPr lang="en-US" altLang="zh-CN" sz="2000" dirty="0" smtClean="0">
                <a:solidFill>
                  <a:schemeClr val="folHlink"/>
                </a:solidFill>
              </a:rPr>
              <a:t>2</a:t>
            </a:r>
            <a:r>
              <a:rPr lang="zh-CN" altLang="en-US" sz="2000" dirty="0" smtClean="0">
                <a:solidFill>
                  <a:schemeClr val="folHlink"/>
                </a:solidFill>
              </a:rPr>
              <a:t>）中断服务程序：</a:t>
            </a:r>
          </a:p>
          <a:p>
            <a:pPr algn="just" eaLnBrk="1" hangingPunct="1">
              <a:lnSpc>
                <a:spcPct val="80000"/>
              </a:lnSpc>
              <a:buFont typeface="Wingdings" pitchFamily="2" charset="2"/>
              <a:buNone/>
              <a:defRPr/>
            </a:pPr>
            <a:endParaRPr lang="en-US" altLang="zh-CN" sz="2000" dirty="0">
              <a:solidFill>
                <a:schemeClr val="folHlink"/>
              </a:solidFill>
            </a:endParaRPr>
          </a:p>
          <a:p>
            <a:pPr marL="0" indent="0">
              <a:lnSpc>
                <a:spcPct val="110000"/>
              </a:lnSpc>
              <a:spcBef>
                <a:spcPts val="0"/>
              </a:spcBef>
              <a:buFont typeface="Wingdings" pitchFamily="2" charset="2"/>
              <a:buNone/>
              <a:defRPr/>
            </a:pPr>
            <a:r>
              <a:rPr lang="en-US" altLang="zh-CN" sz="2000" dirty="0" err="1" smtClean="0">
                <a:solidFill>
                  <a:schemeClr val="accent1"/>
                </a:solidFill>
              </a:rPr>
              <a:t>ISRn</a:t>
            </a:r>
            <a:r>
              <a:rPr lang="en-US" altLang="zh-CN" sz="2000" dirty="0" smtClean="0">
                <a:solidFill>
                  <a:schemeClr val="accent1"/>
                </a:solidFill>
              </a:rPr>
              <a:t>  PROC  </a:t>
            </a:r>
            <a:r>
              <a:rPr lang="en-US" altLang="zh-CN" sz="2000" dirty="0">
                <a:solidFill>
                  <a:schemeClr val="accent1"/>
                </a:solidFill>
              </a:rPr>
              <a:t>NEAR</a:t>
            </a:r>
            <a:endParaRPr lang="zh-CN" altLang="en-US" sz="2000" dirty="0">
              <a:solidFill>
                <a:schemeClr val="accent1"/>
              </a:solidFill>
            </a:endParaRPr>
          </a:p>
          <a:p>
            <a:pPr marL="0" indent="0">
              <a:lnSpc>
                <a:spcPct val="110000"/>
              </a:lnSpc>
              <a:spcBef>
                <a:spcPts val="0"/>
              </a:spcBef>
              <a:buFont typeface="Wingdings" pitchFamily="2" charset="2"/>
              <a:buNone/>
              <a:defRPr/>
            </a:pPr>
            <a:r>
              <a:rPr lang="en-US" altLang="zh-CN" sz="2000" dirty="0">
                <a:solidFill>
                  <a:schemeClr val="accent1"/>
                </a:solidFill>
              </a:rPr>
              <a:t>    	PUSH   </a:t>
            </a:r>
            <a:r>
              <a:rPr lang="en-US" altLang="zh-CN" sz="2000" dirty="0" smtClean="0">
                <a:solidFill>
                  <a:schemeClr val="accent1"/>
                </a:solidFill>
              </a:rPr>
              <a:t>DX               </a:t>
            </a:r>
            <a:r>
              <a:rPr lang="en-US" altLang="zh-CN" sz="2000" dirty="0">
                <a:solidFill>
                  <a:schemeClr val="accent1"/>
                </a:solidFill>
              </a:rPr>
              <a:t>	</a:t>
            </a:r>
            <a:r>
              <a:rPr lang="zh-CN" altLang="en-US" sz="2000" dirty="0">
                <a:solidFill>
                  <a:schemeClr val="accent1"/>
                </a:solidFill>
              </a:rPr>
              <a:t>；保护现场</a:t>
            </a:r>
          </a:p>
          <a:p>
            <a:pPr marL="0" indent="0">
              <a:lnSpc>
                <a:spcPct val="110000"/>
              </a:lnSpc>
              <a:spcBef>
                <a:spcPts val="0"/>
              </a:spcBef>
              <a:buFont typeface="Wingdings" pitchFamily="2" charset="2"/>
              <a:buNone/>
              <a:defRPr/>
            </a:pPr>
            <a:r>
              <a:rPr lang="en-US" altLang="zh-CN" sz="2000" dirty="0">
                <a:solidFill>
                  <a:schemeClr val="accent1"/>
                </a:solidFill>
              </a:rPr>
              <a:t>     	PUSH   </a:t>
            </a:r>
            <a:r>
              <a:rPr lang="en-US" altLang="zh-CN" sz="2000" dirty="0" smtClean="0">
                <a:solidFill>
                  <a:schemeClr val="accent1"/>
                </a:solidFill>
              </a:rPr>
              <a:t>AX</a:t>
            </a:r>
          </a:p>
          <a:p>
            <a:pPr marL="0" indent="0">
              <a:lnSpc>
                <a:spcPct val="110000"/>
              </a:lnSpc>
              <a:spcBef>
                <a:spcPts val="0"/>
              </a:spcBef>
              <a:buFont typeface="Wingdings" pitchFamily="2" charset="2"/>
              <a:buNone/>
              <a:defRPr/>
            </a:pPr>
            <a:r>
              <a:rPr lang="en-US" altLang="zh-CN" sz="2000" dirty="0">
                <a:solidFill>
                  <a:schemeClr val="accent1"/>
                </a:solidFill>
              </a:rPr>
              <a:t>	MOV    </a:t>
            </a:r>
            <a:r>
              <a:rPr lang="en-US" altLang="zh-CN" sz="2000" dirty="0" smtClean="0">
                <a:solidFill>
                  <a:schemeClr val="accent1"/>
                </a:solidFill>
              </a:rPr>
              <a:t>DX</a:t>
            </a:r>
            <a:r>
              <a:rPr lang="zh-CN" altLang="en-US" sz="2000" dirty="0" smtClean="0">
                <a:solidFill>
                  <a:schemeClr val="accent1"/>
                </a:solidFill>
              </a:rPr>
              <a:t>，</a:t>
            </a:r>
            <a:r>
              <a:rPr lang="en-US" altLang="zh-CN" sz="2000" dirty="0" smtClean="0">
                <a:solidFill>
                  <a:schemeClr val="accent1"/>
                </a:solidFill>
              </a:rPr>
              <a:t>PORT5</a:t>
            </a:r>
            <a:r>
              <a:rPr lang="en-US" altLang="zh-CN" sz="2000" dirty="0">
                <a:solidFill>
                  <a:schemeClr val="accent1"/>
                </a:solidFill>
              </a:rPr>
              <a:t>	</a:t>
            </a:r>
            <a:r>
              <a:rPr lang="zh-CN" altLang="en-US" sz="2000" dirty="0" smtClean="0">
                <a:solidFill>
                  <a:schemeClr val="accent1"/>
                </a:solidFill>
              </a:rPr>
              <a:t>；读</a:t>
            </a:r>
            <a:r>
              <a:rPr lang="en-US" altLang="zh-CN" sz="2000" dirty="0" smtClean="0">
                <a:solidFill>
                  <a:schemeClr val="accent1"/>
                </a:solidFill>
              </a:rPr>
              <a:t>IN5</a:t>
            </a:r>
            <a:r>
              <a:rPr lang="zh-CN" altLang="en-US" sz="2000" dirty="0" smtClean="0">
                <a:solidFill>
                  <a:schemeClr val="accent1"/>
                </a:solidFill>
              </a:rPr>
              <a:t>端口</a:t>
            </a:r>
            <a:endParaRPr lang="zh-CN" altLang="en-US" sz="2000" dirty="0">
              <a:solidFill>
                <a:schemeClr val="accent1"/>
              </a:solidFill>
            </a:endParaRPr>
          </a:p>
          <a:p>
            <a:pPr marL="0" indent="0">
              <a:lnSpc>
                <a:spcPct val="110000"/>
              </a:lnSpc>
              <a:spcBef>
                <a:spcPts val="0"/>
              </a:spcBef>
              <a:buFont typeface="Wingdings" pitchFamily="2" charset="2"/>
              <a:buNone/>
              <a:defRPr/>
            </a:pPr>
            <a:r>
              <a:rPr lang="en-US" altLang="zh-CN" sz="2000" dirty="0">
                <a:solidFill>
                  <a:schemeClr val="accent1"/>
                </a:solidFill>
              </a:rPr>
              <a:t>       	</a:t>
            </a:r>
            <a:r>
              <a:rPr lang="en-US" altLang="zh-CN" sz="2000" dirty="0" smtClean="0">
                <a:solidFill>
                  <a:schemeClr val="accent1"/>
                </a:solidFill>
              </a:rPr>
              <a:t>IN         AL</a:t>
            </a:r>
            <a:r>
              <a:rPr lang="zh-CN" altLang="en-US" sz="2000" dirty="0" smtClean="0">
                <a:solidFill>
                  <a:schemeClr val="accent1"/>
                </a:solidFill>
              </a:rPr>
              <a:t>，</a:t>
            </a:r>
            <a:r>
              <a:rPr lang="en-US" altLang="zh-CN" sz="2000" dirty="0" smtClean="0">
                <a:solidFill>
                  <a:schemeClr val="accent1"/>
                </a:solidFill>
              </a:rPr>
              <a:t>DX</a:t>
            </a:r>
            <a:endParaRPr lang="zh-CN" altLang="en-US" sz="2000" dirty="0">
              <a:solidFill>
                <a:schemeClr val="accent1"/>
              </a:solidFill>
            </a:endParaRPr>
          </a:p>
          <a:p>
            <a:pPr marL="0" indent="0">
              <a:lnSpc>
                <a:spcPct val="110000"/>
              </a:lnSpc>
              <a:spcBef>
                <a:spcPts val="0"/>
              </a:spcBef>
              <a:buFont typeface="Wingdings" pitchFamily="2" charset="2"/>
              <a:buNone/>
              <a:defRPr/>
            </a:pPr>
            <a:r>
              <a:rPr lang="en-US" altLang="zh-CN" sz="2000" dirty="0">
                <a:solidFill>
                  <a:schemeClr val="accent1"/>
                </a:solidFill>
              </a:rPr>
              <a:t>        	</a:t>
            </a:r>
            <a:r>
              <a:rPr lang="en-US" altLang="zh-CN" sz="2000" dirty="0" smtClean="0">
                <a:solidFill>
                  <a:schemeClr val="accent1"/>
                </a:solidFill>
              </a:rPr>
              <a:t>MOV  </a:t>
            </a:r>
            <a:r>
              <a:rPr lang="en-US" altLang="zh-CN" sz="2000" dirty="0">
                <a:solidFill>
                  <a:schemeClr val="accent1"/>
                </a:solidFill>
              </a:rPr>
              <a:t>ADC_DATA,  </a:t>
            </a:r>
            <a:r>
              <a:rPr lang="en-US" altLang="zh-CN" sz="2000" dirty="0" smtClean="0">
                <a:solidFill>
                  <a:schemeClr val="accent1"/>
                </a:solidFill>
              </a:rPr>
              <a:t>AL</a:t>
            </a:r>
          </a:p>
          <a:p>
            <a:pPr marL="0" indent="0">
              <a:lnSpc>
                <a:spcPct val="110000"/>
              </a:lnSpc>
              <a:spcBef>
                <a:spcPts val="0"/>
              </a:spcBef>
              <a:buFont typeface="Wingdings" pitchFamily="2" charset="2"/>
              <a:buNone/>
              <a:defRPr/>
            </a:pPr>
            <a:r>
              <a:rPr lang="en-US" altLang="zh-CN" sz="2000" dirty="0">
                <a:solidFill>
                  <a:schemeClr val="accent1"/>
                </a:solidFill>
              </a:rPr>
              <a:t> </a:t>
            </a:r>
            <a:r>
              <a:rPr lang="en-US" altLang="zh-CN" sz="2000" dirty="0" smtClean="0">
                <a:solidFill>
                  <a:schemeClr val="accent1"/>
                </a:solidFill>
              </a:rPr>
              <a:t>             POP     AX		</a:t>
            </a:r>
            <a:r>
              <a:rPr lang="zh-CN" altLang="en-US" sz="2000" dirty="0" smtClean="0">
                <a:solidFill>
                  <a:schemeClr val="accent1"/>
                </a:solidFill>
              </a:rPr>
              <a:t>；恢复现场</a:t>
            </a:r>
            <a:endParaRPr lang="en-US" altLang="zh-CN" sz="2000" dirty="0" smtClean="0">
              <a:solidFill>
                <a:schemeClr val="accent1"/>
              </a:solidFill>
            </a:endParaRPr>
          </a:p>
          <a:p>
            <a:pPr marL="0" indent="0">
              <a:lnSpc>
                <a:spcPct val="110000"/>
              </a:lnSpc>
              <a:spcBef>
                <a:spcPts val="0"/>
              </a:spcBef>
              <a:buFont typeface="Wingdings" pitchFamily="2" charset="2"/>
              <a:buNone/>
              <a:defRPr/>
            </a:pPr>
            <a:r>
              <a:rPr lang="en-US" altLang="zh-CN" sz="2000" dirty="0">
                <a:solidFill>
                  <a:schemeClr val="accent1"/>
                </a:solidFill>
              </a:rPr>
              <a:t> </a:t>
            </a:r>
            <a:r>
              <a:rPr lang="en-US" altLang="zh-CN" sz="2000" dirty="0" smtClean="0">
                <a:solidFill>
                  <a:schemeClr val="accent1"/>
                </a:solidFill>
              </a:rPr>
              <a:t>             POP     DX</a:t>
            </a:r>
          </a:p>
          <a:p>
            <a:pPr marL="0" indent="0">
              <a:lnSpc>
                <a:spcPct val="110000"/>
              </a:lnSpc>
              <a:spcBef>
                <a:spcPts val="0"/>
              </a:spcBef>
              <a:buFont typeface="Wingdings" pitchFamily="2" charset="2"/>
              <a:buNone/>
              <a:defRPr/>
            </a:pPr>
            <a:r>
              <a:rPr lang="en-US" altLang="zh-CN" sz="2000" dirty="0">
                <a:solidFill>
                  <a:schemeClr val="accent1"/>
                </a:solidFill>
              </a:rPr>
              <a:t> </a:t>
            </a:r>
            <a:r>
              <a:rPr lang="en-US" altLang="zh-CN" sz="2000" dirty="0" smtClean="0">
                <a:solidFill>
                  <a:schemeClr val="accent1"/>
                </a:solidFill>
              </a:rPr>
              <a:t>             IRET</a:t>
            </a:r>
          </a:p>
          <a:p>
            <a:pPr marL="0" indent="0">
              <a:lnSpc>
                <a:spcPct val="110000"/>
              </a:lnSpc>
              <a:spcBef>
                <a:spcPts val="0"/>
              </a:spcBef>
              <a:buFont typeface="Wingdings" pitchFamily="2" charset="2"/>
              <a:buNone/>
              <a:defRPr/>
            </a:pPr>
            <a:r>
              <a:rPr lang="en-US" altLang="zh-CN" sz="2000" dirty="0">
                <a:solidFill>
                  <a:schemeClr val="accent1"/>
                </a:solidFill>
              </a:rPr>
              <a:t> </a:t>
            </a:r>
            <a:r>
              <a:rPr lang="en-US" altLang="zh-CN" sz="2000" dirty="0" smtClean="0">
                <a:solidFill>
                  <a:schemeClr val="accent1"/>
                </a:solidFill>
              </a:rPr>
              <a:t>              </a:t>
            </a:r>
            <a:endParaRPr lang="zh-CN" altLang="en-US" sz="2000" dirty="0" smtClean="0">
              <a:solidFill>
                <a:schemeClr val="accent1"/>
              </a:solidFill>
            </a:endParaRPr>
          </a:p>
          <a:p>
            <a:pPr marL="0" indent="0">
              <a:lnSpc>
                <a:spcPct val="110000"/>
              </a:lnSpc>
              <a:spcBef>
                <a:spcPts val="0"/>
              </a:spcBef>
              <a:buFont typeface="Wingdings" pitchFamily="2" charset="2"/>
              <a:buNone/>
              <a:defRPr/>
            </a:pPr>
            <a:endParaRPr lang="zh-CN" altLang="en-US" sz="2000" dirty="0" smtClean="0">
              <a:solidFill>
                <a:schemeClr val="folHlink"/>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8313" y="396875"/>
            <a:ext cx="84248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b="1">
                <a:solidFill>
                  <a:schemeClr val="tx1"/>
                </a:solidFill>
                <a:latin typeface="+mn-lt"/>
                <a:ea typeface="+mn-ea"/>
              </a:defRPr>
            </a:lvl9pPr>
          </a:lstStyle>
          <a:p>
            <a:pPr eaLnBrk="1" hangingPunct="1">
              <a:buFont typeface="Wingdings" pitchFamily="2" charset="2"/>
              <a:buNone/>
              <a:defRPr/>
            </a:pPr>
            <a:r>
              <a:rPr lang="zh-CN" altLang="en-US" sz="2800" kern="0" dirty="0" smtClean="0">
                <a:solidFill>
                  <a:schemeClr val="folHlink"/>
                </a:solidFill>
              </a:rPr>
              <a:t>例</a:t>
            </a:r>
            <a:r>
              <a:rPr lang="en-US" altLang="zh-CN" sz="2800" kern="0" dirty="0" smtClean="0">
                <a:solidFill>
                  <a:schemeClr val="folHlink"/>
                </a:solidFill>
              </a:rPr>
              <a:t>3_B ADC0809</a:t>
            </a:r>
            <a:r>
              <a:rPr lang="zh-CN" altLang="en-US" sz="2800" kern="0" dirty="0" smtClean="0">
                <a:solidFill>
                  <a:schemeClr val="folHlink"/>
                </a:solidFill>
              </a:rPr>
              <a:t>与计算机</a:t>
            </a:r>
            <a:r>
              <a:rPr lang="en-US" altLang="zh-CN" sz="2800" kern="0" dirty="0" smtClean="0">
                <a:solidFill>
                  <a:schemeClr val="folHlink"/>
                </a:solidFill>
              </a:rPr>
              <a:t>ISA</a:t>
            </a:r>
            <a:r>
              <a:rPr lang="zh-CN" altLang="en-US" sz="2800" kern="0" dirty="0" smtClean="0">
                <a:solidFill>
                  <a:schemeClr val="folHlink"/>
                </a:solidFill>
              </a:rPr>
              <a:t>总线接口（查询）</a:t>
            </a:r>
          </a:p>
        </p:txBody>
      </p:sp>
      <p:pic>
        <p:nvPicPr>
          <p:cNvPr id="69635" name="Picture 4"/>
          <p:cNvPicPr>
            <a:picLocks noChangeAspect="1" noChangeArrowheads="1"/>
          </p:cNvPicPr>
          <p:nvPr/>
        </p:nvPicPr>
        <p:blipFill>
          <a:blip r:embed="rId2" cstate="print"/>
          <a:srcRect/>
          <a:stretch>
            <a:fillRect/>
          </a:stretch>
        </p:blipFill>
        <p:spPr bwMode="auto">
          <a:xfrm>
            <a:off x="396875" y="1357313"/>
            <a:ext cx="8278813" cy="4808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idx="1"/>
          </p:nvPr>
        </p:nvSpPr>
        <p:spPr>
          <a:xfrm>
            <a:off x="611188" y="1052513"/>
            <a:ext cx="7772400" cy="4114800"/>
          </a:xfrm>
        </p:spPr>
        <p:txBody>
          <a:bodyPr/>
          <a:lstStyle/>
          <a:p>
            <a:pPr algn="just" eaLnBrk="1" hangingPunct="1">
              <a:buFont typeface="Wingdings" pitchFamily="2" charset="2"/>
              <a:buNone/>
            </a:pPr>
            <a:r>
              <a:rPr lang="zh-CN" altLang="en-US" sz="2000" dirty="0" smtClean="0">
                <a:solidFill>
                  <a:schemeClr val="folHlink"/>
                </a:solidFill>
              </a:rPr>
              <a:t>查询方式程序清单：</a:t>
            </a:r>
          </a:p>
          <a:p>
            <a:pPr algn="just" eaLnBrk="1" hangingPunct="1">
              <a:buFont typeface="Wingdings" pitchFamily="2" charset="2"/>
              <a:buNone/>
            </a:pPr>
            <a:r>
              <a:rPr lang="en-US" altLang="zh-CN" sz="2000" dirty="0" smtClean="0"/>
              <a:t>			</a:t>
            </a:r>
            <a:r>
              <a:rPr lang="en-US" altLang="zh-CN" sz="2000" dirty="0" smtClean="0">
                <a:solidFill>
                  <a:schemeClr val="accent1"/>
                </a:solidFill>
              </a:rPr>
              <a:t>ORG		</a:t>
            </a:r>
            <a:r>
              <a:rPr lang="en-US" altLang="zh-CN" sz="2000" dirty="0" err="1" smtClean="0">
                <a:solidFill>
                  <a:schemeClr val="accent1"/>
                </a:solidFill>
              </a:rPr>
              <a:t>0100H</a:t>
            </a:r>
            <a:endParaRPr lang="en-US" altLang="zh-CN" sz="2000" dirty="0" smtClean="0">
              <a:solidFill>
                <a:schemeClr val="accent1"/>
              </a:solidFill>
            </a:endParaRPr>
          </a:p>
          <a:p>
            <a:pPr algn="just" eaLnBrk="1" hangingPunct="1">
              <a:buFont typeface="Wingdings" pitchFamily="2" charset="2"/>
              <a:buNone/>
            </a:pPr>
            <a:r>
              <a:rPr lang="en-US" altLang="zh-CN" sz="2000" dirty="0" smtClean="0"/>
              <a:t>		</a:t>
            </a:r>
            <a:r>
              <a:rPr lang="en-US" altLang="zh-CN" sz="2000" dirty="0" smtClean="0">
                <a:solidFill>
                  <a:srgbClr val="00FF00"/>
                </a:solidFill>
              </a:rPr>
              <a:t>	</a:t>
            </a:r>
            <a:r>
              <a:rPr lang="en-US" altLang="zh-CN" sz="2000" dirty="0" err="1" smtClean="0">
                <a:solidFill>
                  <a:schemeClr val="accent1"/>
                </a:solidFill>
              </a:rPr>
              <a:t>MOV</a:t>
            </a:r>
            <a:r>
              <a:rPr lang="en-US" altLang="zh-CN" sz="2000" dirty="0" smtClean="0">
                <a:solidFill>
                  <a:schemeClr val="accent1"/>
                </a:solidFill>
              </a:rPr>
              <a:t>	DX</a:t>
            </a:r>
            <a:r>
              <a:rPr lang="zh-CN" altLang="en-US" sz="2000" dirty="0" smtClean="0">
                <a:solidFill>
                  <a:schemeClr val="accent1"/>
                </a:solidFill>
              </a:rPr>
              <a:t>，</a:t>
            </a:r>
            <a:r>
              <a:rPr lang="en-US" altLang="zh-CN" sz="2000" dirty="0" err="1" smtClean="0">
                <a:solidFill>
                  <a:schemeClr val="accent1"/>
                </a:solidFill>
              </a:rPr>
              <a:t>ADDR0</a:t>
            </a:r>
            <a:endParaRPr lang="en-US" altLang="zh-CN" sz="2000" dirty="0" smtClean="0">
              <a:solidFill>
                <a:schemeClr val="accent1"/>
              </a:solidFill>
            </a:endParaRPr>
          </a:p>
          <a:p>
            <a:pPr algn="just" eaLnBrk="1" hangingPunct="1">
              <a:buFont typeface="Wingdings" pitchFamily="2" charset="2"/>
              <a:buNone/>
            </a:pPr>
            <a:r>
              <a:rPr lang="en-US" altLang="zh-CN" sz="2000" dirty="0" smtClean="0">
                <a:solidFill>
                  <a:schemeClr val="accent1"/>
                </a:solidFill>
              </a:rPr>
              <a:t>			OUT	DX</a:t>
            </a:r>
            <a:r>
              <a:rPr lang="zh-CN" altLang="en-US" sz="2000" dirty="0" smtClean="0">
                <a:solidFill>
                  <a:schemeClr val="accent1"/>
                </a:solidFill>
              </a:rPr>
              <a:t>，</a:t>
            </a:r>
            <a:r>
              <a:rPr lang="en-US" altLang="zh-CN" sz="2000" dirty="0" smtClean="0">
                <a:solidFill>
                  <a:schemeClr val="accent1"/>
                </a:solidFill>
              </a:rPr>
              <a:t>AL	</a:t>
            </a:r>
            <a:r>
              <a:rPr lang="zh-CN" altLang="en-US" sz="2000" dirty="0" smtClean="0">
                <a:solidFill>
                  <a:schemeClr val="accent1"/>
                </a:solidFill>
              </a:rPr>
              <a:t>；启动</a:t>
            </a:r>
            <a:r>
              <a:rPr lang="en-US" altLang="zh-CN" sz="2000" dirty="0" smtClean="0">
                <a:solidFill>
                  <a:schemeClr val="accent1"/>
                </a:solidFill>
              </a:rPr>
              <a:t>A/D</a:t>
            </a:r>
            <a:r>
              <a:rPr lang="zh-CN" altLang="en-US" sz="2000" dirty="0" smtClean="0">
                <a:solidFill>
                  <a:schemeClr val="accent1"/>
                </a:solidFill>
              </a:rPr>
              <a:t>转换</a:t>
            </a:r>
            <a:endParaRPr lang="en-US" altLang="zh-CN" sz="2000" dirty="0" smtClean="0">
              <a:solidFill>
                <a:schemeClr val="accent1"/>
              </a:solidFill>
            </a:endParaRPr>
          </a:p>
          <a:p>
            <a:pPr algn="just" eaLnBrk="1" hangingPunct="1">
              <a:buFont typeface="Wingdings" pitchFamily="2" charset="2"/>
              <a:buNone/>
            </a:pPr>
            <a:r>
              <a:rPr lang="en-US" altLang="zh-CN" sz="2000" dirty="0" smtClean="0">
                <a:solidFill>
                  <a:schemeClr val="accent1"/>
                </a:solidFill>
              </a:rPr>
              <a:t>                             </a:t>
            </a:r>
            <a:r>
              <a:rPr lang="en-US" altLang="zh-CN" sz="2000" dirty="0" err="1" smtClean="0">
                <a:solidFill>
                  <a:schemeClr val="accent1"/>
                </a:solidFill>
              </a:rPr>
              <a:t>MOV</a:t>
            </a:r>
            <a:r>
              <a:rPr lang="en-US" altLang="zh-CN" sz="2000" dirty="0" smtClean="0">
                <a:solidFill>
                  <a:schemeClr val="accent1"/>
                </a:solidFill>
              </a:rPr>
              <a:t>     DX</a:t>
            </a:r>
            <a:r>
              <a:rPr lang="zh-CN" altLang="en-US" sz="2000" dirty="0" smtClean="0">
                <a:solidFill>
                  <a:schemeClr val="accent1"/>
                </a:solidFill>
              </a:rPr>
              <a:t>，</a:t>
            </a:r>
            <a:r>
              <a:rPr lang="en-US" altLang="zh-CN" sz="2000" dirty="0" err="1" smtClean="0">
                <a:solidFill>
                  <a:schemeClr val="accent1"/>
                </a:solidFill>
              </a:rPr>
              <a:t>ADDR1</a:t>
            </a:r>
            <a:r>
              <a:rPr lang="en-US" altLang="zh-CN" sz="2000" dirty="0" smtClean="0">
                <a:solidFill>
                  <a:schemeClr val="accent1"/>
                </a:solidFill>
              </a:rPr>
              <a:t>     </a:t>
            </a:r>
            <a:r>
              <a:rPr lang="zh-CN" altLang="en-US" sz="2000" dirty="0" smtClean="0">
                <a:solidFill>
                  <a:schemeClr val="accent1"/>
                </a:solidFill>
              </a:rPr>
              <a:t>；</a:t>
            </a:r>
            <a:endParaRPr lang="en-US" altLang="zh-CN" sz="2000" dirty="0" smtClean="0">
              <a:solidFill>
                <a:schemeClr val="accent1"/>
              </a:solidFill>
            </a:endParaRPr>
          </a:p>
          <a:p>
            <a:pPr algn="just" eaLnBrk="1" hangingPunct="1">
              <a:buFont typeface="Wingdings" pitchFamily="2" charset="2"/>
              <a:buNone/>
            </a:pPr>
            <a:r>
              <a:rPr lang="en-US" altLang="zh-CN" sz="2000" dirty="0" smtClean="0">
                <a:solidFill>
                  <a:schemeClr val="accent1"/>
                </a:solidFill>
              </a:rPr>
              <a:t>      LOOP</a:t>
            </a:r>
            <a:r>
              <a:rPr lang="zh-CN" altLang="en-US" sz="2000" dirty="0" smtClean="0">
                <a:solidFill>
                  <a:schemeClr val="accent1"/>
                </a:solidFill>
              </a:rPr>
              <a:t>：	</a:t>
            </a:r>
            <a:r>
              <a:rPr lang="en-US" altLang="zh-CN" sz="2000" dirty="0" smtClean="0">
                <a:solidFill>
                  <a:schemeClr val="accent1"/>
                </a:solidFill>
              </a:rPr>
              <a:t>IN          AL</a:t>
            </a:r>
            <a:r>
              <a:rPr lang="zh-CN" altLang="en-US" sz="2000" dirty="0" smtClean="0">
                <a:solidFill>
                  <a:schemeClr val="accent1"/>
                </a:solidFill>
              </a:rPr>
              <a:t>， </a:t>
            </a:r>
            <a:r>
              <a:rPr lang="en-US" altLang="zh-CN" sz="2000" dirty="0" smtClean="0">
                <a:solidFill>
                  <a:schemeClr val="accent1"/>
                </a:solidFill>
              </a:rPr>
              <a:t>DX </a:t>
            </a:r>
          </a:p>
          <a:p>
            <a:pPr algn="just" eaLnBrk="1" hangingPunct="1">
              <a:buFont typeface="Wingdings" pitchFamily="2" charset="2"/>
              <a:buNone/>
            </a:pPr>
            <a:r>
              <a:rPr lang="en-US" altLang="zh-CN" sz="2000" dirty="0" smtClean="0">
                <a:solidFill>
                  <a:schemeClr val="accent1"/>
                </a:solidFill>
              </a:rPr>
              <a:t>	        </a:t>
            </a:r>
            <a:r>
              <a:rPr lang="zh-CN" altLang="en-US" sz="2000" dirty="0" smtClean="0">
                <a:solidFill>
                  <a:schemeClr val="accent1"/>
                </a:solidFill>
              </a:rPr>
              <a:t>	</a:t>
            </a:r>
            <a:r>
              <a:rPr lang="en-US" altLang="zh-CN" sz="2000" dirty="0" smtClean="0">
                <a:solidFill>
                  <a:schemeClr val="accent1"/>
                </a:solidFill>
              </a:rPr>
              <a:t>	AND      AL</a:t>
            </a:r>
            <a:r>
              <a:rPr lang="zh-CN" altLang="en-US" sz="2000" dirty="0" smtClean="0">
                <a:solidFill>
                  <a:schemeClr val="accent1"/>
                </a:solidFill>
              </a:rPr>
              <a:t>，</a:t>
            </a:r>
            <a:r>
              <a:rPr lang="en-US" altLang="zh-CN" sz="2000" dirty="0" err="1" smtClean="0">
                <a:solidFill>
                  <a:schemeClr val="accent1"/>
                </a:solidFill>
              </a:rPr>
              <a:t>80H</a:t>
            </a:r>
            <a:r>
              <a:rPr lang="en-US" altLang="zh-CN" sz="2000" dirty="0" smtClean="0">
                <a:solidFill>
                  <a:schemeClr val="accent1"/>
                </a:solidFill>
              </a:rPr>
              <a:t>	</a:t>
            </a:r>
            <a:r>
              <a:rPr lang="zh-CN" altLang="en-US" sz="2000" dirty="0" smtClean="0">
                <a:solidFill>
                  <a:schemeClr val="accent1"/>
                </a:solidFill>
              </a:rPr>
              <a:t>；等待转换结束</a:t>
            </a:r>
          </a:p>
          <a:p>
            <a:pPr algn="just" eaLnBrk="1" hangingPunct="1">
              <a:buFont typeface="Wingdings" pitchFamily="2" charset="2"/>
              <a:buNone/>
            </a:pPr>
            <a:r>
              <a:rPr lang="en-US" altLang="zh-CN" sz="2000" dirty="0" smtClean="0">
                <a:solidFill>
                  <a:schemeClr val="accent1"/>
                </a:solidFill>
              </a:rPr>
              <a:t>			</a:t>
            </a:r>
            <a:r>
              <a:rPr lang="en-US" altLang="zh-CN" sz="2000" dirty="0" err="1" smtClean="0">
                <a:solidFill>
                  <a:schemeClr val="accent1"/>
                </a:solidFill>
              </a:rPr>
              <a:t>JZ</a:t>
            </a:r>
            <a:r>
              <a:rPr lang="en-US" altLang="zh-CN" sz="2000" dirty="0" smtClean="0">
                <a:solidFill>
                  <a:schemeClr val="accent1"/>
                </a:solidFill>
              </a:rPr>
              <a:t>          LOOP							</a:t>
            </a:r>
            <a:r>
              <a:rPr lang="en-US" altLang="zh-CN" sz="2000" dirty="0" err="1" smtClean="0">
                <a:solidFill>
                  <a:schemeClr val="accent1"/>
                </a:solidFill>
              </a:rPr>
              <a:t>MOV</a:t>
            </a:r>
            <a:r>
              <a:rPr lang="en-US" altLang="zh-CN" sz="2000" dirty="0" smtClean="0">
                <a:solidFill>
                  <a:schemeClr val="accent1"/>
                </a:solidFill>
              </a:rPr>
              <a:t>	DX</a:t>
            </a:r>
            <a:r>
              <a:rPr lang="zh-CN" altLang="en-US" sz="2000" dirty="0" smtClean="0">
                <a:solidFill>
                  <a:schemeClr val="accent1"/>
                </a:solidFill>
              </a:rPr>
              <a:t>，</a:t>
            </a:r>
            <a:r>
              <a:rPr lang="en-US" altLang="zh-CN" sz="2000" dirty="0" err="1" smtClean="0">
                <a:solidFill>
                  <a:schemeClr val="accent1"/>
                </a:solidFill>
              </a:rPr>
              <a:t>PORT5</a:t>
            </a:r>
            <a:r>
              <a:rPr lang="en-US" altLang="zh-CN" sz="2000" dirty="0" smtClean="0">
                <a:solidFill>
                  <a:schemeClr val="accent1"/>
                </a:solidFill>
              </a:rPr>
              <a:t>	</a:t>
            </a:r>
            <a:r>
              <a:rPr lang="zh-CN" altLang="en-US" sz="2000" dirty="0" smtClean="0">
                <a:solidFill>
                  <a:schemeClr val="accent1"/>
                </a:solidFill>
              </a:rPr>
              <a:t>；读取</a:t>
            </a:r>
            <a:r>
              <a:rPr lang="en-US" altLang="zh-CN" sz="2000" dirty="0" smtClean="0">
                <a:solidFill>
                  <a:schemeClr val="accent1"/>
                </a:solidFill>
              </a:rPr>
              <a:t>A/D</a:t>
            </a:r>
            <a:r>
              <a:rPr lang="zh-CN" altLang="en-US" sz="2000" dirty="0" smtClean="0">
                <a:solidFill>
                  <a:schemeClr val="accent1"/>
                </a:solidFill>
              </a:rPr>
              <a:t>转换数据</a:t>
            </a:r>
            <a:r>
              <a:rPr lang="en-US" altLang="zh-CN" sz="2000" dirty="0" smtClean="0">
                <a:solidFill>
                  <a:schemeClr val="accent1"/>
                </a:solidFill>
              </a:rPr>
              <a:t>	</a:t>
            </a:r>
            <a:endParaRPr lang="zh-CN" altLang="en-US" sz="2000" dirty="0" smtClean="0">
              <a:solidFill>
                <a:schemeClr val="accent1"/>
              </a:solidFill>
            </a:endParaRPr>
          </a:p>
          <a:p>
            <a:pPr algn="just" eaLnBrk="1" hangingPunct="1">
              <a:buFont typeface="Wingdings" pitchFamily="2" charset="2"/>
              <a:buNone/>
            </a:pPr>
            <a:r>
              <a:rPr lang="en-US" altLang="zh-CN" sz="2000" dirty="0" smtClean="0">
                <a:solidFill>
                  <a:schemeClr val="accent1"/>
                </a:solidFill>
              </a:rPr>
              <a:t>			IN           AL, DX</a:t>
            </a:r>
          </a:p>
          <a:p>
            <a:pPr algn="just" eaLnBrk="1" hangingPunct="1">
              <a:buFont typeface="Wingdings" pitchFamily="2" charset="2"/>
              <a:buNone/>
            </a:pPr>
            <a:r>
              <a:rPr lang="en-US" altLang="zh-CN" sz="2000" dirty="0" smtClean="0">
                <a:solidFill>
                  <a:schemeClr val="accent1"/>
                </a:solidFill>
              </a:rPr>
              <a:t>                             </a:t>
            </a:r>
            <a:r>
              <a:rPr lang="en-US" altLang="zh-CN" sz="2000" dirty="0" err="1" smtClean="0">
                <a:solidFill>
                  <a:schemeClr val="accent1"/>
                </a:solidFill>
              </a:rPr>
              <a:t>MOV</a:t>
            </a:r>
            <a:r>
              <a:rPr lang="en-US" altLang="zh-CN" sz="2000" dirty="0" smtClean="0">
                <a:solidFill>
                  <a:schemeClr val="accent1"/>
                </a:solidFill>
              </a:rPr>
              <a:t>  </a:t>
            </a:r>
            <a:r>
              <a:rPr lang="en-US" altLang="zh-CN" sz="2000" dirty="0" err="1" smtClean="0">
                <a:solidFill>
                  <a:schemeClr val="accent1"/>
                </a:solidFill>
              </a:rPr>
              <a:t>ADC_DATA</a:t>
            </a:r>
            <a:r>
              <a:rPr lang="en-US" altLang="zh-CN" sz="2000" dirty="0" smtClean="0">
                <a:solidFill>
                  <a:schemeClr val="accent1"/>
                </a:solidFill>
              </a:rPr>
              <a:t>,  AL </a:t>
            </a:r>
            <a:r>
              <a:rPr lang="zh-CN" altLang="en-US" sz="2000" dirty="0" smtClean="0">
                <a:solidFill>
                  <a:schemeClr val="accent1"/>
                </a:solidFill>
              </a:rPr>
              <a:t>；存储数据</a:t>
            </a:r>
            <a:endParaRPr lang="en-US" altLang="zh-CN" sz="2000" dirty="0" smtClean="0">
              <a:solidFill>
                <a:schemeClr val="accent1"/>
              </a:solidFill>
            </a:endParaRPr>
          </a:p>
          <a:p>
            <a:pPr algn="just" eaLnBrk="1" hangingPunct="1">
              <a:buFont typeface="Wingdings" pitchFamily="2" charset="2"/>
              <a:buNone/>
            </a:pPr>
            <a:r>
              <a:rPr lang="en-US" altLang="zh-CN" sz="2000" dirty="0" smtClean="0">
                <a:solidFill>
                  <a:schemeClr val="accent1"/>
                </a:solidFill>
              </a:rPr>
              <a:t>                             …….</a:t>
            </a:r>
          </a:p>
          <a:p>
            <a:pPr algn="just" eaLnBrk="1" hangingPunct="1">
              <a:buFont typeface="Wingdings" pitchFamily="2" charset="2"/>
              <a:buNone/>
            </a:pPr>
            <a:r>
              <a:rPr lang="en-US" altLang="zh-CN" sz="2000" dirty="0" smtClean="0">
                <a:solidFill>
                  <a:schemeClr val="accent1"/>
                </a:solidFill>
              </a:rPr>
              <a:t>                             </a:t>
            </a:r>
            <a:r>
              <a:rPr lang="en-US" altLang="zh-CN" sz="2000" dirty="0" err="1" smtClean="0">
                <a:solidFill>
                  <a:schemeClr val="accent1"/>
                </a:solidFill>
              </a:rPr>
              <a:t>MOV</a:t>
            </a:r>
            <a:r>
              <a:rPr lang="en-US" altLang="zh-CN" sz="2000" dirty="0" smtClean="0">
                <a:solidFill>
                  <a:schemeClr val="accent1"/>
                </a:solidFill>
              </a:rPr>
              <a:t>     AX</a:t>
            </a:r>
            <a:r>
              <a:rPr lang="zh-CN" altLang="en-US" sz="2000" dirty="0" smtClean="0">
                <a:solidFill>
                  <a:schemeClr val="accent1"/>
                </a:solidFill>
              </a:rPr>
              <a:t>，</a:t>
            </a:r>
            <a:r>
              <a:rPr lang="en-US" altLang="zh-CN" sz="2000" dirty="0" err="1" smtClean="0">
                <a:solidFill>
                  <a:schemeClr val="accent1"/>
                </a:solidFill>
              </a:rPr>
              <a:t>4C00H</a:t>
            </a:r>
            <a:r>
              <a:rPr lang="en-US" altLang="zh-CN" sz="2000" dirty="0" smtClean="0">
                <a:solidFill>
                  <a:schemeClr val="accent1"/>
                </a:solidFill>
              </a:rPr>
              <a:t>    	  </a:t>
            </a:r>
            <a:r>
              <a:rPr lang="zh-CN" altLang="en-US" sz="2000" dirty="0" smtClean="0">
                <a:solidFill>
                  <a:schemeClr val="accent1"/>
                </a:solidFill>
              </a:rPr>
              <a:t>；返回</a:t>
            </a:r>
            <a:r>
              <a:rPr lang="en-US" altLang="zh-CN" sz="2000" dirty="0" smtClean="0">
                <a:solidFill>
                  <a:schemeClr val="accent1"/>
                </a:solidFill>
              </a:rPr>
              <a:t>DOS</a:t>
            </a:r>
          </a:p>
          <a:p>
            <a:pPr algn="just" eaLnBrk="1" hangingPunct="1">
              <a:buFont typeface="Wingdings" pitchFamily="2" charset="2"/>
              <a:buNone/>
            </a:pPr>
            <a:r>
              <a:rPr lang="en-US" altLang="zh-CN" sz="2000" dirty="0" smtClean="0">
                <a:solidFill>
                  <a:schemeClr val="accent1"/>
                </a:solidFill>
              </a:rPr>
              <a:t>			INT        </a:t>
            </a:r>
            <a:r>
              <a:rPr lang="en-US" altLang="zh-CN" sz="2000" dirty="0" err="1" smtClean="0">
                <a:solidFill>
                  <a:schemeClr val="accent1"/>
                </a:solidFill>
              </a:rPr>
              <a:t>21H</a:t>
            </a:r>
            <a:r>
              <a:rPr lang="en-US" altLang="zh-CN" sz="2000" dirty="0" smtClean="0">
                <a:solidFill>
                  <a:schemeClr val="accent1"/>
                </a:solidFill>
              </a:rPr>
              <a:t>		 </a:t>
            </a:r>
            <a:r>
              <a:rPr lang="en-US" altLang="zh-CN" sz="2000" dirty="0" smtClean="0">
                <a:solidFill>
                  <a:srgbClr val="00FF00"/>
                </a:solidFill>
              </a:rPr>
              <a:t> </a:t>
            </a:r>
            <a:r>
              <a:rPr lang="zh-CN" altLang="en-US" sz="2000" dirty="0" smtClean="0">
                <a:solidFill>
                  <a:schemeClr val="folHlink"/>
                </a:solidFill>
              </a:rPr>
              <a:t>；主程序结束</a:t>
            </a:r>
            <a:endParaRPr lang="en-US" altLang="zh-CN" sz="2000" dirty="0" smtClean="0">
              <a:solidFill>
                <a:schemeClr val="folHlink"/>
              </a:solidFill>
            </a:endParaRPr>
          </a:p>
          <a:p>
            <a:pPr algn="just" eaLnBrk="1" hangingPunct="1">
              <a:buFont typeface="Wingdings" pitchFamily="2" charset="2"/>
              <a:buNone/>
            </a:pPr>
            <a:r>
              <a:rPr lang="en-US" altLang="zh-CN" sz="2000" dirty="0" smtClean="0">
                <a:solidFill>
                  <a:schemeClr val="accent1"/>
                </a:solidFill>
              </a:rPr>
              <a:t>                             END</a:t>
            </a:r>
          </a:p>
        </p:txBody>
      </p:sp>
      <p:sp>
        <p:nvSpPr>
          <p:cNvPr id="3" name="矩形 2"/>
          <p:cNvSpPr/>
          <p:nvPr/>
        </p:nvSpPr>
        <p:spPr>
          <a:xfrm>
            <a:off x="455613" y="260350"/>
            <a:ext cx="8137525" cy="684213"/>
          </a:xfrm>
          <a:prstGeom prst="rect">
            <a:avLst/>
          </a:prstGeom>
        </p:spPr>
        <p:txBody>
          <a:bodyPr>
            <a:spAutoFit/>
          </a:bodyPr>
          <a:lstStyle/>
          <a:p>
            <a:pPr marL="342900" indent="-342900" algn="just">
              <a:lnSpc>
                <a:spcPct val="80000"/>
              </a:lnSpc>
              <a:buClr>
                <a:srgbClr val="3366FF"/>
              </a:buClr>
              <a:buSzPct val="80000"/>
              <a:defRPr/>
            </a:pPr>
            <a:r>
              <a:rPr kumimoji="1" lang="zh-CN" altLang="en-US" b="1" kern="0" dirty="0">
                <a:solidFill>
                  <a:srgbClr val="FFFFFF"/>
                </a:solidFill>
                <a:latin typeface="Times New Roman"/>
                <a:ea typeface="宋体"/>
              </a:rPr>
              <a:t>用查询方式编写程序，对</a:t>
            </a:r>
            <a:r>
              <a:rPr kumimoji="1" lang="en-US" altLang="zh-CN" b="1" kern="0" dirty="0">
                <a:solidFill>
                  <a:srgbClr val="FFFFFF"/>
                </a:solidFill>
                <a:latin typeface="Times New Roman"/>
                <a:ea typeface="宋体"/>
              </a:rPr>
              <a:t>IN</a:t>
            </a:r>
            <a:r>
              <a:rPr kumimoji="1" lang="en-US" altLang="zh-CN" b="1" kern="0" baseline="-30000" dirty="0">
                <a:solidFill>
                  <a:srgbClr val="FFFFFF"/>
                </a:solidFill>
                <a:latin typeface="Times New Roman"/>
                <a:ea typeface="宋体"/>
              </a:rPr>
              <a:t>5</a:t>
            </a:r>
            <a:r>
              <a:rPr kumimoji="1" lang="zh-CN" altLang="en-US" b="1" kern="0" dirty="0">
                <a:solidFill>
                  <a:srgbClr val="FFFFFF"/>
                </a:solidFill>
                <a:latin typeface="Times New Roman"/>
                <a:ea typeface="宋体"/>
              </a:rPr>
              <a:t>通道上的数据进行采集，并将转换结果送入</a:t>
            </a:r>
            <a:r>
              <a:rPr kumimoji="1" lang="en-US" altLang="zh-CN" b="1" kern="0" dirty="0">
                <a:solidFill>
                  <a:srgbClr val="FFFFFF"/>
                </a:solidFill>
                <a:latin typeface="Times New Roman"/>
                <a:ea typeface="宋体"/>
              </a:rPr>
              <a:t>ADC_DATA</a:t>
            </a:r>
            <a:r>
              <a:rPr kumimoji="1" lang="zh-CN" altLang="en-US" b="1" kern="0" dirty="0">
                <a:solidFill>
                  <a:srgbClr val="FFFFFF"/>
                </a:solidFill>
                <a:latin typeface="Times New Roman"/>
                <a:ea typeface="宋体"/>
              </a:rPr>
              <a:t>单元。</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sz="half" idx="1"/>
          </p:nvPr>
        </p:nvSpPr>
        <p:spPr>
          <a:xfrm>
            <a:off x="395288" y="260350"/>
            <a:ext cx="8208962" cy="647700"/>
          </a:xfrm>
        </p:spPr>
        <p:txBody>
          <a:bodyPr/>
          <a:lstStyle/>
          <a:p>
            <a:pPr eaLnBrk="1" hangingPunct="1">
              <a:buFont typeface="Wingdings" pitchFamily="2" charset="2"/>
              <a:buNone/>
            </a:pPr>
            <a:r>
              <a:rPr lang="zh-CN" altLang="en-US" sz="2800" smtClean="0">
                <a:solidFill>
                  <a:schemeClr val="folHlink"/>
                </a:solidFill>
              </a:rPr>
              <a:t>例</a:t>
            </a:r>
            <a:r>
              <a:rPr lang="en-US" altLang="zh-CN" sz="2800" smtClean="0">
                <a:solidFill>
                  <a:schemeClr val="folHlink"/>
                </a:solidFill>
              </a:rPr>
              <a:t>4 AD574</a:t>
            </a:r>
            <a:r>
              <a:rPr lang="zh-CN" altLang="en-US" sz="2800" smtClean="0">
                <a:solidFill>
                  <a:schemeClr val="folHlink"/>
                </a:solidFill>
              </a:rPr>
              <a:t>与</a:t>
            </a:r>
            <a:r>
              <a:rPr lang="en-US" altLang="zh-CN" sz="2800" smtClean="0">
                <a:solidFill>
                  <a:schemeClr val="folHlink"/>
                </a:solidFill>
              </a:rPr>
              <a:t>PC</a:t>
            </a:r>
            <a:r>
              <a:rPr lang="zh-CN" altLang="en-US" sz="2800" smtClean="0">
                <a:solidFill>
                  <a:schemeClr val="folHlink"/>
                </a:solidFill>
              </a:rPr>
              <a:t>总线工业控制机接口</a:t>
            </a:r>
          </a:p>
        </p:txBody>
      </p:sp>
      <p:pic>
        <p:nvPicPr>
          <p:cNvPr id="71683" name="Picture 4"/>
          <p:cNvPicPr>
            <a:picLocks noChangeAspect="1" noChangeArrowheads="1"/>
          </p:cNvPicPr>
          <p:nvPr/>
        </p:nvPicPr>
        <p:blipFill>
          <a:blip r:embed="rId2" cstate="print"/>
          <a:srcRect/>
          <a:stretch>
            <a:fillRect/>
          </a:stretch>
        </p:blipFill>
        <p:spPr bwMode="auto">
          <a:xfrm>
            <a:off x="252413" y="2133600"/>
            <a:ext cx="8637587" cy="4343400"/>
          </a:xfrm>
          <a:prstGeom prst="rect">
            <a:avLst/>
          </a:prstGeom>
          <a:noFill/>
          <a:ln w="9525">
            <a:noFill/>
            <a:miter lim="800000"/>
            <a:headEnd/>
            <a:tailEnd/>
          </a:ln>
        </p:spPr>
      </p:pic>
      <p:sp>
        <p:nvSpPr>
          <p:cNvPr id="71684" name="矩形 2"/>
          <p:cNvSpPr>
            <a:spLocks noChangeArrowheads="1"/>
          </p:cNvSpPr>
          <p:nvPr/>
        </p:nvSpPr>
        <p:spPr bwMode="auto">
          <a:xfrm>
            <a:off x="271463" y="765175"/>
            <a:ext cx="8618537" cy="1200150"/>
          </a:xfrm>
          <a:prstGeom prst="rect">
            <a:avLst/>
          </a:prstGeom>
          <a:noFill/>
          <a:ln w="9525">
            <a:noFill/>
            <a:miter lim="800000"/>
            <a:headEnd/>
            <a:tailEnd/>
          </a:ln>
        </p:spPr>
        <p:txBody>
          <a:bodyPr>
            <a:spAutoFit/>
          </a:bodyPr>
          <a:lstStyle/>
          <a:p>
            <a:r>
              <a:rPr lang="en-US" altLang="zh-CN"/>
              <a:t>12</a:t>
            </a:r>
            <a:r>
              <a:rPr lang="zh-CN" altLang="en-US"/>
              <a:t>位</a:t>
            </a:r>
            <a:r>
              <a:rPr lang="en-US" altLang="zh-CN"/>
              <a:t>A/D</a:t>
            </a:r>
            <a:r>
              <a:rPr lang="zh-CN" altLang="en-US"/>
              <a:t>转换器</a:t>
            </a:r>
            <a:r>
              <a:rPr lang="en-US" altLang="zh-CN"/>
              <a:t>AD574/AD1674</a:t>
            </a:r>
            <a:r>
              <a:rPr lang="zh-CN" altLang="en-US"/>
              <a:t>接口电路如下图，模拟输入信号接</a:t>
            </a:r>
            <a:r>
              <a:rPr lang="en-US" altLang="zh-CN"/>
              <a:t>IN0</a:t>
            </a:r>
            <a:r>
              <a:rPr lang="zh-CN" altLang="en-US"/>
              <a:t>或</a:t>
            </a:r>
            <a:r>
              <a:rPr lang="en-US" altLang="zh-CN"/>
              <a:t>IN1</a:t>
            </a:r>
            <a:r>
              <a:rPr lang="zh-CN" altLang="en-US"/>
              <a:t>，</a:t>
            </a:r>
            <a:r>
              <a:rPr lang="en-US" altLang="zh-CN"/>
              <a:t>A/D</a:t>
            </a:r>
            <a:r>
              <a:rPr lang="zh-CN" altLang="en-US"/>
              <a:t>数据输出线接数据总线</a:t>
            </a:r>
            <a:r>
              <a:rPr lang="en-US" altLang="zh-CN"/>
              <a:t>SD0~SD7</a:t>
            </a:r>
            <a:r>
              <a:rPr lang="zh-CN" altLang="en-US"/>
              <a:t>，</a:t>
            </a:r>
            <a:r>
              <a:rPr lang="en-US" altLang="zh-CN"/>
              <a:t>8</a:t>
            </a:r>
            <a:r>
              <a:rPr lang="zh-CN" altLang="en-US"/>
              <a:t>位输出方式。转换结束信号</a:t>
            </a:r>
            <a:r>
              <a:rPr lang="en-US" altLang="zh-CN"/>
              <a:t>STS</a:t>
            </a:r>
            <a:r>
              <a:rPr lang="zh-CN" altLang="en-US"/>
              <a:t>经返反相后接</a:t>
            </a:r>
            <a:r>
              <a:rPr lang="en-US" altLang="zh-CN"/>
              <a:t>IRQ10</a:t>
            </a:r>
            <a:r>
              <a:rPr lang="zh-CN" altLang="en-US"/>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a:xfrm>
            <a:off x="395288" y="404813"/>
            <a:ext cx="8229600" cy="5554662"/>
          </a:xfrm>
        </p:spPr>
        <p:txBody>
          <a:bodyPr/>
          <a:lstStyle/>
          <a:p>
            <a:pPr marL="0" indent="0" algn="just" eaLnBrk="1" hangingPunct="1">
              <a:spcBef>
                <a:spcPct val="0"/>
              </a:spcBef>
              <a:buFont typeface="Wingdings" pitchFamily="2" charset="2"/>
              <a:buNone/>
              <a:defRPr/>
            </a:pPr>
            <a:r>
              <a:rPr lang="zh-CN" altLang="en-US" sz="2000" dirty="0" smtClean="0"/>
              <a:t>若片选信号有效时，高位地址位</a:t>
            </a:r>
            <a:r>
              <a:rPr lang="en-US" altLang="zh-CN" sz="2000" dirty="0" smtClean="0"/>
              <a:t>BASE</a:t>
            </a:r>
            <a:r>
              <a:rPr lang="zh-CN" altLang="en-US" sz="2000" dirty="0" smtClean="0"/>
              <a:t>，则</a:t>
            </a:r>
            <a:r>
              <a:rPr lang="en-US" altLang="zh-CN" sz="2000" dirty="0" smtClean="0"/>
              <a:t>12</a:t>
            </a:r>
            <a:r>
              <a:rPr lang="zh-CN" altLang="en-US" sz="2000" dirty="0" smtClean="0"/>
              <a:t>位</a:t>
            </a:r>
            <a:r>
              <a:rPr lang="en-US" altLang="zh-CN" sz="2000" dirty="0" smtClean="0"/>
              <a:t>A/D</a:t>
            </a:r>
            <a:r>
              <a:rPr lang="zh-CN" altLang="en-US" sz="2000" dirty="0" smtClean="0"/>
              <a:t>启动控制端口地址为</a:t>
            </a:r>
            <a:r>
              <a:rPr lang="en-US" altLang="zh-CN" sz="2000" dirty="0" smtClean="0"/>
              <a:t>BASE+0</a:t>
            </a:r>
            <a:r>
              <a:rPr lang="zh-CN" altLang="en-US" sz="2000" dirty="0" smtClean="0"/>
              <a:t>，</a:t>
            </a:r>
            <a:r>
              <a:rPr lang="en-US" altLang="zh-CN" sz="2000" dirty="0" smtClean="0"/>
              <a:t>A/D</a:t>
            </a:r>
            <a:r>
              <a:rPr lang="zh-CN" altLang="en-US" sz="2000" dirty="0" smtClean="0"/>
              <a:t>数据输出高</a:t>
            </a:r>
            <a:r>
              <a:rPr lang="en-US" altLang="zh-CN" sz="2000" dirty="0" smtClean="0"/>
              <a:t>8</a:t>
            </a:r>
            <a:r>
              <a:rPr lang="zh-CN" altLang="en-US" sz="2000" dirty="0" smtClean="0"/>
              <a:t>位端口地址为</a:t>
            </a:r>
            <a:r>
              <a:rPr lang="en-US" altLang="zh-CN" sz="2000" dirty="0" smtClean="0"/>
              <a:t>BASE+2</a:t>
            </a:r>
            <a:r>
              <a:rPr lang="zh-CN" altLang="en-US" sz="2000" dirty="0" smtClean="0"/>
              <a:t>，低</a:t>
            </a:r>
            <a:r>
              <a:rPr lang="en-US" altLang="zh-CN" sz="2000" dirty="0" smtClean="0"/>
              <a:t>4</a:t>
            </a:r>
            <a:r>
              <a:rPr lang="zh-CN" altLang="en-US" sz="2000" dirty="0" smtClean="0"/>
              <a:t>位端口地址位</a:t>
            </a:r>
            <a:r>
              <a:rPr lang="en-US" altLang="zh-CN" sz="2000" dirty="0" smtClean="0"/>
              <a:t>BASE+3</a:t>
            </a:r>
          </a:p>
          <a:p>
            <a:pPr algn="just" eaLnBrk="1" hangingPunct="1">
              <a:lnSpc>
                <a:spcPct val="80000"/>
              </a:lnSpc>
              <a:buFont typeface="Wingdings" pitchFamily="2" charset="2"/>
              <a:buNone/>
              <a:defRPr/>
            </a:pPr>
            <a:endParaRPr lang="en-US" altLang="zh-CN" sz="1800" dirty="0" smtClean="0">
              <a:solidFill>
                <a:schemeClr val="accent1"/>
              </a:solidFill>
            </a:endParaRPr>
          </a:p>
          <a:p>
            <a:pPr algn="just" eaLnBrk="1" hangingPunct="1">
              <a:lnSpc>
                <a:spcPct val="80000"/>
              </a:lnSpc>
              <a:buFont typeface="Wingdings" pitchFamily="2" charset="2"/>
              <a:buNone/>
              <a:defRPr/>
            </a:pPr>
            <a:r>
              <a:rPr lang="zh-CN" altLang="en-US" sz="1800" dirty="0" smtClean="0">
                <a:solidFill>
                  <a:schemeClr val="accent1"/>
                </a:solidFill>
              </a:rPr>
              <a:t>（</a:t>
            </a:r>
            <a:r>
              <a:rPr lang="en-US" altLang="zh-CN" sz="1800" dirty="0" smtClean="0">
                <a:solidFill>
                  <a:schemeClr val="accent1"/>
                </a:solidFill>
              </a:rPr>
              <a:t>1</a:t>
            </a:r>
            <a:r>
              <a:rPr lang="zh-CN" altLang="en-US" sz="1800" dirty="0" smtClean="0">
                <a:solidFill>
                  <a:schemeClr val="accent1"/>
                </a:solidFill>
              </a:rPr>
              <a:t>）启动子程序</a:t>
            </a:r>
          </a:p>
          <a:p>
            <a:pPr algn="just" eaLnBrk="1" hangingPunct="1">
              <a:lnSpc>
                <a:spcPct val="80000"/>
              </a:lnSpc>
              <a:buFont typeface="Wingdings" pitchFamily="2" charset="2"/>
              <a:buNone/>
              <a:defRPr/>
            </a:pPr>
            <a:r>
              <a:rPr lang="zh-CN" altLang="en-US" sz="1800" dirty="0" smtClean="0">
                <a:solidFill>
                  <a:schemeClr val="accent1"/>
                </a:solidFill>
              </a:rPr>
              <a:t>     </a:t>
            </a:r>
            <a:r>
              <a:rPr lang="en-US" altLang="zh-CN" sz="1800" dirty="0" smtClean="0">
                <a:solidFill>
                  <a:srgbClr val="00FF00"/>
                </a:solidFill>
              </a:rPr>
              <a:t>ADSTART: MOV   DX</a:t>
            </a:r>
            <a:r>
              <a:rPr lang="zh-CN" altLang="en-US" sz="1800" dirty="0" smtClean="0">
                <a:solidFill>
                  <a:srgbClr val="00FF00"/>
                </a:solidFill>
              </a:rPr>
              <a:t>，</a:t>
            </a:r>
            <a:r>
              <a:rPr lang="en-US" altLang="zh-CN" sz="1800" dirty="0" smtClean="0">
                <a:solidFill>
                  <a:srgbClr val="00FF00"/>
                </a:solidFill>
              </a:rPr>
              <a:t>BASE+0</a:t>
            </a:r>
          </a:p>
          <a:p>
            <a:pPr algn="just" eaLnBrk="1" hangingPunct="1">
              <a:lnSpc>
                <a:spcPct val="80000"/>
              </a:lnSpc>
              <a:buFont typeface="Wingdings" pitchFamily="2" charset="2"/>
              <a:buNone/>
              <a:defRPr/>
            </a:pPr>
            <a:r>
              <a:rPr lang="en-US" altLang="zh-CN" sz="1800" dirty="0" smtClean="0">
                <a:solidFill>
                  <a:srgbClr val="00FF00"/>
                </a:solidFill>
              </a:rPr>
              <a:t>              OUT   DX</a:t>
            </a:r>
            <a:r>
              <a:rPr lang="zh-CN" altLang="en-US" sz="1800" dirty="0" smtClean="0">
                <a:solidFill>
                  <a:srgbClr val="00FF00"/>
                </a:solidFill>
              </a:rPr>
              <a:t>，</a:t>
            </a:r>
            <a:r>
              <a:rPr lang="en-US" altLang="zh-CN" sz="1800" dirty="0" smtClean="0">
                <a:solidFill>
                  <a:srgbClr val="00FF00"/>
                </a:solidFill>
              </a:rPr>
              <a:t>AL</a:t>
            </a:r>
          </a:p>
          <a:p>
            <a:pPr algn="just" eaLnBrk="1" hangingPunct="1">
              <a:lnSpc>
                <a:spcPct val="80000"/>
              </a:lnSpc>
              <a:buFont typeface="Wingdings" pitchFamily="2" charset="2"/>
              <a:buNone/>
              <a:defRPr/>
            </a:pPr>
            <a:r>
              <a:rPr lang="en-US" altLang="zh-CN" sz="1800" dirty="0" smtClean="0">
                <a:solidFill>
                  <a:srgbClr val="00FF00"/>
                </a:solidFill>
              </a:rPr>
              <a:t>              NOP</a:t>
            </a:r>
          </a:p>
          <a:p>
            <a:pPr algn="just" eaLnBrk="1" hangingPunct="1">
              <a:lnSpc>
                <a:spcPct val="80000"/>
              </a:lnSpc>
              <a:buFont typeface="Wingdings" pitchFamily="2" charset="2"/>
              <a:buNone/>
              <a:defRPr/>
            </a:pPr>
            <a:r>
              <a:rPr lang="en-US" altLang="zh-CN" sz="1800" dirty="0" smtClean="0">
                <a:solidFill>
                  <a:srgbClr val="00FF00"/>
                </a:solidFill>
              </a:rPr>
              <a:t>              RET</a:t>
            </a:r>
          </a:p>
          <a:p>
            <a:pPr algn="just" eaLnBrk="1" hangingPunct="1">
              <a:lnSpc>
                <a:spcPct val="80000"/>
              </a:lnSpc>
              <a:buFont typeface="Wingdings" pitchFamily="2" charset="2"/>
              <a:buNone/>
              <a:defRPr/>
            </a:pPr>
            <a:r>
              <a:rPr lang="zh-CN" altLang="en-US" sz="1800" dirty="0" smtClean="0">
                <a:solidFill>
                  <a:schemeClr val="accent1"/>
                </a:solidFill>
              </a:rPr>
              <a:t>（</a:t>
            </a:r>
            <a:r>
              <a:rPr lang="en-US" altLang="zh-CN" sz="1800" dirty="0" smtClean="0">
                <a:solidFill>
                  <a:schemeClr val="accent1"/>
                </a:solidFill>
              </a:rPr>
              <a:t>2</a:t>
            </a:r>
            <a:r>
              <a:rPr lang="zh-CN" altLang="en-US" sz="1800" dirty="0" smtClean="0">
                <a:solidFill>
                  <a:schemeClr val="accent1"/>
                </a:solidFill>
              </a:rPr>
              <a:t>）读数子程序</a:t>
            </a:r>
          </a:p>
          <a:p>
            <a:pPr algn="just" eaLnBrk="1" hangingPunct="1">
              <a:lnSpc>
                <a:spcPct val="80000"/>
              </a:lnSpc>
              <a:buFont typeface="Wingdings" pitchFamily="2" charset="2"/>
              <a:buNone/>
              <a:defRPr/>
            </a:pPr>
            <a:r>
              <a:rPr lang="zh-CN" altLang="en-US" sz="1800" dirty="0" smtClean="0">
                <a:solidFill>
                  <a:schemeClr val="accent1"/>
                </a:solidFill>
              </a:rPr>
              <a:t>     </a:t>
            </a:r>
            <a:r>
              <a:rPr lang="en-US" altLang="zh-CN" sz="1800" dirty="0" smtClean="0">
                <a:solidFill>
                  <a:srgbClr val="00FF00"/>
                </a:solidFill>
              </a:rPr>
              <a:t>ADREAD:  MOV    DX</a:t>
            </a:r>
            <a:r>
              <a:rPr lang="zh-CN" altLang="en-US" sz="1800" dirty="0" smtClean="0">
                <a:solidFill>
                  <a:srgbClr val="00FF00"/>
                </a:solidFill>
              </a:rPr>
              <a:t>，</a:t>
            </a:r>
            <a:r>
              <a:rPr lang="en-US" altLang="zh-CN" sz="1800" dirty="0" smtClean="0">
                <a:solidFill>
                  <a:srgbClr val="00FF00"/>
                </a:solidFill>
              </a:rPr>
              <a:t>BASE+2  </a:t>
            </a:r>
          </a:p>
          <a:p>
            <a:pPr algn="just" eaLnBrk="1" hangingPunct="1">
              <a:lnSpc>
                <a:spcPct val="80000"/>
              </a:lnSpc>
              <a:buFont typeface="Wingdings" pitchFamily="2" charset="2"/>
              <a:buNone/>
              <a:defRPr/>
            </a:pPr>
            <a:r>
              <a:rPr lang="en-US" altLang="zh-CN" sz="1800" dirty="0" smtClean="0">
                <a:solidFill>
                  <a:srgbClr val="00FF00"/>
                </a:solidFill>
              </a:rPr>
              <a:t> 	         IN     AL</a:t>
            </a:r>
            <a:r>
              <a:rPr lang="zh-CN" altLang="en-US" sz="1800" dirty="0" smtClean="0">
                <a:solidFill>
                  <a:srgbClr val="00FF00"/>
                </a:solidFill>
              </a:rPr>
              <a:t>，</a:t>
            </a:r>
            <a:r>
              <a:rPr lang="en-US" altLang="zh-CN" sz="1800" dirty="0" smtClean="0">
                <a:solidFill>
                  <a:srgbClr val="00FF00"/>
                </a:solidFill>
              </a:rPr>
              <a:t>DX</a:t>
            </a:r>
          </a:p>
          <a:p>
            <a:pPr algn="just" eaLnBrk="1" hangingPunct="1">
              <a:lnSpc>
                <a:spcPct val="80000"/>
              </a:lnSpc>
              <a:buFont typeface="Wingdings" pitchFamily="2" charset="2"/>
              <a:buNone/>
              <a:defRPr/>
            </a:pPr>
            <a:r>
              <a:rPr lang="en-US" altLang="zh-CN" sz="1800" dirty="0" smtClean="0">
                <a:solidFill>
                  <a:srgbClr val="00FF00"/>
                </a:solidFill>
              </a:rPr>
              <a:t>              MOV    AH</a:t>
            </a:r>
            <a:r>
              <a:rPr lang="zh-CN" altLang="en-US" sz="1800" dirty="0" smtClean="0">
                <a:solidFill>
                  <a:srgbClr val="00FF00"/>
                </a:solidFill>
              </a:rPr>
              <a:t>，</a:t>
            </a:r>
            <a:r>
              <a:rPr lang="en-US" altLang="zh-CN" sz="1800" dirty="0" smtClean="0">
                <a:solidFill>
                  <a:srgbClr val="00FF00"/>
                </a:solidFill>
              </a:rPr>
              <a:t>AL</a:t>
            </a:r>
          </a:p>
          <a:p>
            <a:pPr algn="just" eaLnBrk="1" hangingPunct="1">
              <a:lnSpc>
                <a:spcPct val="80000"/>
              </a:lnSpc>
              <a:buFont typeface="Wingdings" pitchFamily="2" charset="2"/>
              <a:buNone/>
              <a:defRPr/>
            </a:pPr>
            <a:r>
              <a:rPr lang="en-US" altLang="zh-CN" sz="1800" dirty="0" smtClean="0">
                <a:solidFill>
                  <a:srgbClr val="00FF00"/>
                </a:solidFill>
              </a:rPr>
              <a:t>              MOV    DX</a:t>
            </a:r>
            <a:r>
              <a:rPr lang="zh-CN" altLang="en-US" sz="1800" dirty="0" smtClean="0">
                <a:solidFill>
                  <a:srgbClr val="00FF00"/>
                </a:solidFill>
              </a:rPr>
              <a:t>，</a:t>
            </a:r>
            <a:r>
              <a:rPr lang="en-US" altLang="zh-CN" sz="1800" dirty="0" smtClean="0">
                <a:solidFill>
                  <a:srgbClr val="00FF00"/>
                </a:solidFill>
              </a:rPr>
              <a:t>BASE+3</a:t>
            </a:r>
          </a:p>
          <a:p>
            <a:pPr algn="just" eaLnBrk="1" hangingPunct="1">
              <a:lnSpc>
                <a:spcPct val="80000"/>
              </a:lnSpc>
              <a:buFont typeface="Wingdings" pitchFamily="2" charset="2"/>
              <a:buNone/>
              <a:defRPr/>
            </a:pPr>
            <a:r>
              <a:rPr lang="en-US" altLang="zh-CN" sz="1800" dirty="0" smtClean="0">
                <a:solidFill>
                  <a:srgbClr val="00FF00"/>
                </a:solidFill>
              </a:rPr>
              <a:t>              IN     AL</a:t>
            </a:r>
            <a:r>
              <a:rPr lang="zh-CN" altLang="en-US" sz="1800" dirty="0" smtClean="0">
                <a:solidFill>
                  <a:srgbClr val="00FF00"/>
                </a:solidFill>
              </a:rPr>
              <a:t>，</a:t>
            </a:r>
            <a:r>
              <a:rPr lang="en-US" altLang="zh-CN" sz="1800" dirty="0" smtClean="0">
                <a:solidFill>
                  <a:srgbClr val="00FF00"/>
                </a:solidFill>
              </a:rPr>
              <a:t>DX</a:t>
            </a:r>
          </a:p>
          <a:p>
            <a:pPr algn="just" eaLnBrk="1" hangingPunct="1">
              <a:lnSpc>
                <a:spcPct val="80000"/>
              </a:lnSpc>
              <a:buFont typeface="Wingdings" pitchFamily="2" charset="2"/>
              <a:buNone/>
              <a:defRPr/>
            </a:pPr>
            <a:r>
              <a:rPr lang="en-US" altLang="zh-CN" sz="1800" dirty="0" smtClean="0">
                <a:solidFill>
                  <a:srgbClr val="00FF00"/>
                </a:solidFill>
              </a:rPr>
              <a:t>              RET</a:t>
            </a:r>
          </a:p>
          <a:p>
            <a:pPr algn="just" eaLnBrk="1" hangingPunct="1">
              <a:lnSpc>
                <a:spcPct val="80000"/>
              </a:lnSpc>
              <a:buFont typeface="Wingdings" pitchFamily="2" charset="2"/>
              <a:buNone/>
              <a:defRPr/>
            </a:pPr>
            <a:endParaRPr lang="en-US" altLang="zh-CN" sz="1800" dirty="0" smtClean="0">
              <a:solidFill>
                <a:schemeClr val="accent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8"/>
          <p:cNvGraphicFramePr>
            <a:graphicFrameLocks noChangeAspect="1"/>
          </p:cNvGraphicFramePr>
          <p:nvPr/>
        </p:nvGraphicFramePr>
        <p:xfrm>
          <a:off x="1600200" y="2438400"/>
          <a:ext cx="2286000" cy="511175"/>
        </p:xfrm>
        <a:graphic>
          <a:graphicData uri="http://schemas.openxmlformats.org/presentationml/2006/ole">
            <mc:AlternateContent xmlns:mc="http://schemas.openxmlformats.org/markup-compatibility/2006">
              <mc:Choice xmlns:v="urn:schemas-microsoft-com:vml" Requires="v">
                <p:oleObj spid="_x0000_s9226" name="Equation" r:id="rId3" imgW="1079032" imgH="241195" progId="Equation.3">
                  <p:embed/>
                </p:oleObj>
              </mc:Choice>
              <mc:Fallback>
                <p:oleObj name="Equation" r:id="rId3" imgW="1079032" imgH="24119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438400"/>
                        <a:ext cx="2286000" cy="511175"/>
                      </a:xfrm>
                      <a:prstGeom prst="rect">
                        <a:avLst/>
                      </a:prstGeom>
                      <a:solidFill>
                        <a:schemeClr val="accent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9" name="Rectangle 10"/>
          <p:cNvSpPr>
            <a:spLocks noChangeArrowheads="1"/>
          </p:cNvSpPr>
          <p:nvPr/>
        </p:nvSpPr>
        <p:spPr bwMode="auto">
          <a:xfrm>
            <a:off x="3919538" y="3214688"/>
            <a:ext cx="9144000" cy="0"/>
          </a:xfrm>
          <a:prstGeom prst="rect">
            <a:avLst/>
          </a:prstGeom>
          <a:noFill/>
          <a:ln w="12700" cap="sq">
            <a:noFill/>
            <a:miter lim="800000"/>
            <a:headEnd type="none" w="sm" len="sm"/>
            <a:tailEnd type="none" w="sm" len="sm"/>
          </a:ln>
        </p:spPr>
        <p:txBody>
          <a:bodyPr>
            <a:spAutoFit/>
          </a:bodyPr>
          <a:lstStyle/>
          <a:p>
            <a:endParaRPr lang="zh-CN" altLang="en-US"/>
          </a:p>
        </p:txBody>
      </p:sp>
      <p:sp>
        <p:nvSpPr>
          <p:cNvPr id="9220" name="Rectangle 14"/>
          <p:cNvSpPr>
            <a:spLocks noChangeArrowheads="1"/>
          </p:cNvSpPr>
          <p:nvPr/>
        </p:nvSpPr>
        <p:spPr bwMode="auto">
          <a:xfrm>
            <a:off x="0" y="1524000"/>
            <a:ext cx="9144000" cy="519113"/>
          </a:xfrm>
          <a:prstGeom prst="rect">
            <a:avLst/>
          </a:prstGeom>
          <a:noFill/>
          <a:ln w="12700" cap="sq">
            <a:noFill/>
            <a:miter lim="800000"/>
            <a:headEnd type="none" w="sm" len="sm"/>
            <a:tailEnd type="none" w="sm" len="sm"/>
          </a:ln>
        </p:spPr>
        <p:txBody>
          <a:bodyPr>
            <a:spAutoFit/>
          </a:bodyPr>
          <a:lstStyle/>
          <a:p>
            <a:r>
              <a:rPr kumimoji="1" lang="zh-CN" altLang="en-US" sz="2800" b="1">
                <a:latin typeface="宋体" pitchFamily="2" charset="-122"/>
              </a:rPr>
              <a:t>对连续信号的采样过程可用公式2.1来描述。</a:t>
            </a:r>
            <a:r>
              <a:rPr kumimoji="1" lang="zh-CN" altLang="en-US" sz="2000"/>
              <a:t> </a:t>
            </a:r>
            <a:endParaRPr kumimoji="1" lang="zh-CN" altLang="en-US" sz="2000">
              <a:latin typeface="Arial" pitchFamily="34" charset="0"/>
            </a:endParaRPr>
          </a:p>
        </p:txBody>
      </p:sp>
      <p:sp>
        <p:nvSpPr>
          <p:cNvPr id="9221" name="Rectangle 15"/>
          <p:cNvSpPr>
            <a:spLocks noChangeArrowheads="1"/>
          </p:cNvSpPr>
          <p:nvPr/>
        </p:nvSpPr>
        <p:spPr bwMode="auto">
          <a:xfrm>
            <a:off x="0" y="3276600"/>
            <a:ext cx="8915400" cy="2227263"/>
          </a:xfrm>
          <a:prstGeom prst="rect">
            <a:avLst/>
          </a:prstGeom>
          <a:noFill/>
          <a:ln w="12700" cap="sq">
            <a:noFill/>
            <a:miter lim="800000"/>
            <a:headEnd type="none" w="sm" len="sm"/>
            <a:tailEnd type="none" w="sm" len="sm"/>
          </a:ln>
        </p:spPr>
        <p:txBody>
          <a:bodyPr>
            <a:spAutoFit/>
          </a:bodyPr>
          <a:lstStyle/>
          <a:p>
            <a:pPr indent="228600" algn="just"/>
            <a:r>
              <a:rPr kumimoji="1" lang="zh-CN" altLang="en-US" sz="2800" b="1">
                <a:latin typeface="宋体" pitchFamily="2" charset="-122"/>
              </a:rPr>
              <a:t>其中</a:t>
            </a:r>
            <a:r>
              <a:rPr kumimoji="1" lang="en-US" altLang="zh-CN" sz="2800" b="1">
                <a:latin typeface="宋体" pitchFamily="2" charset="-122"/>
              </a:rPr>
              <a:t>f(t)</a:t>
            </a:r>
            <a:r>
              <a:rPr kumimoji="1" lang="zh-CN" altLang="en-US" sz="2800" b="1">
                <a:latin typeface="宋体" pitchFamily="2" charset="-122"/>
              </a:rPr>
              <a:t>是连续函数，</a:t>
            </a:r>
            <a:r>
              <a:rPr kumimoji="1" lang="en-US" altLang="zh-CN" sz="2800" b="1">
                <a:latin typeface="宋体" pitchFamily="2" charset="-122"/>
              </a:rPr>
              <a:t>s(t)</a:t>
            </a:r>
            <a:r>
              <a:rPr kumimoji="1" lang="zh-CN" altLang="en-US" sz="2800" b="1">
                <a:latin typeface="宋体" pitchFamily="2" charset="-122"/>
              </a:rPr>
              <a:t>为开关函数，</a:t>
            </a:r>
            <a:r>
              <a:rPr kumimoji="1" lang="en-US" altLang="zh-CN" sz="2800" b="1">
                <a:latin typeface="宋体" pitchFamily="2" charset="-122"/>
              </a:rPr>
              <a:t>f</a:t>
            </a:r>
            <a:r>
              <a:rPr kumimoji="1" lang="en-US" altLang="zh-CN" sz="2800" b="1" baseline="30000">
                <a:latin typeface="宋体" pitchFamily="2" charset="-122"/>
              </a:rPr>
              <a:t>*</a:t>
            </a:r>
            <a:r>
              <a:rPr kumimoji="1" lang="en-US" altLang="zh-CN" sz="2800" b="1">
                <a:latin typeface="宋体" pitchFamily="2" charset="-122"/>
              </a:rPr>
              <a:t>(t)</a:t>
            </a:r>
            <a:r>
              <a:rPr kumimoji="1" lang="zh-CN" altLang="en-US" sz="2800" b="1">
                <a:latin typeface="宋体" pitchFamily="2" charset="-122"/>
              </a:rPr>
              <a:t>为采样函数，即</a:t>
            </a:r>
            <a:r>
              <a:rPr kumimoji="1" lang="en-US" altLang="zh-CN" sz="2800" b="1">
                <a:latin typeface="宋体" pitchFamily="2" charset="-122"/>
              </a:rPr>
              <a:t>f(t)</a:t>
            </a:r>
            <a:r>
              <a:rPr kumimoji="1" lang="zh-CN" altLang="en-US" sz="2800" b="1">
                <a:latin typeface="宋体" pitchFamily="2" charset="-122"/>
              </a:rPr>
              <a:t>在时间上离散以后的值。</a:t>
            </a:r>
          </a:p>
          <a:p>
            <a:pPr indent="228600" algn="just"/>
            <a:r>
              <a:rPr kumimoji="1" lang="zh-CN" altLang="en-US" sz="2800" b="1">
                <a:latin typeface="宋体" pitchFamily="2" charset="-122"/>
              </a:rPr>
              <a:t>设两次开关闭合的</a:t>
            </a:r>
            <a:r>
              <a:rPr kumimoji="1" lang="zh-CN" altLang="en-US" sz="2800" b="1">
                <a:solidFill>
                  <a:schemeClr val="accent1"/>
                </a:solidFill>
                <a:latin typeface="宋体" pitchFamily="2" charset="-122"/>
              </a:rPr>
              <a:t>间隔时间</a:t>
            </a:r>
            <a:r>
              <a:rPr kumimoji="1" lang="zh-CN" altLang="en-US" sz="2800" b="1">
                <a:latin typeface="宋体" pitchFamily="2" charset="-122"/>
              </a:rPr>
              <a:t>为</a:t>
            </a:r>
            <a:r>
              <a:rPr kumimoji="1" lang="en-US" altLang="zh-CN" sz="2800" b="1">
                <a:latin typeface="宋体" pitchFamily="2" charset="-122"/>
              </a:rPr>
              <a:t>T，</a:t>
            </a:r>
            <a:r>
              <a:rPr kumimoji="1" lang="zh-CN" altLang="en-US" sz="2800" b="1">
                <a:latin typeface="宋体" pitchFamily="2" charset="-122"/>
              </a:rPr>
              <a:t>开关</a:t>
            </a:r>
            <a:r>
              <a:rPr kumimoji="1" lang="zh-CN" altLang="en-US" sz="2800" b="1">
                <a:solidFill>
                  <a:schemeClr val="accent1"/>
                </a:solidFill>
                <a:latin typeface="宋体" pitchFamily="2" charset="-122"/>
              </a:rPr>
              <a:t>闭合的时间</a:t>
            </a:r>
            <a:r>
              <a:rPr kumimoji="1" lang="zh-CN" altLang="en-US" sz="2800" b="1">
                <a:latin typeface="宋体" pitchFamily="2" charset="-122"/>
              </a:rPr>
              <a:t>为</a:t>
            </a:r>
            <a:r>
              <a:rPr kumimoji="1" lang="en-US" altLang="zh-CN" sz="2800" b="1">
                <a:latin typeface="宋体" pitchFamily="2" charset="-122"/>
              </a:rPr>
              <a:t>τ,</a:t>
            </a:r>
            <a:r>
              <a:rPr kumimoji="1" lang="zh-CN" altLang="en-US" sz="2800" b="1">
                <a:latin typeface="宋体" pitchFamily="2" charset="-122"/>
              </a:rPr>
              <a:t> </a:t>
            </a:r>
            <a:r>
              <a:rPr kumimoji="1" lang="en-US" altLang="zh-CN" sz="2800" b="1">
                <a:latin typeface="宋体" pitchFamily="2" charset="-122"/>
              </a:rPr>
              <a:t>s(t)</a:t>
            </a:r>
            <a:r>
              <a:rPr kumimoji="1" lang="zh-CN" altLang="en-US" sz="2800" b="1">
                <a:latin typeface="宋体" pitchFamily="2" charset="-122"/>
              </a:rPr>
              <a:t>可用一系列宽度为</a:t>
            </a:r>
            <a:r>
              <a:rPr kumimoji="1" lang="en-US" altLang="zh-CN" sz="2800" b="1">
                <a:latin typeface="宋体" pitchFamily="2" charset="-122"/>
              </a:rPr>
              <a:t>τ</a:t>
            </a:r>
            <a:r>
              <a:rPr kumimoji="1" lang="zh-CN" altLang="en-US" sz="2800" b="1">
                <a:latin typeface="宋体" pitchFamily="2" charset="-122"/>
              </a:rPr>
              <a:t>的矩形脉冲之和来表示。在采样系统中，一般将</a:t>
            </a:r>
            <a:r>
              <a:rPr kumimoji="1" lang="en-US" altLang="zh-CN" sz="2800" b="1">
                <a:latin typeface="宋体" pitchFamily="2" charset="-122"/>
              </a:rPr>
              <a:t>T</a:t>
            </a:r>
            <a:r>
              <a:rPr kumimoji="1" lang="zh-CN" altLang="en-US" sz="2800" b="1">
                <a:latin typeface="宋体" pitchFamily="2" charset="-122"/>
              </a:rPr>
              <a:t>称为</a:t>
            </a:r>
            <a:r>
              <a:rPr kumimoji="1" lang="zh-CN" altLang="en-US" sz="2800" b="1">
                <a:solidFill>
                  <a:schemeClr val="folHlink"/>
                </a:solidFill>
                <a:latin typeface="宋体" pitchFamily="2" charset="-122"/>
              </a:rPr>
              <a:t>采样周期</a:t>
            </a:r>
            <a:r>
              <a:rPr kumimoji="1" lang="zh-CN" altLang="en-US" sz="2800" b="1">
                <a:latin typeface="宋体" pitchFamily="2" charset="-122"/>
              </a:rPr>
              <a:t>，</a:t>
            </a:r>
            <a:r>
              <a:rPr kumimoji="1" lang="en-US" altLang="zh-CN" sz="2800" b="1">
                <a:latin typeface="宋体" pitchFamily="2" charset="-122"/>
              </a:rPr>
              <a:t>τ</a:t>
            </a:r>
            <a:r>
              <a:rPr kumimoji="1" lang="zh-CN" altLang="en-US" sz="2800" b="1">
                <a:latin typeface="宋体" pitchFamily="2" charset="-122"/>
              </a:rPr>
              <a:t>称为</a:t>
            </a:r>
            <a:r>
              <a:rPr kumimoji="1" lang="zh-CN" altLang="en-US" sz="2800" b="1">
                <a:solidFill>
                  <a:schemeClr val="folHlink"/>
                </a:solidFill>
                <a:latin typeface="宋体" pitchFamily="2" charset="-122"/>
              </a:rPr>
              <a:t>采样时间</a:t>
            </a:r>
            <a:r>
              <a:rPr kumimoji="1" lang="zh-CN" altLang="en-US" sz="2800" b="1">
                <a:latin typeface="宋体" pitchFamily="2" charset="-122"/>
              </a:rPr>
              <a:t>。</a:t>
            </a:r>
          </a:p>
        </p:txBody>
      </p:sp>
      <p:sp>
        <p:nvSpPr>
          <p:cNvPr id="9222" name="Text Box 17"/>
          <p:cNvSpPr txBox="1">
            <a:spLocks noChangeArrowheads="1"/>
          </p:cNvSpPr>
          <p:nvPr/>
        </p:nvSpPr>
        <p:spPr bwMode="auto">
          <a:xfrm>
            <a:off x="4343400" y="2513013"/>
            <a:ext cx="1220788" cy="457200"/>
          </a:xfrm>
          <a:prstGeom prst="rect">
            <a:avLst/>
          </a:prstGeom>
          <a:noFill/>
          <a:ln w="12700" cap="sq">
            <a:noFill/>
            <a:miter lim="800000"/>
            <a:headEnd type="none" w="sm" len="sm"/>
            <a:tailEnd type="none" w="sm" len="sm"/>
          </a:ln>
        </p:spPr>
        <p:txBody>
          <a:bodyPr wrap="none">
            <a:spAutoFit/>
          </a:bodyPr>
          <a:lstStyle/>
          <a:p>
            <a:r>
              <a:rPr kumimoji="1" lang="zh-CN" altLang="en-US" b="1">
                <a:latin typeface="Arial" pitchFamily="34" charset="0"/>
              </a:rPr>
              <a:t>（2.1）</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323850" y="1341438"/>
            <a:ext cx="8569325" cy="5327650"/>
          </a:xfrm>
        </p:spPr>
        <p:txBody>
          <a:bodyPr/>
          <a:lstStyle/>
          <a:p>
            <a:pPr eaLnBrk="1" hangingPunct="1">
              <a:lnSpc>
                <a:spcPct val="90000"/>
              </a:lnSpc>
            </a:pPr>
            <a:r>
              <a:rPr kumimoji="0" lang="zh-CN" altLang="en-US" sz="2800" dirty="0" smtClean="0">
                <a:latin typeface="宋体" pitchFamily="2" charset="-122"/>
              </a:rPr>
              <a:t>模拟量输入通道各部分</a:t>
            </a:r>
            <a:r>
              <a:rPr kumimoji="0" lang="zh-CN" altLang="en-US" sz="2800" dirty="0" smtClean="0">
                <a:solidFill>
                  <a:schemeClr val="accent1"/>
                </a:solidFill>
                <a:latin typeface="宋体" pitchFamily="2" charset="-122"/>
              </a:rPr>
              <a:t>根据需要设置</a:t>
            </a:r>
            <a:r>
              <a:rPr kumimoji="0" lang="zh-CN" altLang="en-US" sz="2800" dirty="0" smtClean="0">
                <a:latin typeface="宋体" pitchFamily="2" charset="-122"/>
              </a:rPr>
              <a:t>。（信号调理、前置放大器、多路开关、采样保持器等）；</a:t>
            </a:r>
          </a:p>
          <a:p>
            <a:pPr eaLnBrk="1" hangingPunct="1">
              <a:lnSpc>
                <a:spcPct val="90000"/>
              </a:lnSpc>
            </a:pPr>
            <a:endParaRPr kumimoji="0" lang="zh-CN" altLang="en-US" sz="2800" dirty="0" smtClean="0">
              <a:latin typeface="宋体" pitchFamily="2" charset="-122"/>
            </a:endParaRPr>
          </a:p>
          <a:p>
            <a:pPr eaLnBrk="1" hangingPunct="1">
              <a:lnSpc>
                <a:spcPct val="90000"/>
              </a:lnSpc>
            </a:pPr>
            <a:r>
              <a:rPr kumimoji="0" lang="zh-CN" altLang="en-US" sz="2800" dirty="0" smtClean="0">
                <a:latin typeface="宋体" pitchFamily="2" charset="-122"/>
              </a:rPr>
              <a:t>如果在</a:t>
            </a:r>
            <a:r>
              <a:rPr kumimoji="0" lang="en-US" altLang="zh-CN" sz="2800" dirty="0" smtClean="0">
                <a:latin typeface="宋体" pitchFamily="2" charset="-122"/>
              </a:rPr>
              <a:t>A/D</a:t>
            </a:r>
            <a:r>
              <a:rPr kumimoji="0" lang="zh-CN" altLang="en-US" sz="2800" dirty="0" smtClean="0">
                <a:latin typeface="宋体" pitchFamily="2" charset="-122"/>
              </a:rPr>
              <a:t>转换期间，模拟输入电压信号变化微小，</a:t>
            </a:r>
            <a:r>
              <a:rPr kumimoji="0" lang="zh-CN" altLang="en-US" sz="2800" dirty="0" smtClean="0">
                <a:solidFill>
                  <a:schemeClr val="accent1"/>
                </a:solidFill>
                <a:latin typeface="宋体" pitchFamily="2" charset="-122"/>
              </a:rPr>
              <a:t>孔径误差在</a:t>
            </a:r>
            <a:r>
              <a:rPr kumimoji="0" lang="en-US" altLang="zh-CN" sz="2800" dirty="0" smtClean="0">
                <a:solidFill>
                  <a:schemeClr val="accent1"/>
                </a:solidFill>
                <a:latin typeface="宋体" pitchFamily="2" charset="-122"/>
              </a:rPr>
              <a:t>A/D</a:t>
            </a:r>
            <a:r>
              <a:rPr kumimoji="0" lang="zh-CN" altLang="en-US" sz="2800" dirty="0" smtClean="0">
                <a:solidFill>
                  <a:schemeClr val="accent1"/>
                </a:solidFill>
                <a:latin typeface="宋体" pitchFamily="2" charset="-122"/>
              </a:rPr>
              <a:t>转换精度</a:t>
            </a:r>
            <a:r>
              <a:rPr kumimoji="0" lang="zh-CN" altLang="en-US" sz="2800" dirty="0" smtClean="0">
                <a:latin typeface="宋体" pitchFamily="2" charset="-122"/>
              </a:rPr>
              <a:t>之内，则不必选用采样保持器。一般</a:t>
            </a:r>
            <a:r>
              <a:rPr kumimoji="0" lang="zh-CN" altLang="en-US" sz="2800" dirty="0" smtClean="0">
                <a:solidFill>
                  <a:schemeClr val="folHlink"/>
                </a:solidFill>
                <a:latin typeface="宋体" pitchFamily="2" charset="-122"/>
              </a:rPr>
              <a:t>直流信号或变化缓慢的信号</a:t>
            </a:r>
            <a:r>
              <a:rPr kumimoji="0" lang="zh-CN" altLang="en-US" sz="2800" dirty="0" smtClean="0">
                <a:latin typeface="宋体" pitchFamily="2" charset="-122"/>
              </a:rPr>
              <a:t>可不用采样保持器。</a:t>
            </a:r>
          </a:p>
          <a:p>
            <a:pPr eaLnBrk="1" hangingPunct="1">
              <a:lnSpc>
                <a:spcPct val="90000"/>
              </a:lnSpc>
            </a:pPr>
            <a:endParaRPr kumimoji="0" lang="zh-CN" altLang="en-US" sz="2800" dirty="0" smtClean="0">
              <a:latin typeface="宋体" pitchFamily="2" charset="-122"/>
            </a:endParaRPr>
          </a:p>
          <a:p>
            <a:pPr eaLnBrk="1" hangingPunct="1">
              <a:lnSpc>
                <a:spcPct val="90000"/>
              </a:lnSpc>
            </a:pPr>
            <a:r>
              <a:rPr kumimoji="0" lang="en-US" altLang="zh-CN" sz="2800" dirty="0" smtClean="0">
                <a:solidFill>
                  <a:schemeClr val="accent1"/>
                </a:solidFill>
                <a:latin typeface="宋体" pitchFamily="2" charset="-122"/>
              </a:rPr>
              <a:t>A/D</a:t>
            </a:r>
            <a:r>
              <a:rPr kumimoji="0" lang="zh-CN" altLang="en-US" sz="2800" dirty="0" smtClean="0">
                <a:solidFill>
                  <a:schemeClr val="accent1"/>
                </a:solidFill>
                <a:latin typeface="宋体" pitchFamily="2" charset="-122"/>
              </a:rPr>
              <a:t>转换器位数</a:t>
            </a:r>
            <a:r>
              <a:rPr kumimoji="0" lang="zh-CN" altLang="en-US" sz="2800" dirty="0" smtClean="0">
                <a:latin typeface="宋体" pitchFamily="2" charset="-122"/>
              </a:rPr>
              <a:t>的选择主要取决于系统测量精度。</a:t>
            </a:r>
          </a:p>
          <a:p>
            <a:pPr eaLnBrk="1" hangingPunct="1">
              <a:lnSpc>
                <a:spcPct val="90000"/>
              </a:lnSpc>
            </a:pPr>
            <a:endParaRPr kumimoji="0" lang="zh-CN" altLang="en-US" sz="2800" dirty="0" smtClean="0">
              <a:latin typeface="宋体" pitchFamily="2" charset="-122"/>
            </a:endParaRPr>
          </a:p>
          <a:p>
            <a:pPr eaLnBrk="1" hangingPunct="1">
              <a:lnSpc>
                <a:spcPct val="90000"/>
              </a:lnSpc>
            </a:pPr>
            <a:r>
              <a:rPr kumimoji="0" lang="en-US" altLang="zh-CN" sz="2800" dirty="0" smtClean="0">
                <a:solidFill>
                  <a:schemeClr val="accent1"/>
                </a:solidFill>
                <a:latin typeface="宋体" pitchFamily="2" charset="-122"/>
              </a:rPr>
              <a:t>A/D</a:t>
            </a:r>
            <a:r>
              <a:rPr kumimoji="0" lang="zh-CN" altLang="en-US" sz="2800" dirty="0" smtClean="0">
                <a:solidFill>
                  <a:schemeClr val="accent1"/>
                </a:solidFill>
                <a:latin typeface="宋体" pitchFamily="2" charset="-122"/>
              </a:rPr>
              <a:t>转换器的转换时间</a:t>
            </a:r>
            <a:r>
              <a:rPr kumimoji="0" lang="zh-CN" altLang="en-US" sz="2800" dirty="0" smtClean="0">
                <a:latin typeface="宋体" pitchFamily="2" charset="-122"/>
              </a:rPr>
              <a:t>或转换速率的选择取决于使用对象。</a:t>
            </a:r>
          </a:p>
        </p:txBody>
      </p:sp>
      <p:sp>
        <p:nvSpPr>
          <p:cNvPr id="73730" name="Rectangle 2"/>
          <p:cNvSpPr>
            <a:spLocks noGrp="1" noChangeArrowheads="1"/>
          </p:cNvSpPr>
          <p:nvPr>
            <p:ph type="title"/>
          </p:nvPr>
        </p:nvSpPr>
        <p:spPr>
          <a:xfrm>
            <a:off x="611188" y="188913"/>
            <a:ext cx="7772400" cy="1143000"/>
          </a:xfrm>
        </p:spPr>
        <p:txBody>
          <a:bodyPr/>
          <a:lstStyle/>
          <a:p>
            <a:pPr eaLnBrk="1" hangingPunct="1"/>
            <a:r>
              <a:rPr lang="en-US" altLang="zh-CN" smtClean="0"/>
              <a:t>8  </a:t>
            </a:r>
            <a:r>
              <a:rPr lang="zh-CN" altLang="en-US" smtClean="0"/>
              <a:t>模拟量输入通道设计</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ChangeArrowheads="1"/>
          </p:cNvSpPr>
          <p:nvPr/>
        </p:nvSpPr>
        <p:spPr bwMode="auto">
          <a:xfrm>
            <a:off x="755650" y="549275"/>
            <a:ext cx="6769100" cy="1552575"/>
          </a:xfrm>
          <a:prstGeom prst="rect">
            <a:avLst/>
          </a:prstGeom>
          <a:noFill/>
          <a:ln w="9525" algn="ctr">
            <a:noFill/>
            <a:miter lim="800000"/>
            <a:headEnd/>
            <a:tailEnd/>
          </a:ln>
        </p:spPr>
        <p:txBody>
          <a:bodyPr>
            <a:spAutoFit/>
          </a:bodyPr>
          <a:lstStyle/>
          <a:p>
            <a:r>
              <a:rPr lang="zh-CN" altLang="en-US" b="1">
                <a:solidFill>
                  <a:schemeClr val="folHlink"/>
                </a:solidFill>
              </a:rPr>
              <a:t>确定</a:t>
            </a:r>
            <a:r>
              <a:rPr lang="en-US" altLang="zh-CN" b="1">
                <a:solidFill>
                  <a:schemeClr val="folHlink"/>
                </a:solidFill>
              </a:rPr>
              <a:t>A/D</a:t>
            </a:r>
            <a:r>
              <a:rPr lang="zh-CN" altLang="en-US" b="1">
                <a:solidFill>
                  <a:schemeClr val="folHlink"/>
                </a:solidFill>
              </a:rPr>
              <a:t>转换器位数</a:t>
            </a:r>
            <a:r>
              <a:rPr lang="zh-CN" altLang="en-US" b="1"/>
              <a:t>的方法有以下两种：</a:t>
            </a:r>
          </a:p>
          <a:p>
            <a:endParaRPr lang="zh-CN" altLang="en-US" b="1"/>
          </a:p>
          <a:p>
            <a:r>
              <a:rPr lang="zh-CN" altLang="en-US" b="1"/>
              <a:t>① </a:t>
            </a:r>
            <a:r>
              <a:rPr lang="zh-CN" altLang="en-US" b="1">
                <a:solidFill>
                  <a:schemeClr val="folHlink"/>
                </a:solidFill>
              </a:rPr>
              <a:t>输入信号的动态范围</a:t>
            </a:r>
          </a:p>
          <a:p>
            <a:r>
              <a:rPr lang="zh-CN" altLang="en-US" b="1"/>
              <a:t>	设输入信号的最大值和最小值之差为：</a:t>
            </a:r>
          </a:p>
        </p:txBody>
      </p:sp>
      <p:graphicFrame>
        <p:nvGraphicFramePr>
          <p:cNvPr id="74755" name="Object 6"/>
          <p:cNvGraphicFramePr>
            <a:graphicFrameLocks noGrp="1" noChangeAspect="1"/>
          </p:cNvGraphicFramePr>
          <p:nvPr>
            <p:ph sz="quarter" idx="1"/>
          </p:nvPr>
        </p:nvGraphicFramePr>
        <p:xfrm>
          <a:off x="2557463" y="2205038"/>
          <a:ext cx="3238500" cy="539750"/>
        </p:xfrm>
        <a:graphic>
          <a:graphicData uri="http://schemas.openxmlformats.org/presentationml/2006/ole">
            <mc:AlternateContent xmlns:mc="http://schemas.openxmlformats.org/markup-compatibility/2006">
              <mc:Choice xmlns:v="urn:schemas-microsoft-com:vml" Requires="v">
                <p:oleObj spid="_x0000_s74780" name="Equation" r:id="rId3" imgW="1447800" imgH="241300" progId="Equation.DSMT4">
                  <p:embed/>
                </p:oleObj>
              </mc:Choice>
              <mc:Fallback>
                <p:oleObj name="Equation" r:id="rId3" imgW="1447800" imgH="2413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463" y="2205038"/>
                        <a:ext cx="3238500" cy="539750"/>
                      </a:xfrm>
                      <a:prstGeom prst="rect">
                        <a:avLst/>
                      </a:prstGeom>
                      <a:solidFill>
                        <a:schemeClr val="accent1"/>
                      </a:solidFill>
                    </p:spPr>
                  </p:pic>
                </p:oleObj>
              </mc:Fallback>
            </mc:AlternateContent>
          </a:graphicData>
        </a:graphic>
      </p:graphicFrame>
      <p:graphicFrame>
        <p:nvGraphicFramePr>
          <p:cNvPr id="74756" name="Object 12"/>
          <p:cNvGraphicFramePr>
            <a:graphicFrameLocks noGrp="1" noChangeAspect="1"/>
          </p:cNvGraphicFramePr>
          <p:nvPr>
            <p:ph sz="quarter" idx="2"/>
          </p:nvPr>
        </p:nvGraphicFramePr>
        <p:xfrm>
          <a:off x="2700338" y="3789363"/>
          <a:ext cx="3311525" cy="938212"/>
        </p:xfrm>
        <a:graphic>
          <a:graphicData uri="http://schemas.openxmlformats.org/presentationml/2006/ole">
            <mc:AlternateContent xmlns:mc="http://schemas.openxmlformats.org/markup-compatibility/2006">
              <mc:Choice xmlns:v="urn:schemas-microsoft-com:vml" Requires="v">
                <p:oleObj spid="_x0000_s74781" name="Equation" r:id="rId5" imgW="1524000" imgH="431800" progId="Equation.DSMT4">
                  <p:embed/>
                </p:oleObj>
              </mc:Choice>
              <mc:Fallback>
                <p:oleObj name="Equation" r:id="rId5" imgW="1524000" imgH="4318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3789363"/>
                        <a:ext cx="3311525" cy="938212"/>
                      </a:xfrm>
                      <a:prstGeom prst="rect">
                        <a:avLst/>
                      </a:prstGeom>
                      <a:solidFill>
                        <a:schemeClr val="accent1"/>
                      </a:solidFill>
                    </p:spPr>
                  </p:pic>
                </p:oleObj>
              </mc:Fallback>
            </mc:AlternateContent>
          </a:graphicData>
        </a:graphic>
      </p:graphicFrame>
      <p:graphicFrame>
        <p:nvGraphicFramePr>
          <p:cNvPr id="74758" name="Object 15"/>
          <p:cNvGraphicFramePr>
            <a:graphicFrameLocks noGrp="1" noChangeAspect="1"/>
          </p:cNvGraphicFramePr>
          <p:nvPr>
            <p:ph sz="quarter" idx="3"/>
          </p:nvPr>
        </p:nvGraphicFramePr>
        <p:xfrm>
          <a:off x="4211638" y="3168650"/>
          <a:ext cx="360362" cy="280988"/>
        </p:xfrm>
        <a:graphic>
          <a:graphicData uri="http://schemas.openxmlformats.org/presentationml/2006/ole">
            <mc:AlternateContent xmlns:mc="http://schemas.openxmlformats.org/markup-compatibility/2006">
              <mc:Choice xmlns:v="urn:schemas-microsoft-com:vml" Requires="v">
                <p:oleObj spid="_x0000_s74782" name="Equation" r:id="rId7" imgW="228402" imgH="177646" progId="Equation.DSMT4">
                  <p:embed/>
                </p:oleObj>
              </mc:Choice>
              <mc:Fallback>
                <p:oleObj name="Equation" r:id="rId7" imgW="228402" imgH="177646"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3168650"/>
                        <a:ext cx="360362" cy="280988"/>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4757" name="Rectangle 8"/>
          <p:cNvSpPr>
            <a:spLocks noChangeArrowheads="1"/>
          </p:cNvSpPr>
          <p:nvPr/>
        </p:nvSpPr>
        <p:spPr bwMode="auto">
          <a:xfrm>
            <a:off x="463550" y="3068638"/>
            <a:ext cx="8680450" cy="457200"/>
          </a:xfrm>
          <a:prstGeom prst="rect">
            <a:avLst/>
          </a:prstGeom>
          <a:noFill/>
          <a:ln w="9525" algn="ctr">
            <a:noFill/>
            <a:miter lim="800000"/>
            <a:headEnd/>
            <a:tailEnd/>
          </a:ln>
        </p:spPr>
        <p:txBody>
          <a:bodyPr wrap="none">
            <a:spAutoFit/>
          </a:bodyPr>
          <a:lstStyle/>
          <a:p>
            <a:r>
              <a:rPr lang="zh-CN" altLang="en-US" b="1"/>
              <a:t>式中</a:t>
            </a:r>
            <a:r>
              <a:rPr lang="en-US" altLang="zh-CN" b="1" i="1"/>
              <a:t>n</a:t>
            </a:r>
            <a:r>
              <a:rPr lang="zh-CN" altLang="en-US" b="1"/>
              <a:t>为</a:t>
            </a:r>
            <a:r>
              <a:rPr lang="en-US" altLang="zh-CN" b="1"/>
              <a:t>A/D</a:t>
            </a:r>
            <a:r>
              <a:rPr lang="zh-CN" altLang="en-US" b="1"/>
              <a:t>转换器的位数，   为转换当量，则</a:t>
            </a:r>
            <a:r>
              <a:rPr lang="en-US" altLang="zh-CN" b="1"/>
              <a:t>A/D</a:t>
            </a:r>
            <a:r>
              <a:rPr lang="zh-CN" altLang="en-US" b="1"/>
              <a:t>转换器位数为</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50825" y="549275"/>
            <a:ext cx="8569325" cy="1187450"/>
          </a:xfrm>
          <a:prstGeom prst="rect">
            <a:avLst/>
          </a:prstGeom>
          <a:noFill/>
          <a:ln w="9525" algn="ctr">
            <a:noFill/>
            <a:miter lim="800000"/>
            <a:headEnd/>
            <a:tailEnd/>
          </a:ln>
        </p:spPr>
        <p:txBody>
          <a:bodyPr>
            <a:spAutoFit/>
          </a:bodyPr>
          <a:lstStyle/>
          <a:p>
            <a:r>
              <a:rPr lang="zh-CN" altLang="en-US" b="1">
                <a:solidFill>
                  <a:schemeClr val="folHlink"/>
                </a:solidFill>
              </a:rPr>
              <a:t>② 输入信号的分辨率</a:t>
            </a:r>
          </a:p>
          <a:p>
            <a:endParaRPr lang="zh-CN" altLang="en-US" b="1">
              <a:solidFill>
                <a:schemeClr val="folHlink"/>
              </a:solidFill>
            </a:endParaRPr>
          </a:p>
          <a:p>
            <a:r>
              <a:rPr lang="zh-CN" altLang="en-US" b="1"/>
              <a:t>有时对</a:t>
            </a:r>
            <a:r>
              <a:rPr lang="en-US" altLang="zh-CN" b="1"/>
              <a:t>A/D</a:t>
            </a:r>
            <a:r>
              <a:rPr lang="zh-CN" altLang="en-US" b="1"/>
              <a:t>转换器的位数要求以分辨率形式给出，其定义为</a:t>
            </a:r>
            <a:r>
              <a:rPr lang="zh-CN" altLang="en-US"/>
              <a:t> </a:t>
            </a:r>
            <a:r>
              <a:rPr lang="zh-CN" altLang="en-US" b="1"/>
              <a:t>：</a:t>
            </a:r>
          </a:p>
        </p:txBody>
      </p:sp>
      <p:graphicFrame>
        <p:nvGraphicFramePr>
          <p:cNvPr id="75779" name="Object 3"/>
          <p:cNvGraphicFramePr>
            <a:graphicFrameLocks noGrp="1" noChangeAspect="1"/>
          </p:cNvGraphicFramePr>
          <p:nvPr>
            <p:ph sz="quarter" idx="1"/>
          </p:nvPr>
        </p:nvGraphicFramePr>
        <p:xfrm>
          <a:off x="3492500" y="1844675"/>
          <a:ext cx="1295400" cy="658813"/>
        </p:xfrm>
        <a:graphic>
          <a:graphicData uri="http://schemas.openxmlformats.org/presentationml/2006/ole">
            <mc:AlternateContent xmlns:mc="http://schemas.openxmlformats.org/markup-compatibility/2006">
              <mc:Choice xmlns:v="urn:schemas-microsoft-com:vml" Requires="v">
                <p:oleObj spid="_x0000_s75804" name="Equation" r:id="rId3" imgW="774364" imgH="393529" progId="Equation.DSMT4">
                  <p:embed/>
                </p:oleObj>
              </mc:Choice>
              <mc:Fallback>
                <p:oleObj name="Equation" r:id="rId3" imgW="774364" imgH="393529"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1844675"/>
                        <a:ext cx="1295400" cy="658813"/>
                      </a:xfrm>
                      <a:prstGeom prst="rect">
                        <a:avLst/>
                      </a:prstGeom>
                      <a:solidFill>
                        <a:schemeClr val="accent1"/>
                      </a:solidFill>
                    </p:spPr>
                  </p:pic>
                </p:oleObj>
              </mc:Fallback>
            </mc:AlternateContent>
          </a:graphicData>
        </a:graphic>
      </p:graphicFrame>
      <p:graphicFrame>
        <p:nvGraphicFramePr>
          <p:cNvPr id="75780" name="Object 4"/>
          <p:cNvGraphicFramePr>
            <a:graphicFrameLocks noGrp="1" noChangeAspect="1"/>
          </p:cNvGraphicFramePr>
          <p:nvPr>
            <p:ph sz="quarter" idx="2"/>
          </p:nvPr>
        </p:nvGraphicFramePr>
        <p:xfrm>
          <a:off x="3276600" y="3213100"/>
          <a:ext cx="1871663" cy="836613"/>
        </p:xfrm>
        <a:graphic>
          <a:graphicData uri="http://schemas.openxmlformats.org/presentationml/2006/ole">
            <mc:AlternateContent xmlns:mc="http://schemas.openxmlformats.org/markup-compatibility/2006">
              <mc:Choice xmlns:v="urn:schemas-microsoft-com:vml" Requires="v">
                <p:oleObj spid="_x0000_s75805" name="Equation" r:id="rId5" imgW="1079032" imgH="482391" progId="Equation.DSMT4">
                  <p:embed/>
                </p:oleObj>
              </mc:Choice>
              <mc:Fallback>
                <p:oleObj name="Equation" r:id="rId5" imgW="1079032" imgH="482391"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213100"/>
                        <a:ext cx="1871663" cy="836613"/>
                      </a:xfrm>
                      <a:prstGeom prst="rect">
                        <a:avLst/>
                      </a:prstGeom>
                      <a:solidFill>
                        <a:schemeClr val="accent1"/>
                      </a:solidFill>
                    </p:spPr>
                  </p:pic>
                </p:oleObj>
              </mc:Fallback>
            </mc:AlternateContent>
          </a:graphicData>
        </a:graphic>
      </p:graphicFrame>
      <p:graphicFrame>
        <p:nvGraphicFramePr>
          <p:cNvPr id="75782" name="Object 6"/>
          <p:cNvGraphicFramePr>
            <a:graphicFrameLocks noGrp="1" noChangeAspect="1"/>
          </p:cNvGraphicFramePr>
          <p:nvPr>
            <p:ph sz="quarter" idx="3"/>
          </p:nvPr>
        </p:nvGraphicFramePr>
        <p:xfrm>
          <a:off x="2152650" y="5229225"/>
          <a:ext cx="5126038" cy="914400"/>
        </p:xfrm>
        <a:graphic>
          <a:graphicData uri="http://schemas.openxmlformats.org/presentationml/2006/ole">
            <mc:AlternateContent xmlns:mc="http://schemas.openxmlformats.org/markup-compatibility/2006">
              <mc:Choice xmlns:v="urn:schemas-microsoft-com:vml" Requires="v">
                <p:oleObj spid="_x0000_s75806" name="Equation" r:id="rId7" imgW="2705100" imgH="482600" progId="Equation.DSMT4">
                  <p:embed/>
                </p:oleObj>
              </mc:Choice>
              <mc:Fallback>
                <p:oleObj name="Equation" r:id="rId7" imgW="2705100" imgH="482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2650" y="5229225"/>
                        <a:ext cx="5126038" cy="9144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5781" name="Rectangle 5"/>
          <p:cNvSpPr>
            <a:spLocks noChangeArrowheads="1"/>
          </p:cNvSpPr>
          <p:nvPr/>
        </p:nvSpPr>
        <p:spPr bwMode="auto">
          <a:xfrm>
            <a:off x="539750" y="2636838"/>
            <a:ext cx="4846638" cy="457200"/>
          </a:xfrm>
          <a:prstGeom prst="rect">
            <a:avLst/>
          </a:prstGeom>
          <a:noFill/>
          <a:ln w="9525" algn="ctr">
            <a:noFill/>
            <a:miter lim="800000"/>
            <a:headEnd/>
            <a:tailEnd/>
          </a:ln>
        </p:spPr>
        <p:txBody>
          <a:bodyPr wrap="none">
            <a:spAutoFit/>
          </a:bodyPr>
          <a:lstStyle/>
          <a:p>
            <a:r>
              <a:rPr lang="zh-CN" altLang="en-US" b="1"/>
              <a:t>如果所要求的分辨率为</a:t>
            </a:r>
            <a:r>
              <a:rPr lang="en-US" altLang="zh-CN" b="1" i="1"/>
              <a:t>D</a:t>
            </a:r>
            <a:r>
              <a:rPr lang="en-US" altLang="zh-CN" b="1"/>
              <a:t>0</a:t>
            </a:r>
            <a:r>
              <a:rPr lang="zh-CN" altLang="en-US" b="1"/>
              <a:t>，则位数</a:t>
            </a:r>
          </a:p>
        </p:txBody>
      </p:sp>
      <p:sp>
        <p:nvSpPr>
          <p:cNvPr id="75783" name="Rectangle 7"/>
          <p:cNvSpPr>
            <a:spLocks noChangeArrowheads="1"/>
          </p:cNvSpPr>
          <p:nvPr/>
        </p:nvSpPr>
        <p:spPr bwMode="auto">
          <a:xfrm>
            <a:off x="395288" y="4221163"/>
            <a:ext cx="8261350" cy="822325"/>
          </a:xfrm>
          <a:prstGeom prst="rect">
            <a:avLst/>
          </a:prstGeom>
          <a:noFill/>
          <a:ln w="9525" algn="ctr">
            <a:noFill/>
            <a:miter lim="800000"/>
            <a:headEnd/>
            <a:tailEnd/>
          </a:ln>
        </p:spPr>
        <p:txBody>
          <a:bodyPr>
            <a:spAutoFit/>
          </a:bodyPr>
          <a:lstStyle/>
          <a:p>
            <a:r>
              <a:rPr lang="zh-CN" altLang="en-US" b="1"/>
              <a:t>例如，某温度控制系统的温度范围为</a:t>
            </a:r>
            <a:r>
              <a:rPr lang="en-US" altLang="zh-CN" b="1"/>
              <a:t>0℃</a:t>
            </a:r>
            <a:r>
              <a:rPr lang="zh-CN" altLang="en-US" b="1"/>
              <a:t>至</a:t>
            </a:r>
            <a:r>
              <a:rPr lang="en-US" altLang="zh-CN" b="1"/>
              <a:t>200℃</a:t>
            </a:r>
            <a:r>
              <a:rPr lang="zh-CN" altLang="en-US" b="1"/>
              <a:t>，要求分辨率为</a:t>
            </a:r>
            <a:r>
              <a:rPr lang="en-US" altLang="zh-CN" b="1"/>
              <a:t>0.005</a:t>
            </a:r>
            <a:r>
              <a:rPr lang="zh-CN" altLang="en-US" b="1"/>
              <a:t>（相当于</a:t>
            </a:r>
            <a:r>
              <a:rPr lang="en-US" altLang="zh-CN" b="1"/>
              <a:t>1℃</a:t>
            </a:r>
            <a:r>
              <a:rPr lang="zh-CN" altLang="en-US" b="1"/>
              <a:t>），可求出</a:t>
            </a:r>
            <a:r>
              <a:rPr lang="en-US" altLang="zh-CN" b="1"/>
              <a:t>A/D</a:t>
            </a:r>
            <a:r>
              <a:rPr lang="zh-CN" altLang="en-US" b="1"/>
              <a:t>转换器的位数</a:t>
            </a:r>
            <a:r>
              <a:rPr lang="zh-CN" altLang="en-US"/>
              <a:t> </a:t>
            </a:r>
          </a:p>
        </p:txBody>
      </p:sp>
      <p:sp>
        <p:nvSpPr>
          <p:cNvPr id="75784" name="Rectangle 8"/>
          <p:cNvSpPr>
            <a:spLocks noChangeArrowheads="1"/>
          </p:cNvSpPr>
          <p:nvPr/>
        </p:nvSpPr>
        <p:spPr bwMode="auto">
          <a:xfrm>
            <a:off x="1835150" y="6237288"/>
            <a:ext cx="3619500" cy="457200"/>
          </a:xfrm>
          <a:prstGeom prst="rect">
            <a:avLst/>
          </a:prstGeom>
          <a:noFill/>
          <a:ln w="9525" algn="ctr">
            <a:noFill/>
            <a:miter lim="800000"/>
            <a:headEnd/>
            <a:tailEnd/>
          </a:ln>
        </p:spPr>
        <p:txBody>
          <a:bodyPr wrap="none">
            <a:spAutoFit/>
          </a:bodyPr>
          <a:lstStyle/>
          <a:p>
            <a:r>
              <a:rPr lang="en-US" altLang="zh-CN" b="1"/>
              <a:t>A/D</a:t>
            </a:r>
            <a:r>
              <a:rPr lang="zh-CN" altLang="en-US" b="1"/>
              <a:t>转换器的位数取为</a:t>
            </a:r>
            <a:r>
              <a:rPr lang="en-US" altLang="zh-CN" b="1"/>
              <a:t>8</a:t>
            </a:r>
            <a:r>
              <a:rPr lang="zh-CN" altLang="en-US" b="1"/>
              <a:t>位</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2"/>
          <p:cNvGraphicFramePr>
            <a:graphicFrameLocks noChangeAspect="1"/>
          </p:cNvGraphicFramePr>
          <p:nvPr/>
        </p:nvGraphicFramePr>
        <p:xfrm>
          <a:off x="611188" y="836613"/>
          <a:ext cx="8208962" cy="4681537"/>
        </p:xfrm>
        <a:graphic>
          <a:graphicData uri="http://schemas.openxmlformats.org/presentationml/2006/ole">
            <mc:AlternateContent xmlns:mc="http://schemas.openxmlformats.org/markup-compatibility/2006">
              <mc:Choice xmlns:v="urn:schemas-microsoft-com:vml" Requires="v">
                <p:oleObj spid="_x0000_s76810" name="Visio" r:id="rId3" imgW="6368023" imgH="3684627" progId="Visio.Drawing.11">
                  <p:embed/>
                </p:oleObj>
              </mc:Choice>
              <mc:Fallback>
                <p:oleObj name="Visio" r:id="rId3" imgW="6368023" imgH="3684627"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836613"/>
                        <a:ext cx="8208962" cy="4681537"/>
                      </a:xfrm>
                      <a:prstGeom prst="rect">
                        <a:avLst/>
                      </a:prstGeom>
                      <a:solidFill>
                        <a:srgbClr val="CCFFFF"/>
                      </a:solidFill>
                    </p:spPr>
                  </p:pic>
                </p:oleObj>
              </mc:Fallback>
            </mc:AlternateContent>
          </a:graphicData>
        </a:graphic>
      </p:graphicFrame>
      <p:sp>
        <p:nvSpPr>
          <p:cNvPr id="76803" name="Rectangle 3"/>
          <p:cNvSpPr>
            <a:spLocks noChangeArrowheads="1"/>
          </p:cNvSpPr>
          <p:nvPr/>
        </p:nvSpPr>
        <p:spPr bwMode="auto">
          <a:xfrm>
            <a:off x="2843213" y="6165850"/>
            <a:ext cx="3368675" cy="457200"/>
          </a:xfrm>
          <a:prstGeom prst="rect">
            <a:avLst/>
          </a:prstGeom>
          <a:noFill/>
          <a:ln w="9525">
            <a:noFill/>
            <a:miter lim="800000"/>
            <a:headEnd/>
            <a:tailEnd/>
          </a:ln>
        </p:spPr>
        <p:txBody>
          <a:bodyPr wrap="none" anchor="ctr">
            <a:spAutoFit/>
          </a:bodyPr>
          <a:lstStyle/>
          <a:p>
            <a:r>
              <a:rPr lang="en-US" altLang="zh-CN" b="1">
                <a:solidFill>
                  <a:schemeClr val="folHlink"/>
                </a:solidFill>
                <a:latin typeface="宋体" pitchFamily="2" charset="-122"/>
              </a:rPr>
              <a:t>8</a:t>
            </a:r>
            <a:r>
              <a:rPr lang="zh-CN" altLang="en-US" b="1">
                <a:solidFill>
                  <a:schemeClr val="folHlink"/>
                </a:solidFill>
                <a:latin typeface="宋体" pitchFamily="2" charset="-122"/>
              </a:rPr>
              <a:t>通道</a:t>
            </a:r>
            <a:r>
              <a:rPr lang="en-US" altLang="zh-CN" b="1">
                <a:solidFill>
                  <a:schemeClr val="folHlink"/>
                </a:solidFill>
                <a:latin typeface="宋体" pitchFamily="2" charset="-122"/>
              </a:rPr>
              <a:t>12</a:t>
            </a:r>
            <a:r>
              <a:rPr lang="zh-CN" altLang="en-US" b="1">
                <a:solidFill>
                  <a:schemeClr val="folHlink"/>
                </a:solidFill>
                <a:latin typeface="宋体" pitchFamily="2" charset="-122"/>
              </a:rPr>
              <a:t>位</a:t>
            </a:r>
            <a:r>
              <a:rPr lang="en-US" altLang="zh-CN" b="1">
                <a:solidFill>
                  <a:schemeClr val="folHlink"/>
                </a:solidFill>
                <a:latin typeface="宋体" pitchFamily="2" charset="-122"/>
              </a:rPr>
              <a:t>A/D</a:t>
            </a:r>
            <a:r>
              <a:rPr lang="zh-CN" altLang="en-US" b="1">
                <a:solidFill>
                  <a:schemeClr val="folHlink"/>
                </a:solidFill>
                <a:latin typeface="宋体" pitchFamily="2" charset="-122"/>
              </a:rPr>
              <a:t>转换模板</a:t>
            </a:r>
            <a:r>
              <a:rPr lang="zh-CN" altLang="en-US" sz="1800" b="1">
                <a:solidFill>
                  <a:srgbClr val="0000FF"/>
                </a:solidFill>
                <a:latin typeface="仿宋_GB2312" pitchFamily="49" charset="-122"/>
                <a:ea typeface="仿宋_GB2312" pitchFamily="49" charset="-122"/>
              </a:rPr>
              <a:t> </a:t>
            </a:r>
          </a:p>
        </p:txBody>
      </p:sp>
      <p:sp>
        <p:nvSpPr>
          <p:cNvPr id="76804" name="AutoShape 4"/>
          <p:cNvSpPr>
            <a:spLocks noChangeArrowheads="1"/>
          </p:cNvSpPr>
          <p:nvPr/>
        </p:nvSpPr>
        <p:spPr bwMode="auto">
          <a:xfrm>
            <a:off x="7524750" y="5661025"/>
            <a:ext cx="1368425" cy="504825"/>
          </a:xfrm>
          <a:prstGeom prst="wedgeRoundRectCallout">
            <a:avLst>
              <a:gd name="adj1" fmla="val 13690"/>
              <a:gd name="adj2" fmla="val -401889"/>
              <a:gd name="adj3" fmla="val 16667"/>
            </a:avLst>
          </a:prstGeom>
          <a:solidFill>
            <a:srgbClr val="CC99FF"/>
          </a:solidFill>
          <a:ln w="9525">
            <a:solidFill>
              <a:schemeClr val="tx1"/>
            </a:solidFill>
            <a:miter lim="800000"/>
            <a:headEnd/>
            <a:tailEnd/>
          </a:ln>
        </p:spPr>
        <p:txBody>
          <a:bodyPr/>
          <a:lstStyle/>
          <a:p>
            <a:r>
              <a:rPr lang="en-US" altLang="zh-CN" sz="2000" b="1">
                <a:solidFill>
                  <a:schemeClr val="bg1"/>
                </a:solidFill>
                <a:latin typeface="宋体" pitchFamily="2" charset="-122"/>
              </a:rPr>
              <a:t>8</a:t>
            </a:r>
            <a:r>
              <a:rPr lang="zh-CN" altLang="en-US" sz="2000" b="1">
                <a:solidFill>
                  <a:schemeClr val="bg1"/>
                </a:solidFill>
                <a:latin typeface="宋体" pitchFamily="2" charset="-122"/>
              </a:rPr>
              <a:t>路输入</a:t>
            </a:r>
            <a:endParaRPr lang="en-US" altLang="zh-CN" sz="2000">
              <a:solidFill>
                <a:schemeClr val="bg1"/>
              </a:solidFill>
              <a:latin typeface="宋体" pitchFamily="2" charset="-122"/>
            </a:endParaRPr>
          </a:p>
        </p:txBody>
      </p:sp>
      <p:sp>
        <p:nvSpPr>
          <p:cNvPr id="76805" name="AutoShape 5"/>
          <p:cNvSpPr>
            <a:spLocks noChangeArrowheads="1"/>
          </p:cNvSpPr>
          <p:nvPr/>
        </p:nvSpPr>
        <p:spPr bwMode="auto">
          <a:xfrm>
            <a:off x="323850" y="333375"/>
            <a:ext cx="2014538" cy="792163"/>
          </a:xfrm>
          <a:prstGeom prst="wedgeRoundRectCallout">
            <a:avLst>
              <a:gd name="adj1" fmla="val 80889"/>
              <a:gd name="adj2" fmla="val 165833"/>
              <a:gd name="adj3" fmla="val 16667"/>
            </a:avLst>
          </a:prstGeom>
          <a:solidFill>
            <a:srgbClr val="CC99FF"/>
          </a:solidFill>
          <a:ln w="9525">
            <a:solidFill>
              <a:schemeClr val="tx1"/>
            </a:solidFill>
            <a:miter lim="800000"/>
            <a:headEnd/>
            <a:tailEnd/>
          </a:ln>
        </p:spPr>
        <p:txBody>
          <a:bodyPr/>
          <a:lstStyle/>
          <a:p>
            <a:pPr algn="ctr"/>
            <a:r>
              <a:rPr lang="en-US" altLang="zh-CN" b="1">
                <a:solidFill>
                  <a:schemeClr val="bg1"/>
                </a:solidFill>
                <a:latin typeface="宋体" pitchFamily="2" charset="-122"/>
              </a:rPr>
              <a:t>12</a:t>
            </a:r>
            <a:r>
              <a:rPr lang="zh-CN" altLang="en-US" b="1">
                <a:solidFill>
                  <a:schemeClr val="bg1"/>
                </a:solidFill>
                <a:latin typeface="宋体" pitchFamily="2" charset="-122"/>
              </a:rPr>
              <a:t>位分辨率</a:t>
            </a:r>
          </a:p>
        </p:txBody>
      </p:sp>
      <p:sp>
        <p:nvSpPr>
          <p:cNvPr id="76806" name="AutoShape 6"/>
          <p:cNvSpPr>
            <a:spLocks noChangeArrowheads="1"/>
          </p:cNvSpPr>
          <p:nvPr/>
        </p:nvSpPr>
        <p:spPr bwMode="auto">
          <a:xfrm>
            <a:off x="4211638" y="5589588"/>
            <a:ext cx="1728787" cy="504825"/>
          </a:xfrm>
          <a:prstGeom prst="wedgeRoundRectCallout">
            <a:avLst>
              <a:gd name="adj1" fmla="val 65704"/>
              <a:gd name="adj2" fmla="val -477046"/>
              <a:gd name="adj3" fmla="val 16667"/>
            </a:avLst>
          </a:prstGeom>
          <a:solidFill>
            <a:srgbClr val="CC99FF"/>
          </a:solidFill>
          <a:ln w="9525">
            <a:solidFill>
              <a:schemeClr val="tx1"/>
            </a:solidFill>
            <a:miter lim="800000"/>
            <a:headEnd/>
            <a:tailEnd/>
          </a:ln>
        </p:spPr>
        <p:txBody>
          <a:bodyPr/>
          <a:lstStyle/>
          <a:p>
            <a:r>
              <a:rPr lang="zh-CN" altLang="en-US" sz="1800" b="1">
                <a:solidFill>
                  <a:schemeClr val="bg1"/>
                </a:solidFill>
                <a:latin typeface="Arial" pitchFamily="34" charset="0"/>
              </a:rPr>
              <a:t>采样</a:t>
            </a:r>
            <a:r>
              <a:rPr lang="en-US" altLang="zh-CN" sz="1800" b="1">
                <a:solidFill>
                  <a:schemeClr val="bg1"/>
                </a:solidFill>
                <a:latin typeface="Arial" pitchFamily="34" charset="0"/>
              </a:rPr>
              <a:t>/</a:t>
            </a:r>
            <a:r>
              <a:rPr lang="zh-CN" altLang="en-US" sz="1800" b="1">
                <a:solidFill>
                  <a:schemeClr val="bg1"/>
                </a:solidFill>
                <a:latin typeface="Arial" pitchFamily="34" charset="0"/>
              </a:rPr>
              <a:t>保持器</a:t>
            </a:r>
          </a:p>
        </p:txBody>
      </p:sp>
      <p:sp>
        <p:nvSpPr>
          <p:cNvPr id="76807" name="AutoShape 8"/>
          <p:cNvSpPr>
            <a:spLocks noChangeArrowheads="1"/>
          </p:cNvSpPr>
          <p:nvPr/>
        </p:nvSpPr>
        <p:spPr bwMode="auto">
          <a:xfrm>
            <a:off x="250825" y="3933825"/>
            <a:ext cx="1081088" cy="935038"/>
          </a:xfrm>
          <a:prstGeom prst="wedgeRoundRectCallout">
            <a:avLst>
              <a:gd name="adj1" fmla="val 112704"/>
              <a:gd name="adj2" fmla="val -44056"/>
              <a:gd name="adj3" fmla="val 16667"/>
            </a:avLst>
          </a:prstGeom>
          <a:solidFill>
            <a:srgbClr val="CC99FF"/>
          </a:solidFill>
          <a:ln w="9525">
            <a:solidFill>
              <a:schemeClr val="tx1"/>
            </a:solidFill>
            <a:miter lim="800000"/>
            <a:headEnd/>
            <a:tailEnd/>
          </a:ln>
        </p:spPr>
        <p:txBody>
          <a:bodyPr/>
          <a:lstStyle/>
          <a:p>
            <a:pPr algn="ctr"/>
            <a:r>
              <a:rPr lang="zh-CN" altLang="en-US" sz="2000" b="1">
                <a:solidFill>
                  <a:schemeClr val="bg1"/>
                </a:solidFill>
                <a:latin typeface="Arial" pitchFamily="34" charset="0"/>
              </a:rPr>
              <a:t>程序</a:t>
            </a:r>
          </a:p>
          <a:p>
            <a:pPr algn="ctr"/>
            <a:r>
              <a:rPr lang="zh-CN" altLang="en-US" sz="2000" b="1">
                <a:solidFill>
                  <a:schemeClr val="bg1"/>
                </a:solidFill>
                <a:latin typeface="Arial" pitchFamily="34" charset="0"/>
              </a:rPr>
              <a:t>查询</a:t>
            </a:r>
          </a:p>
        </p:txBody>
      </p:sp>
      <p:sp>
        <p:nvSpPr>
          <p:cNvPr id="76808" name="AutoShape 9"/>
          <p:cNvSpPr>
            <a:spLocks noChangeArrowheads="1"/>
          </p:cNvSpPr>
          <p:nvPr/>
        </p:nvSpPr>
        <p:spPr bwMode="auto">
          <a:xfrm rot="10800000" flipV="1">
            <a:off x="8172450" y="476250"/>
            <a:ext cx="792163" cy="863600"/>
          </a:xfrm>
          <a:prstGeom prst="wedgeRoundRectCallout">
            <a:avLst>
              <a:gd name="adj1" fmla="val 92884"/>
              <a:gd name="adj2" fmla="val 242278"/>
              <a:gd name="adj3" fmla="val 16667"/>
            </a:avLst>
          </a:prstGeom>
          <a:solidFill>
            <a:srgbClr val="CC99FF"/>
          </a:solidFill>
          <a:ln w="9525">
            <a:solidFill>
              <a:schemeClr val="tx1"/>
            </a:solidFill>
            <a:miter lim="800000"/>
            <a:headEnd/>
            <a:tailEnd/>
          </a:ln>
        </p:spPr>
        <p:txBody>
          <a:bodyPr/>
          <a:lstStyle/>
          <a:p>
            <a:r>
              <a:rPr lang="zh-CN" altLang="en-US" sz="2000" b="1">
                <a:solidFill>
                  <a:schemeClr val="bg1"/>
                </a:solidFill>
                <a:latin typeface="宋体" pitchFamily="2" charset="-122"/>
              </a:rPr>
              <a:t>多路</a:t>
            </a:r>
          </a:p>
          <a:p>
            <a:r>
              <a:rPr lang="zh-CN" altLang="en-US" sz="2000" b="1">
                <a:solidFill>
                  <a:schemeClr val="bg1"/>
                </a:solidFill>
                <a:latin typeface="宋体" pitchFamily="2" charset="-122"/>
              </a:rPr>
              <a:t>开关</a:t>
            </a:r>
            <a:endParaRPr lang="en-US" altLang="zh-CN" sz="2000">
              <a:solidFill>
                <a:schemeClr val="bg1"/>
              </a:solidFill>
              <a:latin typeface="宋体"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idx="1"/>
          </p:nvPr>
        </p:nvSpPr>
        <p:spPr>
          <a:xfrm>
            <a:off x="152400" y="1371600"/>
            <a:ext cx="8740775" cy="4724400"/>
          </a:xfrm>
        </p:spPr>
        <p:txBody>
          <a:bodyPr/>
          <a:lstStyle/>
          <a:p>
            <a:pPr eaLnBrk="1" hangingPunct="1">
              <a:buFont typeface="Wingdings" pitchFamily="2" charset="2"/>
              <a:buNone/>
            </a:pPr>
            <a:r>
              <a:rPr lang="zh-CN" altLang="en-US" sz="2400" dirty="0" smtClean="0">
                <a:latin typeface="宋体" pitchFamily="2" charset="-122"/>
              </a:rPr>
              <a:t>	图中模拟量输入通道由8路</a:t>
            </a:r>
            <a:r>
              <a:rPr lang="zh-CN" altLang="en-US" sz="2400" dirty="0" smtClean="0">
                <a:solidFill>
                  <a:schemeClr val="accent1"/>
                </a:solidFill>
                <a:latin typeface="宋体" pitchFamily="2" charset="-122"/>
              </a:rPr>
              <a:t>模拟开关</a:t>
            </a:r>
            <a:r>
              <a:rPr lang="en-US" altLang="zh-CN" sz="2400" dirty="0" err="1" smtClean="0">
                <a:latin typeface="宋体" pitchFamily="2" charset="-122"/>
              </a:rPr>
              <a:t>CD4051</a:t>
            </a:r>
            <a:r>
              <a:rPr lang="en-US" altLang="zh-CN" sz="2400" dirty="0" smtClean="0">
                <a:latin typeface="宋体" pitchFamily="2" charset="-122"/>
              </a:rPr>
              <a:t>、</a:t>
            </a:r>
            <a:r>
              <a:rPr lang="zh-CN" altLang="en-US" sz="2400" dirty="0" smtClean="0">
                <a:solidFill>
                  <a:schemeClr val="accent1"/>
                </a:solidFill>
                <a:latin typeface="宋体" pitchFamily="2" charset="-122"/>
              </a:rPr>
              <a:t>采样保持器</a:t>
            </a:r>
            <a:r>
              <a:rPr lang="en-US" altLang="zh-CN" sz="2400" dirty="0" err="1" smtClean="0">
                <a:latin typeface="宋体" pitchFamily="2" charset="-122"/>
              </a:rPr>
              <a:t>LF398、</a:t>
            </a:r>
            <a:r>
              <a:rPr lang="en-US" altLang="zh-CN" sz="2400" dirty="0" err="1" smtClean="0">
                <a:solidFill>
                  <a:schemeClr val="accent1"/>
                </a:solidFill>
                <a:latin typeface="宋体" pitchFamily="2" charset="-122"/>
              </a:rPr>
              <a:t>12</a:t>
            </a:r>
            <a:r>
              <a:rPr lang="zh-CN" altLang="en-US" sz="2400" dirty="0" smtClean="0">
                <a:solidFill>
                  <a:schemeClr val="accent1"/>
                </a:solidFill>
                <a:latin typeface="宋体" pitchFamily="2" charset="-122"/>
              </a:rPr>
              <a:t>位</a:t>
            </a:r>
            <a:r>
              <a:rPr lang="en-US" altLang="zh-CN" sz="2400" dirty="0" smtClean="0">
                <a:solidFill>
                  <a:schemeClr val="accent1"/>
                </a:solidFill>
                <a:latin typeface="宋体" pitchFamily="2" charset="-122"/>
              </a:rPr>
              <a:t>A/D</a:t>
            </a:r>
            <a:r>
              <a:rPr lang="zh-CN" altLang="en-US" sz="2400" dirty="0" smtClean="0">
                <a:solidFill>
                  <a:schemeClr val="accent1"/>
                </a:solidFill>
                <a:latin typeface="宋体" pitchFamily="2" charset="-122"/>
              </a:rPr>
              <a:t>转换器</a:t>
            </a:r>
            <a:r>
              <a:rPr lang="en-US" altLang="zh-CN" sz="2400" dirty="0" err="1" smtClean="0">
                <a:latin typeface="宋体" pitchFamily="2" charset="-122"/>
              </a:rPr>
              <a:t>AD574A</a:t>
            </a:r>
            <a:r>
              <a:rPr lang="zh-CN" altLang="en-US" sz="2400" dirty="0" smtClean="0">
                <a:latin typeface="宋体" pitchFamily="2" charset="-122"/>
              </a:rPr>
              <a:t>和</a:t>
            </a:r>
            <a:r>
              <a:rPr lang="zh-CN" altLang="en-US" sz="2400" dirty="0" smtClean="0">
                <a:solidFill>
                  <a:schemeClr val="accent1"/>
                </a:solidFill>
                <a:latin typeface="宋体" pitchFamily="2" charset="-122"/>
              </a:rPr>
              <a:t>并行接口</a:t>
            </a:r>
            <a:r>
              <a:rPr lang="zh-CN" altLang="en-US" sz="2400" dirty="0" smtClean="0">
                <a:latin typeface="宋体" pitchFamily="2" charset="-122"/>
              </a:rPr>
              <a:t>芯片8255</a:t>
            </a:r>
            <a:r>
              <a:rPr lang="en-US" altLang="zh-CN" sz="2400" dirty="0" smtClean="0">
                <a:latin typeface="宋体" pitchFamily="2" charset="-122"/>
              </a:rPr>
              <a:t>A</a:t>
            </a:r>
            <a:r>
              <a:rPr lang="zh-CN" altLang="en-US" sz="2400" dirty="0" smtClean="0">
                <a:latin typeface="宋体" pitchFamily="2" charset="-122"/>
              </a:rPr>
              <a:t>等组成。</a:t>
            </a:r>
          </a:p>
          <a:p>
            <a:pPr eaLnBrk="1" hangingPunct="1">
              <a:buFont typeface="Wingdings" pitchFamily="2" charset="2"/>
              <a:buNone/>
            </a:pPr>
            <a:r>
              <a:rPr lang="zh-CN" altLang="en-US" sz="2400" dirty="0" smtClean="0">
                <a:latin typeface="宋体" pitchFamily="2" charset="-122"/>
              </a:rPr>
              <a:t>	其工作过程为：</a:t>
            </a:r>
          </a:p>
          <a:p>
            <a:pPr eaLnBrk="1" hangingPunct="1">
              <a:buFont typeface="Wingdings" pitchFamily="2" charset="2"/>
              <a:buNone/>
            </a:pPr>
            <a:r>
              <a:rPr lang="zh-CN" altLang="en-US" sz="2400" dirty="0" smtClean="0">
                <a:solidFill>
                  <a:schemeClr val="folHlink"/>
                </a:solidFill>
                <a:latin typeface="宋体" pitchFamily="2" charset="-122"/>
              </a:rPr>
              <a:t>	(1)通道选择</a:t>
            </a:r>
          </a:p>
          <a:p>
            <a:pPr eaLnBrk="1" hangingPunct="1">
              <a:buFont typeface="Wingdings" pitchFamily="2" charset="2"/>
              <a:buNone/>
            </a:pPr>
            <a:r>
              <a:rPr lang="zh-CN" altLang="en-US" sz="2400" dirty="0" smtClean="0">
                <a:latin typeface="宋体" pitchFamily="2" charset="-122"/>
              </a:rPr>
              <a:t>  将模拟量输入通道号写入</a:t>
            </a:r>
            <a:r>
              <a:rPr lang="zh-CN" altLang="en-US" sz="2400" dirty="0" smtClean="0">
                <a:solidFill>
                  <a:schemeClr val="accent1"/>
                </a:solidFill>
                <a:latin typeface="宋体" pitchFamily="2" charset="-122"/>
              </a:rPr>
              <a:t>8255的端口</a:t>
            </a:r>
            <a:r>
              <a:rPr lang="en-US" altLang="zh-CN" sz="2400" dirty="0" smtClean="0">
                <a:solidFill>
                  <a:schemeClr val="accent1"/>
                </a:solidFill>
                <a:latin typeface="宋体" pitchFamily="2" charset="-122"/>
              </a:rPr>
              <a:t>C</a:t>
            </a:r>
            <a:r>
              <a:rPr lang="zh-CN" altLang="en-US" sz="2400" dirty="0" smtClean="0">
                <a:solidFill>
                  <a:schemeClr val="accent1"/>
                </a:solidFill>
                <a:latin typeface="宋体" pitchFamily="2" charset="-122"/>
              </a:rPr>
              <a:t>低4位</a:t>
            </a:r>
            <a:r>
              <a:rPr lang="zh-CN" altLang="en-US" sz="2400" dirty="0" smtClean="0">
                <a:latin typeface="宋体" pitchFamily="2" charset="-122"/>
              </a:rPr>
              <a:t>（</a:t>
            </a:r>
            <a:r>
              <a:rPr lang="en-US" altLang="zh-CN" sz="2400" dirty="0" err="1" smtClean="0">
                <a:latin typeface="宋体" pitchFamily="2" charset="-122"/>
              </a:rPr>
              <a:t>PC3～PC0</a:t>
            </a:r>
            <a:r>
              <a:rPr lang="en-US" altLang="zh-CN" sz="2400" dirty="0" smtClean="0">
                <a:latin typeface="宋体" pitchFamily="2" charset="-122"/>
              </a:rPr>
              <a:t>），</a:t>
            </a:r>
            <a:r>
              <a:rPr lang="zh-CN" altLang="en-US" sz="2400" dirty="0" smtClean="0">
                <a:latin typeface="宋体" pitchFamily="2" charset="-122"/>
              </a:rPr>
              <a:t>可以依次选通8路通道。</a:t>
            </a:r>
          </a:p>
          <a:p>
            <a:pPr eaLnBrk="1" hangingPunct="1">
              <a:buFont typeface="Wingdings" pitchFamily="2" charset="2"/>
              <a:buNone/>
            </a:pPr>
            <a:r>
              <a:rPr lang="zh-CN" altLang="en-US" sz="2400" dirty="0" smtClean="0">
                <a:solidFill>
                  <a:schemeClr val="folHlink"/>
                </a:solidFill>
                <a:latin typeface="宋体" pitchFamily="2" charset="-122"/>
              </a:rPr>
              <a:t>  (2)采样保持控制</a:t>
            </a:r>
          </a:p>
          <a:p>
            <a:pPr eaLnBrk="1" hangingPunct="1">
              <a:buFont typeface="Wingdings" pitchFamily="2" charset="2"/>
              <a:buNone/>
            </a:pPr>
            <a:r>
              <a:rPr lang="zh-CN" altLang="en-US" sz="2400" dirty="0" smtClean="0">
                <a:latin typeface="宋体" pitchFamily="2" charset="-122"/>
              </a:rPr>
              <a:t>  把</a:t>
            </a:r>
            <a:r>
              <a:rPr lang="en-US" altLang="zh-CN" sz="2400" dirty="0" err="1" smtClean="0">
                <a:latin typeface="宋体" pitchFamily="2" charset="-122"/>
              </a:rPr>
              <a:t>AD574</a:t>
            </a:r>
            <a:r>
              <a:rPr lang="zh-CN" altLang="en-US" sz="2400" dirty="0" smtClean="0">
                <a:latin typeface="宋体" pitchFamily="2" charset="-122"/>
              </a:rPr>
              <a:t>的信号通过反相器连到</a:t>
            </a:r>
            <a:r>
              <a:rPr lang="en-US" altLang="zh-CN" sz="2400" dirty="0" err="1" smtClean="0">
                <a:latin typeface="宋体" pitchFamily="2" charset="-122"/>
              </a:rPr>
              <a:t>LF398</a:t>
            </a:r>
            <a:r>
              <a:rPr lang="zh-CN" altLang="en-US" sz="2400" dirty="0" smtClean="0">
                <a:latin typeface="宋体" pitchFamily="2" charset="-122"/>
              </a:rPr>
              <a:t>的信号采样保持端，当</a:t>
            </a:r>
            <a:r>
              <a:rPr lang="en-US" altLang="zh-CN" sz="2400" dirty="0" err="1" smtClean="0">
                <a:latin typeface="宋体" pitchFamily="2" charset="-122"/>
              </a:rPr>
              <a:t>AD574</a:t>
            </a:r>
            <a:r>
              <a:rPr lang="zh-CN" altLang="en-US" sz="2400" dirty="0" smtClean="0">
                <a:latin typeface="宋体" pitchFamily="2" charset="-122"/>
              </a:rPr>
              <a:t>未转换期间或转换结束时＝0，使</a:t>
            </a:r>
            <a:r>
              <a:rPr lang="en-US" altLang="zh-CN" sz="2400" dirty="0" err="1" smtClean="0">
                <a:latin typeface="宋体" pitchFamily="2" charset="-122"/>
              </a:rPr>
              <a:t>LF398</a:t>
            </a:r>
            <a:r>
              <a:rPr lang="zh-CN" altLang="en-US" sz="2400" dirty="0" smtClean="0">
                <a:latin typeface="宋体" pitchFamily="2" charset="-122"/>
              </a:rPr>
              <a:t>处于采样状态，当</a:t>
            </a:r>
            <a:r>
              <a:rPr lang="en-US" altLang="zh-CN" sz="2400" dirty="0" err="1" smtClean="0">
                <a:solidFill>
                  <a:schemeClr val="accent1"/>
                </a:solidFill>
                <a:latin typeface="宋体" pitchFamily="2" charset="-122"/>
              </a:rPr>
              <a:t>AD574</a:t>
            </a:r>
            <a:r>
              <a:rPr lang="zh-CN" altLang="en-US" sz="2400" dirty="0" smtClean="0">
                <a:solidFill>
                  <a:schemeClr val="accent1"/>
                </a:solidFill>
                <a:latin typeface="宋体" pitchFamily="2" charset="-122"/>
              </a:rPr>
              <a:t>转换期间</a:t>
            </a:r>
            <a:r>
              <a:rPr lang="zh-CN" altLang="en-US" sz="2400" dirty="0" smtClean="0">
                <a:latin typeface="宋体" pitchFamily="2" charset="-122"/>
              </a:rPr>
              <a:t>＝1，使</a:t>
            </a:r>
            <a:r>
              <a:rPr lang="en-US" altLang="zh-CN" sz="2400" dirty="0" err="1" smtClean="0">
                <a:solidFill>
                  <a:schemeClr val="accent1"/>
                </a:solidFill>
                <a:latin typeface="宋体" pitchFamily="2" charset="-122"/>
              </a:rPr>
              <a:t>LF398</a:t>
            </a:r>
            <a:r>
              <a:rPr lang="zh-CN" altLang="en-US" sz="2400" dirty="0" smtClean="0">
                <a:solidFill>
                  <a:schemeClr val="accent1"/>
                </a:solidFill>
                <a:latin typeface="宋体" pitchFamily="2" charset="-122"/>
              </a:rPr>
              <a:t>处于保持状态</a:t>
            </a:r>
            <a:r>
              <a:rPr lang="zh-CN" altLang="en-US" sz="2400" dirty="0" smtClean="0">
                <a:latin typeface="宋体" pitchFamily="2" charset="-122"/>
              </a:rPr>
              <a:t>。</a:t>
            </a:r>
            <a:endParaRPr lang="zh-CN" altLang="en-US" sz="2800"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a:xfrm>
            <a:off x="304800" y="1524000"/>
            <a:ext cx="8534400" cy="4953000"/>
          </a:xfrm>
        </p:spPr>
        <p:txBody>
          <a:bodyPr/>
          <a:lstStyle/>
          <a:p>
            <a:pPr eaLnBrk="1" hangingPunct="1">
              <a:buFont typeface="Wingdings" pitchFamily="2" charset="2"/>
              <a:buNone/>
            </a:pPr>
            <a:r>
              <a:rPr lang="zh-CN" altLang="en-US" sz="2400" dirty="0" smtClean="0">
                <a:solidFill>
                  <a:schemeClr val="folHlink"/>
                </a:solidFill>
                <a:latin typeface="宋体" pitchFamily="2" charset="-122"/>
              </a:rPr>
              <a:t>	(3)启动</a:t>
            </a:r>
            <a:r>
              <a:rPr lang="en-US" altLang="zh-CN" sz="2400" dirty="0" err="1" smtClean="0">
                <a:solidFill>
                  <a:schemeClr val="folHlink"/>
                </a:solidFill>
                <a:latin typeface="宋体" pitchFamily="2" charset="-122"/>
              </a:rPr>
              <a:t>AD574</a:t>
            </a:r>
            <a:r>
              <a:rPr lang="zh-CN" altLang="en-US" sz="2400" dirty="0" smtClean="0">
                <a:solidFill>
                  <a:schemeClr val="folHlink"/>
                </a:solidFill>
                <a:latin typeface="宋体" pitchFamily="2" charset="-122"/>
              </a:rPr>
              <a:t>进行</a:t>
            </a:r>
            <a:r>
              <a:rPr lang="en-US" altLang="zh-CN" sz="2400" dirty="0" smtClean="0">
                <a:solidFill>
                  <a:schemeClr val="folHlink"/>
                </a:solidFill>
                <a:latin typeface="宋体" pitchFamily="2" charset="-122"/>
              </a:rPr>
              <a:t>A/D</a:t>
            </a:r>
            <a:r>
              <a:rPr lang="zh-CN" altLang="en-US" sz="2400" dirty="0" smtClean="0">
                <a:solidFill>
                  <a:schemeClr val="folHlink"/>
                </a:solidFill>
                <a:latin typeface="宋体" pitchFamily="2" charset="-122"/>
              </a:rPr>
              <a:t>转换</a:t>
            </a:r>
          </a:p>
          <a:p>
            <a:pPr eaLnBrk="1" hangingPunct="1">
              <a:buFont typeface="Wingdings" pitchFamily="2" charset="2"/>
              <a:buNone/>
            </a:pPr>
            <a:r>
              <a:rPr lang="zh-CN" altLang="en-US" sz="2400" dirty="0" smtClean="0">
                <a:latin typeface="宋体" pitchFamily="2" charset="-122"/>
              </a:rPr>
              <a:t>  通过8255的端口</a:t>
            </a:r>
            <a:r>
              <a:rPr lang="en-US" altLang="zh-CN" sz="2400" dirty="0" err="1" smtClean="0">
                <a:solidFill>
                  <a:schemeClr val="accent1"/>
                </a:solidFill>
                <a:latin typeface="宋体" pitchFamily="2" charset="-122"/>
              </a:rPr>
              <a:t>PC6～PC4</a:t>
            </a:r>
            <a:r>
              <a:rPr lang="zh-CN" altLang="en-US" sz="2400" dirty="0" smtClean="0">
                <a:solidFill>
                  <a:schemeClr val="accent1"/>
                </a:solidFill>
                <a:latin typeface="宋体" pitchFamily="2" charset="-122"/>
              </a:rPr>
              <a:t>输出控制信号启动</a:t>
            </a:r>
            <a:r>
              <a:rPr lang="en-US" altLang="zh-CN" sz="2400" dirty="0" err="1" smtClean="0">
                <a:latin typeface="宋体" pitchFamily="2" charset="-122"/>
              </a:rPr>
              <a:t>AD574</a:t>
            </a:r>
            <a:r>
              <a:rPr lang="en-US" altLang="zh-CN" sz="2400" dirty="0" smtClean="0">
                <a:latin typeface="宋体" pitchFamily="2" charset="-122"/>
              </a:rPr>
              <a:t>。</a:t>
            </a:r>
            <a:endParaRPr lang="zh-CN" altLang="en-US" sz="2400" dirty="0" smtClean="0">
              <a:latin typeface="宋体" pitchFamily="2" charset="-122"/>
            </a:endParaRPr>
          </a:p>
          <a:p>
            <a:pPr eaLnBrk="1" hangingPunct="1">
              <a:buFont typeface="Wingdings" pitchFamily="2" charset="2"/>
              <a:buNone/>
            </a:pPr>
            <a:r>
              <a:rPr lang="zh-CN" altLang="en-US" sz="2400" dirty="0" smtClean="0">
                <a:latin typeface="宋体" pitchFamily="2" charset="-122"/>
              </a:rPr>
              <a:t>	</a:t>
            </a:r>
            <a:r>
              <a:rPr lang="zh-CN" altLang="en-US" sz="2400" dirty="0" smtClean="0">
                <a:solidFill>
                  <a:schemeClr val="folHlink"/>
                </a:solidFill>
                <a:latin typeface="宋体" pitchFamily="2" charset="-122"/>
              </a:rPr>
              <a:t>(4)查询</a:t>
            </a:r>
            <a:r>
              <a:rPr lang="en-US" altLang="zh-CN" sz="2400" dirty="0" err="1" smtClean="0">
                <a:solidFill>
                  <a:schemeClr val="folHlink"/>
                </a:solidFill>
                <a:latin typeface="宋体" pitchFamily="2" charset="-122"/>
              </a:rPr>
              <a:t>AD574A</a:t>
            </a:r>
            <a:r>
              <a:rPr lang="zh-CN" altLang="en-US" sz="2400" dirty="0" smtClean="0">
                <a:solidFill>
                  <a:schemeClr val="folHlink"/>
                </a:solidFill>
                <a:latin typeface="宋体" pitchFamily="2" charset="-122"/>
              </a:rPr>
              <a:t>是否转换结束</a:t>
            </a:r>
          </a:p>
          <a:p>
            <a:pPr eaLnBrk="1" hangingPunct="1">
              <a:buFont typeface="Wingdings" pitchFamily="2" charset="2"/>
              <a:buNone/>
            </a:pPr>
            <a:r>
              <a:rPr lang="zh-CN" altLang="en-US" sz="2400" dirty="0" smtClean="0">
                <a:latin typeface="宋体" pitchFamily="2" charset="-122"/>
              </a:rPr>
              <a:t>  读8255</a:t>
            </a:r>
            <a:r>
              <a:rPr lang="en-US" altLang="zh-CN" sz="2400" dirty="0" smtClean="0">
                <a:latin typeface="宋体" pitchFamily="2" charset="-122"/>
              </a:rPr>
              <a:t>A</a:t>
            </a:r>
            <a:r>
              <a:rPr lang="zh-CN" altLang="en-US" sz="2400" dirty="0" smtClean="0">
                <a:latin typeface="宋体" pitchFamily="2" charset="-122"/>
              </a:rPr>
              <a:t>的</a:t>
            </a:r>
            <a:r>
              <a:rPr lang="zh-CN" altLang="en-US" sz="2400" dirty="0" smtClean="0">
                <a:solidFill>
                  <a:schemeClr val="accent1"/>
                </a:solidFill>
                <a:latin typeface="宋体" pitchFamily="2" charset="-122"/>
              </a:rPr>
              <a:t>端口</a:t>
            </a:r>
            <a:r>
              <a:rPr lang="en-US" altLang="zh-CN" sz="2400" dirty="0" smtClean="0">
                <a:solidFill>
                  <a:schemeClr val="accent1"/>
                </a:solidFill>
                <a:latin typeface="宋体" pitchFamily="2" charset="-122"/>
              </a:rPr>
              <a:t>A</a:t>
            </a:r>
            <a:r>
              <a:rPr lang="en-US" altLang="zh-CN" sz="2400" dirty="0" smtClean="0">
                <a:latin typeface="宋体" pitchFamily="2" charset="-122"/>
              </a:rPr>
              <a:t>，</a:t>
            </a:r>
            <a:r>
              <a:rPr lang="zh-CN" altLang="en-US" sz="2400" dirty="0" smtClean="0">
                <a:latin typeface="宋体" pitchFamily="2" charset="-122"/>
              </a:rPr>
              <a:t>查询是否已由高电平变为低电平。</a:t>
            </a:r>
          </a:p>
          <a:p>
            <a:pPr eaLnBrk="1" hangingPunct="1">
              <a:buFont typeface="Wingdings" pitchFamily="2" charset="2"/>
              <a:buNone/>
            </a:pPr>
            <a:r>
              <a:rPr lang="zh-CN" altLang="en-US" sz="2400" dirty="0" smtClean="0">
                <a:solidFill>
                  <a:schemeClr val="folHlink"/>
                </a:solidFill>
                <a:latin typeface="宋体" pitchFamily="2" charset="-122"/>
              </a:rPr>
              <a:t>	(5)读取转换结果</a:t>
            </a:r>
          </a:p>
          <a:p>
            <a:pPr eaLnBrk="1" hangingPunct="1">
              <a:buFont typeface="Wingdings" pitchFamily="2" charset="2"/>
              <a:buNone/>
            </a:pPr>
            <a:r>
              <a:rPr lang="zh-CN" altLang="en-US" sz="2400" dirty="0" smtClean="0">
                <a:latin typeface="宋体" pitchFamily="2" charset="-122"/>
              </a:rPr>
              <a:t>  若已由高电平变为低电平，则读</a:t>
            </a:r>
            <a:r>
              <a:rPr lang="zh-CN" altLang="en-US" sz="2400" dirty="0" smtClean="0">
                <a:solidFill>
                  <a:schemeClr val="accent1"/>
                </a:solidFill>
                <a:latin typeface="宋体" pitchFamily="2" charset="-122"/>
              </a:rPr>
              <a:t>8255</a:t>
            </a:r>
            <a:r>
              <a:rPr lang="en-US" altLang="zh-CN" sz="2400" dirty="0" smtClean="0">
                <a:solidFill>
                  <a:schemeClr val="accent1"/>
                </a:solidFill>
                <a:latin typeface="宋体" pitchFamily="2" charset="-122"/>
              </a:rPr>
              <a:t>A</a:t>
            </a:r>
            <a:r>
              <a:rPr lang="zh-CN" altLang="en-US" sz="2400" dirty="0" smtClean="0">
                <a:solidFill>
                  <a:schemeClr val="accent1"/>
                </a:solidFill>
                <a:latin typeface="宋体" pitchFamily="2" charset="-122"/>
              </a:rPr>
              <a:t>端口</a:t>
            </a:r>
            <a:r>
              <a:rPr lang="en-US" altLang="zh-CN" sz="2400" dirty="0" err="1" smtClean="0">
                <a:solidFill>
                  <a:schemeClr val="accent1"/>
                </a:solidFill>
                <a:latin typeface="宋体" pitchFamily="2" charset="-122"/>
              </a:rPr>
              <a:t>A、B</a:t>
            </a:r>
            <a:r>
              <a:rPr lang="en-US" altLang="zh-CN" sz="2400" dirty="0" smtClean="0">
                <a:latin typeface="宋体" pitchFamily="2" charset="-122"/>
              </a:rPr>
              <a:t>，</a:t>
            </a:r>
            <a:r>
              <a:rPr lang="zh-CN" altLang="en-US" sz="2400" dirty="0" smtClean="0">
                <a:latin typeface="宋体" pitchFamily="2" charset="-122"/>
              </a:rPr>
              <a:t>便可得到12位转换结果。</a:t>
            </a:r>
          </a:p>
          <a:p>
            <a:pPr eaLnBrk="1" hangingPunct="1">
              <a:buFont typeface="Wingdings" pitchFamily="2" charset="2"/>
              <a:buNone/>
            </a:pPr>
            <a:endParaRPr lang="zh-CN" altLang="en-US" sz="2400" dirty="0" smtClean="0">
              <a:latin typeface="宋体" pitchFamily="2" charset="-122"/>
            </a:endParaRPr>
          </a:p>
          <a:p>
            <a:pPr eaLnBrk="1" hangingPunct="1">
              <a:buFont typeface="Wingdings" pitchFamily="2" charset="2"/>
              <a:buNone/>
            </a:pPr>
            <a:r>
              <a:rPr lang="zh-CN" altLang="en-US" sz="2400" dirty="0" smtClean="0">
                <a:latin typeface="宋体" pitchFamily="2" charset="-122"/>
              </a:rPr>
              <a:t>	计算机总线通过8255并行接口便可实现８路模拟量的数据采集。</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lstStyle/>
          <a:p>
            <a:pPr eaLnBrk="1" hangingPunct="1">
              <a:buFont typeface="Wingdings" pitchFamily="2" charset="2"/>
              <a:buNone/>
            </a:pPr>
            <a:r>
              <a:rPr lang="zh-CN" altLang="en-US" smtClean="0"/>
              <a:t>	结构形式</a:t>
            </a:r>
          </a:p>
          <a:p>
            <a:pPr eaLnBrk="1" hangingPunct="1">
              <a:buFont typeface="Wingdings" pitchFamily="2" charset="2"/>
              <a:buNone/>
            </a:pPr>
            <a:r>
              <a:rPr lang="en-US" altLang="zh-CN" smtClean="0"/>
              <a:t>	D/A</a:t>
            </a:r>
            <a:r>
              <a:rPr lang="zh-CN" altLang="en-US" smtClean="0"/>
              <a:t>转换原理</a:t>
            </a:r>
          </a:p>
          <a:p>
            <a:pPr eaLnBrk="1" hangingPunct="1">
              <a:buFont typeface="Wingdings" pitchFamily="2" charset="2"/>
              <a:buNone/>
            </a:pPr>
            <a:r>
              <a:rPr lang="en-US" altLang="zh-CN" smtClean="0"/>
              <a:t>	8</a:t>
            </a:r>
            <a:r>
              <a:rPr lang="zh-CN" altLang="en-US" smtClean="0"/>
              <a:t>位</a:t>
            </a:r>
            <a:r>
              <a:rPr lang="en-US" altLang="zh-CN" smtClean="0"/>
              <a:t>D/A</a:t>
            </a:r>
            <a:r>
              <a:rPr lang="zh-CN" altLang="en-US" smtClean="0"/>
              <a:t>转换器</a:t>
            </a:r>
            <a:r>
              <a:rPr lang="en-US" altLang="zh-CN" smtClean="0"/>
              <a:t>DAC0832</a:t>
            </a:r>
          </a:p>
          <a:p>
            <a:pPr eaLnBrk="1" hangingPunct="1">
              <a:buFont typeface="Wingdings" pitchFamily="2" charset="2"/>
              <a:buNone/>
            </a:pPr>
            <a:r>
              <a:rPr lang="en-US" altLang="zh-CN" smtClean="0"/>
              <a:t>	D/A</a:t>
            </a:r>
            <a:r>
              <a:rPr lang="zh-CN" altLang="en-US" smtClean="0"/>
              <a:t>转换器的输出方式</a:t>
            </a:r>
          </a:p>
          <a:p>
            <a:pPr eaLnBrk="1" hangingPunct="1">
              <a:buFont typeface="Wingdings" pitchFamily="2" charset="2"/>
              <a:buNone/>
            </a:pPr>
            <a:r>
              <a:rPr lang="en-US" altLang="zh-CN" smtClean="0"/>
              <a:t>	D/A</a:t>
            </a:r>
            <a:r>
              <a:rPr lang="zh-CN" altLang="en-US" smtClean="0"/>
              <a:t>转换接口技术</a:t>
            </a:r>
          </a:p>
          <a:p>
            <a:pPr eaLnBrk="1" hangingPunct="1">
              <a:buFont typeface="Wingdings" pitchFamily="2" charset="2"/>
              <a:buNone/>
            </a:pPr>
            <a:r>
              <a:rPr lang="zh-CN" altLang="en-US" smtClean="0"/>
              <a:t>	模拟量输出通道设计</a:t>
            </a:r>
          </a:p>
        </p:txBody>
      </p:sp>
      <p:sp>
        <p:nvSpPr>
          <p:cNvPr id="79874" name="Rectangle 2"/>
          <p:cNvSpPr>
            <a:spLocks noGrp="1" noChangeArrowheads="1"/>
          </p:cNvSpPr>
          <p:nvPr>
            <p:ph type="title"/>
          </p:nvPr>
        </p:nvSpPr>
        <p:spPr/>
        <p:txBody>
          <a:bodyPr/>
          <a:lstStyle/>
          <a:p>
            <a:pPr eaLnBrk="1" hangingPunct="1"/>
            <a:r>
              <a:rPr lang="zh-CN" altLang="en-US" smtClean="0"/>
              <a:t>2.</a:t>
            </a:r>
            <a:r>
              <a:rPr lang="en-US" altLang="zh-CN" smtClean="0"/>
              <a:t>3 </a:t>
            </a:r>
            <a:r>
              <a:rPr lang="zh-CN" altLang="en-US" smtClean="0"/>
              <a:t>模拟量输出通道</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idx="1"/>
          </p:nvPr>
        </p:nvSpPr>
        <p:spPr>
          <a:xfrm>
            <a:off x="395288" y="1412875"/>
            <a:ext cx="8353425" cy="4608513"/>
          </a:xfrm>
        </p:spPr>
        <p:txBody>
          <a:bodyPr/>
          <a:lstStyle/>
          <a:p>
            <a:pPr eaLnBrk="1" hangingPunct="1">
              <a:spcBef>
                <a:spcPct val="0"/>
              </a:spcBef>
            </a:pPr>
            <a:r>
              <a:rPr lang="zh-CN" altLang="en-US" sz="2800" dirty="0" smtClean="0">
                <a:solidFill>
                  <a:schemeClr val="folHlink"/>
                </a:solidFill>
              </a:rPr>
              <a:t>模拟量输出通道</a:t>
            </a:r>
            <a:r>
              <a:rPr lang="zh-CN" altLang="en-US" sz="2800" dirty="0" smtClean="0"/>
              <a:t>主要是将计算机计算得到的控制量（数字量）转换为模拟量来控制执行机构工作。</a:t>
            </a:r>
          </a:p>
          <a:p>
            <a:pPr eaLnBrk="1" hangingPunct="1">
              <a:spcBef>
                <a:spcPct val="0"/>
              </a:spcBef>
            </a:pPr>
            <a:endParaRPr lang="zh-CN" altLang="en-US" sz="2800" dirty="0" smtClean="0"/>
          </a:p>
          <a:p>
            <a:pPr eaLnBrk="1" hangingPunct="1">
              <a:spcBef>
                <a:spcPct val="0"/>
              </a:spcBef>
            </a:pPr>
            <a:r>
              <a:rPr lang="zh-CN" altLang="en-US" sz="2800" dirty="0" smtClean="0"/>
              <a:t>要求：（</a:t>
            </a:r>
            <a:r>
              <a:rPr lang="en-US" altLang="zh-CN" sz="2800" dirty="0" smtClean="0"/>
              <a:t>1</a:t>
            </a:r>
            <a:r>
              <a:rPr lang="zh-CN" altLang="en-US" sz="2800" dirty="0" smtClean="0"/>
              <a:t>）具有保持功能，</a:t>
            </a:r>
            <a:r>
              <a:rPr lang="zh-CN" altLang="en-US" sz="2800" dirty="0" smtClean="0">
                <a:latin typeface="宋体" pitchFamily="2" charset="-122"/>
              </a:rPr>
              <a:t>在新的控制信号到来		   之前，使本次控制信号维持不变 </a:t>
            </a:r>
            <a:endParaRPr lang="zh-CN" altLang="en-US" sz="2800" dirty="0" smtClean="0"/>
          </a:p>
          <a:p>
            <a:pPr eaLnBrk="1" hangingPunct="1">
              <a:spcBef>
                <a:spcPct val="0"/>
              </a:spcBef>
              <a:buFont typeface="Wingdings" pitchFamily="2" charset="2"/>
              <a:buNone/>
            </a:pPr>
            <a:r>
              <a:rPr lang="zh-CN" altLang="en-US" sz="2800" dirty="0" smtClean="0"/>
              <a:t>		      （</a:t>
            </a:r>
            <a:r>
              <a:rPr lang="en-US" altLang="zh-CN" sz="2800" dirty="0" smtClean="0"/>
              <a:t>2</a:t>
            </a:r>
            <a:r>
              <a:rPr lang="zh-CN" altLang="en-US" sz="2800" dirty="0" smtClean="0"/>
              <a:t>）满足一定的精度要求，可靠性高</a:t>
            </a:r>
          </a:p>
          <a:p>
            <a:pPr eaLnBrk="1" hangingPunct="1">
              <a:spcBef>
                <a:spcPct val="0"/>
              </a:spcBef>
              <a:buFont typeface="Wingdings" pitchFamily="2" charset="2"/>
              <a:buNone/>
            </a:pPr>
            <a:endParaRPr lang="zh-CN" altLang="en-US" sz="2800" dirty="0" smtClean="0"/>
          </a:p>
          <a:p>
            <a:pPr eaLnBrk="1" hangingPunct="1">
              <a:spcBef>
                <a:spcPct val="0"/>
              </a:spcBef>
              <a:buFont typeface="Wingdings" pitchFamily="2" charset="2"/>
              <a:buNone/>
            </a:pPr>
            <a:r>
              <a:rPr lang="zh-CN" altLang="en-US" sz="2800" dirty="0" smtClean="0"/>
              <a:t>	模拟量输出通道一般由</a:t>
            </a:r>
            <a:r>
              <a:rPr lang="en-US" altLang="zh-CN" sz="2800" dirty="0" smtClean="0">
                <a:solidFill>
                  <a:schemeClr val="accent1"/>
                </a:solidFill>
              </a:rPr>
              <a:t>D/A</a:t>
            </a:r>
            <a:r>
              <a:rPr lang="zh-CN" altLang="en-US" sz="2800" dirty="0" smtClean="0">
                <a:solidFill>
                  <a:schemeClr val="accent1"/>
                </a:solidFill>
              </a:rPr>
              <a:t>转换器</a:t>
            </a:r>
            <a:r>
              <a:rPr lang="zh-CN" altLang="en-US" sz="2800" dirty="0" smtClean="0">
                <a:solidFill>
                  <a:schemeClr val="tx2"/>
                </a:solidFill>
              </a:rPr>
              <a:t>、</a:t>
            </a:r>
            <a:r>
              <a:rPr lang="zh-CN" altLang="en-US" sz="2800" dirty="0" smtClean="0">
                <a:solidFill>
                  <a:schemeClr val="accent1"/>
                </a:solidFill>
              </a:rPr>
              <a:t>多路转换器</a:t>
            </a:r>
            <a:r>
              <a:rPr lang="zh-CN" altLang="en-US" sz="2800" dirty="0" smtClean="0"/>
              <a:t>及</a:t>
            </a:r>
            <a:r>
              <a:rPr lang="zh-CN" altLang="en-US" sz="2800" dirty="0" smtClean="0">
                <a:solidFill>
                  <a:schemeClr val="accent1"/>
                </a:solidFill>
              </a:rPr>
              <a:t>输出保持器</a:t>
            </a:r>
            <a:r>
              <a:rPr lang="zh-CN" altLang="en-US" sz="2800" dirty="0" smtClean="0"/>
              <a:t>组成。</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4213" y="188913"/>
            <a:ext cx="7772400" cy="1143000"/>
          </a:xfrm>
        </p:spPr>
        <p:txBody>
          <a:bodyPr/>
          <a:lstStyle/>
          <a:p>
            <a:pPr eaLnBrk="1" hangingPunct="1"/>
            <a:r>
              <a:rPr lang="en-US" altLang="zh-CN" smtClean="0"/>
              <a:t>1 </a:t>
            </a:r>
            <a:r>
              <a:rPr lang="zh-CN" altLang="en-US" smtClean="0"/>
              <a:t>结构形式</a:t>
            </a:r>
          </a:p>
        </p:txBody>
      </p:sp>
      <p:sp>
        <p:nvSpPr>
          <p:cNvPr id="81923" name="Rectangle 3"/>
          <p:cNvSpPr>
            <a:spLocks noGrp="1" noChangeArrowheads="1"/>
          </p:cNvSpPr>
          <p:nvPr>
            <p:ph type="body" sz="half" idx="1"/>
          </p:nvPr>
        </p:nvSpPr>
        <p:spPr>
          <a:xfrm>
            <a:off x="395288" y="1412875"/>
            <a:ext cx="8424862" cy="2087563"/>
          </a:xfrm>
        </p:spPr>
        <p:txBody>
          <a:bodyPr/>
          <a:lstStyle/>
          <a:p>
            <a:pPr marL="609600" indent="-609600" eaLnBrk="1" hangingPunct="1">
              <a:buFont typeface="Wingdings" pitchFamily="2" charset="2"/>
              <a:buNone/>
            </a:pPr>
            <a:r>
              <a:rPr lang="en-US" altLang="zh-CN" sz="2800" dirty="0" smtClean="0">
                <a:solidFill>
                  <a:schemeClr val="folHlink"/>
                </a:solidFill>
              </a:rPr>
              <a:t>1 </a:t>
            </a:r>
            <a:r>
              <a:rPr lang="zh-CN" altLang="en-US" sz="2800" dirty="0" smtClean="0">
                <a:solidFill>
                  <a:schemeClr val="folHlink"/>
                </a:solidFill>
              </a:rPr>
              <a:t>多路</a:t>
            </a:r>
            <a:r>
              <a:rPr lang="en-US" altLang="zh-CN" sz="2800" dirty="0" smtClean="0">
                <a:solidFill>
                  <a:schemeClr val="folHlink"/>
                </a:solidFill>
              </a:rPr>
              <a:t>D/A</a:t>
            </a:r>
            <a:r>
              <a:rPr lang="zh-CN" altLang="en-US" sz="2800" dirty="0" smtClean="0">
                <a:solidFill>
                  <a:schemeClr val="folHlink"/>
                </a:solidFill>
              </a:rPr>
              <a:t>转换器输出形式</a:t>
            </a:r>
          </a:p>
          <a:p>
            <a:pPr marL="609600" indent="-609600" eaLnBrk="1" hangingPunct="1">
              <a:buFont typeface="Wingdings" pitchFamily="2" charset="2"/>
              <a:buNone/>
            </a:pPr>
            <a:r>
              <a:rPr lang="zh-CN" altLang="en-US" sz="2800" dirty="0" smtClean="0"/>
              <a:t>	</a:t>
            </a:r>
            <a:r>
              <a:rPr lang="zh-CN" altLang="en-US" sz="2800" dirty="0" smtClean="0">
                <a:solidFill>
                  <a:schemeClr val="accent1"/>
                </a:solidFill>
              </a:rPr>
              <a:t>一路输出通道使用一个</a:t>
            </a:r>
            <a:r>
              <a:rPr lang="en-US" altLang="zh-CN" sz="2800" dirty="0" smtClean="0">
                <a:solidFill>
                  <a:schemeClr val="accent1"/>
                </a:solidFill>
              </a:rPr>
              <a:t>D/A</a:t>
            </a:r>
            <a:r>
              <a:rPr lang="zh-CN" altLang="en-US" sz="2800" dirty="0" smtClean="0">
                <a:solidFill>
                  <a:schemeClr val="accent1"/>
                </a:solidFill>
              </a:rPr>
              <a:t>转换器</a:t>
            </a:r>
            <a:r>
              <a:rPr lang="zh-CN" altLang="en-US" sz="2800" dirty="0" smtClean="0"/>
              <a:t>；</a:t>
            </a:r>
          </a:p>
          <a:p>
            <a:pPr marL="609600" indent="-609600" eaLnBrk="1" hangingPunct="1">
              <a:buFont typeface="Wingdings" pitchFamily="2" charset="2"/>
              <a:buNone/>
            </a:pPr>
            <a:r>
              <a:rPr lang="zh-CN" altLang="en-US" sz="2800" dirty="0" smtClean="0">
                <a:solidFill>
                  <a:schemeClr val="accent1"/>
                </a:solidFill>
              </a:rPr>
              <a:t>特点</a:t>
            </a:r>
            <a:r>
              <a:rPr lang="zh-CN" altLang="en-US" sz="2800" dirty="0" smtClean="0"/>
              <a:t>：通道独立，转换速度快，工作可靠，精度较高；但需要较多的</a:t>
            </a:r>
            <a:r>
              <a:rPr lang="en-US" altLang="zh-CN" sz="2800" dirty="0" smtClean="0"/>
              <a:t>D/A</a:t>
            </a:r>
            <a:r>
              <a:rPr lang="zh-CN" altLang="en-US" sz="2800" dirty="0" smtClean="0"/>
              <a:t>转换器芯片。</a:t>
            </a:r>
          </a:p>
        </p:txBody>
      </p:sp>
      <p:graphicFrame>
        <p:nvGraphicFramePr>
          <p:cNvPr id="81924" name="Object 4"/>
          <p:cNvGraphicFramePr>
            <a:graphicFrameLocks noChangeAspect="1"/>
          </p:cNvGraphicFramePr>
          <p:nvPr/>
        </p:nvGraphicFramePr>
        <p:xfrm>
          <a:off x="1331913" y="3573463"/>
          <a:ext cx="5761037" cy="3122612"/>
        </p:xfrm>
        <a:graphic>
          <a:graphicData uri="http://schemas.openxmlformats.org/presentationml/2006/ole">
            <mc:AlternateContent xmlns:mc="http://schemas.openxmlformats.org/markup-compatibility/2006">
              <mc:Choice xmlns:v="urn:schemas-microsoft-com:vml" Requires="v">
                <p:oleObj spid="_x0000_s81932" name="Visio" r:id="rId3" imgW="3009946" imgH="1530650" progId="Visio.Drawing.11">
                  <p:embed/>
                </p:oleObj>
              </mc:Choice>
              <mc:Fallback>
                <p:oleObj name="Visio" r:id="rId3" imgW="3009946" imgH="153065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573463"/>
                        <a:ext cx="5761037" cy="3122612"/>
                      </a:xfrm>
                      <a:prstGeom prst="rect">
                        <a:avLst/>
                      </a:prstGeom>
                      <a:solidFill>
                        <a:srgbClr val="CCFFFF"/>
                      </a:solidFill>
                    </p:spPr>
                  </p:pic>
                </p:oleObj>
              </mc:Fallback>
            </mc:AlternateContent>
          </a:graphicData>
        </a:graphic>
      </p:graphicFrame>
      <p:sp>
        <p:nvSpPr>
          <p:cNvPr id="81925" name="Rectangle 7"/>
          <p:cNvSpPr>
            <a:spLocks noChangeArrowheads="1"/>
          </p:cNvSpPr>
          <p:nvPr/>
        </p:nvSpPr>
        <p:spPr bwMode="auto">
          <a:xfrm>
            <a:off x="-1836738" y="2852738"/>
            <a:ext cx="9144001" cy="0"/>
          </a:xfrm>
          <a:prstGeom prst="rect">
            <a:avLst/>
          </a:prstGeom>
          <a:noFill/>
          <a:ln w="12700" cap="sq">
            <a:noFill/>
            <a:miter lim="800000"/>
            <a:headEnd type="none" w="sm" len="sm"/>
            <a:tailEnd type="none" w="sm" len="sm"/>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sz="half" idx="1"/>
          </p:nvPr>
        </p:nvSpPr>
        <p:spPr>
          <a:xfrm>
            <a:off x="0" y="1268413"/>
            <a:ext cx="9144000" cy="1800225"/>
          </a:xfrm>
        </p:spPr>
        <p:txBody>
          <a:bodyPr/>
          <a:lstStyle/>
          <a:p>
            <a:pPr eaLnBrk="1" hangingPunct="1">
              <a:spcBef>
                <a:spcPct val="0"/>
              </a:spcBef>
              <a:buFont typeface="Wingdings" pitchFamily="2" charset="2"/>
              <a:buNone/>
            </a:pPr>
            <a:r>
              <a:rPr lang="en-US" altLang="zh-CN" sz="2400" dirty="0" smtClean="0">
                <a:solidFill>
                  <a:schemeClr val="folHlink"/>
                </a:solidFill>
              </a:rPr>
              <a:t>2</a:t>
            </a:r>
            <a:r>
              <a:rPr lang="zh-CN" altLang="en-US" sz="2400" dirty="0" smtClean="0">
                <a:solidFill>
                  <a:schemeClr val="folHlink"/>
                </a:solidFill>
              </a:rPr>
              <a:t>多通道共用</a:t>
            </a:r>
            <a:r>
              <a:rPr lang="en-US" altLang="zh-CN" sz="2400" dirty="0" smtClean="0">
                <a:solidFill>
                  <a:schemeClr val="folHlink"/>
                </a:solidFill>
              </a:rPr>
              <a:t>D/A</a:t>
            </a:r>
            <a:r>
              <a:rPr lang="zh-CN" altLang="en-US" sz="2400" dirty="0" smtClean="0">
                <a:solidFill>
                  <a:schemeClr val="folHlink"/>
                </a:solidFill>
              </a:rPr>
              <a:t>转换器形式</a:t>
            </a:r>
          </a:p>
          <a:p>
            <a:pPr eaLnBrk="1" hangingPunct="1">
              <a:spcBef>
                <a:spcPct val="0"/>
              </a:spcBef>
              <a:buFont typeface="Wingdings" pitchFamily="2" charset="2"/>
              <a:buNone/>
            </a:pPr>
            <a:r>
              <a:rPr lang="zh-CN" altLang="en-US" sz="2400" dirty="0" smtClean="0"/>
              <a:t>	</a:t>
            </a:r>
            <a:r>
              <a:rPr lang="zh-CN" altLang="en-US" sz="2400" dirty="0" smtClean="0">
                <a:solidFill>
                  <a:schemeClr val="accent1"/>
                </a:solidFill>
              </a:rPr>
              <a:t>多路输出通道共用一个</a:t>
            </a:r>
            <a:r>
              <a:rPr lang="en-US" altLang="zh-CN" sz="2400" dirty="0" smtClean="0">
                <a:solidFill>
                  <a:schemeClr val="accent1"/>
                </a:solidFill>
              </a:rPr>
              <a:t>D/A</a:t>
            </a:r>
            <a:r>
              <a:rPr lang="zh-CN" altLang="en-US" sz="2400" dirty="0" smtClean="0">
                <a:solidFill>
                  <a:schemeClr val="accent1"/>
                </a:solidFill>
              </a:rPr>
              <a:t>转换器</a:t>
            </a:r>
            <a:r>
              <a:rPr lang="zh-CN" altLang="en-US" sz="2400" dirty="0" smtClean="0"/>
              <a:t>；每一路通道都配有一个保持放大器；通过多路开关和保持器实现各路模拟信号保持。</a:t>
            </a:r>
          </a:p>
          <a:p>
            <a:pPr eaLnBrk="1" hangingPunct="1">
              <a:spcBef>
                <a:spcPct val="0"/>
              </a:spcBef>
              <a:buFont typeface="Wingdings" pitchFamily="2" charset="2"/>
              <a:buNone/>
            </a:pPr>
            <a:r>
              <a:rPr lang="zh-CN" altLang="en-US" sz="2400" dirty="0" smtClean="0">
                <a:solidFill>
                  <a:schemeClr val="accent1"/>
                </a:solidFill>
              </a:rPr>
              <a:t>特点</a:t>
            </a:r>
            <a:r>
              <a:rPr lang="zh-CN" altLang="en-US" sz="2400" dirty="0" smtClean="0"/>
              <a:t>：节省</a:t>
            </a:r>
            <a:r>
              <a:rPr lang="en-US" altLang="zh-CN" sz="2400" dirty="0" smtClean="0"/>
              <a:t>D/A</a:t>
            </a:r>
            <a:r>
              <a:rPr lang="zh-CN" altLang="en-US" sz="2400" dirty="0" smtClean="0"/>
              <a:t>转换器；但计算机分时工作，可靠性低，精度差</a:t>
            </a:r>
            <a:endParaRPr lang="zh-CN" altLang="en-US" sz="2400" dirty="0" smtClean="0">
              <a:solidFill>
                <a:schemeClr val="tx2"/>
              </a:solidFill>
            </a:endParaRPr>
          </a:p>
        </p:txBody>
      </p:sp>
      <p:graphicFrame>
        <p:nvGraphicFramePr>
          <p:cNvPr id="82947" name="Object 7"/>
          <p:cNvGraphicFramePr>
            <a:graphicFrameLocks noGrp="1" noChangeAspect="1"/>
          </p:cNvGraphicFramePr>
          <p:nvPr>
            <p:ph sz="half" idx="2"/>
          </p:nvPr>
        </p:nvGraphicFramePr>
        <p:xfrm>
          <a:off x="1116013" y="3213100"/>
          <a:ext cx="6624637" cy="3208338"/>
        </p:xfrm>
        <a:graphic>
          <a:graphicData uri="http://schemas.openxmlformats.org/presentationml/2006/ole">
            <mc:AlternateContent xmlns:mc="http://schemas.openxmlformats.org/markup-compatibility/2006">
              <mc:Choice xmlns:v="urn:schemas-microsoft-com:vml" Requires="v">
                <p:oleObj spid="_x0000_s82955" name="Visio" r:id="rId3" imgW="4303037" imgH="2084832" progId="Visio.Drawing.11">
                  <p:embed/>
                </p:oleObj>
              </mc:Choice>
              <mc:Fallback>
                <p:oleObj name="Visio" r:id="rId3" imgW="4303037" imgH="2084832"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213100"/>
                        <a:ext cx="6624637" cy="3208338"/>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228600" y="1371600"/>
            <a:ext cx="8610600" cy="1981200"/>
          </a:xfrm>
        </p:spPr>
        <p:txBody>
          <a:bodyPr/>
          <a:lstStyle/>
          <a:p>
            <a:pPr algn="just">
              <a:spcBef>
                <a:spcPct val="0"/>
              </a:spcBef>
              <a:buClrTx/>
              <a:buSzTx/>
              <a:buFontTx/>
              <a:buNone/>
            </a:pPr>
            <a:r>
              <a:rPr lang="zh-CN" altLang="en-US" sz="2000" smtClean="0">
                <a:latin typeface="宋体" pitchFamily="2" charset="-122"/>
              </a:rPr>
              <a:t>	</a:t>
            </a:r>
            <a:r>
              <a:rPr lang="zh-CN" altLang="en-US" sz="2400" smtClean="0">
                <a:latin typeface="宋体" pitchFamily="2" charset="-122"/>
              </a:rPr>
              <a:t>由于脉冲宽度</a:t>
            </a:r>
            <a:r>
              <a:rPr lang="en-US" altLang="zh-CN" sz="2400" smtClean="0">
                <a:latin typeface="宋体" pitchFamily="2" charset="-122"/>
              </a:rPr>
              <a:t>τ</a:t>
            </a:r>
            <a:r>
              <a:rPr lang="zh-CN" altLang="en-US" sz="2400" smtClean="0">
                <a:latin typeface="宋体" pitchFamily="2" charset="-122"/>
              </a:rPr>
              <a:t>一般远小于采样周期</a:t>
            </a:r>
            <a:r>
              <a:rPr lang="en-US" altLang="zh-CN" sz="2400" smtClean="0">
                <a:latin typeface="宋体" pitchFamily="2" charset="-122"/>
              </a:rPr>
              <a:t>T，</a:t>
            </a:r>
            <a:r>
              <a:rPr lang="zh-CN" altLang="en-US" sz="2400" smtClean="0">
                <a:latin typeface="宋体" pitchFamily="2" charset="-122"/>
              </a:rPr>
              <a:t>即</a:t>
            </a:r>
            <a:r>
              <a:rPr lang="en-US" altLang="zh-CN" sz="2400" smtClean="0">
                <a:latin typeface="宋体" pitchFamily="2" charset="-122"/>
              </a:rPr>
              <a:t>τ/T→0，</a:t>
            </a:r>
            <a:r>
              <a:rPr lang="zh-CN" altLang="en-US" sz="2400" smtClean="0">
                <a:latin typeface="宋体" pitchFamily="2" charset="-122"/>
              </a:rPr>
              <a:t>可用</a:t>
            </a:r>
            <a:r>
              <a:rPr lang="zh-CN" altLang="en-US" sz="2400" smtClean="0">
                <a:solidFill>
                  <a:schemeClr val="folHlink"/>
                </a:solidFill>
                <a:latin typeface="宋体" pitchFamily="2" charset="-122"/>
              </a:rPr>
              <a:t>单位脉冲函数</a:t>
            </a:r>
            <a:r>
              <a:rPr lang="en-US" altLang="zh-CN" sz="2400" smtClean="0">
                <a:latin typeface="宋体" pitchFamily="2" charset="-122"/>
              </a:rPr>
              <a:t>δ(t)</a:t>
            </a:r>
            <a:r>
              <a:rPr lang="zh-CN" altLang="en-US" sz="2400" smtClean="0">
                <a:latin typeface="宋体" pitchFamily="2" charset="-122"/>
              </a:rPr>
              <a:t>来替代</a:t>
            </a:r>
            <a:r>
              <a:rPr lang="zh-CN" altLang="en-US" sz="2400" smtClean="0">
                <a:solidFill>
                  <a:schemeClr val="accent1"/>
                </a:solidFill>
                <a:latin typeface="宋体" pitchFamily="2" charset="-122"/>
              </a:rPr>
              <a:t>开关脉冲</a:t>
            </a:r>
            <a:r>
              <a:rPr lang="zh-CN" altLang="en-US" sz="2400" smtClean="0">
                <a:latin typeface="宋体" pitchFamily="2" charset="-122"/>
              </a:rPr>
              <a:t>，用</a:t>
            </a:r>
            <a:r>
              <a:rPr lang="zh-CN" altLang="en-US" sz="2400" smtClean="0">
                <a:solidFill>
                  <a:schemeClr val="folHlink"/>
                </a:solidFill>
                <a:latin typeface="宋体" pitchFamily="2" charset="-122"/>
              </a:rPr>
              <a:t>单位脉冲序列</a:t>
            </a:r>
            <a:r>
              <a:rPr lang="en-US" altLang="zh-CN" sz="2400" smtClean="0">
                <a:latin typeface="宋体" pitchFamily="2" charset="-122"/>
              </a:rPr>
              <a:t>δ</a:t>
            </a:r>
            <a:r>
              <a:rPr lang="en-US" altLang="zh-CN" sz="2400" baseline="-25000" smtClean="0">
                <a:latin typeface="宋体" pitchFamily="2" charset="-122"/>
              </a:rPr>
              <a:t>T</a:t>
            </a:r>
            <a:r>
              <a:rPr lang="en-US" altLang="zh-CN" sz="2400" smtClean="0">
                <a:latin typeface="宋体" pitchFamily="2" charset="-122"/>
              </a:rPr>
              <a:t>(t)</a:t>
            </a:r>
            <a:r>
              <a:rPr lang="zh-CN" altLang="en-US" sz="2400" smtClean="0">
                <a:latin typeface="宋体" pitchFamily="2" charset="-122"/>
              </a:rPr>
              <a:t>替代</a:t>
            </a:r>
            <a:r>
              <a:rPr lang="zh-CN" altLang="en-US" sz="2400" smtClean="0">
                <a:solidFill>
                  <a:schemeClr val="accent1"/>
                </a:solidFill>
                <a:latin typeface="宋体" pitchFamily="2" charset="-122"/>
              </a:rPr>
              <a:t>开关函数</a:t>
            </a:r>
            <a:r>
              <a:rPr lang="en-US" altLang="zh-CN" sz="2400" smtClean="0">
                <a:latin typeface="宋体" pitchFamily="2" charset="-122"/>
              </a:rPr>
              <a:t>s(t)。</a:t>
            </a:r>
          </a:p>
          <a:p>
            <a:pPr algn="just">
              <a:spcBef>
                <a:spcPct val="0"/>
              </a:spcBef>
              <a:buClrTx/>
              <a:buSzTx/>
              <a:buFontTx/>
              <a:buNone/>
            </a:pPr>
            <a:r>
              <a:rPr lang="zh-CN" altLang="en-US" sz="2400" smtClean="0">
                <a:latin typeface="宋体" pitchFamily="2" charset="-122"/>
              </a:rPr>
              <a:t>	单位脉冲是一种理想脉冲，幅值无穷大，宽度无穷小，面积（单位脉冲冲量）为1。单位脉冲序列可表示为:</a:t>
            </a:r>
          </a:p>
          <a:p>
            <a:pPr eaLnBrk="1" hangingPunct="1"/>
            <a:endParaRPr lang="zh-CN" altLang="en-US" sz="2400" smtClean="0"/>
          </a:p>
        </p:txBody>
      </p:sp>
      <p:graphicFrame>
        <p:nvGraphicFramePr>
          <p:cNvPr id="10243" name="Object 4"/>
          <p:cNvGraphicFramePr>
            <a:graphicFrameLocks noChangeAspect="1"/>
          </p:cNvGraphicFramePr>
          <p:nvPr/>
        </p:nvGraphicFramePr>
        <p:xfrm>
          <a:off x="2438400" y="3352800"/>
          <a:ext cx="1905000" cy="625475"/>
        </p:xfrm>
        <a:graphic>
          <a:graphicData uri="http://schemas.openxmlformats.org/presentationml/2006/ole">
            <mc:AlternateContent xmlns:mc="http://schemas.openxmlformats.org/markup-compatibility/2006">
              <mc:Choice xmlns:v="urn:schemas-microsoft-com:vml" Requires="v">
                <p:oleObj spid="_x0000_s10261" r:id="rId3" imgW="1307532" imgH="431613" progId="Equation.3">
                  <p:embed/>
                </p:oleObj>
              </mc:Choice>
              <mc:Fallback>
                <p:oleObj r:id="rId3" imgW="1307532"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352800"/>
                        <a:ext cx="1905000" cy="625475"/>
                      </a:xfrm>
                      <a:prstGeom prst="rect">
                        <a:avLst/>
                      </a:prstGeom>
                      <a:solidFill>
                        <a:schemeClr val="accent1"/>
                      </a:solidFill>
                    </p:spPr>
                  </p:pic>
                </p:oleObj>
              </mc:Fallback>
            </mc:AlternateContent>
          </a:graphicData>
        </a:graphic>
      </p:graphicFrame>
      <p:sp>
        <p:nvSpPr>
          <p:cNvPr id="10244" name="Text Box 5"/>
          <p:cNvSpPr txBox="1">
            <a:spLocks noChangeArrowheads="1"/>
          </p:cNvSpPr>
          <p:nvPr/>
        </p:nvSpPr>
        <p:spPr bwMode="auto">
          <a:xfrm>
            <a:off x="4648200" y="3427413"/>
            <a:ext cx="1220788" cy="457200"/>
          </a:xfrm>
          <a:prstGeom prst="rect">
            <a:avLst/>
          </a:prstGeom>
          <a:noFill/>
          <a:ln w="12700" cap="sq">
            <a:noFill/>
            <a:miter lim="800000"/>
            <a:headEnd type="none" w="sm" len="sm"/>
            <a:tailEnd type="none" w="sm" len="sm"/>
          </a:ln>
        </p:spPr>
        <p:txBody>
          <a:bodyPr wrap="none">
            <a:spAutoFit/>
          </a:bodyPr>
          <a:lstStyle/>
          <a:p>
            <a:r>
              <a:rPr kumimoji="1" lang="zh-CN" altLang="en-US" b="1">
                <a:latin typeface="Arial" pitchFamily="34" charset="0"/>
              </a:rPr>
              <a:t>（2.2）</a:t>
            </a:r>
          </a:p>
        </p:txBody>
      </p:sp>
      <p:sp>
        <p:nvSpPr>
          <p:cNvPr id="10245" name="Rectangle 6"/>
          <p:cNvSpPr>
            <a:spLocks noChangeArrowheads="1"/>
          </p:cNvSpPr>
          <p:nvPr/>
        </p:nvSpPr>
        <p:spPr bwMode="auto">
          <a:xfrm>
            <a:off x="381000" y="4114800"/>
            <a:ext cx="8610600" cy="822325"/>
          </a:xfrm>
          <a:prstGeom prst="rect">
            <a:avLst/>
          </a:prstGeom>
          <a:noFill/>
          <a:ln w="12700" cap="sq">
            <a:noFill/>
            <a:miter lim="800000"/>
            <a:headEnd type="none" w="sm" len="sm"/>
            <a:tailEnd type="none" w="sm" len="sm"/>
          </a:ln>
        </p:spPr>
        <p:txBody>
          <a:bodyPr>
            <a:spAutoFit/>
          </a:bodyPr>
          <a:lstStyle/>
          <a:p>
            <a:pPr algn="just"/>
            <a:r>
              <a:rPr kumimoji="1" lang="zh-CN" altLang="en-US" b="1">
                <a:latin typeface="宋体" pitchFamily="2" charset="-122"/>
              </a:rPr>
              <a:t>式中</a:t>
            </a:r>
            <a:r>
              <a:rPr kumimoji="1" lang="en-US" altLang="zh-CN" b="1">
                <a:latin typeface="宋体" pitchFamily="2" charset="-122"/>
              </a:rPr>
              <a:t>n=0,±1,±2,</a:t>
            </a:r>
            <a:r>
              <a:rPr kumimoji="1" lang="en-US" altLang="zh-CN" b="1"/>
              <a:t>…</a:t>
            </a:r>
            <a:r>
              <a:rPr kumimoji="1" lang="en-US" altLang="zh-CN" b="1">
                <a:latin typeface="宋体" pitchFamily="2" charset="-122"/>
              </a:rPr>
              <a:t>,±∞；T</a:t>
            </a:r>
            <a:r>
              <a:rPr kumimoji="1" lang="zh-CN" altLang="en-US" b="1">
                <a:latin typeface="宋体" pitchFamily="2" charset="-122"/>
              </a:rPr>
              <a:t>为采样周期。</a:t>
            </a:r>
          </a:p>
          <a:p>
            <a:pPr eaLnBrk="0" hangingPunct="0"/>
            <a:r>
              <a:rPr kumimoji="1" lang="zh-CN" altLang="en-US" b="1">
                <a:latin typeface="宋体" pitchFamily="2" charset="-122"/>
              </a:rPr>
              <a:t>用脉冲函数代替采样函数，采样过程用公式可表示为：</a:t>
            </a:r>
            <a:r>
              <a:rPr kumimoji="1" lang="zh-CN" altLang="en-US"/>
              <a:t> </a:t>
            </a:r>
            <a:endParaRPr kumimoji="1" lang="zh-CN" altLang="en-US">
              <a:latin typeface="Arial" pitchFamily="34" charset="0"/>
            </a:endParaRPr>
          </a:p>
        </p:txBody>
      </p:sp>
      <p:graphicFrame>
        <p:nvGraphicFramePr>
          <p:cNvPr id="10246" name="Object 7"/>
          <p:cNvGraphicFramePr>
            <a:graphicFrameLocks noChangeAspect="1"/>
          </p:cNvGraphicFramePr>
          <p:nvPr/>
        </p:nvGraphicFramePr>
        <p:xfrm>
          <a:off x="1752600" y="5410200"/>
          <a:ext cx="3810000" cy="657225"/>
        </p:xfrm>
        <a:graphic>
          <a:graphicData uri="http://schemas.openxmlformats.org/presentationml/2006/ole">
            <mc:AlternateContent xmlns:mc="http://schemas.openxmlformats.org/markup-compatibility/2006">
              <mc:Choice xmlns:v="urn:schemas-microsoft-com:vml" Requires="v">
                <p:oleObj spid="_x0000_s10262" r:id="rId5" imgW="2489200" imgH="431800" progId="Equation.3">
                  <p:embed/>
                </p:oleObj>
              </mc:Choice>
              <mc:Fallback>
                <p:oleObj r:id="rId5" imgW="2489200" imgH="431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5410200"/>
                        <a:ext cx="3810000" cy="657225"/>
                      </a:xfrm>
                      <a:prstGeom prst="rect">
                        <a:avLst/>
                      </a:prstGeom>
                      <a:solidFill>
                        <a:schemeClr val="accent1"/>
                      </a:solidFill>
                    </p:spPr>
                  </p:pic>
                </p:oleObj>
              </mc:Fallback>
            </mc:AlternateContent>
          </a:graphicData>
        </a:graphic>
      </p:graphicFrame>
      <p:sp>
        <p:nvSpPr>
          <p:cNvPr id="10247" name="Text Box 8"/>
          <p:cNvSpPr txBox="1">
            <a:spLocks noChangeArrowheads="1"/>
          </p:cNvSpPr>
          <p:nvPr/>
        </p:nvSpPr>
        <p:spPr bwMode="auto">
          <a:xfrm>
            <a:off x="5715000" y="5484813"/>
            <a:ext cx="1220788" cy="457200"/>
          </a:xfrm>
          <a:prstGeom prst="rect">
            <a:avLst/>
          </a:prstGeom>
          <a:noFill/>
          <a:ln w="12700" cap="sq">
            <a:noFill/>
            <a:miter lim="800000"/>
            <a:headEnd type="none" w="sm" len="sm"/>
            <a:tailEnd type="none" w="sm" len="sm"/>
          </a:ln>
        </p:spPr>
        <p:txBody>
          <a:bodyPr wrap="none">
            <a:spAutoFit/>
          </a:bodyPr>
          <a:lstStyle/>
          <a:p>
            <a:r>
              <a:rPr kumimoji="1" lang="zh-CN" altLang="en-US" b="1">
                <a:latin typeface="Arial" pitchFamily="34" charset="0"/>
              </a:rPr>
              <a:t>（2.3）</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4213" y="188913"/>
            <a:ext cx="7772400" cy="1143000"/>
          </a:xfrm>
        </p:spPr>
        <p:txBody>
          <a:bodyPr/>
          <a:lstStyle/>
          <a:p>
            <a:pPr eaLnBrk="1" hangingPunct="1"/>
            <a:r>
              <a:rPr lang="en-US" altLang="zh-CN" smtClean="0"/>
              <a:t>2 D/A</a:t>
            </a:r>
            <a:r>
              <a:rPr lang="zh-CN" altLang="en-US" smtClean="0"/>
              <a:t>转换原理</a:t>
            </a:r>
          </a:p>
        </p:txBody>
      </p:sp>
      <p:sp>
        <p:nvSpPr>
          <p:cNvPr id="83971" name="Rectangle 3"/>
          <p:cNvSpPr>
            <a:spLocks noGrp="1" noChangeArrowheads="1"/>
          </p:cNvSpPr>
          <p:nvPr>
            <p:ph type="body" sz="half" idx="1"/>
          </p:nvPr>
        </p:nvSpPr>
        <p:spPr>
          <a:xfrm>
            <a:off x="395288" y="1268413"/>
            <a:ext cx="8353425" cy="1366837"/>
          </a:xfrm>
        </p:spPr>
        <p:txBody>
          <a:bodyPr/>
          <a:lstStyle/>
          <a:p>
            <a:pPr eaLnBrk="1" hangingPunct="1">
              <a:spcBef>
                <a:spcPct val="0"/>
              </a:spcBef>
              <a:buFont typeface="Wingdings" pitchFamily="2" charset="2"/>
              <a:buNone/>
            </a:pPr>
            <a:r>
              <a:rPr lang="en-US" altLang="zh-CN" sz="2400" dirty="0" smtClean="0"/>
              <a:t>	D/A</a:t>
            </a:r>
            <a:r>
              <a:rPr lang="zh-CN" altLang="en-US" sz="2400" dirty="0" smtClean="0"/>
              <a:t>转换器由</a:t>
            </a:r>
            <a:r>
              <a:rPr lang="zh-CN" altLang="en-US" sz="2400" dirty="0" smtClean="0">
                <a:solidFill>
                  <a:schemeClr val="accent1"/>
                </a:solidFill>
              </a:rPr>
              <a:t>参考电源、数字开关控制、模拟转换、数字接口</a:t>
            </a:r>
            <a:r>
              <a:rPr lang="zh-CN" altLang="en-US" sz="2400" dirty="0" smtClean="0"/>
              <a:t>及</a:t>
            </a:r>
            <a:r>
              <a:rPr lang="zh-CN" altLang="en-US" sz="2400" dirty="0" smtClean="0">
                <a:solidFill>
                  <a:schemeClr val="accent1"/>
                </a:solidFill>
              </a:rPr>
              <a:t>放大器组成</a:t>
            </a:r>
            <a:r>
              <a:rPr lang="zh-CN" altLang="en-US" sz="2400" dirty="0" smtClean="0"/>
              <a:t>。常采用</a:t>
            </a:r>
            <a:r>
              <a:rPr lang="en-US" altLang="zh-CN" sz="2400" dirty="0" smtClean="0">
                <a:solidFill>
                  <a:schemeClr val="accent1"/>
                </a:solidFill>
              </a:rPr>
              <a:t>R-</a:t>
            </a:r>
            <a:r>
              <a:rPr lang="en-US" altLang="zh-CN" sz="2400" dirty="0" err="1" smtClean="0">
                <a:solidFill>
                  <a:schemeClr val="accent1"/>
                </a:solidFill>
              </a:rPr>
              <a:t>2R</a:t>
            </a:r>
            <a:r>
              <a:rPr lang="en-US" altLang="zh-CN" sz="2400" dirty="0" smtClean="0">
                <a:solidFill>
                  <a:schemeClr val="accent1"/>
                </a:solidFill>
              </a:rPr>
              <a:t> T</a:t>
            </a:r>
            <a:r>
              <a:rPr lang="zh-CN" altLang="en-US" sz="2400" dirty="0" smtClean="0">
                <a:solidFill>
                  <a:schemeClr val="accent1"/>
                </a:solidFill>
              </a:rPr>
              <a:t>型电阻网络</a:t>
            </a:r>
            <a:r>
              <a:rPr lang="zh-CN" altLang="en-US" sz="2400" dirty="0" smtClean="0"/>
              <a:t>达到数</a:t>
            </a:r>
            <a:r>
              <a:rPr lang="en-US" altLang="zh-CN" sz="2400" dirty="0" smtClean="0"/>
              <a:t>/</a:t>
            </a:r>
            <a:r>
              <a:rPr lang="zh-CN" altLang="en-US" sz="2400" dirty="0" smtClean="0"/>
              <a:t>模转化。</a:t>
            </a:r>
          </a:p>
        </p:txBody>
      </p:sp>
      <p:graphicFrame>
        <p:nvGraphicFramePr>
          <p:cNvPr id="83972" name="Object 4"/>
          <p:cNvGraphicFramePr>
            <a:graphicFrameLocks noGrp="1" noChangeAspect="1"/>
          </p:cNvGraphicFramePr>
          <p:nvPr>
            <p:ph sz="half" idx="2"/>
          </p:nvPr>
        </p:nvGraphicFramePr>
        <p:xfrm>
          <a:off x="1189038" y="2852738"/>
          <a:ext cx="6910387" cy="3541712"/>
        </p:xfrm>
        <a:graphic>
          <a:graphicData uri="http://schemas.openxmlformats.org/presentationml/2006/ole">
            <mc:AlternateContent xmlns:mc="http://schemas.openxmlformats.org/markup-compatibility/2006">
              <mc:Choice xmlns:v="urn:schemas-microsoft-com:vml" Requires="v">
                <p:oleObj spid="_x0000_s83980" name="Visio" r:id="rId3" imgW="3563020" imgH="1826214" progId="Visio.Drawing.11">
                  <p:embed/>
                </p:oleObj>
              </mc:Choice>
              <mc:Fallback>
                <p:oleObj name="Visio" r:id="rId3" imgW="3563020" imgH="1826214"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8" y="2852738"/>
                        <a:ext cx="6910387" cy="3541712"/>
                      </a:xfrm>
                      <a:prstGeom prst="rect">
                        <a:avLst/>
                      </a:prstGeom>
                      <a:solidFill>
                        <a:srgbClr val="CCFFFF"/>
                      </a:solidFill>
                      <a:ln>
                        <a:noFill/>
                      </a:ln>
                      <a:extLs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83973" name="Rectangle 7"/>
          <p:cNvSpPr>
            <a:spLocks noChangeArrowheads="1"/>
          </p:cNvSpPr>
          <p:nvPr/>
        </p:nvSpPr>
        <p:spPr bwMode="auto">
          <a:xfrm>
            <a:off x="0" y="3300413"/>
            <a:ext cx="9144000" cy="0"/>
          </a:xfrm>
          <a:prstGeom prst="rect">
            <a:avLst/>
          </a:prstGeom>
          <a:noFill/>
          <a:ln w="12700" cap="sq">
            <a:noFill/>
            <a:miter lim="800000"/>
            <a:headEnd type="none" w="sm" len="sm"/>
            <a:tailEnd type="none" w="sm" len="sm"/>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sz="half" idx="1"/>
          </p:nvPr>
        </p:nvSpPr>
        <p:spPr>
          <a:xfrm>
            <a:off x="250825" y="981075"/>
            <a:ext cx="8642350" cy="3671888"/>
          </a:xfrm>
        </p:spPr>
        <p:txBody>
          <a:bodyPr/>
          <a:lstStyle/>
          <a:p>
            <a:pPr eaLnBrk="1" hangingPunct="1">
              <a:spcBef>
                <a:spcPct val="10000"/>
              </a:spcBef>
            </a:pPr>
            <a:r>
              <a:rPr lang="zh-CN" altLang="en-US" sz="2800" dirty="0" smtClean="0"/>
              <a:t>二进数</a:t>
            </a:r>
            <a:r>
              <a:rPr lang="en-US" altLang="zh-CN" sz="2800" dirty="0" err="1" smtClean="0"/>
              <a:t>D</a:t>
            </a:r>
            <a:r>
              <a:rPr lang="en-US" altLang="zh-CN" sz="2800" baseline="-25000" dirty="0" err="1" smtClean="0"/>
              <a:t>n</a:t>
            </a:r>
            <a:r>
              <a:rPr lang="en-US" altLang="zh-CN" sz="2800" baseline="-25000" dirty="0" smtClean="0"/>
              <a:t>-</a:t>
            </a:r>
            <a:r>
              <a:rPr lang="en-US" altLang="zh-CN" sz="2800" baseline="-25000" dirty="0" err="1" smtClean="0"/>
              <a:t>1</a:t>
            </a:r>
            <a:r>
              <a:rPr lang="en-US" altLang="zh-CN" sz="2800" dirty="0" err="1" smtClean="0"/>
              <a:t>D</a:t>
            </a:r>
            <a:r>
              <a:rPr lang="en-US" altLang="zh-CN" sz="2800" baseline="-25000" dirty="0" err="1" smtClean="0"/>
              <a:t>n</a:t>
            </a:r>
            <a:r>
              <a:rPr lang="en-US" altLang="zh-CN" sz="2800" baseline="-25000" dirty="0" smtClean="0"/>
              <a:t>-2</a:t>
            </a:r>
            <a:r>
              <a:rPr lang="en-US" altLang="zh-CN" sz="2800" dirty="0" smtClean="0"/>
              <a:t>…</a:t>
            </a:r>
            <a:r>
              <a:rPr lang="en-US" altLang="zh-CN" sz="2800" dirty="0" err="1" smtClean="0"/>
              <a:t>D</a:t>
            </a:r>
            <a:r>
              <a:rPr lang="en-US" altLang="zh-CN" sz="2800" baseline="-25000" dirty="0" err="1" smtClean="0"/>
              <a:t>0</a:t>
            </a:r>
            <a:r>
              <a:rPr lang="zh-CN" altLang="en-US" sz="2800" dirty="0" smtClean="0"/>
              <a:t>来控制开关</a:t>
            </a:r>
            <a:r>
              <a:rPr lang="en-US" altLang="zh-CN" sz="2800" dirty="0" smtClean="0"/>
              <a:t>S</a:t>
            </a:r>
            <a:r>
              <a:rPr lang="en-US" altLang="zh-CN" sz="2800" baseline="-25000" dirty="0" smtClean="0"/>
              <a:t>n-</a:t>
            </a:r>
            <a:r>
              <a:rPr lang="en-US" altLang="zh-CN" sz="2800" baseline="-25000" dirty="0" err="1" smtClean="0"/>
              <a:t>1</a:t>
            </a:r>
            <a:r>
              <a:rPr lang="en-US" altLang="zh-CN" sz="2800" dirty="0" err="1" smtClean="0"/>
              <a:t>S</a:t>
            </a:r>
            <a:r>
              <a:rPr lang="en-US" altLang="zh-CN" sz="2800" baseline="-25000" dirty="0" err="1" smtClean="0"/>
              <a:t>n</a:t>
            </a:r>
            <a:r>
              <a:rPr lang="en-US" altLang="zh-CN" sz="2800" baseline="-25000" dirty="0" smtClean="0"/>
              <a:t>-2</a:t>
            </a:r>
            <a:r>
              <a:rPr lang="en-US" altLang="zh-CN" sz="2800" dirty="0" smtClean="0"/>
              <a:t>…</a:t>
            </a:r>
            <a:r>
              <a:rPr lang="en-US" altLang="zh-CN" sz="2800" dirty="0" err="1" smtClean="0"/>
              <a:t>S</a:t>
            </a:r>
            <a:r>
              <a:rPr lang="en-US" altLang="zh-CN" sz="2800" baseline="-25000" dirty="0" err="1" smtClean="0"/>
              <a:t>0</a:t>
            </a:r>
            <a:r>
              <a:rPr lang="zh-CN" altLang="en-US" sz="2800" dirty="0" smtClean="0"/>
              <a:t>的方向。</a:t>
            </a:r>
            <a:r>
              <a:rPr lang="en-US" altLang="zh-CN" sz="2800" dirty="0" smtClean="0">
                <a:solidFill>
                  <a:schemeClr val="accent1"/>
                </a:solidFill>
              </a:rPr>
              <a:t>D</a:t>
            </a:r>
            <a:r>
              <a:rPr lang="en-US" altLang="zh-CN" sz="2800" baseline="-25000" dirty="0" smtClean="0">
                <a:solidFill>
                  <a:schemeClr val="accent1"/>
                </a:solidFill>
              </a:rPr>
              <a:t>i</a:t>
            </a:r>
            <a:r>
              <a:rPr lang="en-US" altLang="zh-CN" sz="2800" dirty="0" smtClean="0">
                <a:solidFill>
                  <a:schemeClr val="accent1"/>
                </a:solidFill>
              </a:rPr>
              <a:t>=1</a:t>
            </a:r>
            <a:r>
              <a:rPr lang="zh-CN" altLang="en-US" sz="2800" dirty="0" smtClean="0"/>
              <a:t>，则该路加权电阻与电流输出端</a:t>
            </a:r>
            <a:r>
              <a:rPr lang="en-US" altLang="zh-CN" sz="2800" dirty="0" err="1" smtClean="0">
                <a:solidFill>
                  <a:schemeClr val="accent1"/>
                </a:solidFill>
              </a:rPr>
              <a:t>I</a:t>
            </a:r>
            <a:r>
              <a:rPr lang="en-US" altLang="zh-CN" sz="2800" baseline="-25000" dirty="0" err="1" smtClean="0">
                <a:solidFill>
                  <a:schemeClr val="accent1"/>
                </a:solidFill>
              </a:rPr>
              <a:t>OUT1</a:t>
            </a:r>
            <a:r>
              <a:rPr lang="zh-CN" altLang="en-US" sz="2800" dirty="0" smtClean="0">
                <a:solidFill>
                  <a:schemeClr val="accent1"/>
                </a:solidFill>
              </a:rPr>
              <a:t>连通</a:t>
            </a:r>
            <a:r>
              <a:rPr lang="zh-CN" altLang="en-US" sz="2800" dirty="0" smtClean="0"/>
              <a:t>；</a:t>
            </a:r>
          </a:p>
          <a:p>
            <a:pPr eaLnBrk="1" hangingPunct="1">
              <a:spcBef>
                <a:spcPct val="10000"/>
              </a:spcBef>
              <a:buFont typeface="Wingdings" pitchFamily="2" charset="2"/>
              <a:buNone/>
            </a:pPr>
            <a:r>
              <a:rPr lang="en-US" altLang="zh-CN" sz="2800" dirty="0" smtClean="0"/>
              <a:t>	</a:t>
            </a:r>
            <a:r>
              <a:rPr lang="en-US" altLang="zh-CN" sz="2800" dirty="0" smtClean="0">
                <a:solidFill>
                  <a:schemeClr val="accent1"/>
                </a:solidFill>
              </a:rPr>
              <a:t>D</a:t>
            </a:r>
            <a:r>
              <a:rPr lang="en-US" altLang="zh-CN" sz="2800" baseline="-25000" dirty="0" smtClean="0">
                <a:solidFill>
                  <a:schemeClr val="accent1"/>
                </a:solidFill>
              </a:rPr>
              <a:t>i</a:t>
            </a:r>
            <a:r>
              <a:rPr lang="en-US" altLang="zh-CN" sz="2800" dirty="0" smtClean="0">
                <a:solidFill>
                  <a:schemeClr val="accent1"/>
                </a:solidFill>
              </a:rPr>
              <a:t>=0</a:t>
            </a:r>
            <a:r>
              <a:rPr lang="zh-CN" altLang="en-US" sz="2800" dirty="0" smtClean="0"/>
              <a:t>，则该路加权电阻与电流输出端</a:t>
            </a:r>
            <a:r>
              <a:rPr lang="en-US" altLang="zh-CN" sz="2800" dirty="0" err="1" smtClean="0">
                <a:solidFill>
                  <a:schemeClr val="accent1"/>
                </a:solidFill>
              </a:rPr>
              <a:t>I</a:t>
            </a:r>
            <a:r>
              <a:rPr lang="en-US" altLang="zh-CN" sz="2800" baseline="-25000" dirty="0" err="1" smtClean="0">
                <a:solidFill>
                  <a:schemeClr val="accent1"/>
                </a:solidFill>
              </a:rPr>
              <a:t>OUT2</a:t>
            </a:r>
            <a:r>
              <a:rPr lang="zh-CN" altLang="en-US" sz="2800" dirty="0" smtClean="0">
                <a:solidFill>
                  <a:schemeClr val="accent1"/>
                </a:solidFill>
              </a:rPr>
              <a:t>连通</a:t>
            </a:r>
            <a:r>
              <a:rPr lang="zh-CN" altLang="en-US" sz="2800" dirty="0" smtClean="0"/>
              <a:t>；</a:t>
            </a:r>
            <a:endParaRPr lang="zh-CN" altLang="en-US" sz="2800" baseline="-25000" dirty="0" smtClean="0"/>
          </a:p>
          <a:p>
            <a:pPr eaLnBrk="1" hangingPunct="1">
              <a:spcBef>
                <a:spcPct val="10000"/>
              </a:spcBef>
            </a:pPr>
            <a:r>
              <a:rPr lang="zh-CN" altLang="en-US" sz="2800" dirty="0" smtClean="0"/>
              <a:t>由于</a:t>
            </a:r>
            <a:r>
              <a:rPr lang="en-US" altLang="zh-CN" sz="2800" dirty="0" err="1" smtClean="0"/>
              <a:t>I</a:t>
            </a:r>
            <a:r>
              <a:rPr lang="en-US" altLang="zh-CN" sz="2800" baseline="-25000" dirty="0" err="1" smtClean="0"/>
              <a:t>OUT1</a:t>
            </a:r>
            <a:r>
              <a:rPr lang="en-US" altLang="zh-CN" sz="2800" baseline="-25000" dirty="0" smtClean="0"/>
              <a:t> </a:t>
            </a:r>
            <a:r>
              <a:rPr lang="zh-CN" altLang="en-US" sz="2800" dirty="0" smtClean="0"/>
              <a:t>接地，</a:t>
            </a:r>
            <a:r>
              <a:rPr lang="en-US" altLang="zh-CN" sz="2800" dirty="0" err="1" smtClean="0"/>
              <a:t>I</a:t>
            </a:r>
            <a:r>
              <a:rPr lang="en-US" altLang="zh-CN" sz="2800" baseline="-25000" dirty="0" err="1" smtClean="0"/>
              <a:t>OUT2</a:t>
            </a:r>
            <a:r>
              <a:rPr lang="zh-CN" altLang="en-US" sz="2800" dirty="0" smtClean="0"/>
              <a:t>为虚地，则</a:t>
            </a:r>
          </a:p>
          <a:p>
            <a:pPr eaLnBrk="1" hangingPunct="1">
              <a:spcBef>
                <a:spcPct val="10000"/>
              </a:spcBef>
            </a:pPr>
            <a:r>
              <a:rPr lang="zh-CN" altLang="en-US" sz="2800" dirty="0" smtClean="0"/>
              <a:t>流过各路的电流依次为：</a:t>
            </a:r>
            <a:endParaRPr lang="zh-CN" altLang="en-US" sz="2800" baseline="-25000" dirty="0" smtClean="0"/>
          </a:p>
        </p:txBody>
      </p:sp>
      <p:graphicFrame>
        <p:nvGraphicFramePr>
          <p:cNvPr id="84995" name="Object 7"/>
          <p:cNvGraphicFramePr>
            <a:graphicFrameLocks noGrp="1" noChangeAspect="1"/>
          </p:cNvGraphicFramePr>
          <p:nvPr>
            <p:ph sz="quarter" idx="2"/>
          </p:nvPr>
        </p:nvGraphicFramePr>
        <p:xfrm>
          <a:off x="6242050" y="2492375"/>
          <a:ext cx="1123950" cy="590550"/>
        </p:xfrm>
        <a:graphic>
          <a:graphicData uri="http://schemas.openxmlformats.org/presentationml/2006/ole">
            <mc:AlternateContent xmlns:mc="http://schemas.openxmlformats.org/markup-compatibility/2006">
              <mc:Choice xmlns:v="urn:schemas-microsoft-com:vml" Requires="v">
                <p:oleObj spid="_x0000_s85011" name="公式" r:id="rId3" imgW="748975" imgH="393529" progId="Equation.3">
                  <p:embed/>
                </p:oleObj>
              </mc:Choice>
              <mc:Fallback>
                <p:oleObj name="公式" r:id="rId3" imgW="748975" imgH="39352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2050" y="2492375"/>
                        <a:ext cx="1123950" cy="590550"/>
                      </a:xfrm>
                      <a:prstGeom prst="rect">
                        <a:avLst/>
                      </a:prstGeom>
                      <a:solidFill>
                        <a:schemeClr val="accent1"/>
                      </a:solidFill>
                    </p:spPr>
                  </p:pic>
                </p:oleObj>
              </mc:Fallback>
            </mc:AlternateContent>
          </a:graphicData>
        </a:graphic>
      </p:graphicFrame>
      <p:graphicFrame>
        <p:nvGraphicFramePr>
          <p:cNvPr id="84996" name="Object 9"/>
          <p:cNvGraphicFramePr>
            <a:graphicFrameLocks noChangeAspect="1"/>
          </p:cNvGraphicFramePr>
          <p:nvPr/>
        </p:nvGraphicFramePr>
        <p:xfrm>
          <a:off x="2843213" y="3357563"/>
          <a:ext cx="1511300" cy="2171700"/>
        </p:xfrm>
        <a:graphic>
          <a:graphicData uri="http://schemas.openxmlformats.org/presentationml/2006/ole">
            <mc:AlternateContent xmlns:mc="http://schemas.openxmlformats.org/markup-compatibility/2006">
              <mc:Choice xmlns:v="urn:schemas-microsoft-com:vml" Requires="v">
                <p:oleObj spid="_x0000_s85012" name="公式" r:id="rId5" imgW="876300" imgH="1447800" progId="Equation.3">
                  <p:embed/>
                </p:oleObj>
              </mc:Choice>
              <mc:Fallback>
                <p:oleObj name="公式" r:id="rId5" imgW="876300" imgH="1447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357563"/>
                        <a:ext cx="1511300" cy="2171700"/>
                      </a:xfrm>
                      <a:prstGeom prst="rect">
                        <a:avLst/>
                      </a:prstGeom>
                      <a:solidFill>
                        <a:schemeClr val="accent1"/>
                      </a:solidFill>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sz="half" idx="1"/>
          </p:nvPr>
        </p:nvSpPr>
        <p:spPr>
          <a:xfrm>
            <a:off x="468313" y="908050"/>
            <a:ext cx="8280400" cy="5187950"/>
          </a:xfrm>
        </p:spPr>
        <p:txBody>
          <a:bodyPr/>
          <a:lstStyle/>
          <a:p>
            <a:pPr eaLnBrk="1" hangingPunct="1">
              <a:spcBef>
                <a:spcPct val="0"/>
              </a:spcBef>
              <a:buClrTx/>
              <a:buSzTx/>
              <a:buFontTx/>
              <a:buNone/>
            </a:pPr>
            <a:r>
              <a:rPr lang="en-US" altLang="zh-CN" sz="2800" smtClean="0">
                <a:solidFill>
                  <a:srgbClr val="00FF00"/>
                </a:solidFill>
              </a:rPr>
              <a:t>I</a:t>
            </a:r>
            <a:r>
              <a:rPr lang="en-US" altLang="zh-CN" sz="2800" baseline="-25000" smtClean="0">
                <a:solidFill>
                  <a:srgbClr val="00FF00"/>
                </a:solidFill>
              </a:rPr>
              <a:t>OUT1</a:t>
            </a:r>
            <a:r>
              <a:rPr lang="zh-CN" altLang="en-US" sz="2800" smtClean="0"/>
              <a:t>端输出的总电流是置“</a:t>
            </a:r>
            <a:r>
              <a:rPr lang="en-US" altLang="zh-CN" sz="2800" smtClean="0"/>
              <a:t>1”</a:t>
            </a:r>
            <a:r>
              <a:rPr lang="zh-CN" altLang="en-US" sz="2800" smtClean="0"/>
              <a:t>各路电流的总和；</a:t>
            </a:r>
          </a:p>
          <a:p>
            <a:pPr eaLnBrk="1" hangingPunct="1">
              <a:spcBef>
                <a:spcPct val="0"/>
              </a:spcBef>
              <a:buClrTx/>
              <a:buSzTx/>
              <a:buFontTx/>
              <a:buNone/>
            </a:pPr>
            <a:r>
              <a:rPr lang="en-US" altLang="zh-CN" sz="2800" smtClean="0">
                <a:solidFill>
                  <a:srgbClr val="00FF00"/>
                </a:solidFill>
              </a:rPr>
              <a:t>I</a:t>
            </a:r>
            <a:r>
              <a:rPr lang="en-US" altLang="zh-CN" sz="2800" baseline="-25000" smtClean="0">
                <a:solidFill>
                  <a:srgbClr val="00FF00"/>
                </a:solidFill>
              </a:rPr>
              <a:t>OUT2</a:t>
            </a:r>
            <a:r>
              <a:rPr lang="zh-CN" altLang="en-US" sz="2800" smtClean="0"/>
              <a:t>端输出的总电流是置“</a:t>
            </a:r>
            <a:r>
              <a:rPr lang="en-US" altLang="zh-CN" sz="2800" smtClean="0"/>
              <a:t>0”</a:t>
            </a:r>
            <a:r>
              <a:rPr lang="zh-CN" altLang="en-US" sz="2800" smtClean="0"/>
              <a:t>各路电流的总和；</a:t>
            </a:r>
          </a:p>
          <a:p>
            <a:pPr eaLnBrk="1" hangingPunct="1">
              <a:spcBef>
                <a:spcPct val="0"/>
              </a:spcBef>
              <a:buClrTx/>
              <a:buSzTx/>
              <a:buFontTx/>
              <a:buNone/>
            </a:pPr>
            <a:endParaRPr lang="zh-CN" altLang="en-US" sz="2800" smtClean="0"/>
          </a:p>
          <a:p>
            <a:pPr eaLnBrk="1" hangingPunct="1">
              <a:spcBef>
                <a:spcPct val="0"/>
              </a:spcBef>
              <a:buClrTx/>
              <a:buSzTx/>
              <a:buFontTx/>
              <a:buNone/>
            </a:pPr>
            <a:endParaRPr lang="zh-CN" altLang="en-US" sz="2800" smtClean="0"/>
          </a:p>
          <a:p>
            <a:pPr eaLnBrk="1" hangingPunct="1">
              <a:spcBef>
                <a:spcPct val="0"/>
              </a:spcBef>
              <a:buClrTx/>
              <a:buSzTx/>
              <a:buFontTx/>
              <a:buNone/>
            </a:pPr>
            <a:endParaRPr lang="zh-CN" altLang="en-US" sz="2800" smtClean="0"/>
          </a:p>
          <a:p>
            <a:pPr eaLnBrk="1" hangingPunct="1">
              <a:spcBef>
                <a:spcPct val="0"/>
              </a:spcBef>
              <a:buClrTx/>
              <a:buSzTx/>
              <a:buFontTx/>
              <a:buNone/>
            </a:pPr>
            <a:endParaRPr lang="zh-CN" altLang="en-US" sz="2800" smtClean="0"/>
          </a:p>
          <a:p>
            <a:pPr eaLnBrk="1" hangingPunct="1">
              <a:spcBef>
                <a:spcPct val="0"/>
              </a:spcBef>
              <a:buClrTx/>
              <a:buSzTx/>
              <a:buFontTx/>
              <a:buNone/>
            </a:pPr>
            <a:endParaRPr lang="zh-CN" altLang="en-US" sz="2800" smtClean="0"/>
          </a:p>
          <a:p>
            <a:pPr eaLnBrk="1" hangingPunct="1">
              <a:spcBef>
                <a:spcPct val="0"/>
              </a:spcBef>
              <a:buClrTx/>
              <a:buSzTx/>
              <a:buFontTx/>
              <a:buNone/>
            </a:pPr>
            <a:r>
              <a:rPr lang="zh-CN" altLang="en-US" sz="2800" smtClean="0"/>
              <a:t>输出电压除了与</a:t>
            </a:r>
            <a:r>
              <a:rPr lang="zh-CN" altLang="en-US" sz="2800" smtClean="0">
                <a:solidFill>
                  <a:srgbClr val="00FF00"/>
                </a:solidFill>
              </a:rPr>
              <a:t>输入的二进制数</a:t>
            </a:r>
            <a:r>
              <a:rPr lang="zh-CN" altLang="en-US" sz="2800" smtClean="0"/>
              <a:t>有关，还与运算放大器的</a:t>
            </a:r>
            <a:r>
              <a:rPr lang="zh-CN" altLang="en-US" sz="2800" smtClean="0">
                <a:solidFill>
                  <a:srgbClr val="00FF00"/>
                </a:solidFill>
              </a:rPr>
              <a:t>反馈电阻 </a:t>
            </a:r>
            <a:r>
              <a:rPr lang="zh-CN" altLang="en-US" sz="2800" i="1" smtClean="0">
                <a:solidFill>
                  <a:srgbClr val="00FF00"/>
                </a:solidFill>
              </a:rPr>
              <a:t> </a:t>
            </a:r>
            <a:r>
              <a:rPr lang="en-US" altLang="zh-CN" sz="2800" i="1" smtClean="0">
                <a:solidFill>
                  <a:srgbClr val="00FF00"/>
                </a:solidFill>
              </a:rPr>
              <a:t>R</a:t>
            </a:r>
            <a:r>
              <a:rPr lang="en-US" altLang="zh-CN" sz="2800" baseline="-25000" smtClean="0">
                <a:solidFill>
                  <a:srgbClr val="00FF00"/>
                </a:solidFill>
              </a:rPr>
              <a:t>f</a:t>
            </a:r>
            <a:r>
              <a:rPr lang="zh-CN" altLang="en-US" sz="2800" smtClean="0"/>
              <a:t>以及</a:t>
            </a:r>
            <a:r>
              <a:rPr lang="zh-CN" altLang="en-US" sz="2800" smtClean="0">
                <a:solidFill>
                  <a:srgbClr val="00FF00"/>
                </a:solidFill>
              </a:rPr>
              <a:t>基准电压</a:t>
            </a:r>
            <a:r>
              <a:rPr lang="en-US" altLang="zh-CN" sz="2800" smtClean="0">
                <a:solidFill>
                  <a:srgbClr val="00FF00"/>
                </a:solidFill>
              </a:rPr>
              <a:t>V</a:t>
            </a:r>
            <a:r>
              <a:rPr lang="en-US" altLang="zh-CN" sz="2800" baseline="-25000" smtClean="0">
                <a:solidFill>
                  <a:srgbClr val="00FF00"/>
                </a:solidFill>
              </a:rPr>
              <a:t>REF</a:t>
            </a:r>
            <a:r>
              <a:rPr lang="zh-CN" altLang="en-US" sz="2800" smtClean="0"/>
              <a:t>有关。</a:t>
            </a:r>
          </a:p>
        </p:txBody>
      </p:sp>
      <p:graphicFrame>
        <p:nvGraphicFramePr>
          <p:cNvPr id="86019" name="Object 4"/>
          <p:cNvGraphicFramePr>
            <a:graphicFrameLocks noGrp="1" noChangeAspect="1"/>
          </p:cNvGraphicFramePr>
          <p:nvPr>
            <p:ph sz="half" idx="2"/>
          </p:nvPr>
        </p:nvGraphicFramePr>
        <p:xfrm>
          <a:off x="1189038" y="2133600"/>
          <a:ext cx="5902325" cy="1617663"/>
        </p:xfrm>
        <a:graphic>
          <a:graphicData uri="http://schemas.openxmlformats.org/presentationml/2006/ole">
            <mc:AlternateContent xmlns:mc="http://schemas.openxmlformats.org/markup-compatibility/2006">
              <mc:Choice xmlns:v="urn:schemas-microsoft-com:vml" Requires="v">
                <p:oleObj spid="_x0000_s86027" name="公式" r:id="rId3" imgW="3429000" imgH="939800" progId="Equation.3">
                  <p:embed/>
                </p:oleObj>
              </mc:Choice>
              <mc:Fallback>
                <p:oleObj name="公式" r:id="rId3" imgW="3429000" imgH="93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8" y="2133600"/>
                        <a:ext cx="5902325" cy="1617663"/>
                      </a:xfrm>
                      <a:prstGeom prst="rect">
                        <a:avLst/>
                      </a:prstGeom>
                      <a:solidFill>
                        <a:schemeClr val="accent1"/>
                      </a:solidFill>
                    </p:spPr>
                  </p:pic>
                </p:oleObj>
              </mc:Fallback>
            </mc:AlternateContent>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idx="1"/>
          </p:nvPr>
        </p:nvSpPr>
        <p:spPr>
          <a:xfrm>
            <a:off x="0" y="981075"/>
            <a:ext cx="8964613" cy="5616575"/>
          </a:xfrm>
        </p:spPr>
        <p:txBody>
          <a:bodyPr/>
          <a:lstStyle/>
          <a:p>
            <a:pPr eaLnBrk="1" hangingPunct="1">
              <a:spcBef>
                <a:spcPct val="0"/>
              </a:spcBef>
              <a:buFont typeface="Wingdings" pitchFamily="2" charset="2"/>
              <a:buNone/>
            </a:pPr>
            <a:r>
              <a:rPr lang="zh-CN" altLang="en-US" sz="2400" smtClean="0">
                <a:solidFill>
                  <a:schemeClr val="folHlink"/>
                </a:solidFill>
                <a:latin typeface="宋体" pitchFamily="2" charset="-122"/>
              </a:rPr>
              <a:t>	</a:t>
            </a:r>
            <a:r>
              <a:rPr lang="en-US" altLang="zh-CN" sz="2400" smtClean="0">
                <a:solidFill>
                  <a:schemeClr val="folHlink"/>
                </a:solidFill>
                <a:latin typeface="宋体" pitchFamily="2" charset="-122"/>
              </a:rPr>
              <a:t> D/A</a:t>
            </a:r>
            <a:r>
              <a:rPr lang="zh-CN" altLang="en-US" sz="2400" smtClean="0">
                <a:solidFill>
                  <a:schemeClr val="folHlink"/>
                </a:solidFill>
                <a:latin typeface="宋体" pitchFamily="2" charset="-122"/>
              </a:rPr>
              <a:t>转换器主要性能指标</a:t>
            </a:r>
            <a:endParaRPr lang="en-US" altLang="zh-CN" sz="2400" smtClean="0">
              <a:solidFill>
                <a:schemeClr val="folHlink"/>
              </a:solidFill>
              <a:latin typeface="宋体" pitchFamily="2" charset="-122"/>
            </a:endParaRPr>
          </a:p>
          <a:p>
            <a:pPr eaLnBrk="1" hangingPunct="1">
              <a:spcBef>
                <a:spcPct val="0"/>
              </a:spcBef>
              <a:buFont typeface="Wingdings" pitchFamily="2" charset="2"/>
              <a:buNone/>
            </a:pPr>
            <a:r>
              <a:rPr lang="zh-CN" altLang="en-US" sz="2400" smtClean="0">
                <a:solidFill>
                  <a:schemeClr val="tx2"/>
                </a:solidFill>
                <a:latin typeface="宋体" pitchFamily="2" charset="-122"/>
              </a:rPr>
              <a:t>	</a:t>
            </a:r>
            <a:r>
              <a:rPr lang="zh-CN" altLang="en-US" sz="2400" smtClean="0">
                <a:solidFill>
                  <a:srgbClr val="00FF00"/>
                </a:solidFill>
                <a:latin typeface="宋体" pitchFamily="2" charset="-122"/>
              </a:rPr>
              <a:t>⑴分辨率</a:t>
            </a:r>
          </a:p>
          <a:p>
            <a:pPr eaLnBrk="1" hangingPunct="1">
              <a:spcBef>
                <a:spcPct val="0"/>
              </a:spcBef>
              <a:buFont typeface="Wingdings" pitchFamily="2" charset="2"/>
              <a:buNone/>
            </a:pPr>
            <a:r>
              <a:rPr lang="zh-CN" altLang="en-US" sz="2400" smtClean="0">
                <a:latin typeface="宋体" pitchFamily="2" charset="-122"/>
              </a:rPr>
              <a:t>	指当输入数字发生单位数码变化时</a:t>
            </a:r>
            <a:r>
              <a:rPr lang="en-US" altLang="zh-CN" sz="2400" smtClean="0">
                <a:latin typeface="宋体" pitchFamily="2" charset="-122"/>
              </a:rPr>
              <a:t>D/A </a:t>
            </a:r>
            <a:r>
              <a:rPr lang="zh-CN" altLang="en-US" sz="2400" smtClean="0">
                <a:latin typeface="宋体" pitchFamily="2" charset="-122"/>
              </a:rPr>
              <a:t>转换器所对应输出模拟量的变化量。</a:t>
            </a:r>
          </a:p>
          <a:p>
            <a:pPr eaLnBrk="1" hangingPunct="1">
              <a:spcBef>
                <a:spcPct val="0"/>
              </a:spcBef>
              <a:buFont typeface="Wingdings" pitchFamily="2" charset="2"/>
              <a:buNone/>
            </a:pPr>
            <a:r>
              <a:rPr lang="zh-CN" altLang="en-US" sz="2400" smtClean="0">
                <a:latin typeface="宋体" pitchFamily="2" charset="-122"/>
              </a:rPr>
              <a:t>	</a:t>
            </a:r>
          </a:p>
          <a:p>
            <a:pPr eaLnBrk="1" hangingPunct="1">
              <a:spcBef>
                <a:spcPct val="0"/>
              </a:spcBef>
              <a:buFont typeface="Wingdings" pitchFamily="2" charset="2"/>
              <a:buNone/>
            </a:pPr>
            <a:r>
              <a:rPr lang="zh-CN" altLang="en-US" sz="2400" smtClean="0">
                <a:latin typeface="宋体" pitchFamily="2" charset="-122"/>
              </a:rPr>
              <a:t>	通常用</a:t>
            </a:r>
            <a:r>
              <a:rPr lang="en-US" altLang="zh-CN" sz="2400" smtClean="0">
                <a:latin typeface="宋体" pitchFamily="2" charset="-122"/>
              </a:rPr>
              <a:t>D/A</a:t>
            </a:r>
            <a:r>
              <a:rPr lang="zh-CN" altLang="en-US" sz="2400" smtClean="0">
                <a:latin typeface="宋体" pitchFamily="2" charset="-122"/>
              </a:rPr>
              <a:t>转换器输入二进制数的位数 来表示，如</a:t>
            </a:r>
            <a:r>
              <a:rPr lang="en-US" altLang="zh-CN" sz="2400" smtClean="0">
                <a:latin typeface="宋体" pitchFamily="2" charset="-122"/>
              </a:rPr>
              <a:t>8</a:t>
            </a:r>
            <a:r>
              <a:rPr lang="zh-CN" altLang="en-US" sz="2400" smtClean="0">
                <a:latin typeface="宋体" pitchFamily="2" charset="-122"/>
              </a:rPr>
              <a:t>位、</a:t>
            </a:r>
            <a:r>
              <a:rPr lang="en-US" altLang="zh-CN" sz="2400" smtClean="0">
                <a:latin typeface="宋体" pitchFamily="2" charset="-122"/>
              </a:rPr>
              <a:t>10</a:t>
            </a:r>
            <a:r>
              <a:rPr lang="zh-CN" altLang="en-US" sz="2400" smtClean="0">
                <a:latin typeface="宋体" pitchFamily="2" charset="-122"/>
              </a:rPr>
              <a:t>位、</a:t>
            </a:r>
            <a:r>
              <a:rPr lang="en-US" altLang="zh-CN" sz="2400" smtClean="0">
                <a:latin typeface="宋体" pitchFamily="2" charset="-122"/>
              </a:rPr>
              <a:t>12</a:t>
            </a:r>
            <a:r>
              <a:rPr lang="zh-CN" altLang="en-US" sz="2400" smtClean="0">
                <a:latin typeface="宋体" pitchFamily="2" charset="-122"/>
              </a:rPr>
              <a:t>位。分辨率为</a:t>
            </a:r>
            <a:r>
              <a:rPr lang="en-US" altLang="zh-CN" sz="2400" smtClean="0">
                <a:latin typeface="宋体" pitchFamily="2" charset="-122"/>
              </a:rPr>
              <a:t>n</a:t>
            </a:r>
            <a:r>
              <a:rPr lang="zh-CN" altLang="en-US" sz="2400" smtClean="0">
                <a:latin typeface="宋体" pitchFamily="2" charset="-122"/>
              </a:rPr>
              <a:t>位，表示</a:t>
            </a:r>
            <a:r>
              <a:rPr lang="en-US" altLang="zh-CN" sz="2400" smtClean="0">
                <a:latin typeface="宋体" pitchFamily="2" charset="-122"/>
              </a:rPr>
              <a:t>D/A</a:t>
            </a:r>
            <a:r>
              <a:rPr lang="zh-CN" altLang="en-US" sz="2400" smtClean="0">
                <a:latin typeface="宋体" pitchFamily="2" charset="-122"/>
              </a:rPr>
              <a:t>转换器输入二进制数的最低有效位</a:t>
            </a:r>
            <a:r>
              <a:rPr lang="en-US" altLang="zh-CN" sz="2400" smtClean="0">
                <a:latin typeface="宋体" pitchFamily="2" charset="-122"/>
              </a:rPr>
              <a:t>LSB</a:t>
            </a:r>
            <a:r>
              <a:rPr lang="zh-CN" altLang="en-US" sz="2400" smtClean="0">
                <a:latin typeface="宋体" pitchFamily="2" charset="-122"/>
              </a:rPr>
              <a:t>与满量程输出的</a:t>
            </a:r>
            <a:r>
              <a:rPr lang="en-US" altLang="zh-CN" sz="2400" smtClean="0">
                <a:latin typeface="宋体" pitchFamily="2" charset="-122"/>
              </a:rPr>
              <a:t>1/2</a:t>
            </a:r>
            <a:r>
              <a:rPr lang="en-US" altLang="zh-CN" sz="2400" baseline="30000" smtClean="0">
                <a:latin typeface="宋体" pitchFamily="2" charset="-122"/>
              </a:rPr>
              <a:t>n</a:t>
            </a:r>
            <a:r>
              <a:rPr lang="zh-CN" altLang="en-US" sz="2400" smtClean="0">
                <a:latin typeface="宋体" pitchFamily="2" charset="-122"/>
              </a:rPr>
              <a:t>相对应</a:t>
            </a:r>
          </a:p>
          <a:p>
            <a:pPr eaLnBrk="1" hangingPunct="1">
              <a:spcBef>
                <a:spcPct val="0"/>
              </a:spcBef>
              <a:buFont typeface="Wingdings" pitchFamily="2" charset="2"/>
              <a:buNone/>
            </a:pPr>
            <a:r>
              <a:rPr lang="zh-CN" altLang="en-US" sz="2400" smtClean="0">
                <a:latin typeface="宋体" pitchFamily="2" charset="-122"/>
              </a:rPr>
              <a:t>	</a:t>
            </a:r>
          </a:p>
          <a:p>
            <a:pPr eaLnBrk="1" hangingPunct="1">
              <a:spcBef>
                <a:spcPct val="0"/>
              </a:spcBef>
              <a:buFont typeface="Wingdings" pitchFamily="2" charset="2"/>
              <a:buNone/>
            </a:pPr>
            <a:r>
              <a:rPr lang="zh-CN" altLang="en-US" sz="2400" smtClean="0">
                <a:latin typeface="宋体" pitchFamily="2" charset="-122"/>
              </a:rPr>
              <a:t>	例如：对于满刻度值</a:t>
            </a:r>
            <a:r>
              <a:rPr lang="en-US" altLang="zh-CN" sz="2400" smtClean="0">
                <a:latin typeface="宋体" pitchFamily="2" charset="-122"/>
              </a:rPr>
              <a:t>5.12V</a:t>
            </a:r>
            <a:r>
              <a:rPr lang="zh-CN" altLang="en-US" sz="2400" smtClean="0">
                <a:latin typeface="宋体" pitchFamily="2" charset="-122"/>
              </a:rPr>
              <a:t>，单极性输出</a:t>
            </a:r>
          </a:p>
          <a:p>
            <a:pPr eaLnBrk="1" hangingPunct="1">
              <a:spcBef>
                <a:spcPct val="0"/>
              </a:spcBef>
              <a:buFont typeface="Wingdings" pitchFamily="2" charset="2"/>
              <a:buNone/>
            </a:pPr>
            <a:r>
              <a:rPr lang="en-US" altLang="zh-CN" sz="2400" smtClean="0">
                <a:latin typeface="宋体" pitchFamily="2" charset="-122"/>
              </a:rPr>
              <a:t>	8</a:t>
            </a:r>
            <a:r>
              <a:rPr lang="zh-CN" altLang="en-US" sz="2400" smtClean="0">
                <a:latin typeface="宋体" pitchFamily="2" charset="-122"/>
              </a:rPr>
              <a:t>位</a:t>
            </a:r>
            <a:r>
              <a:rPr lang="en-US" altLang="zh-CN" sz="2400" smtClean="0">
                <a:latin typeface="宋体" pitchFamily="2" charset="-122"/>
              </a:rPr>
              <a:t>D/A</a:t>
            </a:r>
            <a:r>
              <a:rPr lang="zh-CN" altLang="en-US" sz="2400" smtClean="0">
                <a:latin typeface="宋体" pitchFamily="2" charset="-122"/>
              </a:rPr>
              <a:t>转换器的分辨率为：</a:t>
            </a:r>
            <a:r>
              <a:rPr lang="en-US" altLang="zh-CN" sz="2400" smtClean="0">
                <a:latin typeface="宋体" pitchFamily="2" charset="-122"/>
              </a:rPr>
              <a:t>5.12V/2</a:t>
            </a:r>
            <a:r>
              <a:rPr lang="en-US" altLang="zh-CN" sz="2400" baseline="30000" smtClean="0">
                <a:latin typeface="宋体" pitchFamily="2" charset="-122"/>
              </a:rPr>
              <a:t>8</a:t>
            </a:r>
            <a:r>
              <a:rPr lang="zh-CN" altLang="en-US" sz="2400" smtClean="0">
                <a:latin typeface="宋体" pitchFamily="2" charset="-122"/>
              </a:rPr>
              <a:t>＝</a:t>
            </a:r>
            <a:r>
              <a:rPr lang="en-US" altLang="zh-CN" sz="2400" smtClean="0">
                <a:latin typeface="宋体" pitchFamily="2" charset="-122"/>
              </a:rPr>
              <a:t>20mV </a:t>
            </a:r>
          </a:p>
          <a:p>
            <a:pPr eaLnBrk="1" hangingPunct="1">
              <a:spcBef>
                <a:spcPct val="0"/>
              </a:spcBef>
              <a:buFont typeface="Wingdings" pitchFamily="2" charset="2"/>
              <a:buNone/>
            </a:pPr>
            <a:r>
              <a:rPr lang="en-US" altLang="zh-CN" sz="2400" smtClean="0">
                <a:latin typeface="宋体" pitchFamily="2" charset="-122"/>
              </a:rPr>
              <a:t>	l0</a:t>
            </a:r>
            <a:r>
              <a:rPr lang="zh-CN" altLang="en-US" sz="2400" smtClean="0">
                <a:latin typeface="宋体" pitchFamily="2" charset="-122"/>
              </a:rPr>
              <a:t>位</a:t>
            </a:r>
            <a:r>
              <a:rPr lang="en-US" altLang="zh-CN" sz="2400" smtClean="0">
                <a:latin typeface="宋体" pitchFamily="2" charset="-122"/>
              </a:rPr>
              <a:t>D/A</a:t>
            </a:r>
            <a:r>
              <a:rPr lang="zh-CN" altLang="en-US" sz="2400" smtClean="0">
                <a:latin typeface="宋体" pitchFamily="2" charset="-122"/>
              </a:rPr>
              <a:t>转换器的分辨率为：</a:t>
            </a:r>
            <a:r>
              <a:rPr lang="en-US" altLang="zh-CN" sz="2400" smtClean="0">
                <a:latin typeface="宋体" pitchFamily="2" charset="-122"/>
              </a:rPr>
              <a:t>5.12V/2</a:t>
            </a:r>
            <a:r>
              <a:rPr lang="en-US" altLang="zh-CN" sz="2400" baseline="30000" smtClean="0">
                <a:latin typeface="宋体" pitchFamily="2" charset="-122"/>
              </a:rPr>
              <a:t>10</a:t>
            </a:r>
            <a:r>
              <a:rPr lang="en-US" altLang="zh-CN" sz="2400" smtClean="0">
                <a:latin typeface="宋体" pitchFamily="2" charset="-122"/>
              </a:rPr>
              <a:t>=5.12V/1024</a:t>
            </a:r>
            <a:r>
              <a:rPr lang="zh-CN" altLang="en-US" sz="2400" smtClean="0">
                <a:latin typeface="宋体" pitchFamily="2" charset="-122"/>
              </a:rPr>
              <a:t>＝</a:t>
            </a:r>
            <a:r>
              <a:rPr lang="en-US" altLang="zh-CN" sz="2400" smtClean="0">
                <a:latin typeface="宋体" pitchFamily="2" charset="-122"/>
              </a:rPr>
              <a:t>5mV</a:t>
            </a:r>
          </a:p>
          <a:p>
            <a:pPr eaLnBrk="1" hangingPunct="1">
              <a:spcBef>
                <a:spcPct val="0"/>
              </a:spcBef>
              <a:buFont typeface="Wingdings" pitchFamily="2" charset="2"/>
              <a:buNone/>
            </a:pPr>
            <a:r>
              <a:rPr lang="en-US" altLang="zh-CN" sz="2400" smtClean="0">
                <a:latin typeface="宋体" pitchFamily="2" charset="-122"/>
              </a:rPr>
              <a:t>	12</a:t>
            </a:r>
            <a:r>
              <a:rPr lang="zh-CN" altLang="en-US" sz="2400" smtClean="0">
                <a:latin typeface="宋体" pitchFamily="2" charset="-122"/>
              </a:rPr>
              <a:t>位</a:t>
            </a:r>
            <a:r>
              <a:rPr lang="en-US" altLang="zh-CN" sz="2400" smtClean="0">
                <a:latin typeface="宋体" pitchFamily="2" charset="-122"/>
              </a:rPr>
              <a:t>D/A</a:t>
            </a:r>
            <a:r>
              <a:rPr lang="zh-CN" altLang="en-US" sz="2400" smtClean="0">
                <a:latin typeface="宋体" pitchFamily="2" charset="-122"/>
              </a:rPr>
              <a:t>转换器的分辨率为：</a:t>
            </a:r>
            <a:r>
              <a:rPr lang="en-US" altLang="zh-CN" sz="2400" smtClean="0">
                <a:latin typeface="宋体" pitchFamily="2" charset="-122"/>
              </a:rPr>
              <a:t>5.12V/2</a:t>
            </a:r>
            <a:r>
              <a:rPr lang="en-US" altLang="zh-CN" sz="2400" baseline="30000" smtClean="0">
                <a:latin typeface="宋体" pitchFamily="2" charset="-122"/>
              </a:rPr>
              <a:t>12</a:t>
            </a:r>
            <a:r>
              <a:rPr lang="en-US" altLang="zh-CN" sz="2400" smtClean="0">
                <a:latin typeface="宋体" pitchFamily="2" charset="-122"/>
              </a:rPr>
              <a:t>=5.12V/4096</a:t>
            </a:r>
            <a:r>
              <a:rPr lang="zh-CN" altLang="en-US" sz="2400" smtClean="0">
                <a:latin typeface="宋体" pitchFamily="2" charset="-122"/>
              </a:rPr>
              <a:t>＝</a:t>
            </a:r>
            <a:r>
              <a:rPr lang="en-US" altLang="zh-CN" sz="2400" smtClean="0">
                <a:latin typeface="宋体" pitchFamily="2" charset="-122"/>
              </a:rPr>
              <a:t>1.25mV</a:t>
            </a:r>
            <a:r>
              <a:rPr lang="en-US" altLang="zh-CN" sz="2400" smtClean="0">
                <a:solidFill>
                  <a:srgbClr val="FF9900"/>
                </a:solidFill>
                <a:latin typeface="宋体" pitchFamily="2" charset="-122"/>
              </a:rPr>
              <a:t>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idx="1"/>
          </p:nvPr>
        </p:nvSpPr>
        <p:spPr>
          <a:xfrm>
            <a:off x="323850" y="908050"/>
            <a:ext cx="8280400" cy="4824413"/>
          </a:xfrm>
        </p:spPr>
        <p:txBody>
          <a:bodyPr/>
          <a:lstStyle/>
          <a:p>
            <a:pPr eaLnBrk="1" hangingPunct="1">
              <a:lnSpc>
                <a:spcPct val="80000"/>
              </a:lnSpc>
              <a:spcBef>
                <a:spcPct val="0"/>
              </a:spcBef>
              <a:buFont typeface="Wingdings" pitchFamily="2" charset="2"/>
              <a:buNone/>
            </a:pPr>
            <a:r>
              <a:rPr lang="zh-CN" altLang="en-US" sz="2800" smtClean="0">
                <a:solidFill>
                  <a:srgbClr val="00FF00"/>
                </a:solidFill>
                <a:latin typeface="宋体" pitchFamily="2" charset="-122"/>
              </a:rPr>
              <a:t>⑵线性误差</a:t>
            </a:r>
          </a:p>
          <a:p>
            <a:pPr eaLnBrk="1" hangingPunct="1">
              <a:lnSpc>
                <a:spcPct val="80000"/>
              </a:lnSpc>
              <a:spcBef>
                <a:spcPct val="0"/>
              </a:spcBef>
              <a:buFont typeface="Wingdings" pitchFamily="2" charset="2"/>
              <a:buNone/>
            </a:pPr>
            <a:r>
              <a:rPr lang="zh-CN" altLang="en-US" sz="2800" smtClean="0">
                <a:latin typeface="宋体" pitchFamily="2" charset="-122"/>
              </a:rPr>
              <a:t>	</a:t>
            </a:r>
            <a:r>
              <a:rPr lang="zh-CN" altLang="en-US" sz="2800" smtClean="0"/>
              <a:t>理想转换特性</a:t>
            </a:r>
            <a:r>
              <a:rPr lang="en-US" altLang="zh-CN" sz="2800" smtClean="0"/>
              <a:t>(</a:t>
            </a:r>
            <a:r>
              <a:rPr lang="zh-CN" altLang="en-US" sz="2800" smtClean="0"/>
              <a:t>量化特性</a:t>
            </a:r>
            <a:r>
              <a:rPr lang="en-US" altLang="zh-CN" sz="2800" smtClean="0"/>
              <a:t>)</a:t>
            </a:r>
            <a:r>
              <a:rPr lang="zh-CN" altLang="en-US" sz="2800" smtClean="0"/>
              <a:t>应该是线性的，但实际转换特征并非如此。在满量程输入范围内，偏离理想转换特性的最大误差定义为线性误差。线性误差常用</a:t>
            </a:r>
            <a:r>
              <a:rPr lang="en-US" altLang="zh-CN" sz="2800" smtClean="0"/>
              <a:t>LSB</a:t>
            </a:r>
            <a:r>
              <a:rPr lang="zh-CN" altLang="en-US" sz="2800" smtClean="0"/>
              <a:t>的分数表示，如</a:t>
            </a:r>
            <a:r>
              <a:rPr lang="en-US" altLang="zh-CN" sz="2800" smtClean="0"/>
              <a:t>(1/2)LSB</a:t>
            </a:r>
            <a:r>
              <a:rPr lang="zh-CN" altLang="en-US" sz="2800" smtClean="0"/>
              <a:t>或</a:t>
            </a:r>
            <a:r>
              <a:rPr lang="en-US" altLang="zh-CN" sz="2800" smtClean="0"/>
              <a:t>±1LSB</a:t>
            </a:r>
            <a:r>
              <a:rPr lang="zh-CN" altLang="en-US" sz="2800" smtClean="0"/>
              <a:t>。 </a:t>
            </a:r>
          </a:p>
          <a:p>
            <a:pPr eaLnBrk="1" hangingPunct="1">
              <a:lnSpc>
                <a:spcPct val="80000"/>
              </a:lnSpc>
              <a:spcBef>
                <a:spcPct val="0"/>
              </a:spcBef>
              <a:buFont typeface="Wingdings" pitchFamily="2" charset="2"/>
              <a:buNone/>
            </a:pPr>
            <a:r>
              <a:rPr lang="zh-CN" altLang="en-US" sz="2400" smtClean="0">
                <a:solidFill>
                  <a:schemeClr val="tx2"/>
                </a:solidFill>
              </a:rPr>
              <a:t>	</a:t>
            </a:r>
          </a:p>
          <a:p>
            <a:pPr eaLnBrk="1" hangingPunct="1">
              <a:lnSpc>
                <a:spcPct val="80000"/>
              </a:lnSpc>
              <a:spcBef>
                <a:spcPct val="0"/>
              </a:spcBef>
              <a:buFont typeface="Wingdings" pitchFamily="2" charset="2"/>
              <a:buNone/>
            </a:pPr>
            <a:r>
              <a:rPr lang="zh-CN" altLang="en-US" sz="2800" smtClean="0">
                <a:solidFill>
                  <a:srgbClr val="00FF00"/>
                </a:solidFill>
              </a:rPr>
              <a:t>⑶偏移量误差</a:t>
            </a:r>
          </a:p>
          <a:p>
            <a:pPr eaLnBrk="1" hangingPunct="1">
              <a:lnSpc>
                <a:spcPct val="80000"/>
              </a:lnSpc>
              <a:spcBef>
                <a:spcPct val="0"/>
              </a:spcBef>
              <a:buFont typeface="Wingdings" pitchFamily="2" charset="2"/>
              <a:buNone/>
            </a:pPr>
            <a:r>
              <a:rPr lang="zh-CN" altLang="en-US" sz="2800" smtClean="0"/>
              <a:t>	</a:t>
            </a:r>
            <a:r>
              <a:rPr lang="zh-CN" altLang="en-US" sz="2800" smtClean="0">
                <a:latin typeface="宋体" pitchFamily="2" charset="-122"/>
              </a:rPr>
              <a:t>指输入数字量时，输出模拟量对于零的偏移值。此误差可通过</a:t>
            </a:r>
            <a:r>
              <a:rPr lang="en-US" altLang="zh-CN" sz="2800" smtClean="0">
                <a:latin typeface="宋体" pitchFamily="2" charset="-122"/>
              </a:rPr>
              <a:t>D/A</a:t>
            </a:r>
            <a:r>
              <a:rPr lang="zh-CN" altLang="en-US" sz="2800" smtClean="0">
                <a:latin typeface="宋体" pitchFamily="2" charset="-122"/>
              </a:rPr>
              <a:t>转换器的外接</a:t>
            </a:r>
            <a:r>
              <a:rPr lang="en-US" altLang="zh-CN" sz="2800" i="1" smtClean="0">
                <a:latin typeface="宋体" pitchFamily="2" charset="-122"/>
              </a:rPr>
              <a:t>V</a:t>
            </a:r>
            <a:r>
              <a:rPr lang="en-US" altLang="zh-CN" sz="2800" baseline="-30000" smtClean="0">
                <a:latin typeface="宋体" pitchFamily="2" charset="-122"/>
              </a:rPr>
              <a:t>REF</a:t>
            </a:r>
            <a:r>
              <a:rPr lang="zh-CN" altLang="en-US" sz="2800" smtClean="0">
                <a:latin typeface="宋体" pitchFamily="2" charset="-122"/>
              </a:rPr>
              <a:t>和电位器加以调整。</a:t>
            </a:r>
          </a:p>
          <a:p>
            <a:pPr eaLnBrk="1" hangingPunct="1">
              <a:lnSpc>
                <a:spcPct val="80000"/>
              </a:lnSpc>
              <a:spcBef>
                <a:spcPct val="0"/>
              </a:spcBef>
              <a:buFont typeface="Wingdings" pitchFamily="2" charset="2"/>
              <a:buNone/>
            </a:pPr>
            <a:r>
              <a:rPr lang="zh-CN" altLang="en-US" sz="2800" smtClean="0">
                <a:solidFill>
                  <a:srgbClr val="00FF00"/>
                </a:solidFill>
              </a:rPr>
              <a:t>⑷建立时间</a:t>
            </a:r>
          </a:p>
          <a:p>
            <a:pPr eaLnBrk="1" hangingPunct="1">
              <a:lnSpc>
                <a:spcPct val="80000"/>
              </a:lnSpc>
              <a:spcBef>
                <a:spcPct val="0"/>
              </a:spcBef>
              <a:buFont typeface="Wingdings" pitchFamily="2" charset="2"/>
              <a:buNone/>
            </a:pPr>
            <a:r>
              <a:rPr lang="zh-CN" altLang="en-US" sz="2800" smtClean="0"/>
              <a:t>	输入数字信号的变化量是满量程时，输出模拟信号达到离终值</a:t>
            </a:r>
            <a:r>
              <a:rPr lang="en-US" altLang="zh-CN" sz="2800" smtClean="0"/>
              <a:t>(±1/2)LSB</a:t>
            </a:r>
            <a:r>
              <a:rPr lang="zh-CN" altLang="en-US" sz="2800" smtClean="0"/>
              <a:t>所需的时间。</a:t>
            </a:r>
            <a:r>
              <a:rPr lang="zh-CN" altLang="en-US" sz="2800" smtClean="0">
                <a:latin typeface="宋体" pitchFamily="2" charset="-122"/>
              </a:rPr>
              <a:t>建立时间越大，转换速度越低。</a:t>
            </a:r>
            <a:endParaRPr lang="zh-CN" altLang="en-US" sz="280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p:txBody>
          <a:bodyPr/>
          <a:lstStyle/>
          <a:p>
            <a:pPr eaLnBrk="1" hangingPunct="1">
              <a:lnSpc>
                <a:spcPct val="130000"/>
              </a:lnSpc>
              <a:buClr>
                <a:srgbClr val="009999"/>
              </a:buClr>
              <a:buFont typeface="Wingdings" pitchFamily="2" charset="2"/>
              <a:buNone/>
            </a:pPr>
            <a:r>
              <a:rPr lang="en-US" altLang="zh-CN" smtClean="0">
                <a:latin typeface="宋体" pitchFamily="2" charset="-122"/>
              </a:rPr>
              <a:t>DAC0832</a:t>
            </a:r>
            <a:r>
              <a:rPr lang="zh-CN" altLang="en-US" smtClean="0">
                <a:latin typeface="宋体" pitchFamily="2" charset="-122"/>
              </a:rPr>
              <a:t>为</a:t>
            </a:r>
            <a:r>
              <a:rPr lang="en-US" altLang="zh-CN" smtClean="0">
                <a:latin typeface="宋体" pitchFamily="2" charset="-122"/>
              </a:rPr>
              <a:t>8</a:t>
            </a:r>
            <a:r>
              <a:rPr lang="zh-CN" altLang="en-US" smtClean="0">
                <a:latin typeface="宋体" pitchFamily="2" charset="-122"/>
              </a:rPr>
              <a:t>位</a:t>
            </a:r>
            <a:r>
              <a:rPr lang="en-US" altLang="zh-CN" smtClean="0">
                <a:latin typeface="宋体" pitchFamily="2" charset="-122"/>
              </a:rPr>
              <a:t>D/A</a:t>
            </a:r>
            <a:r>
              <a:rPr lang="zh-CN" altLang="en-US" smtClean="0">
                <a:latin typeface="宋体" pitchFamily="2" charset="-122"/>
              </a:rPr>
              <a:t>转换器</a:t>
            </a:r>
          </a:p>
          <a:p>
            <a:pPr eaLnBrk="1" hangingPunct="1">
              <a:lnSpc>
                <a:spcPct val="130000"/>
              </a:lnSpc>
              <a:buClr>
                <a:srgbClr val="009999"/>
              </a:buClr>
              <a:buFont typeface="Wingdings" pitchFamily="2" charset="2"/>
              <a:buNone/>
            </a:pPr>
            <a:r>
              <a:rPr lang="zh-CN" altLang="en-US" smtClean="0">
                <a:latin typeface="宋体" pitchFamily="2" charset="-122"/>
              </a:rPr>
              <a:t>电流输出方式</a:t>
            </a:r>
          </a:p>
          <a:p>
            <a:pPr eaLnBrk="1" hangingPunct="1">
              <a:lnSpc>
                <a:spcPct val="130000"/>
              </a:lnSpc>
              <a:buClr>
                <a:srgbClr val="009999"/>
              </a:buClr>
              <a:buFont typeface="Wingdings" pitchFamily="2" charset="2"/>
              <a:buNone/>
            </a:pPr>
            <a:r>
              <a:rPr lang="zh-CN" altLang="en-US" smtClean="0">
                <a:latin typeface="宋体" pitchFamily="2" charset="-122"/>
              </a:rPr>
              <a:t>建立时间为</a:t>
            </a:r>
            <a:r>
              <a:rPr lang="en-US" altLang="zh-CN" smtClean="0">
                <a:latin typeface="宋体" pitchFamily="2" charset="-122"/>
              </a:rPr>
              <a:t>1μs</a:t>
            </a:r>
          </a:p>
          <a:p>
            <a:pPr eaLnBrk="1" hangingPunct="1">
              <a:lnSpc>
                <a:spcPct val="130000"/>
              </a:lnSpc>
              <a:buClr>
                <a:srgbClr val="009999"/>
              </a:buClr>
              <a:buFont typeface="Wingdings" pitchFamily="2" charset="2"/>
              <a:buNone/>
            </a:pPr>
            <a:r>
              <a:rPr lang="zh-CN" altLang="en-US" smtClean="0">
                <a:latin typeface="宋体" pitchFamily="2" charset="-122"/>
              </a:rPr>
              <a:t>采用</a:t>
            </a:r>
            <a:r>
              <a:rPr lang="en-US" altLang="zh-CN" smtClean="0">
                <a:latin typeface="宋体" pitchFamily="2" charset="-122"/>
              </a:rPr>
              <a:t>20</a:t>
            </a:r>
            <a:r>
              <a:rPr lang="zh-CN" altLang="en-US" smtClean="0">
                <a:latin typeface="宋体" pitchFamily="2" charset="-122"/>
              </a:rPr>
              <a:t>脚双立直插式封装</a:t>
            </a:r>
          </a:p>
          <a:p>
            <a:pPr eaLnBrk="1" hangingPunct="1">
              <a:lnSpc>
                <a:spcPct val="130000"/>
              </a:lnSpc>
              <a:buClr>
                <a:srgbClr val="009999"/>
              </a:buClr>
              <a:buFont typeface="Wingdings" pitchFamily="2" charset="2"/>
              <a:buNone/>
            </a:pPr>
            <a:r>
              <a:rPr lang="zh-CN" altLang="en-US" smtClean="0">
                <a:latin typeface="宋体" pitchFamily="2" charset="-122"/>
              </a:rPr>
              <a:t>与微处理器兼容</a:t>
            </a:r>
          </a:p>
        </p:txBody>
      </p:sp>
      <p:sp>
        <p:nvSpPr>
          <p:cNvPr id="89090" name="Rectangle 2"/>
          <p:cNvSpPr>
            <a:spLocks noGrp="1" noChangeArrowheads="1"/>
          </p:cNvSpPr>
          <p:nvPr>
            <p:ph type="title"/>
          </p:nvPr>
        </p:nvSpPr>
        <p:spPr>
          <a:xfrm>
            <a:off x="611188" y="260350"/>
            <a:ext cx="7772400" cy="1276350"/>
          </a:xfrm>
        </p:spPr>
        <p:txBody>
          <a:bodyPr/>
          <a:lstStyle/>
          <a:p>
            <a:pPr eaLnBrk="1" hangingPunct="1"/>
            <a:r>
              <a:rPr lang="en-US" altLang="zh-CN" smtClean="0"/>
              <a:t>3   8</a:t>
            </a:r>
            <a:r>
              <a:rPr lang="zh-CN" altLang="en-US" smtClean="0"/>
              <a:t>位</a:t>
            </a:r>
            <a:r>
              <a:rPr lang="en-US" altLang="zh-CN" smtClean="0"/>
              <a:t>D/A</a:t>
            </a:r>
            <a:r>
              <a:rPr lang="zh-CN" altLang="en-US" smtClean="0"/>
              <a:t>转换器</a:t>
            </a:r>
            <a:r>
              <a:rPr lang="en-US" altLang="zh-CN" smtClean="0"/>
              <a:t>DAC0832</a:t>
            </a:r>
            <a:endParaRPr lang="zh-CN" alt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9"/>
          <p:cNvSpPr>
            <a:spLocks noChangeArrowheads="1"/>
          </p:cNvSpPr>
          <p:nvPr/>
        </p:nvSpPr>
        <p:spPr bwMode="auto">
          <a:xfrm>
            <a:off x="2843213" y="5949950"/>
            <a:ext cx="2987675" cy="457200"/>
          </a:xfrm>
          <a:prstGeom prst="rect">
            <a:avLst/>
          </a:prstGeom>
          <a:noFill/>
          <a:ln w="12700" cap="sq">
            <a:noFill/>
            <a:miter lim="800000"/>
            <a:headEnd type="none" w="sm" len="sm"/>
            <a:tailEnd type="none" w="sm" len="sm"/>
          </a:ln>
        </p:spPr>
        <p:txBody>
          <a:bodyPr wrap="none">
            <a:spAutoFit/>
          </a:bodyPr>
          <a:lstStyle/>
          <a:p>
            <a:r>
              <a:rPr kumimoji="1" lang="en-US" altLang="zh-CN" b="1">
                <a:solidFill>
                  <a:srgbClr val="00FF00"/>
                </a:solidFill>
              </a:rPr>
              <a:t>DAC0832</a:t>
            </a:r>
            <a:r>
              <a:rPr kumimoji="1" lang="zh-CN" altLang="en-US" b="1">
                <a:solidFill>
                  <a:srgbClr val="00FF00"/>
                </a:solidFill>
              </a:rPr>
              <a:t>内部结构图</a:t>
            </a:r>
            <a:endParaRPr kumimoji="1" lang="en-US" altLang="zh-CN" b="1">
              <a:solidFill>
                <a:srgbClr val="00FF00"/>
              </a:solidFill>
            </a:endParaRPr>
          </a:p>
        </p:txBody>
      </p:sp>
      <p:graphicFrame>
        <p:nvGraphicFramePr>
          <p:cNvPr id="90115" name="Object 12"/>
          <p:cNvGraphicFramePr>
            <a:graphicFrameLocks noGrp="1" noChangeAspect="1"/>
          </p:cNvGraphicFramePr>
          <p:nvPr>
            <p:ph/>
          </p:nvPr>
        </p:nvGraphicFramePr>
        <p:xfrm>
          <a:off x="684213" y="476250"/>
          <a:ext cx="7848600" cy="4987925"/>
        </p:xfrm>
        <a:graphic>
          <a:graphicData uri="http://schemas.openxmlformats.org/presentationml/2006/ole">
            <mc:AlternateContent xmlns:mc="http://schemas.openxmlformats.org/markup-compatibility/2006">
              <mc:Choice xmlns:v="urn:schemas-microsoft-com:vml" Requires="v">
                <p:oleObj spid="_x0000_s90123" name="Visio" r:id="rId3" imgW="4390204" imgH="2789506" progId="Visio.Drawing.11">
                  <p:embed/>
                </p:oleObj>
              </mc:Choice>
              <mc:Fallback>
                <p:oleObj name="Visio" r:id="rId3" imgW="4390204" imgH="2789506"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76250"/>
                        <a:ext cx="7848600" cy="4987925"/>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idx="1"/>
          </p:nvPr>
        </p:nvSpPr>
        <p:spPr>
          <a:xfrm>
            <a:off x="395288" y="1052513"/>
            <a:ext cx="8351837" cy="5408612"/>
          </a:xfrm>
        </p:spPr>
        <p:txBody>
          <a:bodyPr/>
          <a:lstStyle/>
          <a:p>
            <a:pPr algn="just" eaLnBrk="1" hangingPunct="1">
              <a:lnSpc>
                <a:spcPct val="90000"/>
              </a:lnSpc>
              <a:spcBef>
                <a:spcPct val="0"/>
              </a:spcBef>
              <a:buFont typeface="Wingdings" pitchFamily="2" charset="2"/>
              <a:buNone/>
            </a:pPr>
            <a:r>
              <a:rPr lang="en-US" altLang="zh-CN" sz="3600" b="0" smtClean="0">
                <a:latin typeface="楷体_GB2312" pitchFamily="49" charset="-122"/>
                <a:ea typeface="楷体_GB2312" pitchFamily="49" charset="-122"/>
              </a:rPr>
              <a:t>	</a:t>
            </a:r>
            <a:r>
              <a:rPr lang="en-US" altLang="zh-CN" sz="2800" smtClean="0">
                <a:latin typeface="宋体" pitchFamily="2" charset="-122"/>
              </a:rPr>
              <a:t>DAC0832</a:t>
            </a:r>
            <a:r>
              <a:rPr lang="zh-CN" altLang="en-US" sz="2800" smtClean="0">
                <a:latin typeface="宋体" pitchFamily="2" charset="-122"/>
              </a:rPr>
              <a:t>主要由</a:t>
            </a:r>
            <a:r>
              <a:rPr lang="en-US" altLang="zh-CN" sz="2800" smtClean="0">
                <a:solidFill>
                  <a:srgbClr val="00FF00"/>
                </a:solidFill>
                <a:latin typeface="宋体" pitchFamily="2" charset="-122"/>
              </a:rPr>
              <a:t>8</a:t>
            </a:r>
            <a:r>
              <a:rPr lang="zh-CN" altLang="en-US" sz="2800" smtClean="0">
                <a:solidFill>
                  <a:srgbClr val="00FF00"/>
                </a:solidFill>
                <a:latin typeface="宋体" pitchFamily="2" charset="-122"/>
              </a:rPr>
              <a:t>位输入寄存器、</a:t>
            </a:r>
            <a:r>
              <a:rPr lang="en-US" altLang="zh-CN" sz="2800" smtClean="0">
                <a:solidFill>
                  <a:srgbClr val="00FF00"/>
                </a:solidFill>
                <a:latin typeface="宋体" pitchFamily="2" charset="-122"/>
              </a:rPr>
              <a:t>8</a:t>
            </a:r>
            <a:r>
              <a:rPr lang="zh-CN" altLang="en-US" sz="2800" smtClean="0">
                <a:solidFill>
                  <a:srgbClr val="00FF00"/>
                </a:solidFill>
                <a:latin typeface="宋体" pitchFamily="2" charset="-122"/>
              </a:rPr>
              <a:t>位</a:t>
            </a:r>
            <a:r>
              <a:rPr lang="en-US" altLang="zh-CN" sz="2800" smtClean="0">
                <a:solidFill>
                  <a:srgbClr val="00FF00"/>
                </a:solidFill>
                <a:latin typeface="宋体" pitchFamily="2" charset="-122"/>
              </a:rPr>
              <a:t>DAC</a:t>
            </a:r>
            <a:r>
              <a:rPr lang="zh-CN" altLang="en-US" sz="2800" smtClean="0">
                <a:solidFill>
                  <a:srgbClr val="00FF00"/>
                </a:solidFill>
                <a:latin typeface="宋体" pitchFamily="2" charset="-122"/>
              </a:rPr>
              <a:t>寄存器、</a:t>
            </a:r>
            <a:r>
              <a:rPr lang="en-US" altLang="zh-CN" sz="2800" smtClean="0">
                <a:solidFill>
                  <a:srgbClr val="00FF00"/>
                </a:solidFill>
                <a:latin typeface="宋体" pitchFamily="2" charset="-122"/>
              </a:rPr>
              <a:t>8</a:t>
            </a:r>
            <a:r>
              <a:rPr lang="zh-CN" altLang="en-US" sz="2800" smtClean="0">
                <a:solidFill>
                  <a:srgbClr val="00FF00"/>
                </a:solidFill>
                <a:latin typeface="宋体" pitchFamily="2" charset="-122"/>
              </a:rPr>
              <a:t>位</a:t>
            </a:r>
            <a:r>
              <a:rPr lang="en-US" altLang="zh-CN" sz="2800" smtClean="0">
                <a:solidFill>
                  <a:srgbClr val="00FF00"/>
                </a:solidFill>
                <a:latin typeface="宋体" pitchFamily="2" charset="-122"/>
              </a:rPr>
              <a:t>D/A</a:t>
            </a:r>
            <a:r>
              <a:rPr lang="zh-CN" altLang="en-US" sz="2800" smtClean="0">
                <a:solidFill>
                  <a:srgbClr val="00FF00"/>
                </a:solidFill>
                <a:latin typeface="宋体" pitchFamily="2" charset="-122"/>
              </a:rPr>
              <a:t>转换器</a:t>
            </a:r>
            <a:r>
              <a:rPr lang="zh-CN" altLang="en-US" sz="2800" smtClean="0">
                <a:latin typeface="宋体" pitchFamily="2" charset="-122"/>
              </a:rPr>
              <a:t>以及</a:t>
            </a:r>
            <a:r>
              <a:rPr lang="zh-CN" altLang="en-US" sz="2800" smtClean="0">
                <a:solidFill>
                  <a:srgbClr val="00FF00"/>
                </a:solidFill>
                <a:latin typeface="宋体" pitchFamily="2" charset="-122"/>
              </a:rPr>
              <a:t>输入控制电路</a:t>
            </a:r>
            <a:r>
              <a:rPr lang="zh-CN" altLang="en-US" sz="2800" smtClean="0">
                <a:latin typeface="宋体" pitchFamily="2" charset="-122"/>
              </a:rPr>
              <a:t>四部分组成。</a:t>
            </a:r>
          </a:p>
          <a:p>
            <a:pPr algn="just" eaLnBrk="1" hangingPunct="1">
              <a:lnSpc>
                <a:spcPct val="90000"/>
              </a:lnSpc>
              <a:spcBef>
                <a:spcPct val="0"/>
              </a:spcBef>
              <a:buFont typeface="Wingdings" pitchFamily="2" charset="2"/>
              <a:buNone/>
            </a:pPr>
            <a:endParaRPr lang="zh-CN" altLang="en-US" sz="2800" smtClean="0">
              <a:latin typeface="宋体" pitchFamily="2" charset="-122"/>
            </a:endParaRPr>
          </a:p>
          <a:p>
            <a:pPr algn="just" eaLnBrk="1" hangingPunct="1">
              <a:lnSpc>
                <a:spcPct val="90000"/>
              </a:lnSpc>
              <a:spcBef>
                <a:spcPct val="0"/>
              </a:spcBef>
              <a:buFont typeface="Wingdings" pitchFamily="2" charset="2"/>
              <a:buNone/>
            </a:pPr>
            <a:r>
              <a:rPr lang="en-US" altLang="zh-CN" sz="2800" smtClean="0">
                <a:latin typeface="宋体" pitchFamily="2" charset="-122"/>
              </a:rPr>
              <a:t>	8</a:t>
            </a:r>
            <a:r>
              <a:rPr lang="zh-CN" altLang="en-US" sz="2800" smtClean="0">
                <a:latin typeface="宋体" pitchFamily="2" charset="-122"/>
              </a:rPr>
              <a:t>位</a:t>
            </a:r>
            <a:r>
              <a:rPr lang="zh-CN" altLang="en-US" sz="2800" smtClean="0">
                <a:solidFill>
                  <a:schemeClr val="folHlink"/>
                </a:solidFill>
                <a:latin typeface="宋体" pitchFamily="2" charset="-122"/>
              </a:rPr>
              <a:t>输入寄存器</a:t>
            </a:r>
            <a:r>
              <a:rPr lang="zh-CN" altLang="en-US" sz="2800" smtClean="0">
                <a:latin typeface="宋体" pitchFamily="2" charset="-122"/>
              </a:rPr>
              <a:t>用于存放主机送来的数字量，使输入数字量得到缓冲和锁存，由</a:t>
            </a:r>
            <a:r>
              <a:rPr lang="en-US" altLang="zh-CN" sz="2800" smtClean="0">
                <a:solidFill>
                  <a:schemeClr val="folHlink"/>
                </a:solidFill>
                <a:latin typeface="宋体" pitchFamily="2" charset="-122"/>
              </a:rPr>
              <a:t>/LE1</a:t>
            </a:r>
            <a:r>
              <a:rPr lang="zh-CN" altLang="en-US" sz="2800" smtClean="0">
                <a:solidFill>
                  <a:schemeClr val="folHlink"/>
                </a:solidFill>
                <a:latin typeface="宋体" pitchFamily="2" charset="-122"/>
              </a:rPr>
              <a:t>控制</a:t>
            </a:r>
            <a:r>
              <a:rPr lang="zh-CN" altLang="en-US" sz="2800" smtClean="0">
                <a:latin typeface="宋体" pitchFamily="2" charset="-122"/>
              </a:rPr>
              <a:t>；</a:t>
            </a:r>
          </a:p>
          <a:p>
            <a:pPr algn="just" eaLnBrk="1" hangingPunct="1">
              <a:lnSpc>
                <a:spcPct val="90000"/>
              </a:lnSpc>
              <a:spcBef>
                <a:spcPct val="0"/>
              </a:spcBef>
              <a:buFont typeface="Wingdings" pitchFamily="2" charset="2"/>
              <a:buNone/>
            </a:pPr>
            <a:r>
              <a:rPr lang="en-US" altLang="zh-CN" sz="2800" smtClean="0">
                <a:latin typeface="宋体" pitchFamily="2" charset="-122"/>
              </a:rPr>
              <a:t>	8</a:t>
            </a:r>
            <a:r>
              <a:rPr lang="zh-CN" altLang="en-US" sz="2800" smtClean="0">
                <a:latin typeface="宋体" pitchFamily="2" charset="-122"/>
              </a:rPr>
              <a:t>位</a:t>
            </a:r>
            <a:r>
              <a:rPr lang="en-US" altLang="zh-CN" sz="2800" smtClean="0">
                <a:solidFill>
                  <a:schemeClr val="folHlink"/>
                </a:solidFill>
                <a:latin typeface="宋体" pitchFamily="2" charset="-122"/>
              </a:rPr>
              <a:t>DAC</a:t>
            </a:r>
            <a:r>
              <a:rPr lang="zh-CN" altLang="en-US" sz="2800" smtClean="0">
                <a:solidFill>
                  <a:schemeClr val="folHlink"/>
                </a:solidFill>
                <a:latin typeface="宋体" pitchFamily="2" charset="-122"/>
              </a:rPr>
              <a:t>寄存器</a:t>
            </a:r>
            <a:r>
              <a:rPr lang="zh-CN" altLang="en-US" sz="2800" smtClean="0">
                <a:latin typeface="宋体" pitchFamily="2" charset="-122"/>
              </a:rPr>
              <a:t>用于存放待转换的数字量，由</a:t>
            </a:r>
            <a:r>
              <a:rPr lang="en-US" altLang="zh-CN" sz="2800" smtClean="0">
                <a:solidFill>
                  <a:schemeClr val="folHlink"/>
                </a:solidFill>
                <a:latin typeface="宋体" pitchFamily="2" charset="-122"/>
              </a:rPr>
              <a:t>/LE2</a:t>
            </a:r>
            <a:r>
              <a:rPr lang="zh-CN" altLang="en-US" sz="2800" smtClean="0">
                <a:solidFill>
                  <a:schemeClr val="folHlink"/>
                </a:solidFill>
                <a:latin typeface="宋体" pitchFamily="2" charset="-122"/>
              </a:rPr>
              <a:t>控制</a:t>
            </a:r>
            <a:r>
              <a:rPr lang="zh-CN" altLang="en-US" sz="2800" smtClean="0">
                <a:latin typeface="宋体" pitchFamily="2" charset="-122"/>
              </a:rPr>
              <a:t>；</a:t>
            </a:r>
          </a:p>
          <a:p>
            <a:pPr algn="just" eaLnBrk="1" hangingPunct="1">
              <a:lnSpc>
                <a:spcPct val="90000"/>
              </a:lnSpc>
              <a:spcBef>
                <a:spcPct val="0"/>
              </a:spcBef>
              <a:buFont typeface="Wingdings" pitchFamily="2" charset="2"/>
              <a:buNone/>
            </a:pPr>
            <a:r>
              <a:rPr lang="en-US" altLang="zh-CN" sz="2800" smtClean="0">
                <a:latin typeface="宋体" pitchFamily="2" charset="-122"/>
              </a:rPr>
              <a:t>	8</a:t>
            </a:r>
            <a:r>
              <a:rPr lang="zh-CN" altLang="en-US" sz="2800" smtClean="0">
                <a:latin typeface="宋体" pitchFamily="2" charset="-122"/>
              </a:rPr>
              <a:t>位</a:t>
            </a:r>
            <a:r>
              <a:rPr lang="en-US" altLang="zh-CN" sz="2800" smtClean="0">
                <a:latin typeface="宋体" pitchFamily="2" charset="-122"/>
              </a:rPr>
              <a:t>D/A</a:t>
            </a:r>
            <a:r>
              <a:rPr lang="zh-CN" altLang="en-US" sz="2800" smtClean="0">
                <a:latin typeface="宋体" pitchFamily="2" charset="-122"/>
              </a:rPr>
              <a:t>转换器输出与数字量成正比的模拟电流；</a:t>
            </a:r>
          </a:p>
          <a:p>
            <a:pPr algn="just" eaLnBrk="1" hangingPunct="1">
              <a:lnSpc>
                <a:spcPct val="90000"/>
              </a:lnSpc>
              <a:spcBef>
                <a:spcPct val="0"/>
              </a:spcBef>
              <a:buFont typeface="Wingdings" pitchFamily="2" charset="2"/>
              <a:buNone/>
            </a:pPr>
            <a:r>
              <a:rPr lang="zh-CN" altLang="en-US" sz="2800" smtClean="0">
                <a:latin typeface="宋体" pitchFamily="2" charset="-122"/>
              </a:rPr>
              <a:t>	由与门、非与门组成的输入控制电路来控制</a:t>
            </a:r>
            <a:r>
              <a:rPr lang="en-US" altLang="zh-CN" sz="2800" smtClean="0">
                <a:latin typeface="宋体" pitchFamily="2" charset="-122"/>
              </a:rPr>
              <a:t>2</a:t>
            </a:r>
            <a:r>
              <a:rPr lang="zh-CN" altLang="en-US" sz="2800" smtClean="0">
                <a:latin typeface="宋体" pitchFamily="2" charset="-122"/>
              </a:rPr>
              <a:t>个寄存器的选通或锁存状态。</a:t>
            </a:r>
          </a:p>
          <a:p>
            <a:pPr algn="just" eaLnBrk="1" hangingPunct="1">
              <a:lnSpc>
                <a:spcPct val="90000"/>
              </a:lnSpc>
              <a:spcBef>
                <a:spcPct val="0"/>
              </a:spcBef>
              <a:buFont typeface="Wingdings" pitchFamily="2" charset="2"/>
              <a:buNone/>
            </a:pPr>
            <a:r>
              <a:rPr lang="zh-CN" altLang="en-US" sz="2800" smtClean="0">
                <a:latin typeface="宋体" pitchFamily="2" charset="-122"/>
              </a:rPr>
              <a:t>	</a:t>
            </a:r>
          </a:p>
          <a:p>
            <a:pPr algn="just" eaLnBrk="1" hangingPunct="1">
              <a:lnSpc>
                <a:spcPct val="90000"/>
              </a:lnSpc>
              <a:spcBef>
                <a:spcPct val="0"/>
              </a:spcBef>
              <a:buFont typeface="Wingdings" pitchFamily="2" charset="2"/>
              <a:buNone/>
            </a:pPr>
            <a:r>
              <a:rPr lang="zh-CN" altLang="en-US" sz="2800" smtClean="0">
                <a:latin typeface="宋体" pitchFamily="2" charset="-122"/>
              </a:rPr>
              <a:t>	 通过对</a:t>
            </a:r>
            <a:r>
              <a:rPr lang="en-US" altLang="zh-CN" sz="2800" smtClean="0">
                <a:latin typeface="宋体" pitchFamily="2" charset="-122"/>
              </a:rPr>
              <a:t>/LE1</a:t>
            </a:r>
            <a:r>
              <a:rPr lang="zh-CN" altLang="en-US" sz="2800" smtClean="0">
                <a:latin typeface="宋体" pitchFamily="2" charset="-122"/>
              </a:rPr>
              <a:t>和</a:t>
            </a:r>
            <a:r>
              <a:rPr lang="en-US" altLang="zh-CN" sz="2800" smtClean="0">
                <a:latin typeface="宋体" pitchFamily="2" charset="-122"/>
              </a:rPr>
              <a:t>/LE2</a:t>
            </a:r>
            <a:r>
              <a:rPr lang="zh-CN" altLang="en-US" sz="2800" smtClean="0">
                <a:latin typeface="宋体" pitchFamily="2" charset="-122"/>
              </a:rPr>
              <a:t>控制，可以工作于</a:t>
            </a:r>
            <a:r>
              <a:rPr lang="zh-CN" altLang="en-US" sz="2800" smtClean="0">
                <a:solidFill>
                  <a:srgbClr val="00FF00"/>
                </a:solidFill>
                <a:latin typeface="宋体" pitchFamily="2" charset="-122"/>
              </a:rPr>
              <a:t>双缓冲方式</a:t>
            </a:r>
            <a:r>
              <a:rPr lang="zh-CN" altLang="en-US" sz="2800" smtClean="0">
                <a:latin typeface="宋体" pitchFamily="2" charset="-122"/>
              </a:rPr>
              <a:t>、</a:t>
            </a:r>
            <a:r>
              <a:rPr lang="zh-CN" altLang="en-US" sz="2800" smtClean="0">
                <a:solidFill>
                  <a:srgbClr val="00FF00"/>
                </a:solidFill>
                <a:latin typeface="宋体" pitchFamily="2" charset="-122"/>
              </a:rPr>
              <a:t>单缓冲方式</a:t>
            </a:r>
            <a:r>
              <a:rPr lang="zh-CN" altLang="en-US" sz="2800" smtClean="0">
                <a:latin typeface="宋体" pitchFamily="2" charset="-122"/>
              </a:rPr>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4"/>
          <p:cNvPicPr>
            <a:picLocks noGrp="1" noChangeAspect="1" noChangeArrowheads="1"/>
          </p:cNvPicPr>
          <p:nvPr>
            <p:ph idx="1"/>
          </p:nvPr>
        </p:nvPicPr>
        <p:blipFill>
          <a:blip r:embed="rId2" cstate="print"/>
          <a:srcRect/>
          <a:stretch>
            <a:fillRect/>
          </a:stretch>
        </p:blipFill>
        <p:spPr>
          <a:xfrm>
            <a:off x="4140200" y="1341438"/>
            <a:ext cx="4537075" cy="4040187"/>
          </a:xfrm>
          <a:solidFill>
            <a:srgbClr val="CCFFFF"/>
          </a:solidFill>
        </p:spPr>
      </p:pic>
      <p:sp>
        <p:nvSpPr>
          <p:cNvPr id="92163" name="Rectangle 7"/>
          <p:cNvSpPr>
            <a:spLocks noChangeArrowheads="1"/>
          </p:cNvSpPr>
          <p:nvPr/>
        </p:nvSpPr>
        <p:spPr bwMode="auto">
          <a:xfrm>
            <a:off x="0" y="1557338"/>
            <a:ext cx="4211638" cy="3508375"/>
          </a:xfrm>
          <a:prstGeom prst="rect">
            <a:avLst/>
          </a:prstGeom>
          <a:noFill/>
          <a:ln w="12700" cap="sq">
            <a:noFill/>
            <a:miter lim="800000"/>
            <a:headEnd type="none" w="sm" len="sm"/>
            <a:tailEnd type="none" w="sm" len="sm"/>
          </a:ln>
        </p:spPr>
        <p:txBody>
          <a:bodyPr>
            <a:spAutoFit/>
          </a:bodyPr>
          <a:lstStyle/>
          <a:p>
            <a:r>
              <a:rPr kumimoji="1" lang="zh-CN" altLang="en-US" sz="2800" b="1">
                <a:latin typeface="宋体" pitchFamily="2" charset="-122"/>
              </a:rPr>
              <a:t>引脚功能：</a:t>
            </a:r>
            <a:endParaRPr kumimoji="1" lang="en-US" altLang="zh-CN" sz="2800" b="1">
              <a:latin typeface="宋体" pitchFamily="2" charset="-122"/>
            </a:endParaRPr>
          </a:p>
          <a:p>
            <a:r>
              <a:rPr kumimoji="1" lang="en-US" altLang="zh-CN" sz="2800" b="1">
                <a:latin typeface="宋体" pitchFamily="2" charset="-122"/>
              </a:rPr>
              <a:t>DAC0832</a:t>
            </a:r>
            <a:r>
              <a:rPr kumimoji="1" lang="zh-CN" altLang="en-US" sz="2800" b="1">
                <a:latin typeface="宋体" pitchFamily="2" charset="-122"/>
              </a:rPr>
              <a:t>芯片为</a:t>
            </a:r>
            <a:r>
              <a:rPr kumimoji="1" lang="en-US" altLang="zh-CN" sz="2800" b="1">
                <a:latin typeface="宋体" pitchFamily="2" charset="-122"/>
              </a:rPr>
              <a:t>20</a:t>
            </a:r>
            <a:r>
              <a:rPr kumimoji="1" lang="zh-CN" altLang="en-US" sz="2800" b="1">
                <a:latin typeface="宋体" pitchFamily="2" charset="-122"/>
              </a:rPr>
              <a:t>引脚，双列直插式封装。</a:t>
            </a:r>
          </a:p>
          <a:p>
            <a:r>
              <a:rPr kumimoji="1" lang="zh-CN" altLang="en-US" sz="2800" b="1">
                <a:latin typeface="宋体" pitchFamily="2" charset="-122"/>
              </a:rPr>
              <a:t>（</a:t>
            </a:r>
            <a:r>
              <a:rPr kumimoji="1" lang="en-US" altLang="zh-CN" sz="2800" b="1">
                <a:latin typeface="宋体" pitchFamily="2" charset="-122"/>
              </a:rPr>
              <a:t>1</a:t>
            </a:r>
            <a:r>
              <a:rPr kumimoji="1" lang="zh-CN" altLang="en-US" sz="2800" b="1">
                <a:latin typeface="宋体" pitchFamily="2" charset="-122"/>
              </a:rPr>
              <a:t>）数字量输入线</a:t>
            </a:r>
            <a:r>
              <a:rPr kumimoji="1" lang="en-US" altLang="zh-CN" sz="2800" b="1">
                <a:latin typeface="宋体" pitchFamily="2" charset="-122"/>
              </a:rPr>
              <a:t>D7~D0  	</a:t>
            </a:r>
            <a:r>
              <a:rPr kumimoji="1" lang="zh-CN" altLang="en-US" sz="2800" b="1">
                <a:latin typeface="宋体" pitchFamily="2" charset="-122"/>
              </a:rPr>
              <a:t>（</a:t>
            </a:r>
            <a:r>
              <a:rPr kumimoji="1" lang="en-US" altLang="zh-CN" sz="2800" b="1">
                <a:latin typeface="宋体" pitchFamily="2" charset="-122"/>
              </a:rPr>
              <a:t>8</a:t>
            </a:r>
            <a:r>
              <a:rPr kumimoji="1" lang="zh-CN" altLang="en-US" sz="2800" b="1">
                <a:latin typeface="宋体" pitchFamily="2" charset="-122"/>
              </a:rPr>
              <a:t>条） </a:t>
            </a:r>
          </a:p>
          <a:p>
            <a:r>
              <a:rPr kumimoji="1" lang="zh-CN" altLang="en-US" sz="2800" b="1">
                <a:latin typeface="宋体" pitchFamily="2" charset="-122"/>
              </a:rPr>
              <a:t>（</a:t>
            </a:r>
            <a:r>
              <a:rPr kumimoji="1" lang="en-US" altLang="zh-CN" sz="2800" b="1">
                <a:latin typeface="宋体" pitchFamily="2" charset="-122"/>
              </a:rPr>
              <a:t>2</a:t>
            </a:r>
            <a:r>
              <a:rPr kumimoji="1" lang="zh-CN" altLang="en-US" sz="2800" b="1">
                <a:latin typeface="宋体" pitchFamily="2" charset="-122"/>
              </a:rPr>
              <a:t>）控制线（</a:t>
            </a:r>
            <a:r>
              <a:rPr kumimoji="1" lang="en-US" altLang="zh-CN" sz="2800" b="1">
                <a:latin typeface="宋体" pitchFamily="2" charset="-122"/>
              </a:rPr>
              <a:t>5</a:t>
            </a:r>
            <a:r>
              <a:rPr kumimoji="1" lang="zh-CN" altLang="en-US" sz="2800" b="1">
                <a:latin typeface="宋体" pitchFamily="2" charset="-122"/>
              </a:rPr>
              <a:t>条） </a:t>
            </a:r>
          </a:p>
          <a:p>
            <a:r>
              <a:rPr kumimoji="1" lang="zh-CN" altLang="en-US" sz="2800" b="1">
                <a:latin typeface="宋体" pitchFamily="2" charset="-122"/>
              </a:rPr>
              <a:t>（</a:t>
            </a:r>
            <a:r>
              <a:rPr kumimoji="1" lang="en-US" altLang="zh-CN" sz="2800" b="1">
                <a:latin typeface="宋体" pitchFamily="2" charset="-122"/>
              </a:rPr>
              <a:t>3</a:t>
            </a:r>
            <a:r>
              <a:rPr kumimoji="1" lang="zh-CN" altLang="en-US" sz="2800" b="1">
                <a:latin typeface="宋体" pitchFamily="2" charset="-122"/>
              </a:rPr>
              <a:t>）信号线（</a:t>
            </a:r>
            <a:r>
              <a:rPr kumimoji="1" lang="en-US" altLang="zh-CN" sz="2800" b="1">
                <a:latin typeface="宋体" pitchFamily="2" charset="-122"/>
              </a:rPr>
              <a:t>3</a:t>
            </a:r>
            <a:r>
              <a:rPr kumimoji="1" lang="zh-CN" altLang="en-US" sz="2800" b="1">
                <a:latin typeface="宋体" pitchFamily="2" charset="-122"/>
              </a:rPr>
              <a:t>条） </a:t>
            </a:r>
          </a:p>
          <a:p>
            <a:r>
              <a:rPr kumimoji="1" lang="zh-CN" altLang="en-US" sz="2800" b="1">
                <a:latin typeface="宋体" pitchFamily="2" charset="-122"/>
              </a:rPr>
              <a:t>（</a:t>
            </a:r>
            <a:r>
              <a:rPr kumimoji="1" lang="en-US" altLang="zh-CN" sz="2800" b="1">
                <a:latin typeface="宋体" pitchFamily="2" charset="-122"/>
              </a:rPr>
              <a:t>4</a:t>
            </a:r>
            <a:r>
              <a:rPr kumimoji="1" lang="zh-CN" altLang="en-US" sz="2800" b="1">
                <a:latin typeface="宋体" pitchFamily="2" charset="-122"/>
              </a:rPr>
              <a:t>）电源线（</a:t>
            </a:r>
            <a:r>
              <a:rPr kumimoji="1" lang="en-US" altLang="zh-CN" sz="2800" b="1">
                <a:latin typeface="宋体" pitchFamily="2" charset="-122"/>
              </a:rPr>
              <a:t>4</a:t>
            </a:r>
            <a:r>
              <a:rPr kumimoji="1" lang="zh-CN" altLang="en-US" sz="2800" b="1">
                <a:latin typeface="宋体" pitchFamily="2" charset="-122"/>
              </a:rPr>
              <a:t>条）</a:t>
            </a:r>
            <a:r>
              <a:rPr kumimoji="1" lang="zh-CN" altLang="en-US"/>
              <a:t>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idx="1"/>
          </p:nvPr>
        </p:nvSpPr>
        <p:spPr>
          <a:xfrm>
            <a:off x="0" y="1052513"/>
            <a:ext cx="8964613" cy="5184775"/>
          </a:xfrm>
        </p:spPr>
        <p:txBody>
          <a:bodyPr/>
          <a:lstStyle/>
          <a:p>
            <a:pPr eaLnBrk="1" hangingPunct="1">
              <a:spcBef>
                <a:spcPct val="0"/>
              </a:spcBef>
              <a:buFont typeface="Wingdings" pitchFamily="2" charset="2"/>
              <a:buNone/>
            </a:pPr>
            <a:r>
              <a:rPr lang="zh-CN" altLang="en-US" smtClean="0">
                <a:solidFill>
                  <a:srgbClr val="00FF00"/>
                </a:solidFill>
                <a:latin typeface="宋体" pitchFamily="2" charset="-122"/>
              </a:rPr>
              <a:t>	</a:t>
            </a:r>
            <a:r>
              <a:rPr lang="en-US" altLang="zh-CN" sz="2800" smtClean="0">
                <a:solidFill>
                  <a:srgbClr val="00FF00"/>
                </a:solidFill>
                <a:latin typeface="宋体" pitchFamily="2" charset="-122"/>
              </a:rPr>
              <a:t>D</a:t>
            </a:r>
            <a:r>
              <a:rPr lang="en-US" altLang="zh-CN" sz="2800" baseline="-30000" smtClean="0">
                <a:solidFill>
                  <a:srgbClr val="00FF00"/>
                </a:solidFill>
                <a:latin typeface="宋体" pitchFamily="2" charset="-122"/>
              </a:rPr>
              <a:t>7</a:t>
            </a:r>
            <a:r>
              <a:rPr lang="zh-CN" altLang="en-US" sz="2800" smtClean="0">
                <a:solidFill>
                  <a:srgbClr val="00FF00"/>
                </a:solidFill>
                <a:latin typeface="宋体" pitchFamily="2" charset="-122"/>
              </a:rPr>
              <a:t>～</a:t>
            </a:r>
            <a:r>
              <a:rPr lang="en-US" altLang="zh-CN" sz="2800" smtClean="0">
                <a:solidFill>
                  <a:srgbClr val="00FF00"/>
                </a:solidFill>
                <a:latin typeface="宋体" pitchFamily="2" charset="-122"/>
              </a:rPr>
              <a:t>D</a:t>
            </a:r>
            <a:r>
              <a:rPr lang="en-US" altLang="zh-CN" sz="2800" baseline="-30000" smtClean="0">
                <a:solidFill>
                  <a:srgbClr val="00FF00"/>
                </a:solidFill>
                <a:latin typeface="宋体" pitchFamily="2" charset="-122"/>
              </a:rPr>
              <a:t>0</a:t>
            </a:r>
            <a:r>
              <a:rPr lang="zh-CN" altLang="en-US" sz="2800" smtClean="0">
                <a:latin typeface="宋体" pitchFamily="2" charset="-122"/>
              </a:rPr>
              <a:t>：数据输入线</a:t>
            </a:r>
          </a:p>
          <a:p>
            <a:pPr eaLnBrk="1" hangingPunct="1">
              <a:spcBef>
                <a:spcPct val="0"/>
              </a:spcBef>
              <a:buFont typeface="Wingdings" pitchFamily="2" charset="2"/>
              <a:buNone/>
            </a:pPr>
            <a:endParaRPr lang="zh-CN" altLang="en-US" sz="2800" baseline="-30000" smtClean="0">
              <a:latin typeface="宋体" pitchFamily="2" charset="-122"/>
            </a:endParaRPr>
          </a:p>
          <a:p>
            <a:pPr algn="just" eaLnBrk="1" hangingPunct="1">
              <a:spcBef>
                <a:spcPct val="0"/>
              </a:spcBef>
              <a:buFont typeface="Wingdings" pitchFamily="2" charset="2"/>
              <a:buNone/>
            </a:pPr>
            <a:r>
              <a:rPr lang="en-US" altLang="zh-CN" sz="2800" smtClean="0">
                <a:solidFill>
                  <a:srgbClr val="00FF00"/>
                </a:solidFill>
                <a:latin typeface="宋体" pitchFamily="2" charset="-122"/>
              </a:rPr>
              <a:t>	/CS</a:t>
            </a:r>
            <a:r>
              <a:rPr lang="zh-CN" altLang="en-US" sz="2800" smtClean="0">
                <a:latin typeface="宋体" pitchFamily="2" charset="-122"/>
              </a:rPr>
              <a:t>：片选信号，低电平有效。</a:t>
            </a:r>
          </a:p>
          <a:p>
            <a:pPr algn="just" eaLnBrk="1" hangingPunct="1">
              <a:spcBef>
                <a:spcPct val="0"/>
              </a:spcBef>
              <a:buFont typeface="Wingdings" pitchFamily="2" charset="2"/>
              <a:buNone/>
            </a:pPr>
            <a:r>
              <a:rPr lang="en-US" altLang="zh-CN" sz="2800" smtClean="0">
                <a:solidFill>
                  <a:srgbClr val="00FF00"/>
                </a:solidFill>
                <a:latin typeface="宋体" pitchFamily="2" charset="-122"/>
              </a:rPr>
              <a:t>	/WR1</a:t>
            </a:r>
            <a:r>
              <a:rPr lang="zh-CN" altLang="en-US" sz="2800" smtClean="0">
                <a:latin typeface="宋体" pitchFamily="2" charset="-122"/>
              </a:rPr>
              <a:t>：写信号</a:t>
            </a:r>
            <a:r>
              <a:rPr lang="en-US" altLang="zh-CN" sz="2800" smtClean="0">
                <a:latin typeface="宋体" pitchFamily="2" charset="-122"/>
              </a:rPr>
              <a:t>1</a:t>
            </a:r>
            <a:r>
              <a:rPr lang="zh-CN" altLang="en-US" sz="2800" smtClean="0">
                <a:latin typeface="宋体" pitchFamily="2" charset="-122"/>
              </a:rPr>
              <a:t>，低电平有效。</a:t>
            </a:r>
          </a:p>
          <a:p>
            <a:pPr algn="just" eaLnBrk="1" hangingPunct="1">
              <a:spcBef>
                <a:spcPct val="0"/>
              </a:spcBef>
              <a:buFont typeface="Wingdings" pitchFamily="2" charset="2"/>
              <a:buNone/>
            </a:pPr>
            <a:r>
              <a:rPr lang="en-US" altLang="zh-CN" sz="2800" smtClean="0">
                <a:solidFill>
                  <a:srgbClr val="00FF00"/>
                </a:solidFill>
                <a:latin typeface="宋体" pitchFamily="2" charset="-122"/>
              </a:rPr>
              <a:t>	I</a:t>
            </a:r>
            <a:r>
              <a:rPr lang="en-US" altLang="zh-CN" sz="2800" baseline="-25000" smtClean="0">
                <a:solidFill>
                  <a:srgbClr val="00FF00"/>
                </a:solidFill>
                <a:latin typeface="宋体" pitchFamily="2" charset="-122"/>
              </a:rPr>
              <a:t>LE</a:t>
            </a:r>
            <a:r>
              <a:rPr lang="zh-CN" altLang="en-US" sz="2800" smtClean="0">
                <a:latin typeface="宋体" pitchFamily="2" charset="-122"/>
              </a:rPr>
              <a:t>：输入允许锁存信号，高电平有效</a:t>
            </a:r>
            <a:r>
              <a:rPr lang="zh-CN" altLang="en-US" sz="2800" smtClean="0">
                <a:solidFill>
                  <a:srgbClr val="009999"/>
                </a:solidFill>
                <a:latin typeface="宋体" pitchFamily="2" charset="-122"/>
              </a:rPr>
              <a:t> </a:t>
            </a:r>
          </a:p>
          <a:p>
            <a:pPr algn="just" eaLnBrk="1" hangingPunct="1">
              <a:spcBef>
                <a:spcPct val="0"/>
              </a:spcBef>
              <a:buFont typeface="Wingdings" pitchFamily="2" charset="2"/>
              <a:buNone/>
            </a:pPr>
            <a:r>
              <a:rPr lang="zh-CN" altLang="en-US" sz="2800" smtClean="0">
                <a:latin typeface="宋体" pitchFamily="2" charset="-122"/>
              </a:rPr>
              <a:t>	当</a:t>
            </a:r>
            <a:r>
              <a:rPr lang="en-US" altLang="zh-CN" sz="2800" smtClean="0">
                <a:latin typeface="宋体" pitchFamily="2" charset="-122"/>
              </a:rPr>
              <a:t>I</a:t>
            </a:r>
            <a:r>
              <a:rPr lang="en-US" altLang="zh-CN" sz="2800" baseline="-25000" smtClean="0">
                <a:latin typeface="宋体" pitchFamily="2" charset="-122"/>
              </a:rPr>
              <a:t>LE</a:t>
            </a:r>
            <a:r>
              <a:rPr lang="zh-CN" altLang="en-US" sz="2800" smtClean="0">
                <a:latin typeface="宋体" pitchFamily="2" charset="-122"/>
              </a:rPr>
              <a:t>、</a:t>
            </a:r>
            <a:r>
              <a:rPr lang="en-US" altLang="zh-CN" sz="2800" smtClean="0">
                <a:latin typeface="宋体" pitchFamily="2" charset="-122"/>
              </a:rPr>
              <a:t>/CS</a:t>
            </a:r>
            <a:r>
              <a:rPr lang="zh-CN" altLang="en-US" sz="2800" smtClean="0">
                <a:latin typeface="宋体" pitchFamily="2" charset="-122"/>
              </a:rPr>
              <a:t>和</a:t>
            </a:r>
            <a:r>
              <a:rPr lang="en-US" altLang="zh-CN" sz="2800" smtClean="0">
                <a:latin typeface="宋体" pitchFamily="2" charset="-122"/>
              </a:rPr>
              <a:t>/WR1</a:t>
            </a:r>
            <a:r>
              <a:rPr lang="zh-CN" altLang="en-US" sz="2800" smtClean="0">
                <a:latin typeface="宋体" pitchFamily="2" charset="-122"/>
              </a:rPr>
              <a:t>同时有效时，允许数据输入；反之，数据被锁存。</a:t>
            </a:r>
          </a:p>
          <a:p>
            <a:pPr algn="just" eaLnBrk="1" hangingPunct="1">
              <a:spcBef>
                <a:spcPct val="0"/>
              </a:spcBef>
              <a:buFont typeface="Wingdings" pitchFamily="2" charset="2"/>
              <a:buNone/>
            </a:pPr>
            <a:endParaRPr lang="en-US" altLang="zh-CN" sz="2800" baseline="-30000" smtClean="0">
              <a:latin typeface="宋体" pitchFamily="2" charset="-122"/>
            </a:endParaRPr>
          </a:p>
          <a:p>
            <a:pPr algn="just" eaLnBrk="1" hangingPunct="1">
              <a:spcBef>
                <a:spcPct val="0"/>
              </a:spcBef>
              <a:buFont typeface="Wingdings" pitchFamily="2" charset="2"/>
              <a:buNone/>
            </a:pPr>
            <a:r>
              <a:rPr lang="en-US" altLang="zh-CN" sz="2800" smtClean="0">
                <a:solidFill>
                  <a:srgbClr val="00FF00"/>
                </a:solidFill>
                <a:latin typeface="宋体" pitchFamily="2" charset="-122"/>
              </a:rPr>
              <a:t>	/WR2</a:t>
            </a:r>
            <a:r>
              <a:rPr lang="zh-CN" altLang="en-US" sz="2800" smtClean="0">
                <a:latin typeface="宋体" pitchFamily="2" charset="-122"/>
              </a:rPr>
              <a:t>：写信号</a:t>
            </a:r>
            <a:r>
              <a:rPr lang="en-US" altLang="zh-CN" sz="2800" smtClean="0">
                <a:latin typeface="宋体" pitchFamily="2" charset="-122"/>
              </a:rPr>
              <a:t>2</a:t>
            </a:r>
            <a:r>
              <a:rPr lang="zh-CN" altLang="en-US" sz="2800" smtClean="0">
                <a:latin typeface="宋体" pitchFamily="2" charset="-122"/>
              </a:rPr>
              <a:t>，低电平有效。</a:t>
            </a:r>
          </a:p>
          <a:p>
            <a:pPr algn="just" eaLnBrk="1" hangingPunct="1">
              <a:spcBef>
                <a:spcPct val="0"/>
              </a:spcBef>
              <a:buFont typeface="Wingdings" pitchFamily="2" charset="2"/>
              <a:buNone/>
            </a:pPr>
            <a:r>
              <a:rPr lang="en-US" altLang="zh-CN" sz="2800" smtClean="0">
                <a:solidFill>
                  <a:srgbClr val="00FF00"/>
                </a:solidFill>
                <a:latin typeface="宋体" pitchFamily="2" charset="-122"/>
              </a:rPr>
              <a:t>	/XFER</a:t>
            </a:r>
            <a:r>
              <a:rPr lang="en-US" altLang="zh-CN" sz="2800" smtClean="0">
                <a:latin typeface="宋体" pitchFamily="2" charset="-122"/>
              </a:rPr>
              <a:t>:</a:t>
            </a:r>
            <a:r>
              <a:rPr lang="zh-CN" altLang="en-US" sz="2800" smtClean="0">
                <a:latin typeface="宋体" pitchFamily="2" charset="-122"/>
              </a:rPr>
              <a:t>传送控制信号，低电平有效。</a:t>
            </a:r>
          </a:p>
          <a:p>
            <a:pPr algn="just" eaLnBrk="1" hangingPunct="1">
              <a:spcBef>
                <a:spcPct val="0"/>
              </a:spcBef>
              <a:buFont typeface="Wingdings" pitchFamily="2" charset="2"/>
              <a:buNone/>
            </a:pPr>
            <a:r>
              <a:rPr lang="zh-CN" altLang="en-US" sz="2800" smtClean="0">
                <a:latin typeface="宋体" pitchFamily="2" charset="-122"/>
              </a:rPr>
              <a:t>	当</a:t>
            </a:r>
            <a:r>
              <a:rPr lang="en-US" altLang="zh-CN" sz="2800" smtClean="0">
                <a:latin typeface="宋体" pitchFamily="2" charset="-122"/>
              </a:rPr>
              <a:t>WR2</a:t>
            </a:r>
            <a:r>
              <a:rPr lang="zh-CN" altLang="en-US" sz="2800" smtClean="0">
                <a:latin typeface="宋体" pitchFamily="2" charset="-122"/>
              </a:rPr>
              <a:t>和</a:t>
            </a:r>
            <a:r>
              <a:rPr lang="en-US" altLang="zh-CN" sz="2800" smtClean="0">
                <a:latin typeface="宋体" pitchFamily="2" charset="-122"/>
              </a:rPr>
              <a:t>XFER</a:t>
            </a:r>
            <a:r>
              <a:rPr lang="zh-CN" altLang="en-US" sz="2800" smtClean="0">
                <a:latin typeface="宋体" pitchFamily="2" charset="-122"/>
              </a:rPr>
              <a:t>同时有效时，允许</a:t>
            </a:r>
            <a:r>
              <a:rPr lang="en-US" altLang="zh-CN" sz="2800" smtClean="0">
                <a:latin typeface="宋体" pitchFamily="2" charset="-122"/>
              </a:rPr>
              <a:t>D/A</a:t>
            </a:r>
            <a:r>
              <a:rPr lang="zh-CN" altLang="en-US" sz="2800" smtClean="0">
                <a:latin typeface="宋体" pitchFamily="2" charset="-122"/>
              </a:rPr>
              <a:t>转换；反之，停止</a:t>
            </a:r>
            <a:r>
              <a:rPr lang="en-US" altLang="zh-CN" sz="2800" smtClean="0">
                <a:latin typeface="宋体" pitchFamily="2" charset="-122"/>
              </a:rPr>
              <a:t>D/A</a:t>
            </a:r>
            <a:r>
              <a:rPr lang="zh-CN" altLang="en-US" sz="2800" smtClean="0">
                <a:latin typeface="宋体" pitchFamily="2" charset="-122"/>
              </a:rPr>
              <a:t>转换。</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395288" y="836613"/>
            <a:ext cx="8229600" cy="519112"/>
          </a:xfrm>
          <a:prstGeom prst="rect">
            <a:avLst/>
          </a:prstGeom>
          <a:noFill/>
          <a:ln w="12700" cap="sq">
            <a:noFill/>
            <a:miter lim="800000"/>
            <a:headEnd type="none" w="sm" len="sm"/>
            <a:tailEnd type="none" w="sm" len="sm"/>
          </a:ln>
        </p:spPr>
        <p:txBody>
          <a:bodyPr>
            <a:spAutoFit/>
          </a:bodyPr>
          <a:lstStyle/>
          <a:p>
            <a:r>
              <a:rPr kumimoji="1" lang="zh-CN" altLang="en-US" sz="2800" b="1">
                <a:latin typeface="宋体" pitchFamily="2" charset="-122"/>
              </a:rPr>
              <a:t>由单位脉冲函数的性质则有：</a:t>
            </a:r>
            <a:r>
              <a:rPr kumimoji="1" lang="zh-CN" altLang="en-US" sz="1000">
                <a:latin typeface="宋体" pitchFamily="2" charset="-122"/>
              </a:rPr>
              <a:t> </a:t>
            </a:r>
            <a:endParaRPr kumimoji="1" lang="zh-CN" altLang="en-US">
              <a:latin typeface="Arial" pitchFamily="34" charset="0"/>
            </a:endParaRPr>
          </a:p>
        </p:txBody>
      </p:sp>
      <p:sp>
        <p:nvSpPr>
          <p:cNvPr id="11267" name="Rectangle 6"/>
          <p:cNvSpPr>
            <a:spLocks noChangeArrowheads="1"/>
          </p:cNvSpPr>
          <p:nvPr/>
        </p:nvSpPr>
        <p:spPr bwMode="auto">
          <a:xfrm>
            <a:off x="3671888" y="3214688"/>
            <a:ext cx="9144000" cy="0"/>
          </a:xfrm>
          <a:prstGeom prst="rect">
            <a:avLst/>
          </a:prstGeom>
          <a:noFill/>
          <a:ln w="12700" cap="sq">
            <a:noFill/>
            <a:miter lim="800000"/>
            <a:headEnd type="none" w="sm" len="sm"/>
            <a:tailEnd type="none" w="sm" len="sm"/>
          </a:ln>
        </p:spPr>
        <p:txBody>
          <a:bodyPr>
            <a:spAutoFit/>
          </a:bodyPr>
          <a:lstStyle/>
          <a:p>
            <a:endParaRPr lang="zh-CN" altLang="en-US"/>
          </a:p>
        </p:txBody>
      </p:sp>
      <p:graphicFrame>
        <p:nvGraphicFramePr>
          <p:cNvPr id="11268" name="Object 5"/>
          <p:cNvGraphicFramePr>
            <a:graphicFrameLocks noChangeAspect="1"/>
          </p:cNvGraphicFramePr>
          <p:nvPr/>
        </p:nvGraphicFramePr>
        <p:xfrm>
          <a:off x="1476375" y="1484313"/>
          <a:ext cx="2286000" cy="544512"/>
        </p:xfrm>
        <a:graphic>
          <a:graphicData uri="http://schemas.openxmlformats.org/presentationml/2006/ole">
            <mc:AlternateContent xmlns:mc="http://schemas.openxmlformats.org/markup-compatibility/2006">
              <mc:Choice xmlns:v="urn:schemas-microsoft-com:vml" Requires="v">
                <p:oleObj spid="_x0000_s11296" r:id="rId3" imgW="1803400" imgH="431800" progId="Equation.3">
                  <p:embed/>
                </p:oleObj>
              </mc:Choice>
              <mc:Fallback>
                <p:oleObj r:id="rId3" imgW="18034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84313"/>
                        <a:ext cx="2286000" cy="544512"/>
                      </a:xfrm>
                      <a:prstGeom prst="rect">
                        <a:avLst/>
                      </a:prstGeom>
                      <a:solidFill>
                        <a:schemeClr val="accent1"/>
                      </a:solidFill>
                    </p:spPr>
                  </p:pic>
                </p:oleObj>
              </mc:Fallback>
            </mc:AlternateContent>
          </a:graphicData>
        </a:graphic>
      </p:graphicFrame>
      <p:sp>
        <p:nvSpPr>
          <p:cNvPr id="11269" name="Rectangle 7"/>
          <p:cNvSpPr>
            <a:spLocks noChangeArrowheads="1"/>
          </p:cNvSpPr>
          <p:nvPr/>
        </p:nvSpPr>
        <p:spPr bwMode="auto">
          <a:xfrm>
            <a:off x="250825" y="2276475"/>
            <a:ext cx="8610600" cy="946150"/>
          </a:xfrm>
          <a:prstGeom prst="rect">
            <a:avLst/>
          </a:prstGeom>
          <a:noFill/>
          <a:ln w="12700" cap="sq">
            <a:noFill/>
            <a:miter lim="800000"/>
            <a:headEnd type="none" w="sm" len="sm"/>
            <a:tailEnd type="none" w="sm" len="sm"/>
          </a:ln>
        </p:spPr>
        <p:txBody>
          <a:bodyPr>
            <a:spAutoFit/>
          </a:bodyPr>
          <a:lstStyle/>
          <a:p>
            <a:r>
              <a:rPr kumimoji="1" lang="zh-CN" altLang="en-US" sz="2800" b="1">
                <a:latin typeface="宋体" pitchFamily="2" charset="-122"/>
              </a:rPr>
              <a:t>在实际应用中，物理上可实现的时间函数</a:t>
            </a:r>
            <a:r>
              <a:rPr kumimoji="1" lang="en-US" altLang="zh-CN" sz="2800" b="1">
                <a:latin typeface="宋体" pitchFamily="2" charset="-122"/>
              </a:rPr>
              <a:t>f(t)</a:t>
            </a:r>
            <a:r>
              <a:rPr kumimoji="1" lang="zh-CN" altLang="en-US" sz="2800" b="1">
                <a:latin typeface="宋体" pitchFamily="2" charset="-122"/>
              </a:rPr>
              <a:t>当时间为负值时无意义，故式（2.4）可简为：</a:t>
            </a:r>
            <a:r>
              <a:rPr kumimoji="1" lang="zh-CN" altLang="en-US"/>
              <a:t> </a:t>
            </a:r>
            <a:endParaRPr kumimoji="1" lang="zh-CN" altLang="en-US">
              <a:latin typeface="Arial" pitchFamily="34" charset="0"/>
            </a:endParaRPr>
          </a:p>
        </p:txBody>
      </p:sp>
      <p:graphicFrame>
        <p:nvGraphicFramePr>
          <p:cNvPr id="11270" name="Object 8"/>
          <p:cNvGraphicFramePr>
            <a:graphicFrameLocks noChangeAspect="1"/>
          </p:cNvGraphicFramePr>
          <p:nvPr/>
        </p:nvGraphicFramePr>
        <p:xfrm>
          <a:off x="1692275" y="3284538"/>
          <a:ext cx="1981200" cy="503237"/>
        </p:xfrm>
        <a:graphic>
          <a:graphicData uri="http://schemas.openxmlformats.org/presentationml/2006/ole">
            <mc:AlternateContent xmlns:mc="http://schemas.openxmlformats.org/markup-compatibility/2006">
              <mc:Choice xmlns:v="urn:schemas-microsoft-com:vml" Requires="v">
                <p:oleObj spid="_x0000_s11297" r:id="rId5" imgW="1688367" imgH="431613" progId="Equation.3">
                  <p:embed/>
                </p:oleObj>
              </mc:Choice>
              <mc:Fallback>
                <p:oleObj r:id="rId5" imgW="1688367" imgH="431613"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284538"/>
                        <a:ext cx="1981200" cy="503237"/>
                      </a:xfrm>
                      <a:prstGeom prst="rect">
                        <a:avLst/>
                      </a:prstGeom>
                      <a:solidFill>
                        <a:schemeClr val="accent1"/>
                      </a:solidFill>
                    </p:spPr>
                  </p:pic>
                </p:oleObj>
              </mc:Fallback>
            </mc:AlternateContent>
          </a:graphicData>
        </a:graphic>
      </p:graphicFrame>
      <p:sp>
        <p:nvSpPr>
          <p:cNvPr id="11271" name="Text Box 10"/>
          <p:cNvSpPr txBox="1">
            <a:spLocks noChangeArrowheads="1"/>
          </p:cNvSpPr>
          <p:nvPr/>
        </p:nvSpPr>
        <p:spPr bwMode="auto">
          <a:xfrm>
            <a:off x="4067175" y="1557338"/>
            <a:ext cx="1393825" cy="519112"/>
          </a:xfrm>
          <a:prstGeom prst="rect">
            <a:avLst/>
          </a:prstGeom>
          <a:noFill/>
          <a:ln w="12700" cap="sq">
            <a:noFill/>
            <a:miter lim="800000"/>
            <a:headEnd type="none" w="sm" len="sm"/>
            <a:tailEnd type="none" w="sm" len="sm"/>
          </a:ln>
        </p:spPr>
        <p:txBody>
          <a:bodyPr wrap="none">
            <a:spAutoFit/>
          </a:bodyPr>
          <a:lstStyle/>
          <a:p>
            <a:r>
              <a:rPr kumimoji="1" lang="zh-CN" altLang="en-US" sz="2800" b="1">
                <a:latin typeface="Arial" pitchFamily="34" charset="0"/>
              </a:rPr>
              <a:t>（2.4）</a:t>
            </a:r>
          </a:p>
        </p:txBody>
      </p:sp>
      <p:sp>
        <p:nvSpPr>
          <p:cNvPr id="11272" name="Text Box 11"/>
          <p:cNvSpPr txBox="1">
            <a:spLocks noChangeArrowheads="1"/>
          </p:cNvSpPr>
          <p:nvPr/>
        </p:nvSpPr>
        <p:spPr bwMode="auto">
          <a:xfrm>
            <a:off x="4067175" y="3284538"/>
            <a:ext cx="1393825" cy="519112"/>
          </a:xfrm>
          <a:prstGeom prst="rect">
            <a:avLst/>
          </a:prstGeom>
          <a:noFill/>
          <a:ln w="12700" cap="sq">
            <a:noFill/>
            <a:miter lim="800000"/>
            <a:headEnd type="none" w="sm" len="sm"/>
            <a:tailEnd type="none" w="sm" len="sm"/>
          </a:ln>
        </p:spPr>
        <p:txBody>
          <a:bodyPr wrap="none">
            <a:spAutoFit/>
          </a:bodyPr>
          <a:lstStyle/>
          <a:p>
            <a:r>
              <a:rPr kumimoji="1" lang="zh-CN" altLang="en-US" sz="2800" b="1">
                <a:latin typeface="Arial" pitchFamily="34" charset="0"/>
              </a:rPr>
              <a:t>（2.5）</a:t>
            </a:r>
          </a:p>
        </p:txBody>
      </p:sp>
      <p:sp>
        <p:nvSpPr>
          <p:cNvPr id="11273" name="Rectangle 13"/>
          <p:cNvSpPr>
            <a:spLocks noChangeArrowheads="1"/>
          </p:cNvSpPr>
          <p:nvPr/>
        </p:nvSpPr>
        <p:spPr bwMode="auto">
          <a:xfrm>
            <a:off x="2627313" y="1773238"/>
            <a:ext cx="9144000" cy="0"/>
          </a:xfrm>
          <a:prstGeom prst="rect">
            <a:avLst/>
          </a:prstGeom>
          <a:noFill/>
          <a:ln w="12700" cap="sq">
            <a:noFill/>
            <a:miter lim="800000"/>
            <a:headEnd type="none" w="sm" len="sm"/>
            <a:tailEnd type="none" w="sm" len="sm"/>
          </a:ln>
        </p:spPr>
        <p:txBody>
          <a:bodyPr>
            <a:spAutoFit/>
          </a:bodyPr>
          <a:lstStyle/>
          <a:p>
            <a:endParaRPr lang="zh-CN" altLang="en-US"/>
          </a:p>
        </p:txBody>
      </p:sp>
      <p:graphicFrame>
        <p:nvGraphicFramePr>
          <p:cNvPr id="11274" name="Object 12"/>
          <p:cNvGraphicFramePr>
            <a:graphicFrameLocks noChangeAspect="1"/>
          </p:cNvGraphicFramePr>
          <p:nvPr/>
        </p:nvGraphicFramePr>
        <p:xfrm>
          <a:off x="838200" y="4114800"/>
          <a:ext cx="6934200" cy="2743200"/>
        </p:xfrm>
        <a:graphic>
          <a:graphicData uri="http://schemas.openxmlformats.org/presentationml/2006/ole">
            <mc:AlternateContent xmlns:mc="http://schemas.openxmlformats.org/markup-compatibility/2006">
              <mc:Choice xmlns:v="urn:schemas-microsoft-com:vml" Requires="v">
                <p:oleObj spid="_x0000_s11298" name="Visio" r:id="rId7" imgW="3904396" imgH="2811180" progId="Visio.Drawing.11">
                  <p:embed/>
                </p:oleObj>
              </mc:Choice>
              <mc:Fallback>
                <p:oleObj name="Visio" r:id="rId7" imgW="3904396" imgH="2811180" progId="Visio.Drawing.11">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114800"/>
                        <a:ext cx="6934200" cy="2743200"/>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idx="1"/>
          </p:nvPr>
        </p:nvSpPr>
        <p:spPr>
          <a:xfrm>
            <a:off x="179388" y="1268413"/>
            <a:ext cx="8713787" cy="5184775"/>
          </a:xfrm>
        </p:spPr>
        <p:txBody>
          <a:bodyPr/>
          <a:lstStyle/>
          <a:p>
            <a:pPr algn="just" eaLnBrk="1" hangingPunct="1">
              <a:spcBef>
                <a:spcPct val="0"/>
              </a:spcBef>
              <a:buFont typeface="Wingdings" pitchFamily="2" charset="2"/>
              <a:buNone/>
            </a:pPr>
            <a:r>
              <a:rPr lang="en-US" altLang="zh-CN" sz="2800" smtClean="0">
                <a:solidFill>
                  <a:srgbClr val="00FF00"/>
                </a:solidFill>
                <a:latin typeface="宋体" pitchFamily="2" charset="-122"/>
              </a:rPr>
              <a:t>I</a:t>
            </a:r>
            <a:r>
              <a:rPr lang="en-US" altLang="zh-CN" sz="2800" baseline="-30000" smtClean="0">
                <a:solidFill>
                  <a:srgbClr val="00FF00"/>
                </a:solidFill>
                <a:latin typeface="宋体" pitchFamily="2" charset="-122"/>
              </a:rPr>
              <a:t>OUT1</a:t>
            </a:r>
            <a:r>
              <a:rPr lang="zh-CN" altLang="en-US" sz="2800" smtClean="0">
                <a:latin typeface="宋体" pitchFamily="2" charset="-122"/>
              </a:rPr>
              <a:t>：</a:t>
            </a:r>
            <a:r>
              <a:rPr lang="en-US" altLang="zh-CN" sz="2800" smtClean="0">
                <a:latin typeface="宋体" pitchFamily="2" charset="-122"/>
              </a:rPr>
              <a:t>D/A</a:t>
            </a:r>
            <a:r>
              <a:rPr lang="zh-CN" altLang="en-US" sz="2800" smtClean="0">
                <a:latin typeface="宋体" pitchFamily="2" charset="-122"/>
              </a:rPr>
              <a:t>电流输出端</a:t>
            </a:r>
            <a:r>
              <a:rPr lang="en-US" altLang="zh-CN" sz="2800" smtClean="0">
                <a:latin typeface="宋体" pitchFamily="2" charset="-122"/>
              </a:rPr>
              <a:t>1</a:t>
            </a:r>
            <a:r>
              <a:rPr lang="zh-CN" altLang="en-US" sz="2800" smtClean="0">
                <a:latin typeface="宋体" pitchFamily="2" charset="-122"/>
              </a:rPr>
              <a:t>，一般接外部运算放大器负端。电流的大小与数字量成正比。</a:t>
            </a:r>
          </a:p>
          <a:p>
            <a:pPr algn="just" eaLnBrk="1" hangingPunct="1">
              <a:spcBef>
                <a:spcPct val="0"/>
              </a:spcBef>
              <a:buFont typeface="Wingdings" pitchFamily="2" charset="2"/>
              <a:buNone/>
            </a:pPr>
            <a:r>
              <a:rPr lang="en-US" altLang="zh-CN" sz="2800" smtClean="0">
                <a:solidFill>
                  <a:srgbClr val="00FF00"/>
                </a:solidFill>
                <a:latin typeface="宋体" pitchFamily="2" charset="-122"/>
              </a:rPr>
              <a:t>I</a:t>
            </a:r>
            <a:r>
              <a:rPr lang="en-US" altLang="zh-CN" sz="2800" baseline="-30000" smtClean="0">
                <a:solidFill>
                  <a:srgbClr val="00FF00"/>
                </a:solidFill>
                <a:latin typeface="宋体" pitchFamily="2" charset="-122"/>
              </a:rPr>
              <a:t>OUT2</a:t>
            </a:r>
            <a:r>
              <a:rPr lang="zh-CN" altLang="en-US" sz="2800" smtClean="0">
                <a:latin typeface="宋体" pitchFamily="2" charset="-122"/>
              </a:rPr>
              <a:t>：</a:t>
            </a:r>
            <a:r>
              <a:rPr lang="en-US" altLang="zh-CN" sz="2800" smtClean="0">
                <a:latin typeface="宋体" pitchFamily="2" charset="-122"/>
              </a:rPr>
              <a:t>D/A</a:t>
            </a:r>
            <a:r>
              <a:rPr lang="zh-CN" altLang="en-US" sz="2800" smtClean="0">
                <a:latin typeface="宋体" pitchFamily="2" charset="-122"/>
              </a:rPr>
              <a:t>电流输出端</a:t>
            </a:r>
            <a:r>
              <a:rPr lang="en-US" altLang="zh-CN" sz="2800" smtClean="0">
                <a:latin typeface="宋体" pitchFamily="2" charset="-122"/>
              </a:rPr>
              <a:t>2</a:t>
            </a:r>
            <a:r>
              <a:rPr lang="zh-CN" altLang="en-US" sz="2800" smtClean="0">
                <a:latin typeface="宋体" pitchFamily="2" charset="-122"/>
              </a:rPr>
              <a:t>， </a:t>
            </a:r>
            <a:r>
              <a:rPr lang="en-US" altLang="zh-CN" sz="2800" smtClean="0">
                <a:latin typeface="宋体" pitchFamily="2" charset="-122"/>
              </a:rPr>
              <a:t>I</a:t>
            </a:r>
            <a:r>
              <a:rPr lang="en-US" altLang="zh-CN" sz="2800" baseline="-25000" smtClean="0">
                <a:latin typeface="宋体" pitchFamily="2" charset="-122"/>
              </a:rPr>
              <a:t>OUT1 </a:t>
            </a:r>
            <a:r>
              <a:rPr lang="zh-CN" altLang="en-US" sz="2800" smtClean="0">
                <a:latin typeface="宋体" pitchFamily="2" charset="-122"/>
              </a:rPr>
              <a:t>＋</a:t>
            </a:r>
            <a:r>
              <a:rPr lang="en-US" altLang="zh-CN" sz="2800" smtClean="0">
                <a:latin typeface="宋体" pitchFamily="2" charset="-122"/>
              </a:rPr>
              <a:t>I</a:t>
            </a:r>
            <a:r>
              <a:rPr lang="en-US" altLang="zh-CN" sz="2800" baseline="-25000" smtClean="0">
                <a:latin typeface="宋体" pitchFamily="2" charset="-122"/>
              </a:rPr>
              <a:t>OUT2</a:t>
            </a:r>
            <a:r>
              <a:rPr lang="zh-CN" altLang="en-US" sz="2800" smtClean="0">
                <a:latin typeface="宋体" pitchFamily="2" charset="-122"/>
              </a:rPr>
              <a:t>为常量。采用单极性输出时， </a:t>
            </a:r>
            <a:r>
              <a:rPr lang="en-US" altLang="zh-CN" sz="2800" smtClean="0">
                <a:latin typeface="宋体" pitchFamily="2" charset="-122"/>
              </a:rPr>
              <a:t>I</a:t>
            </a:r>
            <a:r>
              <a:rPr lang="en-US" altLang="zh-CN" sz="2800" baseline="-25000" smtClean="0">
                <a:latin typeface="宋体" pitchFamily="2" charset="-122"/>
              </a:rPr>
              <a:t>OUT2</a:t>
            </a:r>
            <a:r>
              <a:rPr lang="zh-CN" altLang="en-US" sz="2800" smtClean="0">
                <a:latin typeface="宋体" pitchFamily="2" charset="-122"/>
              </a:rPr>
              <a:t>一般接地。</a:t>
            </a:r>
          </a:p>
          <a:p>
            <a:pPr algn="just" eaLnBrk="1" hangingPunct="1">
              <a:spcBef>
                <a:spcPct val="0"/>
              </a:spcBef>
              <a:buFont typeface="Wingdings" pitchFamily="2" charset="2"/>
              <a:buNone/>
            </a:pPr>
            <a:r>
              <a:rPr lang="en-US" altLang="zh-CN" sz="2800" smtClean="0">
                <a:solidFill>
                  <a:srgbClr val="00FF00"/>
                </a:solidFill>
                <a:latin typeface="宋体" pitchFamily="2" charset="-122"/>
              </a:rPr>
              <a:t>R</a:t>
            </a:r>
            <a:r>
              <a:rPr lang="en-US" altLang="zh-CN" sz="2800" baseline="-30000" smtClean="0">
                <a:solidFill>
                  <a:srgbClr val="00FF00"/>
                </a:solidFill>
                <a:latin typeface="宋体" pitchFamily="2" charset="-122"/>
              </a:rPr>
              <a:t>fb</a:t>
            </a:r>
            <a:r>
              <a:rPr lang="zh-CN" altLang="en-US" sz="2800" smtClean="0">
                <a:latin typeface="宋体" pitchFamily="2" charset="-122"/>
              </a:rPr>
              <a:t>：反馈信号输入端，将芯片内的反馈电阻连接到运算放大器的输出端产生电压输出。也可以接外部的电阻进行量程的调整。</a:t>
            </a:r>
            <a:endParaRPr lang="en-US" altLang="zh-CN" sz="2800" smtClean="0">
              <a:latin typeface="宋体" pitchFamily="2" charset="-122"/>
              <a:cs typeface="Times New Roman" pitchFamily="18" charset="0"/>
            </a:endParaRPr>
          </a:p>
          <a:p>
            <a:pPr eaLnBrk="1" hangingPunct="1">
              <a:spcBef>
                <a:spcPct val="0"/>
              </a:spcBef>
              <a:buFont typeface="Wingdings" pitchFamily="2" charset="2"/>
              <a:buNone/>
            </a:pPr>
            <a:endParaRPr lang="en-US" altLang="zh-CN" sz="2800" smtClean="0">
              <a:solidFill>
                <a:schemeClr val="hlink"/>
              </a:solidFill>
              <a:latin typeface="宋体" pitchFamily="2" charset="-122"/>
            </a:endParaRPr>
          </a:p>
          <a:p>
            <a:pPr eaLnBrk="1" hangingPunct="1">
              <a:spcBef>
                <a:spcPct val="0"/>
              </a:spcBef>
              <a:buFont typeface="Wingdings" pitchFamily="2" charset="2"/>
              <a:buNone/>
            </a:pPr>
            <a:r>
              <a:rPr lang="en-US" altLang="zh-CN" sz="2800" smtClean="0">
                <a:solidFill>
                  <a:srgbClr val="00FF00"/>
                </a:solidFill>
                <a:latin typeface="宋体" pitchFamily="2" charset="-122"/>
              </a:rPr>
              <a:t>V</a:t>
            </a:r>
            <a:r>
              <a:rPr lang="en-US" altLang="zh-CN" sz="2800" baseline="-25000" smtClean="0">
                <a:solidFill>
                  <a:srgbClr val="00FF00"/>
                </a:solidFill>
                <a:latin typeface="宋体" pitchFamily="2" charset="-122"/>
              </a:rPr>
              <a:t>CC</a:t>
            </a:r>
            <a:r>
              <a:rPr lang="zh-CN" altLang="en-US" sz="2800" smtClean="0">
                <a:latin typeface="宋体" pitchFamily="2" charset="-122"/>
              </a:rPr>
              <a:t>：数字电路电源，</a:t>
            </a:r>
            <a:r>
              <a:rPr lang="en-US" altLang="zh-CN" sz="2800" smtClean="0">
                <a:latin typeface="宋体" pitchFamily="2" charset="-122"/>
              </a:rPr>
              <a:t>+5V~+15V</a:t>
            </a:r>
          </a:p>
          <a:p>
            <a:pPr eaLnBrk="1" hangingPunct="1">
              <a:spcBef>
                <a:spcPct val="0"/>
              </a:spcBef>
              <a:buFont typeface="Wingdings" pitchFamily="2" charset="2"/>
              <a:buNone/>
            </a:pPr>
            <a:r>
              <a:rPr lang="en-US" altLang="zh-CN" sz="2800" smtClean="0">
                <a:solidFill>
                  <a:srgbClr val="00FF00"/>
                </a:solidFill>
                <a:latin typeface="宋体" pitchFamily="2" charset="-122"/>
              </a:rPr>
              <a:t>V</a:t>
            </a:r>
            <a:r>
              <a:rPr lang="en-US" altLang="zh-CN" sz="2800" baseline="-25000" smtClean="0">
                <a:solidFill>
                  <a:srgbClr val="00FF00"/>
                </a:solidFill>
                <a:latin typeface="宋体" pitchFamily="2" charset="-122"/>
              </a:rPr>
              <a:t>REF</a:t>
            </a:r>
            <a:r>
              <a:rPr lang="zh-CN" altLang="en-US" sz="2800" smtClean="0">
                <a:latin typeface="宋体" pitchFamily="2" charset="-122"/>
              </a:rPr>
              <a:t>：基准电压，要求外部接精密电源（</a:t>
            </a:r>
            <a:r>
              <a:rPr lang="en-US" altLang="zh-CN" sz="2800" smtClean="0">
                <a:latin typeface="宋体" pitchFamily="2" charset="-122"/>
              </a:rPr>
              <a:t>-10V</a:t>
            </a:r>
            <a:r>
              <a:rPr lang="zh-CN" altLang="en-US" sz="2800" smtClean="0">
                <a:latin typeface="宋体" pitchFamily="2" charset="-122"/>
              </a:rPr>
              <a:t>～</a:t>
            </a:r>
            <a:r>
              <a:rPr lang="en-US" altLang="zh-CN" sz="2800" smtClean="0">
                <a:latin typeface="宋体" pitchFamily="2" charset="-122"/>
              </a:rPr>
              <a:t>+10V</a:t>
            </a:r>
            <a:r>
              <a:rPr lang="zh-CN" altLang="en-US" sz="2800" smtClean="0">
                <a:latin typeface="宋体" pitchFamily="2" charset="-122"/>
              </a:rPr>
              <a:t>）。</a:t>
            </a:r>
          </a:p>
          <a:p>
            <a:pPr eaLnBrk="1" hangingPunct="1">
              <a:spcBef>
                <a:spcPct val="0"/>
              </a:spcBef>
              <a:buFont typeface="Wingdings" pitchFamily="2" charset="2"/>
              <a:buNone/>
            </a:pPr>
            <a:r>
              <a:rPr lang="en-US" altLang="zh-CN" sz="2800" smtClean="0">
                <a:solidFill>
                  <a:srgbClr val="00FF00"/>
                </a:solidFill>
                <a:latin typeface="宋体" pitchFamily="2" charset="-122"/>
              </a:rPr>
              <a:t>A</a:t>
            </a:r>
            <a:r>
              <a:rPr lang="en-US" altLang="zh-CN" sz="2800" baseline="-25000" smtClean="0">
                <a:solidFill>
                  <a:srgbClr val="00FF00"/>
                </a:solidFill>
                <a:latin typeface="宋体" pitchFamily="2" charset="-122"/>
              </a:rPr>
              <a:t>GND</a:t>
            </a:r>
            <a:r>
              <a:rPr lang="zh-CN" altLang="en-US" sz="2800" smtClean="0">
                <a:solidFill>
                  <a:srgbClr val="00FF00"/>
                </a:solidFill>
                <a:latin typeface="宋体" pitchFamily="2" charset="-122"/>
              </a:rPr>
              <a:t>，</a:t>
            </a:r>
            <a:r>
              <a:rPr lang="en-US" altLang="zh-CN" sz="2800" smtClean="0">
                <a:solidFill>
                  <a:srgbClr val="00FF00"/>
                </a:solidFill>
                <a:latin typeface="宋体" pitchFamily="2" charset="-122"/>
              </a:rPr>
              <a:t>D</a:t>
            </a:r>
            <a:r>
              <a:rPr lang="en-US" altLang="zh-CN" sz="2800" baseline="-25000" smtClean="0">
                <a:solidFill>
                  <a:srgbClr val="00FF00"/>
                </a:solidFill>
                <a:latin typeface="宋体" pitchFamily="2" charset="-122"/>
              </a:rPr>
              <a:t>GND</a:t>
            </a:r>
            <a:r>
              <a:rPr lang="zh-CN" altLang="en-US" sz="2800" smtClean="0">
                <a:latin typeface="宋体" pitchFamily="2" charset="-122"/>
              </a:rPr>
              <a:t>：模拟地和数字地</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11188" y="188913"/>
            <a:ext cx="7772400" cy="1143000"/>
          </a:xfrm>
        </p:spPr>
        <p:txBody>
          <a:bodyPr/>
          <a:lstStyle/>
          <a:p>
            <a:pPr eaLnBrk="1" hangingPunct="1"/>
            <a:r>
              <a:rPr lang="en-US" altLang="zh-CN" smtClean="0"/>
              <a:t>4 D/A</a:t>
            </a:r>
            <a:r>
              <a:rPr lang="zh-CN" altLang="en-US" smtClean="0"/>
              <a:t>转换器输出方式</a:t>
            </a:r>
          </a:p>
        </p:txBody>
      </p:sp>
      <p:sp>
        <p:nvSpPr>
          <p:cNvPr id="95235" name="Rectangle 3"/>
          <p:cNvSpPr>
            <a:spLocks noGrp="1" noChangeArrowheads="1"/>
          </p:cNvSpPr>
          <p:nvPr>
            <p:ph type="body" sz="half" idx="1"/>
          </p:nvPr>
        </p:nvSpPr>
        <p:spPr>
          <a:xfrm>
            <a:off x="468313" y="1557338"/>
            <a:ext cx="8280400" cy="2447925"/>
          </a:xfrm>
        </p:spPr>
        <p:txBody>
          <a:bodyPr/>
          <a:lstStyle/>
          <a:p>
            <a:pPr eaLnBrk="1" hangingPunct="1">
              <a:spcBef>
                <a:spcPct val="0"/>
              </a:spcBef>
            </a:pPr>
            <a:r>
              <a:rPr lang="zh-CN" altLang="en-US" sz="2400" smtClean="0">
                <a:latin typeface="宋体" pitchFamily="2" charset="-122"/>
              </a:rPr>
              <a:t>多数</a:t>
            </a:r>
            <a:r>
              <a:rPr lang="en-US" altLang="zh-CN" sz="2400" smtClean="0">
                <a:latin typeface="宋体" pitchFamily="2" charset="-122"/>
              </a:rPr>
              <a:t>D/A</a:t>
            </a:r>
            <a:r>
              <a:rPr lang="zh-CN" altLang="en-US" sz="2400" smtClean="0">
                <a:latin typeface="宋体" pitchFamily="2" charset="-122"/>
              </a:rPr>
              <a:t>转换芯片输出的是弱电流信号，要驱动后面的执行机构，需在电流输出端外接运算放大器。根据不同控制系统执行机构需求，输出方式可以分为</a:t>
            </a:r>
            <a:r>
              <a:rPr lang="zh-CN" altLang="en-US" sz="2400" smtClean="0">
                <a:solidFill>
                  <a:srgbClr val="00FF00"/>
                </a:solidFill>
                <a:latin typeface="宋体" pitchFamily="2" charset="-122"/>
              </a:rPr>
              <a:t>电压输出方式</a:t>
            </a:r>
            <a:r>
              <a:rPr lang="zh-CN" altLang="en-US" sz="2400" smtClean="0">
                <a:latin typeface="宋体" pitchFamily="2" charset="-122"/>
              </a:rPr>
              <a:t>、</a:t>
            </a:r>
            <a:r>
              <a:rPr lang="zh-CN" altLang="en-US" sz="2400" smtClean="0">
                <a:solidFill>
                  <a:srgbClr val="00FF00"/>
                </a:solidFill>
                <a:latin typeface="宋体" pitchFamily="2" charset="-122"/>
              </a:rPr>
              <a:t>电流输出方式</a:t>
            </a:r>
            <a:r>
              <a:rPr lang="zh-CN" altLang="en-US" sz="2400" smtClean="0">
                <a:latin typeface="宋体" pitchFamily="2" charset="-122"/>
              </a:rPr>
              <a:t>。</a:t>
            </a:r>
            <a:endParaRPr lang="en-US" altLang="zh-CN" sz="2400" smtClean="0">
              <a:latin typeface="宋体" pitchFamily="2" charset="-122"/>
            </a:endParaRPr>
          </a:p>
          <a:p>
            <a:pPr eaLnBrk="1" hangingPunct="1">
              <a:spcBef>
                <a:spcPct val="0"/>
              </a:spcBef>
            </a:pPr>
            <a:r>
              <a:rPr lang="zh-CN" altLang="en-US" sz="2400" smtClean="0">
                <a:latin typeface="宋体" pitchFamily="2" charset="-122"/>
              </a:rPr>
              <a:t>电流输出型</a:t>
            </a:r>
            <a:r>
              <a:rPr lang="en-US" altLang="zh-CN" sz="2400" smtClean="0">
                <a:latin typeface="宋体" pitchFamily="2" charset="-122"/>
              </a:rPr>
              <a:t>D/A</a:t>
            </a:r>
            <a:r>
              <a:rPr lang="zh-CN" altLang="en-US" sz="2400" smtClean="0">
                <a:latin typeface="宋体" pitchFamily="2" charset="-122"/>
              </a:rPr>
              <a:t>转换芯片，为了取得电压输出，需在电流输出端接运算放大器，</a:t>
            </a:r>
            <a:r>
              <a:rPr lang="en-US" altLang="zh-CN" sz="2400" smtClean="0">
                <a:latin typeface="宋体" pitchFamily="2" charset="-122"/>
              </a:rPr>
              <a:t>R</a:t>
            </a:r>
            <a:r>
              <a:rPr lang="en-US" altLang="zh-CN" sz="2400" baseline="-30000" smtClean="0">
                <a:latin typeface="宋体" pitchFamily="2" charset="-122"/>
              </a:rPr>
              <a:t>f</a:t>
            </a:r>
            <a:r>
              <a:rPr lang="zh-CN" altLang="en-US" sz="2400" smtClean="0">
                <a:latin typeface="宋体" pitchFamily="2" charset="-122"/>
              </a:rPr>
              <a:t>为运算放大器的反馈电阻端。</a:t>
            </a:r>
          </a:p>
        </p:txBody>
      </p:sp>
      <p:pic>
        <p:nvPicPr>
          <p:cNvPr id="95236" name="Picture 4"/>
          <p:cNvPicPr>
            <a:picLocks noGrp="1" noChangeAspect="1" noChangeArrowheads="1"/>
          </p:cNvPicPr>
          <p:nvPr>
            <p:ph sz="half" idx="2"/>
          </p:nvPr>
        </p:nvPicPr>
        <p:blipFill>
          <a:blip r:embed="rId2" cstate="print"/>
          <a:srcRect/>
          <a:stretch>
            <a:fillRect/>
          </a:stretch>
        </p:blipFill>
        <p:spPr>
          <a:xfrm>
            <a:off x="2339975" y="4292600"/>
            <a:ext cx="3744913" cy="2300288"/>
          </a:xfrm>
          <a:solidFill>
            <a:srgbClr val="CCFFFF"/>
          </a:solidFill>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body" sz="half" idx="1"/>
          </p:nvPr>
        </p:nvSpPr>
        <p:spPr>
          <a:xfrm>
            <a:off x="323850" y="836613"/>
            <a:ext cx="8642350" cy="1871662"/>
          </a:xfrm>
        </p:spPr>
        <p:txBody>
          <a:bodyPr/>
          <a:lstStyle/>
          <a:p>
            <a:pPr eaLnBrk="1" hangingPunct="1">
              <a:spcBef>
                <a:spcPct val="0"/>
              </a:spcBef>
              <a:buFont typeface="Wingdings" pitchFamily="2" charset="2"/>
              <a:buNone/>
            </a:pPr>
            <a:r>
              <a:rPr lang="zh-CN" altLang="en-US" sz="2800" smtClean="0">
                <a:latin typeface="宋体" pitchFamily="2" charset="-122"/>
              </a:rPr>
              <a:t>电压输出方式又可分为</a:t>
            </a:r>
            <a:r>
              <a:rPr lang="zh-CN" altLang="en-US" sz="2800" smtClean="0">
                <a:solidFill>
                  <a:srgbClr val="00FF00"/>
                </a:solidFill>
                <a:latin typeface="宋体" pitchFamily="2" charset="-122"/>
              </a:rPr>
              <a:t>单极性输出</a:t>
            </a:r>
            <a:r>
              <a:rPr lang="zh-CN" altLang="en-US" sz="2800" smtClean="0">
                <a:latin typeface="宋体" pitchFamily="2" charset="-122"/>
              </a:rPr>
              <a:t>和</a:t>
            </a:r>
            <a:r>
              <a:rPr lang="zh-CN" altLang="en-US" sz="2800" smtClean="0">
                <a:solidFill>
                  <a:schemeClr val="tx2"/>
                </a:solidFill>
                <a:latin typeface="宋体" pitchFamily="2" charset="-122"/>
              </a:rPr>
              <a:t>双</a:t>
            </a:r>
            <a:r>
              <a:rPr lang="zh-CN" altLang="en-US" sz="2800" smtClean="0">
                <a:solidFill>
                  <a:srgbClr val="00FF00"/>
                </a:solidFill>
                <a:latin typeface="宋体" pitchFamily="2" charset="-122"/>
              </a:rPr>
              <a:t>极性输出</a:t>
            </a:r>
            <a:r>
              <a:rPr lang="zh-CN" altLang="en-US" sz="2800" smtClean="0">
                <a:latin typeface="宋体" pitchFamily="2" charset="-122"/>
              </a:rPr>
              <a:t>两种形式。</a:t>
            </a:r>
          </a:p>
          <a:p>
            <a:pPr eaLnBrk="1" hangingPunct="1">
              <a:spcBef>
                <a:spcPct val="0"/>
              </a:spcBef>
              <a:buFont typeface="Wingdings" pitchFamily="2" charset="2"/>
              <a:buNone/>
            </a:pPr>
            <a:endParaRPr lang="zh-CN" altLang="en-US" sz="2800" smtClean="0">
              <a:latin typeface="宋体" pitchFamily="2" charset="-122"/>
            </a:endParaRPr>
          </a:p>
          <a:p>
            <a:pPr eaLnBrk="1" hangingPunct="1">
              <a:spcBef>
                <a:spcPct val="0"/>
              </a:spcBef>
              <a:buFont typeface="Wingdings" pitchFamily="2" charset="2"/>
              <a:buNone/>
            </a:pPr>
            <a:r>
              <a:rPr lang="zh-CN" altLang="en-US" sz="2800" smtClean="0">
                <a:solidFill>
                  <a:schemeClr val="folHlink"/>
                </a:solidFill>
                <a:latin typeface="宋体" pitchFamily="2" charset="-122"/>
              </a:rPr>
              <a:t>（</a:t>
            </a:r>
            <a:r>
              <a:rPr lang="en-US" altLang="zh-CN" sz="2800" smtClean="0">
                <a:solidFill>
                  <a:schemeClr val="folHlink"/>
                </a:solidFill>
                <a:latin typeface="宋体" pitchFamily="2" charset="-122"/>
              </a:rPr>
              <a:t>1</a:t>
            </a:r>
            <a:r>
              <a:rPr lang="zh-CN" altLang="en-US" sz="2800" smtClean="0">
                <a:solidFill>
                  <a:schemeClr val="folHlink"/>
                </a:solidFill>
                <a:latin typeface="宋体" pitchFamily="2" charset="-122"/>
              </a:rPr>
              <a:t>）单极性电压输出方式</a:t>
            </a:r>
          </a:p>
        </p:txBody>
      </p:sp>
      <p:pic>
        <p:nvPicPr>
          <p:cNvPr id="96259" name="Picture 4"/>
          <p:cNvPicPr>
            <a:picLocks noGrp="1" noChangeAspect="1" noChangeArrowheads="1"/>
          </p:cNvPicPr>
          <p:nvPr>
            <p:ph sz="quarter" idx="2"/>
          </p:nvPr>
        </p:nvPicPr>
        <p:blipFill>
          <a:blip r:embed="rId3" cstate="print"/>
          <a:srcRect/>
          <a:stretch>
            <a:fillRect/>
          </a:stretch>
        </p:blipFill>
        <p:spPr>
          <a:xfrm>
            <a:off x="0" y="3141663"/>
            <a:ext cx="4465638" cy="2652712"/>
          </a:xfrm>
          <a:solidFill>
            <a:srgbClr val="CCFFFF"/>
          </a:solidFill>
        </p:spPr>
      </p:pic>
      <p:graphicFrame>
        <p:nvGraphicFramePr>
          <p:cNvPr id="96260" name="Object 8"/>
          <p:cNvGraphicFramePr>
            <a:graphicFrameLocks noChangeAspect="1"/>
          </p:cNvGraphicFramePr>
          <p:nvPr/>
        </p:nvGraphicFramePr>
        <p:xfrm>
          <a:off x="4643438" y="3357563"/>
          <a:ext cx="4249737" cy="1038225"/>
        </p:xfrm>
        <a:graphic>
          <a:graphicData uri="http://schemas.openxmlformats.org/presentationml/2006/ole">
            <mc:AlternateContent xmlns:mc="http://schemas.openxmlformats.org/markup-compatibility/2006">
              <mc:Choice xmlns:v="urn:schemas-microsoft-com:vml" Requires="v">
                <p:oleObj spid="_x0000_s96268" name="公式" r:id="rId4" imgW="2603500" imgH="635000" progId="Equation.3">
                  <p:embed/>
                </p:oleObj>
              </mc:Choice>
              <mc:Fallback>
                <p:oleObj name="公式" r:id="rId4" imgW="2603500" imgH="6350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3357563"/>
                        <a:ext cx="4249737" cy="1038225"/>
                      </a:xfrm>
                      <a:prstGeom prst="rect">
                        <a:avLst/>
                      </a:prstGeom>
                      <a:solidFill>
                        <a:srgbClr val="CCFFFF"/>
                      </a:solidFill>
                    </p:spPr>
                  </p:pic>
                </p:oleObj>
              </mc:Fallback>
            </mc:AlternateContent>
          </a:graphicData>
        </a:graphic>
      </p:graphicFrame>
      <p:sp>
        <p:nvSpPr>
          <p:cNvPr id="96261" name="Rectangle 10"/>
          <p:cNvSpPr>
            <a:spLocks noChangeArrowheads="1"/>
          </p:cNvSpPr>
          <p:nvPr/>
        </p:nvSpPr>
        <p:spPr bwMode="auto">
          <a:xfrm>
            <a:off x="4643438" y="4437063"/>
            <a:ext cx="4032250" cy="2282825"/>
          </a:xfrm>
          <a:prstGeom prst="rect">
            <a:avLst/>
          </a:prstGeom>
          <a:noFill/>
          <a:ln w="12700" cap="sq">
            <a:noFill/>
            <a:miter lim="800000"/>
            <a:headEnd type="none" w="sm" len="sm"/>
            <a:tailEnd type="none" w="sm" len="sm"/>
          </a:ln>
        </p:spPr>
        <p:txBody>
          <a:bodyPr>
            <a:spAutoFit/>
          </a:bodyPr>
          <a:lstStyle/>
          <a:p>
            <a:r>
              <a:rPr kumimoji="1" lang="zh-CN" altLang="en-US" b="1"/>
              <a:t>显然，</a:t>
            </a:r>
            <a:r>
              <a:rPr kumimoji="1" lang="en-US" altLang="zh-CN" b="1"/>
              <a:t>V</a:t>
            </a:r>
            <a:r>
              <a:rPr kumimoji="1" lang="en-US" altLang="zh-CN" b="1" baseline="-25000"/>
              <a:t>OUT</a:t>
            </a:r>
            <a:r>
              <a:rPr kumimoji="1" lang="zh-CN" altLang="en-US" b="1"/>
              <a:t>和 </a:t>
            </a:r>
            <a:r>
              <a:rPr kumimoji="1" lang="en-US" altLang="zh-CN" b="1"/>
              <a:t>D </a:t>
            </a:r>
            <a:r>
              <a:rPr kumimoji="1" lang="zh-CN" altLang="en-US" b="1"/>
              <a:t>成正比。</a:t>
            </a:r>
          </a:p>
          <a:p>
            <a:r>
              <a:rPr kumimoji="1" lang="zh-CN" altLang="en-US" b="1"/>
              <a:t>对于</a:t>
            </a:r>
            <a:r>
              <a:rPr kumimoji="1" lang="en-US" altLang="zh-CN" b="1"/>
              <a:t>0832</a:t>
            </a:r>
            <a:r>
              <a:rPr kumimoji="1" lang="zh-CN" altLang="en-US" b="1"/>
              <a:t>，当输入数字量</a:t>
            </a:r>
            <a:r>
              <a:rPr kumimoji="1" lang="en-US" altLang="zh-CN" b="1"/>
              <a:t>D </a:t>
            </a:r>
            <a:r>
              <a:rPr kumimoji="1" lang="zh-CN" altLang="en-US" b="1"/>
              <a:t>为 </a:t>
            </a:r>
            <a:r>
              <a:rPr kumimoji="1" lang="en-US" altLang="zh-CN" b="1"/>
              <a:t>00H </a:t>
            </a:r>
            <a:r>
              <a:rPr kumimoji="1" lang="zh-CN" altLang="en-US" b="1"/>
              <a:t>时， </a:t>
            </a:r>
            <a:r>
              <a:rPr kumimoji="1" lang="en-US" altLang="zh-CN" b="1"/>
              <a:t>V</a:t>
            </a:r>
            <a:r>
              <a:rPr kumimoji="1" lang="en-US" altLang="zh-CN" b="1" baseline="-25000"/>
              <a:t>OUT</a:t>
            </a:r>
            <a:r>
              <a:rPr kumimoji="1" lang="zh-CN" altLang="en-US" b="1"/>
              <a:t>也为 </a:t>
            </a:r>
            <a:r>
              <a:rPr kumimoji="1" lang="en-US" altLang="zh-CN" b="1"/>
              <a:t>0 </a:t>
            </a:r>
            <a:r>
              <a:rPr kumimoji="1" lang="zh-CN" altLang="en-US" b="1"/>
              <a:t>；输入数字量 </a:t>
            </a:r>
            <a:r>
              <a:rPr kumimoji="1" lang="en-US" altLang="zh-CN" b="1"/>
              <a:t>D</a:t>
            </a:r>
            <a:r>
              <a:rPr kumimoji="1" lang="en-US" altLang="zh-CN" b="1" i="1"/>
              <a:t> </a:t>
            </a:r>
            <a:r>
              <a:rPr kumimoji="1" lang="zh-CN" altLang="en-US" b="1"/>
              <a:t>为</a:t>
            </a:r>
            <a:r>
              <a:rPr kumimoji="1" lang="en-US" altLang="zh-CN" b="1"/>
              <a:t>FFH</a:t>
            </a:r>
            <a:r>
              <a:rPr kumimoji="1" lang="zh-CN" altLang="en-US" b="1"/>
              <a:t>时， </a:t>
            </a:r>
            <a:r>
              <a:rPr kumimoji="1" lang="en-US" altLang="zh-CN" b="1"/>
              <a:t>V</a:t>
            </a:r>
            <a:r>
              <a:rPr kumimoji="1" lang="en-US" altLang="zh-CN" b="1" baseline="-25000"/>
              <a:t>OUT</a:t>
            </a:r>
            <a:r>
              <a:rPr kumimoji="1" lang="en-US" altLang="zh-CN" b="1"/>
              <a:t> </a:t>
            </a:r>
            <a:r>
              <a:rPr kumimoji="1" lang="zh-CN" altLang="en-US" b="1"/>
              <a:t>为与</a:t>
            </a:r>
            <a:r>
              <a:rPr kumimoji="1" lang="en-US" altLang="zh-CN" b="1"/>
              <a:t>V</a:t>
            </a:r>
            <a:r>
              <a:rPr kumimoji="1" lang="en-US" altLang="zh-CN" b="1" baseline="-25000"/>
              <a:t>REF</a:t>
            </a:r>
            <a:r>
              <a:rPr kumimoji="1" lang="en-US" altLang="zh-CN" b="1"/>
              <a:t> </a:t>
            </a:r>
            <a:r>
              <a:rPr kumimoji="1" lang="zh-CN" altLang="en-US" b="1"/>
              <a:t>极性相反的最大值。</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body" sz="half" idx="1"/>
          </p:nvPr>
        </p:nvSpPr>
        <p:spPr>
          <a:xfrm>
            <a:off x="179388" y="620713"/>
            <a:ext cx="4965700" cy="584200"/>
          </a:xfrm>
        </p:spPr>
        <p:txBody>
          <a:bodyPr/>
          <a:lstStyle/>
          <a:p>
            <a:pPr eaLnBrk="1" hangingPunct="1">
              <a:buFont typeface="Wingdings" pitchFamily="2" charset="2"/>
              <a:buNone/>
            </a:pPr>
            <a:r>
              <a:rPr lang="zh-CN" altLang="en-US" smtClean="0">
                <a:solidFill>
                  <a:schemeClr val="folHlink"/>
                </a:solidFill>
              </a:rPr>
              <a:t>（</a:t>
            </a:r>
            <a:r>
              <a:rPr lang="en-US" altLang="zh-CN" smtClean="0">
                <a:solidFill>
                  <a:schemeClr val="folHlink"/>
                </a:solidFill>
              </a:rPr>
              <a:t>2</a:t>
            </a:r>
            <a:r>
              <a:rPr lang="zh-CN" altLang="en-US" smtClean="0">
                <a:solidFill>
                  <a:schemeClr val="folHlink"/>
                </a:solidFill>
              </a:rPr>
              <a:t>）双极性输出方式</a:t>
            </a:r>
            <a:endParaRPr lang="zh-CN" altLang="en-US" sz="3600" smtClean="0">
              <a:solidFill>
                <a:schemeClr val="folHlink"/>
              </a:solidFill>
            </a:endParaRPr>
          </a:p>
        </p:txBody>
      </p:sp>
      <p:graphicFrame>
        <p:nvGraphicFramePr>
          <p:cNvPr id="97283" name="Object 4"/>
          <p:cNvGraphicFramePr>
            <a:graphicFrameLocks noGrp="1" noChangeAspect="1"/>
          </p:cNvGraphicFramePr>
          <p:nvPr>
            <p:ph sz="quarter" idx="2"/>
          </p:nvPr>
        </p:nvGraphicFramePr>
        <p:xfrm>
          <a:off x="611188" y="1412875"/>
          <a:ext cx="7127875" cy="2482850"/>
        </p:xfrm>
        <a:graphic>
          <a:graphicData uri="http://schemas.openxmlformats.org/presentationml/2006/ole">
            <mc:AlternateContent xmlns:mc="http://schemas.openxmlformats.org/markup-compatibility/2006">
              <mc:Choice xmlns:v="urn:schemas-microsoft-com:vml" Requires="v">
                <p:oleObj spid="_x0000_s97299" name="Visio" r:id="rId3" imgW="4548724" imgH="1584591" progId="Visio.Drawing.11">
                  <p:embed/>
                </p:oleObj>
              </mc:Choice>
              <mc:Fallback>
                <p:oleObj name="Visio" r:id="rId3" imgW="4548724" imgH="158459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12875"/>
                        <a:ext cx="7127875" cy="2482850"/>
                      </a:xfrm>
                      <a:prstGeom prst="rect">
                        <a:avLst/>
                      </a:prstGeom>
                      <a:solidFill>
                        <a:srgbClr val="CCFFFF"/>
                      </a:solidFill>
                    </p:spPr>
                  </p:pic>
                </p:oleObj>
              </mc:Fallback>
            </mc:AlternateContent>
          </a:graphicData>
        </a:graphic>
      </p:graphicFrame>
      <p:graphicFrame>
        <p:nvGraphicFramePr>
          <p:cNvPr id="97284" name="Object 6"/>
          <p:cNvGraphicFramePr>
            <a:graphicFrameLocks noGrp="1" noChangeAspect="1"/>
          </p:cNvGraphicFramePr>
          <p:nvPr>
            <p:ph sz="quarter" idx="3"/>
          </p:nvPr>
        </p:nvGraphicFramePr>
        <p:xfrm>
          <a:off x="2305050" y="4292600"/>
          <a:ext cx="3668713" cy="2003425"/>
        </p:xfrm>
        <a:graphic>
          <a:graphicData uri="http://schemas.openxmlformats.org/presentationml/2006/ole">
            <mc:AlternateContent xmlns:mc="http://schemas.openxmlformats.org/markup-compatibility/2006">
              <mc:Choice xmlns:v="urn:schemas-microsoft-com:vml" Requires="v">
                <p:oleObj spid="_x0000_s97300" name="公式" r:id="rId5" imgW="2209800" imgH="1206500" progId="Equation.3">
                  <p:embed/>
                </p:oleObj>
              </mc:Choice>
              <mc:Fallback>
                <p:oleObj name="公式" r:id="rId5" imgW="2209800" imgH="1206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5050" y="4292600"/>
                        <a:ext cx="3668713" cy="2003425"/>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body" sz="half" idx="1"/>
          </p:nvPr>
        </p:nvSpPr>
        <p:spPr>
          <a:xfrm>
            <a:off x="395288" y="765175"/>
            <a:ext cx="8280400" cy="1512888"/>
          </a:xfrm>
        </p:spPr>
        <p:txBody>
          <a:bodyPr/>
          <a:lstStyle/>
          <a:p>
            <a:pPr eaLnBrk="1" hangingPunct="1">
              <a:spcBef>
                <a:spcPct val="0"/>
              </a:spcBef>
              <a:buFont typeface="Wingdings" pitchFamily="2" charset="2"/>
              <a:buNone/>
            </a:pPr>
            <a:r>
              <a:rPr lang="zh-CN" altLang="en-US" sz="2400" smtClean="0">
                <a:latin typeface="宋体" pitchFamily="2" charset="-122"/>
              </a:rPr>
              <a:t>	运放 </a:t>
            </a:r>
            <a:r>
              <a:rPr lang="en-US" altLang="zh-CN" sz="2400" smtClean="0">
                <a:latin typeface="宋体" pitchFamily="2" charset="-122"/>
              </a:rPr>
              <a:t>OA2 </a:t>
            </a:r>
            <a:r>
              <a:rPr lang="zh-CN" altLang="en-US" sz="2400" smtClean="0">
                <a:latin typeface="宋体" pitchFamily="2" charset="-122"/>
              </a:rPr>
              <a:t>的作用是将运放</a:t>
            </a:r>
            <a:r>
              <a:rPr lang="en-US" altLang="zh-CN" sz="2400" smtClean="0">
                <a:latin typeface="宋体" pitchFamily="2" charset="-122"/>
              </a:rPr>
              <a:t>OA1 </a:t>
            </a:r>
            <a:r>
              <a:rPr lang="zh-CN" altLang="en-US" sz="2400" smtClean="0">
                <a:latin typeface="宋体" pitchFamily="2" charset="-122"/>
              </a:rPr>
              <a:t>的单向输出变为双向输出。当输入数字量小于 </a:t>
            </a:r>
            <a:r>
              <a:rPr lang="en-US" altLang="zh-CN" sz="2400" smtClean="0">
                <a:latin typeface="宋体" pitchFamily="2" charset="-122"/>
              </a:rPr>
              <a:t>80H</a:t>
            </a:r>
            <a:r>
              <a:rPr lang="zh-CN" altLang="en-US" sz="2400" smtClean="0">
                <a:latin typeface="宋体" pitchFamily="2" charset="-122"/>
              </a:rPr>
              <a:t>时，输出模拟电压为负；当输入数字量大于</a:t>
            </a:r>
            <a:r>
              <a:rPr lang="en-US" altLang="zh-CN" sz="2400" smtClean="0">
                <a:latin typeface="宋体" pitchFamily="2" charset="-122"/>
              </a:rPr>
              <a:t>80H</a:t>
            </a:r>
            <a:r>
              <a:rPr lang="zh-CN" altLang="en-US" sz="2400" smtClean="0">
                <a:latin typeface="宋体" pitchFamily="2" charset="-122"/>
              </a:rPr>
              <a:t>时，输出模拟电压为。</a:t>
            </a:r>
          </a:p>
          <a:p>
            <a:pPr eaLnBrk="1" hangingPunct="1">
              <a:spcBef>
                <a:spcPct val="0"/>
              </a:spcBef>
              <a:buFont typeface="Wingdings" pitchFamily="2" charset="2"/>
              <a:buNone/>
            </a:pPr>
            <a:r>
              <a:rPr lang="zh-CN" altLang="en-US" sz="2400" smtClean="0">
                <a:latin typeface="宋体" pitchFamily="2" charset="-122"/>
              </a:rPr>
              <a:t>	输出电压和参考电压的比例关系如图</a:t>
            </a:r>
          </a:p>
        </p:txBody>
      </p:sp>
      <p:pic>
        <p:nvPicPr>
          <p:cNvPr id="98307" name="Picture 4"/>
          <p:cNvPicPr>
            <a:picLocks noGrp="1" noChangeAspect="1" noChangeArrowheads="1"/>
          </p:cNvPicPr>
          <p:nvPr>
            <p:ph sz="half" idx="2"/>
          </p:nvPr>
        </p:nvPicPr>
        <p:blipFill>
          <a:blip r:embed="rId2" cstate="print"/>
          <a:srcRect/>
          <a:stretch>
            <a:fillRect/>
          </a:stretch>
        </p:blipFill>
        <p:spPr>
          <a:xfrm>
            <a:off x="1692275" y="2565400"/>
            <a:ext cx="4679950" cy="3741738"/>
          </a:xfrm>
          <a:solidFill>
            <a:srgbClr val="CCFFFF"/>
          </a:solidFill>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idx="1"/>
          </p:nvPr>
        </p:nvSpPr>
        <p:spPr>
          <a:xfrm>
            <a:off x="395288" y="1412875"/>
            <a:ext cx="8278812" cy="4395788"/>
          </a:xfrm>
        </p:spPr>
        <p:txBody>
          <a:bodyPr/>
          <a:lstStyle/>
          <a:p>
            <a:pPr eaLnBrk="1" hangingPunct="1">
              <a:spcBef>
                <a:spcPct val="0"/>
              </a:spcBef>
              <a:buFont typeface="Wingdings" pitchFamily="2" charset="2"/>
              <a:buNone/>
            </a:pPr>
            <a:r>
              <a:rPr lang="zh-CN" altLang="en-US" b="0" smtClean="0">
                <a:solidFill>
                  <a:schemeClr val="folHlink"/>
                </a:solidFill>
                <a:latin typeface="楷体_GB2312" pitchFamily="49" charset="-122"/>
                <a:ea typeface="楷体_GB2312" pitchFamily="49" charset="-122"/>
              </a:rPr>
              <a:t>	</a:t>
            </a:r>
            <a:r>
              <a:rPr lang="zh-CN" altLang="en-US" sz="2800" smtClean="0">
                <a:solidFill>
                  <a:schemeClr val="folHlink"/>
                </a:solidFill>
                <a:latin typeface="宋体" pitchFamily="2" charset="-122"/>
              </a:rPr>
              <a:t>电流输出方式</a:t>
            </a:r>
          </a:p>
          <a:p>
            <a:pPr eaLnBrk="1" hangingPunct="1">
              <a:spcBef>
                <a:spcPct val="0"/>
              </a:spcBef>
              <a:buFont typeface="Wingdings" pitchFamily="2" charset="2"/>
              <a:buNone/>
            </a:pPr>
            <a:r>
              <a:rPr lang="zh-CN" altLang="en-US" sz="2800" smtClean="0">
                <a:latin typeface="宋体" pitchFamily="2" charset="-122"/>
              </a:rPr>
              <a:t>	</a:t>
            </a:r>
            <a:r>
              <a:rPr lang="zh-CN" altLang="en-US" sz="2800" smtClean="0">
                <a:solidFill>
                  <a:srgbClr val="00FF00"/>
                </a:solidFill>
                <a:latin typeface="宋体" pitchFamily="2" charset="-122"/>
              </a:rPr>
              <a:t>电流信号易于远距离传送，不易受干扰</a:t>
            </a:r>
            <a:r>
              <a:rPr lang="zh-CN" altLang="en-US" sz="2800" smtClean="0">
                <a:latin typeface="宋体" pitchFamily="2" charset="-122"/>
              </a:rPr>
              <a:t>。在过程控制系统中，很多自动化仪表只接收电流信号，故需要在模拟量输出通道中以电流信号来传送信息。</a:t>
            </a:r>
          </a:p>
          <a:p>
            <a:pPr eaLnBrk="1" hangingPunct="1">
              <a:spcBef>
                <a:spcPct val="0"/>
              </a:spcBef>
              <a:buFont typeface="Wingdings" pitchFamily="2" charset="2"/>
              <a:buNone/>
            </a:pPr>
            <a:r>
              <a:rPr lang="zh-CN" altLang="en-US" sz="2800" smtClean="0">
                <a:latin typeface="宋体" pitchFamily="2" charset="-122"/>
              </a:rPr>
              <a:t>	将电压信号再转换成电流信号，完成电流输出方式的电路称为</a:t>
            </a:r>
            <a:r>
              <a:rPr lang="en-US" altLang="zh-CN" sz="2800" smtClean="0">
                <a:solidFill>
                  <a:srgbClr val="00FF00"/>
                </a:solidFill>
                <a:latin typeface="宋体" pitchFamily="2" charset="-122"/>
              </a:rPr>
              <a:t>V/I</a:t>
            </a:r>
            <a:r>
              <a:rPr lang="zh-CN" altLang="en-US" sz="2800" smtClean="0">
                <a:solidFill>
                  <a:srgbClr val="00FF00"/>
                </a:solidFill>
                <a:latin typeface="宋体" pitchFamily="2" charset="-122"/>
              </a:rPr>
              <a:t>变换</a:t>
            </a:r>
            <a:r>
              <a:rPr lang="zh-CN" altLang="en-US" sz="2800" smtClean="0">
                <a:latin typeface="宋体" pitchFamily="2" charset="-122"/>
              </a:rPr>
              <a:t>电路。电流输出方式一般有两种形式：</a:t>
            </a:r>
          </a:p>
          <a:p>
            <a:pPr eaLnBrk="1" hangingPunct="1">
              <a:spcBef>
                <a:spcPct val="0"/>
              </a:spcBef>
              <a:buFont typeface="Wingdings" pitchFamily="2" charset="2"/>
              <a:buNone/>
            </a:pPr>
            <a:r>
              <a:rPr lang="zh-CN" altLang="en-US" sz="2800" smtClean="0">
                <a:latin typeface="宋体" pitchFamily="2" charset="-122"/>
              </a:rPr>
              <a:t>   </a:t>
            </a:r>
            <a:r>
              <a:rPr lang="en-US" altLang="zh-CN" sz="2800" smtClean="0">
                <a:solidFill>
                  <a:schemeClr val="accent1"/>
                </a:solidFill>
                <a:latin typeface="宋体" pitchFamily="2" charset="-122"/>
              </a:rPr>
              <a:t>1</a:t>
            </a:r>
            <a:r>
              <a:rPr lang="zh-CN" altLang="en-US" sz="2800" smtClean="0">
                <a:solidFill>
                  <a:schemeClr val="accent1"/>
                </a:solidFill>
                <a:latin typeface="宋体" pitchFamily="2" charset="-122"/>
              </a:rPr>
              <a:t>．普通运放</a:t>
            </a:r>
            <a:r>
              <a:rPr lang="en-US" altLang="zh-CN" sz="2800" smtClean="0">
                <a:solidFill>
                  <a:schemeClr val="accent1"/>
                </a:solidFill>
                <a:latin typeface="宋体" pitchFamily="2" charset="-122"/>
              </a:rPr>
              <a:t>V/I</a:t>
            </a:r>
            <a:r>
              <a:rPr lang="zh-CN" altLang="en-US" sz="2800" smtClean="0">
                <a:solidFill>
                  <a:schemeClr val="accent1"/>
                </a:solidFill>
                <a:latin typeface="宋体" pitchFamily="2" charset="-122"/>
              </a:rPr>
              <a:t>变换电路 </a:t>
            </a:r>
          </a:p>
          <a:p>
            <a:pPr eaLnBrk="1" hangingPunct="1">
              <a:spcBef>
                <a:spcPct val="0"/>
              </a:spcBef>
              <a:buFont typeface="Wingdings" pitchFamily="2" charset="2"/>
              <a:buNone/>
            </a:pPr>
            <a:r>
              <a:rPr lang="zh-CN" altLang="en-US" sz="2800" smtClean="0">
                <a:solidFill>
                  <a:schemeClr val="accent1"/>
                </a:solidFill>
                <a:latin typeface="宋体" pitchFamily="2" charset="-122"/>
              </a:rPr>
              <a:t>   </a:t>
            </a:r>
            <a:r>
              <a:rPr lang="en-US" altLang="zh-CN" sz="2800" smtClean="0">
                <a:solidFill>
                  <a:schemeClr val="accent1"/>
                </a:solidFill>
                <a:latin typeface="宋体" pitchFamily="2" charset="-122"/>
              </a:rPr>
              <a:t>2</a:t>
            </a:r>
            <a:r>
              <a:rPr lang="zh-CN" altLang="en-US" sz="2800" smtClean="0">
                <a:solidFill>
                  <a:schemeClr val="accent1"/>
                </a:solidFill>
                <a:latin typeface="宋体" pitchFamily="2" charset="-122"/>
              </a:rPr>
              <a:t>．集成转换器</a:t>
            </a:r>
            <a:r>
              <a:rPr lang="en-US" altLang="zh-CN" sz="2800" smtClean="0">
                <a:solidFill>
                  <a:schemeClr val="accent1"/>
                </a:solidFill>
                <a:latin typeface="宋体" pitchFamily="2" charset="-122"/>
              </a:rPr>
              <a:t>V/I</a:t>
            </a:r>
            <a:r>
              <a:rPr lang="zh-CN" altLang="en-US" sz="2800" smtClean="0">
                <a:solidFill>
                  <a:schemeClr val="accent1"/>
                </a:solidFill>
                <a:latin typeface="宋体" pitchFamily="2" charset="-122"/>
              </a:rPr>
              <a:t>变换电路（如</a:t>
            </a:r>
            <a:r>
              <a:rPr lang="en-US" altLang="zh-CN" sz="2800" smtClean="0">
                <a:solidFill>
                  <a:schemeClr val="accent1"/>
                </a:solidFill>
                <a:latin typeface="宋体" pitchFamily="2" charset="-122"/>
              </a:rPr>
              <a:t>ZF2B20</a:t>
            </a:r>
            <a:r>
              <a:rPr lang="zh-CN" altLang="en-US" sz="2800" smtClean="0">
                <a:solidFill>
                  <a:schemeClr val="accent1"/>
                </a:solidFill>
                <a:latin typeface="宋体" pitchFamily="2" charset="-122"/>
              </a:rPr>
              <a:t>、</a:t>
            </a:r>
            <a:r>
              <a:rPr lang="en-US" altLang="zh-CN" sz="2800" smtClean="0">
                <a:solidFill>
                  <a:schemeClr val="accent1"/>
                </a:solidFill>
                <a:latin typeface="宋体" pitchFamily="2" charset="-122"/>
              </a:rPr>
              <a:t>AD694</a:t>
            </a:r>
            <a:r>
              <a:rPr lang="zh-CN" altLang="en-US" sz="2800" smtClean="0">
                <a:solidFill>
                  <a:schemeClr val="accent1"/>
                </a:solidFill>
                <a:latin typeface="宋体" pitchFamily="2" charset="-122"/>
              </a:rPr>
              <a:t>）</a:t>
            </a:r>
            <a:endParaRPr lang="zh-CN" altLang="en-US" sz="2800" b="0" smtClean="0">
              <a:solidFill>
                <a:schemeClr val="accent1"/>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idx="1"/>
          </p:nvPr>
        </p:nvSpPr>
        <p:spPr>
          <a:xfrm>
            <a:off x="0" y="549275"/>
            <a:ext cx="9144000" cy="2592388"/>
          </a:xfrm>
        </p:spPr>
        <p:txBody>
          <a:bodyPr/>
          <a:lstStyle/>
          <a:p>
            <a:pPr eaLnBrk="1" hangingPunct="1">
              <a:spcBef>
                <a:spcPct val="0"/>
              </a:spcBef>
              <a:buFont typeface="Wingdings" pitchFamily="2" charset="2"/>
              <a:buNone/>
            </a:pPr>
            <a:r>
              <a:rPr lang="zh-CN" altLang="en-US" sz="2400" smtClean="0">
                <a:solidFill>
                  <a:schemeClr val="folHlink"/>
                </a:solidFill>
                <a:latin typeface="宋体" pitchFamily="2" charset="-122"/>
              </a:rPr>
              <a:t>	集成</a:t>
            </a:r>
            <a:r>
              <a:rPr lang="en-US" altLang="zh-CN" sz="2400" smtClean="0">
                <a:solidFill>
                  <a:schemeClr val="folHlink"/>
                </a:solidFill>
                <a:latin typeface="宋体" pitchFamily="2" charset="-122"/>
              </a:rPr>
              <a:t>V/I</a:t>
            </a:r>
            <a:r>
              <a:rPr lang="zh-CN" altLang="en-US" sz="2400" smtClean="0">
                <a:solidFill>
                  <a:schemeClr val="folHlink"/>
                </a:solidFill>
                <a:latin typeface="宋体" pitchFamily="2" charset="-122"/>
              </a:rPr>
              <a:t>转换器</a:t>
            </a:r>
            <a:r>
              <a:rPr lang="en-US" altLang="zh-CN" sz="2400" smtClean="0">
                <a:solidFill>
                  <a:schemeClr val="folHlink"/>
                </a:solidFill>
                <a:latin typeface="宋体" pitchFamily="2" charset="-122"/>
              </a:rPr>
              <a:t>ZF2B20</a:t>
            </a:r>
            <a:r>
              <a:rPr lang="en-US" altLang="zh-CN" sz="2400" smtClean="0">
                <a:latin typeface="宋体" pitchFamily="2" charset="-122"/>
              </a:rPr>
              <a:t> </a:t>
            </a:r>
          </a:p>
          <a:p>
            <a:pPr eaLnBrk="1" hangingPunct="1">
              <a:spcBef>
                <a:spcPct val="0"/>
              </a:spcBef>
              <a:buFont typeface="Wingdings" pitchFamily="2" charset="2"/>
              <a:buNone/>
            </a:pPr>
            <a:r>
              <a:rPr lang="zh-CN" altLang="en-US" sz="2400" smtClean="0">
                <a:latin typeface="宋体" pitchFamily="2" charset="-122"/>
              </a:rPr>
              <a:t>	通过</a:t>
            </a:r>
            <a:r>
              <a:rPr lang="en-US" altLang="zh-CN" sz="2400" smtClean="0">
                <a:latin typeface="宋体" pitchFamily="2" charset="-122"/>
              </a:rPr>
              <a:t>ZF2B20</a:t>
            </a:r>
            <a:r>
              <a:rPr lang="zh-CN" altLang="en-US" sz="2400" smtClean="0">
                <a:latin typeface="宋体" pitchFamily="2" charset="-122"/>
              </a:rPr>
              <a:t>可以产生一个与输入电压成比例的输出电流。它的输入电压范围是</a:t>
            </a:r>
            <a:r>
              <a:rPr lang="en-US" altLang="zh-CN" sz="2400" smtClean="0">
                <a:latin typeface="宋体" pitchFamily="2" charset="-122"/>
              </a:rPr>
              <a:t>0</a:t>
            </a:r>
            <a:r>
              <a:rPr lang="zh-CN" altLang="en-US" sz="2400" smtClean="0">
                <a:latin typeface="宋体" pitchFamily="2" charset="-122"/>
              </a:rPr>
              <a:t>～</a:t>
            </a:r>
            <a:r>
              <a:rPr lang="en-US" altLang="zh-CN" sz="2400" smtClean="0">
                <a:latin typeface="宋体" pitchFamily="2" charset="-122"/>
              </a:rPr>
              <a:t>10V</a:t>
            </a:r>
            <a:r>
              <a:rPr lang="zh-CN" altLang="en-US" sz="2400" smtClean="0">
                <a:latin typeface="宋体" pitchFamily="2" charset="-122"/>
              </a:rPr>
              <a:t>，输出电流是</a:t>
            </a:r>
            <a:r>
              <a:rPr lang="en-US" altLang="zh-CN" sz="2400" smtClean="0">
                <a:latin typeface="宋体" pitchFamily="2" charset="-122"/>
              </a:rPr>
              <a:t>4</a:t>
            </a:r>
            <a:r>
              <a:rPr lang="zh-CN" altLang="en-US" sz="2400" smtClean="0">
                <a:latin typeface="宋体" pitchFamily="2" charset="-122"/>
              </a:rPr>
              <a:t>～</a:t>
            </a:r>
            <a:r>
              <a:rPr lang="en-US" altLang="zh-CN" sz="2400" smtClean="0">
                <a:latin typeface="宋体" pitchFamily="2" charset="-122"/>
              </a:rPr>
              <a:t>20mA(</a:t>
            </a:r>
            <a:r>
              <a:rPr lang="zh-CN" altLang="en-US" sz="2400" smtClean="0">
                <a:latin typeface="宋体" pitchFamily="2" charset="-122"/>
              </a:rPr>
              <a:t>加接地负载</a:t>
            </a:r>
            <a:r>
              <a:rPr lang="en-US" altLang="zh-CN" sz="2400" smtClean="0">
                <a:latin typeface="宋体" pitchFamily="2" charset="-122"/>
              </a:rPr>
              <a:t>)</a:t>
            </a:r>
            <a:r>
              <a:rPr lang="zh-CN" altLang="en-US" sz="2400" smtClean="0">
                <a:latin typeface="宋体" pitchFamily="2" charset="-122"/>
              </a:rPr>
              <a:t>，采用单正电源供电，动态响应时间小于</a:t>
            </a:r>
            <a:r>
              <a:rPr lang="en-US" altLang="zh-CN" sz="2400" smtClean="0">
                <a:latin typeface="宋体" pitchFamily="2" charset="-122"/>
              </a:rPr>
              <a:t>25μS</a:t>
            </a:r>
            <a:r>
              <a:rPr lang="zh-CN" altLang="en-US" sz="2400" smtClean="0">
                <a:latin typeface="宋体" pitchFamily="2" charset="-122"/>
              </a:rPr>
              <a:t>，非线性小于</a:t>
            </a:r>
            <a:r>
              <a:rPr lang="en-US" altLang="zh-CN" sz="2400" smtClean="0">
                <a:latin typeface="宋体" pitchFamily="2" charset="-122"/>
              </a:rPr>
              <a:t>±0</a:t>
            </a:r>
            <a:r>
              <a:rPr lang="zh-CN" altLang="en-US" sz="2400" smtClean="0">
                <a:latin typeface="宋体" pitchFamily="2" charset="-122"/>
              </a:rPr>
              <a:t>．</a:t>
            </a:r>
            <a:r>
              <a:rPr lang="en-US" altLang="zh-CN" sz="2400" smtClean="0">
                <a:latin typeface="宋体" pitchFamily="2" charset="-122"/>
              </a:rPr>
              <a:t>025%</a:t>
            </a:r>
            <a:r>
              <a:rPr lang="zh-CN" altLang="en-US" sz="2400" smtClean="0">
                <a:latin typeface="宋体" pitchFamily="2" charset="-122"/>
              </a:rPr>
              <a:t>。 （</a:t>
            </a:r>
            <a:r>
              <a:rPr lang="en-US" altLang="zh-CN" sz="2400" smtClean="0">
                <a:latin typeface="宋体" pitchFamily="2" charset="-122"/>
              </a:rPr>
              <a:t>a</a:t>
            </a:r>
            <a:r>
              <a:rPr lang="zh-CN" altLang="en-US" sz="2400" smtClean="0">
                <a:latin typeface="宋体" pitchFamily="2" charset="-122"/>
              </a:rPr>
              <a:t>）是一种带初值校准的</a:t>
            </a:r>
            <a:r>
              <a:rPr lang="en-US" altLang="zh-CN" sz="2400" smtClean="0">
                <a:latin typeface="宋体" pitchFamily="2" charset="-122"/>
              </a:rPr>
              <a:t>0</a:t>
            </a:r>
            <a:r>
              <a:rPr lang="zh-CN" altLang="en-US" sz="2400" smtClean="0">
                <a:latin typeface="宋体" pitchFamily="2" charset="-122"/>
              </a:rPr>
              <a:t>～</a:t>
            </a:r>
            <a:r>
              <a:rPr lang="en-US" altLang="zh-CN" sz="2400" smtClean="0">
                <a:latin typeface="宋体" pitchFamily="2" charset="-122"/>
              </a:rPr>
              <a:t>10V</a:t>
            </a:r>
            <a:r>
              <a:rPr lang="zh-CN" altLang="en-US" sz="2400" smtClean="0">
                <a:latin typeface="宋体" pitchFamily="2" charset="-122"/>
              </a:rPr>
              <a:t>到</a:t>
            </a:r>
            <a:r>
              <a:rPr lang="en-US" altLang="zh-CN" sz="2400" smtClean="0">
                <a:solidFill>
                  <a:srgbClr val="00FF00"/>
                </a:solidFill>
                <a:latin typeface="宋体" pitchFamily="2" charset="-122"/>
              </a:rPr>
              <a:t>4</a:t>
            </a:r>
            <a:r>
              <a:rPr lang="zh-CN" altLang="en-US" sz="2400" smtClean="0">
                <a:solidFill>
                  <a:srgbClr val="00FF00"/>
                </a:solidFill>
                <a:latin typeface="宋体" pitchFamily="2" charset="-122"/>
              </a:rPr>
              <a:t>～</a:t>
            </a:r>
            <a:r>
              <a:rPr lang="en-US" altLang="zh-CN" sz="2400" smtClean="0">
                <a:solidFill>
                  <a:srgbClr val="00FF00"/>
                </a:solidFill>
                <a:latin typeface="宋体" pitchFamily="2" charset="-122"/>
              </a:rPr>
              <a:t>20mA</a:t>
            </a:r>
            <a:r>
              <a:rPr lang="zh-CN" altLang="en-US" sz="2400" smtClean="0">
                <a:latin typeface="宋体" pitchFamily="2" charset="-122"/>
              </a:rPr>
              <a:t>的转换电路；</a:t>
            </a:r>
          </a:p>
          <a:p>
            <a:pPr eaLnBrk="1" hangingPunct="1">
              <a:spcBef>
                <a:spcPct val="0"/>
              </a:spcBef>
              <a:buFont typeface="Wingdings" pitchFamily="2" charset="2"/>
              <a:buNone/>
            </a:pPr>
            <a:r>
              <a:rPr lang="zh-CN" altLang="en-US" sz="2400" smtClean="0">
                <a:latin typeface="宋体" pitchFamily="2" charset="-122"/>
              </a:rPr>
              <a:t>	（</a:t>
            </a:r>
            <a:r>
              <a:rPr lang="en-US" altLang="zh-CN" sz="2400" smtClean="0">
                <a:latin typeface="宋体" pitchFamily="2" charset="-122"/>
              </a:rPr>
              <a:t>b</a:t>
            </a:r>
            <a:r>
              <a:rPr lang="zh-CN" altLang="en-US" sz="2400" smtClean="0">
                <a:latin typeface="宋体" pitchFamily="2" charset="-122"/>
              </a:rPr>
              <a:t>）则是一种带满度校准的</a:t>
            </a:r>
            <a:r>
              <a:rPr lang="en-US" altLang="zh-CN" sz="2400" smtClean="0">
                <a:latin typeface="宋体" pitchFamily="2" charset="-122"/>
              </a:rPr>
              <a:t>0</a:t>
            </a:r>
            <a:r>
              <a:rPr lang="zh-CN" altLang="en-US" sz="2400" smtClean="0">
                <a:latin typeface="宋体" pitchFamily="2" charset="-122"/>
              </a:rPr>
              <a:t>～</a:t>
            </a:r>
            <a:r>
              <a:rPr lang="en-US" altLang="zh-CN" sz="2400" smtClean="0">
                <a:latin typeface="宋体" pitchFamily="2" charset="-122"/>
              </a:rPr>
              <a:t>10V</a:t>
            </a:r>
            <a:r>
              <a:rPr lang="zh-CN" altLang="en-US" sz="2400" smtClean="0">
                <a:latin typeface="宋体" pitchFamily="2" charset="-122"/>
              </a:rPr>
              <a:t>到</a:t>
            </a:r>
            <a:r>
              <a:rPr lang="en-US" altLang="zh-CN" sz="2400" smtClean="0">
                <a:solidFill>
                  <a:srgbClr val="00FF00"/>
                </a:solidFill>
                <a:latin typeface="宋体" pitchFamily="2" charset="-122"/>
              </a:rPr>
              <a:t>0</a:t>
            </a:r>
            <a:r>
              <a:rPr lang="zh-CN" altLang="en-US" sz="2400" smtClean="0">
                <a:solidFill>
                  <a:srgbClr val="00FF00"/>
                </a:solidFill>
                <a:latin typeface="宋体" pitchFamily="2" charset="-122"/>
              </a:rPr>
              <a:t>～</a:t>
            </a:r>
            <a:r>
              <a:rPr lang="en-US" altLang="zh-CN" sz="2400" smtClean="0">
                <a:solidFill>
                  <a:srgbClr val="00FF00"/>
                </a:solidFill>
                <a:latin typeface="宋体" pitchFamily="2" charset="-122"/>
              </a:rPr>
              <a:t>10mA</a:t>
            </a:r>
            <a:r>
              <a:rPr lang="zh-CN" altLang="en-US" sz="2400" smtClean="0">
                <a:latin typeface="宋体" pitchFamily="2" charset="-122"/>
              </a:rPr>
              <a:t>的转换电路</a:t>
            </a:r>
          </a:p>
        </p:txBody>
      </p:sp>
      <p:pic>
        <p:nvPicPr>
          <p:cNvPr id="100355" name="Picture 159" descr="Scan0030"/>
          <p:cNvPicPr>
            <a:picLocks noChangeAspect="1" noChangeArrowheads="1"/>
          </p:cNvPicPr>
          <p:nvPr/>
        </p:nvPicPr>
        <p:blipFill>
          <a:blip r:embed="rId2" cstate="print"/>
          <a:srcRect/>
          <a:stretch>
            <a:fillRect/>
          </a:stretch>
        </p:blipFill>
        <p:spPr bwMode="auto">
          <a:xfrm>
            <a:off x="1042988" y="3429000"/>
            <a:ext cx="6553200" cy="3024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a:xfrm>
            <a:off x="611188" y="1557338"/>
            <a:ext cx="8137525" cy="4114800"/>
          </a:xfrm>
        </p:spPr>
        <p:txBody>
          <a:bodyPr/>
          <a:lstStyle/>
          <a:p>
            <a:pPr eaLnBrk="1" hangingPunct="1">
              <a:lnSpc>
                <a:spcPct val="120000"/>
              </a:lnSpc>
            </a:pPr>
            <a:r>
              <a:rPr lang="en-US" altLang="zh-CN" sz="3600" smtClean="0">
                <a:solidFill>
                  <a:schemeClr val="folHlink"/>
                </a:solidFill>
                <a:latin typeface="宋体" pitchFamily="2" charset="-122"/>
              </a:rPr>
              <a:t>DAC0832</a:t>
            </a:r>
            <a:r>
              <a:rPr lang="zh-CN" altLang="en-US" sz="3600" smtClean="0">
                <a:solidFill>
                  <a:schemeClr val="folHlink"/>
                </a:solidFill>
                <a:latin typeface="宋体" pitchFamily="2" charset="-122"/>
              </a:rPr>
              <a:t>与</a:t>
            </a:r>
            <a:r>
              <a:rPr lang="en-US" altLang="zh-CN" sz="3600" smtClean="0">
                <a:solidFill>
                  <a:schemeClr val="folHlink"/>
                </a:solidFill>
                <a:latin typeface="宋体" pitchFamily="2" charset="-122"/>
              </a:rPr>
              <a:t>PC</a:t>
            </a:r>
            <a:r>
              <a:rPr lang="zh-CN" altLang="en-US" sz="3600" smtClean="0">
                <a:solidFill>
                  <a:schemeClr val="folHlink"/>
                </a:solidFill>
                <a:latin typeface="宋体" pitchFamily="2" charset="-122"/>
              </a:rPr>
              <a:t>总线的接口</a:t>
            </a:r>
          </a:p>
          <a:p>
            <a:pPr eaLnBrk="1" hangingPunct="1">
              <a:spcBef>
                <a:spcPct val="0"/>
              </a:spcBef>
              <a:buFont typeface="Wingdings" pitchFamily="2" charset="2"/>
              <a:buNone/>
            </a:pPr>
            <a:r>
              <a:rPr lang="zh-CN" altLang="en-US" sz="4000" smtClean="0">
                <a:solidFill>
                  <a:srgbClr val="00FF00"/>
                </a:solidFill>
                <a:latin typeface="宋体" pitchFamily="2" charset="-122"/>
              </a:rPr>
              <a:t> </a:t>
            </a:r>
            <a:r>
              <a:rPr lang="en-US" altLang="zh-CN" smtClean="0">
                <a:solidFill>
                  <a:srgbClr val="00FF00"/>
                </a:solidFill>
                <a:latin typeface="宋体" pitchFamily="2" charset="-122"/>
              </a:rPr>
              <a:t>1 </a:t>
            </a:r>
            <a:r>
              <a:rPr lang="zh-CN" altLang="en-US" smtClean="0">
                <a:solidFill>
                  <a:srgbClr val="00FF00"/>
                </a:solidFill>
                <a:latin typeface="宋体" pitchFamily="2" charset="-122"/>
              </a:rPr>
              <a:t>直通方式：</a:t>
            </a:r>
          </a:p>
          <a:p>
            <a:pPr eaLnBrk="1" hangingPunct="1">
              <a:spcBef>
                <a:spcPct val="0"/>
              </a:spcBef>
              <a:buFont typeface="Wingdings" pitchFamily="2" charset="2"/>
              <a:buNone/>
            </a:pPr>
            <a:r>
              <a:rPr lang="zh-CN" altLang="en-US" smtClean="0">
                <a:latin typeface="宋体" pitchFamily="2" charset="-122"/>
              </a:rPr>
              <a:t> 指</a:t>
            </a:r>
            <a:r>
              <a:rPr lang="en-US" altLang="zh-CN" smtClean="0">
                <a:latin typeface="宋体" pitchFamily="2" charset="-122"/>
              </a:rPr>
              <a:t>DAC0832</a:t>
            </a:r>
            <a:r>
              <a:rPr lang="zh-CN" altLang="en-US" smtClean="0">
                <a:latin typeface="宋体" pitchFamily="2" charset="-122"/>
              </a:rPr>
              <a:t>内部的两个寄存器都处于不锁存状态，数据一旦到达输入端就直接被送到</a:t>
            </a:r>
            <a:r>
              <a:rPr lang="en-US" altLang="zh-CN" smtClean="0">
                <a:latin typeface="宋体" pitchFamily="2" charset="-122"/>
              </a:rPr>
              <a:t>D/A</a:t>
            </a:r>
            <a:r>
              <a:rPr lang="zh-CN" altLang="en-US" smtClean="0">
                <a:latin typeface="宋体" pitchFamily="2" charset="-122"/>
              </a:rPr>
              <a:t>转换器转换成模拟量。</a:t>
            </a:r>
          </a:p>
          <a:p>
            <a:pPr eaLnBrk="1" hangingPunct="1">
              <a:spcBef>
                <a:spcPct val="0"/>
              </a:spcBef>
              <a:buFont typeface="Wingdings" pitchFamily="2" charset="2"/>
              <a:buNone/>
            </a:pPr>
            <a:r>
              <a:rPr lang="zh-CN" altLang="en-US" smtClean="0">
                <a:latin typeface="宋体" pitchFamily="2" charset="-122"/>
              </a:rPr>
              <a:t> 所有控制信号都接成有效形式，即</a:t>
            </a:r>
            <a:r>
              <a:rPr lang="en-US" altLang="zh-CN" smtClean="0">
                <a:latin typeface="宋体" pitchFamily="2" charset="-122"/>
              </a:rPr>
              <a:t>/CS</a:t>
            </a:r>
            <a:r>
              <a:rPr lang="zh-CN" altLang="en-US" smtClean="0">
                <a:latin typeface="宋体" pitchFamily="2" charset="-122"/>
              </a:rPr>
              <a:t>、</a:t>
            </a:r>
            <a:r>
              <a:rPr lang="en-US" altLang="zh-CN" smtClean="0">
                <a:latin typeface="宋体" pitchFamily="2" charset="-122"/>
              </a:rPr>
              <a:t>/XFER</a:t>
            </a:r>
            <a:r>
              <a:rPr lang="zh-CN" altLang="en-US" smtClean="0">
                <a:latin typeface="宋体" pitchFamily="2" charset="-122"/>
              </a:rPr>
              <a:t>、、</a:t>
            </a:r>
            <a:r>
              <a:rPr lang="en-US" altLang="zh-CN" smtClean="0">
                <a:latin typeface="宋体" pitchFamily="2" charset="-122"/>
              </a:rPr>
              <a:t>/WR1</a:t>
            </a:r>
            <a:r>
              <a:rPr lang="zh-CN" altLang="en-US" smtClean="0">
                <a:latin typeface="宋体" pitchFamily="2" charset="-122"/>
              </a:rPr>
              <a:t>、</a:t>
            </a:r>
            <a:r>
              <a:rPr lang="en-US" altLang="zh-CN" smtClean="0">
                <a:latin typeface="宋体" pitchFamily="2" charset="-122"/>
              </a:rPr>
              <a:t>/WR2</a:t>
            </a:r>
            <a:r>
              <a:rPr lang="zh-CN" altLang="en-US" smtClean="0">
                <a:latin typeface="宋体" pitchFamily="2" charset="-122"/>
              </a:rPr>
              <a:t>接地，</a:t>
            </a:r>
            <a:r>
              <a:rPr lang="en-US" altLang="zh-CN" smtClean="0">
                <a:latin typeface="宋体" pitchFamily="2" charset="-122"/>
              </a:rPr>
              <a:t>I</a:t>
            </a:r>
            <a:r>
              <a:rPr lang="en-US" altLang="zh-CN" baseline="-25000" smtClean="0">
                <a:latin typeface="宋体" pitchFamily="2" charset="-122"/>
              </a:rPr>
              <a:t>LE</a:t>
            </a:r>
            <a:r>
              <a:rPr lang="zh-CN" altLang="en-US" smtClean="0">
                <a:latin typeface="宋体" pitchFamily="2" charset="-122"/>
              </a:rPr>
              <a:t>接</a:t>
            </a:r>
            <a:r>
              <a:rPr lang="en-US" altLang="zh-CN" smtClean="0">
                <a:latin typeface="宋体" pitchFamily="2" charset="-122"/>
              </a:rPr>
              <a:t>+5V</a:t>
            </a:r>
            <a:r>
              <a:rPr lang="zh-CN" altLang="en-US" smtClean="0">
                <a:latin typeface="宋体" pitchFamily="2" charset="-122"/>
              </a:rPr>
              <a:t>电源。</a:t>
            </a:r>
          </a:p>
        </p:txBody>
      </p:sp>
      <p:sp>
        <p:nvSpPr>
          <p:cNvPr id="101378" name="Rectangle 2"/>
          <p:cNvSpPr>
            <a:spLocks noGrp="1" noChangeArrowheads="1"/>
          </p:cNvSpPr>
          <p:nvPr>
            <p:ph type="title"/>
          </p:nvPr>
        </p:nvSpPr>
        <p:spPr>
          <a:xfrm>
            <a:off x="684213" y="188913"/>
            <a:ext cx="7772400" cy="1143000"/>
          </a:xfrm>
        </p:spPr>
        <p:txBody>
          <a:bodyPr/>
          <a:lstStyle/>
          <a:p>
            <a:pPr eaLnBrk="1" hangingPunct="1"/>
            <a:r>
              <a:rPr lang="en-US" altLang="zh-CN" smtClean="0"/>
              <a:t>5 D/A</a:t>
            </a:r>
            <a:r>
              <a:rPr lang="zh-CN" altLang="en-US" smtClean="0"/>
              <a:t>转换接口技术</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body" sz="half" idx="1"/>
          </p:nvPr>
        </p:nvSpPr>
        <p:spPr>
          <a:xfrm>
            <a:off x="250825" y="476250"/>
            <a:ext cx="8353425" cy="2024063"/>
          </a:xfrm>
        </p:spPr>
        <p:txBody>
          <a:bodyPr/>
          <a:lstStyle/>
          <a:p>
            <a:pPr eaLnBrk="1" hangingPunct="1">
              <a:lnSpc>
                <a:spcPct val="120000"/>
              </a:lnSpc>
              <a:buFont typeface="Wingdings" pitchFamily="2" charset="2"/>
              <a:buNone/>
            </a:pPr>
            <a:r>
              <a:rPr lang="en-US" altLang="zh-CN" sz="2800" smtClean="0">
                <a:solidFill>
                  <a:srgbClr val="00FF00"/>
                </a:solidFill>
                <a:latin typeface="宋体" pitchFamily="2" charset="-122"/>
              </a:rPr>
              <a:t>2 </a:t>
            </a:r>
            <a:r>
              <a:rPr lang="zh-CN" altLang="en-US" sz="2800" smtClean="0">
                <a:solidFill>
                  <a:srgbClr val="00FF00"/>
                </a:solidFill>
                <a:latin typeface="宋体" pitchFamily="2" charset="-122"/>
              </a:rPr>
              <a:t>单缓冲方式：</a:t>
            </a:r>
          </a:p>
          <a:p>
            <a:pPr eaLnBrk="1" hangingPunct="1">
              <a:buFont typeface="Wingdings" pitchFamily="2" charset="2"/>
              <a:buNone/>
            </a:pPr>
            <a:r>
              <a:rPr lang="zh-CN" altLang="en-US" sz="2800" smtClean="0"/>
              <a:t>   使</a:t>
            </a:r>
            <a:r>
              <a:rPr lang="en-US" altLang="zh-CN" sz="2800" smtClean="0"/>
              <a:t>DAC0832</a:t>
            </a:r>
            <a:r>
              <a:rPr lang="zh-CN" altLang="en-US" sz="2800" smtClean="0"/>
              <a:t>的两个输入寄存器中有一个处于直通方式，而另一个处于受控的锁存方式。或者两个输入寄存器同时处于锁存控制方式。</a:t>
            </a:r>
          </a:p>
        </p:txBody>
      </p:sp>
      <p:pic>
        <p:nvPicPr>
          <p:cNvPr id="102403" name="Picture 5"/>
          <p:cNvPicPr>
            <a:picLocks noChangeAspect="1" noChangeArrowheads="1"/>
          </p:cNvPicPr>
          <p:nvPr/>
        </p:nvPicPr>
        <p:blipFill>
          <a:blip r:embed="rId2" cstate="print"/>
          <a:srcRect/>
          <a:stretch>
            <a:fillRect/>
          </a:stretch>
        </p:blipFill>
        <p:spPr bwMode="auto">
          <a:xfrm>
            <a:off x="406400" y="2571750"/>
            <a:ext cx="8197850" cy="3881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idx="1"/>
          </p:nvPr>
        </p:nvSpPr>
        <p:spPr>
          <a:xfrm>
            <a:off x="323850" y="1268413"/>
            <a:ext cx="8278813" cy="4467225"/>
          </a:xfrm>
        </p:spPr>
        <p:txBody>
          <a:bodyPr/>
          <a:lstStyle/>
          <a:p>
            <a:pPr algn="just" eaLnBrk="1" hangingPunct="1">
              <a:lnSpc>
                <a:spcPct val="120000"/>
              </a:lnSpc>
              <a:buFont typeface="Wingdings" pitchFamily="2" charset="2"/>
              <a:buNone/>
            </a:pPr>
            <a:r>
              <a:rPr lang="en-US" altLang="zh-CN" sz="2400" smtClean="0">
                <a:solidFill>
                  <a:schemeClr val="folHlink"/>
                </a:solidFill>
              </a:rPr>
              <a:t>     </a:t>
            </a:r>
            <a:r>
              <a:rPr lang="zh-CN" altLang="en-US" sz="2400" smtClean="0">
                <a:solidFill>
                  <a:schemeClr val="folHlink"/>
                </a:solidFill>
              </a:rPr>
              <a:t>例</a:t>
            </a:r>
            <a:r>
              <a:rPr lang="en-US" altLang="zh-CN" sz="2400" smtClean="0">
                <a:solidFill>
                  <a:schemeClr val="folHlink"/>
                </a:solidFill>
              </a:rPr>
              <a:t>6</a:t>
            </a:r>
            <a:r>
              <a:rPr lang="en-US" altLang="zh-CN" sz="2400" smtClean="0"/>
              <a:t> DAC0832</a:t>
            </a:r>
            <a:r>
              <a:rPr lang="zh-CN" altLang="en-US" sz="2400" smtClean="0"/>
              <a:t>采用的是单缓冲单极性的接线方式，选通地址为</a:t>
            </a:r>
            <a:r>
              <a:rPr lang="en-US" altLang="zh-CN" sz="2400" smtClean="0"/>
              <a:t>7FFFH</a:t>
            </a:r>
            <a:r>
              <a:rPr lang="zh-CN" altLang="en-US" sz="2400" smtClean="0"/>
              <a:t>。</a:t>
            </a:r>
          </a:p>
          <a:p>
            <a:pPr algn="just" eaLnBrk="1" hangingPunct="1">
              <a:lnSpc>
                <a:spcPct val="120000"/>
              </a:lnSpc>
              <a:buFont typeface="Wingdings" pitchFamily="2" charset="2"/>
              <a:buNone/>
            </a:pPr>
            <a:r>
              <a:rPr lang="en-US" altLang="zh-CN" sz="2400" smtClean="0"/>
              <a:t>     </a:t>
            </a:r>
            <a:r>
              <a:rPr lang="zh-CN" altLang="en-US" sz="2400" smtClean="0"/>
              <a:t>实现</a:t>
            </a:r>
            <a:r>
              <a:rPr lang="en-US" altLang="zh-CN" sz="2400" smtClean="0"/>
              <a:t>D/A</a:t>
            </a:r>
            <a:r>
              <a:rPr lang="zh-CN" altLang="en-US" sz="2400" smtClean="0"/>
              <a:t>转换的程序如下：</a:t>
            </a:r>
          </a:p>
          <a:p>
            <a:pPr algn="just" eaLnBrk="1" hangingPunct="1">
              <a:lnSpc>
                <a:spcPct val="120000"/>
              </a:lnSpc>
              <a:buFont typeface="Wingdings" pitchFamily="2" charset="2"/>
              <a:buNone/>
            </a:pPr>
            <a:r>
              <a:rPr lang="zh-CN" altLang="en-US" sz="2400" smtClean="0">
                <a:solidFill>
                  <a:srgbClr val="00FF00"/>
                </a:solidFill>
              </a:rPr>
              <a:t>     </a:t>
            </a:r>
            <a:r>
              <a:rPr lang="en-US" altLang="zh-CN" sz="2400" smtClean="0">
                <a:solidFill>
                  <a:srgbClr val="00FF00"/>
                </a:solidFill>
              </a:rPr>
              <a:t>MOV	DX</a:t>
            </a:r>
            <a:r>
              <a:rPr lang="zh-CN" altLang="en-US" sz="2400" smtClean="0">
                <a:solidFill>
                  <a:srgbClr val="00FF00"/>
                </a:solidFill>
              </a:rPr>
              <a:t>，</a:t>
            </a:r>
            <a:r>
              <a:rPr lang="en-US" altLang="zh-CN" sz="2400" smtClean="0">
                <a:solidFill>
                  <a:schemeClr val="tx2"/>
                </a:solidFill>
              </a:rPr>
              <a:t>7FFFH</a:t>
            </a:r>
            <a:r>
              <a:rPr lang="en-US" altLang="zh-CN" sz="2400" smtClean="0"/>
              <a:t>		</a:t>
            </a:r>
            <a:r>
              <a:rPr lang="zh-CN" altLang="en-US" sz="2400" smtClean="0">
                <a:solidFill>
                  <a:schemeClr val="folHlink"/>
                </a:solidFill>
              </a:rPr>
              <a:t>；输入</a:t>
            </a:r>
            <a:r>
              <a:rPr lang="en-US" altLang="zh-CN" sz="2400" smtClean="0">
                <a:solidFill>
                  <a:schemeClr val="folHlink"/>
                </a:solidFill>
              </a:rPr>
              <a:t>0832</a:t>
            </a:r>
            <a:r>
              <a:rPr lang="zh-CN" altLang="en-US" sz="2400" smtClean="0">
                <a:solidFill>
                  <a:schemeClr val="folHlink"/>
                </a:solidFill>
              </a:rPr>
              <a:t>口地址</a:t>
            </a:r>
          </a:p>
          <a:p>
            <a:pPr algn="just" eaLnBrk="1" hangingPunct="1">
              <a:lnSpc>
                <a:spcPct val="120000"/>
              </a:lnSpc>
              <a:buFont typeface="Wingdings" pitchFamily="2" charset="2"/>
              <a:buNone/>
            </a:pPr>
            <a:r>
              <a:rPr lang="zh-CN" altLang="en-US" sz="2400" smtClean="0">
                <a:solidFill>
                  <a:srgbClr val="00FF00"/>
                </a:solidFill>
              </a:rPr>
              <a:t>     </a:t>
            </a:r>
            <a:r>
              <a:rPr lang="en-US" altLang="zh-CN" sz="2400" smtClean="0">
                <a:solidFill>
                  <a:srgbClr val="00FF00"/>
                </a:solidFill>
              </a:rPr>
              <a:t>MOV	AL</a:t>
            </a:r>
            <a:r>
              <a:rPr lang="zh-CN" altLang="en-US" sz="2400" smtClean="0">
                <a:solidFill>
                  <a:srgbClr val="00FF00"/>
                </a:solidFill>
              </a:rPr>
              <a:t>，</a:t>
            </a:r>
            <a:r>
              <a:rPr lang="en-US" altLang="zh-CN" sz="2400" smtClean="0">
                <a:solidFill>
                  <a:srgbClr val="00FF00"/>
                </a:solidFill>
              </a:rPr>
              <a:t>COUNT	</a:t>
            </a:r>
            <a:r>
              <a:rPr lang="zh-CN" altLang="en-US" sz="2400" smtClean="0">
                <a:solidFill>
                  <a:schemeClr val="folHlink"/>
                </a:solidFill>
              </a:rPr>
              <a:t>；读取数据</a:t>
            </a:r>
          </a:p>
          <a:p>
            <a:pPr algn="just" eaLnBrk="1" hangingPunct="1">
              <a:lnSpc>
                <a:spcPct val="120000"/>
              </a:lnSpc>
              <a:buFont typeface="Wingdings" pitchFamily="2" charset="2"/>
              <a:buNone/>
            </a:pPr>
            <a:r>
              <a:rPr lang="zh-CN" altLang="en-US" sz="2400" smtClean="0">
                <a:solidFill>
                  <a:srgbClr val="00FF00"/>
                </a:solidFill>
              </a:rPr>
              <a:t>     </a:t>
            </a:r>
            <a:r>
              <a:rPr lang="en-US" altLang="zh-CN" sz="2400" smtClean="0">
                <a:solidFill>
                  <a:srgbClr val="00FF00"/>
                </a:solidFill>
              </a:rPr>
              <a:t>OUT	DX</a:t>
            </a:r>
            <a:r>
              <a:rPr lang="zh-CN" altLang="en-US" sz="2400" smtClean="0">
                <a:solidFill>
                  <a:srgbClr val="00FF00"/>
                </a:solidFill>
              </a:rPr>
              <a:t>，</a:t>
            </a:r>
            <a:r>
              <a:rPr lang="en-US" altLang="zh-CN" sz="2400" smtClean="0">
                <a:solidFill>
                  <a:srgbClr val="00FF00"/>
                </a:solidFill>
              </a:rPr>
              <a:t>AL	</a:t>
            </a:r>
            <a:r>
              <a:rPr lang="en-US" altLang="zh-CN" sz="2400" smtClean="0"/>
              <a:t>	</a:t>
            </a:r>
            <a:r>
              <a:rPr lang="zh-CN" altLang="en-US" sz="2400" smtClean="0">
                <a:solidFill>
                  <a:schemeClr val="folHlink"/>
                </a:solidFill>
              </a:rPr>
              <a:t>；执行</a:t>
            </a:r>
            <a:r>
              <a:rPr lang="en-US" altLang="zh-CN" sz="2400" smtClean="0">
                <a:solidFill>
                  <a:schemeClr val="folHlink"/>
                </a:solidFill>
              </a:rPr>
              <a:t>D/A</a:t>
            </a:r>
            <a:r>
              <a:rPr lang="zh-CN" altLang="en-US" sz="2400" smtClean="0">
                <a:solidFill>
                  <a:schemeClr val="folHlink"/>
                </a:solidFill>
              </a:rPr>
              <a:t>转换</a:t>
            </a:r>
          </a:p>
          <a:p>
            <a:pPr eaLnBrk="1" hangingPunct="1">
              <a:lnSpc>
                <a:spcPct val="90000"/>
              </a:lnSpc>
              <a:buFont typeface="Wingdings" pitchFamily="2" charset="2"/>
              <a:buNone/>
            </a:pPr>
            <a:r>
              <a:rPr lang="zh-CN" altLang="en-US" sz="2400" smtClean="0">
                <a:solidFill>
                  <a:srgbClr val="00FF00"/>
                </a:solidFill>
              </a:rPr>
              <a:t>     </a:t>
            </a:r>
            <a:r>
              <a:rPr lang="en-US" altLang="zh-CN" sz="2400" smtClean="0">
                <a:solidFill>
                  <a:srgbClr val="00FF00"/>
                </a:solidFill>
              </a:rPr>
              <a:t>…</a:t>
            </a:r>
            <a:endParaRPr lang="en-US" altLang="zh-CN" sz="2800" smtClean="0">
              <a:solidFill>
                <a:srgbClr val="00FF00"/>
              </a:solidFill>
            </a:endParaRPr>
          </a:p>
          <a:p>
            <a:pPr eaLnBrk="1" hangingPunct="1">
              <a:lnSpc>
                <a:spcPct val="90000"/>
              </a:lnSpc>
            </a:pPr>
            <a:endParaRPr lang="zh-CN" altLang="en-US" sz="2400" smtClean="0">
              <a:solidFill>
                <a:srgbClr val="00FF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主题1" id="{1CB7B45C-828C-48DA-A0D8-CDE460613BE6}" vid="{5C2F252A-A9BF-4505-BD41-4DC22E51B00E}"/>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主题1</Template>
  <TotalTime>22719</TotalTime>
  <Words>5561</Words>
  <Application>Microsoft Office PowerPoint</Application>
  <PresentationFormat>全屏显示(4:3)</PresentationFormat>
  <Paragraphs>948</Paragraphs>
  <Slides>175</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8</vt:i4>
      </vt:variant>
      <vt:variant>
        <vt:lpstr>幻灯片标题</vt:lpstr>
      </vt:variant>
      <vt:variant>
        <vt:i4>175</vt:i4>
      </vt:variant>
    </vt:vector>
  </HeadingPairs>
  <TitlesOfParts>
    <vt:vector size="198" baseType="lpstr">
      <vt:lpstr>Helvetica-Light</vt:lpstr>
      <vt:lpstr>仿宋_GB2312</vt:lpstr>
      <vt:lpstr>黑体</vt:lpstr>
      <vt:lpstr>楷体_GB2312</vt:lpstr>
      <vt:lpstr>宋体</vt:lpstr>
      <vt:lpstr>新宋体</vt:lpstr>
      <vt:lpstr>Arial</vt:lpstr>
      <vt:lpstr>Lucida Sans Unicode</vt:lpstr>
      <vt:lpstr>Symbol</vt:lpstr>
      <vt:lpstr>Times New Roman</vt:lpstr>
      <vt:lpstr>Verdana</vt:lpstr>
      <vt:lpstr>Wingdings</vt:lpstr>
      <vt:lpstr>Wingdings 2</vt:lpstr>
      <vt:lpstr>Wingdings 3</vt:lpstr>
      <vt:lpstr>主题1</vt:lpstr>
      <vt:lpstr>Visio</vt:lpstr>
      <vt:lpstr>Equation</vt:lpstr>
      <vt:lpstr>Equation.3</vt:lpstr>
      <vt:lpstr>公式</vt:lpstr>
      <vt:lpstr>Image</vt:lpstr>
      <vt:lpstr>Flash 文档</vt:lpstr>
      <vt:lpstr>位图图像</vt:lpstr>
      <vt:lpstr>Microsoft 公式 3.0</vt:lpstr>
      <vt:lpstr>计算机控制技术</vt:lpstr>
      <vt:lpstr>本章主要内容</vt:lpstr>
      <vt:lpstr>2.1 基本概念</vt:lpstr>
      <vt:lpstr>2.1 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模拟量输入通道</vt:lpstr>
      <vt:lpstr>PowerPoint 演示文稿</vt:lpstr>
      <vt:lpstr>PowerPoint 演示文稿</vt:lpstr>
      <vt:lpstr>PowerPoint 演示文稿</vt:lpstr>
      <vt:lpstr>PowerPoint 演示文稿</vt:lpstr>
      <vt:lpstr>1 信号调理</vt:lpstr>
      <vt:lpstr>PowerPoint 演示文稿</vt:lpstr>
      <vt:lpstr>PowerPoint 演示文稿</vt:lpstr>
      <vt:lpstr>PowerPoint 演示文稿</vt:lpstr>
      <vt:lpstr>2 多路开关</vt:lpstr>
      <vt:lpstr>PowerPoint 演示文稿</vt:lpstr>
      <vt:lpstr>PowerPoint 演示文稿</vt:lpstr>
      <vt:lpstr>PowerPoint 演示文稿</vt:lpstr>
      <vt:lpstr>PowerPoint 演示文稿</vt:lpstr>
      <vt:lpstr>3 采样/保持器</vt:lpstr>
      <vt:lpstr>PowerPoint 演示文稿</vt:lpstr>
      <vt:lpstr>PowerPoint 演示文稿</vt:lpstr>
      <vt:lpstr>PowerPoint 演示文稿</vt:lpstr>
      <vt:lpstr>PowerPoint 演示文稿</vt:lpstr>
      <vt:lpstr>PowerPoint 演示文稿</vt:lpstr>
      <vt:lpstr>4 A/D转换原理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8位A/D转换器ADC0809</vt:lpstr>
      <vt:lpstr>PowerPoint 演示文稿</vt:lpstr>
      <vt:lpstr>PowerPoint 演示文稿</vt:lpstr>
      <vt:lpstr>PowerPoint 演示文稿</vt:lpstr>
      <vt:lpstr>PowerPoint 演示文稿</vt:lpstr>
      <vt:lpstr>6  12位A/D转换器AD574</vt:lpstr>
      <vt:lpstr>PowerPoint 演示文稿</vt:lpstr>
      <vt:lpstr>PowerPoint 演示文稿</vt:lpstr>
      <vt:lpstr>PowerPoint 演示文稿</vt:lpstr>
      <vt:lpstr>PowerPoint 演示文稿</vt:lpstr>
      <vt:lpstr>PowerPoint 演示文稿</vt:lpstr>
      <vt:lpstr>7  A/D接口技术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  模拟量输入通道设计</vt:lpstr>
      <vt:lpstr>PowerPoint 演示文稿</vt:lpstr>
      <vt:lpstr>PowerPoint 演示文稿</vt:lpstr>
      <vt:lpstr>PowerPoint 演示文稿</vt:lpstr>
      <vt:lpstr>PowerPoint 演示文稿</vt:lpstr>
      <vt:lpstr>PowerPoint 演示文稿</vt:lpstr>
      <vt:lpstr>2.3 模拟量输出通道</vt:lpstr>
      <vt:lpstr>PowerPoint 演示文稿</vt:lpstr>
      <vt:lpstr>1 结构形式</vt:lpstr>
      <vt:lpstr>PowerPoint 演示文稿</vt:lpstr>
      <vt:lpstr>2 D/A转换原理</vt:lpstr>
      <vt:lpstr>PowerPoint 演示文稿</vt:lpstr>
      <vt:lpstr>PowerPoint 演示文稿</vt:lpstr>
      <vt:lpstr>PowerPoint 演示文稿</vt:lpstr>
      <vt:lpstr>PowerPoint 演示文稿</vt:lpstr>
      <vt:lpstr>3   8位D/A转换器DAC0832</vt:lpstr>
      <vt:lpstr>PowerPoint 演示文稿</vt:lpstr>
      <vt:lpstr>PowerPoint 演示文稿</vt:lpstr>
      <vt:lpstr>PowerPoint 演示文稿</vt:lpstr>
      <vt:lpstr>PowerPoint 演示文稿</vt:lpstr>
      <vt:lpstr>PowerPoint 演示文稿</vt:lpstr>
      <vt:lpstr>4 D/A转换器输出方式</vt:lpstr>
      <vt:lpstr>PowerPoint 演示文稿</vt:lpstr>
      <vt:lpstr>PowerPoint 演示文稿</vt:lpstr>
      <vt:lpstr>PowerPoint 演示文稿</vt:lpstr>
      <vt:lpstr>PowerPoint 演示文稿</vt:lpstr>
      <vt:lpstr>PowerPoint 演示文稿</vt:lpstr>
      <vt:lpstr>5 D/A转换接口技术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 模拟量输出通道设计</vt:lpstr>
      <vt:lpstr>PowerPoint 演示文稿</vt:lpstr>
      <vt:lpstr>PowerPoint 演示文稿</vt:lpstr>
      <vt:lpstr>2.4 开关量输入输出通道 </vt:lpstr>
      <vt:lpstr>2.4 开关量输入输出通道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开关量输入</vt:lpstr>
      <vt:lpstr>PowerPoint 演示文稿</vt:lpstr>
      <vt:lpstr>PowerPoint 演示文稿</vt:lpstr>
      <vt:lpstr>PowerPoint 演示文稿</vt:lpstr>
      <vt:lpstr> 开关量输出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2.5 抗干扰技术</vt:lpstr>
      <vt:lpstr>PowerPoint 演示文稿</vt:lpstr>
      <vt:lpstr>1 过程通道抗干扰技术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CPU抗干扰技术 </vt:lpstr>
      <vt:lpstr>PowerPoint 演示文稿</vt:lpstr>
      <vt:lpstr>PowerPoint 演示文稿</vt:lpstr>
      <vt:lpstr>PowerPoint 演示文稿</vt:lpstr>
      <vt:lpstr>PowerPoint 演示文稿</vt:lpstr>
      <vt:lpstr>PowerPoint 演示文稿</vt:lpstr>
      <vt:lpstr>3 系统供电与接地技术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vector>
  </TitlesOfParts>
  <Company>hust.ac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计算机控制</dc:title>
  <dc:creator>sun</dc:creator>
  <cp:lastModifiedBy>Yang Liu</cp:lastModifiedBy>
  <cp:revision>382</cp:revision>
  <cp:lastPrinted>1601-01-01T00:00:00Z</cp:lastPrinted>
  <dcterms:created xsi:type="dcterms:W3CDTF">2002-05-16T02:59:03Z</dcterms:created>
  <dcterms:modified xsi:type="dcterms:W3CDTF">2021-05-23T09:47:34Z</dcterms:modified>
</cp:coreProperties>
</file>