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77" r:id="rId2"/>
    <p:sldId id="278" r:id="rId3"/>
    <p:sldId id="279" r:id="rId4"/>
    <p:sldId id="334" r:id="rId5"/>
    <p:sldId id="280" r:id="rId6"/>
    <p:sldId id="330" r:id="rId7"/>
    <p:sldId id="331" r:id="rId8"/>
    <p:sldId id="281" r:id="rId9"/>
    <p:sldId id="332" r:id="rId10"/>
    <p:sldId id="283" r:id="rId11"/>
    <p:sldId id="284" r:id="rId12"/>
    <p:sldId id="285" r:id="rId13"/>
    <p:sldId id="286" r:id="rId14"/>
    <p:sldId id="287" r:id="rId15"/>
    <p:sldId id="288" r:id="rId16"/>
    <p:sldId id="289" r:id="rId17"/>
    <p:sldId id="290" r:id="rId18"/>
    <p:sldId id="291" r:id="rId19"/>
    <p:sldId id="333"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9" r:id="rId34"/>
    <p:sldId id="308" r:id="rId35"/>
    <p:sldId id="307" r:id="rId36"/>
    <p:sldId id="306" r:id="rId37"/>
    <p:sldId id="314" r:id="rId38"/>
    <p:sldId id="313" r:id="rId39"/>
    <p:sldId id="312" r:id="rId40"/>
    <p:sldId id="311" r:id="rId41"/>
    <p:sldId id="310" r:id="rId42"/>
    <p:sldId id="319" r:id="rId43"/>
    <p:sldId id="324" r:id="rId44"/>
    <p:sldId id="323" r:id="rId45"/>
    <p:sldId id="322" r:id="rId46"/>
    <p:sldId id="321" r:id="rId47"/>
    <p:sldId id="320" r:id="rId48"/>
    <p:sldId id="329" r:id="rId49"/>
    <p:sldId id="328" r:id="rId50"/>
    <p:sldId id="327" r:id="rId51"/>
    <p:sldId id="326" r:id="rId52"/>
  </p:sldIdLst>
  <p:sldSz cx="9144000" cy="6858000" type="screen4x3"/>
  <p:notesSz cx="6858000" cy="9144000"/>
  <p:defaultTextStyle>
    <a:defPPr>
      <a:defRPr lang="en-US"/>
    </a:defPPr>
    <a:lvl1pPr algn="l" rtl="0" fontAlgn="base">
      <a:spcBef>
        <a:spcPct val="50000"/>
      </a:spcBef>
      <a:spcAft>
        <a:spcPct val="0"/>
      </a:spcAft>
      <a:defRPr sz="2400" b="1" kern="1200">
        <a:solidFill>
          <a:schemeClr val="tx1"/>
        </a:solidFill>
        <a:latin typeface="Arial" pitchFamily="34" charset="0"/>
        <a:ea typeface="宋体" pitchFamily="2" charset="-122"/>
        <a:cs typeface="+mn-cs"/>
      </a:defRPr>
    </a:lvl1pPr>
    <a:lvl2pPr marL="457200" algn="l" rtl="0" fontAlgn="base">
      <a:spcBef>
        <a:spcPct val="50000"/>
      </a:spcBef>
      <a:spcAft>
        <a:spcPct val="0"/>
      </a:spcAft>
      <a:defRPr sz="2400" b="1" kern="1200">
        <a:solidFill>
          <a:schemeClr val="tx1"/>
        </a:solidFill>
        <a:latin typeface="Arial" pitchFamily="34" charset="0"/>
        <a:ea typeface="宋体" pitchFamily="2" charset="-122"/>
        <a:cs typeface="+mn-cs"/>
      </a:defRPr>
    </a:lvl2pPr>
    <a:lvl3pPr marL="914400" algn="l" rtl="0" fontAlgn="base">
      <a:spcBef>
        <a:spcPct val="50000"/>
      </a:spcBef>
      <a:spcAft>
        <a:spcPct val="0"/>
      </a:spcAft>
      <a:defRPr sz="2400" b="1" kern="1200">
        <a:solidFill>
          <a:schemeClr val="tx1"/>
        </a:solidFill>
        <a:latin typeface="Arial" pitchFamily="34" charset="0"/>
        <a:ea typeface="宋体" pitchFamily="2" charset="-122"/>
        <a:cs typeface="+mn-cs"/>
      </a:defRPr>
    </a:lvl3pPr>
    <a:lvl4pPr marL="1371600" algn="l" rtl="0" fontAlgn="base">
      <a:spcBef>
        <a:spcPct val="50000"/>
      </a:spcBef>
      <a:spcAft>
        <a:spcPct val="0"/>
      </a:spcAft>
      <a:defRPr sz="2400" b="1" kern="1200">
        <a:solidFill>
          <a:schemeClr val="tx1"/>
        </a:solidFill>
        <a:latin typeface="Arial" pitchFamily="34" charset="0"/>
        <a:ea typeface="宋体" pitchFamily="2" charset="-122"/>
        <a:cs typeface="+mn-cs"/>
      </a:defRPr>
    </a:lvl4pPr>
    <a:lvl5pPr marL="1828800" algn="l" rtl="0" fontAlgn="base">
      <a:spcBef>
        <a:spcPct val="50000"/>
      </a:spcBef>
      <a:spcAft>
        <a:spcPct val="0"/>
      </a:spcAft>
      <a:defRPr sz="2400" b="1" kern="1200">
        <a:solidFill>
          <a:schemeClr val="tx1"/>
        </a:solidFill>
        <a:latin typeface="Arial" pitchFamily="34" charset="0"/>
        <a:ea typeface="宋体" pitchFamily="2" charset="-122"/>
        <a:cs typeface="+mn-cs"/>
      </a:defRPr>
    </a:lvl5pPr>
    <a:lvl6pPr marL="2286000" algn="l" defTabSz="914400" rtl="0" eaLnBrk="1" latinLnBrk="0" hangingPunct="1">
      <a:defRPr sz="2400" b="1" kern="1200">
        <a:solidFill>
          <a:schemeClr val="tx1"/>
        </a:solidFill>
        <a:latin typeface="Arial" pitchFamily="34" charset="0"/>
        <a:ea typeface="宋体" pitchFamily="2" charset="-122"/>
        <a:cs typeface="+mn-cs"/>
      </a:defRPr>
    </a:lvl6pPr>
    <a:lvl7pPr marL="2743200" algn="l" defTabSz="914400" rtl="0" eaLnBrk="1" latinLnBrk="0" hangingPunct="1">
      <a:defRPr sz="2400" b="1" kern="1200">
        <a:solidFill>
          <a:schemeClr val="tx1"/>
        </a:solidFill>
        <a:latin typeface="Arial" pitchFamily="34" charset="0"/>
        <a:ea typeface="宋体" pitchFamily="2" charset="-122"/>
        <a:cs typeface="+mn-cs"/>
      </a:defRPr>
    </a:lvl7pPr>
    <a:lvl8pPr marL="3200400" algn="l" defTabSz="914400" rtl="0" eaLnBrk="1" latinLnBrk="0" hangingPunct="1">
      <a:defRPr sz="2400" b="1" kern="1200">
        <a:solidFill>
          <a:schemeClr val="tx1"/>
        </a:solidFill>
        <a:latin typeface="Arial" pitchFamily="34" charset="0"/>
        <a:ea typeface="宋体" pitchFamily="2" charset="-122"/>
        <a:cs typeface="+mn-cs"/>
      </a:defRPr>
    </a:lvl8pPr>
    <a:lvl9pPr marL="3657600" algn="l" defTabSz="914400" rtl="0" eaLnBrk="1" latinLnBrk="0" hangingPunct="1">
      <a:defRPr sz="2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B69"/>
    <a:srgbClr val="0033CC"/>
    <a:srgbClr val="9933FF"/>
    <a:srgbClr val="CC99FF"/>
    <a:srgbClr val="FF99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91" autoAdjust="0"/>
    <p:restoredTop sz="86358" autoAdjust="0"/>
  </p:normalViewPr>
  <p:slideViewPr>
    <p:cSldViewPr>
      <p:cViewPr varScale="1">
        <p:scale>
          <a:sx n="65" d="100"/>
          <a:sy n="65" d="100"/>
        </p:scale>
        <p:origin x="1216" y="56"/>
      </p:cViewPr>
      <p:guideLst>
        <p:guide orient="horz" pos="2160"/>
        <p:guide pos="2880"/>
      </p:guideLst>
    </p:cSldViewPr>
  </p:slideViewPr>
  <p:outlineViewPr>
    <p:cViewPr>
      <p:scale>
        <a:sx n="33" d="100"/>
        <a:sy n="33" d="100"/>
      </p:scale>
      <p:origin x="0" y="49548"/>
    </p:cViewPr>
  </p:outlineViewPr>
  <p:notesTextViewPr>
    <p:cViewPr>
      <p:scale>
        <a:sx n="100" d="100"/>
        <a:sy n="100" d="100"/>
      </p:scale>
      <p:origin x="0" y="0"/>
    </p:cViewPr>
  </p:notesTextViewPr>
  <p:sorterViewPr>
    <p:cViewPr>
      <p:scale>
        <a:sx n="66" d="100"/>
        <a:sy n="66" d="100"/>
      </p:scale>
      <p:origin x="0" y="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91A7AF4D-870B-43E9-840E-10CF81D8A02D}" type="slidenum">
              <a:rPr lang="zh-CN" altLang="en-US"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1A7AF4D-870B-43E9-840E-10CF81D8A02D}"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1A7AF4D-870B-43E9-840E-10CF81D8A02D}"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B15C1EE-1D55-4B20-B2EC-FFA5A9D5F999}" type="slidenum">
              <a:rPr lang="zh-CN" altLang="en-US"/>
              <a:pPr>
                <a:defRPr/>
              </a:pPr>
              <a:t>‹#›</a:t>
            </a:fld>
            <a:endParaRPr lang="en-US" altLang="zh-CN"/>
          </a:p>
        </p:txBody>
      </p:sp>
    </p:spTree>
    <p:extLst>
      <p:ext uri="{BB962C8B-B14F-4D97-AF65-F5344CB8AC3E}">
        <p14:creationId xmlns:p14="http://schemas.microsoft.com/office/powerpoint/2010/main" val="1051469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5695778D-2BB0-4EAD-B608-C959F1388589}" type="slidenum">
              <a:rPr lang="zh-CN" altLang="en-US"/>
              <a:pPr>
                <a:defRPr/>
              </a:pPr>
              <a:t>‹#›</a:t>
            </a:fld>
            <a:endParaRPr lang="en-US" altLang="zh-CN"/>
          </a:p>
        </p:txBody>
      </p:sp>
    </p:spTree>
    <p:extLst>
      <p:ext uri="{BB962C8B-B14F-4D97-AF65-F5344CB8AC3E}">
        <p14:creationId xmlns:p14="http://schemas.microsoft.com/office/powerpoint/2010/main" val="639374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30E3C27B-DD2A-4092-8E3D-94F1C8E14569}" type="slidenum">
              <a:rPr lang="zh-CN" altLang="en-US"/>
              <a:pPr>
                <a:defRPr/>
              </a:pPr>
              <a:t>‹#›</a:t>
            </a:fld>
            <a:endParaRPr lang="en-US" altLang="zh-CN"/>
          </a:p>
        </p:txBody>
      </p:sp>
    </p:spTree>
    <p:extLst>
      <p:ext uri="{BB962C8B-B14F-4D97-AF65-F5344CB8AC3E}">
        <p14:creationId xmlns:p14="http://schemas.microsoft.com/office/powerpoint/2010/main" val="385080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1A7AF4D-870B-43E9-840E-10CF81D8A02D}" type="slidenum">
              <a:rPr lang="zh-CN" altLang="en-US" smtClean="0"/>
              <a:pPr>
                <a:defRPr/>
              </a:pPr>
              <a:t>‹#›</a:t>
            </a:fld>
            <a:endParaRPr lang="en-US" altLang="zh-CN"/>
          </a:p>
        </p:txBody>
      </p:sp>
      <p:sp>
        <p:nvSpPr>
          <p:cNvPr id="7" name="Title 6"/>
          <p:cNvSpPr>
            <a:spLocks noGrp="1"/>
          </p:cNvSpPr>
          <p:nvPr>
            <p:ph type="title"/>
          </p:nvPr>
        </p:nvSpPr>
        <p:spPr/>
        <p:txBody>
          <a:bodyPr rtlCol="0"/>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1A7AF4D-870B-43E9-840E-10CF81D8A02D}" type="slidenum">
              <a:rPr lang="zh-CN" altLang="en-US" smtClean="0"/>
              <a:pPr>
                <a:defRPr/>
              </a:pPr>
              <a:t>‹#›</a:t>
            </a:fld>
            <a:endParaRPr lang="en-US" altLang="zh-C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91A7AF4D-870B-43E9-840E-10CF81D8A02D}" type="slidenum">
              <a:rPr lang="zh-CN" altLang="en-US" smtClean="0"/>
              <a:pPr>
                <a:defRPr/>
              </a:pPr>
              <a:t>‹#›</a:t>
            </a:fld>
            <a:endParaRPr lang="en-US" altLang="zh-CN"/>
          </a:p>
        </p:txBody>
      </p:sp>
      <p:sp>
        <p:nvSpPr>
          <p:cNvPr id="8" name="Title 7"/>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91A7AF4D-870B-43E9-840E-10CF81D8A02D}"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91A7AF4D-870B-43E9-840E-10CF81D8A02D}" type="slidenum">
              <a:rPr lang="zh-CN" altLang="en-US" smtClean="0"/>
              <a:pPr>
                <a:defRPr/>
              </a:pPr>
              <a:t>‹#›</a:t>
            </a:fld>
            <a:endParaRPr lang="en-US" altLang="zh-CN"/>
          </a:p>
        </p:txBody>
      </p:sp>
      <p:sp>
        <p:nvSpPr>
          <p:cNvPr id="6" name="Title 5"/>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91A7AF4D-870B-43E9-840E-10CF81D8A02D}"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91A7AF4D-870B-43E9-840E-10CF81D8A02D}"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91A7AF4D-870B-43E9-840E-10CF81D8A02D}" type="slidenum">
              <a:rPr lang="zh-CN" altLang="en-US" smtClean="0"/>
              <a:pPr>
                <a:defRPr/>
              </a:pPr>
              <a:t>‹#›</a:t>
            </a:fld>
            <a:endParaRPr lang="en-US" altLang="zh-C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91A7AF4D-870B-43E9-840E-10CF81D8A02D}"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3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3.wmf"/></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8.wmf"/><Relationship Id="rId5" Type="http://schemas.openxmlformats.org/officeDocument/2006/relationships/oleObject" Target="../embeddings/oleObject31.bin"/><Relationship Id="rId4" Type="http://schemas.openxmlformats.org/officeDocument/2006/relationships/image" Target="../media/image37.w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1828800" y="3429000"/>
            <a:ext cx="5410200" cy="685800"/>
          </a:xfrm>
        </p:spPr>
        <p:txBody>
          <a:bodyPr/>
          <a:lstStyle/>
          <a:p>
            <a:pPr eaLnBrk="1" hangingPunct="1">
              <a:buFont typeface="Wingdings" pitchFamily="2" charset="2"/>
              <a:buNone/>
            </a:pPr>
            <a:r>
              <a:rPr lang="zh-CN" altLang="en-US" b="1" smtClean="0">
                <a:latin typeface="宋体" pitchFamily="2" charset="-122"/>
              </a:rPr>
              <a:t>第三章 数据采集与处理技术</a:t>
            </a:r>
            <a:endParaRPr lang="en-US" altLang="zh-CN" b="1" smtClean="0">
              <a:latin typeface="宋体" pitchFamily="2" charset="-122"/>
            </a:endParaRPr>
          </a:p>
        </p:txBody>
      </p:sp>
      <p:sp>
        <p:nvSpPr>
          <p:cNvPr id="23554" name="Rectangle 2"/>
          <p:cNvSpPr>
            <a:spLocks noGrp="1" noChangeArrowheads="1"/>
          </p:cNvSpPr>
          <p:nvPr>
            <p:ph type="title"/>
          </p:nvPr>
        </p:nvSpPr>
        <p:spPr/>
        <p:txBody>
          <a:bodyPr/>
          <a:lstStyle/>
          <a:p>
            <a:pPr eaLnBrk="1" hangingPunct="1"/>
            <a:r>
              <a:rPr lang="zh-CN" altLang="en-US" smtClean="0"/>
              <a:t>计算机控制技术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79388" y="836712"/>
            <a:ext cx="8640762" cy="5256212"/>
          </a:xfrm>
        </p:spPr>
        <p:txBody>
          <a:bodyPr/>
          <a:lstStyle/>
          <a:p>
            <a:pPr eaLnBrk="1" hangingPunct="1">
              <a:spcBef>
                <a:spcPct val="0"/>
              </a:spcBef>
              <a:buClrTx/>
              <a:buSzTx/>
              <a:buFontTx/>
              <a:buNone/>
            </a:pPr>
            <a:r>
              <a:rPr kumimoji="0" lang="zh-CN" altLang="en-US" sz="2800" b="1" dirty="0" smtClean="0">
                <a:latin typeface="宋体" pitchFamily="2" charset="-122"/>
              </a:rPr>
              <a:t>	由于工业生产的现场环境恶劣，各种干扰源很多，计算机系统通过输入通道采集到的数据信号，虽经硬件的抗干扰处理，仍会有很多随机干扰噪声。因此，为了达到准确的测量与控制，一般情况下还需要进行数字滤波</a:t>
            </a:r>
            <a:r>
              <a:rPr kumimoji="0" lang="zh-CN" altLang="en-US" sz="2800" b="1" dirty="0" smtClean="0">
                <a:latin typeface="宋体" pitchFamily="2" charset="-122"/>
              </a:rPr>
              <a:t>。</a:t>
            </a:r>
            <a:r>
              <a:rPr kumimoji="0" lang="zh-CN" altLang="en-US" sz="2800" b="1" dirty="0" smtClean="0">
                <a:latin typeface="宋体" pitchFamily="2" charset="-122"/>
              </a:rPr>
              <a:t>	</a:t>
            </a:r>
            <a:endParaRPr kumimoji="0" lang="en-US" altLang="zh-CN" sz="2800" b="1" dirty="0" smtClean="0">
              <a:latin typeface="宋体" pitchFamily="2" charset="-122"/>
            </a:endParaRPr>
          </a:p>
          <a:p>
            <a:pPr eaLnBrk="1" hangingPunct="1">
              <a:spcBef>
                <a:spcPct val="0"/>
              </a:spcBef>
              <a:buClrTx/>
              <a:buSzTx/>
              <a:buFontTx/>
              <a:buNone/>
            </a:pPr>
            <a:endParaRPr kumimoji="0" lang="zh-CN" altLang="en-US" sz="2800" b="1" dirty="0" smtClean="0">
              <a:latin typeface="宋体" pitchFamily="2" charset="-122"/>
            </a:endParaRPr>
          </a:p>
          <a:p>
            <a:pPr eaLnBrk="1" hangingPunct="1">
              <a:spcBef>
                <a:spcPct val="0"/>
              </a:spcBef>
              <a:buClrTx/>
              <a:buSzTx/>
              <a:buFontTx/>
              <a:buNone/>
            </a:pPr>
            <a:r>
              <a:rPr kumimoji="0" lang="zh-CN" altLang="en-US" sz="2800" b="1" dirty="0" smtClean="0">
                <a:latin typeface="宋体" pitchFamily="2" charset="-122"/>
              </a:rPr>
              <a:t>	所谓</a:t>
            </a:r>
            <a:r>
              <a:rPr kumimoji="0" lang="zh-CN" altLang="en-US" sz="2800" b="1" dirty="0" smtClean="0">
                <a:solidFill>
                  <a:schemeClr val="tx2"/>
                </a:solidFill>
                <a:latin typeface="宋体" pitchFamily="2" charset="-122"/>
              </a:rPr>
              <a:t>数字滤波</a:t>
            </a:r>
            <a:r>
              <a:rPr kumimoji="0" lang="zh-CN" altLang="en-US" sz="2800" b="1" dirty="0" smtClean="0">
                <a:latin typeface="宋体" pitchFamily="2" charset="-122"/>
              </a:rPr>
              <a:t>，就是对输入信号采样多次，然后通过一定的程序计算或程序判断进行数字处理，以削弱或滤除干扰造成的误差，从而获得一个真实信号的过程。</a:t>
            </a:r>
          </a:p>
          <a:p>
            <a:pPr eaLnBrk="1" hangingPunct="1">
              <a:spcBef>
                <a:spcPct val="0"/>
              </a:spcBef>
              <a:buClrTx/>
              <a:buSzTx/>
              <a:buFontTx/>
              <a:buNone/>
            </a:pPr>
            <a:r>
              <a:rPr kumimoji="0" lang="zh-CN" altLang="en-US" sz="2800" b="1" dirty="0" smtClean="0">
                <a:latin typeface="宋体" pitchFamily="2" charset="-122"/>
              </a:rPr>
              <a:t>	</a:t>
            </a:r>
          </a:p>
          <a:p>
            <a:pPr eaLnBrk="1" hangingPunct="1">
              <a:spcBef>
                <a:spcPct val="0"/>
              </a:spcBef>
              <a:buClrTx/>
              <a:buSzTx/>
              <a:buFontTx/>
              <a:buNone/>
            </a:pPr>
            <a:r>
              <a:rPr kumimoji="0" lang="zh-CN" altLang="en-US" sz="2800" b="1" dirty="0" smtClean="0">
                <a:latin typeface="宋体" pitchFamily="2" charset="-122"/>
              </a:rPr>
              <a:t>	数字滤波实质上是一种程序滤波。</a:t>
            </a:r>
          </a:p>
        </p:txBody>
      </p:sp>
      <p:sp>
        <p:nvSpPr>
          <p:cNvPr id="31746" name="Rectangle 2"/>
          <p:cNvSpPr>
            <a:spLocks noGrp="1" noChangeArrowheads="1"/>
          </p:cNvSpPr>
          <p:nvPr>
            <p:ph type="title"/>
          </p:nvPr>
        </p:nvSpPr>
        <p:spPr>
          <a:xfrm>
            <a:off x="684213" y="0"/>
            <a:ext cx="7772400" cy="1143000"/>
          </a:xfrm>
        </p:spPr>
        <p:txBody>
          <a:bodyPr/>
          <a:lstStyle/>
          <a:p>
            <a:pPr eaLnBrk="1" hangingPunct="1"/>
            <a:r>
              <a:rPr lang="en-US" altLang="zh-CN" sz="3200" smtClean="0"/>
              <a:t>3.2 </a:t>
            </a:r>
            <a:r>
              <a:rPr lang="zh-CN" altLang="en-US" sz="3200" smtClean="0"/>
              <a:t>数字滤波技术</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0" y="1066800"/>
            <a:ext cx="9144000" cy="5457825"/>
          </a:xfrm>
        </p:spPr>
        <p:txBody>
          <a:bodyPr/>
          <a:lstStyle/>
          <a:p>
            <a:pPr eaLnBrk="1" hangingPunct="1">
              <a:spcBef>
                <a:spcPct val="0"/>
              </a:spcBef>
              <a:buFont typeface="Wingdings" pitchFamily="2" charset="2"/>
              <a:buNone/>
            </a:pPr>
            <a:r>
              <a:rPr lang="zh-CN" altLang="en-US" sz="2400" b="1" dirty="0" smtClean="0">
                <a:latin typeface="宋体" pitchFamily="2" charset="-122"/>
              </a:rPr>
              <a:t>	与模拟滤波器相比，数字滤波主要优点</a:t>
            </a:r>
            <a:r>
              <a:rPr lang="en-US" altLang="zh-CN" sz="2400" b="1" dirty="0" smtClean="0">
                <a:latin typeface="宋体" pitchFamily="2" charset="-122"/>
              </a:rPr>
              <a:t>:</a:t>
            </a:r>
          </a:p>
          <a:p>
            <a:pPr eaLnBrk="1" hangingPunct="1">
              <a:spcBef>
                <a:spcPct val="0"/>
              </a:spcBef>
              <a:buFont typeface="Wingdings" pitchFamily="2" charset="2"/>
              <a:buNone/>
            </a:pPr>
            <a:endParaRPr lang="en-US" altLang="zh-CN" sz="2400" b="1" dirty="0" smtClean="0">
              <a:latin typeface="宋体" pitchFamily="2" charset="-122"/>
            </a:endParaRPr>
          </a:p>
          <a:p>
            <a:pPr eaLnBrk="1" hangingPunct="1">
              <a:spcBef>
                <a:spcPct val="0"/>
              </a:spcBef>
              <a:buFont typeface="Wingdings" pitchFamily="2" charset="2"/>
              <a:buNone/>
            </a:pPr>
            <a:r>
              <a:rPr lang="en-US" altLang="zh-CN" sz="2400" b="1" dirty="0" smtClean="0">
                <a:latin typeface="宋体" pitchFamily="2" charset="-122"/>
              </a:rPr>
              <a:t>	 1</a:t>
            </a:r>
            <a:r>
              <a:rPr lang="zh-CN" altLang="en-US" sz="2400" b="1" dirty="0" smtClean="0">
                <a:latin typeface="宋体" pitchFamily="2" charset="-122"/>
              </a:rPr>
              <a:t>）数字滤波是用程序实现的，不需要增加硬件设备，可靠性高、稳定性好。</a:t>
            </a:r>
          </a:p>
          <a:p>
            <a:pPr eaLnBrk="1" hangingPunct="1">
              <a:spcBef>
                <a:spcPct val="0"/>
              </a:spcBef>
              <a:buFont typeface="Wingdings" pitchFamily="2" charset="2"/>
              <a:buNone/>
            </a:pPr>
            <a:r>
              <a:rPr lang="zh-CN" altLang="en-US" sz="2400" b="1" dirty="0" smtClean="0">
                <a:latin typeface="宋体" pitchFamily="2" charset="-122"/>
              </a:rPr>
              <a:t>	</a:t>
            </a:r>
            <a:r>
              <a:rPr lang="en-US" altLang="zh-CN" sz="2400" b="1" dirty="0" smtClean="0">
                <a:latin typeface="宋体" pitchFamily="2" charset="-122"/>
              </a:rPr>
              <a:t>2</a:t>
            </a:r>
            <a:r>
              <a:rPr lang="zh-CN" altLang="en-US" sz="2400" b="1" dirty="0" smtClean="0">
                <a:latin typeface="宋体" pitchFamily="2" charset="-122"/>
              </a:rPr>
              <a:t>）</a:t>
            </a:r>
            <a:r>
              <a:rPr kumimoji="0" lang="zh-CN" altLang="en-US" sz="2400" b="1" dirty="0" smtClean="0"/>
              <a:t>一种滤波子程序可以被多个通道所共用，因而成本很低。</a:t>
            </a:r>
            <a:endParaRPr lang="zh-CN" altLang="en-US" sz="2400" b="1" dirty="0" smtClean="0">
              <a:latin typeface="宋体" pitchFamily="2" charset="-122"/>
            </a:endParaRPr>
          </a:p>
          <a:p>
            <a:pPr eaLnBrk="1" hangingPunct="1">
              <a:spcBef>
                <a:spcPct val="0"/>
              </a:spcBef>
              <a:buFont typeface="Wingdings" pitchFamily="2" charset="2"/>
              <a:buNone/>
            </a:pPr>
            <a:r>
              <a:rPr lang="en-US" altLang="zh-CN" sz="2400" dirty="0" smtClean="0">
                <a:latin typeface="宋体" pitchFamily="2" charset="-122"/>
              </a:rPr>
              <a:t>	</a:t>
            </a:r>
            <a:r>
              <a:rPr lang="en-US" altLang="zh-CN" sz="2400" b="1" dirty="0" smtClean="0">
                <a:latin typeface="宋体" pitchFamily="2" charset="-122"/>
              </a:rPr>
              <a:t>3</a:t>
            </a:r>
            <a:r>
              <a:rPr lang="zh-CN" altLang="en-US" sz="2400" b="1" dirty="0" smtClean="0">
                <a:latin typeface="宋体" pitchFamily="2" charset="-122"/>
              </a:rPr>
              <a:t>）</a:t>
            </a:r>
            <a:r>
              <a:rPr lang="zh-CN" altLang="en-US" sz="2400" b="1" dirty="0" smtClean="0"/>
              <a:t>数字滤波器可以根据信号的不同，采用不同的滤波方法或滤波参数，灵活、方便、功能强</a:t>
            </a:r>
            <a:r>
              <a:rPr kumimoji="0" lang="zh-CN" altLang="en-US" sz="2400" b="1" dirty="0" smtClean="0">
                <a:latin typeface="宋体" pitchFamily="2" charset="-122"/>
              </a:rPr>
              <a:t>。</a:t>
            </a:r>
            <a:endParaRPr lang="zh-CN" altLang="en-US" sz="2400" b="1" dirty="0" smtClean="0">
              <a:latin typeface="宋体" pitchFamily="2" charset="-122"/>
            </a:endParaRPr>
          </a:p>
          <a:p>
            <a:pPr eaLnBrk="1" hangingPunct="1">
              <a:spcBef>
                <a:spcPct val="0"/>
              </a:spcBef>
              <a:buFont typeface="Wingdings" pitchFamily="2" charset="2"/>
              <a:buNone/>
            </a:pPr>
            <a:r>
              <a:rPr lang="en-US" altLang="zh-CN" sz="2400" b="1" dirty="0" smtClean="0">
                <a:latin typeface="宋体" pitchFamily="2" charset="-122"/>
              </a:rPr>
              <a:t>	4</a:t>
            </a:r>
            <a:r>
              <a:rPr lang="zh-CN" altLang="en-US" sz="2400" b="1" dirty="0" smtClean="0">
                <a:latin typeface="宋体" pitchFamily="2" charset="-122"/>
              </a:rPr>
              <a:t>）</a:t>
            </a:r>
            <a:r>
              <a:rPr kumimoji="0" lang="zh-CN" altLang="en-US" sz="2400" b="1" dirty="0" smtClean="0">
                <a:latin typeface="宋体" pitchFamily="2" charset="-122"/>
              </a:rPr>
              <a:t>数字滤波能对频率很低</a:t>
            </a:r>
            <a:r>
              <a:rPr lang="en-US" altLang="zh-CN" sz="2400" b="1" dirty="0" smtClean="0">
                <a:latin typeface="宋体" pitchFamily="2" charset="-122"/>
              </a:rPr>
              <a:t>(</a:t>
            </a:r>
            <a:r>
              <a:rPr lang="zh-CN" altLang="en-US" sz="2400" b="1" dirty="0" smtClean="0">
                <a:latin typeface="宋体" pitchFamily="2" charset="-122"/>
              </a:rPr>
              <a:t>如</a:t>
            </a:r>
            <a:r>
              <a:rPr lang="en-US" altLang="zh-CN" sz="2400" b="1" dirty="0" err="1" smtClean="0">
                <a:latin typeface="宋体" pitchFamily="2" charset="-122"/>
              </a:rPr>
              <a:t>0.01HZ</a:t>
            </a:r>
            <a:r>
              <a:rPr lang="en-US" altLang="zh-CN" sz="2400" b="1" dirty="0" smtClean="0">
                <a:latin typeface="宋体" pitchFamily="2" charset="-122"/>
              </a:rPr>
              <a:t> )</a:t>
            </a:r>
            <a:r>
              <a:rPr kumimoji="0" lang="zh-CN" altLang="en-US" sz="2400" b="1" dirty="0" smtClean="0">
                <a:latin typeface="宋体" pitchFamily="2" charset="-122"/>
              </a:rPr>
              <a:t>的信号进行滤波。</a:t>
            </a:r>
            <a:r>
              <a:rPr lang="zh-CN" altLang="en-US" sz="2400" b="1" dirty="0" smtClean="0">
                <a:latin typeface="宋体" pitchFamily="2" charset="-122"/>
              </a:rPr>
              <a:t>克服了模拟滤波器的缺陷。</a:t>
            </a: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r>
              <a:rPr kumimoji="0" lang="zh-CN" altLang="en-US" sz="2400" b="1" dirty="0" smtClean="0">
                <a:latin typeface="宋体" pitchFamily="2" charset="-122"/>
              </a:rPr>
              <a:t>	数字滤波的不足之处在于要占用</a:t>
            </a:r>
            <a:r>
              <a:rPr kumimoji="0" lang="en-US" altLang="zh-CN" sz="2400" b="1" dirty="0" smtClean="0">
                <a:latin typeface="宋体" pitchFamily="2" charset="-122"/>
              </a:rPr>
              <a:t>CPU</a:t>
            </a:r>
            <a:r>
              <a:rPr kumimoji="0" lang="zh-CN" altLang="en-US" sz="2400" b="1" dirty="0" smtClean="0">
                <a:latin typeface="宋体" pitchFamily="2" charset="-122"/>
              </a:rPr>
              <a:t>的运行时间</a:t>
            </a:r>
            <a:r>
              <a:rPr kumimoji="0" lang="zh-CN" altLang="en-US" sz="2400" b="1" dirty="0" smtClean="0">
                <a:latin typeface="宋体" pitchFamily="2" charset="-122"/>
              </a:rPr>
              <a:t>。</a:t>
            </a:r>
            <a:r>
              <a:rPr lang="zh-CN" altLang="en-US" sz="2400" b="1" dirty="0" smtClean="0">
                <a:latin typeface="宋体" pitchFamily="2" charset="-122"/>
              </a:rPr>
              <a:t>	</a:t>
            </a:r>
          </a:p>
          <a:p>
            <a:pPr eaLnBrk="1" hangingPunct="1">
              <a:spcBef>
                <a:spcPct val="0"/>
              </a:spcBef>
              <a:buFont typeface="Wingdings" pitchFamily="2" charset="2"/>
              <a:buNone/>
            </a:pPr>
            <a:r>
              <a:rPr lang="zh-CN" altLang="en-US" sz="2400" b="1" dirty="0" smtClean="0">
                <a:latin typeface="宋体" pitchFamily="2" charset="-122"/>
              </a:rPr>
              <a:t>  主要</a:t>
            </a:r>
            <a:r>
              <a:rPr lang="zh-CN" altLang="en-US" sz="2400" b="1" dirty="0" smtClean="0">
                <a:latin typeface="宋体" pitchFamily="2" charset="-122"/>
              </a:rPr>
              <a:t>数字滤波算法包括：算术平均值滤波、中值滤波、限幅滤波、惯性滤波等。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684213" y="260350"/>
            <a:ext cx="7772400" cy="1143000"/>
          </a:xfrm>
        </p:spPr>
        <p:txBody>
          <a:bodyPr/>
          <a:lstStyle/>
          <a:p>
            <a:pPr eaLnBrk="1" hangingPunct="1"/>
            <a:r>
              <a:rPr lang="en-US" altLang="zh-CN" sz="3200" smtClean="0">
                <a:latin typeface="Times New Roman" pitchFamily="18" charset="0"/>
              </a:rPr>
              <a:t>——</a:t>
            </a:r>
            <a:r>
              <a:rPr lang="en-US" altLang="zh-CN" sz="3200" smtClean="0"/>
              <a:t>1 </a:t>
            </a:r>
            <a:r>
              <a:rPr lang="zh-CN" altLang="en-US" sz="3200" smtClean="0"/>
              <a:t>平均值滤波</a:t>
            </a:r>
          </a:p>
        </p:txBody>
      </p:sp>
      <p:sp>
        <p:nvSpPr>
          <p:cNvPr id="2053" name="Rectangle 3"/>
          <p:cNvSpPr>
            <a:spLocks noGrp="1" noChangeArrowheads="1"/>
          </p:cNvSpPr>
          <p:nvPr>
            <p:ph type="body" sz="half" idx="1"/>
          </p:nvPr>
        </p:nvSpPr>
        <p:spPr>
          <a:xfrm>
            <a:off x="0" y="1557338"/>
            <a:ext cx="8964613" cy="2816225"/>
          </a:xfrm>
        </p:spPr>
        <p:txBody>
          <a:bodyPr/>
          <a:lstStyle/>
          <a:p>
            <a:pPr eaLnBrk="1" hangingPunct="1">
              <a:spcBef>
                <a:spcPct val="0"/>
              </a:spcBef>
              <a:buFont typeface="Wingdings" pitchFamily="2" charset="2"/>
              <a:buNone/>
            </a:pPr>
            <a:r>
              <a:rPr kumimoji="0" lang="zh-CN" altLang="en-US" sz="2400" b="1" smtClean="0">
                <a:latin typeface="宋体" pitchFamily="2" charset="-122"/>
              </a:rPr>
              <a:t>	平均值滤波就是对多个采样值进行某种平均来得到测量值。平均值滤波是消除随机误差最常用的方法。可分为如下几种。</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a:t>
            </a:r>
            <a:r>
              <a:rPr kumimoji="0" lang="en-US" altLang="zh-CN" sz="2400" b="1" smtClean="0">
                <a:latin typeface="宋体" pitchFamily="2" charset="-122"/>
              </a:rPr>
              <a:t>1</a:t>
            </a:r>
            <a:r>
              <a:rPr kumimoji="0" lang="zh-CN" altLang="en-US" sz="2400" b="1" smtClean="0">
                <a:latin typeface="宋体" pitchFamily="2" charset="-122"/>
              </a:rPr>
              <a:t>）算术平均滤波</a:t>
            </a:r>
          </a:p>
          <a:p>
            <a:pPr eaLnBrk="1" hangingPunct="1">
              <a:spcBef>
                <a:spcPct val="0"/>
              </a:spcBef>
              <a:buFont typeface="Wingdings" pitchFamily="2" charset="2"/>
              <a:buNone/>
            </a:pPr>
            <a:r>
              <a:rPr kumimoji="0" lang="zh-CN" altLang="en-US" sz="2400" b="1" smtClean="0">
                <a:latin typeface="宋体" pitchFamily="2" charset="-122"/>
              </a:rPr>
              <a:t>	算术平均值法是对输入进行</a:t>
            </a:r>
            <a:r>
              <a:rPr kumimoji="0" lang="en-US" altLang="zh-CN" sz="2400" b="1" smtClean="0">
                <a:latin typeface="宋体" pitchFamily="2" charset="-122"/>
              </a:rPr>
              <a:t>N</a:t>
            </a:r>
            <a:r>
              <a:rPr kumimoji="0" lang="zh-CN" altLang="en-US" sz="2400" b="1" smtClean="0">
                <a:latin typeface="宋体" pitchFamily="2" charset="-122"/>
              </a:rPr>
              <a:t>次采样，得到</a:t>
            </a:r>
            <a:r>
              <a:rPr kumimoji="0" lang="en-US" altLang="zh-CN" sz="2400" b="1" smtClean="0">
                <a:latin typeface="宋体" pitchFamily="2" charset="-122"/>
              </a:rPr>
              <a:t>N</a:t>
            </a:r>
            <a:r>
              <a:rPr kumimoji="0" lang="zh-CN" altLang="en-US" sz="2400" b="1" smtClean="0">
                <a:latin typeface="宋体" pitchFamily="2" charset="-122"/>
              </a:rPr>
              <a:t>个采样数据</a:t>
            </a:r>
            <a:r>
              <a:rPr kumimoji="0" lang="en-US" altLang="zh-CN" sz="2400" b="1" smtClean="0">
                <a:latin typeface="宋体" pitchFamily="2" charset="-122"/>
              </a:rPr>
              <a:t>Xi (i=1</a:t>
            </a:r>
            <a:r>
              <a:rPr kumimoji="0" lang="zh-CN" altLang="en-US" sz="2400" b="1" smtClean="0">
                <a:latin typeface="宋体" pitchFamily="2" charset="-122"/>
              </a:rPr>
              <a:t>～</a:t>
            </a:r>
            <a:r>
              <a:rPr kumimoji="0" lang="en-US" altLang="zh-CN" sz="2400" b="1" smtClean="0">
                <a:latin typeface="宋体" pitchFamily="2" charset="-122"/>
              </a:rPr>
              <a:t>N)</a:t>
            </a:r>
            <a:r>
              <a:rPr kumimoji="0" lang="zh-CN" altLang="en-US" sz="2400" b="1" smtClean="0">
                <a:latin typeface="宋体" pitchFamily="2" charset="-122"/>
              </a:rPr>
              <a:t>，再寻找一个</a:t>
            </a:r>
            <a:r>
              <a:rPr kumimoji="0" lang="en-US" altLang="zh-CN" sz="2400" b="1" smtClean="0">
                <a:latin typeface="宋体" pitchFamily="2" charset="-122"/>
              </a:rPr>
              <a:t>y</a:t>
            </a:r>
            <a:r>
              <a:rPr kumimoji="0" lang="zh-CN" altLang="en-US" sz="2400" b="1" smtClean="0">
                <a:latin typeface="宋体" pitchFamily="2" charset="-122"/>
              </a:rPr>
              <a:t>，使</a:t>
            </a:r>
            <a:r>
              <a:rPr kumimoji="0" lang="en-US" altLang="zh-CN" sz="2400" b="1" smtClean="0">
                <a:latin typeface="宋体" pitchFamily="2" charset="-122"/>
              </a:rPr>
              <a:t>y</a:t>
            </a:r>
            <a:r>
              <a:rPr kumimoji="0" lang="zh-CN" altLang="en-US" sz="2400" b="1" smtClean="0">
                <a:latin typeface="宋体" pitchFamily="2" charset="-122"/>
              </a:rPr>
              <a:t>与各采样值间的误差平方和最小，即</a:t>
            </a:r>
          </a:p>
        </p:txBody>
      </p:sp>
      <p:sp>
        <p:nvSpPr>
          <p:cNvPr id="2054" name="Rectangle 6"/>
          <p:cNvSpPr>
            <a:spLocks noChangeArrowheads="1"/>
          </p:cNvSpPr>
          <p:nvPr/>
        </p:nvSpPr>
        <p:spPr bwMode="auto">
          <a:xfrm>
            <a:off x="468313" y="5157788"/>
            <a:ext cx="454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spcBef>
                <a:spcPct val="0"/>
              </a:spcBef>
            </a:pPr>
            <a:r>
              <a:rPr lang="zh-CN" altLang="en-US">
                <a:latin typeface="Times New Roman" pitchFamily="18" charset="0"/>
              </a:rPr>
              <a:t>由一元函数求极值原理可得：</a:t>
            </a:r>
            <a:r>
              <a:rPr lang="zh-CN" altLang="en-US" b="0">
                <a:latin typeface="Times New Roman" pitchFamily="18" charset="0"/>
              </a:rPr>
              <a:t> </a:t>
            </a:r>
          </a:p>
        </p:txBody>
      </p:sp>
      <p:graphicFrame>
        <p:nvGraphicFramePr>
          <p:cNvPr id="2050" name="Object 4"/>
          <p:cNvGraphicFramePr>
            <a:graphicFrameLocks noChangeAspect="1"/>
          </p:cNvGraphicFramePr>
          <p:nvPr>
            <p:extLst>
              <p:ext uri="{D42A27DB-BD31-4B8C-83A1-F6EECF244321}">
                <p14:modId xmlns:p14="http://schemas.microsoft.com/office/powerpoint/2010/main" val="2289933226"/>
              </p:ext>
            </p:extLst>
          </p:nvPr>
        </p:nvGraphicFramePr>
        <p:xfrm>
          <a:off x="2411413" y="4076700"/>
          <a:ext cx="2484437" cy="828675"/>
        </p:xfrm>
        <a:graphic>
          <a:graphicData uri="http://schemas.openxmlformats.org/presentationml/2006/ole">
            <mc:AlternateContent xmlns:mc="http://schemas.openxmlformats.org/markup-compatibility/2006">
              <mc:Choice xmlns:v="urn:schemas-microsoft-com:vml" Requires="v">
                <p:oleObj spid="_x0000_s2059" name="公式" r:id="rId3" imgW="1371600" imgH="457200" progId="Equation.3">
                  <p:embed/>
                </p:oleObj>
              </mc:Choice>
              <mc:Fallback>
                <p:oleObj name="公式" r:id="rId3" imgW="13716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4076700"/>
                        <a:ext cx="2484437" cy="828675"/>
                      </a:xfrm>
                      <a:prstGeom prst="rect">
                        <a:avLst/>
                      </a:prstGeom>
                      <a:solidFill>
                        <a:srgbClr val="FFDB69"/>
                      </a:solidFill>
                      <a:ln>
                        <a:noFill/>
                      </a:ln>
                      <a:effectLs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022575771"/>
              </p:ext>
            </p:extLst>
          </p:nvPr>
        </p:nvGraphicFramePr>
        <p:xfrm>
          <a:off x="2916238" y="5805488"/>
          <a:ext cx="1287462" cy="782637"/>
        </p:xfrm>
        <a:graphic>
          <a:graphicData uri="http://schemas.openxmlformats.org/presentationml/2006/ole">
            <mc:AlternateContent xmlns:mc="http://schemas.openxmlformats.org/markup-compatibility/2006">
              <mc:Choice xmlns:v="urn:schemas-microsoft-com:vml" Requires="v">
                <p:oleObj spid="_x0000_s2060" name="公式" r:id="rId5" imgW="711000" imgH="431640" progId="Equation.3">
                  <p:embed/>
                </p:oleObj>
              </mc:Choice>
              <mc:Fallback>
                <p:oleObj name="公式" r:id="rId5" imgW="71100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5805488"/>
                        <a:ext cx="1287462" cy="782637"/>
                      </a:xfrm>
                      <a:prstGeom prst="rect">
                        <a:avLst/>
                      </a:prstGeom>
                      <a:solidFill>
                        <a:srgbClr val="FFDB69"/>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323850" y="1628775"/>
            <a:ext cx="8496300" cy="4824413"/>
          </a:xfrm>
        </p:spPr>
        <p:txBody>
          <a:bodyPr/>
          <a:lstStyle/>
          <a:p>
            <a:pPr eaLnBrk="1" hangingPunct="1">
              <a:spcBef>
                <a:spcPct val="0"/>
              </a:spcBef>
              <a:buFont typeface="Wingdings" pitchFamily="2" charset="2"/>
              <a:buNone/>
            </a:pPr>
            <a:r>
              <a:rPr kumimoji="0" lang="zh-CN" altLang="en-US" sz="2400" b="1" smtClean="0">
                <a:latin typeface="宋体" pitchFamily="2" charset="-122"/>
              </a:rPr>
              <a:t>	算术平均滤波实际上是在采样周期内，对测量信号多次采样，把多个采样值相加后的算术平均值作为本次的有效采样值。</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a:t>
            </a:r>
            <a:r>
              <a:rPr kumimoji="0" lang="zh-CN" altLang="en-US" sz="2400" b="1" smtClean="0">
                <a:solidFill>
                  <a:schemeClr val="tx2"/>
                </a:solidFill>
                <a:latin typeface="宋体" pitchFamily="2" charset="-122"/>
              </a:rPr>
              <a:t>采样次数</a:t>
            </a:r>
            <a:r>
              <a:rPr kumimoji="0" lang="en-US" altLang="zh-CN" sz="2400" b="1" smtClean="0">
                <a:latin typeface="宋体" pitchFamily="2" charset="-122"/>
              </a:rPr>
              <a:t>N</a:t>
            </a:r>
            <a:r>
              <a:rPr kumimoji="0" lang="zh-CN" altLang="en-US" sz="2400" b="1" smtClean="0">
                <a:latin typeface="宋体" pitchFamily="2" charset="-122"/>
              </a:rPr>
              <a:t>值决定了信号的平滑度和灵敏度。提高</a:t>
            </a:r>
            <a:r>
              <a:rPr kumimoji="0" lang="en-US" altLang="zh-CN" sz="2400" b="1" smtClean="0">
                <a:latin typeface="宋体" pitchFamily="2" charset="-122"/>
              </a:rPr>
              <a:t>N</a:t>
            </a:r>
            <a:r>
              <a:rPr kumimoji="0" lang="zh-CN" altLang="en-US" sz="2400" b="1" smtClean="0">
                <a:latin typeface="宋体" pitchFamily="2" charset="-122"/>
              </a:rPr>
              <a:t>的值，可提高平滑度，但系统的灵敏度随之降低，采样次数</a:t>
            </a:r>
            <a:r>
              <a:rPr kumimoji="0" lang="en-US" altLang="zh-CN" sz="2400" b="1" smtClean="0">
                <a:latin typeface="宋体" pitchFamily="2" charset="-122"/>
              </a:rPr>
              <a:t>N</a:t>
            </a:r>
            <a:r>
              <a:rPr kumimoji="0" lang="zh-CN" altLang="en-US" sz="2400" b="1" smtClean="0">
                <a:latin typeface="宋体" pitchFamily="2" charset="-122"/>
              </a:rPr>
              <a:t>的取值随被控对象的不同而不同。一般情况下，流量信号可取</a:t>
            </a:r>
            <a:r>
              <a:rPr kumimoji="0" lang="en-US" altLang="zh-CN" sz="2400" b="1" smtClean="0">
                <a:latin typeface="宋体" pitchFamily="2" charset="-122"/>
              </a:rPr>
              <a:t>10</a:t>
            </a:r>
            <a:r>
              <a:rPr kumimoji="0" lang="zh-CN" altLang="en-US" sz="2400" b="1" smtClean="0">
                <a:latin typeface="宋体" pitchFamily="2" charset="-122"/>
              </a:rPr>
              <a:t>左右，压力信号可取</a:t>
            </a:r>
            <a:r>
              <a:rPr kumimoji="0" lang="en-US" altLang="zh-CN" sz="2400" b="1" smtClean="0">
                <a:latin typeface="宋体" pitchFamily="2" charset="-122"/>
              </a:rPr>
              <a:t>4</a:t>
            </a:r>
            <a:r>
              <a:rPr kumimoji="0" lang="zh-CN" altLang="en-US" sz="2400" b="1" smtClean="0">
                <a:latin typeface="宋体" pitchFamily="2" charset="-122"/>
              </a:rPr>
              <a:t>左右，温度、成分等缓变信号可取</a:t>
            </a:r>
            <a:r>
              <a:rPr kumimoji="0" lang="en-US" altLang="zh-CN" sz="2400" b="1" smtClean="0">
                <a:latin typeface="宋体" pitchFamily="2" charset="-122"/>
              </a:rPr>
              <a:t>2</a:t>
            </a:r>
            <a:r>
              <a:rPr kumimoji="0" lang="zh-CN" altLang="en-US" sz="2400" b="1" smtClean="0">
                <a:latin typeface="宋体" pitchFamily="2" charset="-122"/>
              </a:rPr>
              <a:t>甚至不进行算术平均。</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平均值滤波法一般适用于含有周期性干扰的信号，但对偶然出现的脉冲干扰信号，滤波效果不理想。</a:t>
            </a:r>
            <a:r>
              <a:rPr kumimoji="0" lang="zh-CN" altLang="en-US" sz="240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1"/>
          </p:nvPr>
        </p:nvSpPr>
        <p:spPr>
          <a:xfrm>
            <a:off x="179388" y="981075"/>
            <a:ext cx="8964612" cy="3744913"/>
          </a:xfrm>
        </p:spPr>
        <p:txBody>
          <a:bodyPr/>
          <a:lstStyle/>
          <a:p>
            <a:pPr eaLnBrk="1" hangingPunct="1">
              <a:spcBef>
                <a:spcPct val="0"/>
              </a:spcBef>
              <a:buFont typeface="Wingdings" pitchFamily="2" charset="2"/>
              <a:buNone/>
            </a:pPr>
            <a:r>
              <a:rPr kumimoji="0" lang="en-US" altLang="zh-CN" sz="2400" b="1" smtClean="0">
                <a:latin typeface="宋体" pitchFamily="2" charset="-122"/>
              </a:rPr>
              <a:t>	</a:t>
            </a:r>
            <a:r>
              <a:rPr kumimoji="0" lang="zh-CN" altLang="en-US" sz="2400" b="1" smtClean="0">
                <a:latin typeface="宋体" pitchFamily="2" charset="-122"/>
              </a:rPr>
              <a:t>（</a:t>
            </a:r>
            <a:r>
              <a:rPr kumimoji="0" lang="en-US" altLang="zh-CN" sz="2400" b="1" smtClean="0">
                <a:latin typeface="宋体" pitchFamily="2" charset="-122"/>
              </a:rPr>
              <a:t>2</a:t>
            </a:r>
            <a:r>
              <a:rPr kumimoji="0" lang="zh-CN" altLang="en-US" sz="2400" b="1" smtClean="0">
                <a:latin typeface="宋体" pitchFamily="2" charset="-122"/>
              </a:rPr>
              <a:t>）加权平均滤波</a:t>
            </a:r>
          </a:p>
          <a:p>
            <a:pPr eaLnBrk="1" hangingPunct="1">
              <a:spcBef>
                <a:spcPct val="0"/>
              </a:spcBef>
            </a:pPr>
            <a:endParaRPr kumimoji="0" lang="zh-CN" altLang="en-US" sz="2400" b="1" smtClean="0">
              <a:latin typeface="宋体" pitchFamily="2" charset="-122"/>
            </a:endParaRPr>
          </a:p>
          <a:p>
            <a:pPr eaLnBrk="1" hangingPunct="1">
              <a:spcBef>
                <a:spcPct val="0"/>
              </a:spcBef>
              <a:buFont typeface="Wingdings" pitchFamily="2" charset="2"/>
              <a:buNone/>
            </a:pPr>
            <a:r>
              <a:rPr kumimoji="0" lang="zh-CN" altLang="en-US" sz="2400" b="1" smtClean="0">
                <a:latin typeface="宋体" pitchFamily="2" charset="-122"/>
              </a:rPr>
              <a:t>	算术平均值滤波存在平滑性和灵敏度的矛盾。采样次数太少则平滑效果差，次数太多则灵敏度下降，对测量参数的变化趋势不敏感。为协调两者关系，可采用加权平均滤波。</a:t>
            </a:r>
          </a:p>
          <a:p>
            <a:pPr eaLnBrk="1" hangingPunct="1">
              <a:spcBef>
                <a:spcPct val="0"/>
              </a:spcBef>
            </a:pPr>
            <a:endParaRPr kumimoji="0" lang="zh-CN" altLang="en-US" sz="2400" b="1" smtClean="0">
              <a:latin typeface="宋体" pitchFamily="2" charset="-122"/>
            </a:endParaRPr>
          </a:p>
          <a:p>
            <a:pPr eaLnBrk="1" hangingPunct="1">
              <a:spcBef>
                <a:spcPct val="0"/>
              </a:spcBef>
              <a:buFont typeface="Wingdings" pitchFamily="2" charset="2"/>
              <a:buNone/>
            </a:pPr>
            <a:r>
              <a:rPr kumimoji="0" lang="zh-CN" altLang="en-US" sz="2400" b="1" smtClean="0">
                <a:latin typeface="宋体" pitchFamily="2" charset="-122"/>
              </a:rPr>
              <a:t>	算术平均值滤波对每次采样值的加权系数相同，为</a:t>
            </a:r>
            <a:r>
              <a:rPr kumimoji="0" lang="en-US" altLang="zh-CN" sz="2400" b="1" smtClean="0">
                <a:latin typeface="宋体" pitchFamily="2" charset="-122"/>
              </a:rPr>
              <a:t>1/N</a:t>
            </a:r>
            <a:r>
              <a:rPr kumimoji="0" lang="zh-CN" altLang="en-US" sz="2400" b="1" smtClean="0">
                <a:latin typeface="宋体" pitchFamily="2" charset="-122"/>
              </a:rPr>
              <a:t>。加权平均滤波是对各次采样值采用不同的权系数，增加新采样值的权系数。</a:t>
            </a:r>
          </a:p>
        </p:txBody>
      </p:sp>
      <p:graphicFrame>
        <p:nvGraphicFramePr>
          <p:cNvPr id="3074" name="Object 3"/>
          <p:cNvGraphicFramePr>
            <a:graphicFrameLocks noGrp="1" noChangeAspect="1"/>
          </p:cNvGraphicFramePr>
          <p:nvPr>
            <p:ph sz="half" idx="2"/>
            <p:extLst>
              <p:ext uri="{D42A27DB-BD31-4B8C-83A1-F6EECF244321}">
                <p14:modId xmlns:p14="http://schemas.microsoft.com/office/powerpoint/2010/main" val="2865493647"/>
              </p:ext>
            </p:extLst>
          </p:nvPr>
        </p:nvGraphicFramePr>
        <p:xfrm>
          <a:off x="3132138" y="5373688"/>
          <a:ext cx="2303462" cy="1087437"/>
        </p:xfrm>
        <a:graphic>
          <a:graphicData uri="http://schemas.openxmlformats.org/presentationml/2006/ole">
            <mc:AlternateContent xmlns:mc="http://schemas.openxmlformats.org/markup-compatibility/2006">
              <mc:Choice xmlns:v="urn:schemas-microsoft-com:vml" Requires="v">
                <p:oleObj spid="_x0000_s3078" name="公式" r:id="rId3" imgW="914400" imgH="431640" progId="Equation.3">
                  <p:embed/>
                </p:oleObj>
              </mc:Choice>
              <mc:Fallback>
                <p:oleObj name="公式" r:id="rId3" imgW="91440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5373688"/>
                        <a:ext cx="2303462" cy="1087437"/>
                      </a:xfrm>
                      <a:prstGeom prst="rect">
                        <a:avLst/>
                      </a:prstGeom>
                      <a:solidFill>
                        <a:srgbClr val="FFDB69"/>
                      </a:solidFill>
                      <a:ln>
                        <a:noFill/>
                      </a:ln>
                      <a:effectLs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3"/>
          <p:cNvSpPr>
            <a:spLocks noGrp="1" noChangeArrowheads="1"/>
          </p:cNvSpPr>
          <p:nvPr>
            <p:ph idx="1"/>
          </p:nvPr>
        </p:nvSpPr>
        <p:spPr>
          <a:xfrm>
            <a:off x="323850" y="476250"/>
            <a:ext cx="8353425" cy="4103688"/>
          </a:xfrm>
        </p:spPr>
        <p:txBody>
          <a:bodyPr>
            <a:normAutofit lnSpcReduction="10000"/>
          </a:bodyPr>
          <a:lstStyle/>
          <a:p>
            <a:pPr eaLnBrk="1" hangingPunct="1">
              <a:spcBef>
                <a:spcPct val="0"/>
              </a:spcBef>
              <a:buClrTx/>
              <a:buSzTx/>
              <a:buFontTx/>
              <a:buNone/>
            </a:pPr>
            <a:r>
              <a:rPr kumimoji="0" lang="zh-CN" altLang="en-US" sz="2400" b="1" smtClean="0">
                <a:latin typeface="宋体" pitchFamily="2" charset="-122"/>
              </a:rPr>
              <a:t>	式中，第</a:t>
            </a:r>
            <a:r>
              <a:rPr kumimoji="0" lang="en-US" altLang="zh-CN" sz="2400" b="1" smtClean="0">
                <a:latin typeface="宋体" pitchFamily="2" charset="-122"/>
              </a:rPr>
              <a:t>N</a:t>
            </a:r>
            <a:r>
              <a:rPr kumimoji="0" lang="zh-CN" altLang="en-US" sz="2400" b="1" smtClean="0">
                <a:latin typeface="宋体" pitchFamily="2" charset="-122"/>
              </a:rPr>
              <a:t>次为最新值，</a:t>
            </a:r>
            <a:r>
              <a:rPr kumimoji="0" lang="en-US" altLang="zh-CN" sz="2400" b="1" smtClean="0">
                <a:latin typeface="宋体" pitchFamily="2" charset="-122"/>
              </a:rPr>
              <a:t>C</a:t>
            </a:r>
            <a:r>
              <a:rPr kumimoji="0" lang="en-US" altLang="zh-CN" sz="2400" b="1" baseline="-25000" smtClean="0">
                <a:latin typeface="宋体" pitchFamily="2" charset="-122"/>
              </a:rPr>
              <a:t>1</a:t>
            </a:r>
            <a:r>
              <a:rPr kumimoji="0" lang="zh-CN" altLang="en-US" sz="2400" b="1" smtClean="0">
                <a:latin typeface="宋体" pitchFamily="2" charset="-122"/>
              </a:rPr>
              <a:t>、</a:t>
            </a:r>
            <a:r>
              <a:rPr kumimoji="0" lang="en-US" altLang="zh-CN" sz="2400" b="1" smtClean="0">
                <a:latin typeface="宋体" pitchFamily="2" charset="-122"/>
              </a:rPr>
              <a:t>C</a:t>
            </a:r>
            <a:r>
              <a:rPr kumimoji="0" lang="en-US" altLang="zh-CN" sz="2400" b="1" baseline="-25000" smtClean="0">
                <a:latin typeface="宋体" pitchFamily="2" charset="-122"/>
              </a:rPr>
              <a:t>2</a:t>
            </a:r>
            <a:r>
              <a:rPr kumimoji="0" lang="zh-CN" altLang="en-US" sz="2400" b="1" smtClean="0">
                <a:latin typeface="宋体" pitchFamily="2" charset="-122"/>
              </a:rPr>
              <a:t>、</a:t>
            </a:r>
            <a:r>
              <a:rPr kumimoji="0" lang="en-US" altLang="zh-CN" sz="2400" b="1" smtClean="0">
                <a:latin typeface="宋体" pitchFamily="2" charset="-122"/>
              </a:rPr>
              <a:t>…</a:t>
            </a:r>
            <a:r>
              <a:rPr kumimoji="0" lang="zh-CN" altLang="en-US" sz="2400" b="1" smtClean="0">
                <a:latin typeface="宋体" pitchFamily="2" charset="-122"/>
              </a:rPr>
              <a:t>、</a:t>
            </a:r>
            <a:r>
              <a:rPr kumimoji="0" lang="en-US" altLang="zh-CN" sz="2400" b="1" smtClean="0">
                <a:latin typeface="宋体" pitchFamily="2" charset="-122"/>
              </a:rPr>
              <a:t>C</a:t>
            </a:r>
            <a:r>
              <a:rPr kumimoji="0" lang="en-US" altLang="zh-CN" sz="2400" b="1" baseline="-25000" smtClean="0">
                <a:latin typeface="宋体" pitchFamily="2" charset="-122"/>
              </a:rPr>
              <a:t>N</a:t>
            </a:r>
            <a:r>
              <a:rPr kumimoji="0" lang="en-US" altLang="zh-CN" sz="2400" b="1" smtClean="0">
                <a:latin typeface="宋体" pitchFamily="2" charset="-122"/>
              </a:rPr>
              <a:t> </a:t>
            </a:r>
            <a:r>
              <a:rPr kumimoji="0" lang="zh-CN" altLang="en-US" sz="2400" b="1" smtClean="0">
                <a:latin typeface="宋体" pitchFamily="2" charset="-122"/>
              </a:rPr>
              <a:t>为加权系数，一般满足下式：</a:t>
            </a:r>
          </a:p>
          <a:p>
            <a:pPr eaLnBrk="1" hangingPunct="1">
              <a:spcBef>
                <a:spcPct val="0"/>
              </a:spcBef>
              <a:buFont typeface="Wingdings" pitchFamily="2" charset="2"/>
              <a:buNone/>
            </a:pPr>
            <a:r>
              <a:rPr kumimoji="0" lang="en-US" altLang="zh-CN" sz="2400" b="1" smtClean="0">
                <a:latin typeface="宋体" pitchFamily="2" charset="-122"/>
              </a:rPr>
              <a:t>			C</a:t>
            </a:r>
            <a:r>
              <a:rPr kumimoji="0" lang="en-US" altLang="zh-CN" sz="2400" b="1" baseline="-25000" smtClean="0">
                <a:latin typeface="宋体" pitchFamily="2" charset="-122"/>
              </a:rPr>
              <a:t>1</a:t>
            </a:r>
            <a:r>
              <a:rPr kumimoji="0" lang="en-US" altLang="zh-CN" sz="2400" b="1" smtClean="0">
                <a:latin typeface="宋体" pitchFamily="2" charset="-122"/>
              </a:rPr>
              <a:t> + C</a:t>
            </a:r>
            <a:r>
              <a:rPr kumimoji="0" lang="en-US" altLang="zh-CN" sz="2400" b="1" baseline="-25000" smtClean="0">
                <a:latin typeface="宋体" pitchFamily="2" charset="-122"/>
              </a:rPr>
              <a:t>2</a:t>
            </a:r>
            <a:r>
              <a:rPr kumimoji="0" lang="en-US" altLang="zh-CN" sz="2400" b="1" smtClean="0">
                <a:latin typeface="宋体" pitchFamily="2" charset="-122"/>
              </a:rPr>
              <a:t> + … + C</a:t>
            </a:r>
            <a:r>
              <a:rPr kumimoji="0" lang="en-US" altLang="zh-CN" sz="2400" b="1" baseline="-25000" smtClean="0">
                <a:latin typeface="宋体" pitchFamily="2" charset="-122"/>
              </a:rPr>
              <a:t>N</a:t>
            </a:r>
            <a:r>
              <a:rPr kumimoji="0" lang="en-US" altLang="zh-CN" sz="2400" b="1" smtClean="0">
                <a:latin typeface="宋体" pitchFamily="2" charset="-122"/>
              </a:rPr>
              <a:t> = 1</a:t>
            </a:r>
          </a:p>
          <a:p>
            <a:pPr eaLnBrk="1" hangingPunct="1">
              <a:spcBef>
                <a:spcPct val="0"/>
              </a:spcBef>
              <a:buFont typeface="Wingdings" pitchFamily="2" charset="2"/>
              <a:buNone/>
            </a:pPr>
            <a:r>
              <a:rPr kumimoji="0" lang="en-US" altLang="zh-CN" sz="2400" b="1" smtClean="0">
                <a:latin typeface="宋体" pitchFamily="2" charset="-122"/>
              </a:rPr>
              <a:t>			C</a:t>
            </a:r>
            <a:r>
              <a:rPr kumimoji="0" lang="en-US" altLang="zh-CN" sz="2400" b="1" baseline="-25000" smtClean="0">
                <a:latin typeface="宋体" pitchFamily="2" charset="-122"/>
              </a:rPr>
              <a:t>N</a:t>
            </a:r>
            <a:r>
              <a:rPr kumimoji="0" lang="en-US" altLang="zh-CN" sz="2400" b="1" smtClean="0">
                <a:latin typeface="宋体" pitchFamily="2" charset="-122"/>
              </a:rPr>
              <a:t> &gt; C</a:t>
            </a:r>
            <a:r>
              <a:rPr kumimoji="0" lang="en-US" altLang="zh-CN" sz="2400" b="1" baseline="-25000" smtClean="0">
                <a:latin typeface="宋体" pitchFamily="2" charset="-122"/>
              </a:rPr>
              <a:t>N-1</a:t>
            </a:r>
            <a:r>
              <a:rPr kumimoji="0" lang="en-US" altLang="zh-CN" sz="2400" b="1" smtClean="0">
                <a:latin typeface="宋体" pitchFamily="2" charset="-122"/>
              </a:rPr>
              <a:t> &gt; …C</a:t>
            </a:r>
            <a:r>
              <a:rPr kumimoji="0" lang="en-US" altLang="zh-CN" sz="2400" b="1" baseline="-25000" smtClean="0">
                <a:latin typeface="宋体" pitchFamily="2" charset="-122"/>
              </a:rPr>
              <a:t>1</a:t>
            </a:r>
            <a:r>
              <a:rPr kumimoji="0" lang="en-US" altLang="zh-CN" sz="2400" b="1" smtClean="0">
                <a:latin typeface="宋体" pitchFamily="2" charset="-122"/>
              </a:rPr>
              <a:t> &gt; 0</a:t>
            </a:r>
          </a:p>
          <a:p>
            <a:pPr eaLnBrk="1" hangingPunct="1">
              <a:spcBef>
                <a:spcPct val="0"/>
              </a:spcBef>
              <a:buClrTx/>
              <a:buSzTx/>
              <a:buFontTx/>
              <a:buNone/>
            </a:pPr>
            <a:r>
              <a:rPr kumimoji="0" lang="en-US" altLang="zh-CN" sz="2400" b="1" smtClean="0">
                <a:latin typeface="宋体" pitchFamily="2" charset="-122"/>
              </a:rPr>
              <a:t>	C</a:t>
            </a:r>
            <a:r>
              <a:rPr kumimoji="0" lang="en-US" altLang="zh-CN" sz="2400" b="1" baseline="-25000" smtClean="0">
                <a:latin typeface="宋体" pitchFamily="2" charset="-122"/>
              </a:rPr>
              <a:t>1</a:t>
            </a:r>
            <a:r>
              <a:rPr kumimoji="0" lang="zh-CN" altLang="en-US" sz="2400" b="1" smtClean="0">
                <a:latin typeface="宋体" pitchFamily="2" charset="-122"/>
              </a:rPr>
              <a:t>、</a:t>
            </a:r>
            <a:r>
              <a:rPr kumimoji="0" lang="en-US" altLang="zh-CN" sz="2400" b="1" smtClean="0">
                <a:latin typeface="宋体" pitchFamily="2" charset="-122"/>
              </a:rPr>
              <a:t>C</a:t>
            </a:r>
            <a:r>
              <a:rPr kumimoji="0" lang="en-US" altLang="zh-CN" sz="2400" b="1" baseline="-25000" smtClean="0">
                <a:latin typeface="宋体" pitchFamily="2" charset="-122"/>
              </a:rPr>
              <a:t>2</a:t>
            </a:r>
            <a:r>
              <a:rPr kumimoji="0" lang="zh-CN" altLang="en-US" sz="2400" b="1" smtClean="0">
                <a:latin typeface="宋体" pitchFamily="2" charset="-122"/>
              </a:rPr>
              <a:t>、</a:t>
            </a:r>
            <a:r>
              <a:rPr kumimoji="0" lang="en-US" altLang="zh-CN" sz="2400" b="1" smtClean="0">
                <a:latin typeface="宋体" pitchFamily="2" charset="-122"/>
              </a:rPr>
              <a:t>…</a:t>
            </a:r>
            <a:r>
              <a:rPr kumimoji="0" lang="zh-CN" altLang="en-US" sz="2400" b="1" smtClean="0">
                <a:latin typeface="宋体" pitchFamily="2" charset="-122"/>
              </a:rPr>
              <a:t>、</a:t>
            </a:r>
            <a:r>
              <a:rPr kumimoji="0" lang="en-US" altLang="zh-CN" sz="2400" b="1" smtClean="0">
                <a:latin typeface="宋体" pitchFamily="2" charset="-122"/>
              </a:rPr>
              <a:t>C</a:t>
            </a:r>
            <a:r>
              <a:rPr kumimoji="0" lang="en-US" altLang="zh-CN" sz="2400" b="1" baseline="-25000" smtClean="0">
                <a:latin typeface="宋体" pitchFamily="2" charset="-122"/>
              </a:rPr>
              <a:t>N</a:t>
            </a:r>
            <a:r>
              <a:rPr kumimoji="0" lang="zh-CN" altLang="en-US" sz="2400" b="1" smtClean="0">
                <a:latin typeface="宋体" pitchFamily="2" charset="-122"/>
              </a:rPr>
              <a:t>的取值根据具体情况选取，并通过调试确定。</a:t>
            </a:r>
          </a:p>
          <a:p>
            <a:pPr eaLnBrk="1" hangingPunct="1">
              <a:spcBef>
                <a:spcPct val="0"/>
              </a:spcBef>
              <a:buClrTx/>
              <a:buSzTx/>
              <a:buFontTx/>
              <a:buNone/>
            </a:pPr>
            <a:r>
              <a:rPr kumimoji="0" lang="zh-CN" altLang="en-US" sz="2400" b="1" smtClean="0">
                <a:latin typeface="宋体" pitchFamily="2" charset="-122"/>
              </a:rPr>
              <a:t>	加权平均滤波能协调系统的平滑度和灵敏度的矛盾，提高灵敏度，适用于纯滞后较大的对象。</a:t>
            </a:r>
          </a:p>
          <a:p>
            <a:pPr eaLnBrk="1" hangingPunct="1">
              <a:spcBef>
                <a:spcPct val="0"/>
              </a:spcBef>
              <a:buClrTx/>
              <a:buSzTx/>
              <a:buFontTx/>
              <a:buNone/>
            </a:pPr>
            <a:endParaRPr kumimoji="0" lang="zh-CN" altLang="en-US" sz="2400" b="1" smtClean="0">
              <a:latin typeface="宋体" pitchFamily="2" charset="-122"/>
            </a:endParaRPr>
          </a:p>
          <a:p>
            <a:pPr eaLnBrk="1" hangingPunct="1">
              <a:spcBef>
                <a:spcPct val="0"/>
              </a:spcBef>
              <a:buClrTx/>
              <a:buSzTx/>
              <a:buFontTx/>
              <a:buNone/>
            </a:pPr>
            <a:r>
              <a:rPr kumimoji="0" lang="zh-CN" altLang="en-US" sz="2400" b="1" smtClean="0">
                <a:latin typeface="宋体" pitchFamily="2" charset="-122"/>
              </a:rPr>
              <a:t>	例如，某纯滞后时间为</a:t>
            </a:r>
            <a:r>
              <a:rPr kumimoji="0" lang="en-US" altLang="zh-CN" sz="2400" b="1" smtClean="0">
                <a:latin typeface="宋体" pitchFamily="2" charset="-122"/>
              </a:rPr>
              <a:t>τ</a:t>
            </a:r>
            <a:r>
              <a:rPr kumimoji="0" lang="zh-CN" altLang="en-US" sz="2400" b="1" smtClean="0">
                <a:latin typeface="宋体" pitchFamily="2" charset="-122"/>
              </a:rPr>
              <a:t>的被控对象，采用</a:t>
            </a:r>
            <a:r>
              <a:rPr kumimoji="0" lang="en-US" altLang="zh-CN" sz="2400" b="1" smtClean="0">
                <a:latin typeface="宋体" pitchFamily="2" charset="-122"/>
              </a:rPr>
              <a:t>m =4</a:t>
            </a:r>
            <a:r>
              <a:rPr kumimoji="0" lang="zh-CN" altLang="en-US" sz="2400" b="1" smtClean="0">
                <a:latin typeface="宋体" pitchFamily="2" charset="-122"/>
              </a:rPr>
              <a:t>的加权平均滤波算式为</a:t>
            </a:r>
          </a:p>
          <a:p>
            <a:pPr eaLnBrk="1" hangingPunct="1">
              <a:spcBef>
                <a:spcPct val="0"/>
              </a:spcBef>
              <a:buClrTx/>
              <a:buSzTx/>
              <a:buFontTx/>
              <a:buNone/>
            </a:pPr>
            <a:r>
              <a:rPr kumimoji="0" lang="en-US" altLang="zh-CN" sz="2400" b="1" smtClean="0">
                <a:latin typeface="宋体" pitchFamily="2" charset="-122"/>
              </a:rPr>
              <a:t>		y(k)=C</a:t>
            </a:r>
            <a:r>
              <a:rPr kumimoji="0" lang="en-US" altLang="zh-CN" sz="2400" b="1" baseline="-25000" smtClean="0">
                <a:latin typeface="宋体" pitchFamily="2" charset="-122"/>
              </a:rPr>
              <a:t>1 </a:t>
            </a:r>
            <a:r>
              <a:rPr kumimoji="0" lang="en-US" altLang="zh-CN" sz="2400" b="1" smtClean="0">
                <a:latin typeface="宋体" pitchFamily="2" charset="-122"/>
              </a:rPr>
              <a:t>x</a:t>
            </a:r>
            <a:r>
              <a:rPr kumimoji="0" lang="en-US" altLang="zh-CN" sz="2400" b="1" baseline="-25000" smtClean="0">
                <a:latin typeface="宋体" pitchFamily="2" charset="-122"/>
              </a:rPr>
              <a:t>1</a:t>
            </a:r>
            <a:r>
              <a:rPr kumimoji="0" lang="en-US" altLang="zh-CN" sz="2400" b="1" smtClean="0">
                <a:latin typeface="宋体" pitchFamily="2" charset="-122"/>
              </a:rPr>
              <a:t>+ C</a:t>
            </a:r>
            <a:r>
              <a:rPr kumimoji="0" lang="en-US" altLang="zh-CN" sz="2400" b="1" baseline="-25000" smtClean="0">
                <a:latin typeface="宋体" pitchFamily="2" charset="-122"/>
              </a:rPr>
              <a:t>2</a:t>
            </a:r>
            <a:r>
              <a:rPr kumimoji="0" lang="en-US" altLang="zh-CN" sz="2400" b="1" smtClean="0">
                <a:latin typeface="宋体" pitchFamily="2" charset="-122"/>
              </a:rPr>
              <a:t> x</a:t>
            </a:r>
            <a:r>
              <a:rPr kumimoji="0" lang="en-US" altLang="zh-CN" sz="2400" b="1" baseline="-25000" smtClean="0">
                <a:latin typeface="宋体" pitchFamily="2" charset="-122"/>
              </a:rPr>
              <a:t>2</a:t>
            </a:r>
            <a:r>
              <a:rPr kumimoji="0" lang="en-US" altLang="zh-CN" sz="2400" b="1" smtClean="0">
                <a:latin typeface="宋体" pitchFamily="2" charset="-122"/>
              </a:rPr>
              <a:t>+ C</a:t>
            </a:r>
            <a:r>
              <a:rPr kumimoji="0" lang="en-US" altLang="zh-CN" sz="2400" b="1" baseline="-25000" smtClean="0">
                <a:latin typeface="宋体" pitchFamily="2" charset="-122"/>
              </a:rPr>
              <a:t>3</a:t>
            </a:r>
            <a:r>
              <a:rPr kumimoji="0" lang="en-US" altLang="zh-CN" sz="2400" b="1" smtClean="0">
                <a:latin typeface="宋体" pitchFamily="2" charset="-122"/>
              </a:rPr>
              <a:t>x</a:t>
            </a:r>
            <a:r>
              <a:rPr kumimoji="0" lang="en-US" altLang="zh-CN" sz="2400" b="1" baseline="-25000" smtClean="0">
                <a:latin typeface="宋体" pitchFamily="2" charset="-122"/>
              </a:rPr>
              <a:t>3</a:t>
            </a:r>
            <a:r>
              <a:rPr kumimoji="0" lang="en-US" altLang="zh-CN" sz="2400" b="1" smtClean="0">
                <a:latin typeface="宋体" pitchFamily="2" charset="-122"/>
              </a:rPr>
              <a:t> + C</a:t>
            </a:r>
            <a:r>
              <a:rPr kumimoji="0" lang="en-US" altLang="zh-CN" sz="2400" b="1" baseline="-25000" smtClean="0">
                <a:latin typeface="宋体" pitchFamily="2" charset="-122"/>
              </a:rPr>
              <a:t>4</a:t>
            </a:r>
            <a:r>
              <a:rPr kumimoji="0" lang="en-US" altLang="zh-CN" sz="2400" b="1" smtClean="0">
                <a:latin typeface="宋体" pitchFamily="2" charset="-122"/>
              </a:rPr>
              <a:t>x</a:t>
            </a:r>
            <a:r>
              <a:rPr kumimoji="0" lang="en-US" altLang="zh-CN" sz="2400" b="1" baseline="-25000" smtClean="0">
                <a:latin typeface="宋体" pitchFamily="2" charset="-122"/>
              </a:rPr>
              <a:t>4 </a:t>
            </a:r>
            <a:r>
              <a:rPr kumimoji="0" lang="zh-CN" altLang="en-US" sz="2400" b="1" smtClean="0">
                <a:latin typeface="宋体" pitchFamily="2" charset="-122"/>
              </a:rPr>
              <a:t>，其中</a:t>
            </a:r>
          </a:p>
        </p:txBody>
      </p:sp>
      <p:grpSp>
        <p:nvGrpSpPr>
          <p:cNvPr id="4104" name="Group 4"/>
          <p:cNvGrpSpPr>
            <a:grpSpLocks/>
          </p:cNvGrpSpPr>
          <p:nvPr/>
        </p:nvGrpSpPr>
        <p:grpSpPr bwMode="auto">
          <a:xfrm>
            <a:off x="395288" y="5084763"/>
            <a:ext cx="7921625" cy="1227137"/>
            <a:chOff x="0" y="768"/>
            <a:chExt cx="5760" cy="1056"/>
          </a:xfrm>
        </p:grpSpPr>
        <p:sp>
          <p:nvSpPr>
            <p:cNvPr id="4105" name="Rectangle 5"/>
            <p:cNvSpPr>
              <a:spLocks noChangeArrowheads="1"/>
            </p:cNvSpPr>
            <p:nvPr/>
          </p:nvSpPr>
          <p:spPr bwMode="auto">
            <a:xfrm>
              <a:off x="0" y="1298"/>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pSp>
          <p:nvGrpSpPr>
            <p:cNvPr id="4106" name="Group 6"/>
            <p:cNvGrpSpPr>
              <a:grpSpLocks/>
            </p:cNvGrpSpPr>
            <p:nvPr/>
          </p:nvGrpSpPr>
          <p:grpSpPr bwMode="auto">
            <a:xfrm>
              <a:off x="728" y="768"/>
              <a:ext cx="4453" cy="1056"/>
              <a:chOff x="728" y="768"/>
              <a:chExt cx="4453" cy="768"/>
            </a:xfrm>
          </p:grpSpPr>
          <p:grpSp>
            <p:nvGrpSpPr>
              <p:cNvPr id="4107" name="Group 7"/>
              <p:cNvGrpSpPr>
                <a:grpSpLocks/>
              </p:cNvGrpSpPr>
              <p:nvPr/>
            </p:nvGrpSpPr>
            <p:grpSpPr bwMode="auto">
              <a:xfrm>
                <a:off x="728" y="768"/>
                <a:ext cx="4295" cy="768"/>
                <a:chOff x="728" y="768"/>
                <a:chExt cx="4295" cy="768"/>
              </a:xfrm>
            </p:grpSpPr>
            <p:sp>
              <p:nvSpPr>
                <p:cNvPr id="4109" name="Rectangle 8"/>
                <p:cNvSpPr>
                  <a:spLocks noChangeArrowheads="1"/>
                </p:cNvSpPr>
                <p:nvPr/>
              </p:nvSpPr>
              <p:spPr bwMode="auto">
                <a:xfrm>
                  <a:off x="2591" y="960"/>
                  <a:ext cx="19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0"/>
                    </a:spcBef>
                  </a:pPr>
                  <a:r>
                    <a:rPr lang="en-US" altLang="zh-CN" sz="1200" b="0">
                      <a:latin typeface="Times New Roman" pitchFamily="18" charset="0"/>
                      <a:cs typeface="Times New Roman" pitchFamily="18" charset="0"/>
                    </a:rPr>
                    <a:t>, </a:t>
                  </a:r>
                  <a:endParaRPr lang="en-US" altLang="zh-CN" sz="1800" b="0"/>
                </a:p>
              </p:txBody>
            </p:sp>
            <p:grpSp>
              <p:nvGrpSpPr>
                <p:cNvPr id="4110" name="Group 9"/>
                <p:cNvGrpSpPr>
                  <a:grpSpLocks/>
                </p:cNvGrpSpPr>
                <p:nvPr/>
              </p:nvGrpSpPr>
              <p:grpSpPr bwMode="auto">
                <a:xfrm>
                  <a:off x="728" y="768"/>
                  <a:ext cx="4295" cy="768"/>
                  <a:chOff x="728" y="768"/>
                  <a:chExt cx="4295" cy="768"/>
                </a:xfrm>
              </p:grpSpPr>
              <p:graphicFrame>
                <p:nvGraphicFramePr>
                  <p:cNvPr id="4098" name="Object 3"/>
                  <p:cNvGraphicFramePr>
                    <a:graphicFrameLocks noChangeAspect="1"/>
                  </p:cNvGraphicFramePr>
                  <p:nvPr>
                    <p:extLst>
                      <p:ext uri="{D42A27DB-BD31-4B8C-83A1-F6EECF244321}">
                        <p14:modId xmlns:p14="http://schemas.microsoft.com/office/powerpoint/2010/main" val="1580355469"/>
                      </p:ext>
                    </p:extLst>
                  </p:nvPr>
                </p:nvGraphicFramePr>
                <p:xfrm>
                  <a:off x="728" y="768"/>
                  <a:ext cx="856" cy="383"/>
                </p:xfrm>
                <a:graphic>
                  <a:graphicData uri="http://schemas.openxmlformats.org/presentationml/2006/ole">
                    <mc:AlternateContent xmlns:mc="http://schemas.openxmlformats.org/markup-compatibility/2006">
                      <mc:Choice xmlns:v="urn:schemas-microsoft-com:vml" Requires="v">
                        <p:oleObj spid="_x0000_s4123" name="Microsoft 公式 3.0" r:id="rId3" imgW="622030" imgH="431613" progId="Equation.3">
                          <p:embed/>
                        </p:oleObj>
                      </mc:Choice>
                      <mc:Fallback>
                        <p:oleObj name="Microsoft 公式 3.0" r:id="rId3" imgW="622030"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 y="768"/>
                                <a:ext cx="856" cy="383"/>
                              </a:xfrm>
                              <a:prstGeom prst="rect">
                                <a:avLst/>
                              </a:prstGeom>
                              <a:solidFill>
                                <a:srgbClr val="FFDB69"/>
                              </a:solidFill>
                            </p:spPr>
                          </p:pic>
                        </p:oleObj>
                      </mc:Fallback>
                    </mc:AlternateContent>
                  </a:graphicData>
                </a:graphic>
              </p:graphicFrame>
              <p:graphicFrame>
                <p:nvGraphicFramePr>
                  <p:cNvPr id="4099" name="Object 4"/>
                  <p:cNvGraphicFramePr>
                    <a:graphicFrameLocks noChangeAspect="1"/>
                  </p:cNvGraphicFramePr>
                  <p:nvPr>
                    <p:extLst>
                      <p:ext uri="{D42A27DB-BD31-4B8C-83A1-F6EECF244321}">
                        <p14:modId xmlns:p14="http://schemas.microsoft.com/office/powerpoint/2010/main" val="156290937"/>
                      </p:ext>
                    </p:extLst>
                  </p:nvPr>
                </p:nvGraphicFramePr>
                <p:xfrm>
                  <a:off x="1792" y="768"/>
                  <a:ext cx="896" cy="383"/>
                </p:xfrm>
                <a:graphic>
                  <a:graphicData uri="http://schemas.openxmlformats.org/presentationml/2006/ole">
                    <mc:AlternateContent xmlns:mc="http://schemas.openxmlformats.org/markup-compatibility/2006">
                      <mc:Choice xmlns:v="urn:schemas-microsoft-com:vml" Requires="v">
                        <p:oleObj spid="_x0000_s4124" name="Microsoft 公式 3.0" r:id="rId5" imgW="647700" imgH="431800" progId="Equation.3">
                          <p:embed/>
                        </p:oleObj>
                      </mc:Choice>
                      <mc:Fallback>
                        <p:oleObj name="Microsoft 公式 3.0" r:id="rId5" imgW="6477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 y="768"/>
                                <a:ext cx="896" cy="383"/>
                              </a:xfrm>
                              <a:prstGeom prst="rect">
                                <a:avLst/>
                              </a:prstGeom>
                              <a:solidFill>
                                <a:srgbClr val="FFDB69"/>
                              </a:solidFill>
                            </p:spPr>
                          </p:pic>
                        </p:oleObj>
                      </mc:Fallback>
                    </mc:AlternateContent>
                  </a:graphicData>
                </a:graphic>
              </p:graphicFrame>
              <p:graphicFrame>
                <p:nvGraphicFramePr>
                  <p:cNvPr id="4100" name="Object 5"/>
                  <p:cNvGraphicFramePr>
                    <a:graphicFrameLocks noChangeAspect="1"/>
                  </p:cNvGraphicFramePr>
                  <p:nvPr>
                    <p:extLst>
                      <p:ext uri="{D42A27DB-BD31-4B8C-83A1-F6EECF244321}">
                        <p14:modId xmlns:p14="http://schemas.microsoft.com/office/powerpoint/2010/main" val="272803650"/>
                      </p:ext>
                    </p:extLst>
                  </p:nvPr>
                </p:nvGraphicFramePr>
                <p:xfrm>
                  <a:off x="3024" y="768"/>
                  <a:ext cx="830" cy="384"/>
                </p:xfrm>
                <a:graphic>
                  <a:graphicData uri="http://schemas.openxmlformats.org/presentationml/2006/ole">
                    <mc:AlternateContent xmlns:mc="http://schemas.openxmlformats.org/markup-compatibility/2006">
                      <mc:Choice xmlns:v="urn:schemas-microsoft-com:vml" Requires="v">
                        <p:oleObj spid="_x0000_s4125" name="Microsoft 公式 3.0" r:id="rId7" imgW="596900" imgH="431800" progId="Equation.3">
                          <p:embed/>
                        </p:oleObj>
                      </mc:Choice>
                      <mc:Fallback>
                        <p:oleObj name="Microsoft 公式 3.0" r:id="rId7" imgW="5969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4" y="768"/>
                                <a:ext cx="830" cy="384"/>
                              </a:xfrm>
                              <a:prstGeom prst="rect">
                                <a:avLst/>
                              </a:prstGeom>
                              <a:solidFill>
                                <a:srgbClr val="FFDB69"/>
                              </a:solidFill>
                            </p:spPr>
                          </p:pic>
                        </p:oleObj>
                      </mc:Fallback>
                    </mc:AlternateContent>
                  </a:graphicData>
                </a:graphic>
              </p:graphicFrame>
              <p:graphicFrame>
                <p:nvGraphicFramePr>
                  <p:cNvPr id="4101" name="Object 6"/>
                  <p:cNvGraphicFramePr>
                    <a:graphicFrameLocks noChangeAspect="1"/>
                  </p:cNvGraphicFramePr>
                  <p:nvPr>
                    <p:extLst>
                      <p:ext uri="{D42A27DB-BD31-4B8C-83A1-F6EECF244321}">
                        <p14:modId xmlns:p14="http://schemas.microsoft.com/office/powerpoint/2010/main" val="3312550325"/>
                      </p:ext>
                    </p:extLst>
                  </p:nvPr>
                </p:nvGraphicFramePr>
                <p:xfrm>
                  <a:off x="4272" y="769"/>
                  <a:ext cx="751" cy="383"/>
                </p:xfrm>
                <a:graphic>
                  <a:graphicData uri="http://schemas.openxmlformats.org/presentationml/2006/ole">
                    <mc:AlternateContent xmlns:mc="http://schemas.openxmlformats.org/markup-compatibility/2006">
                      <mc:Choice xmlns:v="urn:schemas-microsoft-com:vml" Requires="v">
                        <p:oleObj spid="_x0000_s4126" name="Microsoft 公式 3.0" r:id="rId9" imgW="545863" imgH="431613" progId="Equation.3">
                          <p:embed/>
                        </p:oleObj>
                      </mc:Choice>
                      <mc:Fallback>
                        <p:oleObj name="Microsoft 公式 3.0" r:id="rId9" imgW="545863" imgH="431613"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2" y="769"/>
                                <a:ext cx="751" cy="383"/>
                              </a:xfrm>
                              <a:prstGeom prst="rect">
                                <a:avLst/>
                              </a:prstGeom>
                              <a:solidFill>
                                <a:srgbClr val="FFDB69"/>
                              </a:solidFill>
                            </p:spPr>
                          </p:pic>
                        </p:oleObj>
                      </mc:Fallback>
                    </mc:AlternateContent>
                  </a:graphicData>
                </a:graphic>
              </p:graphicFrame>
              <p:graphicFrame>
                <p:nvGraphicFramePr>
                  <p:cNvPr id="4102" name="Object 7"/>
                  <p:cNvGraphicFramePr>
                    <a:graphicFrameLocks noChangeAspect="1"/>
                  </p:cNvGraphicFramePr>
                  <p:nvPr>
                    <p:extLst>
                      <p:ext uri="{D42A27DB-BD31-4B8C-83A1-F6EECF244321}">
                        <p14:modId xmlns:p14="http://schemas.microsoft.com/office/powerpoint/2010/main" val="3124460443"/>
                      </p:ext>
                    </p:extLst>
                  </p:nvPr>
                </p:nvGraphicFramePr>
                <p:xfrm>
                  <a:off x="1536" y="1357"/>
                  <a:ext cx="2016" cy="179"/>
                </p:xfrm>
                <a:graphic>
                  <a:graphicData uri="http://schemas.openxmlformats.org/presentationml/2006/ole">
                    <mc:AlternateContent xmlns:mc="http://schemas.openxmlformats.org/markup-compatibility/2006">
                      <mc:Choice xmlns:v="urn:schemas-microsoft-com:vml" Requires="v">
                        <p:oleObj spid="_x0000_s4127" name="Microsoft 公式 3.0" r:id="rId11" imgW="1459866" imgH="203112" progId="Equation.3">
                          <p:embed/>
                        </p:oleObj>
                      </mc:Choice>
                      <mc:Fallback>
                        <p:oleObj name="Microsoft 公式 3.0" r:id="rId11" imgW="1459866" imgH="203112"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1357"/>
                                <a:ext cx="2016" cy="179"/>
                              </a:xfrm>
                              <a:prstGeom prst="rect">
                                <a:avLst/>
                              </a:prstGeom>
                              <a:solidFill>
                                <a:srgbClr val="FFDB69"/>
                              </a:solidFill>
                            </p:spPr>
                          </p:pic>
                        </p:oleObj>
                      </mc:Fallback>
                    </mc:AlternateContent>
                  </a:graphicData>
                </a:graphic>
              </p:graphicFrame>
            </p:grpSp>
            <p:sp>
              <p:nvSpPr>
                <p:cNvPr id="4111" name="Rectangle 15"/>
                <p:cNvSpPr>
                  <a:spLocks noChangeArrowheads="1"/>
                </p:cNvSpPr>
                <p:nvPr/>
              </p:nvSpPr>
              <p:spPr bwMode="auto">
                <a:xfrm>
                  <a:off x="1440" y="1009"/>
                  <a:ext cx="19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0"/>
                    </a:spcBef>
                  </a:pPr>
                  <a:r>
                    <a:rPr lang="en-US" altLang="zh-CN" sz="1200" b="0">
                      <a:latin typeface="Times New Roman" pitchFamily="18" charset="0"/>
                      <a:cs typeface="Times New Roman" pitchFamily="18" charset="0"/>
                    </a:rPr>
                    <a:t>, </a:t>
                  </a:r>
                  <a:endParaRPr lang="en-US" altLang="zh-CN" sz="1800" b="0"/>
                </a:p>
              </p:txBody>
            </p:sp>
            <p:sp>
              <p:nvSpPr>
                <p:cNvPr id="4112" name="Rectangle 16"/>
                <p:cNvSpPr>
                  <a:spLocks noChangeArrowheads="1"/>
                </p:cNvSpPr>
                <p:nvPr/>
              </p:nvSpPr>
              <p:spPr bwMode="auto">
                <a:xfrm>
                  <a:off x="3744" y="960"/>
                  <a:ext cx="2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0"/>
                    </a:spcBef>
                  </a:pPr>
                  <a:r>
                    <a:rPr lang="zh-CN" altLang="en-US" sz="1200" b="0">
                      <a:latin typeface="Times New Roman" pitchFamily="18" charset="0"/>
                      <a:cs typeface="Times New Roman" pitchFamily="18" charset="0"/>
                    </a:rPr>
                    <a:t>， </a:t>
                  </a:r>
                  <a:endParaRPr lang="zh-CN" altLang="en-US" sz="1800" b="0"/>
                </a:p>
              </p:txBody>
            </p:sp>
          </p:grpSp>
          <p:sp>
            <p:nvSpPr>
              <p:cNvPr id="4108" name="Rectangle 17"/>
              <p:cNvSpPr>
                <a:spLocks noChangeArrowheads="1"/>
              </p:cNvSpPr>
              <p:nvPr/>
            </p:nvSpPr>
            <p:spPr bwMode="auto">
              <a:xfrm>
                <a:off x="4992" y="960"/>
                <a:ext cx="18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0"/>
                  </a:spcBef>
                </a:pPr>
                <a:r>
                  <a:rPr lang="en-US" altLang="zh-CN" sz="1200" b="0">
                    <a:latin typeface="Times New Roman" pitchFamily="18" charset="0"/>
                    <a:cs typeface="Times New Roman" pitchFamily="18" charset="0"/>
                  </a:rPr>
                  <a:t>, </a:t>
                </a:r>
                <a:endParaRPr lang="en-US" altLang="zh-CN" sz="1800" b="0"/>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0" y="620713"/>
            <a:ext cx="8893175" cy="5445125"/>
          </a:xfrm>
        </p:spPr>
        <p:txBody>
          <a:bodyPr/>
          <a:lstStyle/>
          <a:p>
            <a:pPr eaLnBrk="1" hangingPunct="1">
              <a:lnSpc>
                <a:spcPct val="90000"/>
              </a:lnSpc>
              <a:spcBef>
                <a:spcPct val="0"/>
              </a:spcBef>
              <a:buFont typeface="Wingdings" pitchFamily="2" charset="2"/>
              <a:buNone/>
            </a:pPr>
            <a:r>
              <a:rPr kumimoji="0" lang="zh-CN" altLang="en-US" sz="2400" b="1" smtClean="0"/>
              <a:t>（</a:t>
            </a:r>
            <a:r>
              <a:rPr kumimoji="0" lang="en-US" altLang="zh-CN" sz="2400" b="1" smtClean="0"/>
              <a:t>3</a:t>
            </a:r>
            <a:r>
              <a:rPr kumimoji="0" lang="zh-CN" altLang="en-US" sz="2400" b="1" smtClean="0"/>
              <a:t>）滑动平均滤波</a:t>
            </a:r>
          </a:p>
          <a:p>
            <a:pPr eaLnBrk="1" hangingPunct="1">
              <a:lnSpc>
                <a:spcPct val="90000"/>
              </a:lnSpc>
              <a:spcBef>
                <a:spcPct val="0"/>
              </a:spcBef>
              <a:buFont typeface="Wingdings" pitchFamily="2" charset="2"/>
              <a:buNone/>
            </a:pPr>
            <a:endParaRPr kumimoji="0" lang="zh-CN" altLang="en-US" sz="2400" b="1" smtClean="0"/>
          </a:p>
          <a:p>
            <a:pPr eaLnBrk="1" hangingPunct="1">
              <a:lnSpc>
                <a:spcPct val="90000"/>
              </a:lnSpc>
              <a:spcBef>
                <a:spcPct val="0"/>
              </a:spcBef>
              <a:buFont typeface="Wingdings" pitchFamily="2" charset="2"/>
              <a:buNone/>
            </a:pPr>
            <a:r>
              <a:rPr kumimoji="0" lang="zh-CN" altLang="en-US" sz="2400" b="1" smtClean="0"/>
              <a:t>	前两种的平均滤波算法每取得一个有效采样值时必须连续进行若干次采样。当系统的采样速度较慢或采样信号变化较快时，系统的实时性就无法得到保证。滑动平均滤波是在每个采样周期只采样一次，将这一次采样值和过去的若干次采样值一起算术平均或加权平均，所得结果即为有效采样值。</a:t>
            </a:r>
          </a:p>
          <a:p>
            <a:pPr eaLnBrk="1" hangingPunct="1">
              <a:lnSpc>
                <a:spcPct val="90000"/>
              </a:lnSpc>
              <a:spcBef>
                <a:spcPct val="0"/>
              </a:spcBef>
            </a:pPr>
            <a:endParaRPr kumimoji="0" lang="zh-CN" altLang="en-US" sz="2400" b="1" smtClean="0"/>
          </a:p>
          <a:p>
            <a:pPr eaLnBrk="1" hangingPunct="1">
              <a:lnSpc>
                <a:spcPct val="90000"/>
              </a:lnSpc>
              <a:spcBef>
                <a:spcPct val="0"/>
              </a:spcBef>
              <a:buFont typeface="Wingdings" pitchFamily="2" charset="2"/>
              <a:buNone/>
            </a:pPr>
            <a:r>
              <a:rPr kumimoji="0" lang="zh-CN" altLang="en-US" sz="2400" b="1" smtClean="0"/>
              <a:t>	具体作法可由循环队列结构方式来实现数据的存放，比如取</a:t>
            </a:r>
            <a:r>
              <a:rPr kumimoji="0" lang="zh-CN" altLang="en-US" sz="2400" b="1" i="1" smtClean="0"/>
              <a:t> </a:t>
            </a:r>
            <a:r>
              <a:rPr kumimoji="0" lang="en-US" altLang="zh-CN" sz="2400" b="1" i="1" smtClean="0"/>
              <a:t>m </a:t>
            </a:r>
            <a:r>
              <a:rPr kumimoji="0" lang="zh-CN" altLang="en-US" sz="2400" b="1" smtClean="0"/>
              <a:t>个采样值求滑动平均，只要在</a:t>
            </a:r>
            <a:r>
              <a:rPr kumimoji="0" lang="en-US" altLang="zh-CN" sz="2400" b="1" smtClean="0"/>
              <a:t>RAM</a:t>
            </a:r>
            <a:r>
              <a:rPr kumimoji="0" lang="zh-CN" altLang="en-US" sz="2400" b="1" smtClean="0"/>
              <a:t>中开辟</a:t>
            </a:r>
            <a:r>
              <a:rPr kumimoji="0" lang="en-US" altLang="zh-CN" sz="2400" b="1" i="1" smtClean="0"/>
              <a:t>m</a:t>
            </a:r>
            <a:r>
              <a:rPr kumimoji="0" lang="zh-CN" altLang="en-US" sz="2400" b="1" smtClean="0"/>
              <a:t>个数据暂存区，每次新采集一个数据便存入暂存区的队尾， 同时冲掉队首的一个数据，这样在存储器队列中始终保持有</a:t>
            </a:r>
            <a:r>
              <a:rPr kumimoji="0" lang="en-US" altLang="zh-CN" sz="2400" b="1" i="1" smtClean="0"/>
              <a:t>m</a:t>
            </a:r>
            <a:r>
              <a:rPr kumimoji="0" lang="zh-CN" altLang="en-US" sz="2400" b="1" smtClean="0"/>
              <a:t>个最新的数据。</a:t>
            </a:r>
          </a:p>
          <a:p>
            <a:pPr eaLnBrk="1" hangingPunct="1">
              <a:lnSpc>
                <a:spcPct val="90000"/>
              </a:lnSpc>
              <a:spcBef>
                <a:spcPct val="0"/>
              </a:spcBef>
              <a:buFont typeface="Wingdings" pitchFamily="2" charset="2"/>
              <a:buNone/>
            </a:pPr>
            <a:r>
              <a:rPr kumimoji="0" lang="zh-CN" altLang="en-US" sz="2400" b="1" smtClean="0"/>
              <a:t>	</a:t>
            </a:r>
          </a:p>
          <a:p>
            <a:pPr eaLnBrk="1" hangingPunct="1">
              <a:lnSpc>
                <a:spcPct val="90000"/>
              </a:lnSpc>
              <a:spcBef>
                <a:spcPct val="0"/>
              </a:spcBef>
              <a:buFont typeface="Wingdings" pitchFamily="2" charset="2"/>
              <a:buNone/>
            </a:pPr>
            <a:r>
              <a:rPr kumimoji="0" lang="zh-CN" altLang="en-US" sz="2400" b="1" smtClean="0"/>
              <a:t>	滑动平均滤波算法的最大优势就是实时性好，提高了系统的响应速度。</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250825" y="1628775"/>
            <a:ext cx="8642350" cy="4616450"/>
          </a:xfrm>
        </p:spPr>
        <p:txBody>
          <a:bodyPr/>
          <a:lstStyle/>
          <a:p>
            <a:pPr eaLnBrk="1" hangingPunct="1">
              <a:spcBef>
                <a:spcPct val="0"/>
              </a:spcBef>
              <a:buFont typeface="Wingdings" pitchFamily="2" charset="2"/>
              <a:buNone/>
            </a:pPr>
            <a:r>
              <a:rPr kumimoji="0" lang="zh-CN" altLang="en-US" sz="2400" b="1" smtClean="0"/>
              <a:t>	</a:t>
            </a:r>
            <a:r>
              <a:rPr kumimoji="0" lang="zh-CN" altLang="en-US" sz="2400" b="1" smtClean="0">
                <a:latin typeface="宋体" pitchFamily="2" charset="-122"/>
              </a:rPr>
              <a:t>中值滤波是将信号</a:t>
            </a:r>
            <a:r>
              <a:rPr kumimoji="0" lang="en-US" altLang="zh-CN" sz="2400" b="1" smtClean="0">
                <a:latin typeface="宋体" pitchFamily="2" charset="-122"/>
              </a:rPr>
              <a:t>y</a:t>
            </a:r>
            <a:r>
              <a:rPr kumimoji="0" lang="zh-CN" altLang="en-US" sz="2400" b="1" smtClean="0">
                <a:latin typeface="宋体" pitchFamily="2" charset="-122"/>
              </a:rPr>
              <a:t>的连续</a:t>
            </a:r>
            <a:r>
              <a:rPr kumimoji="0" lang="en-US" altLang="zh-CN" sz="2400" b="1" smtClean="0">
                <a:latin typeface="宋体" pitchFamily="2" charset="-122"/>
              </a:rPr>
              <a:t>m</a:t>
            </a:r>
            <a:r>
              <a:rPr kumimoji="0" lang="zh-CN" altLang="en-US" sz="2400" b="1" smtClean="0">
                <a:latin typeface="宋体" pitchFamily="2" charset="-122"/>
              </a:rPr>
              <a:t>次采样值按大小进行排序，取其中间值作为本次的有效采样值。采样次数</a:t>
            </a:r>
            <a:r>
              <a:rPr kumimoji="0" lang="en-US" altLang="zh-CN" sz="2400" b="1" smtClean="0">
                <a:latin typeface="宋体" pitchFamily="2" charset="-122"/>
              </a:rPr>
              <a:t>m</a:t>
            </a:r>
            <a:r>
              <a:rPr kumimoji="0" lang="zh-CN" altLang="en-US" sz="2400" b="1" smtClean="0">
                <a:latin typeface="宋体" pitchFamily="2" charset="-122"/>
              </a:rPr>
              <a:t>应为奇数，一般</a:t>
            </a:r>
            <a:r>
              <a:rPr kumimoji="0" lang="en-US" altLang="zh-CN" sz="2400" b="1" smtClean="0">
                <a:latin typeface="宋体" pitchFamily="2" charset="-122"/>
              </a:rPr>
              <a:t>3</a:t>
            </a:r>
            <a:r>
              <a:rPr kumimoji="0" lang="zh-CN" altLang="en-US" sz="2400" b="1" smtClean="0">
                <a:latin typeface="宋体" pitchFamily="2" charset="-122"/>
              </a:rPr>
              <a:t>～</a:t>
            </a:r>
            <a:r>
              <a:rPr kumimoji="0" lang="en-US" altLang="zh-CN" sz="2400" b="1" smtClean="0">
                <a:latin typeface="宋体" pitchFamily="2" charset="-122"/>
              </a:rPr>
              <a:t>5</a:t>
            </a:r>
            <a:r>
              <a:rPr kumimoji="0" lang="zh-CN" altLang="en-US" sz="2400" b="1" smtClean="0">
                <a:latin typeface="宋体" pitchFamily="2" charset="-122"/>
              </a:rPr>
              <a:t>次即可。</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编制中值滤波的算法程序，首先把</a:t>
            </a:r>
            <a:r>
              <a:rPr kumimoji="0" lang="en-US" altLang="zh-CN" sz="2400" b="1" smtClean="0">
                <a:latin typeface="宋体" pitchFamily="2" charset="-122"/>
              </a:rPr>
              <a:t>m</a:t>
            </a:r>
            <a:r>
              <a:rPr kumimoji="0" lang="zh-CN" altLang="en-US" sz="2400" b="1" smtClean="0">
                <a:latin typeface="宋体" pitchFamily="2" charset="-122"/>
              </a:rPr>
              <a:t>个采样值从小到大（或从大到小）进行排队。可采用几种常规的排序算法如冒泡算法，然后再取中间值。</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中值滤波对缓变过程中的偶然因素引起的波动或采样器不稳定造成的误差所引起的脉动干扰比较有效，而对快速变化过程</a:t>
            </a:r>
            <a:r>
              <a:rPr kumimoji="0" lang="en-US" altLang="zh-CN" sz="2400" b="1" smtClean="0">
                <a:latin typeface="宋体" pitchFamily="2" charset="-122"/>
              </a:rPr>
              <a:t>(</a:t>
            </a:r>
            <a:r>
              <a:rPr kumimoji="0" lang="zh-CN" altLang="en-US" sz="2400" b="1" smtClean="0">
                <a:latin typeface="宋体" pitchFamily="2" charset="-122"/>
              </a:rPr>
              <a:t>如流量</a:t>
            </a:r>
            <a:r>
              <a:rPr kumimoji="0" lang="en-US" altLang="zh-CN" sz="2400" b="1" smtClean="0">
                <a:latin typeface="宋体" pitchFamily="2" charset="-122"/>
              </a:rPr>
              <a:t>)</a:t>
            </a:r>
            <a:r>
              <a:rPr kumimoji="0" lang="zh-CN" altLang="en-US" sz="2400" b="1" smtClean="0">
                <a:latin typeface="宋体" pitchFamily="2" charset="-122"/>
              </a:rPr>
              <a:t>的信号采样则不适用。</a:t>
            </a:r>
          </a:p>
        </p:txBody>
      </p:sp>
      <p:sp>
        <p:nvSpPr>
          <p:cNvPr id="35842" name="Rectangle 2"/>
          <p:cNvSpPr>
            <a:spLocks noGrp="1" noChangeArrowheads="1"/>
          </p:cNvSpPr>
          <p:nvPr>
            <p:ph type="title"/>
          </p:nvPr>
        </p:nvSpPr>
        <p:spPr>
          <a:xfrm>
            <a:off x="685800" y="381000"/>
            <a:ext cx="7772400" cy="1143000"/>
          </a:xfrm>
        </p:spPr>
        <p:txBody>
          <a:bodyPr/>
          <a:lstStyle/>
          <a:p>
            <a:pPr eaLnBrk="1" hangingPunct="1"/>
            <a:r>
              <a:rPr lang="en-US" altLang="zh-CN" sz="3200" smtClean="0">
                <a:latin typeface="Times New Roman" pitchFamily="18" charset="0"/>
              </a:rPr>
              <a:t>——</a:t>
            </a:r>
            <a:r>
              <a:rPr lang="en-US" altLang="zh-CN" sz="3200" smtClean="0"/>
              <a:t>2 </a:t>
            </a:r>
            <a:r>
              <a:rPr lang="zh-CN" altLang="en-US" sz="3200" smtClean="0"/>
              <a:t>中值滤波</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0" y="1268413"/>
            <a:ext cx="8893175" cy="5589587"/>
          </a:xfrm>
        </p:spPr>
        <p:txBody>
          <a:bodyPr/>
          <a:lstStyle/>
          <a:p>
            <a:pPr eaLnBrk="1" hangingPunct="1">
              <a:spcBef>
                <a:spcPct val="0"/>
              </a:spcBef>
              <a:buFont typeface="Wingdings" pitchFamily="2" charset="2"/>
              <a:buNone/>
            </a:pPr>
            <a:r>
              <a:rPr kumimoji="0" lang="zh-CN" altLang="en-US" sz="2400" b="1" smtClean="0">
                <a:latin typeface="宋体" pitchFamily="2" charset="-122"/>
              </a:rPr>
              <a:t>	生产过程中许多物理量的变化需要一定的时间，因此相邻两次采样值之间的变化幅度应在一定的限度之内。</a:t>
            </a:r>
          </a:p>
          <a:p>
            <a:pPr eaLnBrk="1" hangingPunct="1">
              <a:spcBef>
                <a:spcPct val="0"/>
              </a:spcBef>
              <a:buFont typeface="Wingdings" pitchFamily="2" charset="2"/>
              <a:buNone/>
            </a:pPr>
            <a:r>
              <a:rPr kumimoji="0" lang="zh-CN" altLang="en-US" sz="2400" b="1" smtClean="0">
                <a:solidFill>
                  <a:schemeClr val="hlink"/>
                </a:solidFill>
                <a:latin typeface="宋体" pitchFamily="2" charset="-122"/>
              </a:rPr>
              <a:t>	</a:t>
            </a:r>
          </a:p>
          <a:p>
            <a:pPr eaLnBrk="1" hangingPunct="1">
              <a:spcBef>
                <a:spcPct val="0"/>
              </a:spcBef>
              <a:buFont typeface="Wingdings" pitchFamily="2" charset="2"/>
              <a:buNone/>
            </a:pPr>
            <a:r>
              <a:rPr kumimoji="0" lang="zh-CN" altLang="en-US" sz="2400" b="1" smtClean="0">
                <a:solidFill>
                  <a:schemeClr val="hlink"/>
                </a:solidFill>
                <a:latin typeface="宋体" pitchFamily="2" charset="-122"/>
              </a:rPr>
              <a:t>	</a:t>
            </a:r>
            <a:r>
              <a:rPr kumimoji="0" lang="zh-CN" altLang="en-US" sz="2400" b="1" smtClean="0">
                <a:solidFill>
                  <a:schemeClr val="tx2"/>
                </a:solidFill>
                <a:latin typeface="宋体" pitchFamily="2" charset="-122"/>
              </a:rPr>
              <a:t>限幅滤波</a:t>
            </a:r>
            <a:r>
              <a:rPr kumimoji="0" lang="zh-CN" altLang="en-US" sz="2400" b="1" smtClean="0">
                <a:latin typeface="宋体" pitchFamily="2" charset="-122"/>
              </a:rPr>
              <a:t>就是把两次相邻的采样值相减，求其增量的绝对值，再与两次采样所允许的最大差值</a:t>
            </a:r>
            <a:r>
              <a:rPr kumimoji="0" lang="zh-CN" altLang="en-US" sz="2400" b="1" smtClean="0">
                <a:latin typeface="宋体" pitchFamily="2" charset="-122"/>
                <a:sym typeface="Symbol" pitchFamily="18" charset="2"/>
              </a:rPr>
              <a:t></a:t>
            </a:r>
            <a:r>
              <a:rPr kumimoji="0" lang="en-US" altLang="zh-CN" sz="2400" b="1" smtClean="0">
                <a:latin typeface="宋体" pitchFamily="2" charset="-122"/>
              </a:rPr>
              <a:t>Y</a:t>
            </a:r>
            <a:r>
              <a:rPr kumimoji="0" lang="zh-CN" altLang="en-US" sz="2400" b="1" smtClean="0">
                <a:latin typeface="宋体" pitchFamily="2" charset="-122"/>
              </a:rPr>
              <a:t>进行比较，如果小于或等于</a:t>
            </a:r>
            <a:r>
              <a:rPr kumimoji="0" lang="zh-CN" altLang="en-US" sz="2400" b="1" smtClean="0">
                <a:latin typeface="宋体" pitchFamily="2" charset="-122"/>
                <a:sym typeface="Symbol" pitchFamily="18" charset="2"/>
              </a:rPr>
              <a:t></a:t>
            </a:r>
            <a:r>
              <a:rPr kumimoji="0" lang="en-US" altLang="zh-CN" sz="2400" b="1" smtClean="0">
                <a:latin typeface="宋体" pitchFamily="2" charset="-122"/>
              </a:rPr>
              <a:t>Y</a:t>
            </a:r>
            <a:r>
              <a:rPr kumimoji="0" lang="zh-CN" altLang="en-US" sz="2400" b="1" smtClean="0">
                <a:latin typeface="宋体" pitchFamily="2" charset="-122"/>
              </a:rPr>
              <a:t>，表示本次采样值</a:t>
            </a:r>
            <a:r>
              <a:rPr kumimoji="0" lang="en-US" altLang="zh-CN" sz="2400" b="1" smtClean="0">
                <a:latin typeface="宋体" pitchFamily="2" charset="-122"/>
              </a:rPr>
              <a:t>y(k)</a:t>
            </a:r>
            <a:r>
              <a:rPr kumimoji="0" lang="zh-CN" altLang="en-US" sz="2400" b="1" smtClean="0">
                <a:latin typeface="宋体" pitchFamily="2" charset="-122"/>
              </a:rPr>
              <a:t>是真实的，则取</a:t>
            </a:r>
            <a:r>
              <a:rPr kumimoji="0" lang="en-US" altLang="zh-CN" sz="2400" b="1" smtClean="0">
                <a:latin typeface="宋体" pitchFamily="2" charset="-122"/>
              </a:rPr>
              <a:t>y(k)</a:t>
            </a:r>
            <a:r>
              <a:rPr kumimoji="0" lang="zh-CN" altLang="en-US" sz="2400" b="1" smtClean="0">
                <a:latin typeface="宋体" pitchFamily="2" charset="-122"/>
              </a:rPr>
              <a:t>为有效采样值；反之，</a:t>
            </a:r>
            <a:r>
              <a:rPr kumimoji="0" lang="en-US" altLang="zh-CN" sz="2400" b="1" smtClean="0">
                <a:latin typeface="宋体" pitchFamily="2" charset="-122"/>
              </a:rPr>
              <a:t>y(k)</a:t>
            </a:r>
            <a:r>
              <a:rPr kumimoji="0" lang="zh-CN" altLang="en-US" sz="2400" b="1" smtClean="0">
                <a:latin typeface="宋体" pitchFamily="2" charset="-122"/>
              </a:rPr>
              <a:t>是不真实的， 则取上次采样值</a:t>
            </a:r>
            <a:r>
              <a:rPr kumimoji="0" lang="en-US" altLang="zh-CN" sz="2400" b="1" smtClean="0">
                <a:latin typeface="宋体" pitchFamily="2" charset="-122"/>
              </a:rPr>
              <a:t>y(k</a:t>
            </a:r>
            <a:r>
              <a:rPr kumimoji="0" lang="en-US" altLang="zh-CN" sz="2400" b="1" smtClean="0">
                <a:latin typeface="宋体" pitchFamily="2" charset="-122"/>
                <a:sym typeface="Symbol" pitchFamily="18" charset="2"/>
              </a:rPr>
              <a:t></a:t>
            </a:r>
            <a:r>
              <a:rPr kumimoji="0" lang="en-US" altLang="zh-CN" sz="2400" b="1" smtClean="0">
                <a:latin typeface="宋体" pitchFamily="2" charset="-122"/>
              </a:rPr>
              <a:t>1)</a:t>
            </a:r>
            <a:r>
              <a:rPr kumimoji="0" lang="zh-CN" altLang="en-US" sz="2400" b="1" smtClean="0">
                <a:latin typeface="宋体" pitchFamily="2" charset="-122"/>
              </a:rPr>
              <a:t>作为本次有效采样值。</a:t>
            </a:r>
          </a:p>
          <a:p>
            <a:pPr eaLnBrk="1" hangingPunct="1">
              <a:spcBef>
                <a:spcPct val="0"/>
              </a:spcBef>
              <a:buFont typeface="Wingdings" pitchFamily="2" charset="2"/>
              <a:buNone/>
            </a:pPr>
            <a:r>
              <a:rPr kumimoji="0" lang="zh-CN" altLang="en-US" sz="2400" b="1" smtClean="0">
                <a:latin typeface="宋体" pitchFamily="2" charset="-122"/>
              </a:rPr>
              <a:t>		当</a:t>
            </a:r>
            <a:r>
              <a:rPr kumimoji="0" lang="en-US" altLang="zh-CN" sz="2400" b="1" smtClean="0">
                <a:latin typeface="宋体" pitchFamily="2" charset="-122"/>
              </a:rPr>
              <a:t>| y(k)</a:t>
            </a:r>
            <a:r>
              <a:rPr kumimoji="0" lang="en-US" altLang="zh-CN" sz="2400" b="1" smtClean="0">
                <a:latin typeface="宋体" pitchFamily="2" charset="-122"/>
                <a:sym typeface="Symbol" pitchFamily="18" charset="2"/>
              </a:rPr>
              <a:t></a:t>
            </a:r>
            <a:r>
              <a:rPr kumimoji="0" lang="en-US" altLang="zh-CN" sz="2400" b="1" smtClean="0">
                <a:latin typeface="宋体" pitchFamily="2" charset="-122"/>
              </a:rPr>
              <a:t>y(k</a:t>
            </a:r>
            <a:r>
              <a:rPr kumimoji="0" lang="en-US" altLang="zh-CN" sz="2400" b="1" smtClean="0">
                <a:latin typeface="宋体" pitchFamily="2" charset="-122"/>
                <a:sym typeface="Symbol" pitchFamily="18" charset="2"/>
              </a:rPr>
              <a:t></a:t>
            </a:r>
            <a:r>
              <a:rPr kumimoji="0" lang="en-US" altLang="zh-CN" sz="2400" b="1" smtClean="0">
                <a:latin typeface="宋体" pitchFamily="2" charset="-122"/>
              </a:rPr>
              <a:t>1) | </a:t>
            </a:r>
            <a:r>
              <a:rPr kumimoji="0" lang="en-US" altLang="zh-CN" sz="2400" b="1" smtClean="0">
                <a:latin typeface="宋体" pitchFamily="2" charset="-122"/>
                <a:sym typeface="Symbol" pitchFamily="18" charset="2"/>
              </a:rPr>
              <a:t></a:t>
            </a:r>
            <a:r>
              <a:rPr kumimoji="0" lang="en-US" altLang="zh-CN" sz="2400" b="1" smtClean="0">
                <a:latin typeface="宋体" pitchFamily="2" charset="-122"/>
              </a:rPr>
              <a:t> </a:t>
            </a:r>
            <a:r>
              <a:rPr kumimoji="0" lang="en-US" altLang="zh-CN" sz="2400" b="1" smtClean="0">
                <a:latin typeface="宋体" pitchFamily="2" charset="-122"/>
                <a:sym typeface="Symbol" pitchFamily="18" charset="2"/>
              </a:rPr>
              <a:t></a:t>
            </a:r>
            <a:r>
              <a:rPr kumimoji="0" lang="en-US" altLang="zh-CN" sz="2400" b="1" smtClean="0">
                <a:latin typeface="宋体" pitchFamily="2" charset="-122"/>
              </a:rPr>
              <a:t>Y </a:t>
            </a:r>
            <a:r>
              <a:rPr kumimoji="0" lang="zh-CN" altLang="en-US" sz="2400" b="1" smtClean="0">
                <a:latin typeface="宋体" pitchFamily="2" charset="-122"/>
              </a:rPr>
              <a:t>时，则取 </a:t>
            </a:r>
            <a:r>
              <a:rPr kumimoji="0" lang="en-US" altLang="zh-CN" sz="2400" b="1" smtClean="0">
                <a:latin typeface="宋体" pitchFamily="2" charset="-122"/>
              </a:rPr>
              <a:t>y(k)=y(k)</a:t>
            </a:r>
          </a:p>
          <a:p>
            <a:pPr eaLnBrk="1" hangingPunct="1">
              <a:spcBef>
                <a:spcPct val="0"/>
              </a:spcBef>
              <a:buFont typeface="Wingdings" pitchFamily="2" charset="2"/>
              <a:buNone/>
            </a:pPr>
            <a:r>
              <a:rPr kumimoji="0" lang="zh-CN" altLang="en-US" sz="2400" b="1" smtClean="0">
                <a:latin typeface="宋体" pitchFamily="2" charset="-122"/>
              </a:rPr>
              <a:t>		当</a:t>
            </a:r>
            <a:r>
              <a:rPr kumimoji="0" lang="en-US" altLang="zh-CN" sz="2400" b="1" smtClean="0">
                <a:latin typeface="宋体" pitchFamily="2" charset="-122"/>
              </a:rPr>
              <a:t>| y(k)</a:t>
            </a:r>
            <a:r>
              <a:rPr kumimoji="0" lang="en-US" altLang="zh-CN" sz="2400" b="1" smtClean="0">
                <a:latin typeface="宋体" pitchFamily="2" charset="-122"/>
                <a:sym typeface="Symbol" pitchFamily="18" charset="2"/>
              </a:rPr>
              <a:t></a:t>
            </a:r>
            <a:r>
              <a:rPr kumimoji="0" lang="en-US" altLang="zh-CN" sz="2400" b="1" smtClean="0">
                <a:latin typeface="宋体" pitchFamily="2" charset="-122"/>
              </a:rPr>
              <a:t>y(k</a:t>
            </a:r>
            <a:r>
              <a:rPr kumimoji="0" lang="en-US" altLang="zh-CN" sz="2400" b="1" smtClean="0">
                <a:latin typeface="宋体" pitchFamily="2" charset="-122"/>
                <a:sym typeface="Symbol" pitchFamily="18" charset="2"/>
              </a:rPr>
              <a:t></a:t>
            </a:r>
            <a:r>
              <a:rPr kumimoji="0" lang="en-US" altLang="zh-CN" sz="2400" b="1" smtClean="0">
                <a:latin typeface="宋体" pitchFamily="2" charset="-122"/>
              </a:rPr>
              <a:t>1) | &gt; </a:t>
            </a:r>
            <a:r>
              <a:rPr kumimoji="0" lang="en-US" altLang="zh-CN" sz="2400" b="1" smtClean="0">
                <a:latin typeface="宋体" pitchFamily="2" charset="-122"/>
                <a:sym typeface="Symbol" pitchFamily="18" charset="2"/>
              </a:rPr>
              <a:t></a:t>
            </a:r>
            <a:r>
              <a:rPr kumimoji="0" lang="en-US" altLang="zh-CN" sz="2400" b="1" smtClean="0">
                <a:latin typeface="宋体" pitchFamily="2" charset="-122"/>
              </a:rPr>
              <a:t>Y </a:t>
            </a:r>
            <a:r>
              <a:rPr kumimoji="0" lang="zh-CN" altLang="en-US" sz="2400" b="1" smtClean="0">
                <a:latin typeface="宋体" pitchFamily="2" charset="-122"/>
              </a:rPr>
              <a:t>时，则取</a:t>
            </a:r>
            <a:r>
              <a:rPr kumimoji="0" lang="en-US" altLang="zh-CN" sz="2400" b="1" smtClean="0">
                <a:latin typeface="宋体" pitchFamily="2" charset="-122"/>
              </a:rPr>
              <a:t>y(k)=y(k-1)</a:t>
            </a:r>
          </a:p>
          <a:p>
            <a:pPr lvl="1" eaLnBrk="1" hangingPunct="1">
              <a:spcBef>
                <a:spcPct val="0"/>
              </a:spcBef>
              <a:buFontTx/>
              <a:buNone/>
            </a:pPr>
            <a:r>
              <a:rPr kumimoji="0" lang="zh-CN" altLang="en-US" sz="2400" b="1" smtClean="0">
                <a:solidFill>
                  <a:srgbClr val="FF5050"/>
                </a:solidFill>
                <a:latin typeface="宋体" pitchFamily="2" charset="-122"/>
                <a:sym typeface="Symbol" pitchFamily="18" charset="2"/>
              </a:rPr>
              <a:t>	</a:t>
            </a:r>
            <a:r>
              <a:rPr kumimoji="0" lang="zh-CN" altLang="en-US" sz="2400" b="1" smtClean="0">
                <a:latin typeface="宋体" pitchFamily="2" charset="-122"/>
                <a:sym typeface="Symbol" pitchFamily="18" charset="2"/>
              </a:rPr>
              <a:t>	</a:t>
            </a:r>
            <a:r>
              <a:rPr kumimoji="0" lang="en-US" altLang="zh-CN" sz="2400" b="1" smtClean="0">
                <a:latin typeface="宋体" pitchFamily="2" charset="-122"/>
                <a:sym typeface="Symbol" pitchFamily="18" charset="2"/>
              </a:rPr>
              <a:t>Y</a:t>
            </a:r>
            <a:r>
              <a:rPr kumimoji="0" lang="en-US" altLang="zh-CN" sz="2400" b="1" smtClean="0">
                <a:latin typeface="宋体" pitchFamily="2" charset="-122"/>
              </a:rPr>
              <a:t>──</a:t>
            </a:r>
            <a:r>
              <a:rPr kumimoji="0" lang="zh-CN" altLang="en-US" sz="2400" b="1" smtClean="0">
                <a:latin typeface="宋体" pitchFamily="2" charset="-122"/>
              </a:rPr>
              <a:t>相邻两次采样值所允许的最大偏差，其大小取决于控制系统采样周期</a:t>
            </a:r>
            <a:r>
              <a:rPr kumimoji="0" lang="en-US" altLang="zh-CN" sz="2400" b="1" smtClean="0">
                <a:latin typeface="宋体" pitchFamily="2" charset="-122"/>
              </a:rPr>
              <a:t>T</a:t>
            </a:r>
            <a:r>
              <a:rPr kumimoji="0" lang="zh-CN" altLang="en-US" sz="2400" b="1" smtClean="0">
                <a:latin typeface="宋体" pitchFamily="2" charset="-122"/>
              </a:rPr>
              <a:t>和信号</a:t>
            </a:r>
            <a:r>
              <a:rPr kumimoji="0" lang="en-US" altLang="zh-CN" sz="2400" b="1" smtClean="0">
                <a:latin typeface="宋体" pitchFamily="2" charset="-122"/>
              </a:rPr>
              <a:t>Y</a:t>
            </a:r>
            <a:r>
              <a:rPr kumimoji="0" lang="zh-CN" altLang="en-US" sz="2400" b="1" smtClean="0">
                <a:latin typeface="宋体" pitchFamily="2" charset="-122"/>
              </a:rPr>
              <a:t>的正常变化率。</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限幅滤波对随机干扰或采样器不稳定引起的失真有良好的滤波效果。</a:t>
            </a:r>
          </a:p>
        </p:txBody>
      </p:sp>
      <p:sp>
        <p:nvSpPr>
          <p:cNvPr id="36866" name="Rectangle 2"/>
          <p:cNvSpPr>
            <a:spLocks noGrp="1" noChangeArrowheads="1"/>
          </p:cNvSpPr>
          <p:nvPr>
            <p:ph type="title"/>
          </p:nvPr>
        </p:nvSpPr>
        <p:spPr>
          <a:xfrm>
            <a:off x="684213" y="0"/>
            <a:ext cx="7772400" cy="1143000"/>
          </a:xfrm>
        </p:spPr>
        <p:txBody>
          <a:bodyPr/>
          <a:lstStyle/>
          <a:p>
            <a:pPr eaLnBrk="1" hangingPunct="1"/>
            <a:r>
              <a:rPr lang="en-US" altLang="zh-CN" sz="3200" smtClean="0">
                <a:latin typeface="Times New Roman" pitchFamily="18" charset="0"/>
              </a:rPr>
              <a:t>——</a:t>
            </a:r>
            <a:r>
              <a:rPr lang="en-US" altLang="zh-CN" sz="3200" smtClean="0"/>
              <a:t>3 </a:t>
            </a:r>
            <a:r>
              <a:rPr lang="zh-CN" altLang="en-US" sz="3200" smtClean="0"/>
              <a:t>限幅滤波</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50825" y="908050"/>
            <a:ext cx="8640763" cy="4464050"/>
          </a:xfrm>
        </p:spPr>
        <p:txBody>
          <a:bodyPr/>
          <a:lstStyle/>
          <a:p>
            <a:pPr eaLnBrk="1" hangingPunct="1">
              <a:lnSpc>
                <a:spcPct val="90000"/>
              </a:lnSpc>
              <a:spcBef>
                <a:spcPct val="0"/>
              </a:spcBef>
              <a:buFont typeface="Wingdings" pitchFamily="2" charset="2"/>
              <a:buNone/>
            </a:pPr>
            <a:r>
              <a:rPr lang="zh-CN" altLang="en-US" sz="2400" b="1" smtClean="0">
                <a:latin typeface="宋体" pitchFamily="2" charset="-122"/>
              </a:rPr>
              <a:t>	</a:t>
            </a:r>
            <a:r>
              <a:rPr lang="zh-CN" altLang="en-US" sz="2400" b="1" smtClean="0">
                <a:solidFill>
                  <a:schemeClr val="tx2"/>
                </a:solidFill>
                <a:latin typeface="宋体" pitchFamily="2" charset="-122"/>
              </a:rPr>
              <a:t>限速滤波</a:t>
            </a:r>
            <a:r>
              <a:rPr lang="zh-CN" altLang="en-US" sz="2400" b="1" smtClean="0">
                <a:latin typeface="宋体" pitchFamily="2" charset="-122"/>
              </a:rPr>
              <a:t>是在限幅滤波的基础上的一个改进，它是利用三次采样值决定采样结果，设采样时刻</a:t>
            </a:r>
            <a:r>
              <a:rPr lang="en-US" altLang="zh-CN" sz="2400" b="1" smtClean="0">
                <a:latin typeface="宋体" pitchFamily="2" charset="-122"/>
              </a:rPr>
              <a:t>t1</a:t>
            </a:r>
            <a:r>
              <a:rPr lang="zh-CN" altLang="en-US" sz="2400" b="1" smtClean="0">
                <a:latin typeface="宋体" pitchFamily="2" charset="-122"/>
              </a:rPr>
              <a:t>，</a:t>
            </a:r>
            <a:r>
              <a:rPr lang="en-US" altLang="zh-CN" sz="2400" b="1" smtClean="0">
                <a:latin typeface="宋体" pitchFamily="2" charset="-122"/>
              </a:rPr>
              <a:t>t2</a:t>
            </a:r>
            <a:r>
              <a:rPr lang="zh-CN" altLang="en-US" sz="2400" b="1" smtClean="0">
                <a:latin typeface="宋体" pitchFamily="2" charset="-122"/>
              </a:rPr>
              <a:t>，</a:t>
            </a:r>
            <a:r>
              <a:rPr lang="en-US" altLang="zh-CN" sz="2400" b="1" smtClean="0">
                <a:latin typeface="宋体" pitchFamily="2" charset="-122"/>
              </a:rPr>
              <a:t>t3</a:t>
            </a:r>
            <a:r>
              <a:rPr lang="zh-CN" altLang="en-US" sz="2400" b="1" smtClean="0">
                <a:latin typeface="宋体" pitchFamily="2" charset="-122"/>
              </a:rPr>
              <a:t>所采集的参数分别为</a:t>
            </a:r>
            <a:r>
              <a:rPr lang="en-US" altLang="zh-CN" sz="2400" b="1" smtClean="0">
                <a:latin typeface="宋体" pitchFamily="2" charset="-122"/>
              </a:rPr>
              <a:t>Y(1)</a:t>
            </a:r>
            <a:r>
              <a:rPr lang="zh-CN" altLang="en-US" sz="2400" b="1" smtClean="0">
                <a:latin typeface="宋体" pitchFamily="2" charset="-122"/>
              </a:rPr>
              <a:t>，</a:t>
            </a:r>
            <a:r>
              <a:rPr lang="en-US" altLang="zh-CN" sz="2400" b="1" smtClean="0">
                <a:latin typeface="宋体" pitchFamily="2" charset="-122"/>
              </a:rPr>
              <a:t>Y(2)</a:t>
            </a:r>
            <a:r>
              <a:rPr lang="zh-CN" altLang="en-US" sz="2400" b="1" smtClean="0">
                <a:latin typeface="宋体" pitchFamily="2" charset="-122"/>
              </a:rPr>
              <a:t>，</a:t>
            </a:r>
            <a:r>
              <a:rPr lang="en-US" altLang="zh-CN" sz="2400" b="1" smtClean="0">
                <a:latin typeface="宋体" pitchFamily="2" charset="-122"/>
              </a:rPr>
              <a:t>Y(3)</a:t>
            </a:r>
            <a:r>
              <a:rPr lang="zh-CN" altLang="en-US" sz="2400" b="1" smtClean="0">
                <a:latin typeface="宋体" pitchFamily="2" charset="-122"/>
              </a:rPr>
              <a:t>，则：</a:t>
            </a:r>
          </a:p>
          <a:p>
            <a:pPr eaLnBrk="1" hangingPunct="1">
              <a:lnSpc>
                <a:spcPct val="90000"/>
              </a:lnSpc>
              <a:spcBef>
                <a:spcPct val="0"/>
              </a:spcBef>
              <a:buFont typeface="Wingdings" pitchFamily="2" charset="2"/>
              <a:buNone/>
            </a:pPr>
            <a:r>
              <a:rPr lang="zh-CN" altLang="en-US" sz="2400" b="1" smtClean="0">
                <a:latin typeface="宋体" pitchFamily="2" charset="-122"/>
              </a:rPr>
              <a:t>	当</a:t>
            </a:r>
            <a:r>
              <a:rPr lang="en-US" altLang="zh-CN" sz="2400" b="1" smtClean="0">
                <a:latin typeface="宋体" pitchFamily="2" charset="-122"/>
              </a:rPr>
              <a:t>|Y(2)-Y(1)|≤△Y</a:t>
            </a:r>
            <a:r>
              <a:rPr lang="zh-CN" altLang="en-US" sz="2400" b="1" smtClean="0">
                <a:latin typeface="宋体" pitchFamily="2" charset="-122"/>
              </a:rPr>
              <a:t>时，</a:t>
            </a:r>
            <a:r>
              <a:rPr lang="en-US" altLang="zh-CN" sz="2400" b="1" smtClean="0">
                <a:latin typeface="宋体" pitchFamily="2" charset="-122"/>
              </a:rPr>
              <a:t>Y(2)</a:t>
            </a:r>
            <a:r>
              <a:rPr lang="zh-CN" altLang="en-US" sz="2400" b="1" smtClean="0">
                <a:latin typeface="宋体" pitchFamily="2" charset="-122"/>
              </a:rPr>
              <a:t>输入计算机</a:t>
            </a:r>
          </a:p>
          <a:p>
            <a:pPr eaLnBrk="1" hangingPunct="1">
              <a:lnSpc>
                <a:spcPct val="90000"/>
              </a:lnSpc>
              <a:spcBef>
                <a:spcPct val="0"/>
              </a:spcBef>
              <a:buFont typeface="Wingdings" pitchFamily="2" charset="2"/>
              <a:buNone/>
            </a:pPr>
            <a:r>
              <a:rPr lang="zh-CN" altLang="en-US" sz="2400" b="1" smtClean="0">
                <a:latin typeface="宋体" pitchFamily="2" charset="-122"/>
              </a:rPr>
              <a:t>	当</a:t>
            </a:r>
            <a:r>
              <a:rPr lang="en-US" altLang="zh-CN" sz="2400" b="1" smtClean="0">
                <a:latin typeface="宋体" pitchFamily="2" charset="-122"/>
              </a:rPr>
              <a:t>|Y(2)-Y(1)|&gt;△Y</a:t>
            </a:r>
            <a:r>
              <a:rPr lang="zh-CN" altLang="en-US" sz="2400" b="1" smtClean="0">
                <a:latin typeface="宋体" pitchFamily="2" charset="-122"/>
              </a:rPr>
              <a:t>时，</a:t>
            </a:r>
            <a:r>
              <a:rPr lang="en-US" altLang="zh-CN" sz="2400" b="1" smtClean="0">
                <a:latin typeface="宋体" pitchFamily="2" charset="-122"/>
              </a:rPr>
              <a:t>Y(2)</a:t>
            </a:r>
            <a:r>
              <a:rPr lang="zh-CN" altLang="en-US" sz="2400" b="1" smtClean="0">
                <a:latin typeface="宋体" pitchFamily="2" charset="-122"/>
              </a:rPr>
              <a:t>保留，继续采样取得</a:t>
            </a:r>
            <a:r>
              <a:rPr lang="en-US" altLang="zh-CN" sz="2400" b="1" smtClean="0">
                <a:latin typeface="宋体" pitchFamily="2" charset="-122"/>
              </a:rPr>
              <a:t>Y(3)</a:t>
            </a:r>
          </a:p>
          <a:p>
            <a:pPr eaLnBrk="1" hangingPunct="1">
              <a:lnSpc>
                <a:spcPct val="90000"/>
              </a:lnSpc>
              <a:spcBef>
                <a:spcPct val="0"/>
              </a:spcBef>
              <a:buFont typeface="Wingdings" pitchFamily="2" charset="2"/>
              <a:buNone/>
            </a:pPr>
            <a:r>
              <a:rPr lang="zh-CN" altLang="en-US" sz="2400" b="1" smtClean="0">
                <a:latin typeface="宋体" pitchFamily="2" charset="-122"/>
              </a:rPr>
              <a:t>	当</a:t>
            </a:r>
            <a:r>
              <a:rPr lang="en-US" altLang="zh-CN" sz="2400" b="1" smtClean="0">
                <a:latin typeface="宋体" pitchFamily="2" charset="-122"/>
              </a:rPr>
              <a:t>|Y(3)-Y(2)|≤△Y</a:t>
            </a:r>
            <a:r>
              <a:rPr lang="zh-CN" altLang="en-US" sz="2400" b="1" smtClean="0">
                <a:latin typeface="宋体" pitchFamily="2" charset="-122"/>
              </a:rPr>
              <a:t>时，</a:t>
            </a:r>
            <a:r>
              <a:rPr lang="en-US" altLang="zh-CN" sz="2400" b="1" smtClean="0">
                <a:latin typeface="宋体" pitchFamily="2" charset="-122"/>
              </a:rPr>
              <a:t>Y(3)</a:t>
            </a:r>
            <a:r>
              <a:rPr lang="zh-CN" altLang="en-US" sz="2400" b="1" smtClean="0">
                <a:latin typeface="宋体" pitchFamily="2" charset="-122"/>
              </a:rPr>
              <a:t>输入计算机</a:t>
            </a:r>
          </a:p>
          <a:p>
            <a:pPr eaLnBrk="1" hangingPunct="1">
              <a:lnSpc>
                <a:spcPct val="90000"/>
              </a:lnSpc>
              <a:spcBef>
                <a:spcPct val="0"/>
              </a:spcBef>
              <a:buFont typeface="Wingdings" pitchFamily="2" charset="2"/>
              <a:buNone/>
            </a:pPr>
            <a:r>
              <a:rPr lang="zh-CN" altLang="en-US" sz="2400" b="1" smtClean="0">
                <a:latin typeface="宋体" pitchFamily="2" charset="-122"/>
              </a:rPr>
              <a:t>	当</a:t>
            </a:r>
            <a:r>
              <a:rPr lang="en-US" altLang="zh-CN" sz="2400" b="1" smtClean="0">
                <a:latin typeface="宋体" pitchFamily="2" charset="-122"/>
              </a:rPr>
              <a:t>|Y(3)-Y(2)|&gt;△Y</a:t>
            </a:r>
            <a:r>
              <a:rPr lang="zh-CN" altLang="en-US" sz="2400" b="1" smtClean="0">
                <a:latin typeface="宋体" pitchFamily="2" charset="-122"/>
              </a:rPr>
              <a:t>时，则取</a:t>
            </a:r>
            <a:r>
              <a:rPr lang="en-US" altLang="zh-CN" sz="2400" b="1" smtClean="0">
                <a:latin typeface="宋体" pitchFamily="2" charset="-122"/>
              </a:rPr>
              <a:t>Y(2)</a:t>
            </a:r>
            <a:r>
              <a:rPr lang="zh-CN" altLang="en-US" sz="2400" b="1" smtClean="0">
                <a:latin typeface="宋体" pitchFamily="2" charset="-122"/>
              </a:rPr>
              <a:t>输入计算机</a:t>
            </a:r>
          </a:p>
          <a:p>
            <a:pPr eaLnBrk="1" hangingPunct="1">
              <a:lnSpc>
                <a:spcPct val="90000"/>
              </a:lnSpc>
              <a:spcBef>
                <a:spcPct val="0"/>
              </a:spcBef>
              <a:buFont typeface="Wingdings" pitchFamily="2" charset="2"/>
              <a:buNone/>
            </a:pPr>
            <a:r>
              <a:rPr lang="zh-CN" altLang="en-US" sz="2400" b="1" smtClean="0">
                <a:latin typeface="宋体" pitchFamily="2" charset="-122"/>
              </a:rPr>
              <a:t>	</a:t>
            </a:r>
          </a:p>
          <a:p>
            <a:pPr eaLnBrk="1" hangingPunct="1">
              <a:lnSpc>
                <a:spcPct val="90000"/>
              </a:lnSpc>
              <a:spcBef>
                <a:spcPct val="0"/>
              </a:spcBef>
              <a:buFont typeface="Wingdings" pitchFamily="2" charset="2"/>
              <a:buNone/>
            </a:pPr>
            <a:r>
              <a:rPr lang="zh-CN" altLang="en-US" sz="2400" b="1" smtClean="0">
                <a:latin typeface="宋体" pitchFamily="2" charset="-122"/>
              </a:rPr>
              <a:t>	限速滤波是一种折衷的方法，既考虑了采样的实时性，又考虑到了采样值变化的连续性。这种方法的缺点同样是△</a:t>
            </a:r>
            <a:r>
              <a:rPr lang="en-US" altLang="zh-CN" sz="2400" b="1" smtClean="0">
                <a:latin typeface="宋体" pitchFamily="2" charset="-122"/>
              </a:rPr>
              <a:t>Y</a:t>
            </a:r>
            <a:r>
              <a:rPr lang="zh-CN" altLang="en-US" sz="2400" b="1" smtClean="0">
                <a:latin typeface="宋体" pitchFamily="2" charset="-122"/>
              </a:rPr>
              <a:t>的确定比较困难，而且不能反应采样点数</a:t>
            </a:r>
            <a:r>
              <a:rPr lang="en-US" altLang="zh-CN" sz="2400" b="1" smtClean="0">
                <a:latin typeface="宋体" pitchFamily="2" charset="-122"/>
              </a:rPr>
              <a:t>N&gt;3</a:t>
            </a:r>
            <a:r>
              <a:rPr lang="zh-CN" altLang="en-US" sz="2400" b="1" smtClean="0">
                <a:latin typeface="宋体" pitchFamily="2" charset="-122"/>
              </a:rPr>
              <a:t>时各采样数值受干扰情况。一般在实际使用中，可将△</a:t>
            </a:r>
            <a:r>
              <a:rPr lang="en-US" altLang="zh-CN" sz="2400" b="1" smtClean="0">
                <a:latin typeface="宋体" pitchFamily="2" charset="-122"/>
              </a:rPr>
              <a:t>Y</a:t>
            </a:r>
            <a:r>
              <a:rPr lang="zh-CN" altLang="en-US" sz="2400" b="1" smtClean="0">
                <a:latin typeface="宋体" pitchFamily="2" charset="-122"/>
              </a:rPr>
              <a:t>取为：</a:t>
            </a:r>
          </a:p>
        </p:txBody>
      </p:sp>
      <p:sp>
        <p:nvSpPr>
          <p:cNvPr id="5124"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5122" name="Object 4"/>
          <p:cNvGraphicFramePr>
            <a:graphicFrameLocks noChangeAspect="1"/>
          </p:cNvGraphicFramePr>
          <p:nvPr>
            <p:extLst>
              <p:ext uri="{D42A27DB-BD31-4B8C-83A1-F6EECF244321}">
                <p14:modId xmlns:p14="http://schemas.microsoft.com/office/powerpoint/2010/main" val="3086047096"/>
              </p:ext>
            </p:extLst>
          </p:nvPr>
        </p:nvGraphicFramePr>
        <p:xfrm>
          <a:off x="2843213" y="5734050"/>
          <a:ext cx="3095625" cy="665163"/>
        </p:xfrm>
        <a:graphic>
          <a:graphicData uri="http://schemas.openxmlformats.org/presentationml/2006/ole">
            <mc:AlternateContent xmlns:mc="http://schemas.openxmlformats.org/markup-compatibility/2006">
              <mc:Choice xmlns:v="urn:schemas-microsoft-com:vml" Requires="v">
                <p:oleObj spid="_x0000_s5127" name="公式" r:id="rId3" imgW="1815312" imgH="393529" progId="Equation.3">
                  <p:embed/>
                </p:oleObj>
              </mc:Choice>
              <mc:Fallback>
                <p:oleObj name="公式" r:id="rId3" imgW="1815312"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5734050"/>
                        <a:ext cx="3095625" cy="665163"/>
                      </a:xfrm>
                      <a:prstGeom prst="rect">
                        <a:avLst/>
                      </a:prstGeom>
                      <a:solidFill>
                        <a:srgbClr val="FFDB69"/>
                      </a:solidFill>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buFont typeface="Wingdings" pitchFamily="2" charset="2"/>
              <a:buNone/>
            </a:pPr>
            <a:r>
              <a:rPr kumimoji="0" lang="zh-CN" altLang="en-US" b="1" smtClean="0">
                <a:latin typeface="宋体" pitchFamily="2" charset="-122"/>
              </a:rPr>
              <a:t>	1、误差校正技术</a:t>
            </a:r>
          </a:p>
          <a:p>
            <a:pPr eaLnBrk="1" hangingPunct="1">
              <a:buFont typeface="Wingdings" pitchFamily="2" charset="2"/>
              <a:buNone/>
            </a:pPr>
            <a:r>
              <a:rPr kumimoji="0" lang="zh-CN" altLang="en-US" b="1" smtClean="0">
                <a:latin typeface="宋体" pitchFamily="2" charset="-122"/>
              </a:rPr>
              <a:t>	</a:t>
            </a:r>
            <a:r>
              <a:rPr kumimoji="0" lang="en-US" altLang="zh-CN" b="1" smtClean="0">
                <a:latin typeface="宋体" pitchFamily="2" charset="-122"/>
              </a:rPr>
              <a:t>2</a:t>
            </a:r>
            <a:r>
              <a:rPr kumimoji="0" lang="zh-CN" altLang="en-US" b="1" smtClean="0">
                <a:latin typeface="宋体" pitchFamily="2" charset="-122"/>
              </a:rPr>
              <a:t>、数字滤波技术</a:t>
            </a:r>
          </a:p>
          <a:p>
            <a:pPr eaLnBrk="1" hangingPunct="1">
              <a:buFont typeface="Wingdings" pitchFamily="2" charset="2"/>
              <a:buNone/>
            </a:pPr>
            <a:r>
              <a:rPr kumimoji="0" lang="en-US" altLang="zh-CN" b="1" smtClean="0">
                <a:latin typeface="宋体" pitchFamily="2" charset="-122"/>
              </a:rPr>
              <a:t>	3</a:t>
            </a:r>
            <a:r>
              <a:rPr kumimoji="0" lang="zh-CN" altLang="en-US" b="1" smtClean="0">
                <a:latin typeface="宋体" pitchFamily="2" charset="-122"/>
              </a:rPr>
              <a:t>、标度转换技术</a:t>
            </a:r>
          </a:p>
          <a:p>
            <a:pPr eaLnBrk="1" hangingPunct="1">
              <a:buFont typeface="Wingdings" pitchFamily="2" charset="2"/>
              <a:buNone/>
            </a:pPr>
            <a:r>
              <a:rPr kumimoji="0" lang="en-US" altLang="zh-CN" b="1" smtClean="0">
                <a:latin typeface="宋体" pitchFamily="2" charset="-122"/>
              </a:rPr>
              <a:t>	4</a:t>
            </a:r>
            <a:r>
              <a:rPr kumimoji="0" lang="zh-CN" altLang="en-US" b="1" smtClean="0">
                <a:latin typeface="宋体" pitchFamily="2" charset="-122"/>
              </a:rPr>
              <a:t>、越限报警技术</a:t>
            </a:r>
          </a:p>
        </p:txBody>
      </p:sp>
      <p:sp>
        <p:nvSpPr>
          <p:cNvPr id="24578" name="Rectangle 2"/>
          <p:cNvSpPr>
            <a:spLocks noGrp="1" noChangeArrowheads="1"/>
          </p:cNvSpPr>
          <p:nvPr>
            <p:ph type="title"/>
          </p:nvPr>
        </p:nvSpPr>
        <p:spPr/>
        <p:txBody>
          <a:bodyPr/>
          <a:lstStyle/>
          <a:p>
            <a:pPr eaLnBrk="1" hangingPunct="1"/>
            <a:r>
              <a:rPr kumimoji="0" lang="zh-CN" altLang="en-US" sz="3600" smtClean="0">
                <a:latin typeface="宋体" pitchFamily="2" charset="-122"/>
              </a:rPr>
              <a:t>本章主要内容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idx="1"/>
          </p:nvPr>
        </p:nvSpPr>
        <p:spPr>
          <a:xfrm>
            <a:off x="179388" y="1268413"/>
            <a:ext cx="8686800" cy="1143000"/>
          </a:xfrm>
        </p:spPr>
        <p:txBody>
          <a:bodyPr/>
          <a:lstStyle/>
          <a:p>
            <a:pPr eaLnBrk="1" hangingPunct="1">
              <a:buFont typeface="Wingdings" pitchFamily="2" charset="2"/>
              <a:buNone/>
            </a:pPr>
            <a:r>
              <a:rPr kumimoji="0" lang="zh-CN" altLang="en-US" sz="2800" b="1" smtClean="0">
                <a:solidFill>
                  <a:schemeClr val="hlink"/>
                </a:solidFill>
              </a:rPr>
              <a:t>	</a:t>
            </a:r>
            <a:r>
              <a:rPr kumimoji="0" lang="zh-CN" altLang="en-US" sz="2800" b="1" smtClean="0">
                <a:solidFill>
                  <a:schemeClr val="tx2"/>
                </a:solidFill>
              </a:rPr>
              <a:t>惯性滤波</a:t>
            </a:r>
            <a:r>
              <a:rPr kumimoji="0" lang="zh-CN" altLang="en-US" sz="2800" b="1" smtClean="0"/>
              <a:t>是模拟硬件</a:t>
            </a:r>
            <a:r>
              <a:rPr kumimoji="0" lang="en-US" altLang="zh-CN" sz="2800" b="1" smtClean="0"/>
              <a:t>RC</a:t>
            </a:r>
            <a:r>
              <a:rPr kumimoji="0" lang="zh-CN" altLang="en-US" sz="2800" b="1" smtClean="0"/>
              <a:t>低通滤波器的数字实现。常用的</a:t>
            </a:r>
            <a:r>
              <a:rPr kumimoji="0" lang="en-US" altLang="zh-CN" sz="2800" b="1" smtClean="0"/>
              <a:t>RC</a:t>
            </a:r>
            <a:r>
              <a:rPr kumimoji="0" lang="zh-CN" altLang="en-US" sz="2800" b="1" smtClean="0"/>
              <a:t>滤波器的传递函数是</a:t>
            </a:r>
          </a:p>
        </p:txBody>
      </p:sp>
      <p:sp>
        <p:nvSpPr>
          <p:cNvPr id="6147" name="Rectangle 2"/>
          <p:cNvSpPr>
            <a:spLocks noGrp="1" noChangeArrowheads="1"/>
          </p:cNvSpPr>
          <p:nvPr>
            <p:ph type="title"/>
          </p:nvPr>
        </p:nvSpPr>
        <p:spPr>
          <a:xfrm>
            <a:off x="755650" y="0"/>
            <a:ext cx="7772400" cy="1143000"/>
          </a:xfrm>
        </p:spPr>
        <p:txBody>
          <a:bodyPr/>
          <a:lstStyle/>
          <a:p>
            <a:pPr eaLnBrk="1" hangingPunct="1"/>
            <a:r>
              <a:rPr lang="en-US" altLang="zh-CN" sz="3200" smtClean="0">
                <a:latin typeface="Times New Roman" pitchFamily="18" charset="0"/>
              </a:rPr>
              <a:t>——</a:t>
            </a:r>
            <a:r>
              <a:rPr lang="en-US" altLang="zh-CN" sz="3200" smtClean="0"/>
              <a:t>4 </a:t>
            </a:r>
            <a:r>
              <a:rPr lang="zh-CN" altLang="en-US" sz="3200" smtClean="0"/>
              <a:t>惯性滤波</a:t>
            </a:r>
          </a:p>
        </p:txBody>
      </p:sp>
      <p:graphicFrame>
        <p:nvGraphicFramePr>
          <p:cNvPr id="6146" name="Object 10"/>
          <p:cNvGraphicFramePr>
            <a:graphicFrameLocks noChangeAspect="1"/>
          </p:cNvGraphicFramePr>
          <p:nvPr>
            <p:extLst>
              <p:ext uri="{D42A27DB-BD31-4B8C-83A1-F6EECF244321}">
                <p14:modId xmlns:p14="http://schemas.microsoft.com/office/powerpoint/2010/main" val="2305241402"/>
              </p:ext>
            </p:extLst>
          </p:nvPr>
        </p:nvGraphicFramePr>
        <p:xfrm>
          <a:off x="3203575" y="2276475"/>
          <a:ext cx="2232025" cy="769938"/>
        </p:xfrm>
        <a:graphic>
          <a:graphicData uri="http://schemas.openxmlformats.org/presentationml/2006/ole">
            <mc:AlternateContent xmlns:mc="http://schemas.openxmlformats.org/markup-compatibility/2006">
              <mc:Choice xmlns:v="urn:schemas-microsoft-com:vml" Requires="v">
                <p:oleObj spid="_x0000_s6152" name="Equation" r:id="rId3" imgW="1104840" imgH="380880" progId="Equation.3">
                  <p:embed/>
                </p:oleObj>
              </mc:Choice>
              <mc:Fallback>
                <p:oleObj name="Equation" r:id="rId3" imgW="1104840" imgH="38088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276475"/>
                        <a:ext cx="2232025" cy="769938"/>
                      </a:xfrm>
                      <a:prstGeom prst="rect">
                        <a:avLst/>
                      </a:prstGeom>
                      <a:solidFill>
                        <a:srgbClr val="FFDB69"/>
                      </a:solidFill>
                      <a:ln>
                        <a:noFill/>
                      </a:ln>
                      <a:effectLst/>
                      <a:extLst/>
                    </p:spPr>
                  </p:pic>
                </p:oleObj>
              </mc:Fallback>
            </mc:AlternateContent>
          </a:graphicData>
        </a:graphic>
      </p:graphicFrame>
      <p:sp>
        <p:nvSpPr>
          <p:cNvPr id="6149" name="Rectangle 11"/>
          <p:cNvSpPr>
            <a:spLocks noChangeArrowheads="1"/>
          </p:cNvSpPr>
          <p:nvPr/>
        </p:nvSpPr>
        <p:spPr bwMode="auto">
          <a:xfrm>
            <a:off x="0" y="3141663"/>
            <a:ext cx="89154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0"/>
              </a:spcBef>
            </a:pPr>
            <a:r>
              <a:rPr lang="zh-CN" altLang="en-US" sz="2800"/>
              <a:t>其中，</a:t>
            </a:r>
            <a:r>
              <a:rPr lang="en-US" altLang="zh-CN" sz="2800">
                <a:latin typeface="宋体" pitchFamily="2" charset="-122"/>
              </a:rPr>
              <a:t>τ</a:t>
            </a:r>
            <a:r>
              <a:rPr lang="en-US" altLang="zh-CN" sz="2800"/>
              <a:t>=RC</a:t>
            </a:r>
            <a:r>
              <a:rPr lang="zh-CN" altLang="en-US" sz="2800"/>
              <a:t>是滤波器的滤波时间常数，其大小直接关系到滤波效果。一般说来，</a:t>
            </a:r>
            <a:r>
              <a:rPr lang="en-US" altLang="zh-CN" sz="2800">
                <a:latin typeface="宋体" pitchFamily="2" charset="-122"/>
              </a:rPr>
              <a:t>τ</a:t>
            </a:r>
            <a:r>
              <a:rPr lang="zh-CN" altLang="en-US" sz="2800"/>
              <a:t>越大，则滤波器的截止频率（滤除的干扰频率）越低，滤出的电压纹波较小，但输出滞后较大。由于大的时间常数及高精度的</a:t>
            </a:r>
            <a:r>
              <a:rPr lang="en-US" altLang="zh-CN" sz="2800"/>
              <a:t>RC</a:t>
            </a:r>
            <a:r>
              <a:rPr lang="zh-CN" altLang="en-US" sz="2800"/>
              <a:t>电路不易制作，所以硬件</a:t>
            </a:r>
            <a:r>
              <a:rPr lang="en-US" altLang="zh-CN" sz="2800"/>
              <a:t>RC </a:t>
            </a:r>
            <a:r>
              <a:rPr lang="zh-CN" altLang="en-US" sz="2800"/>
              <a:t>滤波器不可能对极低频率的信号进行滤波。为此可以模仿硬件</a:t>
            </a:r>
            <a:r>
              <a:rPr lang="en-US" altLang="zh-CN" sz="2800"/>
              <a:t>RC</a:t>
            </a:r>
            <a:r>
              <a:rPr lang="zh-CN" altLang="en-US" sz="2800"/>
              <a:t>滤波器的特性参数，用软件做成低通数字滤波器，从而实现一阶惯性的数字滤波</a:t>
            </a:r>
            <a:r>
              <a:rPr lang="zh-CN" altLang="en-US" sz="2800" b="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half" idx="1"/>
          </p:nvPr>
        </p:nvSpPr>
        <p:spPr>
          <a:xfrm>
            <a:off x="468313" y="1268413"/>
            <a:ext cx="2232025" cy="511175"/>
          </a:xfrm>
        </p:spPr>
        <p:txBody>
          <a:bodyPr/>
          <a:lstStyle/>
          <a:p>
            <a:pPr eaLnBrk="1" hangingPunct="1">
              <a:lnSpc>
                <a:spcPct val="90000"/>
              </a:lnSpc>
              <a:buFont typeface="Wingdings" pitchFamily="2" charset="2"/>
              <a:buNone/>
            </a:pPr>
            <a:r>
              <a:rPr lang="zh-CN" altLang="en-US" sz="2400" b="1" smtClean="0"/>
              <a:t>离散化可得</a:t>
            </a:r>
            <a:r>
              <a:rPr lang="zh-CN" altLang="en-US" sz="2400" smtClean="0"/>
              <a:t>：</a:t>
            </a:r>
          </a:p>
        </p:txBody>
      </p:sp>
      <p:graphicFrame>
        <p:nvGraphicFramePr>
          <p:cNvPr id="7171" name="Object 8"/>
          <p:cNvGraphicFramePr>
            <a:graphicFrameLocks noGrp="1" noChangeAspect="1"/>
          </p:cNvGraphicFramePr>
          <p:nvPr>
            <p:ph sz="half" idx="2"/>
            <p:extLst>
              <p:ext uri="{D42A27DB-BD31-4B8C-83A1-F6EECF244321}">
                <p14:modId xmlns:p14="http://schemas.microsoft.com/office/powerpoint/2010/main" val="4258560380"/>
              </p:ext>
            </p:extLst>
          </p:nvPr>
        </p:nvGraphicFramePr>
        <p:xfrm>
          <a:off x="2771775" y="2276475"/>
          <a:ext cx="5184775" cy="581025"/>
        </p:xfrm>
        <a:graphic>
          <a:graphicData uri="http://schemas.openxmlformats.org/presentationml/2006/ole">
            <mc:AlternateContent xmlns:mc="http://schemas.openxmlformats.org/markup-compatibility/2006">
              <mc:Choice xmlns:v="urn:schemas-microsoft-com:vml" Requires="v">
                <p:oleObj spid="_x0000_s7179" name="公式" r:id="rId3" imgW="3517560" imgH="393480" progId="Equation.3">
                  <p:embed/>
                </p:oleObj>
              </mc:Choice>
              <mc:Fallback>
                <p:oleObj name="公式" r:id="rId3" imgW="3517560" imgH="3934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76475"/>
                        <a:ext cx="5184775" cy="581025"/>
                      </a:xfrm>
                      <a:prstGeom prst="rect">
                        <a:avLst/>
                      </a:prstGeom>
                      <a:solidFill>
                        <a:srgbClr val="FFDB69"/>
                      </a:solidFill>
                      <a:ln>
                        <a:noFill/>
                      </a:ln>
                      <a:effectLst/>
                      <a:extLst/>
                    </p:spPr>
                  </p:pic>
                </p:oleObj>
              </mc:Fallback>
            </mc:AlternateContent>
          </a:graphicData>
        </a:graphic>
      </p:graphicFrame>
      <p:graphicFrame>
        <p:nvGraphicFramePr>
          <p:cNvPr id="7170" name="Object 4"/>
          <p:cNvGraphicFramePr>
            <a:graphicFrameLocks noChangeAspect="1"/>
          </p:cNvGraphicFramePr>
          <p:nvPr>
            <p:extLst>
              <p:ext uri="{D42A27DB-BD31-4B8C-83A1-F6EECF244321}">
                <p14:modId xmlns:p14="http://schemas.microsoft.com/office/powerpoint/2010/main" val="2985379299"/>
              </p:ext>
            </p:extLst>
          </p:nvPr>
        </p:nvGraphicFramePr>
        <p:xfrm>
          <a:off x="3203575" y="1341438"/>
          <a:ext cx="4343400" cy="690562"/>
        </p:xfrm>
        <a:graphic>
          <a:graphicData uri="http://schemas.openxmlformats.org/presentationml/2006/ole">
            <mc:AlternateContent xmlns:mc="http://schemas.openxmlformats.org/markup-compatibility/2006">
              <mc:Choice xmlns:v="urn:schemas-microsoft-com:vml" Requires="v">
                <p:oleObj spid="_x0000_s7180" name="Equation" r:id="rId5" imgW="1574640" imgH="342720" progId="Equation.3">
                  <p:embed/>
                </p:oleObj>
              </mc:Choice>
              <mc:Fallback>
                <p:oleObj name="Equation" r:id="rId5" imgW="1574640" imgH="3427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1341438"/>
                        <a:ext cx="4343400" cy="690562"/>
                      </a:xfrm>
                      <a:prstGeom prst="rect">
                        <a:avLst/>
                      </a:prstGeom>
                      <a:solidFill>
                        <a:srgbClr val="FFDB69"/>
                      </a:solidFill>
                      <a:ln>
                        <a:noFill/>
                      </a:ln>
                      <a:effectLst/>
                      <a:extLst/>
                    </p:spPr>
                  </p:pic>
                </p:oleObj>
              </mc:Fallback>
            </mc:AlternateContent>
          </a:graphicData>
        </a:graphic>
      </p:graphicFrame>
      <p:sp>
        <p:nvSpPr>
          <p:cNvPr id="7173" name="Rectangle 7"/>
          <p:cNvSpPr>
            <a:spLocks noChangeArrowheads="1"/>
          </p:cNvSpPr>
          <p:nvPr/>
        </p:nvSpPr>
        <p:spPr bwMode="auto">
          <a:xfrm>
            <a:off x="1116013" y="2133600"/>
            <a:ext cx="1301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0" tIns="0" rIns="0" bIns="0" anchor="ctr">
            <a:spAutoFit/>
          </a:bodyPr>
          <a:lstStyle/>
          <a:p>
            <a:pPr>
              <a:spcBef>
                <a:spcPct val="0"/>
              </a:spcBef>
            </a:pPr>
            <a:r>
              <a:rPr kumimoji="1" lang="zh-CN" altLang="en-US">
                <a:latin typeface="Times New Roman" pitchFamily="18" charset="0"/>
              </a:rPr>
              <a:t>整理得 ：</a:t>
            </a:r>
          </a:p>
        </p:txBody>
      </p:sp>
      <p:sp>
        <p:nvSpPr>
          <p:cNvPr id="7174" name="Rectangle 10"/>
          <p:cNvSpPr>
            <a:spLocks noChangeArrowheads="1"/>
          </p:cNvSpPr>
          <p:nvPr/>
        </p:nvSpPr>
        <p:spPr bwMode="auto">
          <a:xfrm>
            <a:off x="250825" y="3114675"/>
            <a:ext cx="8640763"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0"/>
              </a:spcBef>
            </a:pPr>
            <a:r>
              <a:rPr lang="zh-CN" altLang="en-US">
                <a:latin typeface="宋体" pitchFamily="2" charset="-122"/>
              </a:rPr>
              <a:t>式中： </a:t>
            </a:r>
          </a:p>
          <a:p>
            <a:pPr>
              <a:spcBef>
                <a:spcPct val="0"/>
              </a:spcBef>
            </a:pPr>
            <a:r>
              <a:rPr lang="en-US" altLang="zh-CN">
                <a:latin typeface="宋体" pitchFamily="2" charset="-122"/>
              </a:rPr>
              <a:t>y(k)——</a:t>
            </a:r>
            <a:r>
              <a:rPr lang="zh-CN" altLang="en-US">
                <a:latin typeface="宋体" pitchFamily="2" charset="-122"/>
              </a:rPr>
              <a:t>第</a:t>
            </a:r>
            <a:r>
              <a:rPr lang="en-US" altLang="zh-CN">
                <a:latin typeface="宋体" pitchFamily="2" charset="-122"/>
              </a:rPr>
              <a:t>k</a:t>
            </a:r>
            <a:r>
              <a:rPr lang="zh-CN" altLang="en-US">
                <a:latin typeface="宋体" pitchFamily="2" charset="-122"/>
              </a:rPr>
              <a:t>次采样的滤波输出值；</a:t>
            </a:r>
          </a:p>
          <a:p>
            <a:pPr>
              <a:spcBef>
                <a:spcPct val="0"/>
              </a:spcBef>
            </a:pPr>
            <a:r>
              <a:rPr lang="en-US" altLang="zh-CN">
                <a:latin typeface="宋体" pitchFamily="2" charset="-122"/>
              </a:rPr>
              <a:t>x(k)——</a:t>
            </a:r>
            <a:r>
              <a:rPr lang="zh-CN" altLang="en-US">
                <a:latin typeface="宋体" pitchFamily="2" charset="-122"/>
              </a:rPr>
              <a:t>第</a:t>
            </a:r>
            <a:r>
              <a:rPr lang="en-US" altLang="zh-CN">
                <a:latin typeface="宋体" pitchFamily="2" charset="-122"/>
              </a:rPr>
              <a:t>k</a:t>
            </a:r>
            <a:r>
              <a:rPr lang="zh-CN" altLang="en-US">
                <a:latin typeface="宋体" pitchFamily="2" charset="-122"/>
              </a:rPr>
              <a:t>次采样值</a:t>
            </a:r>
          </a:p>
          <a:p>
            <a:pPr>
              <a:spcBef>
                <a:spcPct val="0"/>
              </a:spcBef>
            </a:pPr>
            <a:r>
              <a:rPr lang="en-US" altLang="zh-CN">
                <a:latin typeface="宋体" pitchFamily="2" charset="-122"/>
              </a:rPr>
              <a:t>y(k-1)——</a:t>
            </a:r>
            <a:r>
              <a:rPr lang="zh-CN" altLang="en-US">
                <a:latin typeface="宋体" pitchFamily="2" charset="-122"/>
              </a:rPr>
              <a:t>第</a:t>
            </a:r>
            <a:r>
              <a:rPr lang="en-US" altLang="zh-CN">
                <a:latin typeface="宋体" pitchFamily="2" charset="-122"/>
              </a:rPr>
              <a:t>(k-1)</a:t>
            </a:r>
            <a:r>
              <a:rPr lang="zh-CN" altLang="en-US">
                <a:latin typeface="宋体" pitchFamily="2" charset="-122"/>
              </a:rPr>
              <a:t>次采样的滤波输出值</a:t>
            </a:r>
            <a:r>
              <a:rPr lang="en-US" altLang="zh-CN">
                <a:latin typeface="宋体" pitchFamily="2" charset="-122"/>
              </a:rPr>
              <a:t>;</a:t>
            </a:r>
          </a:p>
          <a:p>
            <a:pPr>
              <a:spcBef>
                <a:spcPct val="0"/>
              </a:spcBef>
            </a:pPr>
            <a:r>
              <a:rPr lang="en-US" altLang="zh-CN">
                <a:latin typeface="宋体" pitchFamily="2" charset="-122"/>
              </a:rPr>
              <a:t>a——</a:t>
            </a:r>
            <a:r>
              <a:rPr lang="zh-CN" altLang="en-US">
                <a:latin typeface="宋体" pitchFamily="2" charset="-122"/>
              </a:rPr>
              <a:t>滤波系数</a:t>
            </a:r>
            <a:r>
              <a:rPr lang="en-US" altLang="zh-CN">
                <a:latin typeface="宋体" pitchFamily="2" charset="-122"/>
              </a:rPr>
              <a:t>a =T /(τ+T )</a:t>
            </a:r>
            <a:r>
              <a:rPr lang="zh-CN" altLang="en-US">
                <a:latin typeface="宋体" pitchFamily="2" charset="-122"/>
              </a:rPr>
              <a:t>，且</a:t>
            </a:r>
            <a:r>
              <a:rPr lang="en-US" altLang="zh-CN">
                <a:latin typeface="宋体" pitchFamily="2" charset="-122"/>
              </a:rPr>
              <a:t>0</a:t>
            </a:r>
            <a:r>
              <a:rPr lang="zh-CN" altLang="en-US">
                <a:latin typeface="宋体" pitchFamily="2" charset="-122"/>
              </a:rPr>
              <a:t>＜</a:t>
            </a:r>
            <a:r>
              <a:rPr lang="en-US" altLang="zh-CN">
                <a:latin typeface="宋体" pitchFamily="2" charset="-122"/>
              </a:rPr>
              <a:t>α</a:t>
            </a:r>
            <a:r>
              <a:rPr lang="zh-CN" altLang="en-US">
                <a:latin typeface="宋体" pitchFamily="2" charset="-122"/>
              </a:rPr>
              <a:t>＜</a:t>
            </a:r>
            <a:r>
              <a:rPr lang="en-US" altLang="zh-CN">
                <a:latin typeface="宋体" pitchFamily="2" charset="-122"/>
              </a:rPr>
              <a:t>1 </a:t>
            </a:r>
            <a:endParaRPr lang="zh-CN" altLang="en-US">
              <a:latin typeface="宋体" pitchFamily="2" charset="-122"/>
            </a:endParaRPr>
          </a:p>
          <a:p>
            <a:pPr>
              <a:spcBef>
                <a:spcPct val="0"/>
              </a:spcBef>
            </a:pPr>
            <a:r>
              <a:rPr lang="en-US" altLang="zh-CN">
                <a:latin typeface="宋体" pitchFamily="2" charset="-122"/>
              </a:rPr>
              <a:t>T——</a:t>
            </a:r>
            <a:r>
              <a:rPr lang="zh-CN" altLang="en-US">
                <a:latin typeface="宋体" pitchFamily="2" charset="-122"/>
              </a:rPr>
              <a:t>采样周期</a:t>
            </a:r>
          </a:p>
          <a:p>
            <a:pPr>
              <a:spcBef>
                <a:spcPct val="0"/>
              </a:spcBef>
            </a:pPr>
            <a:r>
              <a:rPr lang="en-US" altLang="zh-CN">
                <a:latin typeface="宋体" pitchFamily="2" charset="-122"/>
              </a:rPr>
              <a:t>τ——</a:t>
            </a:r>
            <a:r>
              <a:rPr lang="zh-CN" altLang="en-US">
                <a:latin typeface="宋体" pitchFamily="2" charset="-122"/>
              </a:rPr>
              <a:t>滤波环节的时间常数</a:t>
            </a:r>
          </a:p>
          <a:p>
            <a:pPr>
              <a:spcBef>
                <a:spcPct val="0"/>
              </a:spcBef>
            </a:pPr>
            <a:r>
              <a:rPr lang="zh-CN" altLang="en-US">
                <a:latin typeface="宋体" pitchFamily="2" charset="-122"/>
              </a:rPr>
              <a:t>一般</a:t>
            </a:r>
            <a:r>
              <a:rPr lang="en-US" altLang="zh-CN">
                <a:latin typeface="宋体" pitchFamily="2" charset="-122"/>
              </a:rPr>
              <a:t>T</a:t>
            </a:r>
            <a:r>
              <a:rPr lang="zh-CN" altLang="en-US">
                <a:latin typeface="宋体" pitchFamily="2" charset="-122"/>
              </a:rPr>
              <a:t>远小于</a:t>
            </a:r>
            <a:r>
              <a:rPr lang="en-US" altLang="zh-CN">
                <a:latin typeface="宋体" pitchFamily="2" charset="-122"/>
              </a:rPr>
              <a:t>τ</a:t>
            </a:r>
            <a:r>
              <a:rPr lang="zh-CN" altLang="en-US">
                <a:latin typeface="宋体" pitchFamily="2" charset="-122"/>
              </a:rPr>
              <a:t>，即</a:t>
            </a:r>
            <a:r>
              <a:rPr lang="en-US" altLang="zh-CN">
                <a:latin typeface="宋体" pitchFamily="2" charset="-122"/>
              </a:rPr>
              <a:t>a</a:t>
            </a:r>
            <a:r>
              <a:rPr lang="zh-CN" altLang="en-US">
                <a:latin typeface="宋体" pitchFamily="2" charset="-122"/>
              </a:rPr>
              <a:t>远小于</a:t>
            </a:r>
            <a:r>
              <a:rPr lang="en-US" altLang="zh-CN">
                <a:latin typeface="宋体" pitchFamily="2" charset="-122"/>
              </a:rPr>
              <a:t>1</a:t>
            </a:r>
            <a:r>
              <a:rPr lang="zh-CN" altLang="en-US">
                <a:latin typeface="宋体" pitchFamily="2" charset="-122"/>
              </a:rPr>
              <a:t>，表明本次有效采样值主要取决于上次有效采样值，而本次采样值仅起到修正作用。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half" idx="1"/>
          </p:nvPr>
        </p:nvSpPr>
        <p:spPr>
          <a:xfrm>
            <a:off x="755650" y="908050"/>
            <a:ext cx="7558088" cy="942975"/>
          </a:xfrm>
        </p:spPr>
        <p:txBody>
          <a:bodyPr/>
          <a:lstStyle/>
          <a:p>
            <a:pPr eaLnBrk="1" hangingPunct="1">
              <a:lnSpc>
                <a:spcPct val="90000"/>
              </a:lnSpc>
              <a:spcBef>
                <a:spcPct val="50000"/>
              </a:spcBef>
              <a:buClrTx/>
              <a:buSzTx/>
              <a:buFontTx/>
              <a:buNone/>
            </a:pPr>
            <a:r>
              <a:rPr kumimoji="0" lang="zh-CN" altLang="en-US" sz="2400" b="1" smtClean="0"/>
              <a:t>采样周期</a:t>
            </a:r>
            <a:r>
              <a:rPr kumimoji="0" lang="en-US" altLang="zh-CN" sz="2400" b="1" smtClean="0"/>
              <a:t>T </a:t>
            </a:r>
            <a:r>
              <a:rPr kumimoji="0" lang="zh-CN" altLang="en-US" sz="2400" b="1" smtClean="0"/>
              <a:t>足够小，则</a:t>
            </a:r>
            <a:r>
              <a:rPr kumimoji="0" lang="en-US" altLang="zh-CN" sz="2400" b="1" smtClean="0"/>
              <a:t>a ≈T / τ</a:t>
            </a:r>
            <a:r>
              <a:rPr kumimoji="0" lang="en-US" altLang="zh-CN" sz="2400" smtClean="0"/>
              <a:t> </a:t>
            </a:r>
            <a:r>
              <a:rPr kumimoji="0" lang="zh-CN" altLang="en-US" sz="2400" b="1" smtClean="0"/>
              <a:t>，滤波算法的截止频率为 ：</a:t>
            </a:r>
            <a:endParaRPr lang="zh-CN" altLang="en-US" sz="2400" smtClean="0"/>
          </a:p>
        </p:txBody>
      </p:sp>
      <p:graphicFrame>
        <p:nvGraphicFramePr>
          <p:cNvPr id="8194" name="Object 4"/>
          <p:cNvGraphicFramePr>
            <a:graphicFrameLocks noGrp="1" noChangeAspect="1"/>
          </p:cNvGraphicFramePr>
          <p:nvPr>
            <p:ph sz="half" idx="2"/>
            <p:extLst>
              <p:ext uri="{D42A27DB-BD31-4B8C-83A1-F6EECF244321}">
                <p14:modId xmlns:p14="http://schemas.microsoft.com/office/powerpoint/2010/main" val="1219073627"/>
              </p:ext>
            </p:extLst>
          </p:nvPr>
        </p:nvGraphicFramePr>
        <p:xfrm>
          <a:off x="2987675" y="2133600"/>
          <a:ext cx="2370138" cy="835025"/>
        </p:xfrm>
        <a:graphic>
          <a:graphicData uri="http://schemas.openxmlformats.org/presentationml/2006/ole">
            <mc:AlternateContent xmlns:mc="http://schemas.openxmlformats.org/markup-compatibility/2006">
              <mc:Choice xmlns:v="urn:schemas-microsoft-com:vml" Requires="v">
                <p:oleObj spid="_x0000_s8199" name="公式" r:id="rId3" imgW="1117440" imgH="393480" progId="Equation.3">
                  <p:embed/>
                </p:oleObj>
              </mc:Choice>
              <mc:Fallback>
                <p:oleObj name="公式" r:id="rId3" imgW="111744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133600"/>
                        <a:ext cx="2370138" cy="835025"/>
                      </a:xfrm>
                      <a:prstGeom prst="rect">
                        <a:avLst/>
                      </a:prstGeom>
                      <a:solidFill>
                        <a:srgbClr val="FFDB69"/>
                      </a:solidFill>
                      <a:ln>
                        <a:noFill/>
                      </a:ln>
                      <a:effectLst/>
                      <a:extLst/>
                    </p:spPr>
                  </p:pic>
                </p:oleObj>
              </mc:Fallback>
            </mc:AlternateContent>
          </a:graphicData>
        </a:graphic>
      </p:graphicFrame>
      <p:sp>
        <p:nvSpPr>
          <p:cNvPr id="8196" name="Rectangle 6"/>
          <p:cNvSpPr>
            <a:spLocks noChangeArrowheads="1"/>
          </p:cNvSpPr>
          <p:nvPr/>
        </p:nvSpPr>
        <p:spPr bwMode="auto">
          <a:xfrm>
            <a:off x="179388" y="3500438"/>
            <a:ext cx="8785225"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0"/>
              </a:spcBef>
            </a:pPr>
            <a:r>
              <a:rPr lang="zh-CN" altLang="en-US">
                <a:latin typeface="Times New Roman" pitchFamily="18" charset="0"/>
              </a:rPr>
              <a:t>当采样周期</a:t>
            </a:r>
            <a:r>
              <a:rPr lang="en-US" altLang="zh-CN">
                <a:latin typeface="Times New Roman" pitchFamily="18" charset="0"/>
              </a:rPr>
              <a:t>T</a:t>
            </a:r>
            <a:r>
              <a:rPr lang="zh-CN" altLang="en-US">
                <a:latin typeface="Times New Roman" pitchFamily="18" charset="0"/>
              </a:rPr>
              <a:t>一定时，滤波系数 </a:t>
            </a:r>
            <a:r>
              <a:rPr lang="en-US" altLang="zh-CN">
                <a:latin typeface="Times New Roman" pitchFamily="18" charset="0"/>
              </a:rPr>
              <a:t>a </a:t>
            </a:r>
            <a:r>
              <a:rPr lang="zh-CN" altLang="en-US">
                <a:latin typeface="Times New Roman" pitchFamily="18" charset="0"/>
              </a:rPr>
              <a:t>越小，数字滤波器的截止频率 </a:t>
            </a:r>
            <a:r>
              <a:rPr lang="en-US" altLang="zh-CN">
                <a:latin typeface="Times New Roman" pitchFamily="18" charset="0"/>
              </a:rPr>
              <a:t>f </a:t>
            </a:r>
            <a:r>
              <a:rPr lang="zh-CN" altLang="en-US">
                <a:latin typeface="Times New Roman" pitchFamily="18" charset="0"/>
              </a:rPr>
              <a:t>就越低。例如当</a:t>
            </a:r>
            <a:r>
              <a:rPr lang="en-US" altLang="zh-CN">
                <a:latin typeface="Times New Roman" pitchFamily="18" charset="0"/>
              </a:rPr>
              <a:t>T=0.5</a:t>
            </a:r>
            <a:r>
              <a:rPr lang="zh-CN" altLang="en-US">
                <a:latin typeface="Times New Roman" pitchFamily="18" charset="0"/>
              </a:rPr>
              <a:t>秒</a:t>
            </a:r>
            <a:r>
              <a:rPr lang="en-US" altLang="zh-CN">
                <a:latin typeface="Times New Roman" pitchFamily="18" charset="0"/>
              </a:rPr>
              <a:t>(</a:t>
            </a:r>
            <a:r>
              <a:rPr lang="zh-CN" altLang="en-US">
                <a:latin typeface="Times New Roman" pitchFamily="18" charset="0"/>
              </a:rPr>
              <a:t>即每秒采样</a:t>
            </a:r>
            <a:r>
              <a:rPr lang="en-US" altLang="zh-CN">
                <a:latin typeface="Times New Roman" pitchFamily="18" charset="0"/>
              </a:rPr>
              <a:t>2</a:t>
            </a:r>
            <a:r>
              <a:rPr lang="zh-CN" altLang="en-US">
                <a:latin typeface="Times New Roman" pitchFamily="18" charset="0"/>
              </a:rPr>
              <a:t>次</a:t>
            </a:r>
            <a:r>
              <a:rPr lang="en-US" altLang="zh-CN">
                <a:latin typeface="Times New Roman" pitchFamily="18" charset="0"/>
              </a:rPr>
              <a:t>)</a:t>
            </a:r>
            <a:r>
              <a:rPr lang="zh-CN" altLang="en-US">
                <a:latin typeface="Times New Roman" pitchFamily="18" charset="0"/>
              </a:rPr>
              <a:t>，</a:t>
            </a:r>
            <a:r>
              <a:rPr lang="en-US" altLang="zh-CN" sz="2800">
                <a:latin typeface="Times New Roman" pitchFamily="18" charset="0"/>
              </a:rPr>
              <a:t>τ</a:t>
            </a:r>
            <a:r>
              <a:rPr lang="zh-CN" altLang="en-US">
                <a:latin typeface="Times New Roman" pitchFamily="18" charset="0"/>
              </a:rPr>
              <a:t>=16秒时，</a:t>
            </a:r>
            <a:r>
              <a:rPr lang="en-US" altLang="zh-CN">
                <a:latin typeface="Times New Roman" pitchFamily="18" charset="0"/>
              </a:rPr>
              <a:t>a =1/32</a:t>
            </a:r>
            <a:endParaRPr lang="zh-CN" altLang="en-US">
              <a:latin typeface="Times New Roman" pitchFamily="18" charset="0"/>
            </a:endParaRPr>
          </a:p>
          <a:p>
            <a:pPr>
              <a:spcBef>
                <a:spcPct val="0"/>
              </a:spcBef>
            </a:pPr>
            <a:r>
              <a:rPr lang="zh-CN" altLang="en-US">
                <a:latin typeface="Times New Roman" pitchFamily="18" charset="0"/>
              </a:rPr>
              <a:t>       </a:t>
            </a:r>
            <a:r>
              <a:rPr lang="en-US" altLang="zh-CN">
                <a:latin typeface="Times New Roman" pitchFamily="18" charset="0"/>
              </a:rPr>
              <a:t>f = (1/32)/(2×3.14×0.5) ≈ 0.01Hz</a:t>
            </a:r>
          </a:p>
          <a:p>
            <a:pPr>
              <a:spcBef>
                <a:spcPct val="0"/>
              </a:spcBef>
            </a:pPr>
            <a:r>
              <a:rPr lang="zh-CN" altLang="en-US">
                <a:latin typeface="Times New Roman" pitchFamily="18" charset="0"/>
              </a:rPr>
              <a:t>这对于变化缓慢的信号</a:t>
            </a:r>
            <a:r>
              <a:rPr lang="en-US" altLang="zh-CN">
                <a:latin typeface="Times New Roman" pitchFamily="18" charset="0"/>
              </a:rPr>
              <a:t>(</a:t>
            </a:r>
            <a:r>
              <a:rPr lang="zh-CN" altLang="en-US">
                <a:latin typeface="Times New Roman" pitchFamily="18" charset="0"/>
              </a:rPr>
              <a:t>如大型贮水池的水位信号</a:t>
            </a:r>
            <a:r>
              <a:rPr lang="en-US" altLang="zh-CN">
                <a:latin typeface="Times New Roman" pitchFamily="18" charset="0"/>
              </a:rPr>
              <a:t>)</a:t>
            </a:r>
            <a:r>
              <a:rPr lang="zh-CN" altLang="en-US">
                <a:latin typeface="Times New Roman" pitchFamily="18" charset="0"/>
              </a:rPr>
              <a:t>，其滤波效果是很好的。</a:t>
            </a:r>
          </a:p>
          <a:p>
            <a:pPr>
              <a:spcBef>
                <a:spcPct val="0"/>
              </a:spcBef>
            </a:pPr>
            <a:r>
              <a:rPr lang="zh-CN" altLang="en-US">
                <a:latin typeface="Times New Roman" pitchFamily="18" charset="0"/>
              </a:rPr>
              <a:t>需要根据实际情况，适当选取</a:t>
            </a:r>
            <a:r>
              <a:rPr lang="en-US" altLang="zh-CN">
                <a:latin typeface="Times New Roman" pitchFamily="18" charset="0"/>
              </a:rPr>
              <a:t>α</a:t>
            </a:r>
            <a:r>
              <a:rPr lang="zh-CN" altLang="en-US">
                <a:latin typeface="Times New Roman" pitchFamily="18" charset="0"/>
              </a:rPr>
              <a:t>值，使得被测参数既不出现明显的纹波，反应又不太迟缓</a:t>
            </a:r>
            <a:r>
              <a:rPr lang="zh-CN" altLang="en-US" b="0">
                <a:latin typeface="Times New Roman" pitchFamily="18" charset="0"/>
              </a:rPr>
              <a:t> 。</a:t>
            </a:r>
            <a:endParaRPr lang="en-US" altLang="zh-CN" b="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685800" y="1524000"/>
            <a:ext cx="7924800" cy="4572000"/>
          </a:xfrm>
        </p:spPr>
        <p:txBody>
          <a:bodyPr/>
          <a:lstStyle/>
          <a:p>
            <a:pPr eaLnBrk="1" hangingPunct="1">
              <a:lnSpc>
                <a:spcPct val="90000"/>
              </a:lnSpc>
              <a:spcBef>
                <a:spcPct val="0"/>
              </a:spcBef>
              <a:buClrTx/>
              <a:buSzTx/>
              <a:buFontTx/>
              <a:buNone/>
            </a:pPr>
            <a:r>
              <a:rPr kumimoji="0" lang="zh-CN" altLang="en-US" b="1" smtClean="0">
                <a:latin typeface="宋体" pitchFamily="2" charset="-122"/>
              </a:rPr>
              <a:t>	上述各种数字滤波方法，各有特点。在实际应用中，究竟采用不采用、以及采用哪一种数字滤波，都应视具体情况而定。</a:t>
            </a:r>
          </a:p>
          <a:p>
            <a:pPr eaLnBrk="1" hangingPunct="1">
              <a:lnSpc>
                <a:spcPct val="90000"/>
              </a:lnSpc>
              <a:spcBef>
                <a:spcPct val="0"/>
              </a:spcBef>
              <a:buClrTx/>
              <a:buSzTx/>
              <a:buFontTx/>
              <a:buNone/>
            </a:pPr>
            <a:endParaRPr kumimoji="0" lang="zh-CN" altLang="en-US" b="1" smtClean="0">
              <a:latin typeface="宋体" pitchFamily="2" charset="-122"/>
            </a:endParaRPr>
          </a:p>
          <a:p>
            <a:pPr eaLnBrk="1" hangingPunct="1">
              <a:lnSpc>
                <a:spcPct val="90000"/>
              </a:lnSpc>
              <a:spcBef>
                <a:spcPct val="0"/>
              </a:spcBef>
              <a:buClrTx/>
              <a:buSzTx/>
              <a:buFontTx/>
              <a:buNone/>
            </a:pPr>
            <a:r>
              <a:rPr kumimoji="0" lang="zh-CN" altLang="en-US" b="1" smtClean="0">
                <a:latin typeface="宋体" pitchFamily="2" charset="-122"/>
              </a:rPr>
              <a:t>	有的系统若数字滤波应用得不恰当，非但达不到滤波效果还会降低控制品质；</a:t>
            </a:r>
          </a:p>
          <a:p>
            <a:pPr eaLnBrk="1" hangingPunct="1">
              <a:lnSpc>
                <a:spcPct val="90000"/>
              </a:lnSpc>
              <a:spcBef>
                <a:spcPct val="0"/>
              </a:spcBef>
              <a:buClrTx/>
              <a:buSzTx/>
              <a:buFontTx/>
              <a:buNone/>
            </a:pPr>
            <a:endParaRPr kumimoji="0" lang="zh-CN" altLang="en-US" b="1" smtClean="0">
              <a:latin typeface="宋体" pitchFamily="2" charset="-122"/>
            </a:endParaRPr>
          </a:p>
          <a:p>
            <a:pPr eaLnBrk="1" hangingPunct="1">
              <a:lnSpc>
                <a:spcPct val="90000"/>
              </a:lnSpc>
              <a:spcBef>
                <a:spcPct val="0"/>
              </a:spcBef>
              <a:buClrTx/>
              <a:buSzTx/>
              <a:buFontTx/>
              <a:buNone/>
            </a:pPr>
            <a:r>
              <a:rPr kumimoji="0" lang="zh-CN" altLang="en-US" b="1" smtClean="0">
                <a:latin typeface="宋体" pitchFamily="2" charset="-122"/>
              </a:rPr>
              <a:t>	有的系统则需采用复合滤波方法──即把几种滤波方法结合起来使用，以便取得更好的滤波效果。</a:t>
            </a:r>
            <a:endParaRPr lang="zh-CN" altLang="en-US" smtClean="0">
              <a:latin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50825" y="1981200"/>
            <a:ext cx="8569325" cy="4327525"/>
          </a:xfrm>
        </p:spPr>
        <p:txBody>
          <a:bodyPr/>
          <a:lstStyle/>
          <a:p>
            <a:pPr eaLnBrk="1" hangingPunct="1">
              <a:lnSpc>
                <a:spcPct val="90000"/>
              </a:lnSpc>
              <a:spcBef>
                <a:spcPct val="0"/>
              </a:spcBef>
              <a:buFont typeface="Wingdings" pitchFamily="2" charset="2"/>
              <a:buNone/>
            </a:pPr>
            <a:r>
              <a:rPr lang="zh-CN" altLang="en-US" sz="2800" b="1" smtClean="0">
                <a:latin typeface="宋体" pitchFamily="2" charset="-122"/>
              </a:rPr>
              <a:t>	计算机控制系统在读入被测模拟信号并转换成数字量后，往往要转换成操作人员所熟悉的工程值。</a:t>
            </a:r>
          </a:p>
          <a:p>
            <a:pPr eaLnBrk="1" hangingPunct="1">
              <a:lnSpc>
                <a:spcPct val="90000"/>
              </a:lnSpc>
              <a:spcBef>
                <a:spcPct val="0"/>
              </a:spcBef>
              <a:buFont typeface="Wingdings" pitchFamily="2" charset="2"/>
              <a:buNone/>
            </a:pPr>
            <a:r>
              <a:rPr lang="zh-CN" altLang="en-US" sz="2800" b="1" smtClean="0">
                <a:latin typeface="宋体" pitchFamily="2" charset="-122"/>
              </a:rPr>
              <a:t>	</a:t>
            </a:r>
          </a:p>
          <a:p>
            <a:pPr eaLnBrk="1" hangingPunct="1">
              <a:lnSpc>
                <a:spcPct val="90000"/>
              </a:lnSpc>
              <a:spcBef>
                <a:spcPct val="0"/>
              </a:spcBef>
              <a:buFont typeface="Wingdings" pitchFamily="2" charset="2"/>
              <a:buNone/>
            </a:pPr>
            <a:r>
              <a:rPr lang="zh-CN" altLang="en-US" sz="2800" b="1" smtClean="0">
                <a:latin typeface="宋体" pitchFamily="2" charset="-122"/>
              </a:rPr>
              <a:t>	因为被测量对象的各种数据的量纲与</a:t>
            </a:r>
            <a:r>
              <a:rPr lang="en-US" altLang="zh-CN" sz="2800" b="1" smtClean="0">
                <a:latin typeface="宋体" pitchFamily="2" charset="-122"/>
              </a:rPr>
              <a:t>A</a:t>
            </a:r>
            <a:r>
              <a:rPr lang="zh-CN" altLang="en-US" sz="2800" b="1" smtClean="0">
                <a:latin typeface="宋体" pitchFamily="2" charset="-122"/>
              </a:rPr>
              <a:t>／</a:t>
            </a:r>
            <a:r>
              <a:rPr lang="en-US" altLang="zh-CN" sz="2800" b="1" smtClean="0">
                <a:latin typeface="宋体" pitchFamily="2" charset="-122"/>
              </a:rPr>
              <a:t>D</a:t>
            </a:r>
            <a:r>
              <a:rPr lang="zh-CN" altLang="en-US" sz="2800" b="1" smtClean="0">
                <a:latin typeface="宋体" pitchFamily="2" charset="-122"/>
              </a:rPr>
              <a:t>转换的输入值是不一样的。例如，压力的单位为</a:t>
            </a:r>
            <a:r>
              <a:rPr lang="en-US" altLang="zh-CN" sz="2800" b="1" smtClean="0">
                <a:latin typeface="宋体" pitchFamily="2" charset="-122"/>
              </a:rPr>
              <a:t>Pa</a:t>
            </a:r>
            <a:r>
              <a:rPr lang="zh-CN" altLang="en-US" sz="2800" b="1" smtClean="0">
                <a:latin typeface="宋体" pitchFamily="2" charset="-122"/>
              </a:rPr>
              <a:t>，流量的单位为</a:t>
            </a:r>
            <a:r>
              <a:rPr lang="en-US" altLang="zh-CN" sz="2800" b="1" smtClean="0">
                <a:latin typeface="宋体" pitchFamily="2" charset="-122"/>
              </a:rPr>
              <a:t>m3</a:t>
            </a:r>
            <a:r>
              <a:rPr lang="zh-CN" altLang="en-US" sz="2800" b="1" smtClean="0">
                <a:latin typeface="宋体" pitchFamily="2" charset="-122"/>
              </a:rPr>
              <a:t>／</a:t>
            </a:r>
            <a:r>
              <a:rPr lang="en-US" altLang="zh-CN" sz="2800" b="1" smtClean="0">
                <a:latin typeface="宋体" pitchFamily="2" charset="-122"/>
              </a:rPr>
              <a:t>h</a:t>
            </a:r>
            <a:r>
              <a:rPr lang="zh-CN" altLang="en-US" sz="2800" b="1" smtClean="0">
                <a:latin typeface="宋体" pitchFamily="2" charset="-122"/>
              </a:rPr>
              <a:t>，温度的单位为℃等。这些参数经传感器和</a:t>
            </a:r>
            <a:r>
              <a:rPr lang="en-US" altLang="zh-CN" sz="2800" b="1" smtClean="0">
                <a:latin typeface="宋体" pitchFamily="2" charset="-122"/>
              </a:rPr>
              <a:t>A</a:t>
            </a:r>
            <a:r>
              <a:rPr lang="zh-CN" altLang="en-US" sz="2800" b="1" smtClean="0">
                <a:latin typeface="宋体" pitchFamily="2" charset="-122"/>
              </a:rPr>
              <a:t>／</a:t>
            </a:r>
            <a:r>
              <a:rPr lang="en-US" altLang="zh-CN" sz="2800" b="1" smtClean="0">
                <a:latin typeface="宋体" pitchFamily="2" charset="-122"/>
              </a:rPr>
              <a:t>D</a:t>
            </a:r>
            <a:r>
              <a:rPr lang="zh-CN" altLang="en-US" sz="2800" b="1" smtClean="0">
                <a:latin typeface="宋体" pitchFamily="2" charset="-122"/>
              </a:rPr>
              <a:t>转换后得到一系列的数码，这些数码值并不等于原来带有量纲的参数值，它仅仅对应于参数值的大小，故必须把它转换成带有量纲的数值后才能运算、显示或打印输出，这种转换称为</a:t>
            </a:r>
            <a:r>
              <a:rPr lang="zh-CN" altLang="en-US" sz="2800" b="1" smtClean="0">
                <a:solidFill>
                  <a:schemeClr val="tx2"/>
                </a:solidFill>
                <a:latin typeface="宋体" pitchFamily="2" charset="-122"/>
              </a:rPr>
              <a:t>标度变换</a:t>
            </a:r>
            <a:r>
              <a:rPr lang="zh-CN" altLang="en-US" sz="2800" b="1" smtClean="0">
                <a:latin typeface="宋体" pitchFamily="2" charset="-122"/>
              </a:rPr>
              <a:t>。</a:t>
            </a:r>
            <a:r>
              <a:rPr lang="zh-CN" altLang="en-US" sz="2800" smtClean="0">
                <a:latin typeface="宋体" pitchFamily="2" charset="-122"/>
              </a:rPr>
              <a:t> </a:t>
            </a:r>
          </a:p>
        </p:txBody>
      </p:sp>
      <p:sp>
        <p:nvSpPr>
          <p:cNvPr id="38914" name="Rectangle 2"/>
          <p:cNvSpPr>
            <a:spLocks noGrp="1" noChangeArrowheads="1"/>
          </p:cNvSpPr>
          <p:nvPr>
            <p:ph type="title"/>
          </p:nvPr>
        </p:nvSpPr>
        <p:spPr/>
        <p:txBody>
          <a:bodyPr/>
          <a:lstStyle/>
          <a:p>
            <a:pPr eaLnBrk="1" hangingPunct="1"/>
            <a:r>
              <a:rPr lang="en-US" altLang="zh-CN" smtClean="0"/>
              <a:t>3.3 </a:t>
            </a:r>
            <a:r>
              <a:rPr lang="zh-CN" altLang="en-US" smtClean="0"/>
              <a:t>标度转换技术</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04800" y="990600"/>
            <a:ext cx="8520113" cy="3014663"/>
          </a:xfrm>
        </p:spPr>
        <p:txBody>
          <a:bodyPr/>
          <a:lstStyle/>
          <a:p>
            <a:pPr eaLnBrk="1" hangingPunct="1">
              <a:lnSpc>
                <a:spcPct val="90000"/>
              </a:lnSpc>
              <a:spcBef>
                <a:spcPct val="0"/>
              </a:spcBef>
              <a:buFont typeface="Wingdings" pitchFamily="2" charset="2"/>
              <a:buNone/>
            </a:pPr>
            <a:r>
              <a:rPr kumimoji="0" lang="zh-CN" altLang="en-US" b="1" smtClean="0">
                <a:latin typeface="宋体" pitchFamily="2" charset="-122"/>
              </a:rPr>
              <a:t>	例：下图是一个温度测控系统，某种热电偶传感器把现场中的温度</a:t>
            </a:r>
            <a:r>
              <a:rPr kumimoji="0" lang="en-US" altLang="zh-CN" b="1" smtClean="0">
                <a:latin typeface="宋体" pitchFamily="2" charset="-122"/>
              </a:rPr>
              <a:t>0</a:t>
            </a:r>
            <a:r>
              <a:rPr kumimoji="0" lang="zh-CN" altLang="en-US" b="1" smtClean="0">
                <a:latin typeface="宋体" pitchFamily="2" charset="-122"/>
              </a:rPr>
              <a:t>～</a:t>
            </a:r>
            <a:r>
              <a:rPr kumimoji="0" lang="en-US" altLang="zh-CN" b="1" smtClean="0">
                <a:latin typeface="宋体" pitchFamily="2" charset="-122"/>
              </a:rPr>
              <a:t>1200℃</a:t>
            </a:r>
            <a:r>
              <a:rPr kumimoji="0" lang="zh-CN" altLang="en-US" b="1" smtClean="0">
                <a:latin typeface="宋体" pitchFamily="2" charset="-122"/>
              </a:rPr>
              <a:t>转变为</a:t>
            </a:r>
            <a:r>
              <a:rPr kumimoji="0" lang="en-US" altLang="zh-CN" b="1" smtClean="0">
                <a:latin typeface="宋体" pitchFamily="2" charset="-122"/>
              </a:rPr>
              <a:t>0</a:t>
            </a:r>
            <a:r>
              <a:rPr kumimoji="0" lang="zh-CN" altLang="en-US" b="1" smtClean="0">
                <a:latin typeface="宋体" pitchFamily="2" charset="-122"/>
              </a:rPr>
              <a:t>～</a:t>
            </a:r>
            <a:r>
              <a:rPr kumimoji="0" lang="en-US" altLang="zh-CN" b="1" smtClean="0">
                <a:latin typeface="宋体" pitchFamily="2" charset="-122"/>
              </a:rPr>
              <a:t>48mV</a:t>
            </a:r>
            <a:r>
              <a:rPr kumimoji="0" lang="zh-CN" altLang="en-US" b="1" smtClean="0">
                <a:latin typeface="宋体" pitchFamily="2" charset="-122"/>
              </a:rPr>
              <a:t>信号，经输入通道中的运算放大器放大到</a:t>
            </a:r>
            <a:r>
              <a:rPr kumimoji="0" lang="en-US" altLang="zh-CN" b="1" smtClean="0">
                <a:latin typeface="宋体" pitchFamily="2" charset="-122"/>
              </a:rPr>
              <a:t>0～5V</a:t>
            </a:r>
            <a:r>
              <a:rPr kumimoji="0" lang="zh-CN" altLang="en-US" b="1" smtClean="0">
                <a:latin typeface="宋体" pitchFamily="2" charset="-122"/>
              </a:rPr>
              <a:t>，再由</a:t>
            </a:r>
            <a:r>
              <a:rPr kumimoji="0" lang="en-US" altLang="zh-CN" b="1" smtClean="0">
                <a:latin typeface="宋体" pitchFamily="2" charset="-122"/>
              </a:rPr>
              <a:t>8</a:t>
            </a:r>
            <a:r>
              <a:rPr kumimoji="0" lang="zh-CN" altLang="en-US" b="1" smtClean="0">
                <a:latin typeface="宋体" pitchFamily="2" charset="-122"/>
              </a:rPr>
              <a:t>位</a:t>
            </a:r>
            <a:r>
              <a:rPr kumimoji="0" lang="en-US" altLang="zh-CN" b="1" smtClean="0">
                <a:latin typeface="宋体" pitchFamily="2" charset="-122"/>
              </a:rPr>
              <a:t>A/D</a:t>
            </a:r>
            <a:r>
              <a:rPr kumimoji="0" lang="zh-CN" altLang="en-US" b="1" smtClean="0">
                <a:latin typeface="宋体" pitchFamily="2" charset="-122"/>
              </a:rPr>
              <a:t>转换成</a:t>
            </a:r>
            <a:r>
              <a:rPr kumimoji="0" lang="en-US" altLang="zh-CN" b="1" smtClean="0">
                <a:latin typeface="宋体" pitchFamily="2" charset="-122"/>
              </a:rPr>
              <a:t>00</a:t>
            </a:r>
            <a:r>
              <a:rPr kumimoji="0" lang="zh-CN" altLang="en-US" b="1" smtClean="0">
                <a:latin typeface="宋体" pitchFamily="2" charset="-122"/>
              </a:rPr>
              <a:t>～</a:t>
            </a:r>
            <a:r>
              <a:rPr kumimoji="0" lang="en-US" altLang="zh-CN" b="1" smtClean="0">
                <a:latin typeface="宋体" pitchFamily="2" charset="-122"/>
              </a:rPr>
              <a:t>FFH</a:t>
            </a:r>
            <a:r>
              <a:rPr kumimoji="0" lang="zh-CN" altLang="en-US" b="1" smtClean="0">
                <a:latin typeface="宋体" pitchFamily="2" charset="-122"/>
              </a:rPr>
              <a:t>的数字量，这一系列的转换过程是由输入通道的硬件电路完成的。</a:t>
            </a:r>
          </a:p>
        </p:txBody>
      </p:sp>
      <p:grpSp>
        <p:nvGrpSpPr>
          <p:cNvPr id="9220" name="Group 4"/>
          <p:cNvGrpSpPr>
            <a:grpSpLocks/>
          </p:cNvGrpSpPr>
          <p:nvPr/>
        </p:nvGrpSpPr>
        <p:grpSpPr bwMode="auto">
          <a:xfrm>
            <a:off x="381000" y="4419600"/>
            <a:ext cx="8305800" cy="1662113"/>
            <a:chOff x="288" y="1440"/>
            <a:chExt cx="5232" cy="1047"/>
          </a:xfrm>
        </p:grpSpPr>
        <p:graphicFrame>
          <p:nvGraphicFramePr>
            <p:cNvPr id="9218" name="Object 5"/>
            <p:cNvGraphicFramePr>
              <a:graphicFrameLocks noChangeAspect="1"/>
            </p:cNvGraphicFramePr>
            <p:nvPr>
              <p:extLst>
                <p:ext uri="{D42A27DB-BD31-4B8C-83A1-F6EECF244321}">
                  <p14:modId xmlns:p14="http://schemas.microsoft.com/office/powerpoint/2010/main" val="10135197"/>
                </p:ext>
              </p:extLst>
            </p:nvPr>
          </p:nvGraphicFramePr>
          <p:xfrm>
            <a:off x="288" y="1440"/>
            <a:ext cx="5232" cy="913"/>
          </p:xfrm>
          <a:graphic>
            <a:graphicData uri="http://schemas.openxmlformats.org/presentationml/2006/ole">
              <mc:AlternateContent xmlns:mc="http://schemas.openxmlformats.org/markup-compatibility/2006">
                <mc:Choice xmlns:v="urn:schemas-microsoft-com:vml" Requires="v">
                  <p:oleObj spid="_x0000_s9224" r:id="rId3" imgW="5737680" imgH="1381680" progId="Flash.Movie">
                    <p:embed/>
                  </p:oleObj>
                </mc:Choice>
                <mc:Fallback>
                  <p:oleObj r:id="rId3" imgW="5737680" imgH="1381680" progId="Flash.Movi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22668"/>
                        <a:stretch>
                          <a:fillRect/>
                        </a:stretch>
                      </p:blipFill>
                      <p:spPr bwMode="auto">
                        <a:xfrm>
                          <a:off x="288" y="1440"/>
                          <a:ext cx="5232" cy="913"/>
                        </a:xfrm>
                        <a:prstGeom prst="rect">
                          <a:avLst/>
                        </a:prstGeom>
                        <a:solidFill>
                          <a:srgbClr val="FFDB69"/>
                        </a:solidFill>
                      </p:spPr>
                    </p:pic>
                  </p:oleObj>
                </mc:Fallback>
              </mc:AlternateContent>
            </a:graphicData>
          </a:graphic>
        </p:graphicFrame>
        <p:sp>
          <p:nvSpPr>
            <p:cNvPr id="9221" name="Text Box 6"/>
            <p:cNvSpPr txBox="1">
              <a:spLocks noChangeArrowheads="1"/>
            </p:cNvSpPr>
            <p:nvPr/>
          </p:nvSpPr>
          <p:spPr bwMode="auto">
            <a:xfrm>
              <a:off x="1824" y="2160"/>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sz="2400" b="1">
                  <a:solidFill>
                    <a:schemeClr val="tx1"/>
                  </a:solidFill>
                  <a:latin typeface="Arial" pitchFamily="34" charset="0"/>
                  <a:ea typeface="宋体" pitchFamily="2" charset="-122"/>
                </a:defRPr>
              </a:lvl9pPr>
            </a:lstStyle>
            <a:p>
              <a:pPr eaLnBrk="1" hangingPunct="1"/>
              <a:r>
                <a:rPr lang="zh-CN" altLang="en-US" sz="2800"/>
                <a:t> </a:t>
              </a:r>
              <a:endParaRPr lang="zh-CN" altLang="en-US" sz="2800" b="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57200" y="1066800"/>
            <a:ext cx="8134350" cy="5256213"/>
          </a:xfrm>
        </p:spPr>
        <p:txBody>
          <a:bodyPr/>
          <a:lstStyle/>
          <a:p>
            <a:pPr eaLnBrk="1" hangingPunct="1">
              <a:spcBef>
                <a:spcPct val="0"/>
              </a:spcBef>
              <a:buFont typeface="Wingdings" pitchFamily="2" charset="2"/>
              <a:buNone/>
            </a:pPr>
            <a:r>
              <a:rPr kumimoji="0" lang="en-US" altLang="zh-CN" sz="2400" b="1" smtClean="0">
                <a:latin typeface="宋体" pitchFamily="2" charset="-122"/>
              </a:rPr>
              <a:t>	CPU </a:t>
            </a:r>
            <a:r>
              <a:rPr kumimoji="0" lang="zh-CN" altLang="en-US" sz="2400" b="1" smtClean="0">
                <a:latin typeface="宋体" pitchFamily="2" charset="-122"/>
              </a:rPr>
              <a:t>读入该数字信号在送到显示器进行显示以前，必须把这一无量纲的二进制数值再还原变换成原量纲为℃的温度信号。比如，最小值</a:t>
            </a:r>
            <a:r>
              <a:rPr kumimoji="0" lang="en-US" altLang="zh-CN" sz="2400" b="1" smtClean="0">
                <a:latin typeface="宋体" pitchFamily="2" charset="-122"/>
              </a:rPr>
              <a:t>00H</a:t>
            </a:r>
            <a:r>
              <a:rPr kumimoji="0" lang="zh-CN" altLang="en-US" sz="2400" b="1" smtClean="0">
                <a:latin typeface="宋体" pitchFamily="2" charset="-122"/>
              </a:rPr>
              <a:t>应变换对应为</a:t>
            </a:r>
            <a:r>
              <a:rPr kumimoji="0" lang="en-US" altLang="zh-CN" sz="2400" b="1" smtClean="0">
                <a:latin typeface="宋体" pitchFamily="2" charset="-122"/>
              </a:rPr>
              <a:t>0℃</a:t>
            </a:r>
            <a:r>
              <a:rPr kumimoji="0" lang="zh-CN" altLang="en-US" sz="2400" b="1" smtClean="0">
                <a:latin typeface="宋体" pitchFamily="2" charset="-122"/>
              </a:rPr>
              <a:t>、最大值</a:t>
            </a:r>
            <a:r>
              <a:rPr kumimoji="0" lang="en-US" altLang="zh-CN" sz="2400" b="1" smtClean="0">
                <a:latin typeface="宋体" pitchFamily="2" charset="-122"/>
              </a:rPr>
              <a:t>FFH</a:t>
            </a:r>
            <a:r>
              <a:rPr kumimoji="0" lang="zh-CN" altLang="en-US" sz="2400" b="1" smtClean="0">
                <a:latin typeface="宋体" pitchFamily="2" charset="-122"/>
              </a:rPr>
              <a:t>应变换对应为</a:t>
            </a:r>
            <a:r>
              <a:rPr kumimoji="0" lang="en-US" altLang="zh-CN" sz="2400" b="1" smtClean="0">
                <a:latin typeface="宋体" pitchFamily="2" charset="-122"/>
              </a:rPr>
              <a:t>1200℃</a:t>
            </a:r>
            <a:r>
              <a:rPr kumimoji="0" lang="zh-CN" altLang="en-US" sz="2400" b="1" smtClean="0">
                <a:latin typeface="宋体" pitchFamily="2" charset="-122"/>
              </a:rPr>
              <a:t>。</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这个标度变换的过程是由算法软件程序来完成的，标度变换有各种不同的算法，它取决于被测参数的工程量与转换后的无量纲数字量之间的函数关系。一般输入通道中的放大器、</a:t>
            </a:r>
            <a:r>
              <a:rPr kumimoji="0" lang="en-US" altLang="zh-CN" sz="2400" b="1" smtClean="0">
                <a:latin typeface="宋体" pitchFamily="2" charset="-122"/>
              </a:rPr>
              <a:t>A/D</a:t>
            </a:r>
            <a:r>
              <a:rPr kumimoji="0" lang="zh-CN" altLang="en-US" sz="2400" b="1" smtClean="0">
                <a:latin typeface="宋体" pitchFamily="2" charset="-122"/>
              </a:rPr>
              <a:t>转换器基本上是线性的，因此，</a:t>
            </a:r>
            <a:r>
              <a:rPr kumimoji="0" lang="zh-CN" altLang="en-US" sz="2400" b="1" smtClean="0">
                <a:solidFill>
                  <a:schemeClr val="tx2"/>
                </a:solidFill>
                <a:latin typeface="宋体" pitchFamily="2" charset="-122"/>
              </a:rPr>
              <a:t>传感器的输入输出特性决定了函数关系的不同形式，也就决定了不同的标度变换方法。</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主要方法有：</a:t>
            </a:r>
            <a:r>
              <a:rPr kumimoji="0" lang="zh-CN" altLang="en-US" sz="2400" b="1" smtClean="0">
                <a:solidFill>
                  <a:schemeClr val="tx2"/>
                </a:solidFill>
                <a:latin typeface="宋体" pitchFamily="2" charset="-122"/>
              </a:rPr>
              <a:t>线性式变换、非线性式变换、插值法、查表法等</a:t>
            </a:r>
            <a:r>
              <a:rPr kumimoji="0" lang="zh-CN" altLang="en-US" sz="2400" b="1" smtClean="0">
                <a:latin typeface="宋体" pitchFamily="2" charset="-122"/>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a:xfrm>
            <a:off x="228600" y="1752600"/>
            <a:ext cx="8534400" cy="1447800"/>
          </a:xfrm>
        </p:spPr>
        <p:txBody>
          <a:bodyPr/>
          <a:lstStyle/>
          <a:p>
            <a:pPr eaLnBrk="1" hangingPunct="1">
              <a:spcBef>
                <a:spcPct val="0"/>
              </a:spcBef>
              <a:buFont typeface="Wingdings" pitchFamily="2" charset="2"/>
              <a:buNone/>
            </a:pPr>
            <a:r>
              <a:rPr kumimoji="0" lang="zh-CN" altLang="en-US" sz="2800" b="1" smtClean="0"/>
              <a:t>	线性标度变换是最常用的标度变换方式，其前提条件是传感器的输出信号与被测参数之间呈线性关系。</a:t>
            </a:r>
          </a:p>
        </p:txBody>
      </p:sp>
      <p:sp>
        <p:nvSpPr>
          <p:cNvPr id="10243" name="Rectangle 2"/>
          <p:cNvSpPr>
            <a:spLocks noGrp="1" noChangeArrowheads="1"/>
          </p:cNvSpPr>
          <p:nvPr>
            <p:ph type="title"/>
          </p:nvPr>
        </p:nvSpPr>
        <p:spPr>
          <a:xfrm>
            <a:off x="685800" y="228600"/>
            <a:ext cx="7772400" cy="1143000"/>
          </a:xfrm>
        </p:spPr>
        <p:txBody>
          <a:bodyPr/>
          <a:lstStyle/>
          <a:p>
            <a:pPr eaLnBrk="1" hangingPunct="1"/>
            <a:r>
              <a:rPr lang="en-US" altLang="zh-CN" sz="3200" smtClean="0">
                <a:latin typeface="Times New Roman" pitchFamily="18" charset="0"/>
              </a:rPr>
              <a:t>——</a:t>
            </a:r>
            <a:r>
              <a:rPr lang="en-US" altLang="zh-CN" sz="3200" smtClean="0"/>
              <a:t>1 </a:t>
            </a:r>
            <a:r>
              <a:rPr lang="zh-CN" altLang="en-US" sz="3200" smtClean="0"/>
              <a:t>线性标度转换</a:t>
            </a:r>
          </a:p>
        </p:txBody>
      </p:sp>
      <p:grpSp>
        <p:nvGrpSpPr>
          <p:cNvPr id="10245" name="Group 4"/>
          <p:cNvGrpSpPr>
            <a:grpSpLocks/>
          </p:cNvGrpSpPr>
          <p:nvPr/>
        </p:nvGrpSpPr>
        <p:grpSpPr bwMode="auto">
          <a:xfrm>
            <a:off x="1752600" y="3124200"/>
            <a:ext cx="4464050" cy="3444875"/>
            <a:chOff x="1200" y="480"/>
            <a:chExt cx="3168" cy="2768"/>
          </a:xfrm>
        </p:grpSpPr>
        <p:graphicFrame>
          <p:nvGraphicFramePr>
            <p:cNvPr id="10242" name="Object 5"/>
            <p:cNvGraphicFramePr>
              <a:graphicFrameLocks noChangeAspect="1"/>
            </p:cNvGraphicFramePr>
            <p:nvPr>
              <p:extLst>
                <p:ext uri="{D42A27DB-BD31-4B8C-83A1-F6EECF244321}">
                  <p14:modId xmlns:p14="http://schemas.microsoft.com/office/powerpoint/2010/main" val="2329233339"/>
                </p:ext>
              </p:extLst>
            </p:nvPr>
          </p:nvGraphicFramePr>
          <p:xfrm>
            <a:off x="1200" y="480"/>
            <a:ext cx="3168" cy="2209"/>
          </p:xfrm>
          <a:graphic>
            <a:graphicData uri="http://schemas.openxmlformats.org/presentationml/2006/ole">
              <mc:AlternateContent xmlns:mc="http://schemas.openxmlformats.org/markup-compatibility/2006">
                <mc:Choice xmlns:v="urn:schemas-microsoft-com:vml" Requires="v">
                  <p:oleObj spid="_x0000_s10249" r:id="rId3" imgW="2141280" imgH="2207160" progId="Flash.Movie">
                    <p:embed/>
                  </p:oleObj>
                </mc:Choice>
                <mc:Fallback>
                  <p:oleObj r:id="rId3" imgW="2141280" imgH="2207160" progId="Flash.Movi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16310"/>
                        <a:stretch>
                          <a:fillRect/>
                        </a:stretch>
                      </p:blipFill>
                      <p:spPr bwMode="auto">
                        <a:xfrm>
                          <a:off x="1200" y="480"/>
                          <a:ext cx="3168" cy="2209"/>
                        </a:xfrm>
                        <a:prstGeom prst="rect">
                          <a:avLst/>
                        </a:prstGeom>
                        <a:solidFill>
                          <a:srgbClr val="FFDB69"/>
                        </a:solidFill>
                      </p:spPr>
                    </p:pic>
                  </p:oleObj>
                </mc:Fallback>
              </mc:AlternateContent>
            </a:graphicData>
          </a:graphic>
        </p:graphicFrame>
        <p:sp>
          <p:nvSpPr>
            <p:cNvPr id="10246" name="Text Box 6"/>
            <p:cNvSpPr txBox="1">
              <a:spLocks noChangeArrowheads="1"/>
            </p:cNvSpPr>
            <p:nvPr/>
          </p:nvSpPr>
          <p:spPr bwMode="auto">
            <a:xfrm>
              <a:off x="1584" y="2881"/>
              <a:ext cx="187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sz="2400" b="1">
                  <a:solidFill>
                    <a:schemeClr val="tx1"/>
                  </a:solidFill>
                  <a:latin typeface="Arial" pitchFamily="34" charset="0"/>
                  <a:ea typeface="宋体" pitchFamily="2" charset="-122"/>
                </a:defRPr>
              </a:lvl9pPr>
            </a:lstStyle>
            <a:p>
              <a:pPr eaLnBrk="1" hangingPunct="1"/>
              <a:r>
                <a:rPr lang="zh-CN" altLang="en-US"/>
                <a:t>线性标度变换</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half" idx="1"/>
          </p:nvPr>
        </p:nvSpPr>
        <p:spPr>
          <a:xfrm>
            <a:off x="468313" y="1557338"/>
            <a:ext cx="8208962" cy="942975"/>
          </a:xfrm>
        </p:spPr>
        <p:txBody>
          <a:bodyPr/>
          <a:lstStyle/>
          <a:p>
            <a:pPr eaLnBrk="1" hangingPunct="1">
              <a:buFont typeface="Wingdings" pitchFamily="2" charset="2"/>
              <a:buNone/>
            </a:pPr>
            <a:r>
              <a:rPr kumimoji="0" lang="zh-CN" altLang="en-US" sz="2800" b="1" smtClean="0">
                <a:latin typeface="宋体" pitchFamily="2" charset="-122"/>
              </a:rPr>
              <a:t>	数字量</a:t>
            </a:r>
            <a:r>
              <a:rPr kumimoji="0" lang="en-US" altLang="zh-CN" sz="2800" b="1" smtClean="0">
                <a:latin typeface="宋体" pitchFamily="2" charset="-122"/>
              </a:rPr>
              <a:t>Nx</a:t>
            </a:r>
            <a:r>
              <a:rPr kumimoji="0" lang="zh-CN" altLang="en-US" sz="2800" b="1" smtClean="0">
                <a:latin typeface="宋体" pitchFamily="2" charset="-122"/>
              </a:rPr>
              <a:t>对应的工程量</a:t>
            </a:r>
            <a:r>
              <a:rPr kumimoji="0" lang="en-US" altLang="zh-CN" sz="2800" b="1" smtClean="0">
                <a:latin typeface="宋体" pitchFamily="2" charset="-122"/>
              </a:rPr>
              <a:t>Ax</a:t>
            </a:r>
            <a:r>
              <a:rPr kumimoji="0" lang="zh-CN" altLang="en-US" sz="2800" b="1" smtClean="0">
                <a:latin typeface="宋体" pitchFamily="2" charset="-122"/>
              </a:rPr>
              <a:t>的线性标度变换公式为：</a:t>
            </a:r>
          </a:p>
        </p:txBody>
      </p:sp>
      <p:graphicFrame>
        <p:nvGraphicFramePr>
          <p:cNvPr id="11266" name="Object 4"/>
          <p:cNvGraphicFramePr>
            <a:graphicFrameLocks noGrp="1" noChangeAspect="1"/>
          </p:cNvGraphicFramePr>
          <p:nvPr>
            <p:ph sz="half" idx="2"/>
            <p:extLst>
              <p:ext uri="{D42A27DB-BD31-4B8C-83A1-F6EECF244321}">
                <p14:modId xmlns:p14="http://schemas.microsoft.com/office/powerpoint/2010/main" val="3951782969"/>
              </p:ext>
            </p:extLst>
          </p:nvPr>
        </p:nvGraphicFramePr>
        <p:xfrm>
          <a:off x="2124075" y="2492375"/>
          <a:ext cx="3562350" cy="884238"/>
        </p:xfrm>
        <a:graphic>
          <a:graphicData uri="http://schemas.openxmlformats.org/presentationml/2006/ole">
            <mc:AlternateContent xmlns:mc="http://schemas.openxmlformats.org/markup-compatibility/2006">
              <mc:Choice xmlns:v="urn:schemas-microsoft-com:vml" Requires="v">
                <p:oleObj spid="_x0000_s11271" name="公式" r:id="rId3" imgW="1739880" imgH="431640" progId="Equation.3">
                  <p:embed/>
                </p:oleObj>
              </mc:Choice>
              <mc:Fallback>
                <p:oleObj name="公式" r:id="rId3" imgW="17398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492375"/>
                        <a:ext cx="3562350" cy="884238"/>
                      </a:xfrm>
                      <a:prstGeom prst="rect">
                        <a:avLst/>
                      </a:prstGeom>
                      <a:solidFill>
                        <a:srgbClr val="FFDB69"/>
                      </a:solidFill>
                      <a:ln>
                        <a:noFill/>
                      </a:ln>
                      <a:effectLst/>
                      <a:extLst/>
                    </p:spPr>
                  </p:pic>
                </p:oleObj>
              </mc:Fallback>
            </mc:AlternateContent>
          </a:graphicData>
        </a:graphic>
      </p:graphicFrame>
      <p:sp>
        <p:nvSpPr>
          <p:cNvPr id="11268" name="Rectangle 6"/>
          <p:cNvSpPr>
            <a:spLocks noChangeArrowheads="1"/>
          </p:cNvSpPr>
          <p:nvPr/>
        </p:nvSpPr>
        <p:spPr bwMode="auto">
          <a:xfrm>
            <a:off x="395288" y="3573463"/>
            <a:ext cx="799306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0"/>
              </a:spcBef>
            </a:pPr>
            <a:r>
              <a:rPr lang="zh-CN" altLang="en-US">
                <a:latin typeface="宋体" pitchFamily="2" charset="-122"/>
              </a:rPr>
              <a:t>式中：</a:t>
            </a:r>
          </a:p>
          <a:p>
            <a:pPr>
              <a:spcBef>
                <a:spcPct val="0"/>
              </a:spcBef>
            </a:pPr>
            <a:r>
              <a:rPr lang="en-US" altLang="zh-CN">
                <a:latin typeface="宋体" pitchFamily="2" charset="-122"/>
              </a:rPr>
              <a:t>A0——</a:t>
            </a:r>
            <a:r>
              <a:rPr lang="zh-CN" altLang="en-US">
                <a:latin typeface="宋体" pitchFamily="2" charset="-122"/>
              </a:rPr>
              <a:t>一次测量仪表的下限（测量范围最小值）；</a:t>
            </a:r>
          </a:p>
          <a:p>
            <a:pPr>
              <a:spcBef>
                <a:spcPct val="0"/>
              </a:spcBef>
            </a:pPr>
            <a:r>
              <a:rPr lang="en-US" altLang="zh-CN">
                <a:latin typeface="宋体" pitchFamily="2" charset="-122"/>
              </a:rPr>
              <a:t>Am——</a:t>
            </a:r>
            <a:r>
              <a:rPr lang="zh-CN" altLang="en-US">
                <a:latin typeface="宋体" pitchFamily="2" charset="-122"/>
              </a:rPr>
              <a:t>一次测量仪表的上限（测量范围最大值）；</a:t>
            </a:r>
          </a:p>
          <a:p>
            <a:pPr>
              <a:spcBef>
                <a:spcPct val="0"/>
              </a:spcBef>
            </a:pPr>
            <a:r>
              <a:rPr lang="en-US" altLang="zh-CN">
                <a:latin typeface="宋体" pitchFamily="2" charset="-122"/>
              </a:rPr>
              <a:t>Ax——</a:t>
            </a:r>
            <a:r>
              <a:rPr lang="zh-CN" altLang="en-US">
                <a:latin typeface="宋体" pitchFamily="2" charset="-122"/>
              </a:rPr>
              <a:t>实际测量值</a:t>
            </a:r>
            <a:r>
              <a:rPr lang="en-US" altLang="zh-CN">
                <a:latin typeface="宋体" pitchFamily="2" charset="-122"/>
              </a:rPr>
              <a:t>(</a:t>
            </a:r>
            <a:r>
              <a:rPr lang="zh-CN" altLang="en-US">
                <a:latin typeface="宋体" pitchFamily="2" charset="-122"/>
              </a:rPr>
              <a:t>工程量</a:t>
            </a:r>
            <a:r>
              <a:rPr lang="en-US" altLang="zh-CN">
                <a:latin typeface="宋体" pitchFamily="2" charset="-122"/>
              </a:rPr>
              <a:t>)</a:t>
            </a:r>
            <a:r>
              <a:rPr lang="zh-CN" altLang="en-US">
                <a:latin typeface="宋体" pitchFamily="2" charset="-122"/>
              </a:rPr>
              <a:t>；</a:t>
            </a:r>
          </a:p>
          <a:p>
            <a:pPr>
              <a:spcBef>
                <a:spcPct val="0"/>
              </a:spcBef>
            </a:pPr>
            <a:r>
              <a:rPr lang="en-US" altLang="zh-CN">
                <a:latin typeface="宋体" pitchFamily="2" charset="-122"/>
              </a:rPr>
              <a:t>N0——</a:t>
            </a:r>
            <a:r>
              <a:rPr lang="zh-CN" altLang="en-US">
                <a:latin typeface="宋体" pitchFamily="2" charset="-122"/>
              </a:rPr>
              <a:t>仪表下限所对应的数字量；</a:t>
            </a:r>
          </a:p>
          <a:p>
            <a:pPr>
              <a:spcBef>
                <a:spcPct val="0"/>
              </a:spcBef>
            </a:pPr>
            <a:r>
              <a:rPr lang="en-US" altLang="zh-CN">
                <a:latin typeface="宋体" pitchFamily="2" charset="-122"/>
              </a:rPr>
              <a:t>Nm——</a:t>
            </a:r>
            <a:r>
              <a:rPr lang="zh-CN" altLang="en-US">
                <a:latin typeface="宋体" pitchFamily="2" charset="-122"/>
              </a:rPr>
              <a:t>仪表上限所对应的数字量；</a:t>
            </a:r>
          </a:p>
          <a:p>
            <a:pPr>
              <a:spcBef>
                <a:spcPct val="0"/>
              </a:spcBef>
            </a:pPr>
            <a:r>
              <a:rPr lang="en-US" altLang="zh-CN">
                <a:latin typeface="宋体" pitchFamily="2" charset="-122"/>
              </a:rPr>
              <a:t>Nx——</a:t>
            </a:r>
            <a:r>
              <a:rPr lang="zh-CN" altLang="en-US">
                <a:latin typeface="宋体" pitchFamily="2" charset="-122"/>
              </a:rPr>
              <a:t>实际测量值所对应的数字量。</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sz="half" idx="1"/>
          </p:nvPr>
        </p:nvSpPr>
        <p:spPr>
          <a:xfrm>
            <a:off x="152400" y="908050"/>
            <a:ext cx="8991600" cy="2232025"/>
          </a:xfrm>
        </p:spPr>
        <p:txBody>
          <a:bodyPr/>
          <a:lstStyle/>
          <a:p>
            <a:pPr eaLnBrk="1" hangingPunct="1">
              <a:spcBef>
                <a:spcPct val="0"/>
              </a:spcBef>
              <a:buFont typeface="Wingdings" pitchFamily="2" charset="2"/>
              <a:buNone/>
            </a:pPr>
            <a:r>
              <a:rPr kumimoji="0" lang="zh-CN" altLang="en-US" sz="2800" b="1" smtClean="0">
                <a:latin typeface="宋体" pitchFamily="2" charset="-122"/>
              </a:rPr>
              <a:t>	上式为线性标度变换的通用公式，其中</a:t>
            </a:r>
            <a:r>
              <a:rPr kumimoji="0" lang="en-US" altLang="zh-CN" sz="2800" b="1" smtClean="0">
                <a:latin typeface="宋体" pitchFamily="2" charset="-122"/>
              </a:rPr>
              <a:t>A0</a:t>
            </a:r>
            <a:r>
              <a:rPr kumimoji="0" lang="zh-CN" altLang="en-US" sz="2800" b="1" smtClean="0">
                <a:latin typeface="宋体" pitchFamily="2" charset="-122"/>
              </a:rPr>
              <a:t>，</a:t>
            </a:r>
            <a:r>
              <a:rPr kumimoji="0" lang="en-US" altLang="zh-CN" sz="2800" b="1" smtClean="0">
                <a:latin typeface="宋体" pitchFamily="2" charset="-122"/>
              </a:rPr>
              <a:t>Am</a:t>
            </a:r>
            <a:r>
              <a:rPr kumimoji="0" lang="zh-CN" altLang="en-US" sz="2800" b="1" smtClean="0">
                <a:latin typeface="宋体" pitchFamily="2" charset="-122"/>
              </a:rPr>
              <a:t>，</a:t>
            </a:r>
            <a:r>
              <a:rPr kumimoji="0" lang="en-US" altLang="zh-CN" sz="2800" b="1" smtClean="0">
                <a:latin typeface="宋体" pitchFamily="2" charset="-122"/>
              </a:rPr>
              <a:t>N0</a:t>
            </a:r>
            <a:r>
              <a:rPr kumimoji="0" lang="zh-CN" altLang="en-US" sz="2800" b="1" smtClean="0">
                <a:latin typeface="宋体" pitchFamily="2" charset="-122"/>
              </a:rPr>
              <a:t>，</a:t>
            </a:r>
            <a:r>
              <a:rPr kumimoji="0" lang="en-US" altLang="zh-CN" sz="2800" b="1" smtClean="0">
                <a:latin typeface="宋体" pitchFamily="2" charset="-122"/>
              </a:rPr>
              <a:t>Nm</a:t>
            </a:r>
            <a:r>
              <a:rPr kumimoji="0" lang="zh-CN" altLang="en-US" sz="2800" b="1" smtClean="0">
                <a:latin typeface="宋体" pitchFamily="2" charset="-122"/>
              </a:rPr>
              <a:t>对某一个具体的被测参数与输入通道来说都是常数，不同的参数有着不同的值。为使程序设计简单，一般把一次测量仪表的下限</a:t>
            </a:r>
            <a:r>
              <a:rPr kumimoji="0" lang="en-US" altLang="zh-CN" sz="2800" b="1" smtClean="0">
                <a:latin typeface="宋体" pitchFamily="2" charset="-122"/>
              </a:rPr>
              <a:t>A0</a:t>
            </a:r>
            <a:r>
              <a:rPr kumimoji="0" lang="zh-CN" altLang="en-US" sz="2800" b="1" smtClean="0">
                <a:latin typeface="宋体" pitchFamily="2" charset="-122"/>
              </a:rPr>
              <a:t>所对应的</a:t>
            </a:r>
            <a:r>
              <a:rPr kumimoji="0" lang="en-US" altLang="zh-CN" sz="2800" b="1" smtClean="0">
                <a:latin typeface="宋体" pitchFamily="2" charset="-122"/>
              </a:rPr>
              <a:t>A/D</a:t>
            </a:r>
            <a:r>
              <a:rPr kumimoji="0" lang="zh-CN" altLang="en-US" sz="2800" b="1" smtClean="0">
                <a:latin typeface="宋体" pitchFamily="2" charset="-122"/>
              </a:rPr>
              <a:t>转换值置为</a:t>
            </a:r>
            <a:r>
              <a:rPr kumimoji="0" lang="en-US" altLang="zh-CN" sz="2800" b="1" smtClean="0">
                <a:latin typeface="宋体" pitchFamily="2" charset="-122"/>
              </a:rPr>
              <a:t>0</a:t>
            </a:r>
            <a:r>
              <a:rPr kumimoji="0" lang="zh-CN" altLang="en-US" sz="2800" b="1" smtClean="0">
                <a:latin typeface="宋体" pitchFamily="2" charset="-122"/>
              </a:rPr>
              <a:t>，即</a:t>
            </a:r>
            <a:r>
              <a:rPr kumimoji="0" lang="en-US" altLang="zh-CN" sz="2800" b="1" smtClean="0">
                <a:latin typeface="宋体" pitchFamily="2" charset="-122"/>
              </a:rPr>
              <a:t>N0=0</a:t>
            </a:r>
            <a:r>
              <a:rPr kumimoji="0" lang="zh-CN" altLang="en-US" sz="2800" b="1" smtClean="0">
                <a:latin typeface="宋体" pitchFamily="2" charset="-122"/>
              </a:rPr>
              <a:t>。这样上式可写成：</a:t>
            </a:r>
          </a:p>
        </p:txBody>
      </p:sp>
      <p:graphicFrame>
        <p:nvGraphicFramePr>
          <p:cNvPr id="12290" name="Object 4"/>
          <p:cNvGraphicFramePr>
            <a:graphicFrameLocks noGrp="1" noChangeAspect="1"/>
          </p:cNvGraphicFramePr>
          <p:nvPr>
            <p:ph sz="quarter" idx="2"/>
            <p:extLst>
              <p:ext uri="{D42A27DB-BD31-4B8C-83A1-F6EECF244321}">
                <p14:modId xmlns:p14="http://schemas.microsoft.com/office/powerpoint/2010/main" val="1123574264"/>
              </p:ext>
            </p:extLst>
          </p:nvPr>
        </p:nvGraphicFramePr>
        <p:xfrm>
          <a:off x="2916238" y="3357563"/>
          <a:ext cx="2517775" cy="744537"/>
        </p:xfrm>
        <a:graphic>
          <a:graphicData uri="http://schemas.openxmlformats.org/presentationml/2006/ole">
            <mc:AlternateContent xmlns:mc="http://schemas.openxmlformats.org/markup-compatibility/2006">
              <mc:Choice xmlns:v="urn:schemas-microsoft-com:vml" Requires="v">
                <p:oleObj spid="_x0000_s12298" name="公式" r:id="rId3" imgW="1460160" imgH="431640" progId="Equation.3">
                  <p:embed/>
                </p:oleObj>
              </mc:Choice>
              <mc:Fallback>
                <p:oleObj name="公式" r:id="rId3" imgW="14601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357563"/>
                        <a:ext cx="2517775" cy="744537"/>
                      </a:xfrm>
                      <a:prstGeom prst="rect">
                        <a:avLst/>
                      </a:prstGeom>
                      <a:solidFill>
                        <a:srgbClr val="FFDB69"/>
                      </a:solidFill>
                      <a:ln>
                        <a:noFill/>
                      </a:ln>
                      <a:effectLst/>
                      <a:extLst/>
                    </p:spPr>
                  </p:pic>
                </p:oleObj>
              </mc:Fallback>
            </mc:AlternateContent>
          </a:graphicData>
        </a:graphic>
      </p:graphicFrame>
      <p:graphicFrame>
        <p:nvGraphicFramePr>
          <p:cNvPr id="12291" name="Object 7"/>
          <p:cNvGraphicFramePr>
            <a:graphicFrameLocks noGrp="1" noChangeAspect="1"/>
          </p:cNvGraphicFramePr>
          <p:nvPr>
            <p:ph sz="quarter" idx="3"/>
            <p:extLst>
              <p:ext uri="{D42A27DB-BD31-4B8C-83A1-F6EECF244321}">
                <p14:modId xmlns:p14="http://schemas.microsoft.com/office/powerpoint/2010/main" val="3181163357"/>
              </p:ext>
            </p:extLst>
          </p:nvPr>
        </p:nvGraphicFramePr>
        <p:xfrm>
          <a:off x="3203575" y="5661025"/>
          <a:ext cx="1368425" cy="738188"/>
        </p:xfrm>
        <a:graphic>
          <a:graphicData uri="http://schemas.openxmlformats.org/presentationml/2006/ole">
            <mc:AlternateContent xmlns:mc="http://schemas.openxmlformats.org/markup-compatibility/2006">
              <mc:Choice xmlns:v="urn:schemas-microsoft-com:vml" Requires="v">
                <p:oleObj spid="_x0000_s12299" name="公式" r:id="rId5" imgW="799920" imgH="431640" progId="Equation.3">
                  <p:embed/>
                </p:oleObj>
              </mc:Choice>
              <mc:Fallback>
                <p:oleObj name="公式" r:id="rId5" imgW="799920" imgH="431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5661025"/>
                        <a:ext cx="1368425" cy="738188"/>
                      </a:xfrm>
                      <a:prstGeom prst="rect">
                        <a:avLst/>
                      </a:prstGeom>
                      <a:solidFill>
                        <a:srgbClr val="FFDB69"/>
                      </a:solidFill>
                      <a:ln>
                        <a:noFill/>
                      </a:ln>
                      <a:effectLst/>
                      <a:extLst/>
                    </p:spPr>
                  </p:pic>
                </p:oleObj>
              </mc:Fallback>
            </mc:AlternateContent>
          </a:graphicData>
        </a:graphic>
      </p:graphicFrame>
      <p:sp>
        <p:nvSpPr>
          <p:cNvPr id="12293" name="Rectangle 6"/>
          <p:cNvSpPr>
            <a:spLocks noChangeArrowheads="1"/>
          </p:cNvSpPr>
          <p:nvPr/>
        </p:nvSpPr>
        <p:spPr bwMode="auto">
          <a:xfrm>
            <a:off x="395288" y="4724400"/>
            <a:ext cx="84248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r>
              <a:rPr lang="zh-CN" altLang="en-US" sz="2800">
                <a:latin typeface="宋体" pitchFamily="2" charset="-122"/>
              </a:rPr>
              <a:t>在很多测量系统中，仪表下限值</a:t>
            </a:r>
            <a:r>
              <a:rPr lang="en-US" altLang="zh-CN" sz="2800">
                <a:latin typeface="宋体" pitchFamily="2" charset="-122"/>
              </a:rPr>
              <a:t>A0=0</a:t>
            </a:r>
            <a:r>
              <a:rPr lang="zh-CN" altLang="en-US" sz="2800">
                <a:latin typeface="宋体" pitchFamily="2" charset="-122"/>
              </a:rPr>
              <a:t>，此时进一步简化为：</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684213" y="1447800"/>
            <a:ext cx="7772400" cy="4367213"/>
          </a:xfrm>
        </p:spPr>
        <p:txBody>
          <a:bodyPr/>
          <a:lstStyle/>
          <a:p>
            <a:pPr eaLnBrk="1" hangingPunct="1">
              <a:buFont typeface="Wingdings" pitchFamily="2" charset="2"/>
              <a:buNone/>
            </a:pPr>
            <a:r>
              <a:rPr kumimoji="0" lang="zh-CN" altLang="en-US" sz="2800" b="1" smtClean="0"/>
              <a:t>	  在计算机控制系统中，数据采集与处理是最基本的功能。生产过程的各参数通过传感器、变送器、输入通道，以数字量的形式进入计算机中。计算机在对这些数字量进行控制、显示、存储、打印之前，必须根据需要进行一定的数据处理。</a:t>
            </a:r>
          </a:p>
          <a:p>
            <a:pPr eaLnBrk="1" hangingPunct="1"/>
            <a:endParaRPr kumimoji="0" lang="zh-CN" altLang="en-US" sz="2800" b="1" smtClean="0"/>
          </a:p>
          <a:p>
            <a:pPr eaLnBrk="1" hangingPunct="1">
              <a:buFont typeface="Wingdings" pitchFamily="2" charset="2"/>
              <a:buNone/>
            </a:pPr>
            <a:r>
              <a:rPr kumimoji="0" lang="zh-CN" altLang="en-US" sz="2800" b="1" smtClean="0"/>
              <a:t>	常用的数据采集与处理技术方法包括：误差校正、数字滤波、标度变换，越限报警等。</a:t>
            </a:r>
          </a:p>
        </p:txBody>
      </p:sp>
      <p:sp>
        <p:nvSpPr>
          <p:cNvPr id="25602" name="Rectangle 2"/>
          <p:cNvSpPr>
            <a:spLocks noGrp="1" noChangeArrowheads="1"/>
          </p:cNvSpPr>
          <p:nvPr>
            <p:ph type="title"/>
          </p:nvPr>
        </p:nvSpPr>
        <p:spPr>
          <a:xfrm>
            <a:off x="685800" y="228600"/>
            <a:ext cx="7772400" cy="1143000"/>
          </a:xfrm>
        </p:spPr>
        <p:txBody>
          <a:bodyPr/>
          <a:lstStyle/>
          <a:p>
            <a:pPr eaLnBrk="1" hangingPunct="1"/>
            <a:r>
              <a:rPr lang="zh-CN" altLang="en-US" sz="3600" smtClean="0">
                <a:latin typeface="宋体" pitchFamily="2" charset="-122"/>
              </a:rPr>
              <a:t>概述</a:t>
            </a:r>
            <a:endParaRPr lang="en-US" altLang="zh-CN" sz="3600" smtClean="0">
              <a:latin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half" idx="1"/>
          </p:nvPr>
        </p:nvSpPr>
        <p:spPr>
          <a:xfrm>
            <a:off x="228600" y="1676400"/>
            <a:ext cx="8686800" cy="1016000"/>
          </a:xfrm>
        </p:spPr>
        <p:txBody>
          <a:bodyPr/>
          <a:lstStyle/>
          <a:p>
            <a:pPr eaLnBrk="1" hangingPunct="1">
              <a:buFont typeface="Wingdings" pitchFamily="2" charset="2"/>
              <a:buNone/>
            </a:pPr>
            <a:r>
              <a:rPr kumimoji="0" lang="zh-CN" altLang="en-US" sz="2800" b="1" smtClean="0"/>
              <a:t>	上述为为在不同情况下的线性标度变换公式。编程用的标度变换子程序公式分别简化为</a:t>
            </a:r>
            <a:r>
              <a:rPr kumimoji="0" lang="en-US" altLang="zh-CN" sz="2800" b="1" smtClean="0"/>
              <a:t>:</a:t>
            </a:r>
            <a:endParaRPr kumimoji="0" lang="zh-CN" altLang="en-US" sz="2800" b="1" smtClean="0"/>
          </a:p>
        </p:txBody>
      </p:sp>
      <p:graphicFrame>
        <p:nvGraphicFramePr>
          <p:cNvPr id="13314" name="Object 4"/>
          <p:cNvGraphicFramePr>
            <a:graphicFrameLocks noGrp="1" noChangeAspect="1"/>
          </p:cNvGraphicFramePr>
          <p:nvPr>
            <p:ph sz="half" idx="2"/>
            <p:extLst>
              <p:ext uri="{D42A27DB-BD31-4B8C-83A1-F6EECF244321}">
                <p14:modId xmlns:p14="http://schemas.microsoft.com/office/powerpoint/2010/main" val="1000209057"/>
              </p:ext>
            </p:extLst>
          </p:nvPr>
        </p:nvGraphicFramePr>
        <p:xfrm>
          <a:off x="1676400" y="2971800"/>
          <a:ext cx="4895850" cy="1992313"/>
        </p:xfrm>
        <a:graphic>
          <a:graphicData uri="http://schemas.openxmlformats.org/presentationml/2006/ole">
            <mc:AlternateContent xmlns:mc="http://schemas.openxmlformats.org/markup-compatibility/2006">
              <mc:Choice xmlns:v="urn:schemas-microsoft-com:vml" Requires="v">
                <p:oleObj spid="_x0000_s13319" name="公式" r:id="rId3" imgW="3276360" imgH="1333440" progId="Equation.3">
                  <p:embed/>
                </p:oleObj>
              </mc:Choice>
              <mc:Fallback>
                <p:oleObj name="公式" r:id="rId3" imgW="3276360" imgH="13334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971800"/>
                        <a:ext cx="4895850" cy="1992313"/>
                      </a:xfrm>
                      <a:prstGeom prst="rect">
                        <a:avLst/>
                      </a:prstGeom>
                      <a:solidFill>
                        <a:srgbClr val="FFDB69"/>
                      </a:solidFill>
                      <a:ln>
                        <a:noFill/>
                      </a:ln>
                      <a:effectLst/>
                      <a:extLst/>
                    </p:spPr>
                  </p:pic>
                </p:oleObj>
              </mc:Fallback>
            </mc:AlternateContent>
          </a:graphicData>
        </a:graphic>
      </p:graphicFrame>
      <p:sp>
        <p:nvSpPr>
          <p:cNvPr id="13316" name="Text Box 6"/>
          <p:cNvSpPr txBox="1">
            <a:spLocks noChangeArrowheads="1"/>
          </p:cNvSpPr>
          <p:nvPr/>
        </p:nvSpPr>
        <p:spPr bwMode="auto">
          <a:xfrm>
            <a:off x="387350" y="5445125"/>
            <a:ext cx="8756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sz="2400" b="1">
                <a:solidFill>
                  <a:schemeClr val="tx1"/>
                </a:solidFill>
                <a:latin typeface="Arial" pitchFamily="34" charset="0"/>
                <a:ea typeface="宋体" pitchFamily="2" charset="-122"/>
              </a:defRPr>
            </a:lvl9pPr>
          </a:lstStyle>
          <a:p>
            <a:pPr eaLnBrk="1" hangingPunct="1">
              <a:spcBef>
                <a:spcPct val="0"/>
              </a:spcBef>
            </a:pPr>
            <a:r>
              <a:rPr kumimoji="1" lang="zh-CN" altLang="en-US" sz="2800">
                <a:latin typeface="Times New Roman" pitchFamily="18" charset="0"/>
              </a:rPr>
              <a:t>根据上式，可求出不同情况下被测参数的标度转换值。</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half" idx="1"/>
          </p:nvPr>
        </p:nvSpPr>
        <p:spPr>
          <a:xfrm>
            <a:off x="468313" y="1052513"/>
            <a:ext cx="7989887" cy="3176587"/>
          </a:xfrm>
        </p:spPr>
        <p:txBody>
          <a:bodyPr/>
          <a:lstStyle/>
          <a:p>
            <a:pPr eaLnBrk="1" hangingPunct="1">
              <a:spcBef>
                <a:spcPct val="0"/>
              </a:spcBef>
              <a:buFont typeface="Wingdings" pitchFamily="2" charset="2"/>
              <a:buNone/>
            </a:pPr>
            <a:r>
              <a:rPr lang="zh-CN" altLang="en-US" sz="2400" b="1" smtClean="0">
                <a:latin typeface="宋体" pitchFamily="2" charset="-122"/>
              </a:rPr>
              <a:t>	例 某温度测量仪表的量程为100～900℃,利用8031和</a:t>
            </a:r>
            <a:r>
              <a:rPr lang="en-US" altLang="zh-CN" sz="2400" b="1" smtClean="0">
                <a:latin typeface="宋体" pitchFamily="2" charset="-122"/>
              </a:rPr>
              <a:t>ADC0809</a:t>
            </a:r>
            <a:r>
              <a:rPr lang="zh-CN" altLang="en-US" sz="2400" b="1" smtClean="0">
                <a:latin typeface="宋体" pitchFamily="2" charset="-122"/>
              </a:rPr>
              <a:t>进行</a:t>
            </a:r>
            <a:r>
              <a:rPr lang="en-US" altLang="zh-CN" sz="2400" b="1" smtClean="0">
                <a:latin typeface="宋体" pitchFamily="2" charset="-122"/>
              </a:rPr>
              <a:t>A/D</a:t>
            </a:r>
            <a:r>
              <a:rPr lang="zh-CN" altLang="en-US" sz="2400" b="1" smtClean="0">
                <a:latin typeface="宋体" pitchFamily="2" charset="-122"/>
              </a:rPr>
              <a:t>转换。在某一时刻计算机采样并经过数字滤波后的的数字量为0</a:t>
            </a:r>
            <a:r>
              <a:rPr lang="en-US" altLang="zh-CN" sz="2400" b="1" smtClean="0">
                <a:latin typeface="宋体" pitchFamily="2" charset="-122"/>
              </a:rPr>
              <a:t>CDH</a:t>
            </a:r>
            <a:r>
              <a:rPr lang="zh-CN" altLang="en-US" sz="2400" b="1" smtClean="0">
                <a:latin typeface="宋体" pitchFamily="2" charset="-122"/>
              </a:rPr>
              <a:t>求此时对应的温度值是多少？（设仪表的量程是线性的）</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解：由已知可得，</a:t>
            </a:r>
            <a:r>
              <a:rPr lang="en-US" altLang="zh-CN" sz="2400" b="1" smtClean="0">
                <a:latin typeface="宋体" pitchFamily="2" charset="-122"/>
              </a:rPr>
              <a:t>A</a:t>
            </a:r>
            <a:r>
              <a:rPr lang="en-US" altLang="zh-CN" sz="2400" b="1" baseline="-30000" smtClean="0">
                <a:latin typeface="宋体" pitchFamily="2" charset="-122"/>
              </a:rPr>
              <a:t>0</a:t>
            </a:r>
            <a:r>
              <a:rPr lang="en-US" altLang="zh-CN" sz="2400" b="1" smtClean="0">
                <a:latin typeface="宋体" pitchFamily="2" charset="-122"/>
              </a:rPr>
              <a:t>=100℃</a:t>
            </a:r>
            <a:r>
              <a:rPr lang="zh-CN" altLang="en-US" sz="2400" b="1" smtClean="0">
                <a:latin typeface="宋体" pitchFamily="2" charset="-122"/>
              </a:rPr>
              <a:t>，</a:t>
            </a:r>
            <a:r>
              <a:rPr lang="en-US" altLang="zh-CN" sz="2400" b="1" smtClean="0">
                <a:latin typeface="宋体" pitchFamily="2" charset="-122"/>
              </a:rPr>
              <a:t>A</a:t>
            </a:r>
            <a:r>
              <a:rPr lang="en-US" altLang="zh-CN" sz="2400" b="1" baseline="-30000" smtClean="0">
                <a:latin typeface="宋体" pitchFamily="2" charset="-122"/>
              </a:rPr>
              <a:t>m</a:t>
            </a:r>
            <a:r>
              <a:rPr lang="en-US" altLang="zh-CN" sz="2400" b="1" smtClean="0">
                <a:latin typeface="宋体" pitchFamily="2" charset="-122"/>
              </a:rPr>
              <a:t>=900℃</a:t>
            </a:r>
            <a:r>
              <a:rPr lang="zh-CN" altLang="en-US" sz="2400" b="1" smtClean="0">
                <a:latin typeface="宋体" pitchFamily="2" charset="-122"/>
              </a:rPr>
              <a:t>，</a:t>
            </a:r>
            <a:r>
              <a:rPr lang="en-US" altLang="zh-CN" sz="2400" b="1" smtClean="0">
                <a:latin typeface="宋体" pitchFamily="2" charset="-122"/>
              </a:rPr>
              <a:t>N</a:t>
            </a:r>
            <a:r>
              <a:rPr lang="en-US" altLang="zh-CN" sz="2400" b="1" baseline="-30000" smtClean="0">
                <a:latin typeface="宋体" pitchFamily="2" charset="-122"/>
              </a:rPr>
              <a:t>x</a:t>
            </a:r>
            <a:r>
              <a:rPr lang="en-US" altLang="zh-CN" sz="2400" b="1" smtClean="0">
                <a:latin typeface="宋体" pitchFamily="2" charset="-122"/>
              </a:rPr>
              <a:t>=0CDH=(205)</a:t>
            </a:r>
            <a:r>
              <a:rPr lang="en-US" altLang="zh-CN" sz="2400" b="1" baseline="-30000" smtClean="0">
                <a:latin typeface="宋体" pitchFamily="2" charset="-122"/>
              </a:rPr>
              <a:t>D</a:t>
            </a:r>
            <a:r>
              <a:rPr lang="zh-CN" altLang="en-US" sz="2400" b="1" smtClean="0">
                <a:latin typeface="宋体" pitchFamily="2" charset="-122"/>
              </a:rPr>
              <a:t>，</a:t>
            </a:r>
            <a:r>
              <a:rPr lang="en-US" altLang="zh-CN" sz="2400" b="1" smtClean="0">
                <a:latin typeface="宋体" pitchFamily="2" charset="-122"/>
              </a:rPr>
              <a:t>N</a:t>
            </a:r>
            <a:r>
              <a:rPr lang="en-US" altLang="zh-CN" sz="2400" b="1" baseline="-30000" smtClean="0">
                <a:latin typeface="宋体" pitchFamily="2" charset="-122"/>
              </a:rPr>
              <a:t>m</a:t>
            </a:r>
            <a:r>
              <a:rPr lang="en-US" altLang="zh-CN" sz="2400" b="1" smtClean="0">
                <a:latin typeface="宋体" pitchFamily="2" charset="-122"/>
              </a:rPr>
              <a:t>=0FFH=(255)</a:t>
            </a:r>
            <a:r>
              <a:rPr lang="en-US" altLang="zh-CN" sz="2400" b="1" baseline="-30000" smtClean="0">
                <a:latin typeface="宋体" pitchFamily="2" charset="-122"/>
              </a:rPr>
              <a:t>D</a:t>
            </a:r>
            <a:r>
              <a:rPr lang="zh-CN" altLang="en-US" sz="2400" b="1" smtClean="0">
                <a:latin typeface="宋体" pitchFamily="2" charset="-122"/>
              </a:rPr>
              <a:t>，所以此时对应的温度为：</a:t>
            </a:r>
          </a:p>
        </p:txBody>
      </p:sp>
      <p:graphicFrame>
        <p:nvGraphicFramePr>
          <p:cNvPr id="14338" name="Object 4"/>
          <p:cNvGraphicFramePr>
            <a:graphicFrameLocks noGrp="1" noChangeAspect="1"/>
          </p:cNvGraphicFramePr>
          <p:nvPr>
            <p:ph sz="half" idx="2"/>
            <p:extLst>
              <p:ext uri="{D42A27DB-BD31-4B8C-83A1-F6EECF244321}">
                <p14:modId xmlns:p14="http://schemas.microsoft.com/office/powerpoint/2010/main" val="2289750883"/>
              </p:ext>
            </p:extLst>
          </p:nvPr>
        </p:nvGraphicFramePr>
        <p:xfrm>
          <a:off x="2268538" y="4437063"/>
          <a:ext cx="4032250" cy="1538287"/>
        </p:xfrm>
        <a:graphic>
          <a:graphicData uri="http://schemas.openxmlformats.org/presentationml/2006/ole">
            <mc:AlternateContent xmlns:mc="http://schemas.openxmlformats.org/markup-compatibility/2006">
              <mc:Choice xmlns:v="urn:schemas-microsoft-com:vml" Requires="v">
                <p:oleObj spid="_x0000_s14342" name="公式" r:id="rId3" imgW="2197080" imgH="838080" progId="Equation.3">
                  <p:embed/>
                </p:oleObj>
              </mc:Choice>
              <mc:Fallback>
                <p:oleObj name="公式" r:id="rId3" imgW="2197080" imgH="838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437063"/>
                        <a:ext cx="4032250" cy="1538287"/>
                      </a:xfrm>
                      <a:prstGeom prst="rect">
                        <a:avLst/>
                      </a:prstGeom>
                      <a:solidFill>
                        <a:srgbClr val="FFDB69"/>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4213" y="260350"/>
            <a:ext cx="7772400" cy="1143000"/>
          </a:xfrm>
        </p:spPr>
        <p:txBody>
          <a:bodyPr/>
          <a:lstStyle/>
          <a:p>
            <a:pPr eaLnBrk="1" hangingPunct="1"/>
            <a:r>
              <a:rPr lang="en-US" altLang="zh-CN" sz="3200" smtClean="0">
                <a:latin typeface="Times New Roman" pitchFamily="18" charset="0"/>
              </a:rPr>
              <a:t>——</a:t>
            </a:r>
            <a:r>
              <a:rPr lang="en-US" altLang="zh-CN" sz="3200" smtClean="0"/>
              <a:t>2 </a:t>
            </a:r>
            <a:r>
              <a:rPr lang="zh-CN" altLang="en-US" sz="3200" smtClean="0"/>
              <a:t>非线性标度转换</a:t>
            </a:r>
          </a:p>
        </p:txBody>
      </p:sp>
      <p:sp>
        <p:nvSpPr>
          <p:cNvPr id="15364" name="Rectangle 3"/>
          <p:cNvSpPr>
            <a:spLocks noGrp="1" noChangeArrowheads="1"/>
          </p:cNvSpPr>
          <p:nvPr>
            <p:ph type="body" sz="half" idx="1"/>
          </p:nvPr>
        </p:nvSpPr>
        <p:spPr>
          <a:xfrm>
            <a:off x="323850" y="1557338"/>
            <a:ext cx="8388350" cy="2671762"/>
          </a:xfrm>
        </p:spPr>
        <p:txBody>
          <a:bodyPr/>
          <a:lstStyle/>
          <a:p>
            <a:pPr eaLnBrk="1" hangingPunct="1">
              <a:spcBef>
                <a:spcPct val="0"/>
              </a:spcBef>
              <a:buClrTx/>
              <a:buSzTx/>
              <a:buFontTx/>
              <a:buNone/>
            </a:pPr>
            <a:r>
              <a:rPr kumimoji="0" lang="zh-CN" altLang="en-US" sz="2400" b="1" smtClean="0">
                <a:latin typeface="宋体" pitchFamily="2" charset="-122"/>
              </a:rPr>
              <a:t>	如果传感器的输出信号与被测参数之间呈非线性关系时，上面的线性变换式均不适用，需要建立新的标度变换公式。由于非线性参数的变化规律各不相同，故应根据不同的情况建立不同的非线性变换式，但</a:t>
            </a:r>
            <a:r>
              <a:rPr kumimoji="0" lang="zh-CN" altLang="en-US" sz="2400" b="1" smtClean="0">
                <a:solidFill>
                  <a:schemeClr val="tx2"/>
                </a:solidFill>
                <a:latin typeface="宋体" pitchFamily="2" charset="-122"/>
              </a:rPr>
              <a:t>前提是它们的函数关系可用解析式来表示。</a:t>
            </a:r>
          </a:p>
          <a:p>
            <a:pPr eaLnBrk="1" hangingPunct="1">
              <a:spcBef>
                <a:spcPct val="0"/>
              </a:spcBef>
              <a:buClrTx/>
              <a:buSzTx/>
              <a:buFontTx/>
              <a:buNone/>
            </a:pPr>
            <a:r>
              <a:rPr kumimoji="0" lang="zh-CN" altLang="en-US" sz="2400" b="1" smtClean="0">
                <a:latin typeface="宋体" pitchFamily="2" charset="-122"/>
              </a:rPr>
              <a:t>	</a:t>
            </a:r>
          </a:p>
          <a:p>
            <a:pPr eaLnBrk="1" hangingPunct="1">
              <a:spcBef>
                <a:spcPct val="0"/>
              </a:spcBef>
              <a:buClrTx/>
              <a:buSzTx/>
              <a:buFontTx/>
              <a:buNone/>
            </a:pPr>
            <a:r>
              <a:rPr kumimoji="0" lang="zh-CN" altLang="en-US" sz="2400" b="1" smtClean="0">
                <a:latin typeface="宋体" pitchFamily="2" charset="-122"/>
              </a:rPr>
              <a:t>	例如，在差压法测流量中，流量与差压间的关系为</a:t>
            </a:r>
            <a:r>
              <a:rPr kumimoji="0" lang="en-US" altLang="zh-CN" sz="2400" b="1" smtClean="0">
                <a:latin typeface="宋体" pitchFamily="2" charset="-122"/>
              </a:rPr>
              <a:t>:</a:t>
            </a:r>
            <a:endParaRPr kumimoji="0" lang="zh-CN" altLang="en-US" sz="2400" b="1" smtClean="0">
              <a:latin typeface="宋体" pitchFamily="2" charset="-122"/>
            </a:endParaRPr>
          </a:p>
        </p:txBody>
      </p:sp>
      <p:graphicFrame>
        <p:nvGraphicFramePr>
          <p:cNvPr id="15362" name="Object 4"/>
          <p:cNvGraphicFramePr>
            <a:graphicFrameLocks noGrp="1" noChangeAspect="1"/>
          </p:cNvGraphicFramePr>
          <p:nvPr>
            <p:ph sz="half" idx="2"/>
            <p:extLst>
              <p:ext uri="{D42A27DB-BD31-4B8C-83A1-F6EECF244321}">
                <p14:modId xmlns:p14="http://schemas.microsoft.com/office/powerpoint/2010/main" val="1045342164"/>
              </p:ext>
            </p:extLst>
          </p:nvPr>
        </p:nvGraphicFramePr>
        <p:xfrm>
          <a:off x="2589212" y="4468812"/>
          <a:ext cx="1943100" cy="636588"/>
        </p:xfrm>
        <a:graphic>
          <a:graphicData uri="http://schemas.openxmlformats.org/presentationml/2006/ole">
            <mc:AlternateContent xmlns:mc="http://schemas.openxmlformats.org/markup-compatibility/2006">
              <mc:Choice xmlns:v="urn:schemas-microsoft-com:vml" Requires="v">
                <p:oleObj spid="_x0000_s15368" name="公式" r:id="rId3" imgW="736560" imgH="241200" progId="Equation.3">
                  <p:embed/>
                </p:oleObj>
              </mc:Choice>
              <mc:Fallback>
                <p:oleObj name="公式" r:id="rId3" imgW="73656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2" y="4468812"/>
                        <a:ext cx="1943100" cy="636588"/>
                      </a:xfrm>
                      <a:prstGeom prst="rect">
                        <a:avLst/>
                      </a:prstGeom>
                      <a:solidFill>
                        <a:srgbClr val="FFDB69"/>
                      </a:solidFill>
                      <a:ln>
                        <a:noFill/>
                      </a:ln>
                      <a:effectLst/>
                      <a:extLst/>
                    </p:spPr>
                  </p:pic>
                </p:oleObj>
              </mc:Fallback>
            </mc:AlternateContent>
          </a:graphicData>
        </a:graphic>
      </p:graphicFrame>
      <p:sp>
        <p:nvSpPr>
          <p:cNvPr id="15365" name="Rectangle 6"/>
          <p:cNvSpPr>
            <a:spLocks noChangeArrowheads="1"/>
          </p:cNvSpPr>
          <p:nvPr/>
        </p:nvSpPr>
        <p:spPr bwMode="auto">
          <a:xfrm>
            <a:off x="609600" y="5105400"/>
            <a:ext cx="7845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spcBef>
                <a:spcPct val="0"/>
              </a:spcBef>
            </a:pPr>
            <a:r>
              <a:rPr lang="zh-CN" altLang="en-US">
                <a:latin typeface="宋体" pitchFamily="2" charset="-122"/>
              </a:rPr>
              <a:t>式中：</a:t>
            </a:r>
          </a:p>
          <a:p>
            <a:pPr>
              <a:spcBef>
                <a:spcPct val="0"/>
              </a:spcBef>
            </a:pPr>
            <a:r>
              <a:rPr lang="en-US" altLang="zh-CN">
                <a:latin typeface="宋体" pitchFamily="2" charset="-122"/>
              </a:rPr>
              <a:t>Q—— </a:t>
            </a:r>
            <a:r>
              <a:rPr lang="zh-CN" altLang="en-US">
                <a:latin typeface="宋体" pitchFamily="2" charset="-122"/>
              </a:rPr>
              <a:t>流体流量；</a:t>
            </a:r>
          </a:p>
          <a:p>
            <a:pPr>
              <a:spcBef>
                <a:spcPct val="0"/>
              </a:spcBef>
            </a:pPr>
            <a:r>
              <a:rPr lang="en-US" altLang="zh-CN">
                <a:latin typeface="宋体" pitchFamily="2" charset="-122"/>
              </a:rPr>
              <a:t>K—— </a:t>
            </a:r>
            <a:r>
              <a:rPr lang="zh-CN" altLang="en-US">
                <a:latin typeface="宋体" pitchFamily="2" charset="-122"/>
              </a:rPr>
              <a:t>刻度系数，与流体的性质及节流装置的尺寸有关；</a:t>
            </a:r>
          </a:p>
          <a:p>
            <a:pPr>
              <a:spcBef>
                <a:spcPct val="0"/>
              </a:spcBef>
            </a:pPr>
            <a:r>
              <a:rPr lang="zh-CN" altLang="en-US">
                <a:latin typeface="宋体" pitchFamily="2" charset="-122"/>
                <a:sym typeface="Symbol" pitchFamily="18" charset="2"/>
              </a:rPr>
              <a:t></a:t>
            </a:r>
            <a:r>
              <a:rPr lang="en-US" altLang="zh-CN">
                <a:latin typeface="宋体" pitchFamily="2" charset="-122"/>
              </a:rPr>
              <a:t>P——</a:t>
            </a:r>
            <a:r>
              <a:rPr lang="zh-CN" altLang="en-US">
                <a:latin typeface="宋体" pitchFamily="2" charset="-122"/>
              </a:rPr>
              <a:t>节流装置前后的差压。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sz="half" idx="1"/>
          </p:nvPr>
        </p:nvSpPr>
        <p:spPr>
          <a:xfrm>
            <a:off x="468313" y="404813"/>
            <a:ext cx="8135937" cy="1511300"/>
          </a:xfrm>
        </p:spPr>
        <p:txBody>
          <a:bodyPr/>
          <a:lstStyle/>
          <a:p>
            <a:pPr eaLnBrk="1" hangingPunct="1">
              <a:spcBef>
                <a:spcPct val="0"/>
              </a:spcBef>
              <a:buClrTx/>
              <a:buSzTx/>
              <a:buFontTx/>
              <a:buNone/>
            </a:pPr>
            <a:r>
              <a:rPr kumimoji="0" lang="zh-CN" altLang="en-US" sz="2800" b="1" smtClean="0">
                <a:latin typeface="宋体" pitchFamily="2" charset="-122"/>
              </a:rPr>
              <a:t>	流体的流量与被测流体流过节流装置前后产生的压力差的平方根成正比，则可得到测量流量时的标度变换公式为：</a:t>
            </a:r>
          </a:p>
        </p:txBody>
      </p:sp>
      <p:graphicFrame>
        <p:nvGraphicFramePr>
          <p:cNvPr id="16386" name="Object 4"/>
          <p:cNvGraphicFramePr>
            <a:graphicFrameLocks noGrp="1" noChangeAspect="1"/>
          </p:cNvGraphicFramePr>
          <p:nvPr>
            <p:ph sz="quarter" idx="2"/>
            <p:extLst>
              <p:ext uri="{D42A27DB-BD31-4B8C-83A1-F6EECF244321}">
                <p14:modId xmlns:p14="http://schemas.microsoft.com/office/powerpoint/2010/main" val="792268579"/>
              </p:ext>
            </p:extLst>
          </p:nvPr>
        </p:nvGraphicFramePr>
        <p:xfrm>
          <a:off x="2555875" y="2060575"/>
          <a:ext cx="3816350" cy="973138"/>
        </p:xfrm>
        <a:graphic>
          <a:graphicData uri="http://schemas.openxmlformats.org/presentationml/2006/ole">
            <mc:AlternateContent xmlns:mc="http://schemas.openxmlformats.org/markup-compatibility/2006">
              <mc:Choice xmlns:v="urn:schemas-microsoft-com:vml" Requires="v">
                <p:oleObj spid="_x0000_s16394" name="Equation" r:id="rId3" imgW="1892160" imgH="482400" progId="Equation.DSMT4">
                  <p:embed/>
                </p:oleObj>
              </mc:Choice>
              <mc:Fallback>
                <p:oleObj name="Equation" r:id="rId3" imgW="1892160" imgH="482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060575"/>
                        <a:ext cx="3816350" cy="973138"/>
                      </a:xfrm>
                      <a:prstGeom prst="rect">
                        <a:avLst/>
                      </a:prstGeom>
                      <a:solidFill>
                        <a:srgbClr val="FFDB69"/>
                      </a:solidFill>
                      <a:ln>
                        <a:noFill/>
                      </a:ln>
                      <a:effectLst/>
                      <a:extLst/>
                    </p:spPr>
                  </p:pic>
                </p:oleObj>
              </mc:Fallback>
            </mc:AlternateContent>
          </a:graphicData>
        </a:graphic>
      </p:graphicFrame>
      <p:graphicFrame>
        <p:nvGraphicFramePr>
          <p:cNvPr id="16387" name="Object 11"/>
          <p:cNvGraphicFramePr>
            <a:graphicFrameLocks noGrp="1" noChangeAspect="1"/>
          </p:cNvGraphicFramePr>
          <p:nvPr>
            <p:ph sz="quarter" idx="3"/>
            <p:extLst>
              <p:ext uri="{D42A27DB-BD31-4B8C-83A1-F6EECF244321}">
                <p14:modId xmlns:p14="http://schemas.microsoft.com/office/powerpoint/2010/main" val="2724343820"/>
              </p:ext>
            </p:extLst>
          </p:nvPr>
        </p:nvGraphicFramePr>
        <p:xfrm>
          <a:off x="2771775" y="5661025"/>
          <a:ext cx="2808288" cy="541338"/>
        </p:xfrm>
        <a:graphic>
          <a:graphicData uri="http://schemas.openxmlformats.org/presentationml/2006/ole">
            <mc:AlternateContent xmlns:mc="http://schemas.openxmlformats.org/markup-compatibility/2006">
              <mc:Choice xmlns:v="urn:schemas-microsoft-com:vml" Requires="v">
                <p:oleObj spid="_x0000_s16395" name="Equation" r:id="rId5" imgW="1384200" imgH="266400" progId="Equation.DSMT4">
                  <p:embed/>
                </p:oleObj>
              </mc:Choice>
              <mc:Fallback>
                <p:oleObj name="Equation" r:id="rId5" imgW="1384200" imgH="2664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661025"/>
                        <a:ext cx="2808288" cy="541338"/>
                      </a:xfrm>
                      <a:prstGeom prst="rect">
                        <a:avLst/>
                      </a:prstGeom>
                      <a:solidFill>
                        <a:srgbClr val="FFDB69"/>
                      </a:solidFill>
                      <a:ln>
                        <a:noFill/>
                      </a:ln>
                      <a:effectLst/>
                      <a:extLst/>
                    </p:spPr>
                  </p:pic>
                </p:oleObj>
              </mc:Fallback>
            </mc:AlternateContent>
          </a:graphicData>
        </a:graphic>
      </p:graphicFrame>
      <p:sp>
        <p:nvSpPr>
          <p:cNvPr id="16389" name="Rectangle 6"/>
          <p:cNvSpPr>
            <a:spLocks noChangeArrowheads="1"/>
          </p:cNvSpPr>
          <p:nvPr/>
        </p:nvSpPr>
        <p:spPr bwMode="auto">
          <a:xfrm>
            <a:off x="611188" y="3213100"/>
            <a:ext cx="813593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0"/>
              </a:spcBef>
            </a:pPr>
            <a:r>
              <a:rPr lang="zh-CN" altLang="en-US">
                <a:latin typeface="宋体" pitchFamily="2" charset="-122"/>
              </a:rPr>
              <a:t>式中：</a:t>
            </a:r>
            <a:r>
              <a:rPr lang="en-US" altLang="zh-CN">
                <a:latin typeface="宋体" pitchFamily="2" charset="-122"/>
              </a:rPr>
              <a:t>Q0—— </a:t>
            </a:r>
            <a:r>
              <a:rPr lang="zh-CN" altLang="en-US">
                <a:latin typeface="宋体" pitchFamily="2" charset="-122"/>
              </a:rPr>
              <a:t>差压流量仪表的下限值；</a:t>
            </a:r>
          </a:p>
          <a:p>
            <a:pPr>
              <a:spcBef>
                <a:spcPct val="0"/>
              </a:spcBef>
            </a:pPr>
            <a:r>
              <a:rPr lang="zh-CN" altLang="en-US">
                <a:latin typeface="宋体" pitchFamily="2" charset="-122"/>
              </a:rPr>
              <a:t>      </a:t>
            </a:r>
            <a:r>
              <a:rPr lang="en-US" altLang="zh-CN">
                <a:latin typeface="宋体" pitchFamily="2" charset="-122"/>
              </a:rPr>
              <a:t>Qm—— </a:t>
            </a:r>
            <a:r>
              <a:rPr lang="zh-CN" altLang="en-US">
                <a:latin typeface="宋体" pitchFamily="2" charset="-122"/>
              </a:rPr>
              <a:t>差压流量仪表的上限值；</a:t>
            </a:r>
          </a:p>
          <a:p>
            <a:pPr>
              <a:spcBef>
                <a:spcPct val="0"/>
              </a:spcBef>
            </a:pPr>
            <a:r>
              <a:rPr lang="zh-CN" altLang="en-US">
                <a:latin typeface="宋体" pitchFamily="2" charset="-122"/>
              </a:rPr>
              <a:t>      </a:t>
            </a:r>
            <a:r>
              <a:rPr lang="en-US" altLang="zh-CN">
                <a:latin typeface="宋体" pitchFamily="2" charset="-122"/>
              </a:rPr>
              <a:t>Qx—— </a:t>
            </a:r>
            <a:r>
              <a:rPr lang="zh-CN" altLang="en-US">
                <a:latin typeface="宋体" pitchFamily="2" charset="-122"/>
              </a:rPr>
              <a:t>被测液体的流量测量值；</a:t>
            </a:r>
          </a:p>
          <a:p>
            <a:pPr>
              <a:spcBef>
                <a:spcPct val="0"/>
              </a:spcBef>
            </a:pPr>
            <a:r>
              <a:rPr lang="en-US" altLang="zh-CN">
                <a:latin typeface="宋体" pitchFamily="2" charset="-122"/>
              </a:rPr>
              <a:t>      N0—— </a:t>
            </a:r>
            <a:r>
              <a:rPr lang="zh-CN" altLang="en-US">
                <a:latin typeface="宋体" pitchFamily="2" charset="-122"/>
              </a:rPr>
              <a:t>差压流量仪表下限所对应的数字量；</a:t>
            </a:r>
          </a:p>
          <a:p>
            <a:pPr>
              <a:spcBef>
                <a:spcPct val="0"/>
              </a:spcBef>
            </a:pPr>
            <a:r>
              <a:rPr lang="en-US" altLang="zh-CN">
                <a:latin typeface="宋体" pitchFamily="2" charset="-122"/>
              </a:rPr>
              <a:t>      Nm—— </a:t>
            </a:r>
            <a:r>
              <a:rPr lang="zh-CN" altLang="en-US">
                <a:latin typeface="宋体" pitchFamily="2" charset="-122"/>
              </a:rPr>
              <a:t>差压流量仪表上限所对应的数字量；</a:t>
            </a:r>
          </a:p>
          <a:p>
            <a:pPr>
              <a:spcBef>
                <a:spcPct val="0"/>
              </a:spcBef>
            </a:pPr>
            <a:r>
              <a:rPr lang="en-US" altLang="zh-CN">
                <a:latin typeface="宋体" pitchFamily="2" charset="-122"/>
              </a:rPr>
              <a:t>      Nx—— </a:t>
            </a:r>
            <a:r>
              <a:rPr lang="zh-CN" altLang="en-US">
                <a:latin typeface="宋体" pitchFamily="2" charset="-122"/>
              </a:rPr>
              <a:t>差压流量仪表测得差压值所对应的数字量。</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13"/>
          <p:cNvGraphicFramePr>
            <a:graphicFrameLocks noGrp="1" noChangeAspect="1"/>
          </p:cNvGraphicFramePr>
          <p:nvPr>
            <p:ph sz="half" idx="1"/>
          </p:nvPr>
        </p:nvGraphicFramePr>
        <p:xfrm>
          <a:off x="2533650" y="3930650"/>
          <a:ext cx="114300" cy="215900"/>
        </p:xfrm>
        <a:graphic>
          <a:graphicData uri="http://schemas.openxmlformats.org/presentationml/2006/ole">
            <mc:AlternateContent xmlns:mc="http://schemas.openxmlformats.org/markup-compatibility/2006">
              <mc:Choice xmlns:v="urn:schemas-microsoft-com:vml" Requires="v">
                <p:oleObj spid="_x0000_s17422" name="公式" r:id="rId3" imgW="114120" imgH="215640" progId="Equation.3">
                  <p:embed/>
                </p:oleObj>
              </mc:Choice>
              <mc:Fallback>
                <p:oleObj name="公式" r:id="rId3" imgW="114120" imgH="2156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39306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15"/>
          <p:cNvGraphicFramePr>
            <a:graphicFrameLocks noGrp="1" noChangeAspect="1"/>
          </p:cNvGraphicFramePr>
          <p:nvPr>
            <p:ph sz="quarter" idx="2"/>
            <p:extLst>
              <p:ext uri="{D42A27DB-BD31-4B8C-83A1-F6EECF244321}">
                <p14:modId xmlns:p14="http://schemas.microsoft.com/office/powerpoint/2010/main" val="1580607651"/>
              </p:ext>
            </p:extLst>
          </p:nvPr>
        </p:nvGraphicFramePr>
        <p:xfrm>
          <a:off x="2987675" y="1628775"/>
          <a:ext cx="2159000" cy="863600"/>
        </p:xfrm>
        <a:graphic>
          <a:graphicData uri="http://schemas.openxmlformats.org/presentationml/2006/ole">
            <mc:AlternateContent xmlns:mc="http://schemas.openxmlformats.org/markup-compatibility/2006">
              <mc:Choice xmlns:v="urn:schemas-microsoft-com:vml" Requires="v">
                <p:oleObj spid="_x0000_s17423" name="公式" r:id="rId5" imgW="1206360" imgH="482400" progId="Equation.3">
                  <p:embed/>
                </p:oleObj>
              </mc:Choice>
              <mc:Fallback>
                <p:oleObj name="公式" r:id="rId5" imgW="1206360" imgH="4824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1628775"/>
                        <a:ext cx="2159000" cy="863600"/>
                      </a:xfrm>
                      <a:prstGeom prst="rect">
                        <a:avLst/>
                      </a:prstGeom>
                      <a:solidFill>
                        <a:srgbClr val="FFDB69"/>
                      </a:solidFill>
                      <a:ln>
                        <a:noFill/>
                      </a:ln>
                      <a:effectLst/>
                      <a:extLst/>
                    </p:spPr>
                  </p:pic>
                </p:oleObj>
              </mc:Fallback>
            </mc:AlternateContent>
          </a:graphicData>
        </a:graphic>
      </p:graphicFrame>
      <p:graphicFrame>
        <p:nvGraphicFramePr>
          <p:cNvPr id="17412" name="Object 17"/>
          <p:cNvGraphicFramePr>
            <a:graphicFrameLocks noGrp="1" noChangeAspect="1"/>
          </p:cNvGraphicFramePr>
          <p:nvPr>
            <p:ph sz="quarter" idx="3"/>
            <p:extLst>
              <p:ext uri="{D42A27DB-BD31-4B8C-83A1-F6EECF244321}">
                <p14:modId xmlns:p14="http://schemas.microsoft.com/office/powerpoint/2010/main" val="3524973943"/>
              </p:ext>
            </p:extLst>
          </p:nvPr>
        </p:nvGraphicFramePr>
        <p:xfrm>
          <a:off x="3276600" y="3716338"/>
          <a:ext cx="1438275" cy="781050"/>
        </p:xfrm>
        <a:graphic>
          <a:graphicData uri="http://schemas.openxmlformats.org/presentationml/2006/ole">
            <mc:AlternateContent xmlns:mc="http://schemas.openxmlformats.org/markup-compatibility/2006">
              <mc:Choice xmlns:v="urn:schemas-microsoft-com:vml" Requires="v">
                <p:oleObj spid="_x0000_s17424" name="公式" r:id="rId7" imgW="888840" imgH="482400" progId="Equation.3">
                  <p:embed/>
                </p:oleObj>
              </mc:Choice>
              <mc:Fallback>
                <p:oleObj name="公式" r:id="rId7" imgW="888840" imgH="4824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716338"/>
                        <a:ext cx="1438275" cy="781050"/>
                      </a:xfrm>
                      <a:prstGeom prst="rect">
                        <a:avLst/>
                      </a:prstGeom>
                      <a:solidFill>
                        <a:srgbClr val="FFDB69"/>
                      </a:solidFill>
                      <a:ln>
                        <a:noFill/>
                      </a:ln>
                      <a:effectLst/>
                      <a:extLst/>
                    </p:spPr>
                  </p:pic>
                </p:oleObj>
              </mc:Fallback>
            </mc:AlternateContent>
          </a:graphicData>
        </a:graphic>
      </p:graphicFrame>
      <p:sp>
        <p:nvSpPr>
          <p:cNvPr id="17413" name="Rectangle 4"/>
          <p:cNvSpPr>
            <a:spLocks noChangeArrowheads="1"/>
          </p:cNvSpPr>
          <p:nvPr/>
        </p:nvSpPr>
        <p:spPr bwMode="auto">
          <a:xfrm>
            <a:off x="323850" y="836613"/>
            <a:ext cx="8307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spcBef>
                <a:spcPct val="0"/>
              </a:spcBef>
            </a:pPr>
            <a:r>
              <a:rPr lang="zh-CN" altLang="en-US">
                <a:latin typeface="宋体" pitchFamily="2" charset="-122"/>
              </a:rPr>
              <a:t>对于流量仪表，一般下限皆为</a:t>
            </a:r>
            <a:r>
              <a:rPr lang="en-US" altLang="zh-CN">
                <a:latin typeface="宋体" pitchFamily="2" charset="-122"/>
              </a:rPr>
              <a:t>0</a:t>
            </a:r>
            <a:r>
              <a:rPr lang="zh-CN" altLang="en-US">
                <a:latin typeface="宋体" pitchFamily="2" charset="-122"/>
              </a:rPr>
              <a:t>，即</a:t>
            </a:r>
            <a:r>
              <a:rPr lang="en-US" altLang="zh-CN">
                <a:latin typeface="宋体" pitchFamily="2" charset="-122"/>
              </a:rPr>
              <a:t>Q0=0</a:t>
            </a:r>
            <a:r>
              <a:rPr lang="zh-CN" altLang="en-US">
                <a:latin typeface="宋体" pitchFamily="2" charset="-122"/>
              </a:rPr>
              <a:t>，所以上式可简化为</a:t>
            </a:r>
          </a:p>
        </p:txBody>
      </p:sp>
      <p:sp>
        <p:nvSpPr>
          <p:cNvPr id="17414" name="Rectangle 5"/>
          <p:cNvSpPr>
            <a:spLocks noChangeArrowheads="1"/>
          </p:cNvSpPr>
          <p:nvPr/>
        </p:nvSpPr>
        <p:spPr bwMode="auto">
          <a:xfrm>
            <a:off x="468313" y="2924175"/>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zh-CN" altLang="en-US">
                <a:latin typeface="宋体" pitchFamily="2" charset="-122"/>
              </a:rPr>
              <a:t>若取流量表的下限对应的数字量</a:t>
            </a:r>
            <a:r>
              <a:rPr lang="en-US" altLang="zh-CN">
                <a:latin typeface="宋体" pitchFamily="2" charset="-122"/>
              </a:rPr>
              <a:t>N0=0</a:t>
            </a:r>
            <a:r>
              <a:rPr lang="zh-CN" altLang="en-US">
                <a:latin typeface="宋体" pitchFamily="2" charset="-122"/>
              </a:rPr>
              <a:t>，便可进一步简化为：</a:t>
            </a:r>
          </a:p>
        </p:txBody>
      </p:sp>
      <p:sp>
        <p:nvSpPr>
          <p:cNvPr id="17415" name="Rectangle 6"/>
          <p:cNvSpPr>
            <a:spLocks noChangeArrowheads="1"/>
          </p:cNvSpPr>
          <p:nvPr/>
        </p:nvSpPr>
        <p:spPr bwMode="auto">
          <a:xfrm>
            <a:off x="323850" y="4868863"/>
            <a:ext cx="84978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0"/>
              </a:spcBef>
            </a:pPr>
            <a:r>
              <a:rPr lang="zh-CN" altLang="en-US">
                <a:latin typeface="Times New Roman" pitchFamily="18" charset="0"/>
              </a:rPr>
              <a:t>上述公式为不同初始条件下的流量标度变换公式。与线性标度变换公式一样，由于</a:t>
            </a:r>
            <a:r>
              <a:rPr lang="en-US" altLang="zh-CN">
                <a:latin typeface="Times New Roman" pitchFamily="18" charset="0"/>
              </a:rPr>
              <a:t>Qo</a:t>
            </a:r>
            <a:r>
              <a:rPr lang="zh-CN" altLang="en-US">
                <a:latin typeface="Times New Roman" pitchFamily="18" charset="0"/>
              </a:rPr>
              <a:t>、</a:t>
            </a:r>
            <a:r>
              <a:rPr lang="en-US" altLang="zh-CN">
                <a:latin typeface="Times New Roman" pitchFamily="18" charset="0"/>
              </a:rPr>
              <a:t>Qm</a:t>
            </a:r>
            <a:r>
              <a:rPr lang="zh-CN" altLang="en-US">
                <a:latin typeface="Times New Roman" pitchFamily="18" charset="0"/>
              </a:rPr>
              <a:t>、</a:t>
            </a:r>
            <a:r>
              <a:rPr lang="en-US" altLang="zh-CN">
                <a:latin typeface="Times New Roman" pitchFamily="18" charset="0"/>
              </a:rPr>
              <a:t>N0</a:t>
            </a:r>
            <a:r>
              <a:rPr lang="zh-CN" altLang="en-US">
                <a:latin typeface="Times New Roman" pitchFamily="18" charset="0"/>
              </a:rPr>
              <a:t>、</a:t>
            </a:r>
            <a:r>
              <a:rPr lang="en-US" altLang="zh-CN">
                <a:latin typeface="Times New Roman" pitchFamily="18" charset="0"/>
              </a:rPr>
              <a:t>Nm</a:t>
            </a:r>
            <a:r>
              <a:rPr lang="zh-CN" altLang="en-US">
                <a:latin typeface="Times New Roman" pitchFamily="18" charset="0"/>
              </a:rPr>
              <a:t>都是常数，故以上三式可分别简化为编程用的标度变换子程序公式。</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4"/>
          <p:cNvGraphicFramePr>
            <a:graphicFrameLocks noGrp="1" noChangeAspect="1"/>
          </p:cNvGraphicFramePr>
          <p:nvPr>
            <p:ph idx="1"/>
            <p:extLst>
              <p:ext uri="{D42A27DB-BD31-4B8C-83A1-F6EECF244321}">
                <p14:modId xmlns:p14="http://schemas.microsoft.com/office/powerpoint/2010/main" val="2690766042"/>
              </p:ext>
            </p:extLst>
          </p:nvPr>
        </p:nvGraphicFramePr>
        <p:xfrm>
          <a:off x="2195513" y="1484313"/>
          <a:ext cx="4049712" cy="2052637"/>
        </p:xfrm>
        <a:graphic>
          <a:graphicData uri="http://schemas.openxmlformats.org/presentationml/2006/ole">
            <mc:AlternateContent xmlns:mc="http://schemas.openxmlformats.org/markup-compatibility/2006">
              <mc:Choice xmlns:v="urn:schemas-microsoft-com:vml" Requires="v">
                <p:oleObj spid="_x0000_s18438" name="公式" r:id="rId3" imgW="2755800" imgH="1396800" progId="Equation.3">
                  <p:embed/>
                </p:oleObj>
              </mc:Choice>
              <mc:Fallback>
                <p:oleObj name="公式" r:id="rId3" imgW="2755800" imgH="1396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484313"/>
                        <a:ext cx="4049712" cy="2052637"/>
                      </a:xfrm>
                      <a:prstGeom prst="rect">
                        <a:avLst/>
                      </a:prstGeom>
                      <a:solidFill>
                        <a:srgbClr val="FFDB69"/>
                      </a:solidFill>
                      <a:ln>
                        <a:noFill/>
                      </a:ln>
                      <a:effectLst/>
                      <a:extLst/>
                    </p:spPr>
                  </p:pic>
                </p:oleObj>
              </mc:Fallback>
            </mc:AlternateContent>
          </a:graphicData>
        </a:graphic>
      </p:graphicFrame>
      <p:sp>
        <p:nvSpPr>
          <p:cNvPr id="18435" name="Text Box 6"/>
          <p:cNvSpPr txBox="1">
            <a:spLocks noChangeArrowheads="1"/>
          </p:cNvSpPr>
          <p:nvPr/>
        </p:nvSpPr>
        <p:spPr bwMode="auto">
          <a:xfrm>
            <a:off x="179388" y="4437063"/>
            <a:ext cx="8496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sz="2400" b="1">
                <a:solidFill>
                  <a:schemeClr val="tx1"/>
                </a:solidFill>
                <a:latin typeface="Arial" pitchFamily="34" charset="0"/>
                <a:ea typeface="宋体" pitchFamily="2" charset="-122"/>
              </a:defRPr>
            </a:lvl9pPr>
          </a:lstStyle>
          <a:p>
            <a:pPr eaLnBrk="1" hangingPunct="1">
              <a:spcBef>
                <a:spcPct val="0"/>
              </a:spcBef>
            </a:pPr>
            <a:r>
              <a:rPr kumimoji="1" lang="zh-CN" altLang="en-US" sz="2800">
                <a:latin typeface="Times New Roman" pitchFamily="18" charset="0"/>
              </a:rPr>
              <a:t>上式即为各种条件下的流量标度转换公式，根据公式可以设计各种条件下的流量标度转换程序。</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eaLnBrk="1" hangingPunct="1">
              <a:buFont typeface="Wingdings" pitchFamily="2" charset="2"/>
              <a:buNone/>
            </a:pPr>
            <a:r>
              <a:rPr kumimoji="0" lang="zh-CN" altLang="en-US" b="1" smtClean="0"/>
              <a:t>	有些传感器的输出信号与被测参数之间虽为非线性关系</a:t>
            </a:r>
            <a:r>
              <a:rPr kumimoji="0" lang="en-US" altLang="zh-CN" b="1" smtClean="0"/>
              <a:t>, </a:t>
            </a:r>
            <a:r>
              <a:rPr kumimoji="0" lang="zh-CN" altLang="en-US" b="1" smtClean="0"/>
              <a:t>但它们的函数关系无法用一个解析式来表示，或者解析式过于复杂而难于直接计算。可以采用一种既计算简便又能满足实际工程要求的近似表达式──</a:t>
            </a:r>
            <a:r>
              <a:rPr kumimoji="0" lang="zh-CN" altLang="en-US" b="1" smtClean="0">
                <a:solidFill>
                  <a:schemeClr val="tx2"/>
                </a:solidFill>
              </a:rPr>
              <a:t>插值法</a:t>
            </a:r>
            <a:r>
              <a:rPr kumimoji="0" lang="zh-CN" altLang="en-US" b="1" smtClean="0"/>
              <a:t>来进行标度变换。</a:t>
            </a:r>
          </a:p>
        </p:txBody>
      </p:sp>
      <p:sp>
        <p:nvSpPr>
          <p:cNvPr id="40962" name="Rectangle 2"/>
          <p:cNvSpPr>
            <a:spLocks noGrp="1" noChangeArrowheads="1"/>
          </p:cNvSpPr>
          <p:nvPr>
            <p:ph type="title"/>
          </p:nvPr>
        </p:nvSpPr>
        <p:spPr/>
        <p:txBody>
          <a:bodyPr/>
          <a:lstStyle/>
          <a:p>
            <a:pPr eaLnBrk="1" hangingPunct="1"/>
            <a:r>
              <a:rPr lang="en-US" altLang="zh-CN" sz="3200" smtClean="0">
                <a:latin typeface="Times New Roman" pitchFamily="18" charset="0"/>
              </a:rPr>
              <a:t>——</a:t>
            </a:r>
            <a:r>
              <a:rPr lang="en-US" altLang="zh-CN" sz="3200" smtClean="0"/>
              <a:t>3 </a:t>
            </a:r>
            <a:r>
              <a:rPr lang="zh-CN" altLang="en-US" sz="3200" smtClean="0"/>
              <a:t>插值法</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539750" y="1557338"/>
            <a:ext cx="7772400" cy="4114800"/>
          </a:xfrm>
        </p:spPr>
        <p:txBody>
          <a:bodyPr/>
          <a:lstStyle/>
          <a:p>
            <a:pPr eaLnBrk="1" hangingPunct="1">
              <a:buFont typeface="Wingdings" pitchFamily="2" charset="2"/>
              <a:buNone/>
            </a:pPr>
            <a:r>
              <a:rPr kumimoji="0" lang="zh-CN" altLang="en-US" sz="2800" b="1" smtClean="0">
                <a:latin typeface="Arial" pitchFamily="34" charset="0"/>
              </a:rPr>
              <a:t>	插值多项式就是采用一个</a:t>
            </a:r>
            <a:r>
              <a:rPr kumimoji="0" lang="en-US" altLang="zh-CN" sz="2800" b="1" smtClean="0">
                <a:latin typeface="Arial" pitchFamily="34" charset="0"/>
              </a:rPr>
              <a:t>n</a:t>
            </a:r>
            <a:r>
              <a:rPr kumimoji="0" lang="zh-CN" altLang="en-US" sz="2800" b="1" smtClean="0">
                <a:latin typeface="Arial" pitchFamily="34" charset="0"/>
              </a:rPr>
              <a:t>次多项式来代替某种非线性函数关系的方法。</a:t>
            </a:r>
          </a:p>
          <a:p>
            <a:pPr eaLnBrk="1" hangingPunct="1"/>
            <a:endParaRPr kumimoji="0" lang="zh-CN" altLang="en-US" sz="2800" b="1" smtClean="0">
              <a:latin typeface="Arial" pitchFamily="34" charset="0"/>
            </a:endParaRPr>
          </a:p>
          <a:p>
            <a:pPr eaLnBrk="1" hangingPunct="1">
              <a:buFont typeface="Wingdings" pitchFamily="2" charset="2"/>
              <a:buNone/>
            </a:pPr>
            <a:r>
              <a:rPr kumimoji="0" lang="zh-CN" altLang="en-US" sz="2800" b="1" smtClean="0">
                <a:latin typeface="Arial" pitchFamily="34" charset="0"/>
              </a:rPr>
              <a:t>	插值原理：假设被测参数</a:t>
            </a:r>
            <a:r>
              <a:rPr kumimoji="0" lang="en-US" altLang="zh-CN" sz="2800" b="1" smtClean="0">
                <a:latin typeface="Arial" pitchFamily="34" charset="0"/>
              </a:rPr>
              <a:t>y</a:t>
            </a:r>
            <a:r>
              <a:rPr kumimoji="0" lang="zh-CN" altLang="en-US" sz="2800" b="1" smtClean="0">
                <a:latin typeface="Arial" pitchFamily="34" charset="0"/>
              </a:rPr>
              <a:t>与传感器的输出值</a:t>
            </a:r>
            <a:r>
              <a:rPr kumimoji="0" lang="en-US" altLang="zh-CN" sz="2800" b="1" smtClean="0">
                <a:latin typeface="Arial" pitchFamily="34" charset="0"/>
              </a:rPr>
              <a:t>x</a:t>
            </a:r>
            <a:r>
              <a:rPr kumimoji="0" lang="zh-CN" altLang="en-US" sz="2800" b="1" smtClean="0">
                <a:latin typeface="Arial" pitchFamily="34" charset="0"/>
              </a:rPr>
              <a:t>具有的函数关系为</a:t>
            </a:r>
            <a:r>
              <a:rPr kumimoji="0" lang="en-US" altLang="zh-CN" sz="2800" b="1" smtClean="0">
                <a:latin typeface="Arial" pitchFamily="34" charset="0"/>
              </a:rPr>
              <a:t>y=f(x)，</a:t>
            </a:r>
            <a:r>
              <a:rPr kumimoji="0" lang="zh-CN" altLang="en-US" sz="2800" b="1" smtClean="0">
                <a:latin typeface="Arial" pitchFamily="34" charset="0"/>
              </a:rPr>
              <a:t>已知在</a:t>
            </a:r>
            <a:r>
              <a:rPr kumimoji="0" lang="en-US" altLang="zh-CN" sz="2800" b="1" smtClean="0">
                <a:latin typeface="Arial" pitchFamily="34" charset="0"/>
              </a:rPr>
              <a:t>n+1</a:t>
            </a:r>
            <a:r>
              <a:rPr kumimoji="0" lang="zh-CN" altLang="en-US" sz="2800" b="1" smtClean="0">
                <a:latin typeface="Arial" pitchFamily="34" charset="0"/>
              </a:rPr>
              <a:t>个相异点处的函数值为：</a:t>
            </a:r>
            <a:r>
              <a:rPr kumimoji="0" lang="en-US" altLang="zh-CN" sz="2800" b="1" smtClean="0">
                <a:latin typeface="Arial" pitchFamily="34" charset="0"/>
              </a:rPr>
              <a:t>f(x</a:t>
            </a:r>
            <a:r>
              <a:rPr kumimoji="0" lang="en-US" altLang="zh-CN" sz="2800" b="1" baseline="-25000" smtClean="0">
                <a:latin typeface="Arial" pitchFamily="34" charset="0"/>
              </a:rPr>
              <a:t>0</a:t>
            </a:r>
            <a:r>
              <a:rPr kumimoji="0" lang="en-US" altLang="zh-CN" sz="2800" b="1" smtClean="0">
                <a:latin typeface="Arial" pitchFamily="34" charset="0"/>
              </a:rPr>
              <a:t>) = y</a:t>
            </a:r>
            <a:r>
              <a:rPr kumimoji="0" lang="en-US" altLang="zh-CN" sz="2800" b="1" baseline="-25000" smtClean="0">
                <a:latin typeface="Arial" pitchFamily="34" charset="0"/>
              </a:rPr>
              <a:t>0</a:t>
            </a:r>
            <a:r>
              <a:rPr kumimoji="0" lang="en-US" altLang="zh-CN" sz="2800" b="1" smtClean="0">
                <a:latin typeface="Arial" pitchFamily="34" charset="0"/>
              </a:rPr>
              <a:t>，f(x</a:t>
            </a:r>
            <a:r>
              <a:rPr kumimoji="0" lang="en-US" altLang="zh-CN" sz="2800" b="1" baseline="-25000" smtClean="0">
                <a:latin typeface="Arial" pitchFamily="34" charset="0"/>
              </a:rPr>
              <a:t>1</a:t>
            </a:r>
            <a:r>
              <a:rPr kumimoji="0" lang="en-US" altLang="zh-CN" sz="2800" b="1" smtClean="0">
                <a:latin typeface="Arial" pitchFamily="34" charset="0"/>
              </a:rPr>
              <a:t>) = y</a:t>
            </a:r>
            <a:r>
              <a:rPr kumimoji="0" lang="en-US" altLang="zh-CN" sz="2800" b="1" baseline="-25000" smtClean="0">
                <a:latin typeface="Arial" pitchFamily="34" charset="0"/>
              </a:rPr>
              <a:t>1</a:t>
            </a:r>
            <a:r>
              <a:rPr kumimoji="0" lang="en-US" altLang="zh-CN" sz="2800" b="1" smtClean="0">
                <a:latin typeface="Arial" pitchFamily="34" charset="0"/>
              </a:rPr>
              <a:t>，…，f(x</a:t>
            </a:r>
            <a:r>
              <a:rPr kumimoji="0" lang="en-US" altLang="zh-CN" sz="2800" b="1" baseline="-25000" smtClean="0">
                <a:latin typeface="Arial" pitchFamily="34" charset="0"/>
              </a:rPr>
              <a:t>n</a:t>
            </a:r>
            <a:r>
              <a:rPr kumimoji="0" lang="en-US" altLang="zh-CN" sz="2800" b="1" smtClean="0">
                <a:latin typeface="Arial" pitchFamily="34" charset="0"/>
              </a:rPr>
              <a:t>) = y</a:t>
            </a:r>
            <a:r>
              <a:rPr kumimoji="0" lang="en-US" altLang="zh-CN" sz="2800" b="1" baseline="-25000" smtClean="0">
                <a:latin typeface="Arial" pitchFamily="34" charset="0"/>
              </a:rPr>
              <a:t>n</a:t>
            </a:r>
            <a:r>
              <a:rPr kumimoji="0" lang="en-US" altLang="zh-CN" sz="2800" b="1" smtClean="0">
                <a:latin typeface="Arial" pitchFamily="34" charset="0"/>
              </a:rPr>
              <a:t>。</a:t>
            </a:r>
            <a:r>
              <a:rPr kumimoji="0" lang="zh-CN" altLang="en-US" sz="2800" b="1" smtClean="0">
                <a:latin typeface="Arial" pitchFamily="34" charset="0"/>
              </a:rPr>
              <a:t>构造一个</a:t>
            </a:r>
            <a:r>
              <a:rPr kumimoji="0" lang="en-US" altLang="zh-CN" sz="2800" b="1" smtClean="0">
                <a:latin typeface="Arial" pitchFamily="34" charset="0"/>
              </a:rPr>
              <a:t>n</a:t>
            </a:r>
            <a:r>
              <a:rPr kumimoji="0" lang="zh-CN" altLang="en-US" sz="2800" b="1" smtClean="0">
                <a:latin typeface="Arial" pitchFamily="34" charset="0"/>
              </a:rPr>
              <a:t>次多项式</a:t>
            </a:r>
            <a:r>
              <a:rPr kumimoji="0" lang="en-US" altLang="zh-CN" sz="2800" b="1" smtClean="0">
                <a:latin typeface="Arial" pitchFamily="34" charset="0"/>
              </a:rPr>
              <a:t>P</a:t>
            </a:r>
            <a:r>
              <a:rPr kumimoji="0" lang="en-US" altLang="zh-CN" sz="2800" b="1" baseline="-25000" smtClean="0">
                <a:latin typeface="Arial" pitchFamily="34" charset="0"/>
              </a:rPr>
              <a:t>n</a:t>
            </a:r>
            <a:r>
              <a:rPr kumimoji="0" lang="en-US" altLang="zh-CN" sz="2800" b="1" smtClean="0">
                <a:latin typeface="Arial" pitchFamily="34" charset="0"/>
              </a:rPr>
              <a:t>(x) = a</a:t>
            </a:r>
            <a:r>
              <a:rPr kumimoji="0" lang="en-US" altLang="zh-CN" sz="2800" b="1" baseline="-25000" smtClean="0">
                <a:latin typeface="Arial" pitchFamily="34" charset="0"/>
              </a:rPr>
              <a:t>n</a:t>
            </a:r>
            <a:r>
              <a:rPr kumimoji="0" lang="en-US" altLang="zh-CN" sz="2800" b="1" smtClean="0">
                <a:latin typeface="Arial" pitchFamily="34" charset="0"/>
              </a:rPr>
              <a:t>x</a:t>
            </a:r>
            <a:r>
              <a:rPr kumimoji="0" lang="en-US" altLang="zh-CN" sz="2800" b="1" baseline="30000" smtClean="0">
                <a:latin typeface="Arial" pitchFamily="34" charset="0"/>
              </a:rPr>
              <a:t>n</a:t>
            </a:r>
            <a:r>
              <a:rPr kumimoji="0" lang="en-US" altLang="zh-CN" sz="2800" b="1" smtClean="0">
                <a:latin typeface="Arial" pitchFamily="34" charset="0"/>
              </a:rPr>
              <a:t>+ a</a:t>
            </a:r>
            <a:r>
              <a:rPr kumimoji="0" lang="en-US" altLang="zh-CN" sz="2800" b="1" baseline="-25000" smtClean="0">
                <a:latin typeface="Arial" pitchFamily="34" charset="0"/>
              </a:rPr>
              <a:t>n-1 </a:t>
            </a:r>
            <a:r>
              <a:rPr kumimoji="0" lang="en-US" altLang="zh-CN" sz="2800" b="1" smtClean="0">
                <a:latin typeface="Arial" pitchFamily="34" charset="0"/>
              </a:rPr>
              <a:t>x</a:t>
            </a:r>
            <a:r>
              <a:rPr kumimoji="0" lang="en-US" altLang="zh-CN" sz="2800" b="1" baseline="30000" smtClean="0">
                <a:latin typeface="Arial" pitchFamily="34" charset="0"/>
              </a:rPr>
              <a:t>n-1</a:t>
            </a:r>
            <a:r>
              <a:rPr kumimoji="0" lang="en-US" altLang="zh-CN" sz="2800" b="1" smtClean="0">
                <a:latin typeface="Arial" pitchFamily="34" charset="0"/>
              </a:rPr>
              <a:t>+ …+ a</a:t>
            </a:r>
            <a:r>
              <a:rPr kumimoji="0" lang="en-US" altLang="zh-CN" sz="2800" b="1" baseline="-25000" smtClean="0">
                <a:latin typeface="Arial" pitchFamily="34" charset="0"/>
              </a:rPr>
              <a:t>1</a:t>
            </a:r>
            <a:r>
              <a:rPr kumimoji="0" lang="en-US" altLang="zh-CN" sz="2800" b="1" smtClean="0">
                <a:latin typeface="Arial" pitchFamily="34" charset="0"/>
              </a:rPr>
              <a:t>x + a</a:t>
            </a:r>
            <a:r>
              <a:rPr kumimoji="0" lang="en-US" altLang="zh-CN" sz="2800" b="1" baseline="-25000" smtClean="0">
                <a:latin typeface="Arial" pitchFamily="34" charset="0"/>
              </a:rPr>
              <a:t>0</a:t>
            </a:r>
            <a:r>
              <a:rPr kumimoji="0" lang="en-US" altLang="zh-CN" sz="2800" b="1" smtClean="0">
                <a:latin typeface="Arial" pitchFamily="34" charset="0"/>
              </a:rPr>
              <a:t>  </a:t>
            </a:r>
            <a:r>
              <a:rPr kumimoji="0" lang="zh-CN" altLang="en-US" sz="2800" b="1" smtClean="0">
                <a:latin typeface="Arial" pitchFamily="34" charset="0"/>
              </a:rPr>
              <a:t>去逼近函数</a:t>
            </a:r>
            <a:r>
              <a:rPr kumimoji="0" lang="en-US" altLang="zh-CN" sz="2800" b="1" smtClean="0">
                <a:latin typeface="Arial" pitchFamily="34" charset="0"/>
              </a:rPr>
              <a:t>y = f (x)</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611188" y="1628775"/>
            <a:ext cx="7772400" cy="4114800"/>
          </a:xfrm>
        </p:spPr>
        <p:txBody>
          <a:bodyPr/>
          <a:lstStyle/>
          <a:p>
            <a:pPr eaLnBrk="1" hangingPunct="1">
              <a:buFont typeface="Wingdings" pitchFamily="2" charset="2"/>
              <a:buNone/>
            </a:pPr>
            <a:r>
              <a:rPr lang="zh-CN" altLang="en-US" b="1" smtClean="0">
                <a:latin typeface="宋体" pitchFamily="2" charset="-122"/>
              </a:rPr>
              <a:t>	显然，这里已知</a:t>
            </a:r>
            <a:r>
              <a:rPr lang="en-US" altLang="zh-CN" b="1" smtClean="0">
                <a:latin typeface="宋体" pitchFamily="2" charset="-122"/>
              </a:rPr>
              <a:t>n+1</a:t>
            </a:r>
            <a:r>
              <a:rPr lang="zh-CN" altLang="en-US" b="1" smtClean="0">
                <a:latin typeface="宋体" pitchFamily="2" charset="-122"/>
              </a:rPr>
              <a:t>个条件，有</a:t>
            </a:r>
            <a:r>
              <a:rPr lang="en-US" altLang="zh-CN" b="1" smtClean="0">
                <a:latin typeface="宋体" pitchFamily="2" charset="-122"/>
              </a:rPr>
              <a:t>n+1</a:t>
            </a:r>
            <a:r>
              <a:rPr lang="zh-CN" altLang="en-US" b="1" smtClean="0">
                <a:latin typeface="宋体" pitchFamily="2" charset="-122"/>
              </a:rPr>
              <a:t>个</a:t>
            </a:r>
            <a:r>
              <a:rPr kumimoji="0" lang="zh-CN" altLang="en-US" b="1" smtClean="0">
                <a:latin typeface="宋体" pitchFamily="2" charset="-122"/>
              </a:rPr>
              <a:t>待定系数</a:t>
            </a:r>
            <a:r>
              <a:rPr kumimoji="0" lang="en-US" altLang="zh-CN" b="1" smtClean="0">
                <a:latin typeface="宋体" pitchFamily="2" charset="-122"/>
              </a:rPr>
              <a:t>a</a:t>
            </a:r>
            <a:r>
              <a:rPr kumimoji="0" lang="en-US" altLang="zh-CN" b="1" baseline="-25000" smtClean="0">
                <a:latin typeface="宋体" pitchFamily="2" charset="-122"/>
              </a:rPr>
              <a:t>0</a:t>
            </a:r>
            <a:r>
              <a:rPr kumimoji="0" lang="zh-CN" altLang="en-US" b="1" smtClean="0">
                <a:latin typeface="宋体" pitchFamily="2" charset="-122"/>
              </a:rPr>
              <a:t>、</a:t>
            </a:r>
            <a:r>
              <a:rPr kumimoji="0" lang="en-US" altLang="zh-CN" b="1" smtClean="0">
                <a:latin typeface="宋体" pitchFamily="2" charset="-122"/>
              </a:rPr>
              <a:t>a</a:t>
            </a:r>
            <a:r>
              <a:rPr kumimoji="0" lang="en-US" altLang="zh-CN" b="1" baseline="-25000" smtClean="0">
                <a:latin typeface="宋体" pitchFamily="2" charset="-122"/>
              </a:rPr>
              <a:t>1</a:t>
            </a:r>
            <a:r>
              <a:rPr kumimoji="0" lang="zh-CN" altLang="en-US" b="1" smtClean="0">
                <a:latin typeface="宋体" pitchFamily="2" charset="-122"/>
              </a:rPr>
              <a:t>、</a:t>
            </a:r>
            <a:r>
              <a:rPr kumimoji="0" lang="en-US" altLang="zh-CN" b="1" smtClean="0">
                <a:latin typeface="宋体" pitchFamily="2" charset="-122"/>
              </a:rPr>
              <a:t>…a</a:t>
            </a:r>
            <a:r>
              <a:rPr kumimoji="0" lang="en-US" altLang="zh-CN" b="1" baseline="-25000" smtClean="0">
                <a:latin typeface="宋体" pitchFamily="2" charset="-122"/>
              </a:rPr>
              <a:t>n</a:t>
            </a:r>
            <a:r>
              <a:rPr kumimoji="0" lang="zh-CN" altLang="en-US" b="1" smtClean="0">
                <a:latin typeface="宋体" pitchFamily="2" charset="-122"/>
              </a:rPr>
              <a:t>，从而可以唯一构造出插值多项式函数</a:t>
            </a:r>
            <a:r>
              <a:rPr kumimoji="0" lang="en-US" altLang="zh-CN" b="1" smtClean="0">
                <a:latin typeface="宋体" pitchFamily="2" charset="-122"/>
              </a:rPr>
              <a:t>P</a:t>
            </a:r>
            <a:r>
              <a:rPr kumimoji="0" lang="en-US" altLang="zh-CN" b="1" baseline="-25000" smtClean="0">
                <a:latin typeface="宋体" pitchFamily="2" charset="-122"/>
              </a:rPr>
              <a:t>n</a:t>
            </a:r>
            <a:r>
              <a:rPr kumimoji="0" lang="en-US" altLang="zh-CN" b="1" smtClean="0">
                <a:latin typeface="宋体" pitchFamily="2" charset="-122"/>
              </a:rPr>
              <a:t>(x)</a:t>
            </a:r>
            <a:r>
              <a:rPr kumimoji="0" lang="zh-CN" altLang="en-US" b="1" smtClean="0">
                <a:latin typeface="宋体" pitchFamily="2" charset="-122"/>
              </a:rPr>
              <a:t>。</a:t>
            </a:r>
          </a:p>
          <a:p>
            <a:pPr eaLnBrk="1" hangingPunct="1">
              <a:buFont typeface="Wingdings" pitchFamily="2" charset="2"/>
              <a:buNone/>
            </a:pPr>
            <a:endParaRPr kumimoji="0" lang="en-US" altLang="zh-CN" b="1" smtClean="0">
              <a:latin typeface="宋体" pitchFamily="2" charset="-122"/>
            </a:endParaRPr>
          </a:p>
          <a:p>
            <a:pPr eaLnBrk="1" hangingPunct="1">
              <a:buFont typeface="Wingdings" pitchFamily="2" charset="2"/>
              <a:buNone/>
            </a:pPr>
            <a:r>
              <a:rPr kumimoji="0" lang="zh-CN" altLang="en-US" b="1" smtClean="0">
                <a:latin typeface="宋体" pitchFamily="2" charset="-122"/>
              </a:rPr>
              <a:t>	实际应用中，插值多项函数</a:t>
            </a:r>
            <a:r>
              <a:rPr kumimoji="0" lang="en-US" altLang="zh-CN" b="1" smtClean="0">
                <a:latin typeface="宋体" pitchFamily="2" charset="-122"/>
              </a:rPr>
              <a:t>P</a:t>
            </a:r>
            <a:r>
              <a:rPr kumimoji="0" lang="en-US" altLang="zh-CN" b="1" baseline="-25000" smtClean="0">
                <a:latin typeface="宋体" pitchFamily="2" charset="-122"/>
              </a:rPr>
              <a:t>n</a:t>
            </a:r>
            <a:r>
              <a:rPr kumimoji="0" lang="en-US" altLang="zh-CN" b="1" smtClean="0">
                <a:latin typeface="宋体" pitchFamily="2" charset="-122"/>
              </a:rPr>
              <a:t>(x)</a:t>
            </a:r>
            <a:r>
              <a:rPr kumimoji="0" lang="zh-CN" altLang="en-US" b="1" smtClean="0">
                <a:latin typeface="宋体" pitchFamily="2" charset="-122"/>
              </a:rPr>
              <a:t>的次数不能选的太高，一般不超过</a:t>
            </a:r>
            <a:r>
              <a:rPr kumimoji="0" lang="en-US" altLang="zh-CN" b="1" smtClean="0">
                <a:latin typeface="宋体" pitchFamily="2" charset="-122"/>
              </a:rPr>
              <a:t>3</a:t>
            </a:r>
            <a:r>
              <a:rPr kumimoji="0" lang="zh-CN" altLang="en-US" b="1" smtClean="0">
                <a:latin typeface="宋体" pitchFamily="2" charset="-122"/>
              </a:rPr>
              <a:t>次。</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sz="half" idx="1"/>
          </p:nvPr>
        </p:nvSpPr>
        <p:spPr>
          <a:xfrm>
            <a:off x="395288" y="1341438"/>
            <a:ext cx="3816350" cy="4114800"/>
          </a:xfrm>
        </p:spPr>
        <p:txBody>
          <a:bodyPr/>
          <a:lstStyle/>
          <a:p>
            <a:pPr eaLnBrk="1" hangingPunct="1">
              <a:spcBef>
                <a:spcPct val="0"/>
              </a:spcBef>
            </a:pPr>
            <a:r>
              <a:rPr lang="zh-CN" altLang="en-US" sz="2800" b="1" smtClean="0">
                <a:latin typeface="宋体" pitchFamily="2" charset="-122"/>
              </a:rPr>
              <a:t>例 </a:t>
            </a:r>
            <a:r>
              <a:rPr kumimoji="0" lang="zh-CN" altLang="en-US" sz="2800" b="1" smtClean="0">
                <a:latin typeface="宋体" pitchFamily="2" charset="-122"/>
              </a:rPr>
              <a:t>热敏电阻的阻值与温度之间的关系是非线性的，而且只能以表的方式表示。现构造一个三阶多项式</a:t>
            </a:r>
            <a:r>
              <a:rPr kumimoji="0" lang="en-US" altLang="zh-CN" sz="2800" b="1" i="1" smtClean="0">
                <a:latin typeface="宋体" pitchFamily="2" charset="-122"/>
              </a:rPr>
              <a:t>P</a:t>
            </a:r>
            <a:r>
              <a:rPr kumimoji="0" lang="en-US" altLang="zh-CN" sz="2800" b="1" baseline="-25000" smtClean="0">
                <a:latin typeface="宋体" pitchFamily="2" charset="-122"/>
              </a:rPr>
              <a:t>3</a:t>
            </a:r>
            <a:r>
              <a:rPr kumimoji="0" lang="en-US" altLang="zh-CN" sz="2800" b="1" smtClean="0">
                <a:latin typeface="宋体" pitchFamily="2" charset="-122"/>
              </a:rPr>
              <a:t>( R</a:t>
            </a:r>
            <a:r>
              <a:rPr kumimoji="0" lang="en-US" altLang="zh-CN" sz="2800" b="1" i="1" smtClean="0">
                <a:latin typeface="宋体" pitchFamily="2" charset="-122"/>
              </a:rPr>
              <a:t> </a:t>
            </a:r>
            <a:r>
              <a:rPr kumimoji="0" lang="en-US" altLang="zh-CN" sz="2800" b="1" smtClean="0">
                <a:latin typeface="宋体" pitchFamily="2" charset="-122"/>
              </a:rPr>
              <a:t>)</a:t>
            </a:r>
            <a:r>
              <a:rPr kumimoji="0" lang="zh-CN" altLang="en-US" sz="2800" b="1" smtClean="0">
                <a:latin typeface="宋体" pitchFamily="2" charset="-122"/>
              </a:rPr>
              <a:t>来逼近这种函数关系。</a:t>
            </a:r>
            <a:endParaRPr lang="zh-CN" altLang="en-US" sz="3600" smtClean="0"/>
          </a:p>
        </p:txBody>
      </p:sp>
      <p:graphicFrame>
        <p:nvGraphicFramePr>
          <p:cNvPr id="226199" name="Group 919"/>
          <p:cNvGraphicFramePr>
            <a:graphicFrameLocks noGrp="1"/>
          </p:cNvGraphicFramePr>
          <p:nvPr>
            <p:ph sz="half" idx="2"/>
            <p:extLst>
              <p:ext uri="{D42A27DB-BD31-4B8C-83A1-F6EECF244321}">
                <p14:modId xmlns:p14="http://schemas.microsoft.com/office/powerpoint/2010/main" val="858158618"/>
              </p:ext>
            </p:extLst>
          </p:nvPr>
        </p:nvGraphicFramePr>
        <p:xfrm>
          <a:off x="4284663" y="1125538"/>
          <a:ext cx="4176712" cy="4679954"/>
        </p:xfrm>
        <a:graphic>
          <a:graphicData uri="http://schemas.openxmlformats.org/drawingml/2006/table">
            <a:tbl>
              <a:tblPr/>
              <a:tblGrid>
                <a:gridCol w="1044575">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42987">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tblGrid>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温度</a:t>
                      </a: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t</a:t>
                      </a: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endParaRPr kumimoji="1"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阻值</a:t>
                      </a: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a:t>
                      </a: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kΩ</a:t>
                      </a: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endParaRPr kumimoji="1"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温度</a:t>
                      </a: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t</a:t>
                      </a: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endParaRPr kumimoji="1"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阻值</a:t>
                      </a: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a:t>
                      </a: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kΩ</a:t>
                      </a:r>
                      <a:r>
                        <a:rPr kumimoji="1" lang="zh-CN" altLang="en-US"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endParaRPr kumimoji="1"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0"/>
                  </a:ext>
                </a:extLst>
              </a:tr>
              <a:tr h="257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8.0000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26</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6.0606</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1"/>
                  </a:ext>
                </a:extLst>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11</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7.8431</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27</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5.9701</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2"/>
                  </a:ext>
                </a:extLst>
              </a:tr>
              <a:tr h="257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7.6923</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28</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5.8823</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3"/>
                  </a:ext>
                </a:extLst>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13</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7.5471</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29</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5.7970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4"/>
                  </a:ext>
                </a:extLst>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14</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7.4074</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5.7142</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5"/>
                  </a:ext>
                </a:extLst>
              </a:tr>
              <a:tr h="257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15</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7.2727</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31</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5.6337</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6"/>
                  </a:ext>
                </a:extLst>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16</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7.1428</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32</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5.5554</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7"/>
                  </a:ext>
                </a:extLst>
              </a:tr>
              <a:tr h="257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17</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7.0174</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33</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5.4793</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8"/>
                  </a:ext>
                </a:extLst>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18</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6.8965</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34</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5.4053</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09"/>
                  </a:ext>
                </a:extLst>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19</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6.7796</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35</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5.3332</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10"/>
                  </a:ext>
                </a:extLst>
              </a:tr>
              <a:tr h="257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6.6670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36</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5.2630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11"/>
                  </a:ext>
                </a:extLst>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21</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6.5574</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37</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5.1946</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12"/>
                  </a:ext>
                </a:extLst>
              </a:tr>
              <a:tr h="257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22</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6.4516</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38</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5.1281</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13"/>
                  </a:ext>
                </a:extLst>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23</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6.3491</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39</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5.0631</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14"/>
                  </a:ext>
                </a:extLst>
              </a:tr>
              <a:tr h="25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24</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6.2500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5.0000</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15"/>
                  </a:ext>
                </a:extLst>
              </a:tr>
              <a:tr h="54927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25</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6.1538</a:t>
                      </a:r>
                      <a:endParaRPr kumimoji="1" lang="en-US" altLang="zh-CN"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FFDB69"/>
                    </a:solidFill>
                  </a:tcPr>
                </a:tc>
                <a:extLst>
                  <a:ext uri="{0D108BD9-81ED-4DB2-BD59-A6C34878D82A}">
                    <a16:rowId xmlns:a16="http://schemas.microsoft.com/office/drawing/2014/main" val="10016"/>
                  </a:ext>
                </a:extLst>
              </a:tr>
            </a:tbl>
          </a:graphicData>
        </a:graphic>
      </p:graphicFrame>
      <p:sp>
        <p:nvSpPr>
          <p:cNvPr id="44035" name="Rectangle 463"/>
          <p:cNvSpPr>
            <a:spLocks noChangeArrowheads="1"/>
          </p:cNvSpPr>
          <p:nvPr/>
        </p:nvSpPr>
        <p:spPr bwMode="auto">
          <a:xfrm>
            <a:off x="0" y="54149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pPr>
              <a:spcBef>
                <a:spcPct val="0"/>
              </a:spcBef>
            </a:pPr>
            <a:endParaRPr kumimoji="1" lang="zh-CN" altLang="en-US" b="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179388" y="404813"/>
            <a:ext cx="8713787" cy="6048375"/>
          </a:xfrm>
        </p:spPr>
        <p:txBody>
          <a:bodyPr/>
          <a:lstStyle/>
          <a:p>
            <a:pPr eaLnBrk="1" hangingPunct="1">
              <a:spcBef>
                <a:spcPct val="90000"/>
              </a:spcBef>
              <a:buFont typeface="Wingdings" pitchFamily="2" charset="2"/>
              <a:buNone/>
            </a:pPr>
            <a:r>
              <a:rPr kumimoji="0" lang="zh-CN" altLang="en-US" smtClean="0"/>
              <a:t>	 </a:t>
            </a:r>
            <a:r>
              <a:rPr kumimoji="0" lang="zh-CN" altLang="en-US" sz="2400" b="1" smtClean="0">
                <a:latin typeface="宋体" pitchFamily="2" charset="-122"/>
              </a:rPr>
              <a:t>数据处理一般包括三方面内容：</a:t>
            </a:r>
          </a:p>
          <a:p>
            <a:pPr eaLnBrk="1" hangingPunct="1">
              <a:spcBef>
                <a:spcPct val="90000"/>
              </a:spcBef>
              <a:buFont typeface="Wingdings" pitchFamily="2" charset="2"/>
              <a:buNone/>
            </a:pPr>
            <a:r>
              <a:rPr kumimoji="0" lang="zh-CN" altLang="en-US" sz="2400" b="1" smtClean="0">
                <a:latin typeface="宋体" pitchFamily="2" charset="-122"/>
              </a:rPr>
              <a:t>	</a:t>
            </a:r>
            <a:r>
              <a:rPr kumimoji="0" lang="en-US" altLang="zh-CN" sz="2400" b="1" smtClean="0">
                <a:latin typeface="宋体" pitchFamily="2" charset="-122"/>
              </a:rPr>
              <a:t>1) </a:t>
            </a:r>
            <a:r>
              <a:rPr kumimoji="0" lang="zh-CN" altLang="en-US" sz="2400" b="1" smtClean="0">
                <a:latin typeface="宋体" pitchFamily="2" charset="-122"/>
              </a:rPr>
              <a:t>对传感器输出的信号进行放大、滤波、</a:t>
            </a:r>
            <a:r>
              <a:rPr kumimoji="0" lang="en-US" altLang="zh-CN" sz="2400" b="1" smtClean="0">
                <a:latin typeface="宋体" pitchFamily="2" charset="-122"/>
              </a:rPr>
              <a:t>I/V</a:t>
            </a:r>
            <a:r>
              <a:rPr kumimoji="0" lang="zh-CN" altLang="en-US" sz="2400" b="1" smtClean="0">
                <a:latin typeface="宋体" pitchFamily="2" charset="-122"/>
              </a:rPr>
              <a:t>转换等处理，通常称为</a:t>
            </a:r>
            <a:r>
              <a:rPr kumimoji="0" lang="zh-CN" altLang="en-US" sz="2400" b="1" smtClean="0">
                <a:solidFill>
                  <a:schemeClr val="tx2"/>
                </a:solidFill>
                <a:latin typeface="宋体" pitchFamily="2" charset="-122"/>
              </a:rPr>
              <a:t>信号调理</a:t>
            </a:r>
            <a:r>
              <a:rPr kumimoji="0" lang="zh-CN" altLang="en-US" sz="2400" b="1" smtClean="0">
                <a:latin typeface="宋体" pitchFamily="2" charset="-122"/>
              </a:rPr>
              <a:t>；</a:t>
            </a:r>
          </a:p>
          <a:p>
            <a:pPr eaLnBrk="1" hangingPunct="1">
              <a:spcBef>
                <a:spcPct val="90000"/>
              </a:spcBef>
              <a:buFont typeface="Wingdings" pitchFamily="2" charset="2"/>
              <a:buNone/>
            </a:pPr>
            <a:r>
              <a:rPr kumimoji="0" lang="zh-CN" altLang="en-US" sz="2400" b="1" smtClean="0">
                <a:latin typeface="宋体" pitchFamily="2" charset="-122"/>
              </a:rPr>
              <a:t>	</a:t>
            </a:r>
            <a:r>
              <a:rPr kumimoji="0" lang="en-US" altLang="zh-CN" sz="2400" b="1" smtClean="0">
                <a:latin typeface="宋体" pitchFamily="2" charset="-122"/>
              </a:rPr>
              <a:t>2)</a:t>
            </a:r>
            <a:r>
              <a:rPr kumimoji="0" lang="zh-CN" altLang="en-US" sz="2400" b="1" smtClean="0">
                <a:latin typeface="宋体" pitchFamily="2" charset="-122"/>
              </a:rPr>
              <a:t>对采集到计算机中的信号数据进行进行一些处理，如进行系统误差校正、数字滤波，标度变换等处理，通常称之为</a:t>
            </a:r>
            <a:r>
              <a:rPr kumimoji="0" lang="zh-CN" altLang="en-US" sz="2400" b="1" smtClean="0">
                <a:solidFill>
                  <a:schemeClr val="tx2"/>
                </a:solidFill>
                <a:latin typeface="宋体" pitchFamily="2" charset="-122"/>
              </a:rPr>
              <a:t>一次处理</a:t>
            </a:r>
            <a:r>
              <a:rPr kumimoji="0" lang="zh-CN" altLang="en-US" sz="2400" b="1" smtClean="0">
                <a:latin typeface="宋体" pitchFamily="2" charset="-122"/>
              </a:rPr>
              <a:t>；</a:t>
            </a:r>
          </a:p>
          <a:p>
            <a:pPr eaLnBrk="1" hangingPunct="1">
              <a:spcBef>
                <a:spcPct val="90000"/>
              </a:spcBef>
              <a:buFont typeface="Wingdings" pitchFamily="2" charset="2"/>
              <a:buNone/>
            </a:pPr>
            <a:r>
              <a:rPr kumimoji="0" lang="zh-CN" altLang="en-US" sz="2400" b="1" smtClean="0">
                <a:latin typeface="宋体" pitchFamily="2" charset="-122"/>
              </a:rPr>
              <a:t>	</a:t>
            </a:r>
            <a:r>
              <a:rPr kumimoji="0" lang="en-US" altLang="zh-CN" sz="2400" b="1" smtClean="0">
                <a:latin typeface="宋体" pitchFamily="2" charset="-122"/>
              </a:rPr>
              <a:t>3)</a:t>
            </a:r>
            <a:r>
              <a:rPr kumimoji="0" lang="zh-CN" altLang="en-US" sz="2400" b="1" smtClean="0">
                <a:latin typeface="宋体" pitchFamily="2" charset="-122"/>
              </a:rPr>
              <a:t>对经过前两步得到的测量数据进行分析，寻找规律，判断事物性质，生成所需要的控制信号，此称为</a:t>
            </a:r>
            <a:r>
              <a:rPr kumimoji="0" lang="zh-CN" altLang="en-US" sz="2400" b="1" smtClean="0">
                <a:solidFill>
                  <a:schemeClr val="tx2"/>
                </a:solidFill>
                <a:latin typeface="宋体" pitchFamily="2" charset="-122"/>
              </a:rPr>
              <a:t>二次处理</a:t>
            </a:r>
            <a:r>
              <a:rPr kumimoji="0" lang="zh-CN" altLang="en-US" sz="2400" b="1" smtClean="0">
                <a:latin typeface="宋体" pitchFamily="2" charset="-122"/>
              </a:rPr>
              <a:t>。</a:t>
            </a:r>
          </a:p>
          <a:p>
            <a:pPr eaLnBrk="1" hangingPunct="1">
              <a:spcBef>
                <a:spcPct val="90000"/>
              </a:spcBef>
              <a:buFont typeface="Wingdings" pitchFamily="2" charset="2"/>
              <a:buNone/>
            </a:pPr>
            <a:r>
              <a:rPr kumimoji="0" lang="zh-CN" altLang="en-US" sz="2400" b="1" smtClean="0">
                <a:latin typeface="宋体" pitchFamily="2" charset="-122"/>
              </a:rPr>
              <a:t>	信号调理都是由硬件完成，而一次和二次处理一般由软件实现。通常所说的数据处理多指上述的一次处理。一次处理的主要任务是提高检测数据的可靠性，并使数据格式化、标准化，以便运算、显示、打印或记录。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323850" y="765175"/>
            <a:ext cx="8820150" cy="5445125"/>
          </a:xfrm>
        </p:spPr>
        <p:txBody>
          <a:bodyPr/>
          <a:lstStyle/>
          <a:p>
            <a:pPr eaLnBrk="1" hangingPunct="1">
              <a:lnSpc>
                <a:spcPct val="80000"/>
              </a:lnSpc>
              <a:buFont typeface="Wingdings" pitchFamily="2" charset="2"/>
              <a:buNone/>
            </a:pPr>
            <a:r>
              <a:rPr kumimoji="0" lang="zh-CN" altLang="en-US" sz="2400" b="1" smtClean="0">
                <a:latin typeface="宋体" pitchFamily="2" charset="-122"/>
              </a:rPr>
              <a:t>取三阶多项式为：</a:t>
            </a:r>
          </a:p>
          <a:p>
            <a:pPr eaLnBrk="1" hangingPunct="1">
              <a:lnSpc>
                <a:spcPct val="80000"/>
              </a:lnSpc>
              <a:buFont typeface="Wingdings" pitchFamily="2" charset="2"/>
              <a:buNone/>
            </a:pPr>
            <a:r>
              <a:rPr kumimoji="0" lang="en-US" altLang="zh-CN" sz="2400" b="1" smtClean="0">
                <a:latin typeface="宋体" pitchFamily="2" charset="-122"/>
              </a:rPr>
              <a:t>		t=P</a:t>
            </a:r>
            <a:r>
              <a:rPr kumimoji="0" lang="en-US" altLang="zh-CN" sz="2400" b="1" baseline="-25000" smtClean="0">
                <a:latin typeface="宋体" pitchFamily="2" charset="-122"/>
              </a:rPr>
              <a:t>3</a:t>
            </a:r>
            <a:r>
              <a:rPr kumimoji="0" lang="en-US" altLang="zh-CN" sz="2400" b="1" smtClean="0">
                <a:latin typeface="宋体" pitchFamily="2" charset="-122"/>
              </a:rPr>
              <a:t>(R)=</a:t>
            </a:r>
            <a:r>
              <a:rPr kumimoji="0" lang="en-US" altLang="zh-CN" sz="2400" b="1" i="1" smtClean="0">
                <a:latin typeface="宋体" pitchFamily="2" charset="-122"/>
              </a:rPr>
              <a:t>a</a:t>
            </a:r>
            <a:r>
              <a:rPr kumimoji="0" lang="en-US" altLang="zh-CN" sz="2400" b="1" baseline="-25000" smtClean="0">
                <a:latin typeface="宋体" pitchFamily="2" charset="-122"/>
              </a:rPr>
              <a:t>3</a:t>
            </a:r>
            <a:r>
              <a:rPr kumimoji="0" lang="en-US" altLang="zh-CN" sz="2400" b="1" smtClean="0">
                <a:latin typeface="宋体" pitchFamily="2" charset="-122"/>
              </a:rPr>
              <a:t>R</a:t>
            </a:r>
            <a:r>
              <a:rPr kumimoji="0" lang="en-US" altLang="zh-CN" sz="2400" b="1" baseline="30000" smtClean="0">
                <a:latin typeface="宋体" pitchFamily="2" charset="-122"/>
              </a:rPr>
              <a:t>3 </a:t>
            </a:r>
            <a:r>
              <a:rPr kumimoji="0" lang="en-US" altLang="zh-CN" sz="2400" b="1" smtClean="0">
                <a:latin typeface="宋体" pitchFamily="2" charset="-122"/>
              </a:rPr>
              <a:t>+ </a:t>
            </a:r>
            <a:r>
              <a:rPr kumimoji="0" lang="en-US" altLang="zh-CN" sz="2400" b="1" i="1" smtClean="0">
                <a:latin typeface="宋体" pitchFamily="2" charset="-122"/>
              </a:rPr>
              <a:t>a</a:t>
            </a:r>
            <a:r>
              <a:rPr kumimoji="0" lang="en-US" altLang="zh-CN" sz="2400" b="1" baseline="-25000" smtClean="0">
                <a:latin typeface="宋体" pitchFamily="2" charset="-122"/>
              </a:rPr>
              <a:t>2</a:t>
            </a:r>
            <a:r>
              <a:rPr kumimoji="0" lang="en-US" altLang="zh-CN" sz="2400" b="1" smtClean="0">
                <a:latin typeface="宋体" pitchFamily="2" charset="-122"/>
              </a:rPr>
              <a:t>R</a:t>
            </a:r>
            <a:r>
              <a:rPr kumimoji="0" lang="en-US" altLang="zh-CN" sz="2400" b="1" baseline="30000" smtClean="0">
                <a:latin typeface="宋体" pitchFamily="2" charset="-122"/>
              </a:rPr>
              <a:t>2 </a:t>
            </a:r>
            <a:r>
              <a:rPr kumimoji="0" lang="en-US" altLang="zh-CN" sz="2400" b="1" smtClean="0">
                <a:latin typeface="宋体" pitchFamily="2" charset="-122"/>
              </a:rPr>
              <a:t>+ </a:t>
            </a:r>
            <a:r>
              <a:rPr kumimoji="0" lang="en-US" altLang="zh-CN" sz="2400" b="1" i="1" smtClean="0">
                <a:latin typeface="宋体" pitchFamily="2" charset="-122"/>
              </a:rPr>
              <a:t>a</a:t>
            </a:r>
            <a:r>
              <a:rPr kumimoji="0" lang="en-US" altLang="zh-CN" sz="2400" b="1" baseline="-25000" smtClean="0">
                <a:latin typeface="宋体" pitchFamily="2" charset="-122"/>
              </a:rPr>
              <a:t>1</a:t>
            </a:r>
            <a:r>
              <a:rPr kumimoji="0" lang="en-US" altLang="zh-CN" sz="2400" b="1" smtClean="0">
                <a:latin typeface="宋体" pitchFamily="2" charset="-122"/>
              </a:rPr>
              <a:t>R + </a:t>
            </a:r>
            <a:r>
              <a:rPr kumimoji="0" lang="en-US" altLang="zh-CN" sz="2400" b="1" i="1" smtClean="0">
                <a:latin typeface="宋体" pitchFamily="2" charset="-122"/>
              </a:rPr>
              <a:t>a</a:t>
            </a:r>
            <a:r>
              <a:rPr kumimoji="0" lang="en-US" altLang="zh-CN" sz="2400" b="1" baseline="-25000" smtClean="0">
                <a:latin typeface="宋体" pitchFamily="2" charset="-122"/>
              </a:rPr>
              <a:t>0</a:t>
            </a:r>
            <a:r>
              <a:rPr kumimoji="0" lang="en-US" altLang="zh-CN" sz="2400" b="1" smtClean="0">
                <a:latin typeface="宋体" pitchFamily="2" charset="-122"/>
              </a:rPr>
              <a:t>  </a:t>
            </a:r>
          </a:p>
          <a:p>
            <a:pPr eaLnBrk="1" hangingPunct="1">
              <a:lnSpc>
                <a:spcPct val="80000"/>
              </a:lnSpc>
              <a:buFont typeface="Wingdings" pitchFamily="2" charset="2"/>
              <a:buNone/>
            </a:pPr>
            <a:r>
              <a:rPr kumimoji="0" lang="zh-CN" altLang="en-US" sz="2400" b="1" smtClean="0">
                <a:latin typeface="宋体" pitchFamily="2" charset="-122"/>
              </a:rPr>
              <a:t>  并取</a:t>
            </a:r>
            <a:r>
              <a:rPr kumimoji="0" lang="en-US" altLang="zh-CN" sz="2400" b="1" smtClean="0">
                <a:latin typeface="宋体" pitchFamily="2" charset="-122"/>
              </a:rPr>
              <a:t>t=10</a:t>
            </a:r>
            <a:r>
              <a:rPr kumimoji="0" lang="zh-CN" altLang="en-US" sz="2400" b="1" smtClean="0">
                <a:latin typeface="宋体" pitchFamily="2" charset="-122"/>
              </a:rPr>
              <a:t>，</a:t>
            </a:r>
            <a:r>
              <a:rPr kumimoji="0" lang="en-US" altLang="zh-CN" sz="2400" b="1" smtClean="0">
                <a:latin typeface="宋体" pitchFamily="2" charset="-122"/>
              </a:rPr>
              <a:t>17</a:t>
            </a:r>
            <a:r>
              <a:rPr kumimoji="0" lang="zh-CN" altLang="en-US" sz="2400" b="1" smtClean="0">
                <a:latin typeface="宋体" pitchFamily="2" charset="-122"/>
              </a:rPr>
              <a:t>，</a:t>
            </a:r>
            <a:r>
              <a:rPr kumimoji="0" lang="en-US" altLang="zh-CN" sz="2400" b="1" smtClean="0">
                <a:latin typeface="宋体" pitchFamily="2" charset="-122"/>
              </a:rPr>
              <a:t>27</a:t>
            </a:r>
            <a:r>
              <a:rPr kumimoji="0" lang="zh-CN" altLang="en-US" sz="2400" b="1" smtClean="0">
                <a:latin typeface="宋体" pitchFamily="2" charset="-122"/>
              </a:rPr>
              <a:t>，</a:t>
            </a:r>
            <a:r>
              <a:rPr kumimoji="0" lang="en-US" altLang="zh-CN" sz="2400" b="1" smtClean="0">
                <a:latin typeface="宋体" pitchFamily="2" charset="-122"/>
              </a:rPr>
              <a:t>39</a:t>
            </a:r>
            <a:r>
              <a:rPr kumimoji="0" lang="zh-CN" altLang="en-US" sz="2400" b="1" smtClean="0">
                <a:latin typeface="宋体" pitchFamily="2" charset="-122"/>
              </a:rPr>
              <a:t>为插值点，便可以得到以下方程组：</a:t>
            </a:r>
          </a:p>
          <a:p>
            <a:pPr eaLnBrk="1" hangingPunct="1">
              <a:lnSpc>
                <a:spcPct val="80000"/>
              </a:lnSpc>
            </a:pPr>
            <a:endParaRPr kumimoji="0" lang="en-US" altLang="zh-CN" sz="2400" b="1" smtClean="0">
              <a:latin typeface="宋体" pitchFamily="2" charset="-122"/>
            </a:endParaRPr>
          </a:p>
          <a:p>
            <a:pPr eaLnBrk="1" hangingPunct="1">
              <a:lnSpc>
                <a:spcPct val="80000"/>
              </a:lnSpc>
              <a:buFont typeface="Wingdings" pitchFamily="2" charset="2"/>
              <a:buNone/>
            </a:pPr>
            <a:r>
              <a:rPr kumimoji="0" lang="en-US" altLang="zh-CN" sz="2400" b="1" smtClean="0">
                <a:latin typeface="宋体" pitchFamily="2" charset="-122"/>
              </a:rPr>
              <a:t>	8.00003 </a:t>
            </a:r>
            <a:r>
              <a:rPr kumimoji="0" lang="en-US" altLang="zh-CN" sz="2400" b="1" i="1" smtClean="0">
                <a:latin typeface="宋体" pitchFamily="2" charset="-122"/>
              </a:rPr>
              <a:t>a</a:t>
            </a:r>
            <a:r>
              <a:rPr kumimoji="0" lang="en-US" altLang="zh-CN" sz="2400" b="1" baseline="-25000" smtClean="0">
                <a:latin typeface="宋体" pitchFamily="2" charset="-122"/>
              </a:rPr>
              <a:t>3</a:t>
            </a:r>
            <a:r>
              <a:rPr kumimoji="0" lang="en-US" altLang="zh-CN" sz="2400" b="1" smtClean="0">
                <a:latin typeface="宋体" pitchFamily="2" charset="-122"/>
              </a:rPr>
              <a:t> + 8.00002 </a:t>
            </a:r>
            <a:r>
              <a:rPr kumimoji="0" lang="en-US" altLang="zh-CN" sz="2400" b="1" i="1" smtClean="0">
                <a:latin typeface="宋体" pitchFamily="2" charset="-122"/>
              </a:rPr>
              <a:t>a</a:t>
            </a:r>
            <a:r>
              <a:rPr kumimoji="0" lang="en-US" altLang="zh-CN" sz="2400" b="1" baseline="-25000" smtClean="0">
                <a:latin typeface="宋体" pitchFamily="2" charset="-122"/>
              </a:rPr>
              <a:t>2</a:t>
            </a:r>
            <a:r>
              <a:rPr kumimoji="0" lang="en-US" altLang="zh-CN" sz="2400" b="1" smtClean="0">
                <a:latin typeface="宋体" pitchFamily="2" charset="-122"/>
              </a:rPr>
              <a:t> + 8.0000 </a:t>
            </a:r>
            <a:r>
              <a:rPr kumimoji="0" lang="en-US" altLang="zh-CN" sz="2400" b="1" i="1" smtClean="0">
                <a:latin typeface="宋体" pitchFamily="2" charset="-122"/>
              </a:rPr>
              <a:t>a</a:t>
            </a:r>
            <a:r>
              <a:rPr kumimoji="0" lang="en-US" altLang="zh-CN" sz="2400" b="1" baseline="-25000" smtClean="0">
                <a:latin typeface="宋体" pitchFamily="2" charset="-122"/>
              </a:rPr>
              <a:t>1</a:t>
            </a:r>
            <a:r>
              <a:rPr kumimoji="0" lang="en-US" altLang="zh-CN" sz="2400" b="1" smtClean="0">
                <a:latin typeface="宋体" pitchFamily="2" charset="-122"/>
              </a:rPr>
              <a:t> +</a:t>
            </a:r>
            <a:r>
              <a:rPr kumimoji="0" lang="en-US" altLang="zh-CN" sz="2400" b="1" i="1" smtClean="0">
                <a:latin typeface="宋体" pitchFamily="2" charset="-122"/>
              </a:rPr>
              <a:t> a</a:t>
            </a:r>
            <a:r>
              <a:rPr kumimoji="0" lang="en-US" altLang="zh-CN" sz="2400" b="1" baseline="-25000" smtClean="0">
                <a:latin typeface="宋体" pitchFamily="2" charset="-122"/>
              </a:rPr>
              <a:t>0 </a:t>
            </a:r>
            <a:r>
              <a:rPr kumimoji="0" lang="en-US" altLang="zh-CN" sz="2400" b="1" smtClean="0">
                <a:latin typeface="宋体" pitchFamily="2" charset="-122"/>
              </a:rPr>
              <a:t>= 10</a:t>
            </a:r>
          </a:p>
          <a:p>
            <a:pPr eaLnBrk="1" hangingPunct="1">
              <a:lnSpc>
                <a:spcPct val="80000"/>
              </a:lnSpc>
              <a:buFont typeface="Wingdings" pitchFamily="2" charset="2"/>
              <a:buNone/>
            </a:pPr>
            <a:r>
              <a:rPr kumimoji="0" lang="en-US" altLang="zh-CN" sz="2400" b="1" smtClean="0">
                <a:latin typeface="宋体" pitchFamily="2" charset="-122"/>
              </a:rPr>
              <a:t>	7.01743 </a:t>
            </a:r>
            <a:r>
              <a:rPr kumimoji="0" lang="en-US" altLang="zh-CN" sz="2400" b="1" i="1" smtClean="0">
                <a:latin typeface="宋体" pitchFamily="2" charset="-122"/>
              </a:rPr>
              <a:t>a</a:t>
            </a:r>
            <a:r>
              <a:rPr kumimoji="0" lang="en-US" altLang="zh-CN" sz="2400" b="1" baseline="-25000" smtClean="0">
                <a:latin typeface="宋体" pitchFamily="2" charset="-122"/>
              </a:rPr>
              <a:t>3</a:t>
            </a:r>
            <a:r>
              <a:rPr kumimoji="0" lang="en-US" altLang="zh-CN" sz="2400" b="1" smtClean="0">
                <a:latin typeface="宋体" pitchFamily="2" charset="-122"/>
              </a:rPr>
              <a:t> + 7.01742</a:t>
            </a:r>
            <a:r>
              <a:rPr kumimoji="0" lang="en-US" altLang="zh-CN" sz="2400" b="1" i="1" smtClean="0">
                <a:latin typeface="宋体" pitchFamily="2" charset="-122"/>
              </a:rPr>
              <a:t> a</a:t>
            </a:r>
            <a:r>
              <a:rPr kumimoji="0" lang="en-US" altLang="zh-CN" sz="2400" b="1" baseline="-25000" smtClean="0">
                <a:latin typeface="宋体" pitchFamily="2" charset="-122"/>
              </a:rPr>
              <a:t>2</a:t>
            </a:r>
            <a:r>
              <a:rPr kumimoji="0" lang="en-US" altLang="zh-CN" sz="2400" b="1" smtClean="0">
                <a:latin typeface="宋体" pitchFamily="2" charset="-122"/>
              </a:rPr>
              <a:t> + 7.0174 </a:t>
            </a:r>
            <a:r>
              <a:rPr kumimoji="0" lang="en-US" altLang="zh-CN" sz="2400" b="1" i="1" smtClean="0">
                <a:latin typeface="宋体" pitchFamily="2" charset="-122"/>
              </a:rPr>
              <a:t>a</a:t>
            </a:r>
            <a:r>
              <a:rPr kumimoji="0" lang="en-US" altLang="zh-CN" sz="2400" b="1" baseline="-25000" smtClean="0">
                <a:latin typeface="宋体" pitchFamily="2" charset="-122"/>
              </a:rPr>
              <a:t>1</a:t>
            </a:r>
            <a:r>
              <a:rPr kumimoji="0" lang="en-US" altLang="zh-CN" sz="2400" b="1" smtClean="0">
                <a:latin typeface="宋体" pitchFamily="2" charset="-122"/>
              </a:rPr>
              <a:t> + </a:t>
            </a:r>
            <a:r>
              <a:rPr kumimoji="0" lang="en-US" altLang="zh-CN" sz="2400" b="1" i="1" smtClean="0">
                <a:latin typeface="宋体" pitchFamily="2" charset="-122"/>
              </a:rPr>
              <a:t>a</a:t>
            </a:r>
            <a:r>
              <a:rPr kumimoji="0" lang="en-US" altLang="zh-CN" sz="2400" b="1" baseline="-25000" smtClean="0">
                <a:latin typeface="宋体" pitchFamily="2" charset="-122"/>
              </a:rPr>
              <a:t>0</a:t>
            </a:r>
            <a:r>
              <a:rPr kumimoji="0" lang="en-US" altLang="zh-CN" sz="2400" b="1" smtClean="0">
                <a:latin typeface="宋体" pitchFamily="2" charset="-122"/>
              </a:rPr>
              <a:t> = 17</a:t>
            </a:r>
          </a:p>
          <a:p>
            <a:pPr eaLnBrk="1" hangingPunct="1">
              <a:lnSpc>
                <a:spcPct val="80000"/>
              </a:lnSpc>
              <a:buFont typeface="Wingdings" pitchFamily="2" charset="2"/>
              <a:buNone/>
            </a:pPr>
            <a:r>
              <a:rPr kumimoji="0" lang="en-US" altLang="zh-CN" sz="2400" b="1" smtClean="0">
                <a:latin typeface="宋体" pitchFamily="2" charset="-122"/>
              </a:rPr>
              <a:t>	5.97013 </a:t>
            </a:r>
            <a:r>
              <a:rPr kumimoji="0" lang="en-US" altLang="zh-CN" sz="2400" b="1" i="1" smtClean="0">
                <a:latin typeface="宋体" pitchFamily="2" charset="-122"/>
              </a:rPr>
              <a:t>a</a:t>
            </a:r>
            <a:r>
              <a:rPr kumimoji="0" lang="en-US" altLang="zh-CN" sz="2400" b="1" baseline="-25000" smtClean="0">
                <a:latin typeface="宋体" pitchFamily="2" charset="-122"/>
              </a:rPr>
              <a:t>3</a:t>
            </a:r>
            <a:r>
              <a:rPr kumimoji="0" lang="en-US" altLang="zh-CN" sz="2400" b="1" smtClean="0">
                <a:latin typeface="宋体" pitchFamily="2" charset="-122"/>
              </a:rPr>
              <a:t> + 5.97012</a:t>
            </a:r>
            <a:r>
              <a:rPr kumimoji="0" lang="en-US" altLang="zh-CN" sz="2400" b="1" i="1" smtClean="0">
                <a:latin typeface="宋体" pitchFamily="2" charset="-122"/>
              </a:rPr>
              <a:t> a</a:t>
            </a:r>
            <a:r>
              <a:rPr kumimoji="0" lang="en-US" altLang="zh-CN" sz="2400" b="1" baseline="-25000" smtClean="0">
                <a:latin typeface="宋体" pitchFamily="2" charset="-122"/>
              </a:rPr>
              <a:t>2</a:t>
            </a:r>
            <a:r>
              <a:rPr kumimoji="0" lang="en-US" altLang="zh-CN" sz="2400" b="1" smtClean="0">
                <a:latin typeface="宋体" pitchFamily="2" charset="-122"/>
              </a:rPr>
              <a:t> + 5.9701 </a:t>
            </a:r>
            <a:r>
              <a:rPr kumimoji="0" lang="en-US" altLang="zh-CN" sz="2400" b="1" i="1" smtClean="0">
                <a:latin typeface="宋体" pitchFamily="2" charset="-122"/>
              </a:rPr>
              <a:t>a</a:t>
            </a:r>
            <a:r>
              <a:rPr kumimoji="0" lang="en-US" altLang="zh-CN" sz="2400" b="1" baseline="-25000" smtClean="0">
                <a:latin typeface="宋体" pitchFamily="2" charset="-122"/>
              </a:rPr>
              <a:t>1</a:t>
            </a:r>
            <a:r>
              <a:rPr kumimoji="0" lang="en-US" altLang="zh-CN" sz="2400" b="1" smtClean="0">
                <a:latin typeface="宋体" pitchFamily="2" charset="-122"/>
              </a:rPr>
              <a:t> + </a:t>
            </a:r>
            <a:r>
              <a:rPr kumimoji="0" lang="en-US" altLang="zh-CN" sz="2400" b="1" i="1" smtClean="0">
                <a:latin typeface="宋体" pitchFamily="2" charset="-122"/>
              </a:rPr>
              <a:t>a</a:t>
            </a:r>
            <a:r>
              <a:rPr kumimoji="0" lang="en-US" altLang="zh-CN" sz="2400" b="1" baseline="-25000" smtClean="0">
                <a:latin typeface="宋体" pitchFamily="2" charset="-122"/>
              </a:rPr>
              <a:t>0</a:t>
            </a:r>
            <a:r>
              <a:rPr kumimoji="0" lang="en-US" altLang="zh-CN" sz="2400" b="1" smtClean="0">
                <a:latin typeface="宋体" pitchFamily="2" charset="-122"/>
              </a:rPr>
              <a:t> = 27</a:t>
            </a:r>
          </a:p>
          <a:p>
            <a:pPr eaLnBrk="1" hangingPunct="1">
              <a:lnSpc>
                <a:spcPct val="80000"/>
              </a:lnSpc>
              <a:buFont typeface="Wingdings" pitchFamily="2" charset="2"/>
              <a:buNone/>
            </a:pPr>
            <a:r>
              <a:rPr kumimoji="0" lang="en-US" altLang="zh-CN" sz="2400" b="1" smtClean="0">
                <a:latin typeface="宋体" pitchFamily="2" charset="-122"/>
              </a:rPr>
              <a:t>	5.06313 </a:t>
            </a:r>
            <a:r>
              <a:rPr kumimoji="0" lang="en-US" altLang="zh-CN" sz="2400" b="1" i="1" smtClean="0">
                <a:latin typeface="宋体" pitchFamily="2" charset="-122"/>
              </a:rPr>
              <a:t>a</a:t>
            </a:r>
            <a:r>
              <a:rPr kumimoji="0" lang="en-US" altLang="zh-CN" sz="2400" b="1" baseline="-25000" smtClean="0">
                <a:latin typeface="宋体" pitchFamily="2" charset="-122"/>
              </a:rPr>
              <a:t>3</a:t>
            </a:r>
            <a:r>
              <a:rPr kumimoji="0" lang="en-US" altLang="zh-CN" sz="2400" b="1" smtClean="0">
                <a:latin typeface="宋体" pitchFamily="2" charset="-122"/>
              </a:rPr>
              <a:t> + 5.06312 </a:t>
            </a:r>
            <a:r>
              <a:rPr kumimoji="0" lang="en-US" altLang="zh-CN" sz="2400" b="1" i="1" smtClean="0">
                <a:latin typeface="宋体" pitchFamily="2" charset="-122"/>
              </a:rPr>
              <a:t>a</a:t>
            </a:r>
            <a:r>
              <a:rPr kumimoji="0" lang="en-US" altLang="zh-CN" sz="2400" b="1" baseline="-25000" smtClean="0">
                <a:latin typeface="宋体" pitchFamily="2" charset="-122"/>
              </a:rPr>
              <a:t>2</a:t>
            </a:r>
            <a:r>
              <a:rPr kumimoji="0" lang="en-US" altLang="zh-CN" sz="2400" b="1" smtClean="0">
                <a:latin typeface="宋体" pitchFamily="2" charset="-122"/>
              </a:rPr>
              <a:t> + 5.0631 </a:t>
            </a:r>
            <a:r>
              <a:rPr kumimoji="0" lang="en-US" altLang="zh-CN" sz="2400" b="1" i="1" smtClean="0">
                <a:latin typeface="宋体" pitchFamily="2" charset="-122"/>
              </a:rPr>
              <a:t>a</a:t>
            </a:r>
            <a:r>
              <a:rPr kumimoji="0" lang="en-US" altLang="zh-CN" sz="2400" b="1" baseline="-25000" smtClean="0">
                <a:latin typeface="宋体" pitchFamily="2" charset="-122"/>
              </a:rPr>
              <a:t>1</a:t>
            </a:r>
            <a:r>
              <a:rPr kumimoji="0" lang="en-US" altLang="zh-CN" sz="2400" b="1" smtClean="0">
                <a:latin typeface="宋体" pitchFamily="2" charset="-122"/>
              </a:rPr>
              <a:t> + </a:t>
            </a:r>
            <a:r>
              <a:rPr kumimoji="0" lang="en-US" altLang="zh-CN" sz="2400" b="1" i="1" smtClean="0">
                <a:latin typeface="宋体" pitchFamily="2" charset="-122"/>
              </a:rPr>
              <a:t>a</a:t>
            </a:r>
            <a:r>
              <a:rPr kumimoji="0" lang="en-US" altLang="zh-CN" sz="2400" b="1" baseline="-25000" smtClean="0">
                <a:latin typeface="宋体" pitchFamily="2" charset="-122"/>
              </a:rPr>
              <a:t>0</a:t>
            </a:r>
            <a:r>
              <a:rPr kumimoji="0" lang="en-US" altLang="zh-CN" sz="2400" b="1" smtClean="0">
                <a:latin typeface="宋体" pitchFamily="2" charset="-122"/>
              </a:rPr>
              <a:t> = 39</a:t>
            </a:r>
          </a:p>
          <a:p>
            <a:pPr eaLnBrk="1" hangingPunct="1">
              <a:lnSpc>
                <a:spcPct val="80000"/>
              </a:lnSpc>
            </a:pPr>
            <a:endParaRPr kumimoji="0" lang="zh-CN" altLang="en-US" sz="2400" b="1" smtClean="0">
              <a:latin typeface="宋体" pitchFamily="2" charset="-122"/>
            </a:endParaRPr>
          </a:p>
          <a:p>
            <a:pPr eaLnBrk="1" hangingPunct="1">
              <a:lnSpc>
                <a:spcPct val="80000"/>
              </a:lnSpc>
              <a:buFont typeface="Wingdings" pitchFamily="2" charset="2"/>
              <a:buNone/>
            </a:pPr>
            <a:r>
              <a:rPr kumimoji="0" lang="zh-CN" altLang="en-US" sz="2400" b="1" smtClean="0">
                <a:latin typeface="宋体" pitchFamily="2" charset="-122"/>
              </a:rPr>
              <a:t>	解上述方程组，得 </a:t>
            </a:r>
            <a:r>
              <a:rPr kumimoji="0" lang="en-US" altLang="zh-CN" sz="2400" b="1" i="1" smtClean="0">
                <a:latin typeface="宋体" pitchFamily="2" charset="-122"/>
              </a:rPr>
              <a:t>a</a:t>
            </a:r>
            <a:r>
              <a:rPr kumimoji="0" lang="en-US" altLang="zh-CN" sz="2400" b="1" baseline="-25000" smtClean="0">
                <a:latin typeface="宋体" pitchFamily="2" charset="-122"/>
              </a:rPr>
              <a:t>3</a:t>
            </a:r>
            <a:r>
              <a:rPr kumimoji="0" lang="en-US" altLang="zh-CN" sz="2400" b="1" smtClean="0">
                <a:latin typeface="宋体" pitchFamily="2" charset="-122"/>
              </a:rPr>
              <a:t>=</a:t>
            </a:r>
            <a:r>
              <a:rPr kumimoji="0" lang="zh-CN" altLang="en-US" sz="2400" b="1" smtClean="0">
                <a:latin typeface="宋体" pitchFamily="2" charset="-122"/>
              </a:rPr>
              <a:t>－</a:t>
            </a:r>
            <a:r>
              <a:rPr kumimoji="0" lang="en-US" altLang="zh-CN" sz="2400" b="1" smtClean="0">
                <a:latin typeface="宋体" pitchFamily="2" charset="-122"/>
              </a:rPr>
              <a:t>0.2346989</a:t>
            </a:r>
            <a:r>
              <a:rPr kumimoji="0" lang="zh-CN" altLang="en-US" sz="2400" b="1" smtClean="0">
                <a:latin typeface="宋体" pitchFamily="2" charset="-122"/>
              </a:rPr>
              <a:t>，</a:t>
            </a:r>
            <a:r>
              <a:rPr kumimoji="0" lang="en-US" altLang="zh-CN" sz="2400" b="1" i="1" smtClean="0">
                <a:latin typeface="宋体" pitchFamily="2" charset="-122"/>
              </a:rPr>
              <a:t>a</a:t>
            </a:r>
            <a:r>
              <a:rPr kumimoji="0" lang="en-US" altLang="zh-CN" sz="2400" b="1" baseline="-25000" smtClean="0">
                <a:latin typeface="宋体" pitchFamily="2" charset="-122"/>
              </a:rPr>
              <a:t>2</a:t>
            </a:r>
            <a:r>
              <a:rPr kumimoji="0" lang="en-US" altLang="zh-CN" sz="2400" b="1" smtClean="0">
                <a:latin typeface="宋体" pitchFamily="2" charset="-122"/>
              </a:rPr>
              <a:t>=6.120273</a:t>
            </a:r>
            <a:r>
              <a:rPr kumimoji="0" lang="zh-CN" altLang="en-US" sz="2400" b="1" smtClean="0">
                <a:latin typeface="宋体" pitchFamily="2" charset="-122"/>
              </a:rPr>
              <a:t>，</a:t>
            </a:r>
            <a:r>
              <a:rPr kumimoji="0" lang="en-US" altLang="zh-CN" sz="2400" b="1" smtClean="0">
                <a:latin typeface="宋体" pitchFamily="2" charset="-122"/>
              </a:rPr>
              <a:t> </a:t>
            </a:r>
          </a:p>
          <a:p>
            <a:pPr eaLnBrk="1" hangingPunct="1">
              <a:lnSpc>
                <a:spcPct val="80000"/>
              </a:lnSpc>
              <a:buFont typeface="Wingdings" pitchFamily="2" charset="2"/>
              <a:buNone/>
            </a:pPr>
            <a:r>
              <a:rPr kumimoji="0" lang="en-US" altLang="zh-CN" sz="2400" b="1" smtClean="0">
                <a:latin typeface="宋体" pitchFamily="2" charset="-122"/>
              </a:rPr>
              <a:t>				 </a:t>
            </a:r>
            <a:r>
              <a:rPr kumimoji="0" lang="en-US" altLang="zh-CN" sz="2400" b="1" i="1" smtClean="0">
                <a:latin typeface="宋体" pitchFamily="2" charset="-122"/>
              </a:rPr>
              <a:t>a</a:t>
            </a:r>
            <a:r>
              <a:rPr kumimoji="0" lang="en-US" altLang="zh-CN" sz="2400" b="1" baseline="-25000" smtClean="0">
                <a:latin typeface="宋体" pitchFamily="2" charset="-122"/>
              </a:rPr>
              <a:t>1</a:t>
            </a:r>
            <a:r>
              <a:rPr kumimoji="0" lang="en-US" altLang="zh-CN" sz="2400" b="1" smtClean="0">
                <a:latin typeface="宋体" pitchFamily="2" charset="-122"/>
              </a:rPr>
              <a:t>=</a:t>
            </a:r>
            <a:r>
              <a:rPr kumimoji="0" lang="zh-CN" altLang="en-US" sz="2400" b="1" smtClean="0">
                <a:latin typeface="宋体" pitchFamily="2" charset="-122"/>
              </a:rPr>
              <a:t>－</a:t>
            </a:r>
            <a:r>
              <a:rPr kumimoji="0" lang="en-US" altLang="zh-CN" sz="2400" b="1" smtClean="0">
                <a:latin typeface="宋体" pitchFamily="2" charset="-122"/>
              </a:rPr>
              <a:t>59.28043</a:t>
            </a:r>
            <a:r>
              <a:rPr kumimoji="0" lang="zh-CN" altLang="en-US" sz="2400" b="1" smtClean="0">
                <a:latin typeface="宋体" pitchFamily="2" charset="-122"/>
              </a:rPr>
              <a:t>，</a:t>
            </a:r>
            <a:r>
              <a:rPr kumimoji="0" lang="en-US" altLang="zh-CN" sz="2400" b="1" i="1" smtClean="0">
                <a:latin typeface="宋体" pitchFamily="2" charset="-122"/>
              </a:rPr>
              <a:t>a</a:t>
            </a:r>
            <a:r>
              <a:rPr kumimoji="0" lang="en-US" altLang="zh-CN" sz="2400" b="1" smtClean="0">
                <a:latin typeface="宋体" pitchFamily="2" charset="-122"/>
              </a:rPr>
              <a:t>0 =  212.7118</a:t>
            </a:r>
          </a:p>
          <a:p>
            <a:pPr eaLnBrk="1" hangingPunct="1">
              <a:lnSpc>
                <a:spcPct val="80000"/>
              </a:lnSpc>
              <a:buFont typeface="Wingdings" pitchFamily="2" charset="2"/>
              <a:buNone/>
            </a:pPr>
            <a:r>
              <a:rPr kumimoji="0" lang="zh-CN" altLang="en-US" sz="2400" b="1" smtClean="0">
                <a:latin typeface="宋体" pitchFamily="2" charset="-122"/>
              </a:rPr>
              <a:t>	则所求的插值多项式为： </a:t>
            </a:r>
          </a:p>
          <a:p>
            <a:pPr eaLnBrk="1" hangingPunct="1">
              <a:lnSpc>
                <a:spcPct val="80000"/>
              </a:lnSpc>
              <a:buFont typeface="Wingdings" pitchFamily="2" charset="2"/>
              <a:buNone/>
            </a:pPr>
            <a:r>
              <a:rPr kumimoji="0" lang="zh-CN" altLang="en-US" sz="2400" b="1" smtClean="0">
                <a:latin typeface="宋体" pitchFamily="2" charset="-122"/>
              </a:rPr>
              <a:t>  </a:t>
            </a:r>
            <a:r>
              <a:rPr kumimoji="0" lang="en-US" altLang="zh-CN" sz="2400" b="1" smtClean="0">
                <a:latin typeface="宋体" pitchFamily="2" charset="-122"/>
              </a:rPr>
              <a:t>t=P</a:t>
            </a:r>
            <a:r>
              <a:rPr kumimoji="0" lang="en-US" altLang="zh-CN" sz="2400" b="1" baseline="-25000" smtClean="0">
                <a:latin typeface="宋体" pitchFamily="2" charset="-122"/>
              </a:rPr>
              <a:t>3</a:t>
            </a:r>
            <a:r>
              <a:rPr kumimoji="0" lang="en-US" altLang="zh-CN" sz="2400" b="1" smtClean="0">
                <a:latin typeface="宋体" pitchFamily="2" charset="-122"/>
              </a:rPr>
              <a:t>(R)= </a:t>
            </a:r>
            <a:r>
              <a:rPr kumimoji="0" lang="zh-CN" altLang="en-US" sz="2400" b="1" smtClean="0">
                <a:latin typeface="宋体" pitchFamily="2" charset="-122"/>
              </a:rPr>
              <a:t>－</a:t>
            </a:r>
            <a:r>
              <a:rPr kumimoji="0" lang="en-US" altLang="zh-CN" sz="2400" b="1" smtClean="0">
                <a:latin typeface="宋体" pitchFamily="2" charset="-122"/>
              </a:rPr>
              <a:t>0.2346989 R</a:t>
            </a:r>
            <a:r>
              <a:rPr kumimoji="0" lang="en-US" altLang="zh-CN" sz="2400" b="1" baseline="30000" smtClean="0">
                <a:latin typeface="宋体" pitchFamily="2" charset="-122"/>
              </a:rPr>
              <a:t>3</a:t>
            </a:r>
            <a:r>
              <a:rPr kumimoji="0" lang="en-US" altLang="zh-CN" sz="2400" b="1" smtClean="0">
                <a:latin typeface="宋体" pitchFamily="2" charset="-122"/>
              </a:rPr>
              <a:t> + 6.120273 R</a:t>
            </a:r>
            <a:r>
              <a:rPr kumimoji="0" lang="en-US" altLang="zh-CN" sz="2400" b="1" baseline="30000" smtClean="0">
                <a:latin typeface="宋体" pitchFamily="2" charset="-122"/>
              </a:rPr>
              <a:t>2</a:t>
            </a:r>
            <a:r>
              <a:rPr kumimoji="0" lang="zh-CN" altLang="en-US" sz="2400" b="1" smtClean="0">
                <a:latin typeface="宋体" pitchFamily="2" charset="-122"/>
              </a:rPr>
              <a:t>－</a:t>
            </a:r>
            <a:r>
              <a:rPr kumimoji="0" lang="en-US" altLang="zh-CN" sz="2400" b="1" smtClean="0">
                <a:latin typeface="宋体" pitchFamily="2" charset="-122"/>
              </a:rPr>
              <a:t>59.28043 R +  		212.7118</a:t>
            </a:r>
            <a:endParaRPr kumimoji="0" lang="en-US" altLang="zh-CN" sz="1800" smtClean="0">
              <a:latin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0" y="620713"/>
            <a:ext cx="8642350" cy="3095625"/>
          </a:xfrm>
        </p:spPr>
        <p:txBody>
          <a:bodyPr/>
          <a:lstStyle/>
          <a:p>
            <a:pPr eaLnBrk="1" hangingPunct="1">
              <a:spcBef>
                <a:spcPct val="0"/>
              </a:spcBef>
              <a:buClrTx/>
              <a:buSzTx/>
              <a:buFontTx/>
              <a:buNone/>
            </a:pPr>
            <a:r>
              <a:rPr kumimoji="0" lang="zh-CN" altLang="en-US" sz="2400" b="1" smtClean="0">
                <a:latin typeface="宋体" pitchFamily="2" charset="-122"/>
              </a:rPr>
              <a:t>	分段插值法是将被逼近的函数根据其变化情况分成几段，然后将每一段区间分别用直线或抛物线去逼近。分段插值的分段点的选取可按实际曲线的情况灵活决定，既可以采用等距分段法，又可采用非等距分段法。</a:t>
            </a:r>
          </a:p>
          <a:p>
            <a:pPr eaLnBrk="1" hangingPunct="1">
              <a:spcBef>
                <a:spcPct val="0"/>
              </a:spcBef>
            </a:pPr>
            <a:endParaRPr kumimoji="0" lang="zh-CN" altLang="en-US" sz="2400" b="1" smtClean="0">
              <a:latin typeface="宋体" pitchFamily="2" charset="-122"/>
            </a:endParaRPr>
          </a:p>
          <a:p>
            <a:pPr eaLnBrk="1" hangingPunct="1">
              <a:spcBef>
                <a:spcPct val="0"/>
              </a:spcBef>
              <a:buFont typeface="Wingdings" pitchFamily="2" charset="2"/>
              <a:buNone/>
            </a:pPr>
            <a:r>
              <a:rPr kumimoji="0" lang="zh-CN" altLang="en-US" sz="2400" b="1" smtClean="0">
                <a:latin typeface="宋体" pitchFamily="2" charset="-122"/>
              </a:rPr>
              <a:t>	在上例热敏电阻温度</a:t>
            </a:r>
            <a:r>
              <a:rPr kumimoji="0" lang="en-US" altLang="zh-CN" sz="2400" b="1" smtClean="0">
                <a:latin typeface="宋体" pitchFamily="2" charset="-122"/>
              </a:rPr>
              <a:t>t</a:t>
            </a:r>
            <a:r>
              <a:rPr kumimoji="0" lang="zh-CN" altLang="en-US" sz="2400" b="1" smtClean="0">
                <a:latin typeface="宋体" pitchFamily="2" charset="-122"/>
              </a:rPr>
              <a:t>与阻值</a:t>
            </a:r>
            <a:r>
              <a:rPr kumimoji="0" lang="en-US" altLang="zh-CN" sz="2400" b="1" smtClean="0">
                <a:latin typeface="宋体" pitchFamily="2" charset="-122"/>
              </a:rPr>
              <a:t>R</a:t>
            </a:r>
            <a:r>
              <a:rPr kumimoji="0" lang="zh-CN" altLang="en-US" sz="2400" b="1" smtClean="0">
                <a:latin typeface="宋体" pitchFamily="2" charset="-122"/>
              </a:rPr>
              <a:t>的插值多项式，可采用分段线性插值公式（也称分段线性化），用多段折线代替曲线进行计算。</a:t>
            </a:r>
          </a:p>
        </p:txBody>
      </p:sp>
      <p:pic>
        <p:nvPicPr>
          <p:cNvPr id="460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076700"/>
            <a:ext cx="41751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95288" y="981075"/>
            <a:ext cx="8208962" cy="4679950"/>
          </a:xfrm>
        </p:spPr>
        <p:txBody>
          <a:bodyPr>
            <a:normAutofit lnSpcReduction="10000"/>
          </a:bodyPr>
          <a:lstStyle/>
          <a:p>
            <a:pPr eaLnBrk="1" hangingPunct="1">
              <a:spcBef>
                <a:spcPct val="0"/>
              </a:spcBef>
              <a:buFont typeface="Wingdings" pitchFamily="2" charset="2"/>
              <a:buNone/>
            </a:pPr>
            <a:r>
              <a:rPr kumimoji="0" lang="zh-CN" altLang="en-US" sz="2400" b="1" smtClean="0"/>
              <a:t>	</a:t>
            </a:r>
            <a:r>
              <a:rPr kumimoji="0" lang="zh-CN" altLang="en-US" sz="2400" b="1" smtClean="0">
                <a:latin typeface="宋体" pitchFamily="2" charset="-122"/>
              </a:rPr>
              <a:t>图中曲线为热敏电阻的负温度</a:t>
            </a:r>
            <a:r>
              <a:rPr kumimoji="0" lang="en-US" altLang="zh-CN" sz="2400" b="1" smtClean="0">
                <a:latin typeface="宋体" pitchFamily="2" charset="-122"/>
              </a:rPr>
              <a:t>-</a:t>
            </a:r>
            <a:r>
              <a:rPr kumimoji="0" lang="zh-CN" altLang="en-US" sz="2400" b="1" smtClean="0">
                <a:latin typeface="宋体" pitchFamily="2" charset="-122"/>
              </a:rPr>
              <a:t>电阻特性，折线</a:t>
            </a:r>
            <a:r>
              <a:rPr kumimoji="0" lang="en-US" altLang="zh-CN" sz="2400" b="1" smtClean="0">
                <a:latin typeface="宋体" pitchFamily="2" charset="-122"/>
              </a:rPr>
              <a:t>L0</a:t>
            </a:r>
            <a:r>
              <a:rPr kumimoji="0" lang="zh-CN" altLang="en-US" sz="2400" b="1" smtClean="0">
                <a:latin typeface="宋体" pitchFamily="2" charset="-122"/>
              </a:rPr>
              <a:t>、</a:t>
            </a:r>
            <a:r>
              <a:rPr kumimoji="0" lang="en-US" altLang="zh-CN" sz="2400" b="1" smtClean="0">
                <a:latin typeface="宋体" pitchFamily="2" charset="-122"/>
              </a:rPr>
              <a:t>L1</a:t>
            </a:r>
            <a:r>
              <a:rPr kumimoji="0" lang="zh-CN" altLang="en-US" sz="2400" b="1" smtClean="0">
                <a:latin typeface="宋体" pitchFamily="2" charset="-122"/>
              </a:rPr>
              <a:t>、</a:t>
            </a:r>
            <a:r>
              <a:rPr kumimoji="0" lang="en-US" altLang="zh-CN" sz="2400" b="1" smtClean="0">
                <a:latin typeface="宋体" pitchFamily="2" charset="-122"/>
              </a:rPr>
              <a:t>L2</a:t>
            </a:r>
            <a:r>
              <a:rPr kumimoji="0" lang="zh-CN" altLang="en-US" sz="2400" b="1" smtClean="0">
                <a:latin typeface="宋体" pitchFamily="2" charset="-122"/>
              </a:rPr>
              <a:t>代替或逼近曲线。当获取某个采样值</a:t>
            </a:r>
            <a:r>
              <a:rPr kumimoji="0" lang="en-US" altLang="zh-CN" sz="2400" b="1" smtClean="0">
                <a:latin typeface="宋体" pitchFamily="2" charset="-122"/>
              </a:rPr>
              <a:t>R</a:t>
            </a:r>
            <a:r>
              <a:rPr kumimoji="0" lang="zh-CN" altLang="en-US" sz="2400" b="1" smtClean="0">
                <a:latin typeface="宋体" pitchFamily="2" charset="-122"/>
              </a:rPr>
              <a:t>后，先判断</a:t>
            </a:r>
            <a:r>
              <a:rPr kumimoji="0" lang="en-US" altLang="zh-CN" sz="2400" b="1" smtClean="0">
                <a:latin typeface="宋体" pitchFamily="2" charset="-122"/>
              </a:rPr>
              <a:t>R</a:t>
            </a:r>
            <a:r>
              <a:rPr kumimoji="0" lang="zh-CN" altLang="en-US" sz="2400" b="1" smtClean="0">
                <a:latin typeface="宋体" pitchFamily="2" charset="-122"/>
              </a:rPr>
              <a:t>的大小处于哪一折线段内，然后就可按相应段的线性化公式计算出标度变换值。</a:t>
            </a:r>
          </a:p>
          <a:p>
            <a:pPr eaLnBrk="1" hangingPunct="1">
              <a:spcBef>
                <a:spcPct val="0"/>
              </a:spcBef>
            </a:pPr>
            <a:endParaRPr kumimoji="0" lang="zh-CN" altLang="en-US" sz="2400" b="1" smtClean="0">
              <a:latin typeface="宋体" pitchFamily="2" charset="-122"/>
            </a:endParaRPr>
          </a:p>
          <a:p>
            <a:pPr algn="just" eaLnBrk="1" hangingPunct="1">
              <a:spcBef>
                <a:spcPct val="0"/>
              </a:spcBef>
              <a:buFont typeface="Wingdings" pitchFamily="2" charset="2"/>
              <a:buNone/>
            </a:pPr>
            <a:r>
              <a:rPr lang="zh-CN" altLang="en-US" sz="2400" b="1" smtClean="0">
                <a:latin typeface="宋体" pitchFamily="2" charset="-122"/>
              </a:rPr>
              <a:t>	在实际采用分段线性插值实现标度转换时，一般步骤如下：</a:t>
            </a:r>
          </a:p>
          <a:p>
            <a:pPr algn="just" eaLnBrk="1" hangingPunct="1">
              <a:spcBef>
                <a:spcPct val="0"/>
              </a:spcBef>
              <a:buFont typeface="Wingdings" pitchFamily="2" charset="2"/>
              <a:buNone/>
            </a:pPr>
            <a:r>
              <a:rPr lang="zh-CN" altLang="en-US" sz="2400" b="1" smtClean="0">
                <a:latin typeface="宋体" pitchFamily="2" charset="-122"/>
              </a:rPr>
              <a:t>	（1）用实验的方法测出传感器输出特性曲线，应尽可能保证该曲线的精确性；</a:t>
            </a:r>
          </a:p>
          <a:p>
            <a:pPr algn="just" eaLnBrk="1" hangingPunct="1">
              <a:spcBef>
                <a:spcPct val="0"/>
              </a:spcBef>
              <a:buFont typeface="Wingdings" pitchFamily="2" charset="2"/>
              <a:buNone/>
            </a:pPr>
            <a:r>
              <a:rPr lang="zh-CN" altLang="en-US" sz="2400" b="1" smtClean="0">
                <a:latin typeface="宋体" pitchFamily="2" charset="-122"/>
              </a:rPr>
              <a:t>	（2）选取插值点，得到各个分段插值的计算公式，将公式参数输入计算机； </a:t>
            </a:r>
          </a:p>
          <a:p>
            <a:pPr algn="just" eaLnBrk="1" hangingPunct="1">
              <a:spcBef>
                <a:spcPct val="0"/>
              </a:spcBef>
              <a:buFont typeface="Wingdings" pitchFamily="2" charset="2"/>
              <a:buNone/>
            </a:pPr>
            <a:r>
              <a:rPr lang="zh-CN" altLang="en-US" sz="2400" b="1" smtClean="0">
                <a:latin typeface="宋体" pitchFamily="2" charset="-122"/>
              </a:rPr>
              <a:t>	（3）计算机实际数据采集时，先判断输入值所在的区域，再相应采用插值公式计算</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685800" y="1412875"/>
            <a:ext cx="8134350" cy="5040313"/>
          </a:xfrm>
        </p:spPr>
        <p:txBody>
          <a:bodyPr/>
          <a:lstStyle/>
          <a:p>
            <a:pPr eaLnBrk="1" hangingPunct="1">
              <a:spcBef>
                <a:spcPct val="0"/>
              </a:spcBef>
              <a:buFont typeface="Wingdings" pitchFamily="2" charset="2"/>
              <a:buNone/>
            </a:pPr>
            <a:r>
              <a:rPr kumimoji="0" lang="zh-CN" altLang="en-US" sz="2800" smtClean="0"/>
              <a:t>	</a:t>
            </a:r>
            <a:r>
              <a:rPr kumimoji="0" lang="zh-CN" altLang="en-US" sz="2800" b="1" smtClean="0"/>
              <a:t>为了实现安全生产，在计算机测控系统中，对于重要的参数和部位，都设置紧急状态报警系统，以便及时提醒操作人员注意或采取应急措施，使生产继续进行或在确保人身设备安全的前提下终止生产。</a:t>
            </a:r>
          </a:p>
          <a:p>
            <a:pPr eaLnBrk="1" hangingPunct="1">
              <a:spcBef>
                <a:spcPct val="0"/>
              </a:spcBef>
              <a:buFont typeface="Wingdings" pitchFamily="2" charset="2"/>
              <a:buNone/>
            </a:pPr>
            <a:endParaRPr kumimoji="0" lang="zh-CN" altLang="en-US" sz="2800" b="1" smtClean="0"/>
          </a:p>
          <a:p>
            <a:pPr eaLnBrk="1" hangingPunct="1">
              <a:spcBef>
                <a:spcPct val="0"/>
              </a:spcBef>
              <a:buFont typeface="Wingdings" pitchFamily="2" charset="2"/>
              <a:buNone/>
            </a:pPr>
            <a:r>
              <a:rPr kumimoji="0" lang="zh-CN" altLang="en-US" sz="2800" b="1" smtClean="0"/>
              <a:t>	其方法就是在计算机采集数据并进行了预处理、数字滤波、标度变换之后，与该参数的设定上限、下限值进行比较，如果高于上限值或低于下限值则进行报警，否则就作为采样的正常值，进行显示和控制。</a:t>
            </a:r>
          </a:p>
        </p:txBody>
      </p:sp>
      <p:sp>
        <p:nvSpPr>
          <p:cNvPr id="48130" name="Rectangle 2"/>
          <p:cNvSpPr>
            <a:spLocks noGrp="1" noChangeArrowheads="1"/>
          </p:cNvSpPr>
          <p:nvPr>
            <p:ph type="title"/>
          </p:nvPr>
        </p:nvSpPr>
        <p:spPr>
          <a:xfrm>
            <a:off x="611188" y="188913"/>
            <a:ext cx="7772400" cy="1143000"/>
          </a:xfrm>
        </p:spPr>
        <p:txBody>
          <a:bodyPr/>
          <a:lstStyle/>
          <a:p>
            <a:pPr eaLnBrk="1" hangingPunct="1"/>
            <a:r>
              <a:rPr lang="en-US" altLang="zh-CN" smtClean="0"/>
              <a:t>3.4 </a:t>
            </a:r>
            <a:r>
              <a:rPr lang="zh-CN" altLang="en-US" smtClean="0">
                <a:latin typeface="宋体" pitchFamily="2" charset="-122"/>
              </a:rPr>
              <a:t>越限报警技术</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685800" y="1700213"/>
            <a:ext cx="8278813" cy="4824412"/>
          </a:xfrm>
        </p:spPr>
        <p:txBody>
          <a:bodyPr/>
          <a:lstStyle/>
          <a:p>
            <a:pPr eaLnBrk="1" hangingPunct="1">
              <a:lnSpc>
                <a:spcPct val="90000"/>
              </a:lnSpc>
              <a:buFont typeface="Wingdings" pitchFamily="2" charset="2"/>
              <a:buNone/>
            </a:pPr>
            <a:r>
              <a:rPr kumimoji="0" lang="zh-CN" altLang="en-US" sz="2800" b="1" smtClean="0">
                <a:latin typeface="宋体" pitchFamily="2" charset="-122"/>
              </a:rPr>
              <a:t>	在控制系统中，报警参数可以是被控参数、被测参数、输入偏差或控制量等，设需要判断的报警参数为</a:t>
            </a:r>
            <a:r>
              <a:rPr kumimoji="0" lang="en-US" altLang="zh-CN" sz="2800" b="1" smtClean="0">
                <a:latin typeface="宋体" pitchFamily="2" charset="-122"/>
              </a:rPr>
              <a:t>X</a:t>
            </a:r>
            <a:r>
              <a:rPr kumimoji="0" lang="en-US" altLang="zh-CN" sz="2800" b="1" baseline="-25000" smtClean="0">
                <a:latin typeface="宋体" pitchFamily="2" charset="-122"/>
              </a:rPr>
              <a:t>K</a:t>
            </a:r>
            <a:r>
              <a:rPr kumimoji="0" lang="zh-CN" altLang="en-US" sz="2800" b="1" smtClean="0">
                <a:latin typeface="宋体" pitchFamily="2" charset="-122"/>
              </a:rPr>
              <a:t>，该参数的上、下限约束值分别为</a:t>
            </a:r>
            <a:r>
              <a:rPr kumimoji="0" lang="en-US" altLang="zh-CN" sz="2800" b="1" smtClean="0">
                <a:latin typeface="宋体" pitchFamily="2" charset="-122"/>
              </a:rPr>
              <a:t>X</a:t>
            </a:r>
            <a:r>
              <a:rPr kumimoji="0" lang="en-US" altLang="zh-CN" sz="2800" b="1" baseline="-25000" smtClean="0">
                <a:latin typeface="宋体" pitchFamily="2" charset="-122"/>
              </a:rPr>
              <a:t>H</a:t>
            </a:r>
            <a:r>
              <a:rPr kumimoji="0" lang="zh-CN" altLang="en-US" sz="2800" b="1" smtClean="0">
                <a:latin typeface="宋体" pitchFamily="2" charset="-122"/>
              </a:rPr>
              <a:t>和</a:t>
            </a:r>
            <a:r>
              <a:rPr kumimoji="0" lang="en-US" altLang="zh-CN" sz="2800" b="1" smtClean="0">
                <a:latin typeface="宋体" pitchFamily="2" charset="-122"/>
              </a:rPr>
              <a:t>X</a:t>
            </a:r>
            <a:r>
              <a:rPr kumimoji="0" lang="en-US" altLang="zh-CN" sz="2800" b="1" baseline="-25000" smtClean="0">
                <a:latin typeface="宋体" pitchFamily="2" charset="-122"/>
              </a:rPr>
              <a:t>L</a:t>
            </a:r>
            <a:r>
              <a:rPr kumimoji="0" lang="zh-CN" altLang="en-US" sz="2800" b="1" smtClean="0">
                <a:latin typeface="宋体" pitchFamily="2" charset="-122"/>
              </a:rPr>
              <a:t>，则越限报警有如下几种形式：</a:t>
            </a:r>
            <a:r>
              <a:rPr kumimoji="0" lang="zh-CN" altLang="en-US" sz="2800" smtClean="0">
                <a:latin typeface="宋体" pitchFamily="2" charset="-122"/>
              </a:rPr>
              <a:t> </a:t>
            </a:r>
          </a:p>
          <a:p>
            <a:pPr eaLnBrk="1" hangingPunct="1">
              <a:lnSpc>
                <a:spcPct val="90000"/>
              </a:lnSpc>
              <a:buFont typeface="Wingdings" pitchFamily="2" charset="2"/>
              <a:buNone/>
            </a:pPr>
            <a:r>
              <a:rPr kumimoji="0" lang="zh-CN" altLang="en-US" sz="2800" b="1" smtClean="0">
                <a:latin typeface="宋体" pitchFamily="2" charset="-122"/>
              </a:rPr>
              <a:t>	</a:t>
            </a:r>
            <a:r>
              <a:rPr kumimoji="0" lang="zh-CN" altLang="en-US" sz="2800" b="1" smtClean="0">
                <a:solidFill>
                  <a:schemeClr val="tx2"/>
                </a:solidFill>
                <a:latin typeface="宋体" pitchFamily="2" charset="-122"/>
              </a:rPr>
              <a:t>上限报警</a:t>
            </a:r>
          </a:p>
          <a:p>
            <a:pPr eaLnBrk="1" hangingPunct="1">
              <a:lnSpc>
                <a:spcPct val="90000"/>
              </a:lnSpc>
              <a:buFont typeface="Wingdings" pitchFamily="2" charset="2"/>
              <a:buNone/>
            </a:pPr>
            <a:r>
              <a:rPr kumimoji="0" lang="zh-CN" altLang="en-US" sz="2800" b="1" smtClean="0">
                <a:latin typeface="宋体" pitchFamily="2" charset="-122"/>
              </a:rPr>
              <a:t>	若</a:t>
            </a:r>
            <a:r>
              <a:rPr kumimoji="0" lang="en-US" altLang="zh-CN" sz="2800" b="1" smtClean="0">
                <a:latin typeface="宋体" pitchFamily="2" charset="-122"/>
              </a:rPr>
              <a:t>X</a:t>
            </a:r>
            <a:r>
              <a:rPr kumimoji="0" lang="en-US" altLang="zh-CN" sz="2800" b="1" baseline="-25000" smtClean="0">
                <a:latin typeface="宋体" pitchFamily="2" charset="-122"/>
              </a:rPr>
              <a:t>K</a:t>
            </a:r>
            <a:r>
              <a:rPr kumimoji="0" lang="en-US" altLang="zh-CN" sz="2800" b="1" smtClean="0">
                <a:latin typeface="宋体" pitchFamily="2" charset="-122"/>
              </a:rPr>
              <a:t> </a:t>
            </a:r>
            <a:r>
              <a:rPr kumimoji="0" lang="zh-CN" altLang="en-US" sz="2800" b="1" smtClean="0">
                <a:latin typeface="宋体" pitchFamily="2" charset="-122"/>
              </a:rPr>
              <a:t>＞ </a:t>
            </a:r>
            <a:r>
              <a:rPr kumimoji="0" lang="en-US" altLang="zh-CN" sz="2800" b="1" smtClean="0">
                <a:latin typeface="宋体" pitchFamily="2" charset="-122"/>
              </a:rPr>
              <a:t>X</a:t>
            </a:r>
            <a:r>
              <a:rPr kumimoji="0" lang="en-US" altLang="zh-CN" sz="2800" b="1" baseline="-25000" smtClean="0">
                <a:latin typeface="宋体" pitchFamily="2" charset="-122"/>
              </a:rPr>
              <a:t>H</a:t>
            </a:r>
            <a:r>
              <a:rPr kumimoji="0" lang="zh-CN" altLang="en-US" sz="2800" b="1" smtClean="0">
                <a:latin typeface="宋体" pitchFamily="2" charset="-122"/>
              </a:rPr>
              <a:t>，则发出上限报警，否则继续执行原定操作。</a:t>
            </a:r>
          </a:p>
          <a:p>
            <a:pPr eaLnBrk="1" hangingPunct="1">
              <a:lnSpc>
                <a:spcPct val="90000"/>
              </a:lnSpc>
            </a:pPr>
            <a:endParaRPr kumimoji="0" lang="zh-CN" altLang="en-US" sz="2800" b="1" smtClean="0">
              <a:latin typeface="宋体" pitchFamily="2" charset="-122"/>
            </a:endParaRPr>
          </a:p>
          <a:p>
            <a:pPr eaLnBrk="1" hangingPunct="1">
              <a:lnSpc>
                <a:spcPct val="90000"/>
              </a:lnSpc>
              <a:buFont typeface="Wingdings" pitchFamily="2" charset="2"/>
              <a:buNone/>
            </a:pPr>
            <a:r>
              <a:rPr kumimoji="0" lang="zh-CN" altLang="en-US" sz="2800" b="1" smtClean="0">
                <a:latin typeface="宋体" pitchFamily="2" charset="-122"/>
              </a:rPr>
              <a:t>	</a:t>
            </a:r>
            <a:r>
              <a:rPr kumimoji="0" lang="zh-CN" altLang="en-US" sz="2800" b="1" smtClean="0">
                <a:solidFill>
                  <a:schemeClr val="tx2"/>
                </a:solidFill>
                <a:latin typeface="宋体" pitchFamily="2" charset="-122"/>
              </a:rPr>
              <a:t>上下限报警</a:t>
            </a:r>
          </a:p>
          <a:p>
            <a:pPr eaLnBrk="1" hangingPunct="1">
              <a:lnSpc>
                <a:spcPct val="90000"/>
              </a:lnSpc>
              <a:buFont typeface="Wingdings" pitchFamily="2" charset="2"/>
              <a:buNone/>
            </a:pPr>
            <a:r>
              <a:rPr kumimoji="0" lang="zh-CN" altLang="en-US" sz="2800" b="1" smtClean="0">
                <a:latin typeface="宋体" pitchFamily="2" charset="-122"/>
              </a:rPr>
              <a:t>	若</a:t>
            </a:r>
            <a:r>
              <a:rPr kumimoji="0" lang="en-US" altLang="zh-CN" sz="2800" b="1" smtClean="0">
                <a:latin typeface="宋体" pitchFamily="2" charset="-122"/>
              </a:rPr>
              <a:t>X</a:t>
            </a:r>
            <a:r>
              <a:rPr kumimoji="0" lang="en-US" altLang="zh-CN" sz="2800" b="1" baseline="-25000" smtClean="0">
                <a:latin typeface="宋体" pitchFamily="2" charset="-122"/>
              </a:rPr>
              <a:t>K</a:t>
            </a:r>
            <a:r>
              <a:rPr kumimoji="0" lang="en-US" altLang="zh-CN" sz="2800" b="1" smtClean="0">
                <a:latin typeface="宋体" pitchFamily="2" charset="-122"/>
              </a:rPr>
              <a:t> </a:t>
            </a:r>
            <a:r>
              <a:rPr kumimoji="0" lang="zh-CN" altLang="en-US" sz="2800" b="1" smtClean="0">
                <a:latin typeface="宋体" pitchFamily="2" charset="-122"/>
              </a:rPr>
              <a:t>＞ </a:t>
            </a:r>
            <a:r>
              <a:rPr kumimoji="0" lang="en-US" altLang="zh-CN" sz="2800" b="1" smtClean="0">
                <a:latin typeface="宋体" pitchFamily="2" charset="-122"/>
              </a:rPr>
              <a:t>X</a:t>
            </a:r>
            <a:r>
              <a:rPr kumimoji="0" lang="en-US" altLang="zh-CN" sz="2800" b="1" baseline="-25000" smtClean="0">
                <a:latin typeface="宋体" pitchFamily="2" charset="-122"/>
              </a:rPr>
              <a:t>H</a:t>
            </a:r>
            <a:r>
              <a:rPr kumimoji="0" lang="zh-CN" altLang="en-US" sz="2800" b="1" smtClean="0">
                <a:latin typeface="宋体" pitchFamily="2" charset="-122"/>
              </a:rPr>
              <a:t>，则上限报警，否则判断</a:t>
            </a:r>
            <a:r>
              <a:rPr kumimoji="0" lang="en-US" altLang="zh-CN" sz="2800" b="1" smtClean="0">
                <a:latin typeface="宋体" pitchFamily="2" charset="-122"/>
              </a:rPr>
              <a:t>X</a:t>
            </a:r>
            <a:r>
              <a:rPr kumimoji="0" lang="en-US" altLang="zh-CN" sz="2800" b="1" baseline="-25000" smtClean="0">
                <a:latin typeface="宋体" pitchFamily="2" charset="-122"/>
              </a:rPr>
              <a:t>K</a:t>
            </a:r>
            <a:r>
              <a:rPr kumimoji="0" lang="en-US" altLang="zh-CN" sz="2800" b="1" smtClean="0">
                <a:latin typeface="宋体" pitchFamily="2" charset="-122"/>
              </a:rPr>
              <a:t> </a:t>
            </a:r>
            <a:r>
              <a:rPr kumimoji="0" lang="zh-CN" altLang="en-US" sz="2800" b="1" smtClean="0">
                <a:latin typeface="宋体" pitchFamily="2" charset="-122"/>
              </a:rPr>
              <a:t>＜ </a:t>
            </a:r>
            <a:r>
              <a:rPr kumimoji="0" lang="en-US" altLang="zh-CN" sz="2800" b="1" smtClean="0">
                <a:latin typeface="宋体" pitchFamily="2" charset="-122"/>
              </a:rPr>
              <a:t>X</a:t>
            </a:r>
            <a:r>
              <a:rPr kumimoji="0" lang="en-US" altLang="zh-CN" sz="2800" b="1" baseline="-25000" smtClean="0">
                <a:latin typeface="宋体" pitchFamily="2" charset="-122"/>
              </a:rPr>
              <a:t>L</a:t>
            </a:r>
            <a:r>
              <a:rPr kumimoji="0" lang="zh-CN" altLang="en-US" sz="2800" b="1" smtClean="0">
                <a:latin typeface="宋体" pitchFamily="2" charset="-122"/>
              </a:rPr>
              <a:t>否？若是则下限报警，否则继续执行原定操作。</a:t>
            </a:r>
          </a:p>
        </p:txBody>
      </p:sp>
      <p:sp>
        <p:nvSpPr>
          <p:cNvPr id="49154" name="Rectangle 2"/>
          <p:cNvSpPr>
            <a:spLocks noGrp="1" noChangeArrowheads="1"/>
          </p:cNvSpPr>
          <p:nvPr>
            <p:ph type="title"/>
          </p:nvPr>
        </p:nvSpPr>
        <p:spPr>
          <a:xfrm>
            <a:off x="684213" y="333375"/>
            <a:ext cx="7772400" cy="1143000"/>
          </a:xfrm>
        </p:spPr>
        <p:txBody>
          <a:bodyPr/>
          <a:lstStyle/>
          <a:p>
            <a:pPr eaLnBrk="1" hangingPunct="1"/>
            <a:r>
              <a:rPr lang="en-US" altLang="zh-CN" sz="3200" smtClean="0">
                <a:latin typeface="宋体" pitchFamily="2" charset="-122"/>
              </a:rPr>
              <a:t>——</a:t>
            </a:r>
            <a:r>
              <a:rPr kumimoji="0" lang="en-US" altLang="zh-CN" sz="3200" smtClean="0"/>
              <a:t>1 </a:t>
            </a:r>
            <a:r>
              <a:rPr kumimoji="0" lang="zh-CN" altLang="en-US" sz="3200" smtClean="0"/>
              <a:t>越限报警程序</a:t>
            </a:r>
            <a:endParaRPr kumimoji="0" lang="en-US" altLang="zh-CN" sz="32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179388" y="692150"/>
            <a:ext cx="8640762" cy="1655763"/>
          </a:xfrm>
        </p:spPr>
        <p:txBody>
          <a:bodyPr/>
          <a:lstStyle/>
          <a:p>
            <a:pPr eaLnBrk="1" hangingPunct="1">
              <a:spcBef>
                <a:spcPct val="0"/>
              </a:spcBef>
              <a:buFont typeface="Wingdings" pitchFamily="2" charset="2"/>
              <a:buNone/>
            </a:pPr>
            <a:r>
              <a:rPr kumimoji="0" lang="zh-CN" altLang="en-US" sz="2800" b="1" smtClean="0">
                <a:latin typeface="宋体" pitchFamily="2" charset="-122"/>
              </a:rPr>
              <a:t>	在具体设计报警程序时，为了避免测量值在极限值一点处来回摆动造成频繁报警，一般应在极限值附近设置一个回差带。</a:t>
            </a:r>
            <a:endParaRPr kumimoji="0" lang="en-US" altLang="zh-CN" sz="2800" b="1" smtClean="0">
              <a:latin typeface="宋体" pitchFamily="2" charset="-122"/>
            </a:endParaRPr>
          </a:p>
        </p:txBody>
      </p:sp>
      <p:pic>
        <p:nvPicPr>
          <p:cNvPr id="501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565400"/>
            <a:ext cx="53721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250825" y="620713"/>
            <a:ext cx="8642350" cy="6048375"/>
          </a:xfrm>
        </p:spPr>
        <p:txBody>
          <a:bodyPr/>
          <a:lstStyle/>
          <a:p>
            <a:pPr eaLnBrk="1" hangingPunct="1">
              <a:spcBef>
                <a:spcPct val="0"/>
              </a:spcBef>
              <a:buFont typeface="Wingdings" pitchFamily="2" charset="2"/>
              <a:buNone/>
            </a:pPr>
            <a:r>
              <a:rPr kumimoji="0" lang="zh-CN" altLang="en-US" sz="2400" b="1" smtClean="0">
                <a:latin typeface="宋体" pitchFamily="2" charset="-122"/>
              </a:rPr>
              <a:t>	图中</a:t>
            </a:r>
            <a:r>
              <a:rPr kumimoji="0" lang="en-US" altLang="zh-CN" sz="2400" b="1" smtClean="0">
                <a:latin typeface="宋体" pitchFamily="2" charset="-122"/>
              </a:rPr>
              <a:t>X</a:t>
            </a:r>
            <a:r>
              <a:rPr kumimoji="0" lang="en-US" altLang="zh-CN" sz="2400" b="1" baseline="-25000" smtClean="0">
                <a:latin typeface="宋体" pitchFamily="2" charset="-122"/>
              </a:rPr>
              <a:t>H</a:t>
            </a:r>
            <a:r>
              <a:rPr kumimoji="0" lang="zh-CN" altLang="en-US" sz="2400" b="1" smtClean="0">
                <a:latin typeface="宋体" pitchFamily="2" charset="-122"/>
              </a:rPr>
              <a:t>、</a:t>
            </a:r>
            <a:r>
              <a:rPr kumimoji="0" lang="en-US" altLang="zh-CN" sz="2400" b="1" smtClean="0">
                <a:latin typeface="宋体" pitchFamily="2" charset="-122"/>
              </a:rPr>
              <a:t>X</a:t>
            </a:r>
            <a:r>
              <a:rPr kumimoji="0" lang="en-US" altLang="zh-CN" sz="2400" b="1" baseline="-25000" smtClean="0">
                <a:latin typeface="宋体" pitchFamily="2" charset="-122"/>
              </a:rPr>
              <a:t>L</a:t>
            </a:r>
            <a:r>
              <a:rPr kumimoji="0" lang="zh-CN" altLang="en-US" sz="2400" b="1" smtClean="0">
                <a:latin typeface="宋体" pitchFamily="2" charset="-122"/>
              </a:rPr>
              <a:t>是上、下限约束值，</a:t>
            </a:r>
            <a:r>
              <a:rPr kumimoji="0" lang="en-US" altLang="zh-CN" sz="2400" b="1" smtClean="0">
                <a:latin typeface="宋体" pitchFamily="2" charset="-122"/>
              </a:rPr>
              <a:t>2e</a:t>
            </a:r>
            <a:r>
              <a:rPr kumimoji="0" lang="zh-CN" altLang="en-US" sz="2400" b="1" smtClean="0">
                <a:latin typeface="宋体" pitchFamily="2" charset="-122"/>
              </a:rPr>
              <a:t>为回差带宽。</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当被测值超越</a:t>
            </a:r>
            <a:r>
              <a:rPr kumimoji="0" lang="en-US" altLang="zh-CN" sz="2400" b="1" smtClean="0">
                <a:latin typeface="宋体" pitchFamily="2" charset="-122"/>
              </a:rPr>
              <a:t>X</a:t>
            </a:r>
            <a:r>
              <a:rPr kumimoji="0" lang="en-US" altLang="zh-CN" sz="2400" b="1" baseline="-25000" smtClean="0">
                <a:latin typeface="宋体" pitchFamily="2" charset="-122"/>
              </a:rPr>
              <a:t>H</a:t>
            </a:r>
            <a:r>
              <a:rPr kumimoji="0" lang="zh-CN" altLang="en-US" sz="2400" b="1" smtClean="0">
                <a:latin typeface="宋体" pitchFamily="2" charset="-122"/>
              </a:rPr>
              <a:t>＋</a:t>
            </a:r>
            <a:r>
              <a:rPr kumimoji="0" lang="en-US" altLang="zh-CN" sz="2400" b="1" smtClean="0">
                <a:latin typeface="宋体" pitchFamily="2" charset="-122"/>
              </a:rPr>
              <a:t>e</a:t>
            </a:r>
            <a:r>
              <a:rPr kumimoji="0" lang="zh-CN" altLang="en-US" sz="2400" b="1" smtClean="0">
                <a:latin typeface="宋体" pitchFamily="2" charset="-122"/>
              </a:rPr>
              <a:t>时，才算越过上限报警值并设置相应的越上限标志（上限标志位置</a:t>
            </a:r>
            <a:r>
              <a:rPr kumimoji="0" lang="en-US" altLang="zh-CN" sz="2400" b="1" smtClean="0">
                <a:latin typeface="宋体" pitchFamily="2" charset="-122"/>
              </a:rPr>
              <a:t>1</a:t>
            </a:r>
            <a:r>
              <a:rPr kumimoji="0" lang="zh-CN" altLang="en-US" sz="2400" b="1" smtClean="0">
                <a:latin typeface="宋体" pitchFamily="2" charset="-122"/>
              </a:rPr>
              <a:t>），同时输出越上限的声、光报警；当被测值下降到</a:t>
            </a:r>
            <a:r>
              <a:rPr kumimoji="0" lang="en-US" altLang="zh-CN" sz="2400" b="1" smtClean="0">
                <a:latin typeface="宋体" pitchFamily="2" charset="-122"/>
              </a:rPr>
              <a:t>X</a:t>
            </a:r>
            <a:r>
              <a:rPr kumimoji="0" lang="en-US" altLang="zh-CN" sz="2400" b="1" baseline="-25000" smtClean="0">
                <a:latin typeface="宋体" pitchFamily="2" charset="-122"/>
              </a:rPr>
              <a:t>H</a:t>
            </a:r>
            <a:r>
              <a:rPr kumimoji="0" lang="zh-CN" altLang="en-US" sz="2400" b="1" smtClean="0">
                <a:latin typeface="宋体" pitchFamily="2" charset="-122"/>
              </a:rPr>
              <a:t>－</a:t>
            </a:r>
            <a:r>
              <a:rPr kumimoji="0" lang="en-US" altLang="zh-CN" sz="2400" b="1" smtClean="0">
                <a:latin typeface="宋体" pitchFamily="2" charset="-122"/>
              </a:rPr>
              <a:t>e </a:t>
            </a:r>
            <a:r>
              <a:rPr kumimoji="0" lang="zh-CN" altLang="en-US" sz="2400" b="1" smtClean="0">
                <a:latin typeface="宋体" pitchFamily="2" charset="-122"/>
              </a:rPr>
              <a:t>以下时，则复位上限，撤消越上限标志（上限标志位清</a:t>
            </a:r>
            <a:r>
              <a:rPr kumimoji="0" lang="en-US" altLang="zh-CN" sz="2400" b="1" smtClean="0">
                <a:latin typeface="宋体" pitchFamily="2" charset="-122"/>
              </a:rPr>
              <a:t>0</a:t>
            </a:r>
            <a:r>
              <a:rPr kumimoji="0" lang="zh-CN" altLang="en-US" sz="2400" b="1" smtClean="0">
                <a:latin typeface="宋体" pitchFamily="2" charset="-122"/>
              </a:rPr>
              <a:t>）及相应的声光报警。</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当被测值低于</a:t>
            </a:r>
            <a:r>
              <a:rPr kumimoji="0" lang="en-US" altLang="zh-CN" sz="2400" b="1" smtClean="0">
                <a:latin typeface="宋体" pitchFamily="2" charset="-122"/>
              </a:rPr>
              <a:t>X</a:t>
            </a:r>
            <a:r>
              <a:rPr kumimoji="0" lang="en-US" altLang="zh-CN" sz="2400" b="1" baseline="-25000" smtClean="0">
                <a:latin typeface="宋体" pitchFamily="2" charset="-122"/>
              </a:rPr>
              <a:t>L</a:t>
            </a:r>
            <a:r>
              <a:rPr kumimoji="0" lang="zh-CN" altLang="en-US" sz="2400" b="1" smtClean="0">
                <a:latin typeface="宋体" pitchFamily="2" charset="-122"/>
              </a:rPr>
              <a:t>－</a:t>
            </a:r>
            <a:r>
              <a:rPr kumimoji="0" lang="en-US" altLang="zh-CN" sz="2400" b="1" smtClean="0">
                <a:latin typeface="宋体" pitchFamily="2" charset="-122"/>
              </a:rPr>
              <a:t>e</a:t>
            </a:r>
            <a:r>
              <a:rPr kumimoji="0" lang="zh-CN" altLang="en-US" sz="2400" b="1" smtClean="0">
                <a:latin typeface="宋体" pitchFamily="2" charset="-122"/>
              </a:rPr>
              <a:t>点时，才算越过下限并设置相应的越下限标志（下限标志位置</a:t>
            </a:r>
            <a:r>
              <a:rPr kumimoji="0" lang="en-US" altLang="zh-CN" sz="2400" b="1" smtClean="0">
                <a:latin typeface="宋体" pitchFamily="2" charset="-122"/>
              </a:rPr>
              <a:t>1</a:t>
            </a:r>
            <a:r>
              <a:rPr kumimoji="0" lang="zh-CN" altLang="en-US" sz="2400" b="1" smtClean="0">
                <a:latin typeface="宋体" pitchFamily="2" charset="-122"/>
              </a:rPr>
              <a:t>），同时输出越下眼的声、光报警；当被测值上升到</a:t>
            </a:r>
            <a:r>
              <a:rPr kumimoji="0" lang="en-US" altLang="zh-CN" sz="2400" b="1" smtClean="0">
                <a:latin typeface="宋体" pitchFamily="2" charset="-122"/>
              </a:rPr>
              <a:t>X</a:t>
            </a:r>
            <a:r>
              <a:rPr kumimoji="0" lang="en-US" altLang="zh-CN" sz="2400" b="1" baseline="-25000" smtClean="0">
                <a:latin typeface="宋体" pitchFamily="2" charset="-122"/>
              </a:rPr>
              <a:t>L</a:t>
            </a:r>
            <a:r>
              <a:rPr kumimoji="0" lang="zh-CN" altLang="en-US" sz="2400" b="1" smtClean="0">
                <a:latin typeface="宋体" pitchFamily="2" charset="-122"/>
              </a:rPr>
              <a:t>＋</a:t>
            </a:r>
            <a:r>
              <a:rPr kumimoji="0" lang="en-US" altLang="zh-CN" sz="2400" b="1" smtClean="0">
                <a:latin typeface="宋体" pitchFamily="2" charset="-122"/>
              </a:rPr>
              <a:t>e</a:t>
            </a:r>
            <a:r>
              <a:rPr kumimoji="0" lang="zh-CN" altLang="en-US" sz="2400" b="1" smtClean="0">
                <a:latin typeface="宋体" pitchFamily="2" charset="-122"/>
              </a:rPr>
              <a:t>以上时，则复位下限，撤消越下限标志（下限标志位清</a:t>
            </a:r>
            <a:r>
              <a:rPr kumimoji="0" lang="en-US" altLang="zh-CN" sz="2400" b="1" smtClean="0">
                <a:latin typeface="宋体" pitchFamily="2" charset="-122"/>
              </a:rPr>
              <a:t>0</a:t>
            </a:r>
            <a:r>
              <a:rPr kumimoji="0" lang="zh-CN" altLang="en-US" sz="2400" b="1" smtClean="0">
                <a:latin typeface="宋体" pitchFamily="2" charset="-122"/>
              </a:rPr>
              <a:t>）及相应的声光报警。</a:t>
            </a:r>
          </a:p>
          <a:p>
            <a:pPr eaLnBrk="1" hangingPunct="1">
              <a:spcBef>
                <a:spcPct val="0"/>
              </a:spcBef>
              <a:buFont typeface="Wingdings" pitchFamily="2" charset="2"/>
              <a:buNone/>
            </a:pPr>
            <a:endParaRPr kumimoji="0" lang="zh-CN" altLang="en-US" sz="2400" b="1" smtClean="0">
              <a:latin typeface="宋体" pitchFamily="2" charset="-122"/>
            </a:endParaRPr>
          </a:p>
          <a:p>
            <a:pPr eaLnBrk="1" hangingPunct="1">
              <a:spcBef>
                <a:spcPct val="0"/>
              </a:spcBef>
              <a:buFont typeface="Wingdings" pitchFamily="2" charset="2"/>
              <a:buNone/>
            </a:pPr>
            <a:r>
              <a:rPr kumimoji="0" lang="zh-CN" altLang="en-US" sz="2400" b="1" smtClean="0">
                <a:latin typeface="宋体" pitchFamily="2" charset="-122"/>
              </a:rPr>
              <a:t>	 这样，回差值</a:t>
            </a:r>
            <a:r>
              <a:rPr kumimoji="0" lang="en-US" altLang="zh-CN" sz="2400" b="1" smtClean="0">
                <a:latin typeface="宋体" pitchFamily="2" charset="-122"/>
              </a:rPr>
              <a:t>e</a:t>
            </a:r>
            <a:r>
              <a:rPr kumimoji="0" lang="zh-CN" altLang="en-US" sz="2400" b="1" smtClean="0">
                <a:latin typeface="宋体" pitchFamily="2" charset="-122"/>
              </a:rPr>
              <a:t>避免了测量值在极限值</a:t>
            </a:r>
            <a:r>
              <a:rPr kumimoji="0" lang="en-US" altLang="zh-CN" sz="2400" b="1" smtClean="0">
                <a:latin typeface="宋体" pitchFamily="2" charset="-122"/>
              </a:rPr>
              <a:t>X</a:t>
            </a:r>
            <a:r>
              <a:rPr kumimoji="0" lang="en-US" altLang="zh-CN" sz="2400" b="1" baseline="-25000" smtClean="0">
                <a:latin typeface="宋体" pitchFamily="2" charset="-122"/>
              </a:rPr>
              <a:t>H</a:t>
            </a:r>
            <a:r>
              <a:rPr kumimoji="0" lang="zh-CN" altLang="en-US" sz="2400" b="1" smtClean="0">
                <a:latin typeface="宋体" pitchFamily="2" charset="-122"/>
              </a:rPr>
              <a:t>或</a:t>
            </a:r>
            <a:r>
              <a:rPr kumimoji="0" lang="en-US" altLang="zh-CN" sz="2400" b="1" smtClean="0">
                <a:latin typeface="宋体" pitchFamily="2" charset="-122"/>
              </a:rPr>
              <a:t>X</a:t>
            </a:r>
            <a:r>
              <a:rPr kumimoji="0" lang="en-US" altLang="zh-CN" sz="2400" b="1" baseline="-25000" smtClean="0">
                <a:latin typeface="宋体" pitchFamily="2" charset="-122"/>
              </a:rPr>
              <a:t>L</a:t>
            </a:r>
            <a:r>
              <a:rPr kumimoji="0" lang="zh-CN" altLang="en-US" sz="2400" b="1" smtClean="0">
                <a:latin typeface="宋体" pitchFamily="2" charset="-122"/>
              </a:rPr>
              <a:t>点处来回摆动造成频繁报警，</a:t>
            </a:r>
            <a:r>
              <a:rPr kumimoji="0" lang="en-US" altLang="zh-CN" sz="2400" b="1" smtClean="0">
                <a:latin typeface="宋体" pitchFamily="2" charset="-122"/>
              </a:rPr>
              <a:t>e</a:t>
            </a:r>
            <a:r>
              <a:rPr kumimoji="0" lang="zh-CN" altLang="en-US" sz="2400" b="1" smtClean="0">
                <a:latin typeface="宋体" pitchFamily="2" charset="-122"/>
              </a:rPr>
              <a:t>值的大小可根据现场具体的被测参数设定。</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1"/>
          <p:cNvGraphicFramePr>
            <a:graphicFrameLocks noChangeAspect="1"/>
          </p:cNvGraphicFramePr>
          <p:nvPr>
            <p:extLst>
              <p:ext uri="{D42A27DB-BD31-4B8C-83A1-F6EECF244321}">
                <p14:modId xmlns:p14="http://schemas.microsoft.com/office/powerpoint/2010/main" val="3646309404"/>
              </p:ext>
            </p:extLst>
          </p:nvPr>
        </p:nvGraphicFramePr>
        <p:xfrm>
          <a:off x="1908175" y="260350"/>
          <a:ext cx="5688013" cy="6597650"/>
        </p:xfrm>
        <a:graphic>
          <a:graphicData uri="http://schemas.openxmlformats.org/presentationml/2006/ole">
            <mc:AlternateContent xmlns:mc="http://schemas.openxmlformats.org/markup-compatibility/2006">
              <mc:Choice xmlns:v="urn:schemas-microsoft-com:vml" Requires="v">
                <p:oleObj spid="_x0000_s19462" r:id="rId3" imgW="5743440" imgH="8787240" progId="Flash.Movie">
                  <p:embed/>
                </p:oleObj>
              </mc:Choice>
              <mc:Fallback>
                <p:oleObj r:id="rId3" imgW="5743440" imgH="8787240" progId="Flash.Movie">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b="5367"/>
                      <a:stretch>
                        <a:fillRect/>
                      </a:stretch>
                    </p:blipFill>
                    <p:spPr bwMode="auto">
                      <a:xfrm>
                        <a:off x="1908175" y="260350"/>
                        <a:ext cx="5688013" cy="6597650"/>
                      </a:xfrm>
                      <a:prstGeom prst="rect">
                        <a:avLst/>
                      </a:prstGeom>
                      <a:solidFill>
                        <a:srgbClr val="FFDB69"/>
                      </a:solidFill>
                    </p:spPr>
                  </p:pic>
                </p:oleObj>
              </mc:Fallback>
            </mc:AlternateContent>
          </a:graphicData>
        </a:graphic>
      </p:graphicFrame>
      <p:sp>
        <p:nvSpPr>
          <p:cNvPr id="19459" name="Rectangle 14"/>
          <p:cNvSpPr>
            <a:spLocks noChangeArrowheads="1"/>
          </p:cNvSpPr>
          <p:nvPr/>
        </p:nvSpPr>
        <p:spPr bwMode="auto">
          <a:xfrm>
            <a:off x="900113" y="1773238"/>
            <a:ext cx="49053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zh-CN" altLang="en-US"/>
              <a:t>越</a:t>
            </a:r>
          </a:p>
          <a:p>
            <a:pPr>
              <a:spcBef>
                <a:spcPct val="0"/>
              </a:spcBef>
            </a:pPr>
            <a:r>
              <a:rPr lang="zh-CN" altLang="en-US"/>
              <a:t>限</a:t>
            </a:r>
          </a:p>
          <a:p>
            <a:pPr>
              <a:spcBef>
                <a:spcPct val="0"/>
              </a:spcBef>
            </a:pPr>
            <a:r>
              <a:rPr lang="zh-CN" altLang="en-US"/>
              <a:t>报</a:t>
            </a:r>
          </a:p>
          <a:p>
            <a:pPr>
              <a:spcBef>
                <a:spcPct val="0"/>
              </a:spcBef>
            </a:pPr>
            <a:r>
              <a:rPr lang="zh-CN" altLang="en-US"/>
              <a:t>警</a:t>
            </a:r>
          </a:p>
          <a:p>
            <a:pPr>
              <a:spcBef>
                <a:spcPct val="0"/>
              </a:spcBef>
            </a:pPr>
            <a:r>
              <a:rPr lang="zh-CN" altLang="en-US"/>
              <a:t>程</a:t>
            </a:r>
          </a:p>
          <a:p>
            <a:pPr>
              <a:spcBef>
                <a:spcPct val="0"/>
              </a:spcBef>
            </a:pPr>
            <a:r>
              <a:rPr lang="zh-CN" altLang="en-US"/>
              <a:t>序</a:t>
            </a:r>
          </a:p>
          <a:p>
            <a:pPr>
              <a:spcBef>
                <a:spcPct val="0"/>
              </a:spcBef>
            </a:pPr>
            <a:r>
              <a:rPr lang="zh-CN" altLang="en-US"/>
              <a:t>流</a:t>
            </a:r>
          </a:p>
          <a:p>
            <a:pPr>
              <a:spcBef>
                <a:spcPct val="0"/>
              </a:spcBef>
            </a:pPr>
            <a:r>
              <a:rPr lang="zh-CN" altLang="en-US"/>
              <a:t>程</a:t>
            </a:r>
          </a:p>
          <a:p>
            <a:pPr>
              <a:spcBef>
                <a:spcPct val="0"/>
              </a:spcBef>
            </a:pPr>
            <a:r>
              <a:rPr lang="zh-CN" altLang="en-US"/>
              <a:t>图</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68313" y="1143000"/>
            <a:ext cx="8424862" cy="2286000"/>
          </a:xfrm>
        </p:spPr>
        <p:txBody>
          <a:bodyPr/>
          <a:lstStyle/>
          <a:p>
            <a:pPr eaLnBrk="1" hangingPunct="1">
              <a:spcBef>
                <a:spcPct val="0"/>
              </a:spcBef>
              <a:buFont typeface="Wingdings" pitchFamily="2" charset="2"/>
              <a:buNone/>
            </a:pPr>
            <a:r>
              <a:rPr kumimoji="0" lang="zh-CN" altLang="en-US" sz="2000" b="1" smtClean="0">
                <a:latin typeface="宋体" pitchFamily="2" charset="-122"/>
              </a:rPr>
              <a:t>	在计算机测控系统中一般采用声、光及语言进行报警。</a:t>
            </a:r>
          </a:p>
          <a:p>
            <a:pPr eaLnBrk="1" hangingPunct="1">
              <a:spcBef>
                <a:spcPct val="0"/>
              </a:spcBef>
              <a:buClrTx/>
              <a:buSzTx/>
              <a:buFontTx/>
              <a:buNone/>
            </a:pPr>
            <a:r>
              <a:rPr kumimoji="0" lang="en-US" altLang="zh-CN" sz="2000" b="1" smtClean="0">
                <a:latin typeface="宋体" pitchFamily="2" charset="-122"/>
              </a:rPr>
              <a:t>	1</a:t>
            </a:r>
            <a:r>
              <a:rPr kumimoji="0" lang="zh-CN" altLang="en-US" sz="2000" b="1" smtClean="0">
                <a:latin typeface="宋体" pitchFamily="2" charset="-122"/>
              </a:rPr>
              <a:t>、普通声光报警</a:t>
            </a:r>
          </a:p>
          <a:p>
            <a:pPr eaLnBrk="1" hangingPunct="1">
              <a:spcBef>
                <a:spcPct val="0"/>
              </a:spcBef>
              <a:buClrTx/>
              <a:buSzTx/>
              <a:buFontTx/>
              <a:buNone/>
            </a:pPr>
            <a:r>
              <a:rPr kumimoji="0" lang="zh-CN" altLang="en-US" sz="2000" b="1" smtClean="0">
                <a:latin typeface="宋体" pitchFamily="2" charset="-122"/>
              </a:rPr>
              <a:t>	如图，数据线</a:t>
            </a:r>
            <a:r>
              <a:rPr kumimoji="0" lang="en-US" altLang="zh-CN" sz="2000" b="1" smtClean="0">
                <a:latin typeface="宋体" pitchFamily="2" charset="-122"/>
              </a:rPr>
              <a:t>D3</a:t>
            </a:r>
            <a:r>
              <a:rPr kumimoji="0" lang="zh-CN" altLang="en-US" sz="2000" b="1" smtClean="0">
                <a:latin typeface="宋体" pitchFamily="2" charset="-122"/>
              </a:rPr>
              <a:t>～</a:t>
            </a:r>
            <a:r>
              <a:rPr kumimoji="0" lang="en-US" altLang="zh-CN" sz="2000" b="1" smtClean="0">
                <a:latin typeface="宋体" pitchFamily="2" charset="-122"/>
              </a:rPr>
              <a:t>D7</a:t>
            </a:r>
            <a:r>
              <a:rPr kumimoji="0" lang="zh-CN" altLang="en-US" sz="2000" b="1" smtClean="0">
                <a:latin typeface="宋体" pitchFamily="2" charset="-122"/>
              </a:rPr>
              <a:t>接</a:t>
            </a:r>
            <a:r>
              <a:rPr kumimoji="0" lang="en-US" altLang="zh-CN" sz="2000" b="1" smtClean="0">
                <a:latin typeface="宋体" pitchFamily="2" charset="-122"/>
              </a:rPr>
              <a:t>5</a:t>
            </a:r>
            <a:r>
              <a:rPr kumimoji="0" lang="zh-CN" altLang="en-US" sz="2000" b="1" smtClean="0">
                <a:latin typeface="宋体" pitchFamily="2" charset="-122"/>
              </a:rPr>
              <a:t>个</a:t>
            </a:r>
            <a:r>
              <a:rPr kumimoji="0" lang="en-US" altLang="zh-CN" sz="2000" b="1" smtClean="0">
                <a:latin typeface="宋体" pitchFamily="2" charset="-122"/>
              </a:rPr>
              <a:t>LED</a:t>
            </a:r>
            <a:r>
              <a:rPr kumimoji="0" lang="zh-CN" altLang="en-US" sz="2000" b="1" smtClean="0">
                <a:latin typeface="宋体" pitchFamily="2" charset="-122"/>
              </a:rPr>
              <a:t>用于</a:t>
            </a:r>
            <a:r>
              <a:rPr kumimoji="0" lang="en-US" altLang="zh-CN" sz="2000" b="1" smtClean="0">
                <a:latin typeface="宋体" pitchFamily="2" charset="-122"/>
              </a:rPr>
              <a:t>5</a:t>
            </a:r>
            <a:r>
              <a:rPr kumimoji="0" lang="zh-CN" altLang="en-US" sz="2000" b="1" smtClean="0">
                <a:latin typeface="宋体" pitchFamily="2" charset="-122"/>
              </a:rPr>
              <a:t>路信号的越限报警，</a:t>
            </a:r>
            <a:r>
              <a:rPr kumimoji="0" lang="en-US" altLang="zh-CN" sz="2000" b="1" smtClean="0">
                <a:latin typeface="宋体" pitchFamily="2" charset="-122"/>
              </a:rPr>
              <a:t>D2</a:t>
            </a:r>
            <a:r>
              <a:rPr kumimoji="0" lang="zh-CN" altLang="en-US" sz="2000" b="1" smtClean="0">
                <a:latin typeface="宋体" pitchFamily="2" charset="-122"/>
              </a:rPr>
              <a:t>与</a:t>
            </a:r>
            <a:r>
              <a:rPr kumimoji="0" lang="en-US" altLang="zh-CN" sz="2000" b="1" smtClean="0">
                <a:latin typeface="宋体" pitchFamily="2" charset="-122"/>
              </a:rPr>
              <a:t>1</a:t>
            </a:r>
            <a:r>
              <a:rPr kumimoji="0" lang="zh-CN" altLang="en-US" sz="2000" b="1" smtClean="0">
                <a:latin typeface="宋体" pitchFamily="2" charset="-122"/>
              </a:rPr>
              <a:t>个驱动蜂鸣器的继电器线圈相连，当某一路需要报警时，只要对该路及</a:t>
            </a:r>
            <a:r>
              <a:rPr kumimoji="0" lang="en-US" altLang="zh-CN" sz="2000" b="1" smtClean="0">
                <a:latin typeface="宋体" pitchFamily="2" charset="-122"/>
              </a:rPr>
              <a:t>D2</a:t>
            </a:r>
            <a:r>
              <a:rPr kumimoji="0" lang="zh-CN" altLang="en-US" sz="2000" b="1" smtClean="0">
                <a:latin typeface="宋体" pitchFamily="2" charset="-122"/>
              </a:rPr>
              <a:t>输出高电平，经</a:t>
            </a:r>
            <a:r>
              <a:rPr kumimoji="0" lang="en-US" altLang="zh-CN" sz="2000" b="1" smtClean="0">
                <a:latin typeface="宋体" pitchFamily="2" charset="-122"/>
              </a:rPr>
              <a:t>7406</a:t>
            </a:r>
            <a:r>
              <a:rPr kumimoji="0" lang="zh-CN" altLang="en-US" sz="2000" b="1" smtClean="0">
                <a:latin typeface="宋体" pitchFamily="2" charset="-122"/>
              </a:rPr>
              <a:t>反相后，</a:t>
            </a:r>
            <a:r>
              <a:rPr kumimoji="0" lang="en-US" altLang="zh-CN" sz="2000" b="1" smtClean="0">
                <a:latin typeface="宋体" pitchFamily="2" charset="-122"/>
              </a:rPr>
              <a:t>LED</a:t>
            </a:r>
            <a:r>
              <a:rPr kumimoji="0" lang="zh-CN" altLang="en-US" sz="2000" b="1" smtClean="0">
                <a:latin typeface="宋体" pitchFamily="2" charset="-122"/>
              </a:rPr>
              <a:t>点亮的同时，继电器线圈吸合，蜂鸣器或电笛发出鸣叫，达到声光报警效果。</a:t>
            </a:r>
            <a:endParaRPr kumimoji="0" lang="zh-CN" altLang="en-US" sz="2000" b="1" smtClean="0"/>
          </a:p>
        </p:txBody>
      </p:sp>
      <p:sp>
        <p:nvSpPr>
          <p:cNvPr id="52226" name="Rectangle 2"/>
          <p:cNvSpPr>
            <a:spLocks noGrp="1" noChangeArrowheads="1"/>
          </p:cNvSpPr>
          <p:nvPr>
            <p:ph type="title"/>
          </p:nvPr>
        </p:nvSpPr>
        <p:spPr>
          <a:xfrm>
            <a:off x="685800" y="228600"/>
            <a:ext cx="7772400" cy="914400"/>
          </a:xfrm>
        </p:spPr>
        <p:txBody>
          <a:bodyPr/>
          <a:lstStyle/>
          <a:p>
            <a:pPr eaLnBrk="1" hangingPunct="1"/>
            <a:r>
              <a:rPr lang="en-US" altLang="zh-CN" sz="3200" smtClean="0">
                <a:latin typeface="宋体" pitchFamily="2" charset="-122"/>
              </a:rPr>
              <a:t>——2</a:t>
            </a:r>
            <a:r>
              <a:rPr kumimoji="0" lang="zh-CN" altLang="en-US" sz="3200" smtClean="0"/>
              <a:t>越限报警方式</a:t>
            </a:r>
          </a:p>
        </p:txBody>
      </p:sp>
      <p:pic>
        <p:nvPicPr>
          <p:cNvPr id="5222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590925"/>
            <a:ext cx="427672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0" y="476250"/>
            <a:ext cx="9144000" cy="3306763"/>
          </a:xfrm>
        </p:spPr>
        <p:txBody>
          <a:bodyPr/>
          <a:lstStyle/>
          <a:p>
            <a:pPr eaLnBrk="1" hangingPunct="1">
              <a:spcBef>
                <a:spcPct val="0"/>
              </a:spcBef>
              <a:buFont typeface="Wingdings" pitchFamily="2" charset="2"/>
              <a:buNone/>
            </a:pPr>
            <a:r>
              <a:rPr lang="zh-CN" altLang="en-US" sz="2400" b="1" smtClean="0">
                <a:latin typeface="宋体" pitchFamily="2" charset="-122"/>
              </a:rPr>
              <a:t>	２、报警</a:t>
            </a:r>
            <a:r>
              <a:rPr lang="en-US" altLang="zh-CN" sz="2400" b="1" smtClean="0">
                <a:latin typeface="宋体" pitchFamily="2" charset="-122"/>
              </a:rPr>
              <a:t>IC</a:t>
            </a:r>
            <a:r>
              <a:rPr lang="zh-CN" altLang="en-US" sz="2400" b="1" smtClean="0">
                <a:latin typeface="宋体" pitchFamily="2" charset="-122"/>
              </a:rPr>
              <a:t>芯片</a:t>
            </a:r>
          </a:p>
          <a:p>
            <a:pPr eaLnBrk="1" hangingPunct="1">
              <a:spcBef>
                <a:spcPct val="0"/>
              </a:spcBef>
              <a:buFont typeface="Wingdings" pitchFamily="2" charset="2"/>
              <a:buNone/>
            </a:pPr>
            <a:r>
              <a:rPr kumimoji="0" lang="zh-CN" altLang="en-US" sz="2400" b="1" smtClean="0">
                <a:latin typeface="宋体" pitchFamily="2" charset="-122"/>
              </a:rPr>
              <a:t>	声光报警也常用声音集成电路芯片。</a:t>
            </a:r>
          </a:p>
          <a:p>
            <a:pPr eaLnBrk="1" hangingPunct="1">
              <a:spcBef>
                <a:spcPct val="0"/>
              </a:spcBef>
              <a:buFont typeface="Wingdings" pitchFamily="2" charset="2"/>
              <a:buNone/>
            </a:pPr>
            <a:r>
              <a:rPr kumimoji="0" lang="zh-CN" altLang="en-US" sz="2400" b="1" smtClean="0">
                <a:latin typeface="宋体" pitchFamily="2" charset="-122"/>
              </a:rPr>
              <a:t>	</a:t>
            </a:r>
            <a:r>
              <a:rPr kumimoji="0" lang="en-US" altLang="zh-CN" sz="2400" b="1" smtClean="0">
                <a:latin typeface="宋体" pitchFamily="2" charset="-122"/>
              </a:rPr>
              <a:t>KD-956X</a:t>
            </a:r>
            <a:r>
              <a:rPr kumimoji="0" lang="zh-CN" altLang="en-US" sz="2400" b="1" smtClean="0">
                <a:latin typeface="宋体" pitchFamily="2" charset="-122"/>
              </a:rPr>
              <a:t>系列是一种采用 </a:t>
            </a:r>
            <a:r>
              <a:rPr kumimoji="0" lang="en-US" altLang="zh-CN" sz="2400" b="1" smtClean="0">
                <a:latin typeface="宋体" pitchFamily="2" charset="-122"/>
              </a:rPr>
              <a:t>CMOS</a:t>
            </a:r>
            <a:r>
              <a:rPr kumimoji="0" lang="zh-CN" altLang="en-US" sz="2400" b="1" smtClean="0">
                <a:latin typeface="宋体" pitchFamily="2" charset="-122"/>
              </a:rPr>
              <a:t>工艺、软封装的声报警</a:t>
            </a:r>
            <a:r>
              <a:rPr kumimoji="0" lang="en-US" altLang="zh-CN" sz="2400" b="1" smtClean="0">
                <a:latin typeface="宋体" pitchFamily="2" charset="-122"/>
              </a:rPr>
              <a:t>IC</a:t>
            </a:r>
            <a:r>
              <a:rPr kumimoji="0" lang="zh-CN" altLang="en-US" sz="2400" b="1" smtClean="0">
                <a:latin typeface="宋体" pitchFamily="2" charset="-122"/>
              </a:rPr>
              <a:t>芯片，能够产生多种声光报警效果。</a:t>
            </a:r>
          </a:p>
          <a:p>
            <a:pPr eaLnBrk="1" hangingPunct="1">
              <a:spcBef>
                <a:spcPct val="0"/>
              </a:spcBef>
              <a:buFont typeface="Wingdings" pitchFamily="2" charset="2"/>
              <a:buNone/>
            </a:pPr>
            <a:r>
              <a:rPr kumimoji="0" lang="en-US" altLang="zh-CN" sz="2400" b="1" smtClean="0">
                <a:latin typeface="宋体" pitchFamily="2" charset="-122"/>
              </a:rPr>
              <a:t>	KD-9561</a:t>
            </a:r>
            <a:r>
              <a:rPr kumimoji="0" lang="zh-CN" altLang="en-US" sz="2400" b="1" smtClean="0">
                <a:latin typeface="宋体" pitchFamily="2" charset="-122"/>
              </a:rPr>
              <a:t>内部具有振荡器、节拍器、音色发生器、地址计数器、控制和输出级等部分。它设有两个选声端</a:t>
            </a:r>
            <a:r>
              <a:rPr kumimoji="0" lang="en-US" altLang="zh-CN" sz="2400" b="1" smtClean="0">
                <a:latin typeface="宋体" pitchFamily="2" charset="-122"/>
              </a:rPr>
              <a:t>SEL1</a:t>
            </a:r>
            <a:r>
              <a:rPr kumimoji="0" lang="zh-CN" altLang="en-US" sz="2400" b="1" smtClean="0">
                <a:latin typeface="宋体" pitchFamily="2" charset="-122"/>
              </a:rPr>
              <a:t>和</a:t>
            </a:r>
            <a:r>
              <a:rPr kumimoji="0" lang="en-US" altLang="zh-CN" sz="2400" b="1" smtClean="0">
                <a:latin typeface="宋体" pitchFamily="2" charset="-122"/>
              </a:rPr>
              <a:t>SEL2</a:t>
            </a:r>
            <a:r>
              <a:rPr kumimoji="0" lang="zh-CN" altLang="en-US" sz="2400" b="1" smtClean="0">
                <a:latin typeface="宋体" pitchFamily="2" charset="-122"/>
              </a:rPr>
              <a:t>，改变这两端的电平，可以产生不同的报警功能。改变跨接在</a:t>
            </a:r>
            <a:r>
              <a:rPr kumimoji="0" lang="en-US" altLang="zh-CN" sz="2400" b="1" smtClean="0">
                <a:latin typeface="宋体" pitchFamily="2" charset="-122"/>
              </a:rPr>
              <a:t>OSCl</a:t>
            </a:r>
            <a:r>
              <a:rPr kumimoji="0" lang="zh-CN" altLang="en-US" sz="2400" b="1" smtClean="0">
                <a:latin typeface="宋体" pitchFamily="2" charset="-122"/>
              </a:rPr>
              <a:t>和</a:t>
            </a:r>
            <a:r>
              <a:rPr kumimoji="0" lang="en-US" altLang="zh-CN" sz="2400" b="1" smtClean="0">
                <a:latin typeface="宋体" pitchFamily="2" charset="-122"/>
              </a:rPr>
              <a:t>OSC2</a:t>
            </a:r>
            <a:r>
              <a:rPr kumimoji="0" lang="zh-CN" altLang="en-US" sz="2400" b="1" smtClean="0">
                <a:latin typeface="宋体" pitchFamily="2" charset="-122"/>
              </a:rPr>
              <a:t>之间的外接振荡电阻</a:t>
            </a:r>
            <a:r>
              <a:rPr kumimoji="0" lang="en-US" altLang="zh-CN" sz="2400" b="1" smtClean="0">
                <a:latin typeface="宋体" pitchFamily="2" charset="-122"/>
              </a:rPr>
              <a:t>R</a:t>
            </a:r>
            <a:r>
              <a:rPr kumimoji="0" lang="zh-CN" altLang="en-US" sz="2400" b="1" smtClean="0">
                <a:latin typeface="宋体" pitchFamily="2" charset="-122"/>
              </a:rPr>
              <a:t>，可以调节模拟声音的放音节奏。</a:t>
            </a:r>
          </a:p>
        </p:txBody>
      </p:sp>
      <p:pic>
        <p:nvPicPr>
          <p:cNvPr id="532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860800"/>
            <a:ext cx="7837488"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7"/>
          <p:cNvSpPr>
            <a:spLocks noGrp="1" noChangeArrowheads="1"/>
          </p:cNvSpPr>
          <p:nvPr>
            <p:ph idx="1"/>
          </p:nvPr>
        </p:nvSpPr>
        <p:spPr>
          <a:xfrm>
            <a:off x="0" y="1125538"/>
            <a:ext cx="9144000" cy="5472112"/>
          </a:xfrm>
        </p:spPr>
        <p:txBody>
          <a:bodyPr/>
          <a:lstStyle/>
          <a:p>
            <a:pPr eaLnBrk="1" hangingPunct="1">
              <a:spcBef>
                <a:spcPct val="0"/>
              </a:spcBef>
              <a:buClrTx/>
              <a:buSzTx/>
              <a:buFontTx/>
              <a:buNone/>
            </a:pPr>
            <a:r>
              <a:rPr kumimoji="0" lang="zh-CN" altLang="en-US" sz="2800" b="1" smtClean="0"/>
              <a:t>	在控制系统的模拟量输入通道中，一般存在传感器温度漂移、放大器等器件的零点偏移的现象，这些都会造成误差，从而影响测量数据的准确性，这些误差称为</a:t>
            </a:r>
            <a:r>
              <a:rPr kumimoji="0" lang="zh-CN" altLang="en-US" sz="2800" b="1" smtClean="0">
                <a:solidFill>
                  <a:schemeClr val="tx2"/>
                </a:solidFill>
              </a:rPr>
              <a:t>系统误差</a:t>
            </a:r>
            <a:r>
              <a:rPr kumimoji="0" lang="zh-CN" altLang="en-US" sz="2800" b="1" smtClean="0"/>
              <a:t>。</a:t>
            </a:r>
            <a:r>
              <a:rPr lang="zh-CN" altLang="en-US" sz="2800" b="1" smtClean="0">
                <a:latin typeface="宋体" pitchFamily="2" charset="-122"/>
              </a:rPr>
              <a:t>	</a:t>
            </a:r>
          </a:p>
          <a:p>
            <a:pPr eaLnBrk="1" hangingPunct="1">
              <a:spcBef>
                <a:spcPct val="0"/>
              </a:spcBef>
              <a:buFont typeface="Wingdings" pitchFamily="2" charset="2"/>
              <a:buNone/>
            </a:pPr>
            <a:r>
              <a:rPr lang="zh-CN" altLang="en-US" sz="2800" b="1" smtClean="0">
                <a:latin typeface="宋体" pitchFamily="2" charset="-122"/>
              </a:rPr>
              <a:t>	</a:t>
            </a:r>
          </a:p>
          <a:p>
            <a:pPr eaLnBrk="1" hangingPunct="1">
              <a:spcBef>
                <a:spcPct val="0"/>
              </a:spcBef>
              <a:buFont typeface="Wingdings" pitchFamily="2" charset="2"/>
              <a:buNone/>
            </a:pPr>
            <a:r>
              <a:rPr lang="zh-CN" altLang="en-US" sz="2800" b="1" smtClean="0">
                <a:latin typeface="宋体" pitchFamily="2" charset="-122"/>
              </a:rPr>
              <a:t>	 </a:t>
            </a:r>
            <a:r>
              <a:rPr lang="zh-CN" altLang="en-US" sz="2800" b="1" smtClean="0">
                <a:solidFill>
                  <a:schemeClr val="tx2"/>
                </a:solidFill>
                <a:latin typeface="宋体" pitchFamily="2" charset="-122"/>
              </a:rPr>
              <a:t>特点</a:t>
            </a:r>
            <a:r>
              <a:rPr lang="zh-CN" altLang="en-US" sz="2800" b="1" smtClean="0">
                <a:latin typeface="宋体" pitchFamily="2" charset="-122"/>
              </a:rPr>
              <a:t>：在一定的测量条件下，其变化规律是可以掌握的，产生误差的原因一般也是知道的。因此，原则上讲，系统误差是可以通过适当的技术途径来确定并加以校正的。 </a:t>
            </a:r>
          </a:p>
          <a:p>
            <a:pPr eaLnBrk="1" hangingPunct="1">
              <a:spcBef>
                <a:spcPct val="0"/>
              </a:spcBef>
              <a:buFont typeface="Wingdings" pitchFamily="2" charset="2"/>
              <a:buNone/>
            </a:pPr>
            <a:r>
              <a:rPr lang="zh-CN" altLang="en-US" sz="2800" b="1" smtClean="0">
                <a:latin typeface="宋体" pitchFamily="2" charset="-122"/>
              </a:rPr>
              <a:t>	</a:t>
            </a:r>
          </a:p>
          <a:p>
            <a:pPr eaLnBrk="1" hangingPunct="1">
              <a:spcBef>
                <a:spcPct val="0"/>
              </a:spcBef>
              <a:buFont typeface="Wingdings" pitchFamily="2" charset="2"/>
              <a:buNone/>
            </a:pPr>
            <a:r>
              <a:rPr lang="zh-CN" altLang="en-US" sz="2800" b="1" smtClean="0">
                <a:latin typeface="宋体" pitchFamily="2" charset="-122"/>
              </a:rPr>
              <a:t>	</a:t>
            </a:r>
            <a:r>
              <a:rPr lang="zh-CN" altLang="en-US" sz="2800" b="1" smtClean="0">
                <a:solidFill>
                  <a:schemeClr val="tx2"/>
                </a:solidFill>
                <a:latin typeface="宋体" pitchFamily="2" charset="-122"/>
              </a:rPr>
              <a:t>方法</a:t>
            </a:r>
            <a:r>
              <a:rPr lang="zh-CN" altLang="en-US" sz="2800" b="1" smtClean="0">
                <a:latin typeface="宋体" pitchFamily="2" charset="-122"/>
              </a:rPr>
              <a:t>：</a:t>
            </a:r>
            <a:r>
              <a:rPr kumimoji="0" lang="zh-CN" altLang="en-US" sz="2800" b="1" smtClean="0"/>
              <a:t>一般采用软件程序进行处理，对系统误差进行自动校准。</a:t>
            </a:r>
            <a:endParaRPr lang="zh-CN" altLang="en-US" sz="2800" b="1" smtClean="0">
              <a:latin typeface="宋体" pitchFamily="2" charset="-122"/>
            </a:endParaRPr>
          </a:p>
        </p:txBody>
      </p:sp>
      <p:sp>
        <p:nvSpPr>
          <p:cNvPr id="27650" name="Rectangle 1026"/>
          <p:cNvSpPr>
            <a:spLocks noGrp="1" noChangeArrowheads="1"/>
          </p:cNvSpPr>
          <p:nvPr>
            <p:ph type="title"/>
          </p:nvPr>
        </p:nvSpPr>
        <p:spPr>
          <a:xfrm>
            <a:off x="684213" y="0"/>
            <a:ext cx="7772400" cy="1143000"/>
          </a:xfrm>
        </p:spPr>
        <p:txBody>
          <a:bodyPr/>
          <a:lstStyle/>
          <a:p>
            <a:pPr eaLnBrk="1" hangingPunct="1"/>
            <a:r>
              <a:rPr lang="en-US" altLang="zh-CN" sz="3600" smtClean="0"/>
              <a:t>3.1 </a:t>
            </a:r>
            <a:r>
              <a:rPr lang="zh-CN" altLang="en-US" sz="3600" smtClean="0"/>
              <a:t>误差校正</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179388" y="765175"/>
            <a:ext cx="5472112" cy="5373688"/>
          </a:xfrm>
        </p:spPr>
        <p:txBody>
          <a:bodyPr/>
          <a:lstStyle/>
          <a:p>
            <a:pPr eaLnBrk="1" hangingPunct="1">
              <a:spcBef>
                <a:spcPct val="0"/>
              </a:spcBef>
              <a:buFont typeface="Wingdings" pitchFamily="2" charset="2"/>
              <a:buNone/>
            </a:pPr>
            <a:r>
              <a:rPr kumimoji="0" lang="en-US" altLang="zh-CN" sz="2000" b="1" smtClean="0">
                <a:latin typeface="宋体" pitchFamily="2" charset="-122"/>
              </a:rPr>
              <a:t>	ISD33000</a:t>
            </a:r>
            <a:r>
              <a:rPr kumimoji="0" lang="zh-CN" altLang="en-US" sz="2000" b="1" smtClean="0">
                <a:latin typeface="宋体" pitchFamily="2" charset="-122"/>
              </a:rPr>
              <a:t>系列是</a:t>
            </a:r>
            <a:r>
              <a:rPr kumimoji="0" lang="en-US" altLang="zh-CN" sz="2000" b="1" smtClean="0">
                <a:latin typeface="宋体" pitchFamily="2" charset="-122"/>
              </a:rPr>
              <a:t>ISD</a:t>
            </a:r>
            <a:r>
              <a:rPr kumimoji="0" lang="zh-CN" altLang="en-US" sz="2000" b="1" smtClean="0">
                <a:latin typeface="宋体" pitchFamily="2" charset="-122"/>
              </a:rPr>
              <a:t>公司的</a:t>
            </a:r>
            <a:r>
              <a:rPr kumimoji="0" lang="en-US" altLang="zh-CN" sz="2000" b="1" smtClean="0">
                <a:latin typeface="宋体" pitchFamily="2" charset="-122"/>
              </a:rPr>
              <a:t>3V</a:t>
            </a:r>
            <a:r>
              <a:rPr kumimoji="0" lang="zh-CN" altLang="en-US" sz="2000" b="1" smtClean="0">
                <a:latin typeface="宋体" pitchFamily="2" charset="-122"/>
              </a:rPr>
              <a:t>单电源单片语音录放芯片，分为七个品种：</a:t>
            </a:r>
            <a:r>
              <a:rPr kumimoji="0" lang="en-US" altLang="zh-CN" sz="2000" b="1" smtClean="0">
                <a:latin typeface="宋体" pitchFamily="2" charset="-122"/>
              </a:rPr>
              <a:t>60</a:t>
            </a:r>
            <a:r>
              <a:rPr kumimoji="0" lang="zh-CN" altLang="en-US" sz="2000" b="1" smtClean="0">
                <a:latin typeface="宋体" pitchFamily="2" charset="-122"/>
              </a:rPr>
              <a:t>秒、</a:t>
            </a:r>
            <a:r>
              <a:rPr kumimoji="0" lang="en-US" altLang="zh-CN" sz="2000" b="1" smtClean="0">
                <a:latin typeface="宋体" pitchFamily="2" charset="-122"/>
              </a:rPr>
              <a:t>75</a:t>
            </a:r>
            <a:r>
              <a:rPr kumimoji="0" lang="zh-CN" altLang="en-US" sz="2000" b="1" smtClean="0">
                <a:latin typeface="宋体" pitchFamily="2" charset="-122"/>
              </a:rPr>
              <a:t>秒、</a:t>
            </a:r>
            <a:r>
              <a:rPr kumimoji="0" lang="en-US" altLang="zh-CN" sz="2000" b="1" smtClean="0">
                <a:latin typeface="宋体" pitchFamily="2" charset="-122"/>
              </a:rPr>
              <a:t>90</a:t>
            </a:r>
            <a:r>
              <a:rPr kumimoji="0" lang="zh-CN" altLang="en-US" sz="2000" b="1" smtClean="0">
                <a:latin typeface="宋体" pitchFamily="2" charset="-122"/>
              </a:rPr>
              <a:t>秒、</a:t>
            </a:r>
            <a:r>
              <a:rPr kumimoji="0" lang="en-US" altLang="zh-CN" sz="2000" b="1" smtClean="0">
                <a:latin typeface="宋体" pitchFamily="2" charset="-122"/>
              </a:rPr>
              <a:t>120</a:t>
            </a:r>
            <a:r>
              <a:rPr kumimoji="0" lang="zh-CN" altLang="en-US" sz="2000" b="1" smtClean="0">
                <a:latin typeface="宋体" pitchFamily="2" charset="-122"/>
              </a:rPr>
              <a:t>秒、</a:t>
            </a:r>
            <a:r>
              <a:rPr kumimoji="0" lang="en-US" altLang="zh-CN" sz="2000" b="1" smtClean="0">
                <a:latin typeface="宋体" pitchFamily="2" charset="-122"/>
              </a:rPr>
              <a:t>150</a:t>
            </a:r>
            <a:r>
              <a:rPr kumimoji="0" lang="zh-CN" altLang="en-US" sz="2000" b="1" smtClean="0">
                <a:latin typeface="宋体" pitchFamily="2" charset="-122"/>
              </a:rPr>
              <a:t>秒、</a:t>
            </a:r>
            <a:r>
              <a:rPr kumimoji="0" lang="en-US" altLang="zh-CN" sz="2000" b="1" smtClean="0">
                <a:latin typeface="宋体" pitchFamily="2" charset="-122"/>
              </a:rPr>
              <a:t>180</a:t>
            </a:r>
            <a:r>
              <a:rPr kumimoji="0" lang="zh-CN" altLang="en-US" sz="2000" b="1" smtClean="0">
                <a:latin typeface="宋体" pitchFamily="2" charset="-122"/>
              </a:rPr>
              <a:t>秒和</a:t>
            </a:r>
            <a:r>
              <a:rPr kumimoji="0" lang="en-US" altLang="zh-CN" sz="2000" b="1" smtClean="0">
                <a:latin typeface="宋体" pitchFamily="2" charset="-122"/>
              </a:rPr>
              <a:t>240</a:t>
            </a:r>
            <a:r>
              <a:rPr kumimoji="0" lang="zh-CN" altLang="en-US" sz="2000" b="1" smtClean="0">
                <a:latin typeface="宋体" pitchFamily="2" charset="-122"/>
              </a:rPr>
              <a:t>秒（</a:t>
            </a:r>
            <a:r>
              <a:rPr kumimoji="0" lang="en-US" altLang="zh-CN" sz="2000" b="1" smtClean="0">
                <a:latin typeface="宋体" pitchFamily="2" charset="-122"/>
              </a:rPr>
              <a:t>ISD33240</a:t>
            </a:r>
            <a:r>
              <a:rPr kumimoji="0" lang="zh-CN" altLang="en-US" sz="2000" b="1" smtClean="0">
                <a:latin typeface="宋体" pitchFamily="2" charset="-122"/>
              </a:rPr>
              <a:t>）。</a:t>
            </a:r>
          </a:p>
          <a:p>
            <a:pPr eaLnBrk="1" hangingPunct="1">
              <a:spcBef>
                <a:spcPct val="0"/>
              </a:spcBef>
            </a:pPr>
            <a:endParaRPr kumimoji="0" lang="en-US" altLang="zh-CN" sz="2000" b="1" smtClean="0">
              <a:latin typeface="宋体" pitchFamily="2" charset="-122"/>
            </a:endParaRPr>
          </a:p>
          <a:p>
            <a:pPr eaLnBrk="1" hangingPunct="1">
              <a:spcBef>
                <a:spcPct val="0"/>
              </a:spcBef>
              <a:buFont typeface="Wingdings" pitchFamily="2" charset="2"/>
              <a:buNone/>
            </a:pPr>
            <a:r>
              <a:rPr kumimoji="0" lang="en-US" altLang="zh-CN" sz="2000" b="1" smtClean="0">
                <a:latin typeface="宋体" pitchFamily="2" charset="-122"/>
              </a:rPr>
              <a:t>	ISD33000</a:t>
            </a:r>
            <a:r>
              <a:rPr kumimoji="0" lang="zh-CN" altLang="en-US" sz="2000" b="1" smtClean="0">
                <a:latin typeface="宋体" pitchFamily="2" charset="-122"/>
              </a:rPr>
              <a:t>系列采用直接模拟量存贮技术，信息存放在芯片内部</a:t>
            </a:r>
            <a:r>
              <a:rPr kumimoji="0" lang="en-US" altLang="zh-CN" sz="2000" b="1" smtClean="0">
                <a:latin typeface="宋体" pitchFamily="2" charset="-122"/>
              </a:rPr>
              <a:t>E</a:t>
            </a:r>
            <a:r>
              <a:rPr kumimoji="0" lang="en-US" altLang="zh-CN" sz="2000" b="1" baseline="30000" smtClean="0">
                <a:latin typeface="宋体" pitchFamily="2" charset="-122"/>
              </a:rPr>
              <a:t>2</a:t>
            </a:r>
            <a:r>
              <a:rPr kumimoji="0" lang="en-US" altLang="zh-CN" sz="2000" b="1" smtClean="0">
                <a:latin typeface="宋体" pitchFamily="2" charset="-122"/>
              </a:rPr>
              <a:t>PROM</a:t>
            </a:r>
            <a:r>
              <a:rPr kumimoji="0" lang="zh-CN" altLang="en-US" sz="2000" b="1" smtClean="0">
                <a:latin typeface="宋体" pitchFamily="2" charset="-122"/>
              </a:rPr>
              <a:t>中，抗断电、能随意更改内容、耗电低。</a:t>
            </a:r>
            <a:r>
              <a:rPr kumimoji="0" lang="zh-CN" altLang="en-US" sz="2000" b="1" smtClean="0"/>
              <a:t>可反复录制</a:t>
            </a:r>
            <a:r>
              <a:rPr kumimoji="0" lang="en-US" altLang="zh-CN" sz="2000" b="1" smtClean="0"/>
              <a:t>10</a:t>
            </a:r>
            <a:r>
              <a:rPr kumimoji="0" lang="zh-CN" altLang="en-US" sz="2000" b="1" smtClean="0"/>
              <a:t>万次，信息可保存</a:t>
            </a:r>
            <a:r>
              <a:rPr kumimoji="0" lang="en-US" altLang="zh-CN" sz="2000" b="1" smtClean="0"/>
              <a:t>10</a:t>
            </a:r>
            <a:r>
              <a:rPr kumimoji="0" lang="zh-CN" altLang="en-US" sz="2000" b="1" smtClean="0"/>
              <a:t>年以上，可处理多达</a:t>
            </a:r>
            <a:r>
              <a:rPr kumimoji="0" lang="en-US" altLang="zh-CN" sz="2000" b="1" smtClean="0"/>
              <a:t>100</a:t>
            </a:r>
            <a:r>
              <a:rPr kumimoji="0" lang="zh-CN" altLang="en-US" sz="2000" b="1" smtClean="0"/>
              <a:t>段信息。提供串行外设接口</a:t>
            </a:r>
            <a:r>
              <a:rPr kumimoji="0" lang="en-US" altLang="zh-CN" sz="2000" b="1" smtClean="0"/>
              <a:t>SPI</a:t>
            </a:r>
            <a:r>
              <a:rPr kumimoji="0" lang="zh-CN" altLang="en-US" sz="2000" b="1" smtClean="0"/>
              <a:t>，</a:t>
            </a:r>
            <a:r>
              <a:rPr kumimoji="0" lang="zh-CN" altLang="en-US" sz="2000" b="1" smtClean="0">
                <a:latin typeface="宋体" pitchFamily="2" charset="-122"/>
              </a:rPr>
              <a:t>微处理器能对其寻址和控制，使用灵活。</a:t>
            </a:r>
          </a:p>
          <a:p>
            <a:pPr eaLnBrk="1" hangingPunct="1">
              <a:spcBef>
                <a:spcPct val="0"/>
              </a:spcBef>
              <a:buFont typeface="Wingdings" pitchFamily="2" charset="2"/>
              <a:buNone/>
            </a:pPr>
            <a:endParaRPr kumimoji="0" lang="zh-CN" altLang="en-US" sz="2000" b="1" smtClean="0">
              <a:latin typeface="宋体" pitchFamily="2" charset="-122"/>
            </a:endParaRPr>
          </a:p>
          <a:p>
            <a:pPr eaLnBrk="1" hangingPunct="1">
              <a:spcBef>
                <a:spcPct val="0"/>
              </a:spcBef>
              <a:buClrTx/>
              <a:buSzTx/>
              <a:buFontTx/>
              <a:buNone/>
            </a:pPr>
            <a:r>
              <a:rPr kumimoji="0" lang="zh-CN" altLang="en-US" sz="2000" b="1" smtClean="0"/>
              <a:t>	在计算机的控制下，通过话筒</a:t>
            </a:r>
            <a:r>
              <a:rPr kumimoji="0" lang="en-US" altLang="zh-CN" sz="2000" b="1" smtClean="0">
                <a:latin typeface="宋体" pitchFamily="2" charset="-122"/>
              </a:rPr>
              <a:t>ISD33000</a:t>
            </a:r>
            <a:r>
              <a:rPr kumimoji="0" lang="zh-CN" altLang="en-US" sz="2000" b="1" smtClean="0"/>
              <a:t>把语音录入语音录放芯片。在测控系统中，根据测量值或工作状态由计算机控制选择适当的语音段通过扬声器发出声音报警信号。</a:t>
            </a:r>
          </a:p>
        </p:txBody>
      </p:sp>
      <p:pic>
        <p:nvPicPr>
          <p:cNvPr id="5427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1038" y="2420938"/>
            <a:ext cx="3382962" cy="2193925"/>
          </a:xfrm>
          <a:prstGeom prst="rect">
            <a:avLst/>
          </a:prstGeom>
          <a:solidFill>
            <a:srgbClr val="FFC000"/>
          </a:solidFill>
          <a:ln>
            <a:noFill/>
          </a:ln>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5"/>
          <p:cNvGraphicFramePr>
            <a:graphicFrameLocks noChangeAspect="1"/>
          </p:cNvGraphicFramePr>
          <p:nvPr/>
        </p:nvGraphicFramePr>
        <p:xfrm>
          <a:off x="1712913" y="942975"/>
          <a:ext cx="257175" cy="219075"/>
        </p:xfrm>
        <a:graphic>
          <a:graphicData uri="http://schemas.openxmlformats.org/presentationml/2006/ole">
            <mc:AlternateContent xmlns:mc="http://schemas.openxmlformats.org/markup-compatibility/2006">
              <mc:Choice xmlns:v="urn:schemas-microsoft-com:vml" Requires="v">
                <p:oleObj spid="_x0000_s20556" name="Microsoft Drawing" r:id="rId3" imgW="254000" imgH="222250" progId="MSDraw">
                  <p:embed/>
                </p:oleObj>
              </mc:Choice>
              <mc:Fallback>
                <p:oleObj name="Microsoft Drawing" r:id="rId3" imgW="254000" imgH="22225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942975"/>
                        <a:ext cx="257175" cy="219075"/>
                      </a:xfrm>
                      <a:prstGeom prst="rect">
                        <a:avLst/>
                      </a:prstGeom>
                      <a:solidFill>
                        <a:schemeClr val="tx2"/>
                      </a:solidFill>
                    </p:spPr>
                  </p:pic>
                </p:oleObj>
              </mc:Fallback>
            </mc:AlternateContent>
          </a:graphicData>
        </a:graphic>
      </p:graphicFrame>
      <p:graphicFrame>
        <p:nvGraphicFramePr>
          <p:cNvPr id="20483" name="Object 4"/>
          <p:cNvGraphicFramePr>
            <a:graphicFrameLocks noChangeAspect="1"/>
          </p:cNvGraphicFramePr>
          <p:nvPr/>
        </p:nvGraphicFramePr>
        <p:xfrm>
          <a:off x="7524750" y="3789363"/>
          <a:ext cx="266700" cy="219075"/>
        </p:xfrm>
        <a:graphic>
          <a:graphicData uri="http://schemas.openxmlformats.org/presentationml/2006/ole">
            <mc:AlternateContent xmlns:mc="http://schemas.openxmlformats.org/markup-compatibility/2006">
              <mc:Choice xmlns:v="urn:schemas-microsoft-com:vml" Requires="v">
                <p:oleObj spid="_x0000_s20557" name="Microsoft Drawing" r:id="rId5" imgW="269875" imgH="222250" progId="MSDraw">
                  <p:embed/>
                </p:oleObj>
              </mc:Choice>
              <mc:Fallback>
                <p:oleObj name="Microsoft Drawing" r:id="rId5" imgW="269875" imgH="222250" progId="MSDraw">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750" y="3789363"/>
                        <a:ext cx="266700" cy="219075"/>
                      </a:xfrm>
                      <a:prstGeom prst="rect">
                        <a:avLst/>
                      </a:prstGeom>
                      <a:solidFill>
                        <a:schemeClr val="tx2"/>
                      </a:solidFill>
                    </p:spPr>
                  </p:pic>
                </p:oleObj>
              </mc:Fallback>
            </mc:AlternateContent>
          </a:graphicData>
        </a:graphic>
      </p:graphicFrame>
      <p:sp>
        <p:nvSpPr>
          <p:cNvPr id="20484" name="Rectangle 10"/>
          <p:cNvSpPr>
            <a:spLocks noChangeArrowheads="1"/>
          </p:cNvSpPr>
          <p:nvPr/>
        </p:nvSpPr>
        <p:spPr bwMode="auto">
          <a:xfrm>
            <a:off x="1712913" y="942975"/>
            <a:ext cx="8620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p>
        </p:txBody>
      </p:sp>
      <p:sp>
        <p:nvSpPr>
          <p:cNvPr id="20485" name="Rectangle 44"/>
          <p:cNvSpPr>
            <a:spLocks noChangeArrowheads="1"/>
          </p:cNvSpPr>
          <p:nvPr/>
        </p:nvSpPr>
        <p:spPr bwMode="auto">
          <a:xfrm>
            <a:off x="1712913" y="942975"/>
            <a:ext cx="8620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p>
        </p:txBody>
      </p:sp>
      <p:graphicFrame>
        <p:nvGraphicFramePr>
          <p:cNvPr id="239918" name="Group 302"/>
          <p:cNvGraphicFramePr>
            <a:graphicFrameLocks noGrp="1"/>
          </p:cNvGraphicFramePr>
          <p:nvPr>
            <p:extLst>
              <p:ext uri="{D42A27DB-BD31-4B8C-83A1-F6EECF244321}">
                <p14:modId xmlns:p14="http://schemas.microsoft.com/office/powerpoint/2010/main" val="3481714428"/>
              </p:ext>
            </p:extLst>
          </p:nvPr>
        </p:nvGraphicFramePr>
        <p:xfrm>
          <a:off x="468313" y="188913"/>
          <a:ext cx="8280400" cy="6496054"/>
        </p:xfrm>
        <a:graphic>
          <a:graphicData uri="http://schemas.openxmlformats.org/drawingml/2006/table">
            <a:tbl>
              <a:tblPr/>
              <a:tblGrid>
                <a:gridCol w="1090612">
                  <a:extLst>
                    <a:ext uri="{9D8B030D-6E8A-4147-A177-3AD203B41FA5}">
                      <a16:colId xmlns:a16="http://schemas.microsoft.com/office/drawing/2014/main" val="20000"/>
                    </a:ext>
                  </a:extLst>
                </a:gridCol>
                <a:gridCol w="862013">
                  <a:extLst>
                    <a:ext uri="{9D8B030D-6E8A-4147-A177-3AD203B41FA5}">
                      <a16:colId xmlns:a16="http://schemas.microsoft.com/office/drawing/2014/main" val="20001"/>
                    </a:ext>
                  </a:extLst>
                </a:gridCol>
                <a:gridCol w="6327775">
                  <a:extLst>
                    <a:ext uri="{9D8B030D-6E8A-4147-A177-3AD203B41FA5}">
                      <a16:colId xmlns:a16="http://schemas.microsoft.com/office/drawing/2014/main" val="20002"/>
                    </a:ext>
                  </a:extLst>
                </a:gridCol>
              </a:tblGrid>
              <a:tr h="30483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Arial" pitchFamily="34" charset="0"/>
                          <a:ea typeface="昆仑粗隶书" charset="-122"/>
                          <a:cs typeface="Times New Roman" pitchFamily="18" charset="0"/>
                        </a:rPr>
                        <a:t>引线端</a:t>
                      </a:r>
                      <a:endParaRPr kumimoji="1" lang="zh-CN" altLang="en-US" sz="1400" b="0" i="0" u="none" strike="noStrike" cap="none" normalizeH="0" baseline="0" dirty="0" smtClean="0">
                        <a:ln>
                          <a:noFill/>
                        </a:ln>
                        <a:solidFill>
                          <a:schemeClr val="tx1"/>
                        </a:solidFill>
                        <a:effectLst/>
                        <a:latin typeface="Arial" pitchFamily="34" charset="0"/>
                        <a:ea typeface="昆仑粗隶书" charset="-122"/>
                        <a:cs typeface="Times New Roman" pitchFamily="18" charset="0"/>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Arial" pitchFamily="34" charset="0"/>
                          <a:ea typeface="昆仑粗隶书" charset="-122"/>
                          <a:cs typeface="Times New Roman" pitchFamily="18" charset="0"/>
                        </a:rPr>
                        <a:t>符号</a:t>
                      </a:r>
                      <a:endParaRPr kumimoji="1" lang="zh-CN" altLang="en-US" sz="1400" b="0" i="0" u="none" strike="noStrike" cap="none" normalizeH="0" baseline="0" smtClean="0">
                        <a:ln>
                          <a:noFill/>
                        </a:ln>
                        <a:solidFill>
                          <a:schemeClr val="tx1"/>
                        </a:solidFill>
                        <a:effectLst/>
                        <a:latin typeface="Arial" pitchFamily="34" charset="0"/>
                        <a:ea typeface="昆仑粗隶书"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Arial" pitchFamily="34" charset="0"/>
                          <a:ea typeface="昆仑粗隶书" charset="-122"/>
                          <a:cs typeface="Times New Roman" pitchFamily="18" charset="0"/>
                        </a:rPr>
                        <a:t>功</a:t>
                      </a:r>
                      <a:r>
                        <a:rPr kumimoji="1" lang="zh-CN" altLang="en-US" sz="1400" b="1" i="0" u="none" strike="noStrike" cap="none" normalizeH="0" baseline="0" smtClean="0">
                          <a:ln>
                            <a:noFill/>
                          </a:ln>
                          <a:solidFill>
                            <a:schemeClr val="tx1"/>
                          </a:solidFill>
                          <a:effectLst/>
                          <a:latin typeface="Arial" pitchFamily="34" charset="0"/>
                          <a:ea typeface="昆仑粗隶书" charset="-122"/>
                          <a:cs typeface="Arial" pitchFamily="34" charset="0"/>
                        </a:rPr>
                        <a:t>  </a:t>
                      </a:r>
                      <a:r>
                        <a:rPr kumimoji="1" lang="zh-CN" altLang="en-US" sz="1400" b="1" i="0" u="none" strike="noStrike" cap="none" normalizeH="0" baseline="0" smtClean="0">
                          <a:ln>
                            <a:noFill/>
                          </a:ln>
                          <a:solidFill>
                            <a:schemeClr val="tx1"/>
                          </a:solidFill>
                          <a:effectLst/>
                          <a:latin typeface="Arial" pitchFamily="34" charset="0"/>
                          <a:ea typeface="昆仑粗隶书" charset="-122"/>
                          <a:cs typeface="Times New Roman" pitchFamily="18" charset="0"/>
                        </a:rPr>
                        <a:t>能</a:t>
                      </a:r>
                      <a:r>
                        <a:rPr kumimoji="1" lang="zh-CN" altLang="en-US" sz="14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1" lang="zh-CN" altLang="en-US" sz="1400" b="1" i="0" u="none" strike="noStrike" cap="none" normalizeH="0" baseline="0" smtClean="0">
                          <a:ln>
                            <a:noFill/>
                          </a:ln>
                          <a:solidFill>
                            <a:schemeClr val="tx1"/>
                          </a:solidFill>
                          <a:effectLst/>
                          <a:latin typeface="Arial" pitchFamily="34" charset="0"/>
                          <a:ea typeface="昆仑粗隶书" charset="-122"/>
                        </a:rPr>
                        <a:t>说</a:t>
                      </a:r>
                      <a:r>
                        <a:rPr kumimoji="1" lang="zh-CN" altLang="en-US" sz="1400" b="1"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1" lang="zh-CN" altLang="en-US" sz="1400" b="1" i="0" u="none" strike="noStrike" cap="none" normalizeH="0" baseline="0" smtClean="0">
                          <a:ln>
                            <a:noFill/>
                          </a:ln>
                          <a:solidFill>
                            <a:schemeClr val="tx1"/>
                          </a:solidFill>
                          <a:effectLst/>
                          <a:latin typeface="Arial" pitchFamily="34" charset="0"/>
                          <a:ea typeface="昆仑粗隶书" charset="-122"/>
                        </a:rPr>
                        <a:t>明</a:t>
                      </a:r>
                      <a:endParaRPr kumimoji="1" lang="zh-CN" altLang="en-US"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30483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1</a:t>
                      </a:r>
                      <a:endParaRPr kumimoji="1" lang="en-US" altLang="zh-CN"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rPr>
                        <a:t>/SS</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器件选择。当该端为低电平时，本器件被选中</a:t>
                      </a:r>
                      <a:endParaRPr kumimoji="1" lang="zh-CN" altLang="en-US"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51821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a:t>
                      </a:r>
                      <a:endParaRPr kumimoji="1" lang="en-US" altLang="zh-CN"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MOSI</a:t>
                      </a:r>
                      <a:endParaRPr kumimoji="1" lang="en-US" altLang="zh-CN"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ISD</a:t>
                      </a:r>
                      <a:r>
                        <a:rPr kumimoji="1" lang="zh-CN" altLang="en-US"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的串行输入端。主机</a:t>
                      </a: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a:t>
                      </a:r>
                      <a:r>
                        <a:rPr kumimoji="1" lang="zh-CN" altLang="en-US"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微处理器</a:t>
                      </a: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a:t>
                      </a:r>
                      <a:r>
                        <a:rPr kumimoji="1" lang="zh-CN" altLang="en-US"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应在时钟上升沿之前半个周期将数据放到本线上</a:t>
                      </a:r>
                      <a:endParaRPr kumimoji="1" lang="zh-CN" altLang="en-US"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30483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3</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MISO</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ISD</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的串行输出端。本器件未被选中时，呈高阻抗</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51821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4,11,12,23</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VSSD,</a:t>
                      </a:r>
                    </a:p>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VSSA</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数字、模拟信号地线</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4"/>
                  </a:ext>
                </a:extLst>
              </a:tr>
              <a:tr h="51821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5~10,15,19~22</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NC</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空脚</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5"/>
                  </a:ext>
                </a:extLst>
              </a:tr>
              <a:tr h="51821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13</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AUD  OUT</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音频信号输出端，能驱动</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5K</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Ω</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负载</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6"/>
                  </a:ext>
                </a:extLst>
              </a:tr>
              <a:tr h="30483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14</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AMCAP</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自动静噪端。大信号下不衰减，静音时衰减</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6db</a:t>
                      </a:r>
                      <a:endParaRPr kumimoji="1" lang="en-US" altLang="zh-CN"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7"/>
                  </a:ext>
                </a:extLst>
              </a:tr>
              <a:tr h="30483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NC</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空脚</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8"/>
                  </a:ext>
                </a:extLst>
              </a:tr>
              <a:tr h="73159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16</a:t>
                      </a:r>
                      <a:endParaRPr kumimoji="1"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17</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ANAIN-</a:t>
                      </a:r>
                      <a:endParaRPr kumimoji="1"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ANAIN+</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录音信号差动输入端。</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IN+</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端输入阻抗</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3K</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Ω</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IN-</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端输入阻抗</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56K</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Ω</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。两输入端的耦合电容须相同，电容值决定低端截止频率，典型值</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1u</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。单端输入最大信号幅度</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Vpp</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为</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32mV</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，差分输入时</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16mV</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。单端输入时</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IN-</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端的耦合电容接</a:t>
                      </a:r>
                      <a:r>
                        <a:rPr kumimoji="1"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VSSA</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9"/>
                  </a:ext>
                </a:extLst>
              </a:tr>
              <a:tr h="51821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18,27</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VCCD,</a:t>
                      </a:r>
                    </a:p>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VCCA</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模拟、数字信号电源正端</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10"/>
                  </a:ext>
                </a:extLst>
              </a:tr>
              <a:tr h="51821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24</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RAC</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行地址时钟输出</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漏极开路输出</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。内部存储器共分为</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800</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行，当操作到达行末时，本端输出一低电平脉冲</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11"/>
                  </a:ext>
                </a:extLst>
              </a:tr>
              <a:tr h="518211">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25</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rPr>
                        <a:t>/INT</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中断输出</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漏极开路输出</a:t>
                      </a:r>
                      <a:r>
                        <a:rPr kumimoji="1"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。当存贮器溢出或放音结束标志出现时，该端为低电平并保持</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12"/>
                  </a:ext>
                </a:extLst>
              </a:tr>
              <a:tr h="3080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26</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XCLK</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外部时钟输入端。不用时必须接地</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13"/>
                  </a:ext>
                </a:extLst>
              </a:tr>
              <a:tr h="30483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28</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SCLK</a:t>
                      </a:r>
                      <a:endParaRPr kumimoji="1" lang="en-US" altLang="zh-CN" sz="1400" b="0"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串行时钟。它由主机产生，用于同步串行数据</a:t>
                      </a:r>
                      <a:endParaRPr kumimoji="1" lang="zh-CN" altLang="en-US" sz="1400" b="0"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179388" y="692150"/>
            <a:ext cx="8713787" cy="3384550"/>
          </a:xfrm>
        </p:spPr>
        <p:txBody>
          <a:bodyPr>
            <a:normAutofit lnSpcReduction="10000"/>
          </a:bodyPr>
          <a:lstStyle/>
          <a:p>
            <a:pPr eaLnBrk="1" hangingPunct="1">
              <a:spcBef>
                <a:spcPct val="0"/>
              </a:spcBef>
              <a:buFont typeface="Wingdings" pitchFamily="2" charset="2"/>
              <a:buNone/>
            </a:pPr>
            <a:r>
              <a:rPr lang="en-US" altLang="zh-CN" sz="2800" b="1" smtClean="0">
                <a:latin typeface="宋体" pitchFamily="2" charset="-122"/>
              </a:rPr>
              <a:t>	1 </a:t>
            </a:r>
            <a:r>
              <a:rPr lang="zh-CN" altLang="en-US" sz="2800" b="1" smtClean="0">
                <a:latin typeface="宋体" pitchFamily="2" charset="-122"/>
              </a:rPr>
              <a:t>数字调零</a:t>
            </a:r>
          </a:p>
          <a:p>
            <a:pPr eaLnBrk="1" hangingPunct="1">
              <a:spcBef>
                <a:spcPct val="0"/>
              </a:spcBef>
              <a:buFont typeface="Wingdings" pitchFamily="2" charset="2"/>
              <a:buNone/>
            </a:pPr>
            <a:endParaRPr lang="zh-CN" altLang="en-US" sz="2800" b="1" smtClean="0">
              <a:latin typeface="宋体" pitchFamily="2" charset="-122"/>
            </a:endParaRPr>
          </a:p>
          <a:p>
            <a:pPr eaLnBrk="1" hangingPunct="1">
              <a:spcBef>
                <a:spcPct val="0"/>
              </a:spcBef>
              <a:buFont typeface="Wingdings" pitchFamily="2" charset="2"/>
              <a:buNone/>
            </a:pPr>
            <a:r>
              <a:rPr kumimoji="0" lang="zh-CN" altLang="en-US" sz="2800" b="1" smtClean="0"/>
              <a:t>	零点偏移是造成系统误差的主要原因之一，因此零点的自动调整在实际应用中最多，常把这种用软件程序实现零点调整的方法称为数字调零。</a:t>
            </a:r>
            <a:endParaRPr lang="zh-CN" altLang="en-US" sz="2800" b="1" smtClean="0">
              <a:latin typeface="宋体" pitchFamily="2" charset="-122"/>
            </a:endParaRPr>
          </a:p>
          <a:p>
            <a:pPr eaLnBrk="1" hangingPunct="1">
              <a:spcBef>
                <a:spcPct val="0"/>
              </a:spcBef>
              <a:buFont typeface="Wingdings" pitchFamily="2" charset="2"/>
              <a:buNone/>
            </a:pPr>
            <a:r>
              <a:rPr lang="zh-CN" altLang="en-US" sz="2800" b="1" smtClean="0">
                <a:latin typeface="宋体" pitchFamily="2" charset="-122"/>
              </a:rPr>
              <a:t>	实现方法：</a:t>
            </a:r>
            <a:r>
              <a:rPr kumimoji="0" lang="zh-CN" altLang="en-US" sz="2800" b="1" smtClean="0"/>
              <a:t>在测量输入通道中，计算机分时巡回采集校准电压与</a:t>
            </a:r>
            <a:r>
              <a:rPr kumimoji="0" lang="en-US" altLang="zh-CN" sz="2800" b="1" smtClean="0"/>
              <a:t>n</a:t>
            </a:r>
            <a:r>
              <a:rPr kumimoji="0" lang="zh-CN" altLang="en-US" sz="2800" b="1" smtClean="0"/>
              <a:t>路传感变送器送来的电压信号。通过软件程序进行调零。</a:t>
            </a:r>
          </a:p>
        </p:txBody>
      </p:sp>
      <p:pic>
        <p:nvPicPr>
          <p:cNvPr id="2867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292600"/>
            <a:ext cx="53276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323850" y="692150"/>
            <a:ext cx="8640763" cy="5616575"/>
          </a:xfrm>
        </p:spPr>
        <p:txBody>
          <a:bodyPr/>
          <a:lstStyle/>
          <a:p>
            <a:pPr eaLnBrk="1" hangingPunct="1">
              <a:lnSpc>
                <a:spcPct val="90000"/>
              </a:lnSpc>
              <a:spcBef>
                <a:spcPct val="90000"/>
              </a:spcBef>
              <a:buFont typeface="Wingdings" pitchFamily="2" charset="2"/>
              <a:buNone/>
            </a:pPr>
            <a:r>
              <a:rPr kumimoji="0" lang="en-US" altLang="zh-CN" sz="2400" b="1" smtClean="0">
                <a:latin typeface="宋体" pitchFamily="2" charset="-122"/>
              </a:rPr>
              <a:t>	1</a:t>
            </a:r>
            <a:r>
              <a:rPr kumimoji="0" lang="zh-CN" altLang="en-US" sz="2400" b="1" smtClean="0">
                <a:latin typeface="宋体" pitchFamily="2" charset="-122"/>
              </a:rPr>
              <a:t>）首先测量第</a:t>
            </a:r>
            <a:r>
              <a:rPr kumimoji="0" lang="en-US" altLang="zh-CN" sz="2400" b="1" smtClean="0">
                <a:latin typeface="宋体" pitchFamily="2" charset="-122"/>
              </a:rPr>
              <a:t>0 </a:t>
            </a:r>
            <a:r>
              <a:rPr kumimoji="0" lang="zh-CN" altLang="en-US" sz="2400" b="1" smtClean="0">
                <a:latin typeface="宋体" pitchFamily="2" charset="-122"/>
              </a:rPr>
              <a:t>路的校准信号（接地信号）。理论上电压为零的信号，经放大电路、</a:t>
            </a:r>
            <a:r>
              <a:rPr kumimoji="0" lang="en-US" altLang="zh-CN" sz="2400" b="1" smtClean="0">
                <a:latin typeface="宋体" pitchFamily="2" charset="-122"/>
              </a:rPr>
              <a:t>A/D</a:t>
            </a:r>
            <a:r>
              <a:rPr kumimoji="0" lang="zh-CN" altLang="en-US" sz="2400" b="1" smtClean="0">
                <a:latin typeface="宋体" pitchFamily="2" charset="-122"/>
              </a:rPr>
              <a:t>转换电路进入</a:t>
            </a:r>
            <a:r>
              <a:rPr kumimoji="0" lang="en-US" altLang="zh-CN" sz="2400" b="1" smtClean="0">
                <a:latin typeface="宋体" pitchFamily="2" charset="-122"/>
              </a:rPr>
              <a:t>CPU</a:t>
            </a:r>
            <a:r>
              <a:rPr kumimoji="0" lang="zh-CN" altLang="en-US" sz="2400" b="1" smtClean="0">
                <a:latin typeface="宋体" pitchFamily="2" charset="-122"/>
              </a:rPr>
              <a:t>的数值应当为零，而实际上由于零点偏移产生了一个不等于零的数值，这个值就是零点偏移值</a:t>
            </a:r>
            <a:r>
              <a:rPr kumimoji="0" lang="en-US" altLang="zh-CN" sz="2400" b="1" smtClean="0">
                <a:latin typeface="宋体" pitchFamily="2" charset="-122"/>
              </a:rPr>
              <a:t>N0</a:t>
            </a:r>
            <a:r>
              <a:rPr kumimoji="0" lang="zh-CN" altLang="en-US" sz="2400" b="1" smtClean="0">
                <a:latin typeface="宋体" pitchFamily="2" charset="-122"/>
              </a:rPr>
              <a:t>。</a:t>
            </a:r>
          </a:p>
          <a:p>
            <a:pPr eaLnBrk="1" hangingPunct="1">
              <a:lnSpc>
                <a:spcPct val="90000"/>
              </a:lnSpc>
              <a:spcBef>
                <a:spcPct val="90000"/>
              </a:spcBef>
              <a:buFont typeface="Wingdings" pitchFamily="2" charset="2"/>
              <a:buNone/>
            </a:pPr>
            <a:r>
              <a:rPr kumimoji="0" lang="zh-CN" altLang="en-US" sz="2400" b="1" smtClean="0">
                <a:latin typeface="宋体" pitchFamily="2" charset="-122"/>
              </a:rPr>
              <a:t>	 </a:t>
            </a:r>
            <a:r>
              <a:rPr kumimoji="0" lang="en-US" altLang="zh-CN" sz="2400" b="1" smtClean="0">
                <a:latin typeface="宋体" pitchFamily="2" charset="-122"/>
              </a:rPr>
              <a:t>2</a:t>
            </a:r>
            <a:r>
              <a:rPr kumimoji="0" lang="zh-CN" altLang="en-US" sz="2400" b="1" smtClean="0">
                <a:latin typeface="宋体" pitchFamily="2" charset="-122"/>
              </a:rPr>
              <a:t>）然后依次采集</a:t>
            </a:r>
            <a:r>
              <a:rPr kumimoji="0" lang="en-US" altLang="zh-CN" sz="2400" b="1" smtClean="0">
                <a:latin typeface="宋体" pitchFamily="2" charset="-122"/>
              </a:rPr>
              <a:t>1</a:t>
            </a:r>
            <a:r>
              <a:rPr kumimoji="0" lang="zh-CN" altLang="en-US" sz="2400" b="1" smtClean="0">
                <a:latin typeface="宋体" pitchFamily="2" charset="-122"/>
              </a:rPr>
              <a:t>、</a:t>
            </a:r>
            <a:r>
              <a:rPr kumimoji="0" lang="en-US" altLang="zh-CN" sz="2400" b="1" smtClean="0">
                <a:latin typeface="宋体" pitchFamily="2" charset="-122"/>
              </a:rPr>
              <a:t>2</a:t>
            </a:r>
            <a:r>
              <a:rPr kumimoji="0" lang="zh-CN" altLang="en-US" sz="2400" b="1" smtClean="0">
                <a:latin typeface="宋体" pitchFamily="2" charset="-122"/>
              </a:rPr>
              <a:t>、</a:t>
            </a:r>
            <a:r>
              <a:rPr kumimoji="0" lang="en-US" altLang="zh-CN" sz="2400" b="1" smtClean="0">
                <a:latin typeface="宋体" pitchFamily="2" charset="-122"/>
              </a:rPr>
              <a:t>… n</a:t>
            </a:r>
            <a:r>
              <a:rPr kumimoji="0" lang="zh-CN" altLang="en-US" sz="2400" b="1" smtClean="0">
                <a:latin typeface="宋体" pitchFamily="2" charset="-122"/>
              </a:rPr>
              <a:t>各路的值，每次采集到的数字量</a:t>
            </a:r>
            <a:r>
              <a:rPr kumimoji="0" lang="en-US" altLang="zh-CN" sz="2400" b="1" smtClean="0">
                <a:latin typeface="宋体" pitchFamily="2" charset="-122"/>
              </a:rPr>
              <a:t>N1</a:t>
            </a:r>
            <a:r>
              <a:rPr kumimoji="0" lang="zh-CN" altLang="en-US" sz="2400" b="1" smtClean="0">
                <a:latin typeface="宋体" pitchFamily="2" charset="-122"/>
              </a:rPr>
              <a:t>、</a:t>
            </a:r>
            <a:r>
              <a:rPr kumimoji="0" lang="en-US" altLang="zh-CN" sz="2400" b="1" smtClean="0">
                <a:latin typeface="宋体" pitchFamily="2" charset="-122"/>
              </a:rPr>
              <a:t>N2</a:t>
            </a:r>
            <a:r>
              <a:rPr kumimoji="0" lang="zh-CN" altLang="en-US" sz="2400" b="1" smtClean="0">
                <a:latin typeface="宋体" pitchFamily="2" charset="-122"/>
              </a:rPr>
              <a:t>、</a:t>
            </a:r>
            <a:r>
              <a:rPr kumimoji="0" lang="en-US" altLang="zh-CN" sz="2400" b="1" smtClean="0">
                <a:latin typeface="宋体" pitchFamily="2" charset="-122"/>
              </a:rPr>
              <a:t>… Nn</a:t>
            </a:r>
            <a:r>
              <a:rPr kumimoji="0" lang="zh-CN" altLang="en-US" sz="2400" b="1" smtClean="0">
                <a:latin typeface="宋体" pitchFamily="2" charset="-122"/>
              </a:rPr>
              <a:t>值是实际值与零点偏移值</a:t>
            </a:r>
            <a:r>
              <a:rPr kumimoji="0" lang="en-US" altLang="zh-CN" sz="2400" b="1" smtClean="0">
                <a:latin typeface="宋体" pitchFamily="2" charset="-122"/>
              </a:rPr>
              <a:t>N0</a:t>
            </a:r>
            <a:r>
              <a:rPr kumimoji="0" lang="zh-CN" altLang="en-US" sz="2400" b="1" smtClean="0">
                <a:latin typeface="宋体" pitchFamily="2" charset="-122"/>
              </a:rPr>
              <a:t>之和。</a:t>
            </a:r>
          </a:p>
          <a:p>
            <a:pPr eaLnBrk="1" hangingPunct="1">
              <a:lnSpc>
                <a:spcPct val="90000"/>
              </a:lnSpc>
              <a:spcBef>
                <a:spcPct val="90000"/>
              </a:spcBef>
              <a:buFont typeface="Wingdings" pitchFamily="2" charset="2"/>
              <a:buNone/>
            </a:pPr>
            <a:r>
              <a:rPr kumimoji="0" lang="en-US" altLang="zh-CN" sz="2400" b="1" smtClean="0">
                <a:latin typeface="宋体" pitchFamily="2" charset="-122"/>
              </a:rPr>
              <a:t>	3</a:t>
            </a:r>
            <a:r>
              <a:rPr kumimoji="0" lang="zh-CN" altLang="en-US" sz="2400" b="1" smtClean="0">
                <a:latin typeface="宋体" pitchFamily="2" charset="-122"/>
              </a:rPr>
              <a:t>）数字调零就是做减法运算，采用（</a:t>
            </a:r>
            <a:r>
              <a:rPr kumimoji="0" lang="en-US" altLang="zh-CN" sz="2400" b="1" smtClean="0">
                <a:latin typeface="宋体" pitchFamily="2" charset="-122"/>
              </a:rPr>
              <a:t>Ni- N0</a:t>
            </a:r>
            <a:r>
              <a:rPr kumimoji="0" lang="zh-CN" altLang="en-US" sz="2400" b="1" smtClean="0">
                <a:latin typeface="宋体" pitchFamily="2" charset="-122"/>
              </a:rPr>
              <a:t>）的差值作为本次测量的实际值。</a:t>
            </a:r>
          </a:p>
          <a:p>
            <a:pPr eaLnBrk="1" hangingPunct="1">
              <a:lnSpc>
                <a:spcPct val="90000"/>
              </a:lnSpc>
              <a:spcBef>
                <a:spcPct val="90000"/>
              </a:spcBef>
              <a:buFont typeface="Wingdings" pitchFamily="2" charset="2"/>
              <a:buNone/>
            </a:pPr>
            <a:r>
              <a:rPr kumimoji="0" lang="zh-CN" altLang="en-US" sz="2400" b="1" smtClean="0">
                <a:latin typeface="宋体" pitchFamily="2" charset="-122"/>
              </a:rPr>
              <a:t>	采用数字调零，可去掉放大电路、</a:t>
            </a:r>
            <a:r>
              <a:rPr kumimoji="0" lang="en-US" altLang="zh-CN" sz="2400" b="1" smtClean="0">
                <a:latin typeface="宋体" pitchFamily="2" charset="-122"/>
              </a:rPr>
              <a:t>A/D</a:t>
            </a:r>
            <a:r>
              <a:rPr kumimoji="0" lang="zh-CN" altLang="en-US" sz="2400" b="1" smtClean="0">
                <a:latin typeface="宋体" pitchFamily="2" charset="-122"/>
              </a:rPr>
              <a:t>转换电路本身的偏移及随时间与温度而发生的各种漂移的影响，从而大大降低对这些电路器件的偏移值的要求，降低硬件成本。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half" idx="1"/>
          </p:nvPr>
        </p:nvSpPr>
        <p:spPr>
          <a:xfrm>
            <a:off x="179388" y="404813"/>
            <a:ext cx="8596312" cy="4319587"/>
          </a:xfrm>
        </p:spPr>
        <p:txBody>
          <a:bodyPr/>
          <a:lstStyle/>
          <a:p>
            <a:pPr eaLnBrk="1" hangingPunct="1">
              <a:spcBef>
                <a:spcPct val="80000"/>
              </a:spcBef>
              <a:buFont typeface="Wingdings" pitchFamily="2" charset="2"/>
              <a:buNone/>
            </a:pPr>
            <a:r>
              <a:rPr kumimoji="0" lang="en-US" altLang="zh-CN" sz="2400" b="1" smtClean="0">
                <a:latin typeface="宋体" pitchFamily="2" charset="-122"/>
              </a:rPr>
              <a:t>2 </a:t>
            </a:r>
            <a:r>
              <a:rPr kumimoji="0" lang="zh-CN" altLang="en-US" sz="2400" b="1" smtClean="0">
                <a:latin typeface="宋体" pitchFamily="2" charset="-122"/>
              </a:rPr>
              <a:t>系统校准</a:t>
            </a:r>
          </a:p>
          <a:p>
            <a:pPr eaLnBrk="1" hangingPunct="1">
              <a:spcBef>
                <a:spcPct val="80000"/>
              </a:spcBef>
              <a:buFont typeface="Wingdings" pitchFamily="2" charset="2"/>
              <a:buNone/>
            </a:pPr>
            <a:r>
              <a:rPr kumimoji="0" lang="zh-CN" altLang="en-US" sz="2400" b="1" smtClean="0">
                <a:latin typeface="宋体" pitchFamily="2" charset="-122"/>
              </a:rPr>
              <a:t>  数字调零不能校正由传感器本身引入的误差。为了克服这种缺点，可采用系统校准处理技术。</a:t>
            </a:r>
          </a:p>
          <a:p>
            <a:pPr eaLnBrk="1" hangingPunct="1">
              <a:spcBef>
                <a:spcPct val="80000"/>
              </a:spcBef>
              <a:buFont typeface="Wingdings" pitchFamily="2" charset="2"/>
              <a:buNone/>
            </a:pPr>
            <a:r>
              <a:rPr kumimoji="0" lang="zh-CN" altLang="en-US" sz="2400" b="1" smtClean="0">
                <a:latin typeface="宋体" pitchFamily="2" charset="-122"/>
              </a:rPr>
              <a:t>	</a:t>
            </a:r>
            <a:r>
              <a:rPr kumimoji="0" lang="zh-CN" altLang="en-US" sz="2400" b="1" smtClean="0">
                <a:solidFill>
                  <a:schemeClr val="tx2"/>
                </a:solidFill>
                <a:latin typeface="宋体" pitchFamily="2" charset="-122"/>
              </a:rPr>
              <a:t>实现方法</a:t>
            </a:r>
            <a:r>
              <a:rPr kumimoji="0" lang="zh-CN" altLang="en-US" sz="2400" b="1" smtClean="0">
                <a:latin typeface="宋体" pitchFamily="2" charset="-122"/>
              </a:rPr>
              <a:t>：系统校准原理与数字调零相似，只是把测量扩展到现场的传感器。在需要校准时，人工接入标准信号</a:t>
            </a:r>
            <a:r>
              <a:rPr kumimoji="0" lang="en-US" altLang="zh-CN" sz="2400" b="1" smtClean="0">
                <a:latin typeface="宋体" pitchFamily="2" charset="-122"/>
              </a:rPr>
              <a:t>V</a:t>
            </a:r>
            <a:r>
              <a:rPr kumimoji="0" lang="en-US" altLang="zh-CN" sz="2400" b="1" baseline="-25000" smtClean="0">
                <a:latin typeface="宋体" pitchFamily="2" charset="-122"/>
              </a:rPr>
              <a:t>R</a:t>
            </a:r>
            <a:r>
              <a:rPr kumimoji="0" lang="zh-CN" altLang="en-US" sz="2400" b="1" smtClean="0">
                <a:latin typeface="宋体" pitchFamily="2" charset="-122"/>
              </a:rPr>
              <a:t>进行测量，零点漂移的补偿仍由数字调零来完成。</a:t>
            </a:r>
          </a:p>
          <a:p>
            <a:pPr eaLnBrk="1" hangingPunct="1">
              <a:spcBef>
                <a:spcPct val="80000"/>
              </a:spcBef>
              <a:buFont typeface="Wingdings" pitchFamily="2" charset="2"/>
              <a:buNone/>
            </a:pPr>
            <a:r>
              <a:rPr kumimoji="0" lang="zh-CN" altLang="en-US" sz="2400" b="1" smtClean="0">
                <a:solidFill>
                  <a:srgbClr val="FF3300"/>
                </a:solidFill>
                <a:latin typeface="宋体" pitchFamily="2" charset="-122"/>
              </a:rPr>
              <a:t>	</a:t>
            </a:r>
            <a:r>
              <a:rPr kumimoji="0" lang="zh-CN" altLang="en-US" sz="2400" b="1" smtClean="0">
                <a:latin typeface="宋体" pitchFamily="2" charset="-122"/>
              </a:rPr>
              <a:t>调零后标准输入信号</a:t>
            </a:r>
            <a:r>
              <a:rPr kumimoji="0" lang="en-US" altLang="zh-CN" sz="2400" b="1" smtClean="0">
                <a:latin typeface="宋体" pitchFamily="2" charset="-122"/>
              </a:rPr>
              <a:t>V</a:t>
            </a:r>
            <a:r>
              <a:rPr kumimoji="0" lang="en-US" altLang="zh-CN" sz="2400" b="1" baseline="-25000" smtClean="0">
                <a:latin typeface="宋体" pitchFamily="2" charset="-122"/>
              </a:rPr>
              <a:t>R</a:t>
            </a:r>
            <a:r>
              <a:rPr kumimoji="0" lang="zh-CN" altLang="en-US" sz="2400" b="1" smtClean="0">
                <a:latin typeface="宋体" pitchFamily="2" charset="-122"/>
              </a:rPr>
              <a:t>测得的数据为</a:t>
            </a:r>
            <a:r>
              <a:rPr kumimoji="0" lang="en-US" altLang="zh-CN" sz="2400" b="1" smtClean="0">
                <a:latin typeface="宋体" pitchFamily="2" charset="-122"/>
              </a:rPr>
              <a:t>N</a:t>
            </a:r>
            <a:r>
              <a:rPr kumimoji="0" lang="en-US" altLang="zh-CN" sz="2400" b="1" baseline="-25000" smtClean="0">
                <a:latin typeface="宋体" pitchFamily="2" charset="-122"/>
              </a:rPr>
              <a:t>R</a:t>
            </a:r>
            <a:r>
              <a:rPr kumimoji="0" lang="zh-CN" altLang="en-US" sz="2400" b="1" smtClean="0">
                <a:latin typeface="宋体" pitchFamily="2" charset="-122"/>
              </a:rPr>
              <a:t>，而实际被测输入信号</a:t>
            </a:r>
            <a:r>
              <a:rPr kumimoji="0" lang="en-US" altLang="zh-CN" sz="2400" b="1" smtClean="0">
                <a:latin typeface="宋体" pitchFamily="2" charset="-122"/>
              </a:rPr>
              <a:t>V</a:t>
            </a:r>
            <a:r>
              <a:rPr kumimoji="0" lang="zh-CN" altLang="en-US" sz="2400" b="1" smtClean="0">
                <a:latin typeface="宋体" pitchFamily="2" charset="-122"/>
              </a:rPr>
              <a:t>调零后测得的数据为</a:t>
            </a:r>
            <a:r>
              <a:rPr kumimoji="0" lang="en-US" altLang="zh-CN" sz="2400" b="1" smtClean="0">
                <a:latin typeface="宋体" pitchFamily="2" charset="-122"/>
              </a:rPr>
              <a:t>N</a:t>
            </a:r>
            <a:r>
              <a:rPr kumimoji="0" lang="zh-CN" altLang="en-US" sz="2400" b="1" smtClean="0">
                <a:latin typeface="宋体" pitchFamily="2" charset="-122"/>
              </a:rPr>
              <a:t>，则可按如下校准式来计算</a:t>
            </a:r>
            <a:r>
              <a:rPr kumimoji="0" lang="en-US" altLang="zh-CN" sz="2400" b="1" smtClean="0">
                <a:latin typeface="宋体" pitchFamily="2" charset="-122"/>
              </a:rPr>
              <a:t>V</a:t>
            </a:r>
            <a:r>
              <a:rPr kumimoji="0" lang="zh-CN" altLang="en-US" sz="2400" b="1" smtClean="0">
                <a:latin typeface="宋体" pitchFamily="2" charset="-122"/>
              </a:rPr>
              <a:t>。</a:t>
            </a:r>
          </a:p>
        </p:txBody>
      </p:sp>
      <p:graphicFrame>
        <p:nvGraphicFramePr>
          <p:cNvPr id="1026" name="Object 5"/>
          <p:cNvGraphicFramePr>
            <a:graphicFrameLocks noGrp="1" noChangeAspect="1"/>
          </p:cNvGraphicFramePr>
          <p:nvPr>
            <p:ph sz="half" idx="2"/>
            <p:extLst>
              <p:ext uri="{D42A27DB-BD31-4B8C-83A1-F6EECF244321}">
                <p14:modId xmlns:p14="http://schemas.microsoft.com/office/powerpoint/2010/main" val="3707614379"/>
              </p:ext>
            </p:extLst>
          </p:nvPr>
        </p:nvGraphicFramePr>
        <p:xfrm>
          <a:off x="3678238" y="5661025"/>
          <a:ext cx="1209675" cy="776288"/>
        </p:xfrm>
        <a:graphic>
          <a:graphicData uri="http://schemas.openxmlformats.org/presentationml/2006/ole">
            <mc:AlternateContent xmlns:mc="http://schemas.openxmlformats.org/markup-compatibility/2006">
              <mc:Choice xmlns:v="urn:schemas-microsoft-com:vml" Requires="v">
                <p:oleObj spid="_x0000_s1030" name="公式" r:id="rId3" imgW="672840" imgH="431640" progId="Equation.3">
                  <p:embed/>
                </p:oleObj>
              </mc:Choice>
              <mc:Fallback>
                <p:oleObj name="公式" r:id="rId3" imgW="67284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238" y="5661025"/>
                        <a:ext cx="1209675" cy="776288"/>
                      </a:xfrm>
                      <a:prstGeom prst="rect">
                        <a:avLst/>
                      </a:prstGeom>
                      <a:solidFill>
                        <a:srgbClr val="FFDB69"/>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half" idx="1"/>
          </p:nvPr>
        </p:nvSpPr>
        <p:spPr>
          <a:xfrm>
            <a:off x="323850" y="1341438"/>
            <a:ext cx="8496300" cy="5111750"/>
          </a:xfrm>
        </p:spPr>
        <p:txBody>
          <a:bodyPr/>
          <a:lstStyle/>
          <a:p>
            <a:pPr eaLnBrk="1" hangingPunct="1">
              <a:spcBef>
                <a:spcPct val="0"/>
              </a:spcBef>
              <a:buFont typeface="Wingdings" pitchFamily="2" charset="2"/>
              <a:buNone/>
            </a:pPr>
            <a:r>
              <a:rPr kumimoji="0" lang="zh-CN" altLang="en-US" sz="2400" b="1" smtClean="0">
                <a:latin typeface="宋体" pitchFamily="2" charset="-122"/>
              </a:rPr>
              <a:t>	如果在校准时，计算并存放</a:t>
            </a:r>
            <a:r>
              <a:rPr kumimoji="0" lang="en-US" altLang="zh-CN" sz="2400" b="1" smtClean="0">
                <a:latin typeface="宋体" pitchFamily="2" charset="-122"/>
              </a:rPr>
              <a:t>V</a:t>
            </a:r>
            <a:r>
              <a:rPr kumimoji="0" lang="en-US" altLang="zh-CN" sz="2400" b="1" baseline="-25000" smtClean="0">
                <a:latin typeface="宋体" pitchFamily="2" charset="-122"/>
              </a:rPr>
              <a:t>R</a:t>
            </a:r>
            <a:r>
              <a:rPr kumimoji="0" lang="zh-CN" altLang="en-US" sz="2400" b="1" smtClean="0">
                <a:latin typeface="宋体" pitchFamily="2" charset="-122"/>
              </a:rPr>
              <a:t>／</a:t>
            </a:r>
            <a:r>
              <a:rPr kumimoji="0" lang="en-US" altLang="zh-CN" sz="2400" b="1" smtClean="0">
                <a:latin typeface="宋体" pitchFamily="2" charset="-122"/>
              </a:rPr>
              <a:t>N</a:t>
            </a:r>
            <a:r>
              <a:rPr kumimoji="0" lang="en-US" altLang="zh-CN" sz="2400" b="1" baseline="-25000" smtClean="0">
                <a:latin typeface="宋体" pitchFamily="2" charset="-122"/>
              </a:rPr>
              <a:t>R</a:t>
            </a:r>
            <a:r>
              <a:rPr kumimoji="0" lang="zh-CN" altLang="en-US" sz="2400" b="1" smtClean="0">
                <a:latin typeface="宋体" pitchFamily="2" charset="-122"/>
              </a:rPr>
              <a:t>的值作为校准系数，则测量校准时，只需行一次乘法即可。 </a:t>
            </a:r>
          </a:p>
          <a:p>
            <a:pPr eaLnBrk="1" hangingPunct="1">
              <a:spcBef>
                <a:spcPct val="0"/>
              </a:spcBef>
              <a:buFont typeface="Wingdings" pitchFamily="2" charset="2"/>
              <a:buNone/>
            </a:pPr>
            <a:r>
              <a:rPr kumimoji="0" lang="zh-CN" altLang="en-US" sz="2400" b="1" smtClean="0">
                <a:latin typeface="宋体" pitchFamily="2" charset="-122"/>
              </a:rPr>
              <a:t>  </a:t>
            </a:r>
          </a:p>
          <a:p>
            <a:pPr eaLnBrk="1" hangingPunct="1">
              <a:spcBef>
                <a:spcPct val="0"/>
              </a:spcBef>
              <a:buFont typeface="Wingdings" pitchFamily="2" charset="2"/>
              <a:buNone/>
            </a:pPr>
            <a:r>
              <a:rPr kumimoji="0" lang="zh-CN" altLang="en-US" sz="2400" b="1" smtClean="0">
                <a:latin typeface="宋体" pitchFamily="2" charset="-122"/>
              </a:rPr>
              <a:t>	有时校准输入信号</a:t>
            </a:r>
            <a:r>
              <a:rPr kumimoji="0" lang="en-US" altLang="zh-CN" sz="2400" b="1" smtClean="0">
                <a:latin typeface="宋体" pitchFamily="2" charset="-122"/>
              </a:rPr>
              <a:t>V</a:t>
            </a:r>
            <a:r>
              <a:rPr kumimoji="0" lang="en-US" altLang="zh-CN" sz="2400" b="1" baseline="-25000" smtClean="0">
                <a:latin typeface="宋体" pitchFamily="2" charset="-122"/>
              </a:rPr>
              <a:t>R</a:t>
            </a:r>
            <a:r>
              <a:rPr kumimoji="0" lang="zh-CN" altLang="en-US" sz="2400" b="1" smtClean="0">
                <a:latin typeface="宋体" pitchFamily="2" charset="-122"/>
              </a:rPr>
              <a:t>不容易得到，这时可采用输入信号</a:t>
            </a:r>
            <a:r>
              <a:rPr kumimoji="0" lang="en-US" altLang="zh-CN" sz="2400" b="1" smtClean="0">
                <a:latin typeface="宋体" pitchFamily="2" charset="-122"/>
              </a:rPr>
              <a:t>V</a:t>
            </a:r>
            <a:r>
              <a:rPr kumimoji="0" lang="en-US" altLang="zh-CN" sz="2400" b="1" baseline="-25000" smtClean="0">
                <a:latin typeface="宋体" pitchFamily="2" charset="-122"/>
              </a:rPr>
              <a:t>i</a:t>
            </a:r>
            <a:r>
              <a:rPr kumimoji="0" lang="zh-CN" altLang="en-US" sz="2400" b="1" smtClean="0">
                <a:latin typeface="宋体" pitchFamily="2" charset="-122"/>
              </a:rPr>
              <a:t>。校准时，计算机测出这时的对应输入</a:t>
            </a:r>
            <a:r>
              <a:rPr kumimoji="0" lang="en-US" altLang="zh-CN" sz="2400" b="1" smtClean="0">
                <a:latin typeface="宋体" pitchFamily="2" charset="-122"/>
              </a:rPr>
              <a:t>N</a:t>
            </a:r>
            <a:r>
              <a:rPr kumimoji="0" lang="en-US" altLang="zh-CN" sz="2400" b="1" baseline="-25000" smtClean="0">
                <a:latin typeface="宋体" pitchFamily="2" charset="-122"/>
              </a:rPr>
              <a:t>i</a:t>
            </a:r>
            <a:r>
              <a:rPr kumimoji="0" lang="zh-CN" altLang="en-US" sz="2400" b="1" smtClean="0">
                <a:latin typeface="宋体" pitchFamily="2" charset="-122"/>
              </a:rPr>
              <a:t>，而人工采用其它的高精度仪器测出这时的</a:t>
            </a:r>
            <a:r>
              <a:rPr kumimoji="0" lang="en-US" altLang="zh-CN" sz="2400" b="1" smtClean="0">
                <a:latin typeface="宋体" pitchFamily="2" charset="-122"/>
              </a:rPr>
              <a:t>V</a:t>
            </a:r>
            <a:r>
              <a:rPr kumimoji="0" lang="en-US" altLang="zh-CN" sz="2400" b="1" baseline="-25000" smtClean="0">
                <a:latin typeface="宋体" pitchFamily="2" charset="-122"/>
              </a:rPr>
              <a:t>i</a:t>
            </a:r>
            <a:r>
              <a:rPr kumimoji="0" lang="zh-CN" altLang="en-US" sz="2400" b="1" smtClean="0">
                <a:latin typeface="宋体" pitchFamily="2" charset="-122"/>
              </a:rPr>
              <a:t>，并输入计算机中，然后计算机计算并存放</a:t>
            </a:r>
            <a:r>
              <a:rPr kumimoji="0" lang="en-US" altLang="zh-CN" sz="2400" b="1" smtClean="0">
                <a:latin typeface="宋体" pitchFamily="2" charset="-122"/>
              </a:rPr>
              <a:t>V</a:t>
            </a:r>
            <a:r>
              <a:rPr kumimoji="0" lang="en-US" altLang="zh-CN" sz="2400" b="1" baseline="-25000" smtClean="0">
                <a:latin typeface="宋体" pitchFamily="2" charset="-122"/>
              </a:rPr>
              <a:t>i</a:t>
            </a:r>
            <a:r>
              <a:rPr kumimoji="0" lang="zh-CN" altLang="en-US" sz="2400" b="1" smtClean="0">
                <a:latin typeface="宋体" pitchFamily="2" charset="-122"/>
              </a:rPr>
              <a:t>／</a:t>
            </a:r>
            <a:r>
              <a:rPr kumimoji="0" lang="en-US" altLang="zh-CN" sz="2400" b="1" smtClean="0">
                <a:latin typeface="宋体" pitchFamily="2" charset="-122"/>
              </a:rPr>
              <a:t>N</a:t>
            </a:r>
            <a:r>
              <a:rPr kumimoji="0" lang="en-US" altLang="zh-CN" sz="2400" b="1" baseline="-25000" smtClean="0">
                <a:latin typeface="宋体" pitchFamily="2" charset="-122"/>
              </a:rPr>
              <a:t>i</a:t>
            </a:r>
            <a:r>
              <a:rPr kumimoji="0" lang="zh-CN" altLang="en-US" sz="2400" b="1" smtClean="0">
                <a:latin typeface="宋体" pitchFamily="2" charset="-122"/>
              </a:rPr>
              <a:t>的值，代替前面的</a:t>
            </a:r>
            <a:r>
              <a:rPr kumimoji="0" lang="en-US" altLang="zh-CN" sz="2400" b="1" smtClean="0">
                <a:latin typeface="宋体" pitchFamily="2" charset="-122"/>
              </a:rPr>
              <a:t>V</a:t>
            </a:r>
            <a:r>
              <a:rPr kumimoji="0" lang="en-US" altLang="zh-CN" sz="2400" b="1" baseline="-25000" smtClean="0">
                <a:latin typeface="宋体" pitchFamily="2" charset="-122"/>
              </a:rPr>
              <a:t>R</a:t>
            </a:r>
            <a:r>
              <a:rPr kumimoji="0" lang="zh-CN" altLang="en-US" sz="2400" b="1" smtClean="0">
                <a:latin typeface="宋体" pitchFamily="2" charset="-122"/>
              </a:rPr>
              <a:t>／</a:t>
            </a:r>
            <a:r>
              <a:rPr kumimoji="0" lang="en-US" altLang="zh-CN" sz="2400" b="1" smtClean="0">
                <a:latin typeface="宋体" pitchFamily="2" charset="-122"/>
              </a:rPr>
              <a:t>N</a:t>
            </a:r>
            <a:r>
              <a:rPr kumimoji="0" lang="en-US" altLang="zh-CN" sz="2400" b="1" baseline="-25000" smtClean="0">
                <a:latin typeface="宋体" pitchFamily="2" charset="-122"/>
              </a:rPr>
              <a:t>R</a:t>
            </a:r>
            <a:r>
              <a:rPr kumimoji="0" lang="zh-CN" altLang="en-US" sz="2400" b="1" smtClean="0">
                <a:latin typeface="宋体" pitchFamily="2" charset="-122"/>
              </a:rPr>
              <a:t>来作校准系数。 </a:t>
            </a:r>
          </a:p>
          <a:p>
            <a:pPr eaLnBrk="1" hangingPunct="1">
              <a:spcBef>
                <a:spcPct val="0"/>
              </a:spcBef>
            </a:pPr>
            <a:endParaRPr kumimoji="0" lang="zh-CN" altLang="en-US" sz="2400" b="1" smtClean="0">
              <a:latin typeface="宋体" pitchFamily="2" charset="-122"/>
            </a:endParaRPr>
          </a:p>
          <a:p>
            <a:pPr eaLnBrk="1" hangingPunct="1">
              <a:spcBef>
                <a:spcPct val="0"/>
              </a:spcBef>
              <a:buFont typeface="Wingdings" pitchFamily="2" charset="2"/>
              <a:buNone/>
            </a:pPr>
            <a:r>
              <a:rPr kumimoji="0" lang="zh-CN" altLang="en-US" sz="2400" b="1" smtClean="0">
                <a:latin typeface="宋体" pitchFamily="2" charset="-122"/>
              </a:rPr>
              <a:t>	系统校准主要适用于传感器特性随时间会发生变化的场合。如电容式湿度传感器，其输入输出特性会随着时间而发生变化，一般一年以上变化会大于精度容许值，需要每隔一段时间进行一次系统校准。</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6986</TotalTime>
  <Words>1167</Words>
  <Application>Microsoft Office PowerPoint</Application>
  <PresentationFormat>全屏显示(4:3)</PresentationFormat>
  <Paragraphs>368</Paragraphs>
  <Slides>51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51</vt:i4>
      </vt:variant>
    </vt:vector>
  </HeadingPairs>
  <TitlesOfParts>
    <vt:vector size="68" baseType="lpstr">
      <vt:lpstr>黑体</vt:lpstr>
      <vt:lpstr>昆仑粗隶书</vt:lpstr>
      <vt:lpstr>宋体</vt:lpstr>
      <vt:lpstr>Arial</vt:lpstr>
      <vt:lpstr>Lucida Sans Unicode</vt:lpstr>
      <vt:lpstr>Symbol</vt:lpstr>
      <vt:lpstr>Times New Roman</vt:lpstr>
      <vt:lpstr>Verdana</vt:lpstr>
      <vt:lpstr>Wingdings</vt:lpstr>
      <vt:lpstr>Wingdings 2</vt:lpstr>
      <vt:lpstr>Wingdings 3</vt:lpstr>
      <vt:lpstr>Concourse</vt:lpstr>
      <vt:lpstr>公式</vt:lpstr>
      <vt:lpstr>Microsoft 公式 3.0</vt:lpstr>
      <vt:lpstr>Equation</vt:lpstr>
      <vt:lpstr>Flash.Movie</vt:lpstr>
      <vt:lpstr>Microsoft Drawing</vt:lpstr>
      <vt:lpstr>计算机控制技术</vt:lpstr>
      <vt:lpstr>本章主要内容</vt:lpstr>
      <vt:lpstr>概述</vt:lpstr>
      <vt:lpstr>PowerPoint 演示文稿</vt:lpstr>
      <vt:lpstr>3.1 误差校正</vt:lpstr>
      <vt:lpstr>PowerPoint 演示文稿</vt:lpstr>
      <vt:lpstr>PowerPoint 演示文稿</vt:lpstr>
      <vt:lpstr>PowerPoint 演示文稿</vt:lpstr>
      <vt:lpstr>PowerPoint 演示文稿</vt:lpstr>
      <vt:lpstr>3.2 数字滤波技术</vt:lpstr>
      <vt:lpstr>PowerPoint 演示文稿</vt:lpstr>
      <vt:lpstr>——1 平均值滤波</vt:lpstr>
      <vt:lpstr>PowerPoint 演示文稿</vt:lpstr>
      <vt:lpstr>PowerPoint 演示文稿</vt:lpstr>
      <vt:lpstr>PowerPoint 演示文稿</vt:lpstr>
      <vt:lpstr>PowerPoint 演示文稿</vt:lpstr>
      <vt:lpstr>——2 中值滤波</vt:lpstr>
      <vt:lpstr>——3 限幅滤波</vt:lpstr>
      <vt:lpstr>PowerPoint 演示文稿</vt:lpstr>
      <vt:lpstr>——4 惯性滤波</vt:lpstr>
      <vt:lpstr>PowerPoint 演示文稿</vt:lpstr>
      <vt:lpstr>PowerPoint 演示文稿</vt:lpstr>
      <vt:lpstr>PowerPoint 演示文稿</vt:lpstr>
      <vt:lpstr>3.3 标度转换技术</vt:lpstr>
      <vt:lpstr>PowerPoint 演示文稿</vt:lpstr>
      <vt:lpstr>PowerPoint 演示文稿</vt:lpstr>
      <vt:lpstr>——1 线性标度转换</vt:lpstr>
      <vt:lpstr>PowerPoint 演示文稿</vt:lpstr>
      <vt:lpstr>PowerPoint 演示文稿</vt:lpstr>
      <vt:lpstr>PowerPoint 演示文稿</vt:lpstr>
      <vt:lpstr>PowerPoint 演示文稿</vt:lpstr>
      <vt:lpstr>——2 非线性标度转换</vt:lpstr>
      <vt:lpstr>PowerPoint 演示文稿</vt:lpstr>
      <vt:lpstr>PowerPoint 演示文稿</vt:lpstr>
      <vt:lpstr>PowerPoint 演示文稿</vt:lpstr>
      <vt:lpstr>——3 插值法</vt:lpstr>
      <vt:lpstr>PowerPoint 演示文稿</vt:lpstr>
      <vt:lpstr>PowerPoint 演示文稿</vt:lpstr>
      <vt:lpstr>PowerPoint 演示文稿</vt:lpstr>
      <vt:lpstr>PowerPoint 演示文稿</vt:lpstr>
      <vt:lpstr>PowerPoint 演示文稿</vt:lpstr>
      <vt:lpstr>PowerPoint 演示文稿</vt:lpstr>
      <vt:lpstr>3.4 越限报警技术</vt:lpstr>
      <vt:lpstr>——1 越限报警程序</vt:lpstr>
      <vt:lpstr>PowerPoint 演示文稿</vt:lpstr>
      <vt:lpstr>PowerPoint 演示文稿</vt:lpstr>
      <vt:lpstr>PowerPoint 演示文稿</vt:lpstr>
      <vt:lpstr>——2越限报警方式</vt:lpstr>
      <vt:lpstr>PowerPoint 演示文稿</vt:lpstr>
      <vt:lpstr>PowerPoint 演示文稿</vt:lpstr>
      <vt:lpstr>PowerPoint 演示文稿</vt:lpstr>
    </vt:vector>
  </TitlesOfParts>
  <Company>hust.ac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计算机控制</dc:title>
  <dc:creator>sun</dc:creator>
  <cp:lastModifiedBy>LiuYang</cp:lastModifiedBy>
  <cp:revision>201</cp:revision>
  <cp:lastPrinted>1601-01-01T00:00:00Z</cp:lastPrinted>
  <dcterms:created xsi:type="dcterms:W3CDTF">2002-05-16T02:59:03Z</dcterms:created>
  <dcterms:modified xsi:type="dcterms:W3CDTF">2019-05-05T03:16:16Z</dcterms:modified>
</cp:coreProperties>
</file>