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76" r:id="rId2"/>
    <p:sldId id="272" r:id="rId3"/>
    <p:sldId id="274" r:id="rId4"/>
    <p:sldId id="369" r:id="rId5"/>
    <p:sldId id="342" r:id="rId6"/>
    <p:sldId id="341" r:id="rId7"/>
    <p:sldId id="275" r:id="rId8"/>
    <p:sldId id="277" r:id="rId9"/>
    <p:sldId id="278" r:id="rId10"/>
    <p:sldId id="279" r:id="rId11"/>
    <p:sldId id="343" r:id="rId12"/>
    <p:sldId id="280" r:id="rId13"/>
    <p:sldId id="344" r:id="rId14"/>
    <p:sldId id="281" r:id="rId15"/>
    <p:sldId id="345" r:id="rId16"/>
    <p:sldId id="371" r:id="rId17"/>
    <p:sldId id="282" r:id="rId18"/>
    <p:sldId id="346" r:id="rId19"/>
    <p:sldId id="284" r:id="rId20"/>
    <p:sldId id="285" r:id="rId21"/>
    <p:sldId id="286" r:id="rId22"/>
    <p:sldId id="287" r:id="rId23"/>
    <p:sldId id="288" r:id="rId24"/>
    <p:sldId id="289" r:id="rId25"/>
    <p:sldId id="321" r:id="rId26"/>
    <p:sldId id="322" r:id="rId27"/>
    <p:sldId id="323" r:id="rId28"/>
    <p:sldId id="290" r:id="rId29"/>
    <p:sldId id="291" r:id="rId30"/>
    <p:sldId id="292" r:id="rId31"/>
    <p:sldId id="293" r:id="rId32"/>
    <p:sldId id="294" r:id="rId33"/>
    <p:sldId id="295" r:id="rId34"/>
    <p:sldId id="296" r:id="rId35"/>
    <p:sldId id="297" r:id="rId36"/>
    <p:sldId id="298" r:id="rId37"/>
    <p:sldId id="299" r:id="rId38"/>
    <p:sldId id="300" r:id="rId39"/>
    <p:sldId id="391" r:id="rId40"/>
    <p:sldId id="392" r:id="rId41"/>
    <p:sldId id="372" r:id="rId42"/>
    <p:sldId id="374" r:id="rId43"/>
    <p:sldId id="377" r:id="rId44"/>
    <p:sldId id="378" r:id="rId45"/>
    <p:sldId id="383" r:id="rId46"/>
    <p:sldId id="382" r:id="rId47"/>
    <p:sldId id="384" r:id="rId48"/>
    <p:sldId id="373" r:id="rId49"/>
    <p:sldId id="375" r:id="rId50"/>
    <p:sldId id="347" r:id="rId51"/>
    <p:sldId id="348" r:id="rId52"/>
    <p:sldId id="349" r:id="rId53"/>
    <p:sldId id="364" r:id="rId54"/>
    <p:sldId id="350" r:id="rId55"/>
    <p:sldId id="351" r:id="rId56"/>
    <p:sldId id="352" r:id="rId57"/>
    <p:sldId id="353" r:id="rId58"/>
    <p:sldId id="354" r:id="rId59"/>
    <p:sldId id="355" r:id="rId60"/>
    <p:sldId id="356" r:id="rId61"/>
    <p:sldId id="357" r:id="rId62"/>
    <p:sldId id="365" r:id="rId63"/>
    <p:sldId id="358" r:id="rId64"/>
    <p:sldId id="359" r:id="rId65"/>
    <p:sldId id="360" r:id="rId66"/>
    <p:sldId id="361" r:id="rId67"/>
    <p:sldId id="362" r:id="rId68"/>
    <p:sldId id="388" r:id="rId69"/>
    <p:sldId id="363" r:id="rId70"/>
    <p:sldId id="389" r:id="rId71"/>
    <p:sldId id="390" r:id="rId7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FF00"/>
    <a:srgbClr val="CCFFFF"/>
    <a:srgbClr val="66FF33"/>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86411" autoAdjust="0"/>
  </p:normalViewPr>
  <p:slideViewPr>
    <p:cSldViewPr>
      <p:cViewPr>
        <p:scale>
          <a:sx n="70" d="100"/>
          <a:sy n="70" d="100"/>
        </p:scale>
        <p:origin x="-904" y="-48"/>
      </p:cViewPr>
      <p:guideLst>
        <p:guide orient="horz" pos="2160"/>
        <p:guide pos="2880"/>
      </p:guideLst>
    </p:cSldViewPr>
  </p:slideViewPr>
  <p:outlineViewPr>
    <p:cViewPr>
      <p:scale>
        <a:sx n="33" d="100"/>
        <a:sy n="33" d="100"/>
      </p:scale>
      <p:origin x="0" y="324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25E0261-B0F8-48C7-8CD4-D5990A9211E5}"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2"/>
          <p:cNvSpPr>
            <a:spLocks noGrp="1" noChangeArrowheads="1"/>
          </p:cNvSpPr>
          <p:nvPr>
            <p:ph type="sldNum" sz="quarter" idx="12"/>
          </p:nvPr>
        </p:nvSpPr>
        <p:spPr>
          <a:ln/>
        </p:spPr>
        <p:txBody>
          <a:bodyPr/>
          <a:lstStyle>
            <a:lvl1pPr>
              <a:defRPr/>
            </a:lvl1pPr>
          </a:lstStyle>
          <a:p>
            <a:pPr>
              <a:defRPr/>
            </a:pPr>
            <a:fld id="{B668FA5F-9CDC-42C3-B18C-DC0CA71F94BC}"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2"/>
          <p:cNvSpPr>
            <a:spLocks noGrp="1" noChangeArrowheads="1"/>
          </p:cNvSpPr>
          <p:nvPr>
            <p:ph type="sldNum" sz="quarter" idx="12"/>
          </p:nvPr>
        </p:nvSpPr>
        <p:spPr>
          <a:ln/>
        </p:spPr>
        <p:txBody>
          <a:bodyPr/>
          <a:lstStyle>
            <a:lvl1pPr>
              <a:defRPr/>
            </a:lvl1pPr>
          </a:lstStyle>
          <a:p>
            <a:pPr>
              <a:defRPr/>
            </a:pPr>
            <a:fld id="{CF79CB93-9A97-4AC2-AAE0-1A1B4518E17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2"/>
          <p:cNvSpPr>
            <a:spLocks noGrp="1" noChangeArrowheads="1"/>
          </p:cNvSpPr>
          <p:nvPr>
            <p:ph type="sldNum" sz="quarter" idx="12"/>
          </p:nvPr>
        </p:nvSpPr>
        <p:spPr>
          <a:ln/>
        </p:spPr>
        <p:txBody>
          <a:bodyPr/>
          <a:lstStyle>
            <a:lvl1pPr>
              <a:defRPr/>
            </a:lvl1pPr>
          </a:lstStyle>
          <a:p>
            <a:pPr>
              <a:defRPr/>
            </a:pPr>
            <a:fld id="{7FBCE99B-3B1D-4FC1-B7D3-67D7B1C4E91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zh-CN"/>
          </a:p>
        </p:txBody>
      </p:sp>
      <p:sp>
        <p:nvSpPr>
          <p:cNvPr id="6" name="Footer Placeholder 5"/>
          <p:cNvSpPr>
            <a:spLocks noGrp="1"/>
          </p:cNvSpPr>
          <p:nvPr>
            <p:ph type="ftr" sz="quarter" idx="11"/>
          </p:nvPr>
        </p:nvSpPr>
        <p:spPr/>
        <p:txBody>
          <a:bodyPr/>
          <a:lstStyle>
            <a:extLst/>
          </a:lstStyle>
          <a:p>
            <a:pPr>
              <a:defRPr/>
            </a:pPr>
            <a:endParaRPr lang="en-US" altLang="zh-CN"/>
          </a:p>
        </p:txBody>
      </p:sp>
      <p:sp>
        <p:nvSpPr>
          <p:cNvPr id="7" name="Slide Number Placeholder 6"/>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ltLang="zh-CN"/>
          </a:p>
        </p:txBody>
      </p:sp>
      <p:sp>
        <p:nvSpPr>
          <p:cNvPr id="8" name="Footer Placeholder 7"/>
          <p:cNvSpPr>
            <a:spLocks noGrp="1"/>
          </p:cNvSpPr>
          <p:nvPr>
            <p:ph type="ftr" sz="quarter" idx="11"/>
          </p:nvPr>
        </p:nvSpPr>
        <p:spPr/>
        <p:txBody>
          <a:bodyPr/>
          <a:lstStyle>
            <a:extLst/>
          </a:lstStyle>
          <a:p>
            <a:pPr>
              <a:defRPr/>
            </a:pPr>
            <a:endParaRPr lang="en-US" altLang="zh-CN"/>
          </a:p>
        </p:txBody>
      </p:sp>
      <p:sp>
        <p:nvSpPr>
          <p:cNvPr id="9" name="Slide Number Placeholder 8"/>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ltLang="zh-CN"/>
          </a:p>
        </p:txBody>
      </p:sp>
      <p:sp>
        <p:nvSpPr>
          <p:cNvPr id="4" name="Footer Placeholder 3"/>
          <p:cNvSpPr>
            <a:spLocks noGrp="1"/>
          </p:cNvSpPr>
          <p:nvPr>
            <p:ph type="ftr" sz="quarter" idx="11"/>
          </p:nvPr>
        </p:nvSpPr>
        <p:spPr/>
        <p:txBody>
          <a:bodyPr/>
          <a:lstStyle>
            <a:extLst/>
          </a:lstStyle>
          <a:p>
            <a:pPr>
              <a:defRPr/>
            </a:pPr>
            <a:endParaRPr lang="en-US" altLang="zh-CN"/>
          </a:p>
        </p:txBody>
      </p:sp>
      <p:sp>
        <p:nvSpPr>
          <p:cNvPr id="5" name="Slide Number Placeholder 4"/>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ltLang="zh-CN"/>
          </a:p>
        </p:txBody>
      </p:sp>
      <p:sp>
        <p:nvSpPr>
          <p:cNvPr id="3" name="Footer Placeholder 2"/>
          <p:cNvSpPr>
            <a:spLocks noGrp="1"/>
          </p:cNvSpPr>
          <p:nvPr>
            <p:ph type="ftr" sz="quarter" idx="11"/>
          </p:nvPr>
        </p:nvSpPr>
        <p:spPr/>
        <p:txBody>
          <a:bodyPr/>
          <a:lstStyle>
            <a:extLst/>
          </a:lstStyle>
          <a:p>
            <a:pPr>
              <a:defRPr/>
            </a:pPr>
            <a:endParaRPr lang="en-US" altLang="zh-CN"/>
          </a:p>
        </p:txBody>
      </p:sp>
      <p:sp>
        <p:nvSpPr>
          <p:cNvPr id="4" name="Slide Number Placeholder 3"/>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ltLang="zh-CN"/>
          </a:p>
        </p:txBody>
      </p:sp>
      <p:sp>
        <p:nvSpPr>
          <p:cNvPr id="6" name="Footer Placeholder 5"/>
          <p:cNvSpPr>
            <a:spLocks noGrp="1"/>
          </p:cNvSpPr>
          <p:nvPr>
            <p:ph type="ftr" sz="quarter" idx="11"/>
          </p:nvPr>
        </p:nvSpPr>
        <p:spPr/>
        <p:txBody>
          <a:bodyPr/>
          <a:lstStyle>
            <a:extLst/>
          </a:lstStyle>
          <a:p>
            <a:pPr>
              <a:defRPr/>
            </a:pPr>
            <a:endParaRPr lang="en-US" altLang="zh-CN"/>
          </a:p>
        </p:txBody>
      </p:sp>
      <p:sp>
        <p:nvSpPr>
          <p:cNvPr id="7" name="Slide Number Placeholder 6"/>
          <p:cNvSpPr>
            <a:spLocks noGrp="1"/>
          </p:cNvSpPr>
          <p:nvPr>
            <p:ph type="sldNum" sz="quarter" idx="12"/>
          </p:nvPr>
        </p:nvSpPr>
        <p:spPr/>
        <p:txBody>
          <a:bodyPr/>
          <a:lstStyle>
            <a:extLst/>
          </a:lstStyle>
          <a:p>
            <a:pPr>
              <a:defRPr/>
            </a:pPr>
            <a:fld id="{725E0261-B0F8-48C7-8CD4-D5990A9211E5}"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25E0261-B0F8-48C7-8CD4-D5990A9211E5}" type="slidenum">
              <a:rPr lang="zh-CN" altLang="en-US" smtClean="0"/>
              <a:pPr>
                <a:defRPr/>
              </a:pPr>
              <a:t>‹#›</a:t>
            </a:fld>
            <a:endParaRPr lang="en-US" altLang="zh-C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25E0261-B0F8-48C7-8CD4-D5990A9211E5}"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6.bin"/><Relationship Id="rId4" Type="http://schemas.openxmlformats.org/officeDocument/2006/relationships/image" Target="../media/image32.wmf"/><Relationship Id="rId9"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1524000"/>
            <a:ext cx="7380288" cy="685800"/>
          </a:xfrm>
        </p:spPr>
        <p:txBody>
          <a:bodyPr>
            <a:normAutofit fontScale="90000"/>
          </a:bodyPr>
          <a:lstStyle/>
          <a:p>
            <a:pPr eaLnBrk="1" hangingPunct="1"/>
            <a:r>
              <a:rPr lang="zh-CN" altLang="en-US" smtClean="0"/>
              <a:t>计算机控制技术</a:t>
            </a:r>
          </a:p>
        </p:txBody>
      </p:sp>
      <p:sp>
        <p:nvSpPr>
          <p:cNvPr id="9219" name="Rectangle 3"/>
          <p:cNvSpPr>
            <a:spLocks noGrp="1" noChangeArrowheads="1"/>
          </p:cNvSpPr>
          <p:nvPr>
            <p:ph type="subTitle" idx="1"/>
          </p:nvPr>
        </p:nvSpPr>
        <p:spPr>
          <a:xfrm>
            <a:off x="1143000" y="3505200"/>
            <a:ext cx="6400800" cy="1371600"/>
          </a:xfrm>
        </p:spPr>
        <p:txBody>
          <a:bodyPr/>
          <a:lstStyle/>
          <a:p>
            <a:pPr eaLnBrk="1" hangingPunct="1"/>
            <a:r>
              <a:rPr lang="zh-CN" altLang="en-US" smtClean="0"/>
              <a:t>第四章 数字程序控制技术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250825" y="260350"/>
            <a:ext cx="8713788" cy="6408738"/>
          </a:xfrm>
        </p:spPr>
        <p:txBody>
          <a:bodyPr/>
          <a:lstStyle/>
          <a:p>
            <a:pPr eaLnBrk="1" hangingPunct="1">
              <a:lnSpc>
                <a:spcPct val="90000"/>
              </a:lnSpc>
              <a:buFont typeface="Wingdings" pitchFamily="2" charset="2"/>
              <a:buNone/>
            </a:pPr>
            <a:r>
              <a:rPr lang="zh-CN" altLang="en-US" sz="2400" dirty="0" smtClean="0">
                <a:solidFill>
                  <a:schemeClr val="folHlink"/>
                </a:solidFill>
                <a:latin typeface="宋体" pitchFamily="2" charset="-122"/>
              </a:rPr>
              <a:t> </a:t>
            </a:r>
            <a:r>
              <a:rPr lang="en-US" altLang="zh-CN" sz="2400" dirty="0" smtClean="0">
                <a:solidFill>
                  <a:schemeClr val="folHlink"/>
                </a:solidFill>
                <a:latin typeface="宋体" pitchFamily="2" charset="-122"/>
              </a:rPr>
              <a:t>2 </a:t>
            </a:r>
            <a:r>
              <a:rPr lang="zh-CN" altLang="en-US" sz="2400" dirty="0" smtClean="0">
                <a:solidFill>
                  <a:schemeClr val="folHlink"/>
                </a:solidFill>
                <a:latin typeface="宋体" pitchFamily="2" charset="-122"/>
              </a:rPr>
              <a:t>数字程序控制方式</a:t>
            </a:r>
          </a:p>
          <a:p>
            <a:pPr eaLnBrk="1" hangingPunct="1">
              <a:lnSpc>
                <a:spcPct val="90000"/>
              </a:lnSpc>
              <a:buFont typeface="Wingdings" pitchFamily="2" charset="2"/>
              <a:buNone/>
            </a:pPr>
            <a:endParaRPr lang="zh-CN" altLang="en-US" sz="2400" dirty="0" smtClean="0">
              <a:solidFill>
                <a:schemeClr val="folHlink"/>
              </a:solidFill>
              <a:latin typeface="宋体" pitchFamily="2" charset="-122"/>
            </a:endParaRPr>
          </a:p>
          <a:p>
            <a:pPr algn="just" eaLnBrk="1" hangingPunct="1">
              <a:lnSpc>
                <a:spcPct val="90000"/>
              </a:lnSpc>
              <a:buSzPct val="70000"/>
              <a:buFont typeface="Wingdings" pitchFamily="2" charset="2"/>
              <a:buNone/>
            </a:pP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）点位控制</a:t>
            </a:r>
            <a:endParaRPr lang="en-US" altLang="zh-CN" sz="2400" dirty="0" smtClean="0">
              <a:solidFill>
                <a:schemeClr val="folHlink"/>
              </a:solidFill>
              <a:latin typeface="宋体" pitchFamily="2" charset="-122"/>
            </a:endParaRPr>
          </a:p>
          <a:p>
            <a:pPr algn="just" eaLnBrk="1" hangingPunct="1">
              <a:lnSpc>
                <a:spcPct val="90000"/>
              </a:lnSpc>
              <a:buSzPct val="70000"/>
              <a:buFont typeface="Wingdings" pitchFamily="2" charset="2"/>
              <a:buNone/>
            </a:pPr>
            <a:r>
              <a:rPr lang="zh-CN" altLang="en-US" sz="2400" dirty="0" smtClean="0">
                <a:latin typeface="宋体" pitchFamily="2" charset="-122"/>
              </a:rPr>
              <a:t>	只要求控制终点的坐标值，即工件加工点</a:t>
            </a:r>
            <a:r>
              <a:rPr lang="zh-CN" altLang="en-US" sz="2400" dirty="0" smtClean="0">
                <a:solidFill>
                  <a:srgbClr val="FF0000"/>
                </a:solidFill>
                <a:latin typeface="宋体" pitchFamily="2" charset="-122"/>
              </a:rPr>
              <a:t>准确定位</a:t>
            </a:r>
            <a:r>
              <a:rPr lang="zh-CN" altLang="en-US" sz="2400" dirty="0" smtClean="0">
                <a:latin typeface="宋体" pitchFamily="2" charset="-122"/>
              </a:rPr>
              <a:t>，至于路径、速度、方向无需规定，并且</a:t>
            </a:r>
            <a:r>
              <a:rPr lang="zh-CN" altLang="en-US" sz="2400" dirty="0" smtClean="0">
                <a:solidFill>
                  <a:srgbClr val="FF0000"/>
                </a:solidFill>
                <a:latin typeface="宋体" pitchFamily="2" charset="-122"/>
              </a:rPr>
              <a:t>在移动过程中不做任何加工</a:t>
            </a:r>
            <a:r>
              <a:rPr lang="zh-CN" altLang="en-US" sz="2400" dirty="0" smtClean="0">
                <a:latin typeface="宋体" pitchFamily="2" charset="-122"/>
              </a:rPr>
              <a:t>，只是在准确到达指定位置后才开始加工。 </a:t>
            </a:r>
          </a:p>
          <a:p>
            <a:pPr algn="just" eaLnBrk="1" hangingPunct="1">
              <a:lnSpc>
                <a:spcPct val="90000"/>
              </a:lnSpc>
              <a:buSzPct val="70000"/>
              <a:buFont typeface="Wingdings" pitchFamily="2" charset="2"/>
              <a:buNone/>
            </a:pPr>
            <a:endParaRPr lang="zh-CN" altLang="en-US" sz="2400" dirty="0" smtClean="0">
              <a:latin typeface="宋体" pitchFamily="2" charset="-122"/>
            </a:endParaRPr>
          </a:p>
          <a:p>
            <a:pPr algn="just" eaLnBrk="1" hangingPunct="1">
              <a:lnSpc>
                <a:spcPct val="90000"/>
              </a:lnSpc>
              <a:buSzPct val="70000"/>
              <a:buFont typeface="Wingdings" pitchFamily="2" charset="2"/>
              <a:buNone/>
            </a:pP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）直线控制</a:t>
            </a:r>
            <a:r>
              <a:rPr lang="zh-CN" altLang="en-US" sz="2400" dirty="0" smtClean="0">
                <a:latin typeface="宋体" pitchFamily="2" charset="-122"/>
              </a:rPr>
              <a:t> </a:t>
            </a:r>
          </a:p>
          <a:p>
            <a:pPr algn="just" eaLnBrk="1" hangingPunct="1">
              <a:lnSpc>
                <a:spcPct val="90000"/>
              </a:lnSpc>
              <a:buSzPct val="70000"/>
              <a:buFont typeface="Wingdings" pitchFamily="2" charset="2"/>
              <a:buNone/>
            </a:pPr>
            <a:r>
              <a:rPr lang="zh-CN" altLang="en-US" sz="2400" dirty="0" smtClean="0">
                <a:latin typeface="宋体" pitchFamily="2" charset="-122"/>
              </a:rPr>
              <a:t>	控制行程的终点坐标值，不过还要求刀具相对于工件</a:t>
            </a:r>
            <a:r>
              <a:rPr lang="zh-CN" altLang="en-US" sz="2400" dirty="0" smtClean="0">
                <a:solidFill>
                  <a:srgbClr val="FF0000"/>
                </a:solidFill>
                <a:latin typeface="宋体" pitchFamily="2" charset="-122"/>
              </a:rPr>
              <a:t>平行某一直角坐标轴作直线运动</a:t>
            </a:r>
            <a:r>
              <a:rPr lang="zh-CN" altLang="en-US" sz="2400" dirty="0" smtClean="0">
                <a:latin typeface="宋体" pitchFamily="2" charset="-122"/>
              </a:rPr>
              <a:t>，且在运动过程中进行</a:t>
            </a:r>
            <a:r>
              <a:rPr lang="zh-CN" altLang="en-US" sz="2400" dirty="0" smtClean="0">
                <a:solidFill>
                  <a:srgbClr val="FF0000"/>
                </a:solidFill>
                <a:latin typeface="宋体" pitchFamily="2" charset="-122"/>
              </a:rPr>
              <a:t>切削加工</a:t>
            </a:r>
            <a:r>
              <a:rPr lang="zh-CN" altLang="en-US" sz="2400" dirty="0" smtClean="0">
                <a:latin typeface="宋体" pitchFamily="2" charset="-122"/>
              </a:rPr>
              <a:t>。 </a:t>
            </a:r>
          </a:p>
          <a:p>
            <a:pPr algn="just"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SzPct val="70000"/>
              <a:buFont typeface="Wingdings" pitchFamily="2" charset="2"/>
              <a:buNone/>
            </a:pP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）轮廓控制</a:t>
            </a:r>
            <a:endParaRPr lang="en-US" altLang="zh-CN" sz="2400" dirty="0" smtClean="0">
              <a:solidFill>
                <a:schemeClr val="folHlink"/>
              </a:solidFill>
              <a:latin typeface="宋体" pitchFamily="2" charset="-122"/>
            </a:endParaRPr>
          </a:p>
          <a:p>
            <a:pPr eaLnBrk="1" hangingPunct="1">
              <a:lnSpc>
                <a:spcPct val="90000"/>
              </a:lnSpc>
              <a:buSzPct val="70000"/>
              <a:buFont typeface="Wingdings" pitchFamily="2" charset="2"/>
              <a:buNone/>
            </a:pPr>
            <a:r>
              <a:rPr lang="zh-CN" altLang="en-US" sz="2400" dirty="0" smtClean="0">
                <a:latin typeface="宋体" pitchFamily="2" charset="-122"/>
              </a:rPr>
              <a:t>	控制刀具沿工件轮廓曲线不断地运动，并在运动过程中将工件加工成某一形状。</a:t>
            </a:r>
            <a:r>
              <a:rPr lang="zh-CN" altLang="en-US" sz="2400" dirty="0" smtClean="0">
                <a:solidFill>
                  <a:srgbClr val="FF0000"/>
                </a:solidFill>
                <a:latin typeface="宋体" pitchFamily="2" charset="-122"/>
              </a:rPr>
              <a:t>插补器</a:t>
            </a:r>
            <a:r>
              <a:rPr lang="zh-CN" altLang="en-US" sz="2400" dirty="0" smtClean="0">
                <a:latin typeface="宋体" pitchFamily="2" charset="-122"/>
              </a:rPr>
              <a:t>根据加工的工件轮廓向每一坐标轴分配运动指令，以获得图纸坐标点之间的中间点。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rrowheads="1"/>
          </p:cNvPicPr>
          <p:nvPr/>
        </p:nvPicPr>
        <p:blipFill>
          <a:blip r:embed="rId2" cstate="print"/>
          <a:srcRect/>
          <a:stretch>
            <a:fillRect/>
          </a:stretch>
        </p:blipFill>
        <p:spPr bwMode="auto">
          <a:xfrm>
            <a:off x="0" y="20638"/>
            <a:ext cx="9140825" cy="683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68313" y="836613"/>
            <a:ext cx="7772400" cy="792162"/>
          </a:xfrm>
        </p:spPr>
        <p:txBody>
          <a:bodyPr/>
          <a:lstStyle/>
          <a:p>
            <a:pPr algn="just" eaLnBrk="1" hangingPunct="1">
              <a:buFont typeface="Wingdings" pitchFamily="2" charset="2"/>
              <a:buNone/>
            </a:pPr>
            <a:r>
              <a:rPr lang="en-US" altLang="zh-CN" smtClean="0">
                <a:solidFill>
                  <a:schemeClr val="folHlink"/>
                </a:solidFill>
                <a:latin typeface="宋体" pitchFamily="2" charset="-122"/>
              </a:rPr>
              <a:t>3 </a:t>
            </a:r>
            <a:r>
              <a:rPr lang="zh-CN" altLang="en-US" smtClean="0">
                <a:solidFill>
                  <a:schemeClr val="folHlink"/>
                </a:solidFill>
                <a:latin typeface="宋体" pitchFamily="2" charset="-122"/>
              </a:rPr>
              <a:t>数字程序控制形式</a:t>
            </a:r>
            <a:endParaRPr lang="zh-CN" altLang="en-US" smtClean="0">
              <a:latin typeface="宋体" pitchFamily="2" charset="-122"/>
            </a:endParaRPr>
          </a:p>
        </p:txBody>
      </p:sp>
      <p:sp>
        <p:nvSpPr>
          <p:cNvPr id="20483" name="Rectangle 7"/>
          <p:cNvSpPr>
            <a:spLocks noChangeArrowheads="1"/>
          </p:cNvSpPr>
          <p:nvPr/>
        </p:nvSpPr>
        <p:spPr bwMode="auto">
          <a:xfrm>
            <a:off x="2700338" y="5394325"/>
            <a:ext cx="3741730" cy="461665"/>
          </a:xfrm>
          <a:prstGeom prst="rect">
            <a:avLst/>
          </a:prstGeom>
          <a:noFill/>
          <a:ln w="12700" cap="sq">
            <a:noFill/>
            <a:miter lim="800000"/>
            <a:headEnd type="none" w="sm" len="sm"/>
            <a:tailEnd type="none" w="sm" len="sm"/>
          </a:ln>
        </p:spPr>
        <p:txBody>
          <a:bodyPr wrap="none">
            <a:spAutoFit/>
          </a:bodyPr>
          <a:lstStyle/>
          <a:p>
            <a:pPr>
              <a:spcBef>
                <a:spcPct val="20000"/>
              </a:spcBef>
              <a:buClr>
                <a:schemeClr val="accent2"/>
              </a:buClr>
              <a:buSzPct val="80000"/>
              <a:buFont typeface="Wingdings" pitchFamily="2" charset="2"/>
              <a:buNone/>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）全闭环数字程序控制</a:t>
            </a:r>
          </a:p>
        </p:txBody>
      </p:sp>
      <p:pic>
        <p:nvPicPr>
          <p:cNvPr id="20484" name="Picture 5"/>
          <p:cNvPicPr>
            <a:picLocks noChangeAspect="1" noChangeArrowheads="1"/>
          </p:cNvPicPr>
          <p:nvPr/>
        </p:nvPicPr>
        <p:blipFill>
          <a:blip r:embed="rId2" cstate="print"/>
          <a:srcRect/>
          <a:stretch>
            <a:fillRect/>
          </a:stretch>
        </p:blipFill>
        <p:spPr bwMode="auto">
          <a:xfrm>
            <a:off x="857250" y="1928813"/>
            <a:ext cx="7634288" cy="2214562"/>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23850" y="981075"/>
            <a:ext cx="8351838" cy="792163"/>
          </a:xfrm>
        </p:spPr>
        <p:txBody>
          <a:bodyPr/>
          <a:lstStyle/>
          <a:p>
            <a:pPr eaLnBrk="1" hangingPunct="1">
              <a:buFont typeface="Wingdings" pitchFamily="2" charset="2"/>
              <a:buNone/>
            </a:pPr>
            <a:r>
              <a:rPr lang="zh-CN" altLang="en-US" dirty="0" smtClean="0">
                <a:solidFill>
                  <a:srgbClr val="FF0000"/>
                </a:solidFill>
                <a:latin typeface="宋体" pitchFamily="2" charset="-122"/>
              </a:rPr>
              <a:t>（</a:t>
            </a:r>
            <a:r>
              <a:rPr lang="en-US" altLang="zh-CN" dirty="0" smtClean="0">
                <a:solidFill>
                  <a:srgbClr val="FF0000"/>
                </a:solidFill>
                <a:latin typeface="宋体" pitchFamily="2" charset="-122"/>
              </a:rPr>
              <a:t>2</a:t>
            </a:r>
            <a:r>
              <a:rPr lang="zh-CN" altLang="en-US" dirty="0" smtClean="0">
                <a:solidFill>
                  <a:srgbClr val="FF0000"/>
                </a:solidFill>
                <a:latin typeface="宋体" pitchFamily="2" charset="-122"/>
              </a:rPr>
              <a:t>）半闭环数字程序控制</a:t>
            </a:r>
          </a:p>
        </p:txBody>
      </p:sp>
      <p:pic>
        <p:nvPicPr>
          <p:cNvPr id="21507" name="Picture 4" descr="2)"/>
          <p:cNvPicPr>
            <a:picLocks noChangeAspect="1" noChangeArrowheads="1"/>
          </p:cNvPicPr>
          <p:nvPr/>
        </p:nvPicPr>
        <p:blipFill>
          <a:blip r:embed="rId2" cstate="print"/>
          <a:srcRect/>
          <a:stretch>
            <a:fillRect/>
          </a:stretch>
        </p:blipFill>
        <p:spPr bwMode="auto">
          <a:xfrm>
            <a:off x="785813" y="1643063"/>
            <a:ext cx="6913562" cy="3089275"/>
          </a:xfrm>
          <a:prstGeom prst="rect">
            <a:avLst/>
          </a:prstGeom>
          <a:noFill/>
          <a:ln w="9525">
            <a:noFill/>
            <a:miter lim="800000"/>
            <a:headEnd/>
            <a:tailEnd/>
          </a:ln>
        </p:spPr>
      </p:pic>
      <p:pic>
        <p:nvPicPr>
          <p:cNvPr id="21508" name="Picture 4"/>
          <p:cNvPicPr>
            <a:picLocks noChangeAspect="1" noChangeArrowheads="1"/>
          </p:cNvPicPr>
          <p:nvPr/>
        </p:nvPicPr>
        <p:blipFill>
          <a:blip r:embed="rId3" cstate="print"/>
          <a:srcRect/>
          <a:stretch>
            <a:fillRect/>
          </a:stretch>
        </p:blipFill>
        <p:spPr bwMode="auto">
          <a:xfrm>
            <a:off x="1285875" y="4786313"/>
            <a:ext cx="5819775" cy="193357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23850" y="1341438"/>
            <a:ext cx="8569325" cy="792162"/>
          </a:xfrm>
        </p:spPr>
        <p:txBody>
          <a:bodyPr/>
          <a:lstStyle/>
          <a:p>
            <a:pPr eaLnBrk="1" hangingPunct="1">
              <a:buFont typeface="Wingdings" pitchFamily="2" charset="2"/>
              <a:buNone/>
            </a:pPr>
            <a:r>
              <a:rPr lang="zh-CN" altLang="en-US" dirty="0" smtClean="0">
                <a:solidFill>
                  <a:srgbClr val="00FF00"/>
                </a:solidFill>
                <a:latin typeface="宋体" pitchFamily="2" charset="-122"/>
              </a:rPr>
              <a:t> </a:t>
            </a:r>
            <a:r>
              <a:rPr lang="zh-CN" altLang="en-US" dirty="0" smtClean="0">
                <a:solidFill>
                  <a:srgbClr val="FF0000"/>
                </a:solidFill>
                <a:latin typeface="宋体" pitchFamily="2" charset="-122"/>
              </a:rPr>
              <a:t>（</a:t>
            </a:r>
            <a:r>
              <a:rPr lang="en-US" altLang="zh-CN" dirty="0" smtClean="0">
                <a:solidFill>
                  <a:srgbClr val="FF0000"/>
                </a:solidFill>
                <a:latin typeface="宋体" pitchFamily="2" charset="-122"/>
              </a:rPr>
              <a:t>3</a:t>
            </a:r>
            <a:r>
              <a:rPr lang="zh-CN" altLang="en-US" dirty="0" smtClean="0">
                <a:solidFill>
                  <a:srgbClr val="FF0000"/>
                </a:solidFill>
                <a:latin typeface="宋体" pitchFamily="2" charset="-122"/>
              </a:rPr>
              <a:t>）开环数字程序控制</a:t>
            </a:r>
          </a:p>
        </p:txBody>
      </p:sp>
      <p:pic>
        <p:nvPicPr>
          <p:cNvPr id="22531" name="Picture 8" descr="Untitled(4)"/>
          <p:cNvPicPr>
            <a:picLocks noChangeAspect="1" noChangeArrowheads="1"/>
          </p:cNvPicPr>
          <p:nvPr/>
        </p:nvPicPr>
        <p:blipFill>
          <a:blip r:embed="rId2" cstate="print"/>
          <a:srcRect/>
          <a:stretch>
            <a:fillRect/>
          </a:stretch>
        </p:blipFill>
        <p:spPr bwMode="auto">
          <a:xfrm>
            <a:off x="1500188" y="2071688"/>
            <a:ext cx="6192837" cy="2501900"/>
          </a:xfrm>
          <a:prstGeom prst="rect">
            <a:avLst/>
          </a:prstGeom>
          <a:noFill/>
          <a:ln w="9525">
            <a:noFill/>
            <a:miter lim="800000"/>
            <a:headEnd/>
            <a:tailEnd/>
          </a:ln>
        </p:spPr>
      </p:pic>
      <p:pic>
        <p:nvPicPr>
          <p:cNvPr id="22532" name="Picture 5" descr="3m3"/>
          <p:cNvPicPr>
            <a:picLocks noChangeAspect="1" noChangeArrowheads="1"/>
          </p:cNvPicPr>
          <p:nvPr/>
        </p:nvPicPr>
        <p:blipFill>
          <a:blip r:embed="rId3" cstate="print"/>
          <a:srcRect/>
          <a:stretch>
            <a:fillRect/>
          </a:stretch>
        </p:blipFill>
        <p:spPr bwMode="auto">
          <a:xfrm>
            <a:off x="500063" y="4929188"/>
            <a:ext cx="7921625"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rrowheads="1"/>
          </p:cNvPicPr>
          <p:nvPr/>
        </p:nvPicPr>
        <p:blipFill>
          <a:blip r:embed="rId2" cstate="print"/>
          <a:srcRect/>
          <a:stretch>
            <a:fillRect/>
          </a:stretch>
        </p:blipFill>
        <p:spPr bwMode="auto">
          <a:xfrm>
            <a:off x="0" y="0"/>
            <a:ext cx="8997950" cy="676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07950" y="1341438"/>
            <a:ext cx="8750300" cy="4535487"/>
          </a:xfrm>
        </p:spPr>
        <p:txBody>
          <a:bodyPr/>
          <a:lstStyle/>
          <a:p>
            <a:pPr marL="0" indent="0" algn="just">
              <a:lnSpc>
                <a:spcPct val="90000"/>
              </a:lnSpc>
              <a:defRPr/>
            </a:pPr>
            <a:r>
              <a:rPr lang="zh-CN" altLang="en-US" sz="2800" dirty="0" smtClean="0">
                <a:latin typeface="+mn-ea"/>
              </a:rPr>
              <a:t>在</a:t>
            </a:r>
            <a:r>
              <a:rPr lang="en-US" altLang="zh-CN" sz="2800" dirty="0" smtClean="0">
                <a:latin typeface="+mn-ea"/>
              </a:rPr>
              <a:t>CNC</a:t>
            </a:r>
            <a:r>
              <a:rPr lang="zh-CN" altLang="en-US" sz="2800" dirty="0" smtClean="0">
                <a:latin typeface="+mn-ea"/>
              </a:rPr>
              <a:t>数控机床上，曲线轮廓加工通过</a:t>
            </a:r>
            <a:r>
              <a:rPr lang="zh-CN" altLang="en-US" sz="2800" dirty="0" smtClean="0">
                <a:solidFill>
                  <a:srgbClr val="FF0000"/>
                </a:solidFill>
                <a:latin typeface="+mn-ea"/>
              </a:rPr>
              <a:t>插补计算</a:t>
            </a:r>
            <a:r>
              <a:rPr lang="zh-CN" altLang="en-US" sz="2800" dirty="0" smtClean="0">
                <a:latin typeface="+mn-ea"/>
              </a:rPr>
              <a:t>实现。对轮廓线的起点到终点之间计算出有限个坐标点，用折线逼近所要加工的曲线。</a:t>
            </a:r>
            <a:endParaRPr lang="en-US" altLang="zh-CN" sz="2800" dirty="0" smtClean="0">
              <a:latin typeface="+mn-ea"/>
            </a:endParaRPr>
          </a:p>
          <a:p>
            <a:pPr marL="0" indent="0" algn="just">
              <a:lnSpc>
                <a:spcPct val="90000"/>
              </a:lnSpc>
              <a:defRPr/>
            </a:pPr>
            <a:endParaRPr lang="zh-CN" altLang="en-US" sz="2800" dirty="0" smtClean="0">
              <a:latin typeface="+mn-ea"/>
            </a:endParaRPr>
          </a:p>
          <a:p>
            <a:pPr marL="0" indent="0">
              <a:lnSpc>
                <a:spcPct val="90000"/>
              </a:lnSpc>
              <a:defRPr/>
            </a:pPr>
            <a:r>
              <a:rPr lang="zh-CN" altLang="en-US" sz="2800" dirty="0" smtClean="0">
                <a:latin typeface="+mn-ea"/>
              </a:rPr>
              <a:t>插补方法可以分为两大类：</a:t>
            </a:r>
            <a:r>
              <a:rPr lang="zh-CN" altLang="en-US" sz="2800" dirty="0" smtClean="0">
                <a:solidFill>
                  <a:srgbClr val="FF0000"/>
                </a:solidFill>
                <a:latin typeface="+mn-ea"/>
              </a:rPr>
              <a:t>脉冲增量插补</a:t>
            </a:r>
            <a:r>
              <a:rPr lang="zh-CN" altLang="en-US" sz="2800" dirty="0" smtClean="0">
                <a:latin typeface="+mn-ea"/>
              </a:rPr>
              <a:t>和</a:t>
            </a:r>
            <a:r>
              <a:rPr lang="zh-CN" altLang="en-US" sz="2800" dirty="0" smtClean="0">
                <a:solidFill>
                  <a:srgbClr val="FF0000"/>
                </a:solidFill>
                <a:latin typeface="+mn-ea"/>
              </a:rPr>
              <a:t>数据采样插补</a:t>
            </a:r>
            <a:r>
              <a:rPr lang="zh-CN" altLang="en-US" sz="2800" dirty="0" smtClean="0">
                <a:latin typeface="+mn-ea"/>
              </a:rPr>
              <a:t>。</a:t>
            </a:r>
            <a:endParaRPr lang="en-US" altLang="zh-CN" sz="2800" dirty="0" smtClean="0">
              <a:latin typeface="+mn-ea"/>
            </a:endParaRPr>
          </a:p>
          <a:p>
            <a:pPr marL="0" indent="0">
              <a:lnSpc>
                <a:spcPct val="90000"/>
              </a:lnSpc>
              <a:defRPr/>
            </a:pPr>
            <a:endParaRPr lang="zh-CN" altLang="en-US" sz="2800" dirty="0" smtClean="0">
              <a:latin typeface="+mn-ea"/>
            </a:endParaRPr>
          </a:p>
          <a:p>
            <a:pPr marL="0" indent="0">
              <a:lnSpc>
                <a:spcPct val="90000"/>
              </a:lnSpc>
              <a:defRPr/>
            </a:pPr>
            <a:r>
              <a:rPr lang="zh-CN" altLang="en-US" sz="2800" dirty="0" smtClean="0">
                <a:solidFill>
                  <a:srgbClr val="FF0000"/>
                </a:solidFill>
                <a:latin typeface="+mn-ea"/>
              </a:rPr>
              <a:t>脉冲增量插补是控制单个脉冲输出规律的插补方法，如逐点比较法、数字积分法。该常用于步进电机控制系统。</a:t>
            </a:r>
            <a:endParaRPr lang="zh-CN" altLang="en-US" sz="2800" dirty="0">
              <a:solidFill>
                <a:srgbClr val="FF0000"/>
              </a:solidFill>
              <a:latin typeface="+mn-ea"/>
            </a:endParaRPr>
          </a:p>
        </p:txBody>
      </p:sp>
      <p:sp>
        <p:nvSpPr>
          <p:cNvPr id="24578" name="Rectangle 2"/>
          <p:cNvSpPr>
            <a:spLocks noGrp="1" noChangeArrowheads="1"/>
          </p:cNvSpPr>
          <p:nvPr>
            <p:ph type="title"/>
          </p:nvPr>
        </p:nvSpPr>
        <p:spPr>
          <a:xfrm>
            <a:off x="611188" y="115888"/>
            <a:ext cx="7772400" cy="1143000"/>
          </a:xfrm>
        </p:spPr>
        <p:txBody>
          <a:bodyPr/>
          <a:lstStyle/>
          <a:p>
            <a:pPr eaLnBrk="1" hangingPunct="1"/>
            <a:r>
              <a:rPr lang="en-US" altLang="zh-CN" sz="3200" smtClean="0">
                <a:solidFill>
                  <a:schemeClr val="folHlink"/>
                </a:solidFill>
                <a:latin typeface="宋体" pitchFamily="2" charset="-122"/>
              </a:rPr>
              <a:t>4.2  </a:t>
            </a:r>
            <a:r>
              <a:rPr lang="zh-CN" altLang="en-US" sz="3200" smtClean="0">
                <a:solidFill>
                  <a:schemeClr val="folHlink"/>
                </a:solidFill>
                <a:latin typeface="宋体" pitchFamily="2" charset="-122"/>
              </a:rPr>
              <a:t>插补原理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07950" y="1341438"/>
            <a:ext cx="8351838" cy="4535487"/>
          </a:xfrm>
        </p:spPr>
        <p:txBody>
          <a:bodyPr/>
          <a:lstStyle/>
          <a:p>
            <a:pPr algn="just" eaLnBrk="1" hangingPunct="1">
              <a:lnSpc>
                <a:spcPct val="90000"/>
              </a:lnSpc>
              <a:buSzPct val="70000"/>
              <a:buFont typeface="Wingdings" pitchFamily="2" charset="2"/>
              <a:buNone/>
            </a:pPr>
            <a:r>
              <a:rPr lang="zh-CN" altLang="en-US" dirty="0" smtClean="0">
                <a:latin typeface="宋体" pitchFamily="2" charset="-122"/>
                <a:cs typeface="Times New Roman" pitchFamily="18" charset="0"/>
              </a:rPr>
              <a:t>	所谓</a:t>
            </a:r>
            <a:r>
              <a:rPr lang="zh-CN" altLang="en-US" dirty="0" smtClean="0">
                <a:solidFill>
                  <a:srgbClr val="FF0000"/>
                </a:solidFill>
                <a:latin typeface="宋体" pitchFamily="2" charset="-122"/>
                <a:cs typeface="Times New Roman" pitchFamily="18" charset="0"/>
              </a:rPr>
              <a:t>逐点比较法插补</a:t>
            </a:r>
            <a:r>
              <a:rPr lang="zh-CN" altLang="en-US" dirty="0" smtClean="0">
                <a:latin typeface="宋体" pitchFamily="2" charset="-122"/>
                <a:cs typeface="Times New Roman" pitchFamily="18" charset="0"/>
              </a:rPr>
              <a:t>，就是每走一步都要和给定轨迹上的坐标值进行比较来决定每一步的进给方向。</a:t>
            </a:r>
          </a:p>
          <a:p>
            <a:pPr algn="just" eaLnBrk="1" hangingPunct="1">
              <a:lnSpc>
                <a:spcPct val="90000"/>
              </a:lnSpc>
              <a:buSzPct val="70000"/>
              <a:buFont typeface="Wingdings" pitchFamily="2" charset="2"/>
              <a:buNone/>
            </a:pPr>
            <a:endParaRPr lang="zh-CN" altLang="en-US" dirty="0" smtClean="0">
              <a:latin typeface="宋体" pitchFamily="2" charset="-122"/>
              <a:cs typeface="Times New Roman" pitchFamily="18" charset="0"/>
            </a:endParaRPr>
          </a:p>
          <a:p>
            <a:pPr algn="just" eaLnBrk="1" hangingPunct="1">
              <a:lnSpc>
                <a:spcPct val="90000"/>
              </a:lnSpc>
              <a:buSzPct val="70000"/>
              <a:buFont typeface="Wingdings" pitchFamily="2" charset="2"/>
              <a:buNone/>
            </a:pPr>
            <a:r>
              <a:rPr lang="zh-CN" altLang="en-US" dirty="0" smtClean="0">
                <a:latin typeface="宋体" pitchFamily="2" charset="-122"/>
                <a:cs typeface="Times New Roman" pitchFamily="18" charset="0"/>
              </a:rPr>
              <a:t>	如果原来的点在给定轨迹的下方，下一步就向给定轨迹的上方行进；如果原来在给定轨迹的里面，下一步就向给定轨迹的外面行进。</a:t>
            </a:r>
            <a:r>
              <a:rPr lang="zh-CN" altLang="en-US" dirty="0" smtClean="0">
                <a:solidFill>
                  <a:schemeClr val="folHlink"/>
                </a:solidFill>
                <a:latin typeface="宋体" pitchFamily="2" charset="-122"/>
                <a:cs typeface="Times New Roman" pitchFamily="18" charset="0"/>
              </a:rPr>
              <a:t>通过每一步逐点比较，得到行进的走向，从而逼近给定轨迹，形成逐点比较插补。</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0" y="4149725"/>
            <a:ext cx="8820150" cy="2016125"/>
          </a:xfrm>
        </p:spPr>
        <p:txBody>
          <a:bodyPr/>
          <a:lstStyle/>
          <a:p>
            <a:pPr algn="just" eaLnBrk="1" hangingPunct="1">
              <a:buSzPct val="70000"/>
              <a:buFont typeface="Wingdings" pitchFamily="2" charset="2"/>
              <a:buNone/>
            </a:pPr>
            <a:r>
              <a:rPr lang="zh-CN" altLang="en-US" dirty="0" smtClean="0">
                <a:latin typeface="宋体" pitchFamily="2" charset="-122"/>
                <a:cs typeface="Times New Roman" pitchFamily="18" charset="0"/>
              </a:rPr>
              <a:t>	</a:t>
            </a:r>
            <a:r>
              <a:rPr lang="zh-CN" altLang="en-US" sz="2800" dirty="0" smtClean="0">
                <a:latin typeface="宋体" pitchFamily="2" charset="-122"/>
                <a:cs typeface="Times New Roman" pitchFamily="18" charset="0"/>
              </a:rPr>
              <a:t>逐点比较法是以</a:t>
            </a:r>
            <a:r>
              <a:rPr lang="zh-CN" altLang="en-US" sz="2800" dirty="0" smtClean="0">
                <a:solidFill>
                  <a:schemeClr val="folHlink"/>
                </a:solidFill>
                <a:latin typeface="宋体" pitchFamily="2" charset="-122"/>
                <a:cs typeface="Times New Roman" pitchFamily="18" charset="0"/>
              </a:rPr>
              <a:t>阶梯折线来逼近直线或圆弧</a:t>
            </a:r>
            <a:r>
              <a:rPr lang="zh-CN" altLang="en-US" sz="2800" dirty="0" smtClean="0">
                <a:latin typeface="宋体" pitchFamily="2" charset="-122"/>
                <a:cs typeface="Times New Roman" pitchFamily="18" charset="0"/>
              </a:rPr>
              <a:t>等曲线的，它与规定的加工直线或圆弧之间的</a:t>
            </a:r>
            <a:r>
              <a:rPr lang="zh-CN" altLang="en-US" sz="2800" dirty="0" smtClean="0">
                <a:solidFill>
                  <a:srgbClr val="FF0000"/>
                </a:solidFill>
                <a:latin typeface="宋体" pitchFamily="2" charset="-122"/>
                <a:cs typeface="Times New Roman" pitchFamily="18" charset="0"/>
              </a:rPr>
              <a:t>最大误差为一个脉冲当量</a:t>
            </a:r>
            <a:r>
              <a:rPr lang="zh-CN" altLang="en-US" sz="2800" dirty="0" smtClean="0">
                <a:latin typeface="宋体" pitchFamily="2" charset="-122"/>
                <a:cs typeface="Times New Roman" pitchFamily="18" charset="0"/>
              </a:rPr>
              <a:t>。只要把脉冲当量</a:t>
            </a:r>
            <a:r>
              <a:rPr lang="en-US" altLang="zh-CN" sz="2800" dirty="0" smtClean="0">
                <a:latin typeface="宋体" pitchFamily="2" charset="-122"/>
                <a:cs typeface="Times New Roman" pitchFamily="18" charset="0"/>
              </a:rPr>
              <a:t>(</a:t>
            </a:r>
            <a:r>
              <a:rPr lang="zh-CN" altLang="en-US" sz="2800" dirty="0" smtClean="0">
                <a:latin typeface="宋体" pitchFamily="2" charset="-122"/>
                <a:cs typeface="Times New Roman" pitchFamily="18" charset="0"/>
              </a:rPr>
              <a:t>每走一步的距离，即步长</a:t>
            </a:r>
            <a:r>
              <a:rPr lang="en-US" altLang="zh-CN" sz="2800" dirty="0" smtClean="0">
                <a:latin typeface="宋体" pitchFamily="2" charset="-122"/>
                <a:cs typeface="Times New Roman" pitchFamily="18" charset="0"/>
              </a:rPr>
              <a:t>)</a:t>
            </a:r>
            <a:r>
              <a:rPr lang="zh-CN" altLang="en-US" sz="2800" dirty="0" smtClean="0">
                <a:latin typeface="宋体" pitchFamily="2" charset="-122"/>
                <a:cs typeface="Times New Roman" pitchFamily="18" charset="0"/>
              </a:rPr>
              <a:t>取得足够小，就可达到加工精度的要求。</a:t>
            </a:r>
            <a:endParaRPr lang="zh-CN" altLang="en-US" sz="2800" dirty="0" smtClean="0"/>
          </a:p>
        </p:txBody>
      </p:sp>
      <p:pic>
        <p:nvPicPr>
          <p:cNvPr id="26627" name="Picture 4"/>
          <p:cNvPicPr>
            <a:picLocks noChangeAspect="1" noChangeArrowheads="1"/>
          </p:cNvPicPr>
          <p:nvPr/>
        </p:nvPicPr>
        <p:blipFill>
          <a:blip r:embed="rId2" cstate="print"/>
          <a:srcRect/>
          <a:stretch>
            <a:fillRect/>
          </a:stretch>
        </p:blipFill>
        <p:spPr bwMode="auto">
          <a:xfrm>
            <a:off x="1908175" y="260350"/>
            <a:ext cx="4895850" cy="3609975"/>
          </a:xfrm>
          <a:prstGeom prst="rect">
            <a:avLst/>
          </a:prstGeom>
          <a:solidFill>
            <a:srgbClr val="FFFF00"/>
          </a:solid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0" y="1052513"/>
            <a:ext cx="9144000" cy="5545137"/>
          </a:xfrm>
        </p:spPr>
        <p:txBody>
          <a:bodyPr/>
          <a:lstStyle/>
          <a:p>
            <a:pPr algn="just"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、第一象限直线插补</a:t>
            </a:r>
            <a:r>
              <a:rPr lang="zh-CN" altLang="en-US" sz="2400" dirty="0" smtClean="0">
                <a:latin typeface="宋体" pitchFamily="2" charset="-122"/>
              </a:rPr>
              <a:t> </a:t>
            </a:r>
          </a:p>
          <a:p>
            <a:pPr algn="just" eaLnBrk="1" hangingPunct="1">
              <a:lnSpc>
                <a:spcPct val="90000"/>
              </a:lnSpc>
              <a:buSzPct val="70000"/>
              <a:buFont typeface="Wingdings" pitchFamily="2" charset="2"/>
              <a:buNone/>
            </a:pPr>
            <a:r>
              <a:rPr lang="zh-CN" altLang="en-US" sz="2400" dirty="0" smtClean="0">
                <a:latin typeface="宋体" pitchFamily="2" charset="-122"/>
              </a:rPr>
              <a:t>  	根据逐点比较法插补原理，必须把每一插值点的实际位置与给定轨迹的理想位置间的误差，即偏差计算出来，根据偏差的正、负决定下一步的走向，来逼近给定轨迹。</a:t>
            </a:r>
          </a:p>
          <a:p>
            <a:pPr algn="just"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SzPct val="70000"/>
              <a:buFont typeface="Wingdings" pitchFamily="2" charset="2"/>
              <a:buNone/>
            </a:pPr>
            <a:r>
              <a:rPr lang="zh-CN" altLang="en-US" sz="2400" dirty="0" smtClean="0">
                <a:solidFill>
                  <a:schemeClr val="folHlink"/>
                </a:solidFill>
                <a:latin typeface="宋体" pitchFamily="2" charset="-122"/>
              </a:rPr>
              <a:t>	 </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偏差计算公式</a:t>
            </a:r>
            <a:r>
              <a:rPr lang="zh-CN" altLang="en-US" sz="2400" dirty="0" smtClean="0">
                <a:latin typeface="宋体" pitchFamily="2" charset="-122"/>
              </a:rPr>
              <a:t> </a:t>
            </a:r>
          </a:p>
          <a:p>
            <a:pPr eaLnBrk="1" hangingPunct="1">
              <a:lnSpc>
                <a:spcPct val="90000"/>
              </a:lnSpc>
              <a:buSzPct val="70000"/>
              <a:buFont typeface="Wingdings" pitchFamily="2" charset="2"/>
              <a:buNone/>
            </a:pPr>
            <a:r>
              <a:rPr lang="zh-CN" altLang="en-US" sz="2400" dirty="0" smtClean="0">
                <a:latin typeface="宋体" pitchFamily="2" charset="-122"/>
              </a:rPr>
              <a:t>	在第一象限加工直线段</a:t>
            </a:r>
            <a:r>
              <a:rPr lang="en-US" altLang="zh-CN" sz="2400" dirty="0" smtClean="0">
                <a:latin typeface="宋体" pitchFamily="2" charset="-122"/>
              </a:rPr>
              <a:t>OA</a:t>
            </a:r>
            <a:r>
              <a:rPr lang="zh-CN" altLang="en-US" sz="2400" dirty="0" smtClean="0">
                <a:latin typeface="宋体" pitchFamily="2" charset="-122"/>
              </a:rPr>
              <a:t>，取直线段的</a:t>
            </a:r>
            <a:r>
              <a:rPr lang="zh-CN" altLang="en-US" sz="2400" dirty="0" smtClean="0">
                <a:solidFill>
                  <a:srgbClr val="FF0000"/>
                </a:solidFill>
                <a:latin typeface="宋体" pitchFamily="2" charset="-122"/>
              </a:rPr>
              <a:t>起点为坐标原点</a:t>
            </a:r>
            <a:r>
              <a:rPr lang="zh-CN" altLang="en-US" sz="2400" dirty="0" smtClean="0">
                <a:latin typeface="宋体" pitchFamily="2" charset="-122"/>
              </a:rPr>
              <a:t>，直线段</a:t>
            </a:r>
            <a:r>
              <a:rPr lang="zh-CN" altLang="en-US" sz="2400" dirty="0" smtClean="0">
                <a:solidFill>
                  <a:srgbClr val="FF0000"/>
                </a:solidFill>
                <a:latin typeface="宋体" pitchFamily="2" charset="-122"/>
              </a:rPr>
              <a:t>终点坐标</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e</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y</a:t>
            </a:r>
            <a:r>
              <a:rPr lang="en-US" altLang="zh-CN" sz="2400" baseline="-30000" dirty="0" smtClean="0">
                <a:solidFill>
                  <a:srgbClr val="FF0000"/>
                </a:solidFill>
                <a:latin typeface="宋体" pitchFamily="2" charset="-122"/>
              </a:rPr>
              <a:t>e</a:t>
            </a:r>
            <a:r>
              <a:rPr lang="en-US" altLang="zh-CN" sz="2400" dirty="0" smtClean="0">
                <a:solidFill>
                  <a:srgbClr val="FF0000"/>
                </a:solidFill>
                <a:latin typeface="宋体" pitchFamily="2" charset="-122"/>
              </a:rPr>
              <a:t>)</a:t>
            </a:r>
            <a:r>
              <a:rPr lang="zh-CN" altLang="en-US" sz="2400" dirty="0" smtClean="0">
                <a:latin typeface="宋体" pitchFamily="2" charset="-122"/>
              </a:rPr>
              <a:t>是已知的。</a:t>
            </a:r>
            <a:r>
              <a:rPr lang="zh-CN" altLang="en-US" sz="2400" dirty="0" smtClean="0">
                <a:solidFill>
                  <a:srgbClr val="FF0000"/>
                </a:solidFill>
                <a:latin typeface="宋体" pitchFamily="2" charset="-122"/>
              </a:rPr>
              <a:t>点</a:t>
            </a:r>
            <a:r>
              <a:rPr lang="en-US" altLang="zh-CN" sz="2400" dirty="0" smtClean="0">
                <a:solidFill>
                  <a:srgbClr val="FF0000"/>
                </a:solidFill>
                <a:latin typeface="宋体" pitchFamily="2" charset="-122"/>
              </a:rPr>
              <a:t>m(</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m</a:t>
            </a:r>
            <a:r>
              <a:rPr lang="en-US" altLang="zh-CN" sz="2400" dirty="0" smtClean="0">
                <a:solidFill>
                  <a:srgbClr val="FF0000"/>
                </a:solidFill>
                <a:latin typeface="宋体" pitchFamily="2" charset="-122"/>
              </a:rPr>
              <a:t>)</a:t>
            </a:r>
            <a:r>
              <a:rPr lang="zh-CN" altLang="en-US" sz="2400" dirty="0" smtClean="0">
                <a:solidFill>
                  <a:srgbClr val="FF0000"/>
                </a:solidFill>
                <a:latin typeface="宋体" pitchFamily="2" charset="-122"/>
              </a:rPr>
              <a:t>为加工点</a:t>
            </a:r>
            <a:r>
              <a:rPr lang="en-US" altLang="zh-CN" sz="2400" dirty="0" smtClean="0">
                <a:solidFill>
                  <a:srgbClr val="FF0000"/>
                </a:solidFill>
                <a:latin typeface="宋体" pitchFamily="2" charset="-122"/>
              </a:rPr>
              <a:t>(</a:t>
            </a:r>
            <a:r>
              <a:rPr lang="zh-CN" altLang="en-US" sz="2400" dirty="0" smtClean="0">
                <a:solidFill>
                  <a:srgbClr val="FF0000"/>
                </a:solidFill>
                <a:latin typeface="宋体" pitchFamily="2" charset="-122"/>
              </a:rPr>
              <a:t>动点</a:t>
            </a:r>
            <a:r>
              <a:rPr lang="en-US" altLang="zh-CN" sz="2400" dirty="0" smtClean="0">
                <a:solidFill>
                  <a:srgbClr val="FF0000"/>
                </a:solidFill>
                <a:latin typeface="宋体" pitchFamily="2" charset="-122"/>
              </a:rPr>
              <a:t>)</a:t>
            </a:r>
            <a:r>
              <a:rPr lang="zh-CN" altLang="en-US" sz="2400" dirty="0" smtClean="0">
                <a:latin typeface="宋体" pitchFamily="2" charset="-122"/>
              </a:rPr>
              <a:t>，若点</a:t>
            </a:r>
            <a:r>
              <a:rPr lang="en-US" altLang="zh-CN" sz="2400" dirty="0" smtClean="0">
                <a:latin typeface="宋体" pitchFamily="2" charset="-122"/>
              </a:rPr>
              <a:t>m</a:t>
            </a:r>
            <a:r>
              <a:rPr lang="zh-CN" altLang="en-US" sz="2400" dirty="0" smtClean="0">
                <a:latin typeface="宋体" pitchFamily="2" charset="-122"/>
              </a:rPr>
              <a:t>在直线段</a:t>
            </a:r>
            <a:r>
              <a:rPr lang="en-US" altLang="zh-CN" sz="2400" dirty="0" smtClean="0">
                <a:latin typeface="宋体" pitchFamily="2" charset="-122"/>
              </a:rPr>
              <a:t>OA</a:t>
            </a:r>
            <a:r>
              <a:rPr lang="zh-CN" altLang="en-US" sz="2400" dirty="0" smtClean="0">
                <a:latin typeface="宋体" pitchFamily="2" charset="-122"/>
              </a:rPr>
              <a:t>上，则有</a:t>
            </a:r>
          </a:p>
          <a:p>
            <a:pPr algn="just" eaLnBrk="1" hangingPunct="1">
              <a:lnSpc>
                <a:spcPct val="90000"/>
              </a:lnSpc>
              <a:buSzPct val="70000"/>
              <a:buFont typeface="Wingdings" pitchFamily="2" charset="2"/>
              <a:buNone/>
            </a:pPr>
            <a:r>
              <a:rPr lang="zh-CN" altLang="en-US" sz="2400" dirty="0" smtClean="0">
                <a:latin typeface="宋体" pitchFamily="2" charset="-122"/>
              </a:rPr>
              <a:t>              </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a:t>
            </a:r>
            <a:r>
              <a:rPr lang="zh-CN" altLang="en-US"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smtClean="0">
                <a:latin typeface="宋体" pitchFamily="2" charset="-122"/>
              </a:rPr>
              <a:t>/y</a:t>
            </a:r>
            <a:r>
              <a:rPr lang="en-US" altLang="zh-CN" sz="2400" baseline="-30000" dirty="0" smtClean="0">
                <a:latin typeface="宋体" pitchFamily="2" charset="-122"/>
              </a:rPr>
              <a:t>e</a:t>
            </a:r>
            <a:endParaRPr lang="en-US" altLang="zh-CN" sz="2400" dirty="0" smtClean="0">
              <a:latin typeface="宋体" pitchFamily="2" charset="-122"/>
            </a:endParaRPr>
          </a:p>
          <a:p>
            <a:pPr algn="just" eaLnBrk="1" hangingPunct="1">
              <a:lnSpc>
                <a:spcPct val="90000"/>
              </a:lnSpc>
              <a:buSzPct val="70000"/>
              <a:buFont typeface="Wingdings" pitchFamily="2" charset="2"/>
              <a:buNone/>
            </a:pPr>
            <a:r>
              <a:rPr lang="zh-CN" altLang="en-US" sz="2400" dirty="0" smtClean="0">
                <a:latin typeface="宋体" pitchFamily="2" charset="-122"/>
              </a:rPr>
              <a:t>	即：        </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y</a:t>
            </a:r>
            <a:r>
              <a:rPr lang="en-US" altLang="zh-CN" sz="2400" baseline="-30000" dirty="0" err="1" smtClean="0">
                <a:latin typeface="宋体" pitchFamily="2" charset="-122"/>
              </a:rPr>
              <a:t>e</a:t>
            </a:r>
            <a:r>
              <a:rPr lang="zh-CN" altLang="en-US" sz="2400" dirty="0" smtClean="0">
                <a:latin typeface="宋体" pitchFamily="2" charset="-122"/>
              </a:rPr>
              <a:t>＝</a:t>
            </a:r>
            <a:r>
              <a:rPr lang="en-US" altLang="zh-CN" sz="2400" dirty="0" smtClean="0">
                <a:latin typeface="宋体" pitchFamily="2" charset="-122"/>
              </a:rPr>
              <a:t>0</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zh-CN" altLang="en-US" sz="2400" dirty="0" smtClean="0">
                <a:latin typeface="宋体" pitchFamily="2" charset="-122"/>
              </a:rPr>
              <a:t>取直线插补的偏差判别式为：</a:t>
            </a:r>
          </a:p>
          <a:p>
            <a:pPr algn="just" eaLnBrk="1" hangingPunct="1">
              <a:lnSpc>
                <a:spcPct val="90000"/>
              </a:lnSpc>
              <a:buSzPct val="70000"/>
              <a:buFont typeface="Wingdings" pitchFamily="2" charset="2"/>
              <a:buNone/>
            </a:pPr>
            <a:r>
              <a:rPr lang="zh-CN" altLang="en-US" sz="2400" dirty="0" smtClean="0">
                <a:solidFill>
                  <a:srgbClr val="00FF00"/>
                </a:solidFill>
                <a:latin typeface="宋体" pitchFamily="2" charset="-122"/>
              </a:rPr>
              <a:t>              </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e</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e</a:t>
            </a:r>
            <a:endParaRPr lang="zh-CN" altLang="en-US" sz="2400" baseline="-30000" dirty="0" smtClean="0">
              <a:solidFill>
                <a:srgbClr val="FF0000"/>
              </a:solidFill>
              <a:latin typeface="宋体" pitchFamily="2" charset="-122"/>
            </a:endParaRPr>
          </a:p>
        </p:txBody>
      </p:sp>
      <p:sp>
        <p:nvSpPr>
          <p:cNvPr id="27650" name="Rectangle 2"/>
          <p:cNvSpPr>
            <a:spLocks noGrp="1" noChangeArrowheads="1"/>
          </p:cNvSpPr>
          <p:nvPr>
            <p:ph type="title"/>
          </p:nvPr>
        </p:nvSpPr>
        <p:spPr>
          <a:xfrm>
            <a:off x="539750" y="0"/>
            <a:ext cx="7772400" cy="908050"/>
          </a:xfrm>
        </p:spPr>
        <p:txBody>
          <a:bodyPr/>
          <a:lstStyle/>
          <a:p>
            <a:pPr eaLnBrk="1" hangingPunct="1"/>
            <a:r>
              <a:rPr lang="en-US" altLang="zh-CN" sz="3200" smtClean="0">
                <a:latin typeface="宋体" pitchFamily="2" charset="-122"/>
              </a:rPr>
              <a:t>1 </a:t>
            </a:r>
            <a:r>
              <a:rPr lang="zh-CN" altLang="en-US" sz="3200" smtClean="0">
                <a:latin typeface="宋体" pitchFamily="2" charset="-122"/>
              </a:rPr>
              <a:t>逐点比较直线插补</a:t>
            </a:r>
          </a:p>
        </p:txBody>
      </p:sp>
      <p:pic>
        <p:nvPicPr>
          <p:cNvPr id="27652" name="Picture 5"/>
          <p:cNvPicPr>
            <a:picLocks noChangeAspect="1" noChangeArrowheads="1"/>
          </p:cNvPicPr>
          <p:nvPr/>
        </p:nvPicPr>
        <p:blipFill>
          <a:blip r:embed="rId2" cstate="print"/>
          <a:srcRect/>
          <a:stretch>
            <a:fillRect/>
          </a:stretch>
        </p:blipFill>
        <p:spPr bwMode="auto">
          <a:xfrm>
            <a:off x="5724525" y="4365625"/>
            <a:ext cx="3048000" cy="223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
          <p:cNvSpPr>
            <a:spLocks noGrp="1" noChangeArrowheads="1"/>
          </p:cNvSpPr>
          <p:nvPr>
            <p:ph idx="1"/>
          </p:nvPr>
        </p:nvSpPr>
        <p:spPr>
          <a:xfrm>
            <a:off x="1476375" y="2708275"/>
            <a:ext cx="5832475" cy="2506663"/>
          </a:xfrm>
        </p:spPr>
        <p:txBody>
          <a:bodyPr/>
          <a:lstStyle/>
          <a:p>
            <a:pPr eaLnBrk="1" hangingPunct="1">
              <a:buFont typeface="Wingdings" pitchFamily="2" charset="2"/>
              <a:buNone/>
            </a:pPr>
            <a:r>
              <a:rPr kumimoji="0" lang="en-US" altLang="zh-CN" smtClean="0">
                <a:latin typeface="宋体" pitchFamily="2" charset="-122"/>
              </a:rPr>
              <a:t>1</a:t>
            </a:r>
            <a:r>
              <a:rPr kumimoji="0" lang="zh-CN" altLang="en-US" smtClean="0">
                <a:latin typeface="宋体" pitchFamily="2" charset="-122"/>
              </a:rPr>
              <a:t>、</a:t>
            </a:r>
            <a:r>
              <a:rPr lang="zh-CN" altLang="en-US" smtClean="0">
                <a:latin typeface="宋体" pitchFamily="2" charset="-122"/>
              </a:rPr>
              <a:t>数字控制基础 </a:t>
            </a:r>
          </a:p>
          <a:p>
            <a:pPr eaLnBrk="1" hangingPunct="1">
              <a:buFont typeface="Wingdings" pitchFamily="2" charset="2"/>
              <a:buNone/>
            </a:pPr>
            <a:r>
              <a:rPr lang="en-US" altLang="zh-CN" smtClean="0">
                <a:latin typeface="宋体" pitchFamily="2" charset="-122"/>
              </a:rPr>
              <a:t>2</a:t>
            </a:r>
            <a:r>
              <a:rPr lang="zh-CN" altLang="en-US" smtClean="0">
                <a:latin typeface="宋体" pitchFamily="2" charset="-122"/>
              </a:rPr>
              <a:t>、插补原理 </a:t>
            </a:r>
          </a:p>
          <a:p>
            <a:pPr eaLnBrk="1" hangingPunct="1">
              <a:buSzPct val="70000"/>
              <a:buFont typeface="Wingdings" pitchFamily="2" charset="2"/>
              <a:buNone/>
            </a:pPr>
            <a:r>
              <a:rPr lang="en-US" altLang="zh-CN" smtClean="0">
                <a:latin typeface="宋体" pitchFamily="2" charset="-122"/>
              </a:rPr>
              <a:t>3</a:t>
            </a:r>
            <a:r>
              <a:rPr lang="zh-CN" altLang="en-US" smtClean="0">
                <a:latin typeface="宋体" pitchFamily="2" charset="-122"/>
              </a:rPr>
              <a:t>、步进驱动控制技术</a:t>
            </a:r>
            <a:endParaRPr lang="en-US" altLang="zh-CN" smtClean="0">
              <a:latin typeface="宋体" pitchFamily="2" charset="-122"/>
            </a:endParaRPr>
          </a:p>
          <a:p>
            <a:pPr eaLnBrk="1" hangingPunct="1">
              <a:buSzPct val="70000"/>
              <a:buFont typeface="Wingdings" pitchFamily="2" charset="2"/>
              <a:buNone/>
            </a:pPr>
            <a:r>
              <a:rPr lang="en-US" altLang="zh-CN" smtClean="0">
                <a:latin typeface="宋体" pitchFamily="2" charset="-122"/>
              </a:rPr>
              <a:t>4</a:t>
            </a:r>
            <a:r>
              <a:rPr lang="zh-CN" altLang="en-US" smtClean="0">
                <a:latin typeface="宋体" pitchFamily="2" charset="-122"/>
              </a:rPr>
              <a:t>、伺服驱动控制技术</a:t>
            </a:r>
            <a:endParaRPr lang="en-US" altLang="zh-CN" smtClean="0">
              <a:latin typeface="宋体" pitchFamily="2" charset="-122"/>
            </a:endParaRPr>
          </a:p>
          <a:p>
            <a:pPr eaLnBrk="1" hangingPunct="1">
              <a:buSzPct val="70000"/>
              <a:buFont typeface="Wingdings" pitchFamily="2" charset="2"/>
              <a:buNone/>
            </a:pPr>
            <a:endParaRPr lang="en-US" altLang="zh-CN" smtClean="0">
              <a:latin typeface="宋体" pitchFamily="2" charset="-122"/>
            </a:endParaRPr>
          </a:p>
        </p:txBody>
      </p:sp>
      <p:sp>
        <p:nvSpPr>
          <p:cNvPr id="10242" name="Rectangle 2"/>
          <p:cNvSpPr>
            <a:spLocks noGrp="1" noChangeArrowheads="1"/>
          </p:cNvSpPr>
          <p:nvPr>
            <p:ph type="title"/>
          </p:nvPr>
        </p:nvSpPr>
        <p:spPr>
          <a:xfrm>
            <a:off x="611188" y="188913"/>
            <a:ext cx="7378700" cy="1143000"/>
          </a:xfrm>
        </p:spPr>
        <p:txBody>
          <a:bodyPr/>
          <a:lstStyle/>
          <a:p>
            <a:pPr eaLnBrk="1" hangingPunct="1"/>
            <a:r>
              <a:rPr kumimoji="0" lang="zh-CN" altLang="en-US" sz="3200" smtClean="0">
                <a:latin typeface="宋体" pitchFamily="2" charset="-122"/>
              </a:rPr>
              <a:t>本章主要内容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395288" y="404813"/>
            <a:ext cx="8640762" cy="6264275"/>
          </a:xfrm>
        </p:spPr>
        <p:txBody>
          <a:bodyPr/>
          <a:lstStyle/>
          <a:p>
            <a:pPr algn="just" eaLnBrk="1" hangingPunct="1">
              <a:lnSpc>
                <a:spcPct val="80000"/>
              </a:lnSpc>
              <a:buSzPct val="70000"/>
              <a:buFont typeface="Wingdings" pitchFamily="2" charset="2"/>
              <a:buNone/>
            </a:pPr>
            <a:r>
              <a:rPr lang="zh-CN" altLang="en-US" sz="2400" dirty="0" smtClean="0">
                <a:solidFill>
                  <a:schemeClr val="folHlink"/>
                </a:solidFill>
                <a:latin typeface="宋体" pitchFamily="2" charset="-122"/>
              </a:rPr>
              <a:t>	</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偏差判别</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OA</a:t>
            </a:r>
            <a:r>
              <a:rPr lang="zh-CN" altLang="en-US" sz="2400" dirty="0" smtClean="0">
                <a:solidFill>
                  <a:schemeClr val="folHlink"/>
                </a:solidFill>
                <a:latin typeface="宋体" pitchFamily="2" charset="-122"/>
              </a:rPr>
              <a:t>直线段上；</a:t>
            </a:r>
            <a:r>
              <a:rPr lang="zh-CN" altLang="en-US"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cs typeface="Times New Roman" pitchFamily="18" charset="0"/>
              </a:rPr>
              <a:t>	</a:t>
            </a:r>
            <a:r>
              <a:rPr lang="zh-CN" altLang="en-US" sz="2400" dirty="0" smtClean="0">
                <a:solidFill>
                  <a:srgbClr val="FF0000"/>
                </a:solidFill>
                <a:latin typeface="宋体" pitchFamily="2" charset="-122"/>
                <a:cs typeface="Times New Roman" pitchFamily="18" charset="0"/>
              </a:rPr>
              <a:t>若</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OA</a:t>
            </a:r>
            <a:r>
              <a:rPr lang="zh-CN" altLang="en-US" sz="2400" dirty="0" smtClean="0">
                <a:solidFill>
                  <a:schemeClr val="folHlink"/>
                </a:solidFill>
                <a:latin typeface="宋体" pitchFamily="2" charset="-122"/>
              </a:rPr>
              <a:t>直线段的上方；</a:t>
            </a:r>
            <a:r>
              <a:rPr lang="en-US" altLang="zh-CN"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OA</a:t>
            </a:r>
            <a:r>
              <a:rPr lang="zh-CN" altLang="en-US" sz="2400" dirty="0" smtClean="0">
                <a:solidFill>
                  <a:schemeClr val="folHlink"/>
                </a:solidFill>
                <a:latin typeface="宋体" pitchFamily="2" charset="-122"/>
              </a:rPr>
              <a:t>直线段的下方</a:t>
            </a:r>
          </a:p>
          <a:p>
            <a:pPr algn="just" eaLnBrk="1" hangingPunct="1">
              <a:lnSpc>
                <a:spcPct val="80000"/>
              </a:lnSpc>
              <a:buSzPct val="70000"/>
              <a:buFont typeface="Wingdings" pitchFamily="2" charset="2"/>
              <a:buNone/>
            </a:pPr>
            <a:r>
              <a:rPr lang="zh-CN" altLang="en-US"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确定进给方向</a:t>
            </a:r>
          </a:p>
          <a:p>
            <a:pPr algn="just" eaLnBrk="1" hangingPunct="1">
              <a:lnSpc>
                <a:spcPct val="80000"/>
              </a:lnSpc>
              <a:buSzPct val="70000"/>
              <a:buFont typeface="Wingdings" pitchFamily="2" charset="2"/>
              <a:buNone/>
            </a:pPr>
            <a:r>
              <a:rPr lang="zh-CN" altLang="en-US" sz="2400" dirty="0" smtClean="0">
                <a:latin typeface="宋体" pitchFamily="2" charset="-122"/>
              </a:rPr>
              <a:t>	从直线的起点</a:t>
            </a:r>
            <a:r>
              <a:rPr lang="en-US" altLang="zh-CN" sz="2400" dirty="0" smtClean="0">
                <a:latin typeface="宋体" pitchFamily="2" charset="-122"/>
              </a:rPr>
              <a:t>(</a:t>
            </a:r>
            <a:r>
              <a:rPr lang="zh-CN" altLang="en-US" sz="2400" dirty="0" smtClean="0">
                <a:latin typeface="宋体" pitchFamily="2" charset="-122"/>
              </a:rPr>
              <a:t>即坐标原点</a:t>
            </a:r>
            <a:r>
              <a:rPr lang="en-US" altLang="zh-CN" sz="2400" dirty="0" smtClean="0">
                <a:latin typeface="宋体" pitchFamily="2" charset="-122"/>
              </a:rPr>
              <a:t>)</a:t>
            </a:r>
            <a:r>
              <a:rPr lang="zh-CN" altLang="en-US" sz="2400" dirty="0" smtClean="0">
                <a:latin typeface="宋体" pitchFamily="2" charset="-122"/>
              </a:rPr>
              <a:t>出发；</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+x</a:t>
            </a:r>
            <a:r>
              <a:rPr lang="zh-CN" altLang="en-US" sz="2400" dirty="0" smtClean="0">
                <a:solidFill>
                  <a:schemeClr val="folHlink"/>
                </a:solidFill>
                <a:latin typeface="宋体" pitchFamily="2" charset="-122"/>
              </a:rPr>
              <a:t>轴方向进给一步；</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+y</a:t>
            </a:r>
            <a:r>
              <a:rPr lang="zh-CN" altLang="en-US" sz="2400" dirty="0" smtClean="0">
                <a:solidFill>
                  <a:schemeClr val="folHlink"/>
                </a:solidFill>
                <a:latin typeface="宋体" pitchFamily="2" charset="-122"/>
              </a:rPr>
              <a:t>轴方向进给一步；</a:t>
            </a:r>
          </a:p>
          <a:p>
            <a:pPr algn="just" eaLnBrk="1" hangingPunct="1">
              <a:lnSpc>
                <a:spcPct val="80000"/>
              </a:lnSpc>
              <a:buSzPct val="70000"/>
              <a:buFont typeface="Wingdings" pitchFamily="2" charset="2"/>
              <a:buNone/>
            </a:pPr>
            <a:r>
              <a:rPr lang="zh-CN" altLang="en-US" sz="2400" dirty="0" smtClean="0">
                <a:latin typeface="宋体" pitchFamily="2" charset="-122"/>
              </a:rPr>
              <a:t>	当两方向所走的步数与终点坐标</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cs typeface="Times New Roman" pitchFamily="18" charset="0"/>
              </a:rPr>
              <a:t>e</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e</a:t>
            </a:r>
            <a:r>
              <a:rPr lang="en-US" altLang="zh-CN" sz="2400" dirty="0" smtClean="0">
                <a:latin typeface="宋体" pitchFamily="2" charset="-122"/>
                <a:cs typeface="Times New Roman" pitchFamily="18" charset="0"/>
              </a:rPr>
              <a:t>)</a:t>
            </a:r>
            <a:r>
              <a:rPr lang="zh-CN" altLang="en-US" sz="2400" dirty="0" smtClean="0">
                <a:latin typeface="宋体" pitchFamily="2" charset="-122"/>
                <a:cs typeface="Times New Roman" pitchFamily="18" charset="0"/>
              </a:rPr>
              <a:t>相等时，停止插补。</a:t>
            </a:r>
          </a:p>
          <a:p>
            <a:pPr algn="just" eaLnBrk="1" hangingPunct="1">
              <a:lnSpc>
                <a:spcPct val="80000"/>
              </a:lnSpc>
              <a:buSzPct val="70000"/>
              <a:buFont typeface="Wingdings" pitchFamily="2" charset="2"/>
              <a:buNone/>
            </a:pPr>
            <a:endParaRPr lang="zh-CN" altLang="en-US" sz="2400" dirty="0" smtClean="0">
              <a:latin typeface="宋体" pitchFamily="2" charset="-122"/>
              <a:cs typeface="Times New Roman" pitchFamily="18" charset="0"/>
            </a:endParaRPr>
          </a:p>
          <a:p>
            <a:pPr algn="just" eaLnBrk="1" hangingPunct="1">
              <a:lnSpc>
                <a:spcPct val="80000"/>
              </a:lnSpc>
              <a:buSzPct val="70000"/>
              <a:buFont typeface="Wingdings" pitchFamily="2" charset="2"/>
              <a:buNone/>
            </a:pPr>
            <a:r>
              <a:rPr lang="en-US" altLang="zh-CN" sz="2400" dirty="0" smtClean="0">
                <a:latin typeface="宋体" pitchFamily="2" charset="-122"/>
              </a:rPr>
              <a:t>	</a:t>
            </a:r>
            <a:r>
              <a:rPr lang="en-US" altLang="zh-CN" sz="2400" dirty="0" smtClean="0">
                <a:solidFill>
                  <a:schemeClr val="folHlink"/>
                </a:solidFill>
                <a:latin typeface="宋体" pitchFamily="2" charset="-122"/>
              </a:rPr>
              <a:t>(4)</a:t>
            </a:r>
            <a:r>
              <a:rPr lang="zh-CN" altLang="en-US" sz="2400" dirty="0" smtClean="0">
                <a:solidFill>
                  <a:schemeClr val="folHlink"/>
                </a:solidFill>
                <a:latin typeface="宋体" pitchFamily="2" charset="-122"/>
              </a:rPr>
              <a:t>简化的偏差计算公式</a:t>
            </a:r>
          </a:p>
          <a:p>
            <a:pPr algn="just" eaLnBrk="1" hangingPunct="1">
              <a:lnSpc>
                <a:spcPct val="80000"/>
              </a:lnSpc>
              <a:buSzPct val="70000"/>
              <a:buFont typeface="Wingdings" pitchFamily="2" charset="2"/>
              <a:buNone/>
            </a:pPr>
            <a:r>
              <a:rPr lang="zh-CN" altLang="en-US" sz="2400" dirty="0" smtClean="0">
                <a:latin typeface="宋体" pitchFamily="2" charset="-122"/>
              </a:rPr>
              <a:t>	设加工点正处于</a:t>
            </a:r>
            <a:r>
              <a:rPr lang="en-US" altLang="zh-CN" sz="2400" dirty="0" smtClean="0">
                <a:latin typeface="宋体" pitchFamily="2" charset="-122"/>
              </a:rPr>
              <a:t>m</a:t>
            </a:r>
            <a:r>
              <a:rPr lang="zh-CN" altLang="en-US" sz="2400" dirty="0" smtClean="0">
                <a:latin typeface="宋体" pitchFamily="2" charset="-122"/>
              </a:rPr>
              <a:t>点，</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latin typeface="宋体" pitchFamily="2" charset="-122"/>
              </a:rPr>
              <a:t>表明</a:t>
            </a:r>
            <a:r>
              <a:rPr lang="en-US" altLang="zh-CN" sz="2400" dirty="0" smtClean="0">
                <a:latin typeface="宋体" pitchFamily="2" charset="-122"/>
              </a:rPr>
              <a:t>m</a:t>
            </a:r>
            <a:r>
              <a:rPr lang="zh-CN" altLang="en-US" sz="2400" dirty="0" smtClean="0">
                <a:latin typeface="宋体" pitchFamily="2" charset="-122"/>
              </a:rPr>
              <a:t>点在</a:t>
            </a:r>
            <a:r>
              <a:rPr lang="en-US" altLang="zh-CN" sz="2400" dirty="0" smtClean="0">
                <a:latin typeface="宋体" pitchFamily="2" charset="-122"/>
              </a:rPr>
              <a:t>OA</a:t>
            </a:r>
            <a:r>
              <a:rPr lang="zh-CN" altLang="en-US" sz="2400" dirty="0" smtClean="0">
                <a:latin typeface="宋体" pitchFamily="2" charset="-122"/>
              </a:rPr>
              <a:t>上或</a:t>
            </a:r>
            <a:r>
              <a:rPr lang="en-US" altLang="zh-CN" sz="2400" dirty="0" smtClean="0">
                <a:latin typeface="宋体" pitchFamily="2" charset="-122"/>
              </a:rPr>
              <a:t>OA</a:t>
            </a:r>
            <a:r>
              <a:rPr lang="zh-CN" altLang="en-US" sz="2400" dirty="0" smtClean="0">
                <a:latin typeface="宋体" pitchFamily="2" charset="-122"/>
              </a:rPr>
              <a:t>上方，应沿＋</a:t>
            </a:r>
            <a:r>
              <a:rPr lang="en-US" altLang="zh-CN" sz="2400" dirty="0" smtClean="0">
                <a:latin typeface="宋体" pitchFamily="2" charset="-122"/>
              </a:rPr>
              <a:t>x</a:t>
            </a:r>
            <a:r>
              <a:rPr lang="zh-CN" altLang="en-US" sz="2400" dirty="0" smtClean="0">
                <a:latin typeface="宋体" pitchFamily="2" charset="-122"/>
              </a:rPr>
              <a:t>方向进一步至</a:t>
            </a:r>
            <a:r>
              <a:rPr lang="en-US" altLang="zh-CN" sz="2400" dirty="0" smtClean="0">
                <a:latin typeface="宋体" pitchFamily="2" charset="-122"/>
              </a:rPr>
              <a:t>(m</a:t>
            </a:r>
            <a:r>
              <a:rPr lang="zh-CN" altLang="en-US" sz="2400" dirty="0" smtClean="0">
                <a:latin typeface="宋体" pitchFamily="2" charset="-122"/>
              </a:rPr>
              <a:t>＋</a:t>
            </a:r>
            <a:r>
              <a:rPr lang="en-US" altLang="zh-CN" sz="2400" dirty="0" smtClean="0">
                <a:latin typeface="宋体" pitchFamily="2" charset="-122"/>
              </a:rPr>
              <a:t>1)</a:t>
            </a:r>
            <a:r>
              <a:rPr lang="zh-CN" altLang="en-US" sz="2400" dirty="0" smtClean="0">
                <a:latin typeface="宋体" pitchFamily="2" charset="-122"/>
              </a:rPr>
              <a:t>点，该点的坐标值为</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en-US" altLang="zh-CN" sz="2400" dirty="0" err="1" smtClean="0">
                <a:latin typeface="宋体" pitchFamily="2" charset="-122"/>
              </a:rPr>
              <a:t>x</a:t>
            </a:r>
            <a:r>
              <a:rPr lang="en-US" altLang="zh-CN" sz="2400" baseline="-30000" dirty="0" err="1" smtClean="0">
                <a:latin typeface="宋体" pitchFamily="2" charset="-122"/>
              </a:rPr>
              <a:t>m+1</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+1</a:t>
            </a:r>
            <a:r>
              <a:rPr lang="en-US" altLang="zh-CN" sz="2400" dirty="0" smtClean="0">
                <a:latin typeface="宋体" pitchFamily="2" charset="-122"/>
              </a:rPr>
              <a:t>, </a:t>
            </a:r>
            <a:r>
              <a:rPr lang="en-US" altLang="zh-CN" sz="2400" dirty="0" err="1" smtClean="0">
                <a:latin typeface="宋体" pitchFamily="2" charset="-122"/>
              </a:rPr>
              <a:t>y</a:t>
            </a:r>
            <a:r>
              <a:rPr lang="en-US" altLang="zh-CN" sz="2400" baseline="-30000" dirty="0" err="1" smtClean="0">
                <a:latin typeface="宋体" pitchFamily="2" charset="-122"/>
              </a:rPr>
              <a:t>m+1</a:t>
            </a:r>
            <a:r>
              <a:rPr lang="en-US" altLang="zh-CN" sz="2400" dirty="0" smtClean="0">
                <a:latin typeface="宋体" pitchFamily="2" charset="-122"/>
              </a:rPr>
              <a:t>=y</a:t>
            </a:r>
          </a:p>
          <a:p>
            <a:pPr algn="just" eaLnBrk="1" hangingPunct="1">
              <a:lnSpc>
                <a:spcPct val="80000"/>
              </a:lnSpc>
              <a:buSzPct val="70000"/>
              <a:buFont typeface="Wingdings" pitchFamily="2" charset="2"/>
              <a:buNone/>
            </a:pPr>
            <a:r>
              <a:rPr lang="zh-CN" altLang="en-US" sz="2400" dirty="0" smtClean="0">
                <a:latin typeface="宋体" pitchFamily="2" charset="-122"/>
              </a:rPr>
              <a:t>	该点的偏差为</a:t>
            </a:r>
            <a:r>
              <a:rPr lang="en-US" altLang="zh-CN"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 </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m+1</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m+1</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m+1</a:t>
            </a:r>
            <a:r>
              <a:rPr lang="en-US" altLang="zh-CN" sz="2400" dirty="0" err="1" smtClean="0">
                <a:latin typeface="宋体" pitchFamily="2" charset="-122"/>
              </a:rPr>
              <a:t>y</a:t>
            </a:r>
            <a:r>
              <a:rPr lang="en-US" altLang="zh-CN" sz="2400" baseline="-30000" dirty="0" err="1" smtClean="0">
                <a:latin typeface="宋体" pitchFamily="2" charset="-122"/>
              </a:rPr>
              <a:t>e</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+1</a:t>
            </a:r>
            <a:r>
              <a:rPr lang="en-US" altLang="zh-CN" sz="2400" dirty="0" smtClean="0">
                <a:latin typeface="宋体" pitchFamily="2" charset="-122"/>
              </a:rPr>
              <a:t>)y</a:t>
            </a:r>
            <a:r>
              <a:rPr lang="en-US" altLang="zh-CN" sz="2400" baseline="-30000" dirty="0" smtClean="0">
                <a:latin typeface="宋体" pitchFamily="2" charset="-122"/>
              </a:rPr>
              <a:t>e</a:t>
            </a:r>
            <a:r>
              <a:rPr lang="en-US" altLang="zh-CN" sz="2400" dirty="0" smtClean="0">
                <a:latin typeface="宋体" pitchFamily="2" charset="-122"/>
              </a:rPr>
              <a:t> </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en-US" altLang="zh-CN" sz="2400" dirty="0" smtClean="0">
                <a:solidFill>
                  <a:srgbClr val="FF0000"/>
                </a:solidFill>
                <a:latin typeface="宋体" pitchFamily="2" charset="-122"/>
              </a:rPr>
              <a:t>-y</a:t>
            </a:r>
            <a:r>
              <a:rPr lang="en-US" altLang="zh-CN" sz="2400" baseline="-30000" dirty="0" smtClean="0">
                <a:solidFill>
                  <a:srgbClr val="FF0000"/>
                </a:solidFill>
                <a:latin typeface="宋体" pitchFamily="2" charset="-122"/>
              </a:rPr>
              <a:t>e</a:t>
            </a:r>
            <a:endParaRPr lang="zh-CN" altLang="en-US" sz="2400" dirty="0" smtClean="0">
              <a:solidFill>
                <a:srgbClr val="FF0000"/>
              </a:solidFill>
              <a:latin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250825" y="476250"/>
            <a:ext cx="8496300" cy="6381750"/>
          </a:xfrm>
        </p:spPr>
        <p:txBody>
          <a:bodyPr/>
          <a:lstStyle/>
          <a:p>
            <a:pPr algn="just" eaLnBrk="1" hangingPunct="1">
              <a:lnSpc>
                <a:spcPct val="9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latin typeface="宋体" pitchFamily="2" charset="-122"/>
              </a:rPr>
              <a:t>，表明</a:t>
            </a:r>
            <a:r>
              <a:rPr lang="en-US" altLang="zh-CN" sz="2400" dirty="0" smtClean="0">
                <a:latin typeface="宋体" pitchFamily="2" charset="-122"/>
              </a:rPr>
              <a:t>m</a:t>
            </a:r>
            <a:r>
              <a:rPr lang="zh-CN" altLang="en-US" sz="2400" dirty="0" smtClean="0">
                <a:latin typeface="宋体" pitchFamily="2" charset="-122"/>
              </a:rPr>
              <a:t>点在</a:t>
            </a:r>
            <a:r>
              <a:rPr lang="en-US" altLang="zh-CN" sz="2400" dirty="0" smtClean="0">
                <a:latin typeface="宋体" pitchFamily="2" charset="-122"/>
              </a:rPr>
              <a:t>OA</a:t>
            </a:r>
            <a:r>
              <a:rPr lang="zh-CN" altLang="en-US" sz="2400" dirty="0" smtClean="0">
                <a:latin typeface="宋体" pitchFamily="2" charset="-122"/>
              </a:rPr>
              <a:t>下方，应向＋</a:t>
            </a:r>
            <a:r>
              <a:rPr lang="en-US" altLang="zh-CN" sz="2400" dirty="0" smtClean="0">
                <a:latin typeface="宋体" pitchFamily="2" charset="-122"/>
              </a:rPr>
              <a:t>y</a:t>
            </a:r>
            <a:r>
              <a:rPr lang="zh-CN" altLang="en-US" sz="2400" dirty="0" smtClean="0">
                <a:latin typeface="宋体" pitchFamily="2" charset="-122"/>
              </a:rPr>
              <a:t>方向进给一步至</a:t>
            </a:r>
            <a:r>
              <a:rPr lang="en-US" altLang="zh-CN" sz="2400" dirty="0" smtClean="0">
                <a:latin typeface="宋体" pitchFamily="2" charset="-122"/>
              </a:rPr>
              <a:t>(</a:t>
            </a:r>
            <a:r>
              <a:rPr lang="en-US" altLang="zh-CN" sz="2400" dirty="0" err="1" smtClean="0">
                <a:latin typeface="宋体" pitchFamily="2" charset="-122"/>
              </a:rPr>
              <a:t>m+1</a:t>
            </a:r>
            <a:r>
              <a:rPr lang="en-US" altLang="zh-CN" sz="2400" dirty="0" smtClean="0">
                <a:latin typeface="宋体" pitchFamily="2" charset="-122"/>
              </a:rPr>
              <a:t>)</a:t>
            </a:r>
            <a:r>
              <a:rPr lang="zh-CN" altLang="en-US" sz="2400" dirty="0" smtClean="0">
                <a:latin typeface="宋体" pitchFamily="2" charset="-122"/>
              </a:rPr>
              <a:t>点，该点的坐标值为：</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latin typeface="宋体" pitchFamily="2" charset="-122"/>
              </a:rPr>
              <a:t>x</a:t>
            </a:r>
            <a:r>
              <a:rPr lang="en-US" altLang="zh-CN" sz="2400" baseline="-30000" dirty="0" err="1" smtClean="0">
                <a:latin typeface="宋体" pitchFamily="2" charset="-122"/>
              </a:rPr>
              <a:t>m+1</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zh-CN" altLang="en-US"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m+1</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err="1" smtClean="0">
                <a:latin typeface="宋体" pitchFamily="2" charset="-122"/>
              </a:rPr>
              <a:t>+1</a:t>
            </a:r>
            <a:endParaRPr lang="en-US" altLang="zh-CN" sz="2400" dirty="0" smtClean="0">
              <a:latin typeface="宋体" pitchFamily="2" charset="-122"/>
            </a:endParaRPr>
          </a:p>
          <a:p>
            <a:pPr algn="just" eaLnBrk="1" hangingPunct="1">
              <a:lnSpc>
                <a:spcPct val="90000"/>
              </a:lnSpc>
              <a:buSzPct val="70000"/>
              <a:buFont typeface="Wingdings" pitchFamily="2" charset="2"/>
              <a:buNone/>
            </a:pPr>
            <a:r>
              <a:rPr lang="zh-CN" altLang="en-US" sz="2400" dirty="0" smtClean="0">
                <a:latin typeface="宋体" pitchFamily="2" charset="-122"/>
              </a:rPr>
              <a:t>	该点的偏差为： </a:t>
            </a:r>
          </a:p>
          <a:p>
            <a:pPr algn="just" eaLnBrk="1" hangingPunct="1">
              <a:lnSpc>
                <a:spcPct val="90000"/>
              </a:lnSpc>
              <a:buSzPct val="70000"/>
              <a:buFont typeface="Wingdings" pitchFamily="2" charset="2"/>
              <a:buNone/>
            </a:pPr>
            <a:r>
              <a:rPr lang="zh-CN" altLang="en-US" sz="2400" dirty="0" smtClean="0">
                <a:latin typeface="宋体" pitchFamily="2" charset="-122"/>
              </a:rPr>
              <a:t>     </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m+1</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m+1</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m+1</a:t>
            </a:r>
            <a:r>
              <a:rPr lang="en-US" altLang="zh-CN" sz="2400" dirty="0" err="1" smtClean="0">
                <a:latin typeface="宋体" pitchFamily="2" charset="-122"/>
              </a:rPr>
              <a:t>y</a:t>
            </a:r>
            <a:r>
              <a:rPr lang="en-US" altLang="zh-CN" sz="2400" baseline="-30000" dirty="0" err="1" smtClean="0">
                <a:latin typeface="宋体" pitchFamily="2" charset="-122"/>
              </a:rPr>
              <a:t>e</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err="1" smtClean="0">
                <a:latin typeface="宋体" pitchFamily="2" charset="-122"/>
              </a:rPr>
              <a:t>+1</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y</a:t>
            </a:r>
            <a:r>
              <a:rPr lang="en-US" altLang="zh-CN" sz="2400" baseline="-30000" dirty="0" err="1" smtClean="0">
                <a:latin typeface="宋体" pitchFamily="2" charset="-122"/>
              </a:rPr>
              <a:t>e</a:t>
            </a:r>
            <a:r>
              <a:rPr lang="en-US" altLang="zh-CN" sz="2400" dirty="0" smtClean="0">
                <a:latin typeface="宋体" pitchFamily="2" charset="-122"/>
              </a:rPr>
              <a:t>=</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e</a:t>
            </a:r>
            <a:r>
              <a:rPr lang="en-US" altLang="zh-CN" sz="2400" dirty="0" smtClean="0">
                <a:solidFill>
                  <a:srgbClr val="FF0000"/>
                </a:solidFill>
                <a:latin typeface="宋体" pitchFamily="2" charset="-122"/>
              </a:rPr>
              <a:t> </a:t>
            </a:r>
          </a:p>
          <a:p>
            <a:pPr algn="just" eaLnBrk="1" hangingPunct="1">
              <a:lnSpc>
                <a:spcPct val="90000"/>
              </a:lnSpc>
              <a:buSzPct val="70000"/>
              <a:buFont typeface="Wingdings" pitchFamily="2" charset="2"/>
              <a:buNone/>
            </a:pPr>
            <a:endParaRPr lang="zh-CN" altLang="en-US" sz="2400" dirty="0" smtClean="0">
              <a:latin typeface="宋体" pitchFamily="2" charset="-122"/>
            </a:endParaRPr>
          </a:p>
          <a:p>
            <a:pPr algn="just" eaLnBrk="1" hangingPunct="1">
              <a:lnSpc>
                <a:spcPct val="90000"/>
              </a:lnSpc>
              <a:buSzPct val="70000"/>
              <a:buFont typeface="Wingdings" pitchFamily="2" charset="2"/>
              <a:buNone/>
            </a:pPr>
            <a:r>
              <a:rPr lang="zh-CN" altLang="en-US" sz="2400" dirty="0" smtClean="0">
                <a:latin typeface="宋体" pitchFamily="2" charset="-122"/>
              </a:rPr>
              <a:t>	</a:t>
            </a:r>
            <a:r>
              <a:rPr lang="zh-CN" altLang="en-US" sz="2400" dirty="0" smtClean="0">
                <a:solidFill>
                  <a:schemeClr val="folHlink"/>
                </a:solidFill>
                <a:latin typeface="宋体" pitchFamily="2" charset="-122"/>
              </a:rPr>
              <a:t>简化后偏差计算公式中只有一次加法或减法运算，新的加工点的偏差</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zh-CN" altLang="en-US" sz="2400" dirty="0" smtClean="0">
                <a:solidFill>
                  <a:schemeClr val="folHlink"/>
                </a:solidFill>
                <a:latin typeface="宋体" pitchFamily="2" charset="-122"/>
              </a:rPr>
              <a:t>都可以由前一点偏差</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zh-CN" altLang="en-US" sz="2400" dirty="0" smtClean="0">
                <a:solidFill>
                  <a:schemeClr val="folHlink"/>
                </a:solidFill>
                <a:latin typeface="宋体" pitchFamily="2" charset="-122"/>
              </a:rPr>
              <a:t>和终点坐标相加或相减得到</a:t>
            </a:r>
            <a:r>
              <a:rPr lang="zh-CN" altLang="en-US" sz="2400" dirty="0" smtClean="0">
                <a:latin typeface="宋体" pitchFamily="2" charset="-122"/>
              </a:rPr>
              <a:t>。加工的起点是坐标原点，起点的偏差为：</a:t>
            </a:r>
            <a:r>
              <a:rPr lang="en-US" altLang="zh-CN" sz="2400" dirty="0" err="1" smtClean="0">
                <a:latin typeface="宋体" pitchFamily="2" charset="-122"/>
              </a:rPr>
              <a:t>F</a:t>
            </a:r>
            <a:r>
              <a:rPr lang="en-US" altLang="zh-CN" sz="2400" baseline="-30000" dirty="0" err="1" smtClean="0">
                <a:latin typeface="宋体" pitchFamily="2" charset="-122"/>
              </a:rPr>
              <a:t>0</a:t>
            </a:r>
            <a:r>
              <a:rPr lang="zh-CN" altLang="en-US" sz="2400" dirty="0" smtClean="0">
                <a:latin typeface="宋体" pitchFamily="2" charset="-122"/>
              </a:rPr>
              <a:t>＝</a:t>
            </a:r>
            <a:r>
              <a:rPr lang="en-US" altLang="zh-CN" sz="2400" dirty="0" smtClean="0">
                <a:latin typeface="宋体" pitchFamily="2" charset="-122"/>
              </a:rPr>
              <a:t>0</a:t>
            </a:r>
          </a:p>
          <a:p>
            <a:pPr algn="just"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Font typeface="Wingdings" pitchFamily="2" charset="2"/>
              <a:buNone/>
            </a:pPr>
            <a:r>
              <a:rPr lang="en-US" altLang="zh-CN" sz="2400" dirty="0" smtClean="0">
                <a:solidFill>
                  <a:schemeClr val="folHlink"/>
                </a:solidFill>
                <a:latin typeface="宋体" pitchFamily="2" charset="-122"/>
              </a:rPr>
              <a:t>	(5)</a:t>
            </a:r>
            <a:r>
              <a:rPr lang="zh-CN" altLang="en-US" sz="2400" dirty="0" smtClean="0">
                <a:solidFill>
                  <a:schemeClr val="folHlink"/>
                </a:solidFill>
                <a:latin typeface="宋体" pitchFamily="2" charset="-122"/>
              </a:rPr>
              <a:t>终点判断</a:t>
            </a:r>
          </a:p>
          <a:p>
            <a:pPr eaLnBrk="1" hangingPunct="1">
              <a:lnSpc>
                <a:spcPct val="90000"/>
              </a:lnSpc>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双计数器法</a:t>
            </a:r>
            <a:r>
              <a:rPr lang="zh-CN" altLang="en-US" sz="2400" dirty="0" smtClean="0">
                <a:latin typeface="宋体" pitchFamily="2" charset="-122"/>
              </a:rPr>
              <a:t>：设置</a:t>
            </a:r>
            <a:r>
              <a:rPr lang="en-US" altLang="zh-CN" sz="2400" dirty="0" smtClean="0">
                <a:latin typeface="宋体" pitchFamily="2" charset="-122"/>
              </a:rPr>
              <a:t>x</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轴两个减法计数器 </a:t>
            </a:r>
            <a:r>
              <a:rPr lang="en-US" altLang="zh-CN" sz="2400" dirty="0" err="1" smtClean="0">
                <a:latin typeface="宋体" pitchFamily="2" charset="-122"/>
              </a:rPr>
              <a:t>N</a:t>
            </a:r>
            <a:r>
              <a:rPr lang="en-US" altLang="zh-CN" sz="2400" baseline="-25000" dirty="0" err="1" smtClean="0">
                <a:latin typeface="宋体" pitchFamily="2" charset="-122"/>
              </a:rPr>
              <a:t>x</a:t>
            </a:r>
            <a:r>
              <a:rPr lang="zh-CN" altLang="en-US" sz="2400" dirty="0" smtClean="0">
                <a:latin typeface="宋体" pitchFamily="2" charset="-122"/>
              </a:rPr>
              <a:t>和</a:t>
            </a:r>
            <a:r>
              <a:rPr lang="en-US" altLang="zh-CN" sz="2400" dirty="0" err="1" smtClean="0">
                <a:latin typeface="宋体" pitchFamily="2" charset="-122"/>
              </a:rPr>
              <a:t>N</a:t>
            </a:r>
            <a:r>
              <a:rPr lang="en-US" altLang="zh-CN" sz="2400" baseline="-25000" dirty="0" err="1" smtClean="0">
                <a:latin typeface="宋体" pitchFamily="2" charset="-122"/>
              </a:rPr>
              <a:t>y</a:t>
            </a:r>
            <a:r>
              <a:rPr lang="zh-CN" altLang="en-US" sz="2400" dirty="0" smtClean="0">
                <a:latin typeface="宋体" pitchFamily="2" charset="-122"/>
              </a:rPr>
              <a:t>，加工前分别存入终点坐标</a:t>
            </a:r>
            <a:r>
              <a:rPr lang="en-US" altLang="zh-CN" sz="2400" dirty="0" err="1" smtClean="0">
                <a:latin typeface="宋体" pitchFamily="2" charset="-122"/>
              </a:rPr>
              <a:t>x</a:t>
            </a:r>
            <a:r>
              <a:rPr lang="en-US" altLang="zh-CN" sz="2400" baseline="-25000" dirty="0" err="1" smtClean="0">
                <a:latin typeface="宋体" pitchFamily="2" charset="-122"/>
              </a:rPr>
              <a:t>e</a:t>
            </a:r>
            <a:r>
              <a:rPr lang="zh-CN" altLang="en-US" sz="2400" dirty="0" smtClean="0">
                <a:latin typeface="宋体" pitchFamily="2" charset="-122"/>
              </a:rPr>
              <a:t>和</a:t>
            </a:r>
            <a:r>
              <a:rPr lang="en-US" altLang="zh-CN" sz="2400" dirty="0" smtClean="0">
                <a:latin typeface="宋体" pitchFamily="2" charset="-122"/>
              </a:rPr>
              <a:t>y</a:t>
            </a:r>
            <a:r>
              <a:rPr lang="en-US" altLang="zh-CN" sz="2400" baseline="-25000" dirty="0" smtClean="0">
                <a:latin typeface="宋体" pitchFamily="2" charset="-122"/>
              </a:rPr>
              <a:t>e</a:t>
            </a:r>
            <a:r>
              <a:rPr lang="zh-CN" altLang="en-US" sz="2400" dirty="0" smtClean="0">
                <a:latin typeface="宋体" pitchFamily="2" charset="-122"/>
              </a:rPr>
              <a:t>，</a:t>
            </a:r>
            <a:r>
              <a:rPr lang="en-US" altLang="zh-CN" sz="2400" dirty="0" smtClean="0">
                <a:latin typeface="宋体" pitchFamily="2" charset="-122"/>
              </a:rPr>
              <a:t>x</a:t>
            </a:r>
            <a:r>
              <a:rPr lang="zh-CN" altLang="en-US" sz="2400" dirty="0" smtClean="0">
                <a:latin typeface="宋体" pitchFamily="2" charset="-122"/>
              </a:rPr>
              <a:t>轴每进给一步则</a:t>
            </a:r>
            <a:r>
              <a:rPr lang="en-US" altLang="zh-CN" sz="2400" dirty="0" err="1" smtClean="0">
                <a:latin typeface="宋体" pitchFamily="2" charset="-122"/>
              </a:rPr>
              <a:t>N</a:t>
            </a:r>
            <a:r>
              <a:rPr lang="en-US" altLang="zh-CN" sz="2400" baseline="-25000" dirty="0" err="1" smtClean="0">
                <a:latin typeface="宋体" pitchFamily="2" charset="-122"/>
              </a:rPr>
              <a:t>x</a:t>
            </a:r>
            <a:r>
              <a:rPr lang="en-US" altLang="zh-CN" sz="2400" dirty="0" smtClean="0">
                <a:latin typeface="宋体" pitchFamily="2" charset="-122"/>
              </a:rPr>
              <a:t>-1</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轴每进给一步则</a:t>
            </a:r>
            <a:r>
              <a:rPr lang="en-US" altLang="zh-CN" sz="2400" dirty="0" err="1" smtClean="0">
                <a:latin typeface="宋体" pitchFamily="2" charset="-122"/>
              </a:rPr>
              <a:t>N</a:t>
            </a:r>
            <a:r>
              <a:rPr lang="en-US" altLang="zh-CN" sz="2400" baseline="-25000" dirty="0" err="1" smtClean="0">
                <a:latin typeface="宋体" pitchFamily="2" charset="-122"/>
              </a:rPr>
              <a:t>y</a:t>
            </a:r>
            <a:r>
              <a:rPr lang="en-US" altLang="zh-CN" sz="2400" dirty="0" smtClean="0">
                <a:latin typeface="宋体" pitchFamily="2" charset="-122"/>
              </a:rPr>
              <a:t>-1</a:t>
            </a:r>
            <a:r>
              <a:rPr lang="zh-CN" altLang="en-US" sz="2400" dirty="0" smtClean="0">
                <a:latin typeface="宋体" pitchFamily="2" charset="-122"/>
              </a:rPr>
              <a:t>，当</a:t>
            </a:r>
            <a:r>
              <a:rPr lang="en-US" altLang="zh-CN" sz="2400" dirty="0" err="1" smtClean="0">
                <a:latin typeface="宋体" pitchFamily="2" charset="-122"/>
              </a:rPr>
              <a:t>N</a:t>
            </a:r>
            <a:r>
              <a:rPr lang="en-US" altLang="zh-CN" sz="2400" baseline="-25000" dirty="0" err="1" smtClean="0">
                <a:latin typeface="宋体" pitchFamily="2" charset="-122"/>
              </a:rPr>
              <a:t>x</a:t>
            </a:r>
            <a:r>
              <a:rPr lang="zh-CN" altLang="en-US" sz="2400" dirty="0" smtClean="0">
                <a:latin typeface="宋体" pitchFamily="2" charset="-122"/>
              </a:rPr>
              <a:t>和</a:t>
            </a:r>
            <a:r>
              <a:rPr lang="en-US" altLang="zh-CN" sz="2400" dirty="0" err="1" smtClean="0">
                <a:latin typeface="宋体" pitchFamily="2" charset="-122"/>
              </a:rPr>
              <a:t>N</a:t>
            </a:r>
            <a:r>
              <a:rPr lang="en-US" altLang="zh-CN" sz="2400" baseline="-25000" dirty="0" err="1" smtClean="0">
                <a:latin typeface="宋体" pitchFamily="2" charset="-122"/>
              </a:rPr>
              <a:t>y</a:t>
            </a:r>
            <a:r>
              <a:rPr lang="zh-CN" altLang="en-US" sz="2400" dirty="0" smtClean="0">
                <a:latin typeface="宋体" pitchFamily="2" charset="-122"/>
              </a:rPr>
              <a:t>均为</a:t>
            </a:r>
            <a:r>
              <a:rPr lang="en-US" altLang="zh-CN" sz="2400" dirty="0" smtClean="0">
                <a:latin typeface="宋体" pitchFamily="2" charset="-122"/>
              </a:rPr>
              <a:t>0</a:t>
            </a:r>
            <a:r>
              <a:rPr lang="zh-CN" altLang="en-US" sz="2400" dirty="0" smtClean="0">
                <a:latin typeface="宋体" pitchFamily="2" charset="-122"/>
              </a:rPr>
              <a:t>，表示达到终点。</a:t>
            </a:r>
          </a:p>
          <a:p>
            <a:pPr eaLnBrk="1" hangingPunct="1">
              <a:lnSpc>
                <a:spcPct val="90000"/>
              </a:lnSpc>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单计数器法</a:t>
            </a:r>
            <a:r>
              <a:rPr lang="zh-CN" altLang="en-US" sz="2400" dirty="0" smtClean="0">
                <a:latin typeface="宋体" pitchFamily="2" charset="-122"/>
              </a:rPr>
              <a:t>：设置一个终点计数器 </a:t>
            </a:r>
            <a:r>
              <a:rPr lang="en-US" altLang="zh-CN" sz="2400" dirty="0" err="1" smtClean="0">
                <a:latin typeface="宋体" pitchFamily="2" charset="-122"/>
              </a:rPr>
              <a:t>N</a:t>
            </a:r>
            <a:r>
              <a:rPr lang="en-US" altLang="zh-CN" sz="2400" baseline="-25000" dirty="0" err="1" smtClean="0">
                <a:latin typeface="宋体" pitchFamily="2" charset="-122"/>
              </a:rPr>
              <a:t>xy</a:t>
            </a:r>
            <a:r>
              <a:rPr lang="zh-CN" altLang="en-US" sz="2400" dirty="0" smtClean="0">
                <a:latin typeface="宋体" pitchFamily="2" charset="-122"/>
              </a:rPr>
              <a:t>存放</a:t>
            </a:r>
            <a:r>
              <a:rPr lang="en-US" altLang="zh-CN" sz="2400" dirty="0" smtClean="0">
                <a:latin typeface="宋体" pitchFamily="2" charset="-122"/>
              </a:rPr>
              <a:t>x</a:t>
            </a:r>
            <a:r>
              <a:rPr lang="zh-CN" altLang="en-US" sz="2400" dirty="0" smtClean="0">
                <a:latin typeface="宋体" pitchFamily="2" charset="-122"/>
              </a:rPr>
              <a:t>与</a:t>
            </a:r>
            <a:r>
              <a:rPr lang="en-US" altLang="zh-CN" sz="2400" dirty="0" smtClean="0">
                <a:latin typeface="宋体" pitchFamily="2" charset="-122"/>
              </a:rPr>
              <a:t>y</a:t>
            </a:r>
            <a:r>
              <a:rPr lang="zh-CN" altLang="en-US" sz="2400" dirty="0" smtClean="0">
                <a:latin typeface="宋体" pitchFamily="2" charset="-122"/>
              </a:rPr>
              <a:t>轴进给的总步数，</a:t>
            </a:r>
            <a:r>
              <a:rPr lang="en-US" altLang="zh-CN" sz="2400" dirty="0" smtClean="0">
                <a:latin typeface="宋体" pitchFamily="2" charset="-122"/>
              </a:rPr>
              <a:t>x</a:t>
            </a:r>
            <a:r>
              <a:rPr lang="zh-CN" altLang="en-US" sz="2400" dirty="0" smtClean="0">
                <a:latin typeface="宋体" pitchFamily="2" charset="-122"/>
              </a:rPr>
              <a:t>或</a:t>
            </a:r>
            <a:r>
              <a:rPr lang="en-US" altLang="zh-CN" sz="2400" dirty="0" smtClean="0">
                <a:latin typeface="宋体" pitchFamily="2" charset="-122"/>
              </a:rPr>
              <a:t>y</a:t>
            </a:r>
            <a:r>
              <a:rPr lang="zh-CN" altLang="en-US" sz="2400" dirty="0" smtClean="0">
                <a:latin typeface="宋体" pitchFamily="2" charset="-122"/>
              </a:rPr>
              <a:t>轴每进给一步则</a:t>
            </a:r>
            <a:r>
              <a:rPr lang="en-US" altLang="zh-CN" sz="2400" dirty="0" err="1" smtClean="0">
                <a:latin typeface="宋体" pitchFamily="2" charset="-122"/>
              </a:rPr>
              <a:t>N</a:t>
            </a:r>
            <a:r>
              <a:rPr lang="en-US" altLang="zh-CN" sz="2400" baseline="-25000" dirty="0" err="1" smtClean="0">
                <a:latin typeface="宋体" pitchFamily="2" charset="-122"/>
              </a:rPr>
              <a:t>xy</a:t>
            </a:r>
            <a:r>
              <a:rPr lang="en-US" altLang="zh-CN" sz="2400" dirty="0" smtClean="0">
                <a:latin typeface="宋体" pitchFamily="2" charset="-122"/>
              </a:rPr>
              <a:t>-1</a:t>
            </a:r>
            <a:r>
              <a:rPr lang="zh-CN" altLang="en-US" sz="2400" dirty="0" smtClean="0">
                <a:latin typeface="宋体" pitchFamily="2" charset="-122"/>
              </a:rPr>
              <a:t>，当</a:t>
            </a:r>
            <a:r>
              <a:rPr lang="en-US" altLang="zh-CN" sz="2400" dirty="0" err="1" smtClean="0">
                <a:latin typeface="宋体" pitchFamily="2" charset="-122"/>
              </a:rPr>
              <a:t>N</a:t>
            </a:r>
            <a:r>
              <a:rPr lang="en-US" altLang="zh-CN" sz="2400" baseline="-25000" dirty="0" err="1" smtClean="0">
                <a:latin typeface="宋体" pitchFamily="2" charset="-122"/>
              </a:rPr>
              <a:t>xy</a:t>
            </a:r>
            <a:r>
              <a:rPr lang="zh-CN" altLang="en-US" sz="2400" dirty="0" smtClean="0">
                <a:latin typeface="宋体" pitchFamily="2" charset="-122"/>
              </a:rPr>
              <a:t>为</a:t>
            </a:r>
            <a:r>
              <a:rPr lang="en-US" altLang="zh-CN" sz="2400" dirty="0" smtClean="0">
                <a:latin typeface="宋体" pitchFamily="2" charset="-122"/>
              </a:rPr>
              <a:t>0</a:t>
            </a:r>
            <a:r>
              <a:rPr lang="zh-CN" altLang="en-US" sz="2400" dirty="0" smtClean="0">
                <a:latin typeface="宋体" pitchFamily="2" charset="-122"/>
              </a:rPr>
              <a:t>，则表示达到终点。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0" y="1125538"/>
            <a:ext cx="4716463" cy="4103687"/>
          </a:xfrm>
        </p:spPr>
        <p:txBody>
          <a:bodyPr/>
          <a:lstStyle/>
          <a:p>
            <a:pPr algn="just"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(6)</a:t>
            </a:r>
            <a:r>
              <a:rPr lang="zh-CN" altLang="en-US" sz="2400" dirty="0" smtClean="0">
                <a:solidFill>
                  <a:schemeClr val="folHlink"/>
                </a:solidFill>
                <a:latin typeface="宋体" pitchFamily="2" charset="-122"/>
              </a:rPr>
              <a:t>计算过程</a:t>
            </a:r>
          </a:p>
          <a:p>
            <a:pPr algn="just" eaLnBrk="1" hangingPunct="1">
              <a:lnSpc>
                <a:spcPct val="90000"/>
              </a:lnSpc>
              <a:buSzPct val="70000"/>
              <a:buFont typeface="Wingdings" pitchFamily="2" charset="2"/>
              <a:buNone/>
            </a:pPr>
            <a:r>
              <a:rPr lang="zh-CN" altLang="en-US" sz="2400" dirty="0" smtClean="0">
                <a:latin typeface="宋体" pitchFamily="2" charset="-122"/>
              </a:rPr>
              <a:t>	显然在插补计算过程中，每走一步，都要进行以下四个步骤的插补计算过程，即：</a:t>
            </a:r>
            <a:r>
              <a:rPr lang="en-US" altLang="zh-CN" sz="2400" dirty="0" smtClean="0">
                <a:latin typeface="宋体" pitchFamily="2" charset="-122"/>
              </a:rPr>
              <a:t> </a:t>
            </a:r>
          </a:p>
          <a:p>
            <a:pPr algn="just" eaLnBrk="1" hangingPunct="1">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①偏差判别 </a:t>
            </a:r>
          </a:p>
          <a:p>
            <a:pPr algn="just" eaLnBrk="1" hangingPunct="1">
              <a:buSzPct val="70000"/>
              <a:buFont typeface="Wingdings" pitchFamily="2" charset="2"/>
              <a:buNone/>
            </a:pPr>
            <a:r>
              <a:rPr lang="zh-CN" altLang="en-US" sz="2400" dirty="0" smtClean="0">
                <a:solidFill>
                  <a:srgbClr val="FF0000"/>
                </a:solidFill>
                <a:latin typeface="宋体" pitchFamily="2" charset="-122"/>
              </a:rPr>
              <a:t>    ②坐标进给 </a:t>
            </a:r>
          </a:p>
          <a:p>
            <a:pPr algn="just" eaLnBrk="1" hangingPunct="1">
              <a:buSzPct val="70000"/>
              <a:buFont typeface="Wingdings" pitchFamily="2" charset="2"/>
              <a:buNone/>
            </a:pPr>
            <a:r>
              <a:rPr lang="zh-CN" altLang="en-US" sz="2400" dirty="0" smtClean="0">
                <a:solidFill>
                  <a:srgbClr val="FF0000"/>
                </a:solidFill>
                <a:latin typeface="宋体" pitchFamily="2" charset="-122"/>
              </a:rPr>
              <a:t>    ③偏差计算 </a:t>
            </a:r>
          </a:p>
          <a:p>
            <a:pPr algn="just" eaLnBrk="1" hangingPunct="1">
              <a:buSzPct val="70000"/>
              <a:buFont typeface="Wingdings" pitchFamily="2" charset="2"/>
              <a:buNone/>
            </a:pPr>
            <a:r>
              <a:rPr lang="zh-CN" altLang="en-US" sz="2400" dirty="0" smtClean="0">
                <a:solidFill>
                  <a:srgbClr val="FF0000"/>
                </a:solidFill>
                <a:latin typeface="宋体" pitchFamily="2" charset="-122"/>
              </a:rPr>
              <a:t>    ④终点判断</a:t>
            </a:r>
          </a:p>
        </p:txBody>
      </p:sp>
      <p:graphicFrame>
        <p:nvGraphicFramePr>
          <p:cNvPr id="1026" name="Object 4"/>
          <p:cNvGraphicFramePr>
            <a:graphicFrameLocks noGrp="1" noChangeAspect="1"/>
          </p:cNvGraphicFramePr>
          <p:nvPr>
            <p:ph sz="half" idx="2"/>
          </p:nvPr>
        </p:nvGraphicFramePr>
        <p:xfrm>
          <a:off x="5003800" y="692150"/>
          <a:ext cx="3724275" cy="5400675"/>
        </p:xfrm>
        <a:graphic>
          <a:graphicData uri="http://schemas.openxmlformats.org/presentationml/2006/ole">
            <mc:AlternateContent xmlns:mc="http://schemas.openxmlformats.org/markup-compatibility/2006">
              <mc:Choice xmlns:v="urn:schemas-microsoft-com:vml" Requires="v">
                <p:oleObj spid="_x0000_s1031" name="Visio" r:id="rId3" imgW="3080512" imgH="4465967" progId="Visio.Drawing.11">
                  <p:embed/>
                </p:oleObj>
              </mc:Choice>
              <mc:Fallback>
                <p:oleObj name="Visio" r:id="rId3" imgW="3080512" imgH="446596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692150"/>
                        <a:ext cx="3724275" cy="540067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395288" y="188913"/>
            <a:ext cx="8348662" cy="1727200"/>
          </a:xfrm>
        </p:spPr>
        <p:txBody>
          <a:bodyPr/>
          <a:lstStyle/>
          <a:p>
            <a:pPr eaLnBrk="1" hangingPunct="1">
              <a:lnSpc>
                <a:spcPct val="90000"/>
              </a:lnSpc>
              <a:buFont typeface="Wingdings" pitchFamily="2" charset="2"/>
              <a:buNone/>
            </a:pPr>
            <a:r>
              <a:rPr lang="en-US" altLang="zh-CN" sz="2400" dirty="0" smtClean="0">
                <a:solidFill>
                  <a:schemeClr val="folHlink"/>
                </a:solidFill>
                <a:latin typeface="宋体" pitchFamily="2" charset="-122"/>
              </a:rPr>
              <a:t>	2</a:t>
            </a:r>
            <a:r>
              <a:rPr lang="zh-CN" altLang="en-US" sz="2400" dirty="0" smtClean="0">
                <a:solidFill>
                  <a:schemeClr val="folHlink"/>
                </a:solidFill>
                <a:latin typeface="宋体" pitchFamily="2" charset="-122"/>
              </a:rPr>
              <a:t>、四象限直线插补</a:t>
            </a:r>
          </a:p>
          <a:p>
            <a:pPr eaLnBrk="1" hangingPunct="1">
              <a:lnSpc>
                <a:spcPct val="90000"/>
              </a:lnSpc>
              <a:buFont typeface="Wingdings" pitchFamily="2" charset="2"/>
              <a:buNone/>
            </a:pPr>
            <a:r>
              <a:rPr lang="en-US" altLang="zh-CN" sz="2400" dirty="0" smtClean="0">
                <a:latin typeface="宋体" pitchFamily="2" charset="-122"/>
              </a:rPr>
              <a:t>	</a:t>
            </a:r>
            <a:r>
              <a:rPr lang="en-US" altLang="zh-CN" sz="2400" dirty="0" smtClean="0">
                <a:solidFill>
                  <a:srgbClr val="FF0000"/>
                </a:solidFill>
                <a:latin typeface="宋体" pitchFamily="2" charset="-122"/>
              </a:rPr>
              <a:t>2</a:t>
            </a:r>
            <a:r>
              <a:rPr lang="zh-CN" altLang="en-US" sz="2400" dirty="0" smtClean="0">
                <a:solidFill>
                  <a:srgbClr val="FF0000"/>
                </a:solidFill>
                <a:latin typeface="宋体" pitchFamily="2" charset="-122"/>
              </a:rPr>
              <a:t>象限：</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象限以</a:t>
            </a:r>
            <a:r>
              <a:rPr lang="en-US" altLang="zh-CN" sz="2400" dirty="0" smtClean="0">
                <a:solidFill>
                  <a:schemeClr val="folHlink"/>
                </a:solidFill>
                <a:latin typeface="宋体" pitchFamily="2" charset="-122"/>
              </a:rPr>
              <a:t>y</a:t>
            </a:r>
            <a:r>
              <a:rPr lang="zh-CN" altLang="en-US" sz="2400" dirty="0" smtClean="0">
                <a:solidFill>
                  <a:schemeClr val="folHlink"/>
                </a:solidFill>
                <a:latin typeface="宋体" pitchFamily="2" charset="-122"/>
              </a:rPr>
              <a:t>轴镜象</a:t>
            </a:r>
          </a:p>
          <a:p>
            <a:pPr eaLnBrk="1" hangingPunct="1">
              <a:lnSpc>
                <a:spcPct val="90000"/>
              </a:lnSpc>
              <a:buFont typeface="Wingdings" pitchFamily="2" charset="2"/>
              <a:buNone/>
            </a:pPr>
            <a:r>
              <a:rPr lang="en-US" altLang="zh-CN" sz="2400" dirty="0" smtClean="0">
                <a:latin typeface="宋体" pitchFamily="2" charset="-122"/>
              </a:rPr>
              <a:t>	</a:t>
            </a:r>
            <a:r>
              <a:rPr lang="en-US" altLang="zh-CN" sz="2400" dirty="0" smtClean="0">
                <a:solidFill>
                  <a:srgbClr val="FF0000"/>
                </a:solidFill>
                <a:latin typeface="宋体" pitchFamily="2" charset="-122"/>
              </a:rPr>
              <a:t>4</a:t>
            </a:r>
            <a:r>
              <a:rPr lang="zh-CN" altLang="en-US" sz="2400" dirty="0" smtClean="0">
                <a:solidFill>
                  <a:srgbClr val="FF0000"/>
                </a:solidFill>
                <a:latin typeface="宋体" pitchFamily="2" charset="-122"/>
              </a:rPr>
              <a:t>象限：</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象限以</a:t>
            </a:r>
            <a:r>
              <a:rPr lang="en-US" altLang="zh-CN" sz="2400" dirty="0" smtClean="0">
                <a:solidFill>
                  <a:schemeClr val="folHlink"/>
                </a:solidFill>
                <a:latin typeface="宋体" pitchFamily="2" charset="-122"/>
              </a:rPr>
              <a:t>x</a:t>
            </a:r>
            <a:r>
              <a:rPr lang="zh-CN" altLang="en-US" sz="2400" dirty="0" smtClean="0">
                <a:solidFill>
                  <a:schemeClr val="folHlink"/>
                </a:solidFill>
                <a:latin typeface="宋体" pitchFamily="2" charset="-122"/>
              </a:rPr>
              <a:t>轴镜象</a:t>
            </a:r>
          </a:p>
          <a:p>
            <a:pPr eaLnBrk="1" hangingPunct="1">
              <a:lnSpc>
                <a:spcPct val="90000"/>
              </a:lnSpc>
              <a:buFont typeface="Wingdings" pitchFamily="2" charset="2"/>
              <a:buNone/>
            </a:pPr>
            <a:r>
              <a:rPr lang="en-US" altLang="zh-CN" sz="2400" dirty="0" smtClean="0">
                <a:latin typeface="宋体" pitchFamily="2" charset="-122"/>
              </a:rPr>
              <a:t>	</a:t>
            </a:r>
            <a:r>
              <a:rPr lang="en-US" altLang="zh-CN" sz="2400" dirty="0" smtClean="0">
                <a:solidFill>
                  <a:srgbClr val="FF0000"/>
                </a:solidFill>
                <a:latin typeface="宋体" pitchFamily="2" charset="-122"/>
              </a:rPr>
              <a:t>3</a:t>
            </a:r>
            <a:r>
              <a:rPr lang="zh-CN" altLang="en-US" sz="2400" dirty="0" smtClean="0">
                <a:solidFill>
                  <a:srgbClr val="FF0000"/>
                </a:solidFill>
                <a:latin typeface="宋体" pitchFamily="2" charset="-122"/>
              </a:rPr>
              <a:t>象限：</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象限</a:t>
            </a:r>
            <a:r>
              <a:rPr lang="en-US" altLang="zh-CN" sz="2400" dirty="0" smtClean="0">
                <a:solidFill>
                  <a:schemeClr val="folHlink"/>
                </a:solidFill>
                <a:latin typeface="宋体" pitchFamily="2" charset="-122"/>
              </a:rPr>
              <a:t>180</a:t>
            </a:r>
            <a:r>
              <a:rPr lang="zh-CN" altLang="en-US" sz="2400" dirty="0" smtClean="0">
                <a:solidFill>
                  <a:schemeClr val="folHlink"/>
                </a:solidFill>
                <a:latin typeface="宋体" pitchFamily="2" charset="-122"/>
              </a:rPr>
              <a:t>度镜象</a:t>
            </a:r>
          </a:p>
        </p:txBody>
      </p:sp>
      <p:graphicFrame>
        <p:nvGraphicFramePr>
          <p:cNvPr id="184452" name="Group 132"/>
          <p:cNvGraphicFramePr>
            <a:graphicFrameLocks noGrp="1"/>
          </p:cNvGraphicFramePr>
          <p:nvPr>
            <p:extLst>
              <p:ext uri="{D42A27DB-BD31-4B8C-83A1-F6EECF244321}">
                <p14:modId xmlns:p14="http://schemas.microsoft.com/office/powerpoint/2010/main" val="3659092733"/>
              </p:ext>
            </p:extLst>
          </p:nvPr>
        </p:nvGraphicFramePr>
        <p:xfrm>
          <a:off x="900113" y="5373688"/>
          <a:ext cx="6985000" cy="1188720"/>
        </p:xfrm>
        <a:graphic>
          <a:graphicData uri="http://schemas.openxmlformats.org/drawingml/2006/table">
            <a:tbl>
              <a:tblPr/>
              <a:tblGrid>
                <a:gridCol w="1163637"/>
                <a:gridCol w="1717675"/>
                <a:gridCol w="1042988"/>
                <a:gridCol w="1031875"/>
                <a:gridCol w="1031875"/>
                <a:gridCol w="996950"/>
              </a:tblGrid>
              <a:tr h="387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偏差</a:t>
                      </a:r>
                      <a:endParaRPr kumimoji="1" lang="zh-CN" altLang="en-US"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偏差计算公式</a:t>
                      </a:r>
                      <a:endParaRPr kumimoji="1" lang="zh-CN" altLang="en-US"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a:t>
                      </a: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象限</a:t>
                      </a:r>
                      <a:endParaRPr kumimoji="1" lang="zh-CN" altLang="en-US"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2</a:t>
                      </a: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象限</a:t>
                      </a:r>
                      <a:endParaRPr kumimoji="1" lang="zh-CN" altLang="en-US"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3</a:t>
                      </a: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象限</a:t>
                      </a:r>
                      <a:endParaRPr kumimoji="1" lang="zh-CN" altLang="en-US"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4</a:t>
                      </a: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象限</a:t>
                      </a:r>
                      <a:endParaRPr kumimoji="1" lang="zh-CN" altLang="en-US"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Fm≥0 </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F</a:t>
                      </a:r>
                      <a:r>
                        <a:rPr kumimoji="1" lang="en-US" altLang="zh-CN" sz="2000" b="0" i="0" u="none" strike="noStrike" cap="none" normalizeH="0" baseline="-25000" dirty="0" err="1" smtClean="0">
                          <a:ln>
                            <a:noFill/>
                          </a:ln>
                          <a:solidFill>
                            <a:srgbClr val="FF0000"/>
                          </a:solidFill>
                          <a:effectLst/>
                          <a:latin typeface="Times New Roman" pitchFamily="18" charset="0"/>
                          <a:ea typeface="宋体" pitchFamily="2" charset="-122"/>
                          <a:cs typeface="Times New Roman" pitchFamily="18" charset="0"/>
                        </a:rPr>
                        <a:t>m+1</a:t>
                      </a: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1" lang="en-US" altLang="zh-CN" sz="20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F</a:t>
                      </a:r>
                      <a:r>
                        <a:rPr kumimoji="1" lang="en-US" altLang="zh-CN" sz="2000" b="0" i="0" u="none" strike="noStrike" cap="none" normalizeH="0" baseline="-25000" dirty="0" err="1" smtClean="0">
                          <a:ln>
                            <a:noFill/>
                          </a:ln>
                          <a:solidFill>
                            <a:srgbClr val="FF0000"/>
                          </a:solidFill>
                          <a:effectLst/>
                          <a:latin typeface="Times New Roman" pitchFamily="18" charset="0"/>
                          <a:ea typeface="宋体" pitchFamily="2" charset="-122"/>
                          <a:cs typeface="Times New Roman" pitchFamily="18" charset="0"/>
                        </a:rPr>
                        <a:t>m</a:t>
                      </a: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-Ye </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+x</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-x</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-x</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Fm</a:t>
                      </a: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 </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F</a:t>
                      </a:r>
                      <a:r>
                        <a:rPr kumimoji="1" lang="en-US" altLang="zh-CN" sz="2000" b="0" i="0" u="none" strike="noStrike" cap="none" normalizeH="0" baseline="-25000" smtClean="0">
                          <a:ln>
                            <a:noFill/>
                          </a:ln>
                          <a:solidFill>
                            <a:srgbClr val="FF0000"/>
                          </a:solidFill>
                          <a:effectLst/>
                          <a:latin typeface="Times New Roman" pitchFamily="18" charset="0"/>
                          <a:ea typeface="宋体" pitchFamily="2" charset="-122"/>
                          <a:cs typeface="Times New Roman" pitchFamily="18" charset="0"/>
                        </a:rPr>
                        <a:t>m+1</a:t>
                      </a: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 F</a:t>
                      </a:r>
                      <a:r>
                        <a:rPr kumimoji="1" lang="en-US" altLang="zh-CN" sz="2000" b="0" i="0" u="none" strike="noStrike" cap="none" normalizeH="0" baseline="-25000" smtClean="0">
                          <a:ln>
                            <a:noFill/>
                          </a:ln>
                          <a:solidFill>
                            <a:srgbClr val="FF0000"/>
                          </a:solidFill>
                          <a:effectLst/>
                          <a:latin typeface="Times New Roman" pitchFamily="18" charset="0"/>
                          <a:ea typeface="宋体" pitchFamily="2" charset="-122"/>
                          <a:cs typeface="Times New Roman" pitchFamily="18" charset="0"/>
                        </a:rPr>
                        <a:t>m</a:t>
                      </a: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+Xe </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-y</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-y</a:t>
                      </a:r>
                      <a:endParaRPr kumimoji="1" lang="en-US" altLang="zh-CN" sz="2000" b="0"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bl>
          </a:graphicData>
        </a:graphic>
      </p:graphicFrame>
      <p:sp>
        <p:nvSpPr>
          <p:cNvPr id="30753" name="Rectangle 118"/>
          <p:cNvSpPr>
            <a:spLocks noChangeArrowheads="1"/>
          </p:cNvSpPr>
          <p:nvPr/>
        </p:nvSpPr>
        <p:spPr bwMode="auto">
          <a:xfrm>
            <a:off x="0" y="3560763"/>
            <a:ext cx="184150" cy="457200"/>
          </a:xfrm>
          <a:prstGeom prst="rect">
            <a:avLst/>
          </a:prstGeom>
          <a:noFill/>
          <a:ln w="12700" cap="sq">
            <a:noFill/>
            <a:miter lim="800000"/>
            <a:headEnd type="none" w="sm" len="sm"/>
            <a:tailEnd type="none" w="sm" len="sm"/>
          </a:ln>
        </p:spPr>
        <p:txBody>
          <a:bodyPr wrap="none" anchor="ctr">
            <a:spAutoFit/>
          </a:bodyPr>
          <a:lstStyle/>
          <a:p>
            <a:endParaRPr lang="zh-CN" altLang="en-US">
              <a:latin typeface="Arial" charset="0"/>
            </a:endParaRPr>
          </a:p>
        </p:txBody>
      </p:sp>
      <p:pic>
        <p:nvPicPr>
          <p:cNvPr id="30754" name="Picture 129"/>
          <p:cNvPicPr>
            <a:picLocks noChangeAspect="1" noChangeArrowheads="1"/>
          </p:cNvPicPr>
          <p:nvPr/>
        </p:nvPicPr>
        <p:blipFill>
          <a:blip r:embed="rId2" cstate="print"/>
          <a:srcRect/>
          <a:stretch>
            <a:fillRect/>
          </a:stretch>
        </p:blipFill>
        <p:spPr bwMode="auto">
          <a:xfrm>
            <a:off x="611188" y="2060575"/>
            <a:ext cx="3944937" cy="2773363"/>
          </a:xfrm>
          <a:prstGeom prst="rect">
            <a:avLst/>
          </a:prstGeom>
          <a:noFill/>
          <a:ln w="9525">
            <a:noFill/>
            <a:miter lim="800000"/>
            <a:headEnd/>
            <a:tailEnd/>
          </a:ln>
        </p:spPr>
      </p:pic>
      <p:pic>
        <p:nvPicPr>
          <p:cNvPr id="30755" name="Picture 130"/>
          <p:cNvPicPr>
            <a:picLocks noChangeAspect="1" noChangeArrowheads="1"/>
          </p:cNvPicPr>
          <p:nvPr/>
        </p:nvPicPr>
        <p:blipFill>
          <a:blip r:embed="rId3" cstate="print"/>
          <a:srcRect/>
          <a:stretch>
            <a:fillRect/>
          </a:stretch>
        </p:blipFill>
        <p:spPr bwMode="auto">
          <a:xfrm>
            <a:off x="5076825" y="2060575"/>
            <a:ext cx="3805238" cy="273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95288" y="549275"/>
            <a:ext cx="8424862" cy="5975350"/>
          </a:xfrm>
        </p:spPr>
        <p:txBody>
          <a:bodyPr/>
          <a:lstStyle/>
          <a:p>
            <a:pPr eaLnBrk="1" hangingPunct="1">
              <a:lnSpc>
                <a:spcPct val="90000"/>
              </a:lnSpc>
              <a:buFont typeface="Wingdings" pitchFamily="2" charset="2"/>
              <a:buNone/>
            </a:pP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、直线插补运算的程序实现</a:t>
            </a:r>
          </a:p>
          <a:p>
            <a:pPr eaLnBrk="1" hangingPunct="1">
              <a:lnSpc>
                <a:spcPct val="90000"/>
              </a:lnSpc>
              <a:buFont typeface="Wingdings" pitchFamily="2" charset="2"/>
              <a:buNone/>
            </a:pPr>
            <a:endParaRPr lang="zh-CN" altLang="en-US" sz="2400" dirty="0" smtClean="0">
              <a:latin typeface="宋体" pitchFamily="2" charset="-122"/>
            </a:endParaRPr>
          </a:p>
          <a:p>
            <a:pPr algn="just" eaLnBrk="1" fontAlgn="ctr"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数据的输入及存放</a:t>
            </a:r>
            <a:r>
              <a:rPr lang="zh-CN" altLang="en-US" sz="2400" dirty="0" smtClean="0">
                <a:latin typeface="宋体" pitchFamily="2" charset="-122"/>
              </a:rPr>
              <a:t> </a:t>
            </a:r>
          </a:p>
          <a:p>
            <a:pPr algn="just" eaLnBrk="1" fontAlgn="ctr" hangingPunct="1">
              <a:lnSpc>
                <a:spcPct val="90000"/>
              </a:lnSpc>
              <a:buSzPct val="70000"/>
              <a:buFont typeface="Wingdings" pitchFamily="2" charset="2"/>
              <a:buNone/>
            </a:pPr>
            <a:r>
              <a:rPr lang="zh-CN" altLang="en-US" sz="2400" dirty="0" smtClean="0">
                <a:latin typeface="宋体" pitchFamily="2" charset="-122"/>
              </a:rPr>
              <a:t>	在计算机的内存中开辟六个单元</a:t>
            </a:r>
            <a:r>
              <a:rPr lang="en-US" altLang="zh-CN" sz="2400" dirty="0" err="1" smtClean="0">
                <a:latin typeface="宋体" pitchFamily="2" charset="-122"/>
              </a:rPr>
              <a:t>XE</a:t>
            </a:r>
            <a:r>
              <a:rPr lang="zh-CN" altLang="en-US" sz="2400" dirty="0" smtClean="0">
                <a:latin typeface="宋体" pitchFamily="2" charset="-122"/>
              </a:rPr>
              <a:t>、</a:t>
            </a:r>
            <a:r>
              <a:rPr lang="en-US" altLang="zh-CN" sz="2400" dirty="0" smtClean="0">
                <a:latin typeface="宋体" pitchFamily="2" charset="-122"/>
              </a:rPr>
              <a:t>YE</a:t>
            </a:r>
            <a:r>
              <a:rPr lang="zh-CN" altLang="en-US" sz="2400" dirty="0" smtClean="0">
                <a:latin typeface="宋体" pitchFamily="2" charset="-122"/>
              </a:rPr>
              <a:t>、</a:t>
            </a:r>
            <a:r>
              <a:rPr lang="en-US" altLang="zh-CN" sz="2400" dirty="0" err="1" smtClean="0">
                <a:latin typeface="宋体" pitchFamily="2" charset="-122"/>
              </a:rPr>
              <a:t>NXY</a:t>
            </a:r>
            <a:r>
              <a:rPr lang="zh-CN" altLang="en-US" sz="2400" dirty="0" smtClean="0">
                <a:latin typeface="宋体" pitchFamily="2" charset="-122"/>
              </a:rPr>
              <a:t>、</a:t>
            </a:r>
            <a:r>
              <a:rPr lang="en-US" altLang="zh-CN" sz="2400" dirty="0" smtClean="0">
                <a:latin typeface="宋体" pitchFamily="2" charset="-122"/>
              </a:rPr>
              <a:t>FM</a:t>
            </a:r>
            <a:r>
              <a:rPr lang="zh-CN" altLang="en-US" sz="2400" dirty="0" smtClean="0">
                <a:latin typeface="宋体" pitchFamily="2" charset="-122"/>
              </a:rPr>
              <a:t>、</a:t>
            </a:r>
            <a:r>
              <a:rPr lang="en-US" altLang="zh-CN" sz="2400" dirty="0" err="1" smtClean="0">
                <a:latin typeface="宋体" pitchFamily="2" charset="-122"/>
              </a:rPr>
              <a:t>XOY</a:t>
            </a:r>
            <a:r>
              <a:rPr lang="zh-CN" altLang="en-US" sz="2400" dirty="0" smtClean="0">
                <a:latin typeface="宋体" pitchFamily="2" charset="-122"/>
              </a:rPr>
              <a:t>和</a:t>
            </a:r>
            <a:r>
              <a:rPr lang="en-US" altLang="zh-CN" sz="2400" dirty="0" err="1" smtClean="0">
                <a:latin typeface="宋体" pitchFamily="2" charset="-122"/>
              </a:rPr>
              <a:t>ZF</a:t>
            </a:r>
            <a:r>
              <a:rPr lang="zh-CN" altLang="en-US" sz="2400" dirty="0" smtClean="0">
                <a:latin typeface="宋体" pitchFamily="2" charset="-122"/>
              </a:rPr>
              <a:t>，分别存放</a:t>
            </a:r>
            <a:r>
              <a:rPr lang="zh-CN" altLang="en-US" sz="2400" dirty="0" smtClean="0">
                <a:solidFill>
                  <a:srgbClr val="FF0000"/>
                </a:solidFill>
                <a:latin typeface="宋体" pitchFamily="2" charset="-122"/>
              </a:rPr>
              <a:t>终点横坐标</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e</a:t>
            </a:r>
            <a:r>
              <a:rPr lang="zh-CN" altLang="en-US" sz="2400" dirty="0" smtClean="0">
                <a:latin typeface="宋体" pitchFamily="2" charset="-122"/>
              </a:rPr>
              <a:t>、</a:t>
            </a:r>
            <a:r>
              <a:rPr lang="zh-CN" altLang="en-US" sz="2400" dirty="0" smtClean="0">
                <a:solidFill>
                  <a:srgbClr val="FF0000"/>
                </a:solidFill>
                <a:latin typeface="宋体" pitchFamily="2" charset="-122"/>
              </a:rPr>
              <a:t>终点纵坐标</a:t>
            </a:r>
            <a:r>
              <a:rPr lang="en-US" altLang="zh-CN" sz="2400" dirty="0" smtClean="0">
                <a:solidFill>
                  <a:srgbClr val="FF0000"/>
                </a:solidFill>
                <a:latin typeface="宋体" pitchFamily="2" charset="-122"/>
              </a:rPr>
              <a:t>y</a:t>
            </a:r>
            <a:r>
              <a:rPr lang="en-US" altLang="zh-CN" sz="2400" baseline="-30000" dirty="0" smtClean="0">
                <a:solidFill>
                  <a:srgbClr val="FF0000"/>
                </a:solidFill>
                <a:latin typeface="宋体" pitchFamily="2" charset="-122"/>
              </a:rPr>
              <a:t>e</a:t>
            </a:r>
            <a:r>
              <a:rPr lang="zh-CN" altLang="en-US" sz="2400" dirty="0" smtClean="0">
                <a:latin typeface="宋体" pitchFamily="2" charset="-122"/>
              </a:rPr>
              <a:t>、</a:t>
            </a:r>
            <a:r>
              <a:rPr lang="zh-CN" altLang="en-US" sz="2400" dirty="0" smtClean="0">
                <a:solidFill>
                  <a:srgbClr val="FF0000"/>
                </a:solidFill>
                <a:latin typeface="宋体" pitchFamily="2" charset="-122"/>
              </a:rPr>
              <a:t>总步数</a:t>
            </a:r>
            <a:r>
              <a:rPr lang="en-US" altLang="zh-CN" sz="2400" dirty="0" err="1" smtClean="0">
                <a:solidFill>
                  <a:srgbClr val="FF0000"/>
                </a:solidFill>
                <a:latin typeface="宋体" pitchFamily="2" charset="-122"/>
              </a:rPr>
              <a:t>N</a:t>
            </a:r>
            <a:r>
              <a:rPr lang="en-US" altLang="zh-CN" sz="2400" baseline="-30000" dirty="0" err="1" smtClean="0">
                <a:solidFill>
                  <a:srgbClr val="FF0000"/>
                </a:solidFill>
                <a:latin typeface="宋体" pitchFamily="2" charset="-122"/>
              </a:rPr>
              <a:t>xy</a:t>
            </a:r>
            <a:r>
              <a:rPr lang="zh-CN" altLang="en-US" sz="2400" dirty="0" smtClean="0">
                <a:latin typeface="宋体" pitchFamily="2" charset="-122"/>
              </a:rPr>
              <a:t>、加工点</a:t>
            </a:r>
            <a:r>
              <a:rPr lang="zh-CN" altLang="en-US" sz="2400" dirty="0" smtClean="0">
                <a:solidFill>
                  <a:srgbClr val="FF0000"/>
                </a:solidFill>
                <a:latin typeface="宋体" pitchFamily="2" charset="-122"/>
              </a:rPr>
              <a:t>偏差</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zh-CN" altLang="en-US" sz="2400" dirty="0" smtClean="0">
                <a:latin typeface="宋体" pitchFamily="2" charset="-122"/>
              </a:rPr>
              <a:t>、直线所在</a:t>
            </a:r>
            <a:r>
              <a:rPr lang="zh-CN" altLang="en-US" sz="2400" dirty="0" smtClean="0">
                <a:solidFill>
                  <a:srgbClr val="FF0000"/>
                </a:solidFill>
                <a:latin typeface="宋体" pitchFamily="2" charset="-122"/>
              </a:rPr>
              <a:t>象限值</a:t>
            </a:r>
            <a:r>
              <a:rPr lang="en-US" altLang="zh-CN" sz="2400" dirty="0" err="1" smtClean="0">
                <a:solidFill>
                  <a:srgbClr val="FF0000"/>
                </a:solidFill>
                <a:latin typeface="宋体" pitchFamily="2" charset="-122"/>
              </a:rPr>
              <a:t>xoy</a:t>
            </a:r>
            <a:r>
              <a:rPr lang="zh-CN" altLang="en-US" sz="2400" dirty="0" smtClean="0">
                <a:latin typeface="宋体" pitchFamily="2" charset="-122"/>
              </a:rPr>
              <a:t>和</a:t>
            </a:r>
            <a:r>
              <a:rPr lang="zh-CN" altLang="en-US" sz="2400" dirty="0" smtClean="0">
                <a:solidFill>
                  <a:srgbClr val="FF0000"/>
                </a:solidFill>
                <a:latin typeface="宋体" pitchFamily="2" charset="-122"/>
              </a:rPr>
              <a:t>走步方向</a:t>
            </a:r>
            <a:r>
              <a:rPr lang="zh-CN" altLang="en-US" sz="2400" dirty="0" smtClean="0">
                <a:latin typeface="宋体" pitchFamily="2" charset="-122"/>
              </a:rPr>
              <a:t>标志。</a:t>
            </a:r>
          </a:p>
          <a:p>
            <a:pPr algn="just" eaLnBrk="1" fontAlgn="ctr"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solidFill>
                  <a:schemeClr val="folHlink"/>
                </a:solidFill>
                <a:latin typeface="宋体" pitchFamily="2" charset="-122"/>
              </a:rPr>
              <a:t>N</a:t>
            </a:r>
            <a:r>
              <a:rPr lang="en-US" altLang="zh-CN" sz="2400" baseline="-30000" dirty="0" err="1" smtClean="0">
                <a:solidFill>
                  <a:schemeClr val="folHlink"/>
                </a:solidFill>
                <a:latin typeface="宋体" pitchFamily="2" charset="-122"/>
              </a:rPr>
              <a:t>xy</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N</a:t>
            </a:r>
            <a:r>
              <a:rPr lang="en-US" altLang="zh-CN" sz="2400" baseline="-30000" dirty="0" err="1" smtClean="0">
                <a:solidFill>
                  <a:schemeClr val="folHlink"/>
                </a:solidFill>
                <a:latin typeface="宋体" pitchFamily="2" charset="-122"/>
              </a:rPr>
              <a:t>x</a:t>
            </a:r>
            <a:r>
              <a:rPr lang="en-US" altLang="zh-CN" sz="2400" dirty="0" err="1" smtClean="0">
                <a:solidFill>
                  <a:schemeClr val="folHlink"/>
                </a:solidFill>
                <a:latin typeface="宋体" pitchFamily="2" charset="-122"/>
              </a:rPr>
              <a:t>+N</a:t>
            </a:r>
            <a:r>
              <a:rPr lang="en-US" altLang="zh-CN" sz="2400" baseline="-30000" dirty="0" err="1" smtClean="0">
                <a:solidFill>
                  <a:schemeClr val="folHlink"/>
                </a:solidFill>
                <a:latin typeface="宋体" pitchFamily="2" charset="-122"/>
              </a:rPr>
              <a:t>y</a:t>
            </a:r>
            <a:r>
              <a:rPr lang="en-US" altLang="zh-CN" sz="2400" dirty="0" smtClean="0">
                <a:latin typeface="宋体" pitchFamily="2" charset="-122"/>
              </a:rPr>
              <a:t>;</a:t>
            </a:r>
          </a:p>
          <a:p>
            <a:pPr algn="just" eaLnBrk="1" fontAlgn="ctr"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solidFill>
                  <a:schemeClr val="folHlink"/>
                </a:solidFill>
                <a:latin typeface="宋体" pitchFamily="2" charset="-122"/>
              </a:rPr>
              <a:t>xoy</a:t>
            </a:r>
            <a:r>
              <a:rPr lang="en-US" altLang="zh-CN" sz="2400" dirty="0" smtClean="0">
                <a:solidFill>
                  <a:schemeClr val="folHlink"/>
                </a:solidFill>
                <a:latin typeface="宋体" pitchFamily="2" charset="-122"/>
              </a:rPr>
              <a:t> = 1</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4</a:t>
            </a:r>
            <a:r>
              <a:rPr lang="zh-CN" altLang="en-US" sz="2400" dirty="0" smtClean="0">
                <a:latin typeface="宋体" pitchFamily="2" charset="-122"/>
              </a:rPr>
              <a:t>分别代表第一、第二、第三、第四象限，</a:t>
            </a:r>
            <a:r>
              <a:rPr lang="en-US" altLang="zh-CN" sz="2400" dirty="0" err="1" smtClean="0">
                <a:latin typeface="宋体" pitchFamily="2" charset="-122"/>
              </a:rPr>
              <a:t>xoy</a:t>
            </a:r>
            <a:r>
              <a:rPr lang="zh-CN" altLang="en-US" sz="2400" dirty="0" smtClean="0">
                <a:latin typeface="宋体" pitchFamily="2" charset="-122"/>
              </a:rPr>
              <a:t>的值可由终点坐标</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,y</a:t>
            </a:r>
            <a:r>
              <a:rPr lang="en-US" altLang="zh-CN" sz="2400" baseline="-30000" dirty="0" err="1" smtClean="0">
                <a:latin typeface="宋体" pitchFamily="2" charset="-122"/>
              </a:rPr>
              <a:t>e</a:t>
            </a:r>
            <a:r>
              <a:rPr lang="en-US" altLang="zh-CN" sz="2400" dirty="0" smtClean="0">
                <a:latin typeface="宋体" pitchFamily="2" charset="-122"/>
              </a:rPr>
              <a:t>)</a:t>
            </a:r>
            <a:r>
              <a:rPr lang="zh-CN" altLang="en-US" sz="2400" dirty="0" smtClean="0">
                <a:latin typeface="宋体" pitchFamily="2" charset="-122"/>
              </a:rPr>
              <a:t>的正、负符号来确定</a:t>
            </a:r>
            <a:r>
              <a:rPr lang="en-US" altLang="zh-CN" sz="2400" dirty="0" smtClean="0">
                <a:latin typeface="宋体" pitchFamily="2" charset="-122"/>
              </a:rPr>
              <a:t>;</a:t>
            </a:r>
          </a:p>
          <a:p>
            <a:pPr algn="just" eaLnBrk="1" fontAlgn="ctr"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latin typeface="宋体" pitchFamily="2" charset="-122"/>
              </a:rPr>
              <a:t>F</a:t>
            </a:r>
            <a:r>
              <a:rPr lang="en-US" altLang="zh-CN" sz="2400" baseline="-30000" dirty="0" err="1" smtClean="0">
                <a:latin typeface="宋体" pitchFamily="2" charset="-122"/>
              </a:rPr>
              <a:t>m</a:t>
            </a:r>
            <a:r>
              <a:rPr lang="zh-CN" altLang="en-US" sz="2400" dirty="0" smtClean="0">
                <a:latin typeface="宋体" pitchFamily="2" charset="-122"/>
              </a:rPr>
              <a:t>的初值为</a:t>
            </a:r>
            <a:r>
              <a:rPr lang="en-US" altLang="zh-CN" sz="2400" dirty="0" err="1" smtClean="0">
                <a:latin typeface="宋体" pitchFamily="2" charset="-122"/>
              </a:rPr>
              <a:t>F0</a:t>
            </a:r>
            <a:r>
              <a:rPr lang="zh-CN" altLang="en-US" sz="2400" dirty="0" smtClean="0">
                <a:latin typeface="宋体" pitchFamily="2" charset="-122"/>
              </a:rPr>
              <a:t>＝</a:t>
            </a:r>
            <a:r>
              <a:rPr lang="en-US" altLang="zh-CN" sz="2400" dirty="0" smtClean="0">
                <a:latin typeface="宋体" pitchFamily="2" charset="-122"/>
              </a:rPr>
              <a:t>0;</a:t>
            </a:r>
          </a:p>
          <a:p>
            <a:pPr algn="just" eaLnBrk="1" fontAlgn="ctr" hangingPunct="1">
              <a:lnSpc>
                <a:spcPct val="90000"/>
              </a:lnSpc>
              <a:buSzPct val="70000"/>
              <a:buFont typeface="Wingdings" pitchFamily="2" charset="2"/>
              <a:buNone/>
            </a:pPr>
            <a:r>
              <a:rPr lang="zh-CN" altLang="en-US" sz="2400" dirty="0" smtClean="0">
                <a:solidFill>
                  <a:schemeClr val="folHlink"/>
                </a:solidFill>
                <a:latin typeface="宋体" pitchFamily="2" charset="-122"/>
              </a:rPr>
              <a:t>	</a:t>
            </a:r>
            <a:r>
              <a:rPr lang="en-US" altLang="zh-CN" sz="2400" dirty="0" err="1" smtClean="0">
                <a:solidFill>
                  <a:schemeClr val="folHlink"/>
                </a:solidFill>
                <a:latin typeface="宋体" pitchFamily="2" charset="-122"/>
              </a:rPr>
              <a:t>ZF</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4</a:t>
            </a:r>
            <a:r>
              <a:rPr lang="zh-CN" altLang="en-US" sz="2400" dirty="0" smtClean="0">
                <a:latin typeface="宋体" pitchFamily="2" charset="-122"/>
              </a:rPr>
              <a:t>分别代表</a:t>
            </a:r>
            <a:r>
              <a:rPr lang="en-US" altLang="zh-CN" sz="2400" dirty="0" smtClean="0">
                <a:latin typeface="宋体" pitchFamily="2" charset="-122"/>
              </a:rPr>
              <a:t>+x</a:t>
            </a:r>
            <a:r>
              <a:rPr lang="zh-CN" altLang="en-US" sz="2400" dirty="0" smtClean="0">
                <a:latin typeface="宋体" pitchFamily="2" charset="-122"/>
              </a:rPr>
              <a:t>、</a:t>
            </a:r>
            <a:r>
              <a:rPr lang="en-US" altLang="zh-CN" sz="2400" dirty="0" smtClean="0">
                <a:latin typeface="宋体" pitchFamily="2" charset="-122"/>
              </a:rPr>
              <a:t>-x</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走步方向。 </a:t>
            </a:r>
          </a:p>
          <a:p>
            <a:pPr algn="just" eaLnBrk="1" fontAlgn="ctr" hangingPunct="1">
              <a:lnSpc>
                <a:spcPct val="90000"/>
              </a:lnSpc>
              <a:buSzPct val="70000"/>
              <a:buFont typeface="Wingdings" pitchFamily="2" charset="2"/>
              <a:buNone/>
            </a:pPr>
            <a:r>
              <a:rPr lang="zh-CN" altLang="en-US" sz="2400" dirty="0" smtClean="0">
                <a:latin typeface="宋体" pitchFamily="2" charset="-122"/>
              </a:rPr>
              <a:t> </a:t>
            </a:r>
            <a:endParaRPr lang="en-US" altLang="zh-CN" sz="2400" dirty="0" smtClean="0">
              <a:latin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79388" y="404813"/>
            <a:ext cx="3960812" cy="6119812"/>
          </a:xfrm>
        </p:spPr>
        <p:txBody>
          <a:bodyPr/>
          <a:lstStyle/>
          <a:p>
            <a:pPr algn="just" eaLnBrk="1" fontAlgn="ctr" hangingPunct="1">
              <a:lnSpc>
                <a:spcPct val="90000"/>
              </a:lnSpc>
              <a:buSzPct val="70000"/>
              <a:buFont typeface="Wingdings" pitchFamily="2" charset="2"/>
              <a:buNone/>
            </a:pP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直线插补程序流程</a:t>
            </a:r>
            <a:r>
              <a:rPr lang="zh-CN" altLang="en-US" sz="2400" dirty="0" smtClean="0">
                <a:latin typeface="宋体" pitchFamily="2" charset="-122"/>
              </a:rPr>
              <a:t> </a:t>
            </a:r>
          </a:p>
          <a:p>
            <a:pPr algn="just" eaLnBrk="1" fontAlgn="ctr" hangingPunct="1">
              <a:lnSpc>
                <a:spcPct val="90000"/>
              </a:lnSpc>
              <a:buSzPct val="70000"/>
              <a:buFont typeface="Wingdings" pitchFamily="2" charset="2"/>
              <a:buNone/>
            </a:pPr>
            <a:r>
              <a:rPr lang="zh-CN" altLang="en-US" sz="2400" dirty="0" smtClean="0">
                <a:latin typeface="宋体" pitchFamily="2" charset="-122"/>
              </a:rPr>
              <a:t>   </a:t>
            </a:r>
          </a:p>
          <a:p>
            <a:pPr algn="just" eaLnBrk="1" fontAlgn="ctr" hangingPunct="1">
              <a:lnSpc>
                <a:spcPct val="90000"/>
              </a:lnSpc>
              <a:buSzPct val="70000"/>
              <a:buFont typeface="Wingdings" pitchFamily="2" charset="2"/>
              <a:buNone/>
            </a:pPr>
            <a:r>
              <a:rPr lang="zh-CN" altLang="en-US" sz="2400" dirty="0" smtClean="0">
                <a:latin typeface="宋体" pitchFamily="2" charset="-122"/>
              </a:rPr>
              <a:t>	直线插补计算过程的四个步骤为</a:t>
            </a:r>
            <a:r>
              <a:rPr lang="en-US" altLang="zh-CN" sz="2400" dirty="0" smtClean="0">
                <a:latin typeface="宋体" pitchFamily="2" charset="-122"/>
              </a:rPr>
              <a:t>:</a:t>
            </a:r>
            <a:r>
              <a:rPr lang="zh-CN" altLang="en-US" sz="2400" dirty="0" smtClean="0">
                <a:solidFill>
                  <a:srgbClr val="FF0000"/>
                </a:solidFill>
                <a:latin typeface="宋体" pitchFamily="2" charset="-122"/>
              </a:rPr>
              <a:t>偏差判别</a:t>
            </a:r>
            <a:r>
              <a:rPr lang="zh-CN" altLang="en-US" sz="2400" dirty="0" smtClean="0">
                <a:latin typeface="宋体" pitchFamily="2" charset="-122"/>
              </a:rPr>
              <a:t>、</a:t>
            </a:r>
            <a:r>
              <a:rPr lang="zh-CN" altLang="en-US" sz="2400" dirty="0" smtClean="0">
                <a:solidFill>
                  <a:srgbClr val="FF0000"/>
                </a:solidFill>
                <a:latin typeface="宋体" pitchFamily="2" charset="-122"/>
              </a:rPr>
              <a:t>坐标进给</a:t>
            </a:r>
            <a:r>
              <a:rPr lang="zh-CN" altLang="en-US" sz="2400" dirty="0" smtClean="0">
                <a:latin typeface="宋体" pitchFamily="2" charset="-122"/>
              </a:rPr>
              <a:t>、</a:t>
            </a:r>
            <a:r>
              <a:rPr lang="zh-CN" altLang="en-US" sz="2400" dirty="0" smtClean="0">
                <a:solidFill>
                  <a:srgbClr val="FF0000"/>
                </a:solidFill>
                <a:latin typeface="宋体" pitchFamily="2" charset="-122"/>
              </a:rPr>
              <a:t>偏差计算</a:t>
            </a:r>
            <a:r>
              <a:rPr lang="zh-CN" altLang="en-US" sz="2400" dirty="0" smtClean="0">
                <a:latin typeface="宋体" pitchFamily="2" charset="-122"/>
              </a:rPr>
              <a:t>、</a:t>
            </a:r>
            <a:r>
              <a:rPr lang="zh-CN" altLang="en-US" sz="2400" dirty="0" smtClean="0">
                <a:solidFill>
                  <a:srgbClr val="FF0000"/>
                </a:solidFill>
                <a:latin typeface="宋体" pitchFamily="2" charset="-122"/>
              </a:rPr>
              <a:t>终点判断</a:t>
            </a:r>
            <a:r>
              <a:rPr lang="zh-CN" altLang="en-US" sz="2400" dirty="0" smtClean="0">
                <a:latin typeface="宋体" pitchFamily="2" charset="-122"/>
              </a:rPr>
              <a:t>。</a:t>
            </a:r>
          </a:p>
          <a:p>
            <a:pPr algn="just" eaLnBrk="1" fontAlgn="ctr" hangingPunct="1">
              <a:lnSpc>
                <a:spcPct val="90000"/>
              </a:lnSpc>
              <a:buSzPct val="70000"/>
              <a:buFont typeface="Wingdings" pitchFamily="2" charset="2"/>
              <a:buNone/>
            </a:pPr>
            <a:r>
              <a:rPr lang="zh-CN" altLang="en-US" sz="2400" dirty="0" smtClean="0">
                <a:latin typeface="宋体" pitchFamily="2" charset="-122"/>
              </a:rPr>
              <a:t>	</a:t>
            </a:r>
            <a:r>
              <a:rPr lang="zh-CN" altLang="en-US" sz="2400" dirty="0" smtClean="0">
                <a:solidFill>
                  <a:schemeClr val="folHlink"/>
                </a:solidFill>
                <a:latin typeface="宋体" pitchFamily="2" charset="-122"/>
              </a:rPr>
              <a:t>偏差判别、偏差计算、终点判断是逻辑运算和算术运算</a:t>
            </a:r>
            <a:r>
              <a:rPr lang="zh-CN" altLang="en-US" sz="2400" dirty="0" smtClean="0">
                <a:latin typeface="宋体" pitchFamily="2" charset="-122"/>
              </a:rPr>
              <a:t>；</a:t>
            </a:r>
          </a:p>
          <a:p>
            <a:pPr algn="just" eaLnBrk="1" fontAlgn="ctr" hangingPunct="1">
              <a:lnSpc>
                <a:spcPct val="9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坐标进给</a:t>
            </a:r>
            <a:r>
              <a:rPr lang="zh-CN" altLang="en-US" sz="2400" dirty="0" smtClean="0">
                <a:solidFill>
                  <a:schemeClr val="folHlink"/>
                </a:solidFill>
                <a:latin typeface="宋体" pitchFamily="2" charset="-122"/>
              </a:rPr>
              <a:t>通常是给步进电机（或伺服电机）发走步脉冲</a:t>
            </a:r>
            <a:r>
              <a:rPr lang="zh-CN" altLang="en-US" sz="2400" dirty="0" smtClean="0">
                <a:latin typeface="宋体" pitchFamily="2" charset="-122"/>
              </a:rPr>
              <a:t>，通过步进电机（或伺服电机）带动机床工作台或刀具移动。</a:t>
            </a:r>
            <a:endParaRPr lang="en-US" altLang="zh-CN" sz="2400" dirty="0" smtClean="0">
              <a:latin typeface="宋体" pitchFamily="2" charset="-122"/>
            </a:endParaRPr>
          </a:p>
          <a:p>
            <a:pPr eaLnBrk="1" hangingPunct="1"/>
            <a:endParaRPr lang="en-US" altLang="zh-CN" dirty="0" smtClean="0"/>
          </a:p>
        </p:txBody>
      </p:sp>
      <p:pic>
        <p:nvPicPr>
          <p:cNvPr id="32771" name="Picture 4"/>
          <p:cNvPicPr>
            <a:picLocks noChangeAspect="1" noChangeArrowheads="1"/>
          </p:cNvPicPr>
          <p:nvPr/>
        </p:nvPicPr>
        <p:blipFill>
          <a:blip r:embed="rId2" cstate="print"/>
          <a:srcRect/>
          <a:stretch>
            <a:fillRect/>
          </a:stretch>
        </p:blipFill>
        <p:spPr bwMode="auto">
          <a:xfrm>
            <a:off x="4787900" y="476250"/>
            <a:ext cx="4057650" cy="612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79388" y="404813"/>
            <a:ext cx="8424862" cy="3600450"/>
          </a:xfrm>
        </p:spPr>
        <p:txBody>
          <a:bodyPr/>
          <a:lstStyle/>
          <a:p>
            <a:pPr eaLnBrk="1" hangingPunct="1">
              <a:buFont typeface="Wingdings" pitchFamily="2" charset="2"/>
              <a:buNone/>
            </a:pPr>
            <a:r>
              <a:rPr lang="zh-CN" altLang="en-US" sz="4000" smtClean="0">
                <a:solidFill>
                  <a:schemeClr val="folHlink"/>
                </a:solidFill>
              </a:rPr>
              <a:t>	</a:t>
            </a:r>
            <a:r>
              <a:rPr lang="zh-CN" altLang="en-US" sz="2400" smtClean="0">
                <a:solidFill>
                  <a:schemeClr val="folHlink"/>
                </a:solidFill>
                <a:latin typeface="宋体" pitchFamily="2" charset="-122"/>
              </a:rPr>
              <a:t>例题：</a:t>
            </a:r>
            <a:r>
              <a:rPr lang="zh-CN" altLang="en-US" sz="2400" smtClean="0">
                <a:latin typeface="宋体" pitchFamily="2" charset="-122"/>
              </a:rPr>
              <a:t>设加工第一象限直线</a:t>
            </a:r>
            <a:r>
              <a:rPr lang="en-US" altLang="zh-CN" sz="2400" smtClean="0">
                <a:latin typeface="宋体" pitchFamily="2" charset="-122"/>
              </a:rPr>
              <a:t>OA</a:t>
            </a:r>
            <a:r>
              <a:rPr lang="zh-CN" altLang="en-US" sz="2400" smtClean="0">
                <a:latin typeface="宋体" pitchFamily="2" charset="-122"/>
              </a:rPr>
              <a:t>，起点为</a:t>
            </a:r>
            <a:r>
              <a:rPr lang="en-US" altLang="zh-CN" sz="2400" smtClean="0">
                <a:latin typeface="宋体" pitchFamily="2" charset="-122"/>
              </a:rPr>
              <a:t>O(0</a:t>
            </a:r>
            <a:r>
              <a:rPr lang="zh-CN" altLang="en-US" sz="2400" smtClean="0">
                <a:latin typeface="宋体" pitchFamily="2" charset="-122"/>
              </a:rPr>
              <a:t>，</a:t>
            </a:r>
            <a:r>
              <a:rPr lang="en-US" altLang="zh-CN" sz="2400" smtClean="0">
                <a:latin typeface="宋体" pitchFamily="2" charset="-122"/>
              </a:rPr>
              <a:t>0)</a:t>
            </a:r>
            <a:r>
              <a:rPr lang="zh-CN" altLang="en-US" sz="2400" smtClean="0">
                <a:latin typeface="宋体" pitchFamily="2" charset="-122"/>
              </a:rPr>
              <a:t>，终点坐标为</a:t>
            </a:r>
            <a:r>
              <a:rPr lang="en-US" altLang="zh-CN" sz="2400" smtClean="0">
                <a:latin typeface="宋体" pitchFamily="2" charset="-122"/>
              </a:rPr>
              <a:t>A(6</a:t>
            </a:r>
            <a:r>
              <a:rPr lang="zh-CN" altLang="en-US" sz="2400" smtClean="0">
                <a:latin typeface="宋体" pitchFamily="2" charset="-122"/>
              </a:rPr>
              <a:t>，</a:t>
            </a:r>
            <a:r>
              <a:rPr lang="en-US" altLang="zh-CN" sz="2400" smtClean="0">
                <a:latin typeface="宋体" pitchFamily="2" charset="-122"/>
              </a:rPr>
              <a:t>4)</a:t>
            </a:r>
            <a:r>
              <a:rPr lang="zh-CN" altLang="en-US" sz="2400" smtClean="0">
                <a:latin typeface="宋体" pitchFamily="2" charset="-122"/>
              </a:rPr>
              <a:t>，试进行插补计算并作出走步轨迹图。</a:t>
            </a:r>
          </a:p>
          <a:p>
            <a:pPr eaLnBrk="1" hangingPunct="1">
              <a:buFont typeface="Wingdings" pitchFamily="2" charset="2"/>
              <a:buNone/>
            </a:pPr>
            <a:r>
              <a:rPr lang="zh-CN" altLang="en-US" sz="2400" smtClean="0">
                <a:solidFill>
                  <a:schemeClr val="folHlink"/>
                </a:solidFill>
                <a:latin typeface="宋体" pitchFamily="2" charset="-122"/>
              </a:rPr>
              <a:t>	解：</a:t>
            </a:r>
          </a:p>
          <a:p>
            <a:pPr eaLnBrk="1" hangingPunct="1">
              <a:buFont typeface="Wingdings" pitchFamily="2" charset="2"/>
              <a:buNone/>
            </a:pPr>
            <a:r>
              <a:rPr lang="zh-CN" altLang="en-US" sz="2400" smtClean="0">
                <a:latin typeface="宋体" pitchFamily="2" charset="-122"/>
              </a:rPr>
              <a:t>	坐标进给的总步数</a:t>
            </a:r>
          </a:p>
          <a:p>
            <a:pPr eaLnBrk="1" hangingPunct="1">
              <a:buFont typeface="Wingdings" pitchFamily="2" charset="2"/>
              <a:buNone/>
            </a:pPr>
            <a:r>
              <a:rPr lang="en-US" altLang="zh-CN" sz="2400" smtClean="0">
                <a:latin typeface="宋体" pitchFamily="2" charset="-122"/>
              </a:rPr>
              <a:t>	N</a:t>
            </a:r>
            <a:r>
              <a:rPr lang="en-US" altLang="zh-CN" sz="2400" baseline="-30000" smtClean="0">
                <a:latin typeface="宋体" pitchFamily="2" charset="-122"/>
              </a:rPr>
              <a:t>xy</a:t>
            </a:r>
            <a:r>
              <a:rPr lang="en-US" altLang="zh-CN" sz="2400" smtClean="0">
                <a:latin typeface="宋体" pitchFamily="2" charset="-122"/>
              </a:rPr>
              <a:t>=|6-0| +|4-0|=10, x</a:t>
            </a:r>
            <a:r>
              <a:rPr lang="en-US" altLang="zh-CN" sz="2400" baseline="-30000" smtClean="0">
                <a:latin typeface="宋体" pitchFamily="2" charset="-122"/>
              </a:rPr>
              <a:t>e</a:t>
            </a:r>
            <a:r>
              <a:rPr lang="en-US" altLang="zh-CN" sz="2400" smtClean="0">
                <a:latin typeface="宋体" pitchFamily="2" charset="-122"/>
              </a:rPr>
              <a:t>=6,y</a:t>
            </a:r>
            <a:r>
              <a:rPr lang="en-US" altLang="zh-CN" sz="2400" baseline="-30000" smtClean="0">
                <a:latin typeface="宋体" pitchFamily="2" charset="-122"/>
              </a:rPr>
              <a:t>e</a:t>
            </a:r>
            <a:r>
              <a:rPr lang="en-US" altLang="zh-CN" sz="2400" smtClean="0">
                <a:latin typeface="宋体" pitchFamily="2" charset="-122"/>
              </a:rPr>
              <a:t>=4,F</a:t>
            </a:r>
            <a:r>
              <a:rPr lang="en-US" altLang="zh-CN" sz="2400" baseline="-30000" smtClean="0">
                <a:latin typeface="宋体" pitchFamily="2" charset="-122"/>
              </a:rPr>
              <a:t>0</a:t>
            </a:r>
            <a:r>
              <a:rPr lang="en-US" altLang="zh-CN" sz="2400" smtClean="0">
                <a:latin typeface="宋体" pitchFamily="2" charset="-122"/>
              </a:rPr>
              <a:t>=0,xoy=1</a:t>
            </a:r>
            <a:r>
              <a:rPr lang="zh-CN" altLang="en-US" sz="2400" smtClean="0">
                <a:latin typeface="宋体" pitchFamily="2" charset="-122"/>
              </a:rPr>
              <a:t>。</a:t>
            </a:r>
            <a:r>
              <a:rPr lang="en-US" altLang="zh-CN" sz="2400" smtClean="0">
                <a:latin typeface="宋体" pitchFamily="2" charset="-122"/>
              </a:rPr>
              <a:t> </a:t>
            </a:r>
          </a:p>
          <a:p>
            <a:pPr algn="just" eaLnBrk="1" hangingPunct="1">
              <a:buSzPct val="70000"/>
              <a:buFont typeface="Wingdings" pitchFamily="2" charset="2"/>
              <a:buNone/>
            </a:pPr>
            <a:r>
              <a:rPr lang="en-US" altLang="zh-CN" sz="2400" smtClean="0">
                <a:latin typeface="宋体" pitchFamily="2" charset="-122"/>
              </a:rPr>
              <a:t>  </a:t>
            </a:r>
            <a:r>
              <a:rPr lang="zh-CN" altLang="en-US" sz="2400" smtClean="0">
                <a:latin typeface="宋体" pitchFamily="2" charset="-122"/>
              </a:rPr>
              <a:t>插补计算过程如表，走步轨迹如图。</a:t>
            </a:r>
            <a:endParaRPr lang="en-US" altLang="zh-CN" sz="2400" smtClean="0">
              <a:latin typeface="宋体" pitchFamily="2" charset="-122"/>
            </a:endParaRPr>
          </a:p>
        </p:txBody>
      </p:sp>
      <p:pic>
        <p:nvPicPr>
          <p:cNvPr id="33795" name="Picture 5"/>
          <p:cNvPicPr>
            <a:picLocks noChangeAspect="1" noChangeArrowheads="1"/>
          </p:cNvPicPr>
          <p:nvPr/>
        </p:nvPicPr>
        <p:blipFill>
          <a:blip r:embed="rId2" cstate="print"/>
          <a:srcRect l="21033"/>
          <a:stretch>
            <a:fillRect/>
          </a:stretch>
        </p:blipFill>
        <p:spPr bwMode="auto">
          <a:xfrm>
            <a:off x="2195513" y="3500438"/>
            <a:ext cx="4103687" cy="3036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789" name="Group 485"/>
          <p:cNvGraphicFramePr>
            <a:graphicFrameLocks noGrp="1"/>
          </p:cNvGraphicFramePr>
          <p:nvPr>
            <p:ph type="tbl" idx="1"/>
            <p:extLst>
              <p:ext uri="{D42A27DB-BD31-4B8C-83A1-F6EECF244321}">
                <p14:modId xmlns:p14="http://schemas.microsoft.com/office/powerpoint/2010/main" val="999478427"/>
              </p:ext>
            </p:extLst>
          </p:nvPr>
        </p:nvGraphicFramePr>
        <p:xfrm>
          <a:off x="468313" y="908050"/>
          <a:ext cx="8134350" cy="5345113"/>
        </p:xfrm>
        <a:graphic>
          <a:graphicData uri="http://schemas.openxmlformats.org/drawingml/2006/table">
            <a:tbl>
              <a:tblPr/>
              <a:tblGrid>
                <a:gridCol w="1627187"/>
                <a:gridCol w="1627188"/>
                <a:gridCol w="1625600"/>
                <a:gridCol w="1627187"/>
                <a:gridCol w="1627188"/>
              </a:tblGrid>
              <a:tr h="727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步数</a:t>
                      </a:r>
                      <a:endParaRPr kumimoji="1" lang="zh-CN" altLang="en-US"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偏差判别</a:t>
                      </a:r>
                      <a:endParaRPr kumimoji="1" lang="zh-CN" altLang="en-US"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坐标进给</a:t>
                      </a:r>
                      <a:endParaRPr kumimoji="1" lang="zh-CN" altLang="en-US"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偏差计算</a:t>
                      </a:r>
                      <a:endParaRPr kumimoji="1" lang="zh-CN" altLang="en-US"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终点判断</a:t>
                      </a:r>
                      <a:endParaRPr kumimoji="1" lang="zh-CN" altLang="en-US"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655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r>
                        <a:rPr kumimoji="1" lang="zh-CN" altLang="en-US"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（起点）</a:t>
                      </a:r>
                      <a:endParaRPr kumimoji="1" lang="zh-CN" altLang="en-US"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endParaRPr kumimoji="1" lang="zh-CN" altLang="en-US" sz="2000" b="1"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endParaRPr kumimoji="1" lang="zh-CN" altLang="en-US" sz="2000" b="1"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0</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=10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1</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0</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1</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0</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dirty="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=9</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1</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&lt;0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2</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1</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+x</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=8</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3</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2</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&gt;0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3</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2</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dirty="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=7</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3</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&lt;0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4</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3</a:t>
                      </a: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+x</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=6</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5</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4</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&gt;0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5</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4</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=5</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6</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5</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6</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5</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7</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6</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&lt;0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7</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6</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=3</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8</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7</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&gt;0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8</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7</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=2</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9</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8</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&lt;0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9</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8</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=4</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=1</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10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9</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&gt;0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+x</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10</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F</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9</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-y</a:t>
                      </a:r>
                      <a:r>
                        <a:rPr kumimoji="1" lang="en-US" altLang="zh-CN" sz="2000" b="0" i="0" u="none" strike="noStrike" cap="none" normalizeH="0" baseline="-30000" smtClean="0">
                          <a:ln>
                            <a:noFill/>
                          </a:ln>
                          <a:solidFill>
                            <a:srgbClr val="FF0000"/>
                          </a:solidFill>
                          <a:effectLst/>
                          <a:latin typeface="宋体" pitchFamily="2" charset="-122"/>
                          <a:ea typeface="宋体" pitchFamily="2" charset="-122"/>
                          <a:cs typeface="Times New Roman" pitchFamily="18" charset="0"/>
                        </a:rPr>
                        <a:t>e</a:t>
                      </a:r>
                      <a:r>
                        <a:rPr kumimoji="1" lang="en-US" altLang="zh-CN" sz="20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FF0000"/>
                          </a:solidFill>
                          <a:effectLst/>
                          <a:latin typeface="宋体" pitchFamily="2" charset="-122"/>
                          <a:ea typeface="宋体" pitchFamily="2" charset="-122"/>
                          <a:cs typeface="Times New Roman" pitchFamily="18" charset="0"/>
                        </a:rPr>
                        <a:t>N</a:t>
                      </a:r>
                      <a:r>
                        <a:rPr kumimoji="1" lang="en-US" altLang="zh-CN" sz="2000" b="0" i="0" u="none" strike="noStrike" cap="none" normalizeH="0" baseline="-30000" dirty="0" err="1" smtClean="0">
                          <a:ln>
                            <a:noFill/>
                          </a:ln>
                          <a:solidFill>
                            <a:srgbClr val="FF0000"/>
                          </a:solidFill>
                          <a:effectLst/>
                          <a:latin typeface="宋体" pitchFamily="2" charset="-122"/>
                          <a:ea typeface="宋体" pitchFamily="2" charset="-122"/>
                          <a:cs typeface="Times New Roman" pitchFamily="18" charset="0"/>
                        </a:rPr>
                        <a:t>xy</a:t>
                      </a:r>
                      <a:r>
                        <a:rPr kumimoji="1"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=0</a:t>
                      </a:r>
                      <a:endParaRPr kumimoji="1"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23850" y="1125538"/>
            <a:ext cx="8569325" cy="5543550"/>
          </a:xfrm>
        </p:spPr>
        <p:txBody>
          <a:bodyPr/>
          <a:lstStyle/>
          <a:p>
            <a:pPr algn="just" eaLnBrk="1" hangingPunct="1">
              <a:buSzPct val="70000"/>
              <a:buFont typeface="Wingdings" pitchFamily="2" charset="2"/>
              <a:buNone/>
            </a:pP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、第一象限内的圆弧插补</a:t>
            </a:r>
            <a:endParaRPr lang="zh-CN" altLang="en-US" sz="2400" dirty="0" smtClean="0">
              <a:latin typeface="宋体" pitchFamily="2" charset="-122"/>
            </a:endParaRPr>
          </a:p>
          <a:p>
            <a:pPr algn="just" eaLnBrk="1" hangingPunct="1">
              <a:buSzPct val="70000"/>
              <a:buFont typeface="Wingdings" pitchFamily="2" charset="2"/>
              <a:buNone/>
            </a:pPr>
            <a:r>
              <a:rPr lang="zh-CN" altLang="en-US" sz="2400" dirty="0" smtClean="0">
                <a:latin typeface="宋体" pitchFamily="2" charset="-122"/>
              </a:rPr>
              <a:t> </a:t>
            </a:r>
          </a:p>
          <a:p>
            <a:pPr eaLnBrk="1" hangingPunct="1">
              <a:buSzPct val="70000"/>
              <a:buFont typeface="Wingdings" pitchFamily="2" charset="2"/>
              <a:buNone/>
            </a:pPr>
            <a:r>
              <a:rPr lang="en-US" altLang="zh-CN" sz="2400" dirty="0" smtClean="0">
                <a:latin typeface="宋体" pitchFamily="2" charset="-122"/>
              </a:rPr>
              <a:t>	</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偏差计算公式</a:t>
            </a:r>
            <a:r>
              <a:rPr lang="zh-CN" altLang="en-US" sz="2400" dirty="0" smtClean="0">
                <a:latin typeface="宋体" pitchFamily="2" charset="-122"/>
              </a:rPr>
              <a:t> </a:t>
            </a:r>
          </a:p>
          <a:p>
            <a:pPr eaLnBrk="1" hangingPunct="1">
              <a:buSzPct val="70000"/>
              <a:buFont typeface="Wingdings" pitchFamily="2" charset="2"/>
              <a:buNone/>
            </a:pPr>
            <a:r>
              <a:rPr lang="zh-CN" altLang="en-US" sz="2400" dirty="0" smtClean="0">
                <a:latin typeface="宋体" pitchFamily="2" charset="-122"/>
              </a:rPr>
              <a:t>	设要加工逆圆弧</a:t>
            </a:r>
            <a:r>
              <a:rPr lang="en-US" altLang="zh-CN" sz="2400" dirty="0" smtClean="0">
                <a:latin typeface="宋体" pitchFamily="2" charset="-122"/>
              </a:rPr>
              <a:t>AB</a:t>
            </a:r>
            <a:r>
              <a:rPr lang="zh-CN" altLang="en-US" sz="2400" dirty="0" smtClean="0">
                <a:latin typeface="宋体" pitchFamily="2" charset="-122"/>
              </a:rPr>
              <a:t>，圆弧的</a:t>
            </a:r>
            <a:r>
              <a:rPr lang="zh-CN" altLang="en-US" sz="2400" dirty="0" smtClean="0">
                <a:solidFill>
                  <a:srgbClr val="FF0000"/>
                </a:solidFill>
                <a:latin typeface="宋体" pitchFamily="2" charset="-122"/>
              </a:rPr>
              <a:t>圆心在坐标原点</a:t>
            </a:r>
            <a:r>
              <a:rPr lang="zh-CN" altLang="en-US" sz="2400" dirty="0" smtClean="0">
                <a:latin typeface="宋体" pitchFamily="2" charset="-122"/>
              </a:rPr>
              <a:t>，圆弧的</a:t>
            </a:r>
            <a:r>
              <a:rPr lang="zh-CN" altLang="en-US" sz="2400" dirty="0" smtClean="0">
                <a:solidFill>
                  <a:srgbClr val="FF0000"/>
                </a:solidFill>
                <a:latin typeface="宋体" pitchFamily="2" charset="-122"/>
              </a:rPr>
              <a:t>起点为</a:t>
            </a:r>
            <a:r>
              <a:rPr lang="en-US" altLang="zh-CN" sz="2400" dirty="0" smtClean="0">
                <a:solidFill>
                  <a:srgbClr val="FF0000"/>
                </a:solidFill>
                <a:latin typeface="宋体" pitchFamily="2" charset="-122"/>
              </a:rPr>
              <a:t>A(</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0</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0</a:t>
            </a:r>
            <a:r>
              <a:rPr lang="en-US" altLang="zh-CN" sz="2400" dirty="0" smtClean="0">
                <a:solidFill>
                  <a:srgbClr val="FF0000"/>
                </a:solidFill>
                <a:latin typeface="宋体" pitchFamily="2" charset="-122"/>
              </a:rPr>
              <a:t>)</a:t>
            </a:r>
            <a:r>
              <a:rPr lang="zh-CN" altLang="en-US" sz="2400" dirty="0" smtClean="0">
                <a:latin typeface="宋体" pitchFamily="2" charset="-122"/>
              </a:rPr>
              <a:t>，</a:t>
            </a:r>
            <a:r>
              <a:rPr lang="zh-CN" altLang="en-US" sz="2400" dirty="0" smtClean="0">
                <a:solidFill>
                  <a:srgbClr val="FF0000"/>
                </a:solidFill>
                <a:latin typeface="宋体" pitchFamily="2" charset="-122"/>
              </a:rPr>
              <a:t>终点</a:t>
            </a:r>
            <a:r>
              <a:rPr lang="en-US" altLang="zh-CN" sz="2400" dirty="0" smtClean="0">
                <a:solidFill>
                  <a:srgbClr val="FF0000"/>
                </a:solidFill>
                <a:latin typeface="宋体" pitchFamily="2" charset="-122"/>
              </a:rPr>
              <a:t>B(</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e</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e</a:t>
            </a:r>
            <a:r>
              <a:rPr lang="en-US" altLang="zh-CN" sz="2400" dirty="0" smtClean="0">
                <a:solidFill>
                  <a:srgbClr val="FF0000"/>
                </a:solidFill>
                <a:latin typeface="宋体" pitchFamily="2" charset="-122"/>
              </a:rPr>
              <a:t>)</a:t>
            </a:r>
            <a:r>
              <a:rPr lang="zh-CN" altLang="en-US" sz="2400" dirty="0" smtClean="0">
                <a:latin typeface="宋体" pitchFamily="2" charset="-122"/>
              </a:rPr>
              <a:t>，圆弧</a:t>
            </a:r>
            <a:r>
              <a:rPr lang="zh-CN" altLang="en-US" sz="2400" dirty="0" smtClean="0">
                <a:solidFill>
                  <a:srgbClr val="FF0000"/>
                </a:solidFill>
                <a:latin typeface="宋体" pitchFamily="2" charset="-122"/>
              </a:rPr>
              <a:t>半径为</a:t>
            </a:r>
            <a:r>
              <a:rPr lang="en-US" altLang="zh-CN" sz="2400" dirty="0" smtClean="0">
                <a:solidFill>
                  <a:srgbClr val="FF0000"/>
                </a:solidFill>
                <a:latin typeface="宋体" pitchFamily="2" charset="-122"/>
              </a:rPr>
              <a:t>R</a:t>
            </a:r>
            <a:r>
              <a:rPr lang="zh-CN" altLang="en-US" sz="2400" dirty="0" smtClean="0">
                <a:latin typeface="宋体" pitchFamily="2" charset="-122"/>
              </a:rPr>
              <a:t>。加工</a:t>
            </a:r>
            <a:r>
              <a:rPr lang="zh-CN" altLang="en-US" sz="2400" dirty="0" smtClean="0">
                <a:solidFill>
                  <a:srgbClr val="FF0000"/>
                </a:solidFill>
                <a:latin typeface="宋体" pitchFamily="2" charset="-122"/>
              </a:rPr>
              <a:t>动点为</a:t>
            </a:r>
            <a:r>
              <a:rPr lang="en-US" altLang="zh-CN" sz="2400" dirty="0" smtClean="0">
                <a:solidFill>
                  <a:srgbClr val="FF0000"/>
                </a:solidFill>
                <a:latin typeface="宋体" pitchFamily="2" charset="-122"/>
              </a:rPr>
              <a:t>m(</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m</a:t>
            </a:r>
            <a:r>
              <a:rPr lang="en-US" altLang="zh-CN" sz="2400" dirty="0" smtClean="0">
                <a:solidFill>
                  <a:srgbClr val="FF0000"/>
                </a:solidFill>
                <a:latin typeface="宋体" pitchFamily="2" charset="-122"/>
              </a:rPr>
              <a:t>)</a:t>
            </a:r>
            <a:r>
              <a:rPr lang="zh-CN" altLang="en-US" sz="2400" dirty="0" smtClean="0">
                <a:latin typeface="宋体" pitchFamily="2" charset="-122"/>
              </a:rPr>
              <a:t>，它与圆心的距离为</a:t>
            </a:r>
            <a:r>
              <a:rPr lang="en-US" altLang="zh-CN" sz="2400" dirty="0" err="1" smtClean="0">
                <a:latin typeface="宋体" pitchFamily="2" charset="-122"/>
              </a:rPr>
              <a:t>R</a:t>
            </a:r>
            <a:r>
              <a:rPr lang="en-US" altLang="zh-CN" sz="2400" baseline="-30000" dirty="0" err="1" smtClean="0">
                <a:latin typeface="宋体" pitchFamily="2" charset="-122"/>
              </a:rPr>
              <a:t>m</a:t>
            </a:r>
            <a:r>
              <a:rPr lang="zh-CN" altLang="en-US" sz="2400" dirty="0" smtClean="0">
                <a:latin typeface="宋体" pitchFamily="2" charset="-122"/>
              </a:rPr>
              <a:t>。可以通过比较</a:t>
            </a:r>
            <a:r>
              <a:rPr lang="en-US" altLang="zh-CN" sz="2400" dirty="0" err="1" smtClean="0">
                <a:latin typeface="宋体" pitchFamily="2" charset="-122"/>
              </a:rPr>
              <a:t>R</a:t>
            </a:r>
            <a:r>
              <a:rPr lang="en-US" altLang="zh-CN" sz="2400" baseline="-30000" dirty="0" err="1" smtClean="0">
                <a:latin typeface="宋体" pitchFamily="2" charset="-122"/>
              </a:rPr>
              <a:t>m</a:t>
            </a:r>
            <a:r>
              <a:rPr lang="zh-CN" altLang="en-US" sz="2400" dirty="0" smtClean="0">
                <a:latin typeface="宋体" pitchFamily="2" charset="-122"/>
              </a:rPr>
              <a:t>和</a:t>
            </a:r>
            <a:r>
              <a:rPr lang="en-US" altLang="zh-CN" sz="2400" dirty="0" smtClean="0">
                <a:latin typeface="宋体" pitchFamily="2" charset="-122"/>
              </a:rPr>
              <a:t>R</a:t>
            </a:r>
            <a:r>
              <a:rPr lang="zh-CN" altLang="en-US" sz="2400" dirty="0" smtClean="0">
                <a:latin typeface="宋体" pitchFamily="2" charset="-122"/>
              </a:rPr>
              <a:t>来反映加工偏差。比较</a:t>
            </a:r>
            <a:r>
              <a:rPr lang="en-US" altLang="zh-CN" sz="2400" dirty="0" err="1" smtClean="0">
                <a:latin typeface="宋体" pitchFamily="2" charset="-122"/>
              </a:rPr>
              <a:t>R</a:t>
            </a:r>
            <a:r>
              <a:rPr lang="en-US" altLang="zh-CN" sz="2400" baseline="-30000" dirty="0" err="1" smtClean="0">
                <a:latin typeface="宋体" pitchFamily="2" charset="-122"/>
              </a:rPr>
              <a:t>m</a:t>
            </a:r>
            <a:r>
              <a:rPr lang="zh-CN" altLang="en-US" sz="2400" dirty="0" smtClean="0">
                <a:latin typeface="宋体" pitchFamily="2" charset="-122"/>
              </a:rPr>
              <a:t>和</a:t>
            </a:r>
            <a:r>
              <a:rPr lang="en-US" altLang="zh-CN" sz="2400" dirty="0" smtClean="0">
                <a:latin typeface="宋体" pitchFamily="2" charset="-122"/>
              </a:rPr>
              <a:t>R</a:t>
            </a:r>
            <a:r>
              <a:rPr lang="zh-CN" altLang="en-US" sz="2400" dirty="0" smtClean="0">
                <a:latin typeface="宋体" pitchFamily="2" charset="-122"/>
              </a:rPr>
              <a:t>，实际上是比较它们的平方值。</a:t>
            </a:r>
          </a:p>
          <a:p>
            <a:pPr eaLnBrk="1" hangingPunct="1">
              <a:buSzPct val="70000"/>
              <a:buFont typeface="Wingdings" pitchFamily="2" charset="2"/>
              <a:buNone/>
            </a:pPr>
            <a:r>
              <a:rPr lang="zh-CN" altLang="en-US" sz="2400" dirty="0" smtClean="0">
                <a:latin typeface="宋体" pitchFamily="2" charset="-122"/>
              </a:rPr>
              <a:t>	如图第一象限逆圆弧</a:t>
            </a:r>
            <a:r>
              <a:rPr lang="en-US" altLang="zh-CN" sz="2400" dirty="0" smtClean="0">
                <a:latin typeface="宋体" pitchFamily="2" charset="-122"/>
              </a:rPr>
              <a:t>AB</a:t>
            </a:r>
            <a:r>
              <a:rPr lang="zh-CN" altLang="en-US" sz="2400" dirty="0" smtClean="0">
                <a:latin typeface="宋体" pitchFamily="2" charset="-122"/>
              </a:rPr>
              <a:t>，有： </a:t>
            </a:r>
          </a:p>
          <a:p>
            <a:pPr algn="just" eaLnBrk="1" hangingPunct="1">
              <a:buSzPct val="70000"/>
              <a:buFont typeface="Wingdings" pitchFamily="2" charset="2"/>
              <a:buNone/>
            </a:pPr>
            <a:r>
              <a:rPr lang="zh-CN" altLang="en-US" sz="2400" dirty="0" smtClean="0">
                <a:latin typeface="宋体" pitchFamily="2" charset="-122"/>
              </a:rPr>
              <a:t>               </a:t>
            </a:r>
            <a:r>
              <a:rPr lang="en-US" altLang="zh-CN" sz="2400" dirty="0" err="1" smtClean="0">
                <a:latin typeface="宋体" pitchFamily="2" charset="-122"/>
              </a:rPr>
              <a:t>R</a:t>
            </a:r>
            <a:r>
              <a:rPr lang="en-US" altLang="zh-CN" sz="2400" baseline="-30000" dirty="0" err="1" smtClean="0">
                <a:latin typeface="宋体" pitchFamily="2" charset="-122"/>
              </a:rPr>
              <a:t>m</a:t>
            </a:r>
            <a:r>
              <a:rPr lang="zh-CN" altLang="en-US" sz="2400" baseline="30000" dirty="0" smtClean="0">
                <a:latin typeface="宋体" pitchFamily="2" charset="-122"/>
              </a:rPr>
              <a:t>２</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baseline="30000" dirty="0" err="1" smtClean="0">
                <a:latin typeface="宋体" pitchFamily="2" charset="-122"/>
              </a:rPr>
              <a:t>2</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baseline="30000" dirty="0" err="1" smtClean="0">
                <a:latin typeface="宋体" pitchFamily="2" charset="-122"/>
              </a:rPr>
              <a:t>2</a:t>
            </a:r>
            <a:r>
              <a:rPr lang="en-US" altLang="zh-CN" sz="2400" dirty="0" smtClean="0">
                <a:latin typeface="宋体" pitchFamily="2" charset="-122"/>
              </a:rPr>
              <a:t> </a:t>
            </a:r>
          </a:p>
          <a:p>
            <a:pPr algn="just" eaLnBrk="1" hangingPunct="1">
              <a:buSzPct val="70000"/>
              <a:buFont typeface="Wingdings" pitchFamily="2" charset="2"/>
              <a:buNone/>
            </a:pPr>
            <a:r>
              <a:rPr lang="en-US" altLang="zh-CN" sz="2400" dirty="0" smtClean="0">
                <a:latin typeface="宋体" pitchFamily="2" charset="-122"/>
              </a:rPr>
              <a:t>             </a:t>
            </a:r>
            <a:r>
              <a:rPr lang="en-US" altLang="zh-CN" sz="2400" dirty="0" err="1" smtClean="0">
                <a:latin typeface="宋体" pitchFamily="2" charset="-122"/>
              </a:rPr>
              <a:t>R</a:t>
            </a:r>
            <a:r>
              <a:rPr lang="en-US" altLang="zh-CN" sz="2400" baseline="30000" dirty="0" err="1" smtClean="0">
                <a:latin typeface="宋体" pitchFamily="2" charset="-122"/>
              </a:rPr>
              <a:t>2</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0</a:t>
            </a:r>
            <a:r>
              <a:rPr lang="en-US" altLang="zh-CN" sz="2400" baseline="30000" dirty="0" err="1" smtClean="0">
                <a:latin typeface="宋体" pitchFamily="2" charset="-122"/>
              </a:rPr>
              <a:t>2</a:t>
            </a:r>
            <a:r>
              <a:rPr lang="en-US" altLang="zh-CN" sz="2400" dirty="0" err="1" smtClean="0">
                <a:latin typeface="宋体" pitchFamily="2" charset="-122"/>
              </a:rPr>
              <a:t>+y</a:t>
            </a:r>
            <a:r>
              <a:rPr lang="en-US" altLang="zh-CN" sz="2400" baseline="-30000" dirty="0" err="1" smtClean="0">
                <a:latin typeface="宋体" pitchFamily="2" charset="-122"/>
              </a:rPr>
              <a:t>0</a:t>
            </a:r>
            <a:r>
              <a:rPr lang="en-US" altLang="zh-CN" sz="2400" baseline="30000" dirty="0" err="1" smtClean="0">
                <a:latin typeface="宋体" pitchFamily="2" charset="-122"/>
              </a:rPr>
              <a:t>2</a:t>
            </a:r>
            <a:r>
              <a:rPr lang="en-US" altLang="zh-CN" sz="2400" dirty="0" smtClean="0">
                <a:latin typeface="宋体" pitchFamily="2" charset="-122"/>
              </a:rPr>
              <a:t> </a:t>
            </a:r>
          </a:p>
          <a:p>
            <a:pPr algn="just" eaLnBrk="1" hangingPunct="1">
              <a:buSzPct val="70000"/>
              <a:buFont typeface="Wingdings" pitchFamily="2" charset="2"/>
              <a:buNone/>
            </a:pPr>
            <a:r>
              <a:rPr lang="zh-CN" altLang="en-US" sz="2400" dirty="0" smtClean="0">
                <a:latin typeface="宋体" pitchFamily="2" charset="-122"/>
              </a:rPr>
              <a:t>	</a:t>
            </a:r>
            <a:r>
              <a:rPr lang="zh-CN" altLang="en-US" sz="2400" dirty="0" smtClean="0">
                <a:solidFill>
                  <a:schemeClr val="folHlink"/>
                </a:solidFill>
                <a:latin typeface="宋体" pitchFamily="2" charset="-122"/>
              </a:rPr>
              <a:t>定义偏差判别式为：</a:t>
            </a:r>
            <a:r>
              <a:rPr lang="zh-CN" altLang="en-US" sz="2400" dirty="0" smtClean="0">
                <a:latin typeface="宋体" pitchFamily="2" charset="-122"/>
              </a:rPr>
              <a:t> </a:t>
            </a:r>
          </a:p>
          <a:p>
            <a:pPr algn="just" eaLnBrk="1" hangingPunct="1">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 </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R</a:t>
            </a:r>
            <a:r>
              <a:rPr lang="en-US" altLang="zh-CN" sz="2400" baseline="-30000" dirty="0" err="1" smtClean="0">
                <a:solidFill>
                  <a:srgbClr val="FF0000"/>
                </a:solidFill>
                <a:latin typeface="宋体" pitchFamily="2" charset="-122"/>
              </a:rPr>
              <a:t>m</a:t>
            </a:r>
            <a:r>
              <a:rPr lang="zh-CN" altLang="en-US" sz="2400" baseline="30000" dirty="0" smtClean="0">
                <a:solidFill>
                  <a:srgbClr val="FF0000"/>
                </a:solidFill>
                <a:latin typeface="宋体" pitchFamily="2" charset="-122"/>
              </a:rPr>
              <a:t>２</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R</a:t>
            </a:r>
            <a:r>
              <a:rPr lang="en-US" altLang="zh-CN" sz="2400" baseline="30000" dirty="0" err="1" smtClean="0">
                <a:solidFill>
                  <a:srgbClr val="FF0000"/>
                </a:solidFill>
                <a:latin typeface="宋体" pitchFamily="2" charset="-122"/>
              </a:rPr>
              <a:t>2</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m</a:t>
            </a:r>
            <a:r>
              <a:rPr lang="zh-CN" altLang="en-US" sz="2400" baseline="30000" dirty="0" smtClean="0">
                <a:solidFill>
                  <a:srgbClr val="FF0000"/>
                </a:solidFill>
                <a:latin typeface="宋体" pitchFamily="2" charset="-122"/>
              </a:rPr>
              <a:t>２</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m</a:t>
            </a:r>
            <a:r>
              <a:rPr lang="en-US" altLang="zh-CN" sz="2400" baseline="30000" dirty="0" err="1" smtClean="0">
                <a:solidFill>
                  <a:srgbClr val="FF0000"/>
                </a:solidFill>
                <a:latin typeface="宋体" pitchFamily="2" charset="-122"/>
              </a:rPr>
              <a:t>2</a:t>
            </a:r>
            <a:r>
              <a:rPr lang="en-US" altLang="zh-CN" sz="2400" dirty="0" err="1" smtClean="0">
                <a:solidFill>
                  <a:srgbClr val="FF0000"/>
                </a:solidFill>
                <a:latin typeface="宋体" pitchFamily="2" charset="-122"/>
              </a:rPr>
              <a:t>-R</a:t>
            </a:r>
            <a:r>
              <a:rPr lang="en-US" altLang="zh-CN" sz="2400" baseline="30000" dirty="0" err="1" smtClean="0">
                <a:solidFill>
                  <a:srgbClr val="FF0000"/>
                </a:solidFill>
                <a:latin typeface="宋体" pitchFamily="2" charset="-122"/>
              </a:rPr>
              <a:t>2</a:t>
            </a:r>
            <a:endParaRPr lang="zh-CN" altLang="en-US" sz="2400" baseline="30000" dirty="0" smtClean="0">
              <a:solidFill>
                <a:srgbClr val="FF0000"/>
              </a:solidFill>
              <a:latin typeface="宋体" pitchFamily="2" charset="-122"/>
            </a:endParaRPr>
          </a:p>
        </p:txBody>
      </p:sp>
      <p:sp>
        <p:nvSpPr>
          <p:cNvPr id="35842" name="Rectangle 2"/>
          <p:cNvSpPr>
            <a:spLocks noGrp="1" noChangeArrowheads="1"/>
          </p:cNvSpPr>
          <p:nvPr>
            <p:ph type="title"/>
          </p:nvPr>
        </p:nvSpPr>
        <p:spPr>
          <a:xfrm>
            <a:off x="684213" y="260350"/>
            <a:ext cx="7772400" cy="792163"/>
          </a:xfrm>
        </p:spPr>
        <p:txBody>
          <a:bodyPr/>
          <a:lstStyle/>
          <a:p>
            <a:pPr eaLnBrk="1" hangingPunct="1"/>
            <a:r>
              <a:rPr lang="en-US" altLang="zh-CN" sz="3200" smtClean="0">
                <a:latin typeface="宋体" pitchFamily="2" charset="-122"/>
              </a:rPr>
              <a:t>2 </a:t>
            </a:r>
            <a:r>
              <a:rPr lang="zh-CN" altLang="en-US" sz="3200" smtClean="0">
                <a:latin typeface="宋体" pitchFamily="2" charset="-122"/>
              </a:rPr>
              <a:t>逐点比较法圆弧插补</a:t>
            </a:r>
          </a:p>
        </p:txBody>
      </p:sp>
      <p:pic>
        <p:nvPicPr>
          <p:cNvPr id="35844" name="Picture 5"/>
          <p:cNvPicPr>
            <a:picLocks noChangeAspect="1" noChangeArrowheads="1"/>
          </p:cNvPicPr>
          <p:nvPr/>
        </p:nvPicPr>
        <p:blipFill>
          <a:blip r:embed="rId2" cstate="print"/>
          <a:srcRect/>
          <a:stretch>
            <a:fillRect/>
          </a:stretch>
        </p:blipFill>
        <p:spPr bwMode="auto">
          <a:xfrm>
            <a:off x="6011863" y="4221163"/>
            <a:ext cx="2808287" cy="198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323850" y="333375"/>
            <a:ext cx="8496300" cy="6408738"/>
          </a:xfrm>
        </p:spPr>
        <p:txBody>
          <a:bodyPr/>
          <a:lstStyle/>
          <a:p>
            <a:pPr algn="just" eaLnBrk="1" hangingPunct="1">
              <a:lnSpc>
                <a:spcPct val="80000"/>
              </a:lnSpc>
              <a:buSzPct val="70000"/>
              <a:buFont typeface="Wingdings" pitchFamily="2" charset="2"/>
              <a:buNone/>
            </a:pPr>
            <a:r>
              <a:rPr lang="en-US" altLang="zh-CN" sz="2400" dirty="0" smtClean="0">
                <a:solidFill>
                  <a:schemeClr val="folHlink"/>
                </a:solidFill>
                <a:latin typeface="宋体" pitchFamily="2" charset="-122"/>
              </a:rPr>
              <a:t>	(2)</a:t>
            </a:r>
            <a:r>
              <a:rPr lang="zh-CN" altLang="en-US" sz="2400" dirty="0" smtClean="0">
                <a:solidFill>
                  <a:schemeClr val="folHlink"/>
                </a:solidFill>
                <a:latin typeface="宋体" pitchFamily="2" charset="-122"/>
              </a:rPr>
              <a:t>偏差判别</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AB</a:t>
            </a:r>
            <a:r>
              <a:rPr lang="zh-CN" altLang="en-US" sz="2400" dirty="0" smtClean="0">
                <a:solidFill>
                  <a:schemeClr val="folHlink"/>
                </a:solidFill>
                <a:latin typeface="宋体" pitchFamily="2" charset="-122"/>
              </a:rPr>
              <a:t>园弧上；</a:t>
            </a:r>
            <a:r>
              <a:rPr lang="zh-CN" altLang="en-US"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cs typeface="Times New Roman" pitchFamily="18" charset="0"/>
              </a:rPr>
              <a:t>	</a:t>
            </a:r>
            <a:r>
              <a:rPr lang="zh-CN" altLang="en-US" sz="2400" dirty="0" smtClean="0">
                <a:solidFill>
                  <a:srgbClr val="FF0000"/>
                </a:solidFill>
                <a:latin typeface="宋体" pitchFamily="2" charset="-122"/>
                <a:cs typeface="Times New Roman" pitchFamily="18" charset="0"/>
              </a:rPr>
              <a:t>若</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AB</a:t>
            </a:r>
            <a:r>
              <a:rPr lang="zh-CN" altLang="en-US" sz="2400" dirty="0" smtClean="0">
                <a:solidFill>
                  <a:schemeClr val="folHlink"/>
                </a:solidFill>
                <a:latin typeface="宋体" pitchFamily="2" charset="-122"/>
              </a:rPr>
              <a:t>园弧外；</a:t>
            </a:r>
            <a:r>
              <a:rPr lang="en-US" altLang="zh-CN"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a:t>
            </a:r>
            <a:r>
              <a:rPr lang="zh-CN" altLang="en-US" sz="2400" dirty="0" smtClean="0">
                <a:solidFill>
                  <a:schemeClr val="folHlink"/>
                </a:solidFill>
                <a:latin typeface="宋体" pitchFamily="2" charset="-122"/>
              </a:rPr>
              <a:t>表明点</a:t>
            </a:r>
            <a:r>
              <a:rPr lang="en-US" altLang="zh-CN" sz="2400" dirty="0" smtClean="0">
                <a:solidFill>
                  <a:schemeClr val="folHlink"/>
                </a:solidFill>
                <a:latin typeface="宋体" pitchFamily="2" charset="-122"/>
              </a:rPr>
              <a:t>m</a:t>
            </a:r>
            <a:r>
              <a:rPr lang="zh-CN" altLang="en-US" sz="2400" dirty="0" smtClean="0">
                <a:solidFill>
                  <a:schemeClr val="folHlink"/>
                </a:solidFill>
                <a:latin typeface="宋体" pitchFamily="2" charset="-122"/>
              </a:rPr>
              <a:t>在</a:t>
            </a:r>
            <a:r>
              <a:rPr lang="en-US" altLang="zh-CN" sz="2400" dirty="0" smtClean="0">
                <a:solidFill>
                  <a:schemeClr val="folHlink"/>
                </a:solidFill>
                <a:latin typeface="宋体" pitchFamily="2" charset="-122"/>
              </a:rPr>
              <a:t>AB</a:t>
            </a:r>
            <a:r>
              <a:rPr lang="zh-CN" altLang="en-US" sz="2400" dirty="0" smtClean="0">
                <a:solidFill>
                  <a:schemeClr val="folHlink"/>
                </a:solidFill>
                <a:latin typeface="宋体" pitchFamily="2" charset="-122"/>
              </a:rPr>
              <a:t>园弧内。</a:t>
            </a:r>
            <a:r>
              <a:rPr lang="zh-CN" altLang="en-US"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solidFill>
                  <a:schemeClr val="folHlink"/>
                </a:solidFill>
                <a:latin typeface="宋体" pitchFamily="2" charset="-122"/>
              </a:rPr>
              <a:t>	</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确定进给方向</a:t>
            </a:r>
          </a:p>
          <a:p>
            <a:pPr algn="just" eaLnBrk="1" hangingPunct="1">
              <a:lnSpc>
                <a:spcPct val="80000"/>
              </a:lnSpc>
              <a:buSzPct val="70000"/>
              <a:buFont typeface="Wingdings" pitchFamily="2" charset="2"/>
              <a:buNone/>
            </a:pPr>
            <a:r>
              <a:rPr lang="zh-CN" altLang="en-US" sz="2400" dirty="0" smtClean="0">
                <a:latin typeface="宋体" pitchFamily="2" charset="-122"/>
              </a:rPr>
              <a:t>	从圆弧的起点出发；</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latin typeface="宋体" pitchFamily="2" charset="-122"/>
              </a:rPr>
              <a:t>，</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-x</a:t>
            </a:r>
            <a:r>
              <a:rPr lang="zh-CN" altLang="en-US" sz="2400" dirty="0" smtClean="0">
                <a:solidFill>
                  <a:schemeClr val="folHlink"/>
                </a:solidFill>
                <a:latin typeface="宋体" pitchFamily="2" charset="-122"/>
              </a:rPr>
              <a:t>轴方向进给一步；</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latin typeface="宋体" pitchFamily="2" charset="-122"/>
              </a:rPr>
              <a:t>，</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+y</a:t>
            </a:r>
            <a:r>
              <a:rPr lang="zh-CN" altLang="en-US" sz="2400" dirty="0" smtClean="0">
                <a:solidFill>
                  <a:schemeClr val="folHlink"/>
                </a:solidFill>
                <a:latin typeface="宋体" pitchFamily="2" charset="-122"/>
              </a:rPr>
              <a:t>轴方向进给一步；</a:t>
            </a:r>
          </a:p>
          <a:p>
            <a:pPr algn="just" eaLnBrk="1" hangingPunct="1">
              <a:lnSpc>
                <a:spcPct val="80000"/>
              </a:lnSpc>
              <a:buSzPct val="70000"/>
              <a:buFont typeface="Wingdings" pitchFamily="2" charset="2"/>
              <a:buNone/>
            </a:pPr>
            <a:r>
              <a:rPr lang="zh-CN" altLang="en-US" sz="2400" dirty="0" smtClean="0">
                <a:latin typeface="宋体" pitchFamily="2" charset="-122"/>
              </a:rPr>
              <a:t>	当两方向所走的步数与终点坐标</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cs typeface="Times New Roman" pitchFamily="18" charset="0"/>
              </a:rPr>
              <a:t>e</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e</a:t>
            </a:r>
            <a:r>
              <a:rPr lang="en-US" altLang="zh-CN" sz="2400" dirty="0" smtClean="0">
                <a:latin typeface="宋体" pitchFamily="2" charset="-122"/>
                <a:cs typeface="Times New Roman" pitchFamily="18" charset="0"/>
              </a:rPr>
              <a:t>)</a:t>
            </a:r>
            <a:r>
              <a:rPr lang="zh-CN" altLang="en-US" sz="2400" dirty="0" smtClean="0">
                <a:latin typeface="宋体" pitchFamily="2" charset="-122"/>
                <a:cs typeface="Times New Roman" pitchFamily="18" charset="0"/>
              </a:rPr>
              <a:t>相等时，停止插补。</a:t>
            </a:r>
          </a:p>
          <a:p>
            <a:pPr algn="just" eaLnBrk="1" hangingPunct="1">
              <a:lnSpc>
                <a:spcPct val="80000"/>
              </a:lnSpc>
              <a:buSzPct val="70000"/>
              <a:buFont typeface="Wingdings" pitchFamily="2" charset="2"/>
              <a:buNone/>
            </a:pPr>
            <a:endParaRPr lang="zh-CN" altLang="en-US" sz="2400" dirty="0" smtClean="0">
              <a:latin typeface="宋体" pitchFamily="2" charset="-122"/>
              <a:cs typeface="Times New Roman" pitchFamily="18" charset="0"/>
            </a:endParaRPr>
          </a:p>
          <a:p>
            <a:pPr algn="just" eaLnBrk="1" hangingPunct="1">
              <a:lnSpc>
                <a:spcPct val="80000"/>
              </a:lnSpc>
              <a:buSzPct val="70000"/>
              <a:buFont typeface="Wingdings" pitchFamily="2" charset="2"/>
              <a:buNone/>
            </a:pPr>
            <a:r>
              <a:rPr lang="en-US" altLang="zh-CN" sz="2400" dirty="0" smtClean="0">
                <a:solidFill>
                  <a:schemeClr val="folHlink"/>
                </a:solidFill>
                <a:latin typeface="宋体" pitchFamily="2" charset="-122"/>
              </a:rPr>
              <a:t>	(4)</a:t>
            </a:r>
            <a:r>
              <a:rPr lang="zh-CN" altLang="en-US" sz="2400" dirty="0" smtClean="0">
                <a:solidFill>
                  <a:schemeClr val="folHlink"/>
                </a:solidFill>
                <a:latin typeface="宋体" pitchFamily="2" charset="-122"/>
              </a:rPr>
              <a:t>简化的偏差计算公式</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zh-CN" altLang="en-US" sz="2400" dirty="0" smtClean="0">
                <a:latin typeface="宋体" pitchFamily="2" charset="-122"/>
                <a:cs typeface="Times New Roman" pitchFamily="18" charset="0"/>
              </a:rPr>
              <a:t>设加工点正处于</a:t>
            </a:r>
            <a:r>
              <a:rPr lang="en-US" altLang="zh-CN" sz="2400" dirty="0" smtClean="0">
                <a:latin typeface="宋体" pitchFamily="2" charset="-122"/>
                <a:cs typeface="Times New Roman" pitchFamily="18" charset="0"/>
              </a:rPr>
              <a:t>m(</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a:t>
            </a:r>
            <a:r>
              <a:rPr lang="en-US" altLang="zh-CN" sz="2400" dirty="0" smtClean="0">
                <a:latin typeface="宋体" pitchFamily="2" charset="-122"/>
                <a:cs typeface="Times New Roman" pitchFamily="18" charset="0"/>
              </a:rPr>
              <a:t>)</a:t>
            </a:r>
            <a:r>
              <a:rPr lang="zh-CN" altLang="en-US" sz="2400" dirty="0" smtClean="0">
                <a:latin typeface="宋体" pitchFamily="2" charset="-122"/>
                <a:cs typeface="Times New Roman" pitchFamily="18" charset="0"/>
              </a:rPr>
              <a:t>点，</a:t>
            </a:r>
            <a:r>
              <a:rPr lang="zh-CN" altLang="en-US" sz="2400" dirty="0" smtClean="0">
                <a:solidFill>
                  <a:srgbClr val="FF0000"/>
                </a:solidFill>
                <a:latin typeface="宋体" pitchFamily="2" charset="-122"/>
                <a:cs typeface="Times New Roman" pitchFamily="18" charset="0"/>
              </a:rPr>
              <a:t>当</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rPr>
              <a:t>≥0</a:t>
            </a:r>
            <a:r>
              <a:rPr lang="zh-CN" altLang="en-US" sz="2400" dirty="0" smtClean="0">
                <a:solidFill>
                  <a:srgbClr val="FF0000"/>
                </a:solidFill>
                <a:latin typeface="宋体" pitchFamily="2" charset="-122"/>
              </a:rPr>
              <a:t>时</a:t>
            </a:r>
            <a:r>
              <a:rPr lang="zh-CN" altLang="en-US" sz="2400" dirty="0" smtClean="0">
                <a:latin typeface="宋体" pitchFamily="2" charset="-122"/>
              </a:rPr>
              <a:t>，沿</a:t>
            </a:r>
            <a:r>
              <a:rPr lang="en-US" altLang="zh-CN" sz="2400" dirty="0" smtClean="0">
                <a:latin typeface="宋体" pitchFamily="2" charset="-122"/>
              </a:rPr>
              <a:t>-x</a:t>
            </a:r>
            <a:r>
              <a:rPr lang="zh-CN" altLang="en-US" sz="2400" dirty="0" smtClean="0">
                <a:latin typeface="宋体" pitchFamily="2" charset="-122"/>
              </a:rPr>
              <a:t>方向进给一步至</a:t>
            </a:r>
            <a:r>
              <a:rPr lang="en-US" altLang="zh-CN" sz="2400" dirty="0" smtClean="0">
                <a:latin typeface="宋体" pitchFamily="2" charset="-122"/>
              </a:rPr>
              <a:t>(</a:t>
            </a:r>
            <a:r>
              <a:rPr lang="en-US" altLang="zh-CN" sz="2400" dirty="0" err="1" smtClean="0">
                <a:latin typeface="宋体" pitchFamily="2" charset="-122"/>
              </a:rPr>
              <a:t>m+1</a:t>
            </a:r>
            <a:r>
              <a:rPr lang="en-US" altLang="zh-CN" sz="2400" dirty="0" smtClean="0">
                <a:latin typeface="宋体" pitchFamily="2" charset="-122"/>
              </a:rPr>
              <a:t>)</a:t>
            </a:r>
            <a:r>
              <a:rPr lang="zh-CN" altLang="en-US" sz="2400" dirty="0" smtClean="0">
                <a:latin typeface="宋体" pitchFamily="2" charset="-122"/>
              </a:rPr>
              <a:t>点，其坐标值为</a:t>
            </a:r>
            <a:r>
              <a:rPr lang="zh-CN" altLang="en-US" sz="2400" dirty="0" smtClean="0">
                <a:latin typeface="宋体" pitchFamily="2" charset="-122"/>
                <a:cs typeface="Times New Roman" pitchFamily="18" charset="0"/>
              </a:rPr>
              <a:t>：</a:t>
            </a:r>
          </a:p>
          <a:p>
            <a:pPr algn="just" eaLnBrk="1" hangingPunct="1">
              <a:lnSpc>
                <a:spcPct val="80000"/>
              </a:lnSpc>
              <a:buSzPct val="70000"/>
              <a:buFont typeface="Wingdings" pitchFamily="2" charset="2"/>
              <a:buNone/>
            </a:pPr>
            <a:r>
              <a:rPr lang="zh-CN" altLang="en-US" sz="2400" dirty="0" smtClean="0">
                <a:latin typeface="宋体" pitchFamily="2" charset="-122"/>
                <a:cs typeface="Times New Roman" pitchFamily="18" charset="0"/>
              </a:rPr>
              <a:t>			 </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m+1</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a:t>
            </a:r>
            <a:r>
              <a:rPr lang="en-US" altLang="zh-CN" sz="2400" dirty="0" smtClean="0">
                <a:latin typeface="宋体" pitchFamily="2" charset="-122"/>
                <a:cs typeface="Times New Roman" pitchFamily="18" charset="0"/>
              </a:rPr>
              <a:t>-1</a:t>
            </a:r>
            <a:r>
              <a:rPr lang="zh-CN" altLang="en-US"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m+1</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a:t>
            </a:r>
            <a:r>
              <a:rPr lang="en-US" altLang="zh-CN" sz="2400" dirty="0" smtClean="0">
                <a:latin typeface="宋体" pitchFamily="2" charset="-122"/>
              </a:rPr>
              <a:t> </a:t>
            </a:r>
          </a:p>
          <a:p>
            <a:pPr algn="just" eaLnBrk="1" hangingPunct="1">
              <a:lnSpc>
                <a:spcPct val="80000"/>
              </a:lnSpc>
              <a:buSzPct val="70000"/>
              <a:buFont typeface="Wingdings" pitchFamily="2" charset="2"/>
              <a:buNone/>
            </a:pPr>
            <a:r>
              <a:rPr lang="zh-CN" altLang="en-US" sz="2400" dirty="0" smtClean="0">
                <a:latin typeface="宋体" pitchFamily="2" charset="-122"/>
              </a:rPr>
              <a:t>	新的加工点的偏差为： </a:t>
            </a:r>
          </a:p>
          <a:p>
            <a:pPr algn="just" eaLnBrk="1" hangingPunct="1">
              <a:lnSpc>
                <a:spcPct val="80000"/>
              </a:lnSpc>
              <a:buSzPct val="70000"/>
              <a:buFont typeface="Wingdings" pitchFamily="2" charset="2"/>
              <a:buNone/>
            </a:pPr>
            <a:r>
              <a:rPr lang="zh-CN" altLang="en-US" sz="2400" dirty="0" smtClean="0">
                <a:latin typeface="宋体" pitchFamily="2" charset="-122"/>
              </a:rPr>
              <a:t>            </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cs typeface="Times New Roman" pitchFamily="18" charset="0"/>
              </a:rPr>
              <a:t>m+1</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m+1</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m+1</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-R</a:t>
            </a:r>
            <a:r>
              <a:rPr lang="en-US" altLang="zh-CN" sz="2400" baseline="30000" dirty="0" err="1" smtClean="0">
                <a:latin typeface="宋体" pitchFamily="2" charset="-122"/>
                <a:cs typeface="Times New Roman" pitchFamily="18" charset="0"/>
              </a:rPr>
              <a:t>2</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a:t>
            </a:r>
            <a:r>
              <a:rPr lang="en-US" altLang="zh-CN" sz="2400" dirty="0" smtClean="0">
                <a:latin typeface="宋体" pitchFamily="2" charset="-122"/>
                <a:cs typeface="Times New Roman" pitchFamily="18" charset="0"/>
              </a:rPr>
              <a:t>-1)</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-R</a:t>
            </a:r>
            <a:r>
              <a:rPr lang="en-US" altLang="zh-CN" sz="2400" baseline="30000" dirty="0" err="1" smtClean="0">
                <a:latin typeface="宋体" pitchFamily="2" charset="-122"/>
                <a:cs typeface="Times New Roman" pitchFamily="18" charset="0"/>
              </a:rPr>
              <a:t>2</a:t>
            </a:r>
            <a:r>
              <a:rPr lang="en-US" altLang="zh-CN" sz="2400" dirty="0" smtClean="0">
                <a:solidFill>
                  <a:srgbClr val="FF0000"/>
                </a:solidFill>
                <a:latin typeface="宋体" pitchFamily="2" charset="-122"/>
                <a:cs typeface="Times New Roman" pitchFamily="18" charset="0"/>
              </a:rPr>
              <a:t>=</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cs typeface="Times New Roman" pitchFamily="18" charset="0"/>
              </a:rPr>
              <a:t>-2x</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cs typeface="Times New Roman" pitchFamily="18" charset="0"/>
              </a:rPr>
              <a:t>+1</a:t>
            </a:r>
            <a:r>
              <a:rPr lang="en-US" altLang="zh-CN" sz="1600" dirty="0" smtClean="0">
                <a:solidFill>
                  <a:srgbClr val="FF0000"/>
                </a:solidFill>
                <a:latin typeface="黑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11"/>
          <p:cNvSpPr>
            <a:spLocks noGrp="1" noChangeArrowheads="1"/>
          </p:cNvSpPr>
          <p:nvPr>
            <p:ph idx="1"/>
          </p:nvPr>
        </p:nvSpPr>
        <p:spPr>
          <a:xfrm>
            <a:off x="250825" y="1196975"/>
            <a:ext cx="8497888" cy="5472113"/>
          </a:xfrm>
          <a:noFill/>
        </p:spPr>
        <p:txBody>
          <a:bodyPr/>
          <a:lstStyle/>
          <a:p>
            <a:pPr eaLnBrk="1" hangingPunct="1">
              <a:spcBef>
                <a:spcPct val="0"/>
              </a:spcBef>
              <a:buFont typeface="Wingdings" pitchFamily="2" charset="2"/>
              <a:buNone/>
            </a:pPr>
            <a:r>
              <a:rPr lang="zh-CN" altLang="en-US" sz="4000" dirty="0" smtClean="0">
                <a:solidFill>
                  <a:schemeClr val="folHlink"/>
                </a:solidFill>
                <a:latin typeface="宋体" pitchFamily="2" charset="-122"/>
              </a:rPr>
              <a:t> </a:t>
            </a:r>
            <a:r>
              <a:rPr lang="en-US" altLang="zh-CN" sz="2800" dirty="0" smtClean="0">
                <a:solidFill>
                  <a:schemeClr val="folHlink"/>
                </a:solidFill>
                <a:latin typeface="宋体" pitchFamily="2" charset="-122"/>
              </a:rPr>
              <a:t>1 </a:t>
            </a:r>
            <a:r>
              <a:rPr lang="zh-CN" altLang="en-US" sz="2800" dirty="0" smtClean="0">
                <a:solidFill>
                  <a:schemeClr val="folHlink"/>
                </a:solidFill>
                <a:latin typeface="宋体" pitchFamily="2" charset="-122"/>
              </a:rPr>
              <a:t>数字控制原理</a:t>
            </a:r>
          </a:p>
          <a:p>
            <a:pPr eaLnBrk="1" hangingPunct="1">
              <a:spcBef>
                <a:spcPct val="0"/>
              </a:spcBef>
              <a:buFont typeface="Wingdings" pitchFamily="2" charset="2"/>
              <a:buNone/>
            </a:pPr>
            <a:endParaRPr lang="zh-CN" altLang="en-US" sz="2800" dirty="0" smtClean="0">
              <a:latin typeface="宋体" pitchFamily="2" charset="-122"/>
            </a:endParaRPr>
          </a:p>
          <a:p>
            <a:pPr eaLnBrk="1" hangingPunct="1">
              <a:spcBef>
                <a:spcPct val="0"/>
              </a:spcBef>
              <a:buFont typeface="Wingdings" pitchFamily="2" charset="2"/>
              <a:buNone/>
            </a:pPr>
            <a:r>
              <a:rPr lang="zh-CN" altLang="en-US" sz="2800" dirty="0" smtClean="0">
                <a:solidFill>
                  <a:schemeClr val="hlink"/>
                </a:solidFill>
                <a:latin typeface="宋体" pitchFamily="2" charset="-122"/>
              </a:rPr>
              <a:t>	</a:t>
            </a:r>
            <a:r>
              <a:rPr lang="zh-CN" altLang="en-US" sz="2800" dirty="0" smtClean="0">
                <a:solidFill>
                  <a:srgbClr val="FF0000"/>
                </a:solidFill>
                <a:latin typeface="宋体" pitchFamily="2" charset="-122"/>
              </a:rPr>
              <a:t>数字程序控制</a:t>
            </a:r>
            <a:r>
              <a:rPr lang="en-US" altLang="zh-CN" sz="2800" dirty="0" smtClean="0">
                <a:solidFill>
                  <a:srgbClr val="FF0000"/>
                </a:solidFill>
                <a:latin typeface="宋体" pitchFamily="2" charset="-122"/>
              </a:rPr>
              <a:t>:</a:t>
            </a:r>
            <a:r>
              <a:rPr lang="en-US" altLang="zh-CN" sz="2800" dirty="0" smtClean="0">
                <a:solidFill>
                  <a:schemeClr val="hlink"/>
                </a:solidFill>
                <a:latin typeface="宋体" pitchFamily="2" charset="-122"/>
              </a:rPr>
              <a:t> </a:t>
            </a:r>
            <a:r>
              <a:rPr lang="zh-CN" altLang="en-US" sz="2800" dirty="0" smtClean="0">
                <a:latin typeface="宋体" pitchFamily="2" charset="-122"/>
              </a:rPr>
              <a:t>就是计算机根据输入的指令和数据，控制生产机械</a:t>
            </a:r>
            <a:r>
              <a:rPr lang="en-US" altLang="zh-CN" sz="2800" dirty="0" smtClean="0">
                <a:latin typeface="宋体" pitchFamily="2" charset="-122"/>
              </a:rPr>
              <a:t>(</a:t>
            </a:r>
            <a:r>
              <a:rPr lang="zh-CN" altLang="en-US" sz="2800" dirty="0" smtClean="0">
                <a:latin typeface="宋体" pitchFamily="2" charset="-122"/>
              </a:rPr>
              <a:t>如各种加工机床</a:t>
            </a:r>
            <a:r>
              <a:rPr lang="en-US" altLang="zh-CN" sz="2800" dirty="0" smtClean="0">
                <a:latin typeface="宋体" pitchFamily="2" charset="-122"/>
              </a:rPr>
              <a:t>)</a:t>
            </a:r>
            <a:r>
              <a:rPr lang="zh-CN" altLang="en-US" sz="2800" dirty="0" smtClean="0">
                <a:latin typeface="宋体" pitchFamily="2" charset="-122"/>
              </a:rPr>
              <a:t>按规定的工作顺序、</a:t>
            </a:r>
            <a:r>
              <a:rPr lang="zh-CN" altLang="en-US" sz="2800" dirty="0" smtClean="0">
                <a:solidFill>
                  <a:srgbClr val="FF0000"/>
                </a:solidFill>
                <a:latin typeface="宋体" pitchFamily="2" charset="-122"/>
              </a:rPr>
              <a:t>运动轨迹</a:t>
            </a:r>
            <a:r>
              <a:rPr lang="zh-CN" altLang="en-US" sz="2800" dirty="0" smtClean="0">
                <a:latin typeface="宋体" pitchFamily="2" charset="-122"/>
              </a:rPr>
              <a:t>、</a:t>
            </a:r>
            <a:r>
              <a:rPr lang="zh-CN" altLang="en-US" sz="2800" dirty="0" smtClean="0">
                <a:solidFill>
                  <a:srgbClr val="FF0000"/>
                </a:solidFill>
                <a:latin typeface="宋体" pitchFamily="2" charset="-122"/>
              </a:rPr>
              <a:t>运动距离</a:t>
            </a:r>
            <a:r>
              <a:rPr lang="zh-CN" altLang="en-US" sz="2800" dirty="0" smtClean="0">
                <a:latin typeface="宋体" pitchFamily="2" charset="-122"/>
              </a:rPr>
              <a:t>和</a:t>
            </a:r>
            <a:r>
              <a:rPr lang="zh-CN" altLang="en-US" sz="2800" dirty="0" smtClean="0">
                <a:solidFill>
                  <a:srgbClr val="FF0000"/>
                </a:solidFill>
                <a:latin typeface="宋体" pitchFamily="2" charset="-122"/>
              </a:rPr>
              <a:t>运动速度</a:t>
            </a:r>
            <a:r>
              <a:rPr lang="zh-CN" altLang="en-US" sz="2800" dirty="0" smtClean="0">
                <a:latin typeface="宋体" pitchFamily="2" charset="-122"/>
              </a:rPr>
              <a:t>等规律自动地完成工作的自动控制。</a:t>
            </a:r>
          </a:p>
          <a:p>
            <a:pPr eaLnBrk="1" hangingPunct="1">
              <a:spcBef>
                <a:spcPct val="0"/>
              </a:spcBef>
              <a:buFont typeface="Wingdings" pitchFamily="2" charset="2"/>
              <a:buNone/>
            </a:pPr>
            <a:r>
              <a:rPr lang="zh-CN" altLang="en-US" sz="2800" dirty="0" smtClean="0">
                <a:solidFill>
                  <a:schemeClr val="hlink"/>
                </a:solidFill>
                <a:latin typeface="宋体" pitchFamily="2" charset="-122"/>
              </a:rPr>
              <a:t>  </a:t>
            </a:r>
            <a:r>
              <a:rPr lang="zh-CN" altLang="en-US" sz="2800" dirty="0" smtClean="0">
                <a:solidFill>
                  <a:schemeClr val="folHlink"/>
                </a:solidFill>
                <a:latin typeface="宋体" pitchFamily="2" charset="-122"/>
              </a:rPr>
              <a:t>数控 </a:t>
            </a:r>
            <a:r>
              <a:rPr lang="en-US" altLang="zh-CN" sz="2800" dirty="0" smtClean="0">
                <a:solidFill>
                  <a:schemeClr val="folHlink"/>
                </a:solidFill>
                <a:latin typeface="宋体" pitchFamily="2" charset="-122"/>
              </a:rPr>
              <a:t>(Numerical Control - NC)</a:t>
            </a:r>
            <a:r>
              <a:rPr lang="zh-CN" altLang="en-US" sz="2800" dirty="0" smtClean="0">
                <a:solidFill>
                  <a:schemeClr val="folHlink"/>
                </a:solidFill>
                <a:latin typeface="宋体" pitchFamily="2" charset="-122"/>
              </a:rPr>
              <a:t>系统</a:t>
            </a:r>
          </a:p>
          <a:p>
            <a:pPr eaLnBrk="1" hangingPunct="1">
              <a:spcBef>
                <a:spcPct val="0"/>
              </a:spcBef>
              <a:buFont typeface="Wingdings" pitchFamily="2" charset="2"/>
              <a:buNone/>
            </a:pPr>
            <a:r>
              <a:rPr lang="zh-CN" altLang="en-US" sz="2800" dirty="0" smtClean="0">
                <a:solidFill>
                  <a:schemeClr val="folHlink"/>
                </a:solidFill>
                <a:latin typeface="宋体" pitchFamily="2" charset="-122"/>
              </a:rPr>
              <a:t>  计算机数控 </a:t>
            </a:r>
            <a:r>
              <a:rPr lang="en-US" altLang="zh-CN" sz="2800" dirty="0" smtClean="0">
                <a:solidFill>
                  <a:schemeClr val="folHlink"/>
                </a:solidFill>
                <a:latin typeface="宋体" pitchFamily="2" charset="-122"/>
              </a:rPr>
              <a:t>(Computer Numerical Control - </a:t>
            </a:r>
            <a:r>
              <a:rPr lang="en-US" altLang="zh-CN" sz="2800" dirty="0" err="1" smtClean="0">
                <a:solidFill>
                  <a:schemeClr val="folHlink"/>
                </a:solidFill>
                <a:latin typeface="宋体" pitchFamily="2" charset="-122"/>
              </a:rPr>
              <a:t>CNC</a:t>
            </a:r>
            <a:r>
              <a:rPr lang="en-US" altLang="zh-CN" sz="2800" dirty="0" smtClean="0">
                <a:solidFill>
                  <a:schemeClr val="folHlink"/>
                </a:solidFill>
                <a:latin typeface="宋体" pitchFamily="2" charset="-122"/>
              </a:rPr>
              <a:t>)</a:t>
            </a:r>
            <a:r>
              <a:rPr lang="zh-CN" altLang="en-US" sz="2800" dirty="0" smtClean="0">
                <a:solidFill>
                  <a:schemeClr val="folHlink"/>
                </a:solidFill>
                <a:latin typeface="宋体" pitchFamily="2" charset="-122"/>
              </a:rPr>
              <a:t>系统</a:t>
            </a:r>
          </a:p>
          <a:p>
            <a:pPr eaLnBrk="1" hangingPunct="1">
              <a:spcBef>
                <a:spcPct val="0"/>
              </a:spcBef>
              <a:buFont typeface="Wingdings" pitchFamily="2" charset="2"/>
              <a:buNone/>
            </a:pPr>
            <a:r>
              <a:rPr lang="zh-CN" altLang="en-US" sz="2800" dirty="0" smtClean="0">
                <a:latin typeface="宋体" pitchFamily="2" charset="-122"/>
              </a:rPr>
              <a:t/>
            </a:r>
            <a:br>
              <a:rPr lang="zh-CN" altLang="en-US" sz="2800" dirty="0" smtClean="0">
                <a:latin typeface="宋体" pitchFamily="2" charset="-122"/>
              </a:rPr>
            </a:br>
            <a:r>
              <a:rPr lang="zh-CN" altLang="en-US" sz="2800" dirty="0" smtClean="0"/>
              <a:t>数字程序控制主要应用于机床控制，采用数字程序控制系统的机床叫做</a:t>
            </a:r>
            <a:r>
              <a:rPr lang="zh-CN" altLang="en-US" sz="2800" dirty="0" smtClean="0">
                <a:solidFill>
                  <a:srgbClr val="FF0000"/>
                </a:solidFill>
              </a:rPr>
              <a:t>数控机床</a:t>
            </a:r>
            <a:r>
              <a:rPr lang="zh-CN" altLang="en-US" sz="2800" dirty="0" smtClean="0"/>
              <a:t>。</a:t>
            </a:r>
          </a:p>
        </p:txBody>
      </p:sp>
      <p:sp>
        <p:nvSpPr>
          <p:cNvPr id="11266" name="Rectangle 2"/>
          <p:cNvSpPr>
            <a:spLocks noGrp="1" noChangeArrowheads="1"/>
          </p:cNvSpPr>
          <p:nvPr>
            <p:ph type="title"/>
          </p:nvPr>
        </p:nvSpPr>
        <p:spPr>
          <a:xfrm>
            <a:off x="611188" y="260350"/>
            <a:ext cx="7772400" cy="1143000"/>
          </a:xfrm>
        </p:spPr>
        <p:txBody>
          <a:bodyPr/>
          <a:lstStyle/>
          <a:p>
            <a:pPr eaLnBrk="1" hangingPunct="1"/>
            <a:r>
              <a:rPr lang="en-US" altLang="zh-CN" smtClean="0">
                <a:latin typeface="宋体" pitchFamily="2" charset="-122"/>
              </a:rPr>
              <a:t>4.1 </a:t>
            </a:r>
            <a:r>
              <a:rPr lang="zh-CN" altLang="en-US" sz="3200" smtClean="0">
                <a:latin typeface="黑体" pitchFamily="49" charset="-122"/>
              </a:rPr>
              <a:t>数字控制基础</a:t>
            </a:r>
            <a:endParaRPr lang="en-US" altLang="zh-CN" sz="3200" smtClean="0">
              <a:latin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23850" y="404813"/>
            <a:ext cx="8424863" cy="6192837"/>
          </a:xfrm>
        </p:spPr>
        <p:txBody>
          <a:bodyPr/>
          <a:lstStyle/>
          <a:p>
            <a:pPr algn="just" eaLnBrk="1" hangingPunct="1">
              <a:buSzPct val="70000"/>
              <a:buFont typeface="Wingdings" pitchFamily="2" charset="2"/>
              <a:buNone/>
            </a:pPr>
            <a:r>
              <a:rPr lang="zh-CN" altLang="en-US" sz="2800" dirty="0" smtClean="0">
                <a:latin typeface="宋体" pitchFamily="2" charset="-122"/>
                <a:cs typeface="Times New Roman" pitchFamily="18" charset="0"/>
              </a:rPr>
              <a:t>	</a:t>
            </a:r>
            <a:r>
              <a:rPr lang="zh-CN" altLang="en-US" sz="2400" dirty="0" smtClean="0">
                <a:solidFill>
                  <a:schemeClr val="folHlink"/>
                </a:solidFill>
                <a:latin typeface="宋体" pitchFamily="2" charset="-122"/>
                <a:cs typeface="Times New Roman" pitchFamily="18" charset="0"/>
              </a:rPr>
              <a:t>当</a:t>
            </a:r>
            <a:r>
              <a:rPr lang="en-US" altLang="zh-CN" sz="2400" dirty="0" err="1" smtClean="0">
                <a:solidFill>
                  <a:schemeClr val="folHlink"/>
                </a:solidFill>
                <a:latin typeface="宋体" pitchFamily="2" charset="-122"/>
                <a:cs typeface="Times New Roman" pitchFamily="18" charset="0"/>
              </a:rPr>
              <a:t>F</a:t>
            </a:r>
            <a:r>
              <a:rPr lang="en-US" altLang="zh-CN" sz="2400" baseline="-30000" dirty="0" err="1" smtClean="0">
                <a:solidFill>
                  <a:schemeClr val="folHlink"/>
                </a:solidFill>
                <a:latin typeface="宋体" pitchFamily="2" charset="-122"/>
                <a:cs typeface="Times New Roman" pitchFamily="18" charset="0"/>
              </a:rPr>
              <a:t>m</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0</a:t>
            </a:r>
            <a:r>
              <a:rPr lang="zh-CN" altLang="en-US" sz="2400" dirty="0" smtClean="0">
                <a:solidFill>
                  <a:schemeClr val="folHlink"/>
                </a:solidFill>
                <a:latin typeface="宋体" pitchFamily="2" charset="-122"/>
              </a:rPr>
              <a:t>时</a:t>
            </a:r>
            <a:r>
              <a:rPr lang="zh-CN" altLang="en-US" sz="2400" dirty="0" smtClean="0">
                <a:latin typeface="宋体" pitchFamily="2" charset="-122"/>
              </a:rPr>
              <a:t>，沿</a:t>
            </a:r>
            <a:r>
              <a:rPr lang="en-US" altLang="zh-CN" sz="2400" dirty="0" smtClean="0">
                <a:latin typeface="宋体" pitchFamily="2" charset="-122"/>
              </a:rPr>
              <a:t>+y</a:t>
            </a:r>
            <a:r>
              <a:rPr lang="zh-CN" altLang="en-US" sz="2400" dirty="0" smtClean="0">
                <a:latin typeface="宋体" pitchFamily="2" charset="-122"/>
              </a:rPr>
              <a:t>方向进给一步至</a:t>
            </a:r>
            <a:r>
              <a:rPr lang="en-US" altLang="zh-CN" sz="2400" dirty="0" smtClean="0">
                <a:latin typeface="宋体" pitchFamily="2" charset="-122"/>
              </a:rPr>
              <a:t>(</a:t>
            </a:r>
            <a:r>
              <a:rPr lang="en-US" altLang="zh-CN" sz="2400" dirty="0" err="1" smtClean="0">
                <a:latin typeface="宋体" pitchFamily="2" charset="-122"/>
              </a:rPr>
              <a:t>m+1</a:t>
            </a:r>
            <a:r>
              <a:rPr lang="en-US" altLang="zh-CN" sz="2400" dirty="0" smtClean="0">
                <a:latin typeface="宋体" pitchFamily="2" charset="-122"/>
              </a:rPr>
              <a:t>)</a:t>
            </a:r>
            <a:r>
              <a:rPr lang="zh-CN" altLang="en-US" sz="2400" dirty="0" smtClean="0">
                <a:latin typeface="宋体" pitchFamily="2" charset="-122"/>
              </a:rPr>
              <a:t>点，其坐标值为：  		</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m+1</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a:t>
            </a:r>
            <a:r>
              <a:rPr lang="zh-CN" altLang="en-US" sz="2400" dirty="0" smtClean="0">
                <a:latin typeface="宋体" pitchFamily="2" charset="-122"/>
              </a:rPr>
              <a:t>、</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m+1</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a:t>
            </a:r>
            <a:r>
              <a:rPr lang="en-US" altLang="zh-CN" sz="2400" dirty="0" err="1" smtClean="0">
                <a:latin typeface="宋体" pitchFamily="2" charset="-122"/>
                <a:cs typeface="Times New Roman" pitchFamily="18" charset="0"/>
              </a:rPr>
              <a:t>+1</a:t>
            </a:r>
            <a:r>
              <a:rPr lang="en-US" altLang="zh-CN" sz="2400" dirty="0" smtClean="0">
                <a:latin typeface="宋体" pitchFamily="2" charset="-122"/>
                <a:cs typeface="Times New Roman" pitchFamily="18" charset="0"/>
              </a:rPr>
              <a:t> </a:t>
            </a:r>
            <a:endParaRPr lang="en-US" altLang="zh-CN" sz="2400" dirty="0" smtClean="0">
              <a:latin typeface="宋体" pitchFamily="2" charset="-122"/>
            </a:endParaRPr>
          </a:p>
          <a:p>
            <a:pPr algn="just" eaLnBrk="1" hangingPunct="1">
              <a:buSzPct val="70000"/>
              <a:buFont typeface="Wingdings" pitchFamily="2" charset="2"/>
              <a:buNone/>
            </a:pPr>
            <a:r>
              <a:rPr lang="zh-CN" altLang="en-US" sz="2400" dirty="0" smtClean="0">
                <a:latin typeface="宋体" pitchFamily="2" charset="-122"/>
              </a:rPr>
              <a:t>	新的加工点偏差为： </a:t>
            </a:r>
          </a:p>
          <a:p>
            <a:pPr algn="just" eaLnBrk="1" hangingPunct="1">
              <a:buSzPct val="70000"/>
              <a:buFont typeface="Wingdings" pitchFamily="2" charset="2"/>
              <a:buNone/>
            </a:pPr>
            <a:r>
              <a:rPr lang="zh-CN" altLang="en-US" sz="2400" dirty="0" smtClean="0">
                <a:latin typeface="宋体" pitchFamily="2" charset="-122"/>
                <a:cs typeface="Times New Roman" pitchFamily="18" charset="0"/>
              </a:rPr>
              <a:t>      </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m+1</a:t>
            </a:r>
            <a:r>
              <a:rPr lang="en-US" altLang="zh-CN" sz="2400" dirty="0" smtClean="0">
                <a:solidFill>
                  <a:srgbClr val="FF0000"/>
                </a:solidFill>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m+1</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m+1</a:t>
            </a:r>
            <a:r>
              <a:rPr lang="en-US" altLang="zh-CN" sz="2400" baseline="30000" dirty="0" err="1" smtClean="0">
                <a:latin typeface="宋体" pitchFamily="2" charset="-122"/>
                <a:cs typeface="Times New Roman" pitchFamily="18" charset="0"/>
              </a:rPr>
              <a:t>2</a:t>
            </a:r>
            <a:r>
              <a:rPr lang="en-US" altLang="zh-CN" sz="2400" dirty="0" err="1" smtClean="0">
                <a:latin typeface="宋体" pitchFamily="2" charset="-122"/>
                <a:cs typeface="Times New Roman" pitchFamily="18" charset="0"/>
              </a:rPr>
              <a:t>-R</a:t>
            </a:r>
            <a:r>
              <a:rPr lang="en-US" altLang="zh-CN" sz="2400" baseline="30000" dirty="0" err="1" smtClean="0">
                <a:latin typeface="宋体" pitchFamily="2" charset="-122"/>
                <a:cs typeface="Times New Roman" pitchFamily="18" charset="0"/>
              </a:rPr>
              <a:t>2</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x</a:t>
            </a:r>
            <a:r>
              <a:rPr lang="en-US" altLang="zh-CN" sz="2400" baseline="-30000" dirty="0" err="1" smtClean="0">
                <a:latin typeface="宋体" pitchFamily="2" charset="-122"/>
                <a:cs typeface="Times New Roman" pitchFamily="18" charset="0"/>
              </a:rPr>
              <a:t>m</a:t>
            </a:r>
            <a:r>
              <a:rPr lang="zh-CN" altLang="en-US" sz="2400" baseline="30000" dirty="0" smtClean="0">
                <a:latin typeface="宋体" pitchFamily="2" charset="-122"/>
              </a:rPr>
              <a:t>２</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y</a:t>
            </a:r>
            <a:r>
              <a:rPr lang="en-US" altLang="zh-CN" sz="2400" baseline="-30000" dirty="0" err="1" smtClean="0">
                <a:latin typeface="宋体" pitchFamily="2" charset="-122"/>
                <a:cs typeface="Times New Roman" pitchFamily="18" charset="0"/>
              </a:rPr>
              <a:t>m</a:t>
            </a:r>
            <a:r>
              <a:rPr lang="en-US" altLang="zh-CN" sz="2400" dirty="0" err="1" smtClean="0">
                <a:latin typeface="宋体" pitchFamily="2" charset="-122"/>
                <a:cs typeface="Times New Roman" pitchFamily="18" charset="0"/>
              </a:rPr>
              <a:t>+1</a:t>
            </a:r>
            <a:r>
              <a:rPr lang="en-US" altLang="zh-CN" sz="2400" dirty="0" smtClean="0">
                <a:latin typeface="宋体" pitchFamily="2" charset="-122"/>
                <a:cs typeface="Times New Roman" pitchFamily="18" charset="0"/>
              </a:rPr>
              <a:t>)</a:t>
            </a:r>
            <a:r>
              <a:rPr lang="en-US" altLang="zh-CN" sz="2400" baseline="30000" dirty="0" smtClean="0">
                <a:latin typeface="宋体" pitchFamily="2" charset="-122"/>
                <a:cs typeface="Times New Roman" pitchFamily="18" charset="0"/>
              </a:rPr>
              <a:t>2</a:t>
            </a:r>
            <a:r>
              <a:rPr lang="en-US" altLang="zh-CN" sz="2400" dirty="0" smtClean="0">
                <a:latin typeface="宋体" pitchFamily="2" charset="-122"/>
                <a:cs typeface="Times New Roman" pitchFamily="18" charset="0"/>
              </a:rPr>
              <a:t>-</a:t>
            </a:r>
            <a:r>
              <a:rPr lang="en-US" altLang="zh-CN" sz="2400" dirty="0" err="1" smtClean="0">
                <a:latin typeface="宋体" pitchFamily="2" charset="-122"/>
                <a:cs typeface="Times New Roman" pitchFamily="18" charset="0"/>
              </a:rPr>
              <a:t>R</a:t>
            </a:r>
            <a:r>
              <a:rPr lang="en-US" altLang="zh-CN" sz="2400" baseline="30000" dirty="0" err="1" smtClean="0">
                <a:latin typeface="宋体" pitchFamily="2" charset="-122"/>
                <a:cs typeface="Times New Roman" pitchFamily="18" charset="0"/>
              </a:rPr>
              <a:t>2</a:t>
            </a:r>
            <a:r>
              <a:rPr lang="en-US" altLang="zh-CN" sz="2400" dirty="0" smtClean="0">
                <a:solidFill>
                  <a:srgbClr val="FF0000"/>
                </a:solidFill>
                <a:latin typeface="宋体" pitchFamily="2" charset="-122"/>
                <a:cs typeface="Times New Roman" pitchFamily="18" charset="0"/>
              </a:rPr>
              <a:t>=</a:t>
            </a:r>
            <a:r>
              <a:rPr lang="en-US" altLang="zh-CN" sz="2400" dirty="0" err="1" smtClean="0">
                <a:solidFill>
                  <a:srgbClr val="FF0000"/>
                </a:solidFill>
                <a:latin typeface="宋体" pitchFamily="2" charset="-122"/>
                <a:cs typeface="Times New Roman" pitchFamily="18" charset="0"/>
              </a:rPr>
              <a:t>F</a:t>
            </a:r>
            <a:r>
              <a:rPr lang="en-US" altLang="zh-CN" sz="2400" baseline="-30000" dirty="0" err="1" smtClean="0">
                <a:solidFill>
                  <a:srgbClr val="FF0000"/>
                </a:solidFill>
                <a:latin typeface="宋体" pitchFamily="2" charset="-122"/>
                <a:cs typeface="Times New Roman" pitchFamily="18" charset="0"/>
              </a:rPr>
              <a:t>m</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2y</a:t>
            </a:r>
            <a:r>
              <a:rPr lang="en-US" altLang="zh-CN" sz="2400" baseline="-30000" dirty="0" err="1" smtClean="0">
                <a:solidFill>
                  <a:srgbClr val="FF0000"/>
                </a:solidFill>
                <a:latin typeface="宋体" pitchFamily="2" charset="-122"/>
                <a:cs typeface="Times New Roman" pitchFamily="18" charset="0"/>
              </a:rPr>
              <a:t>m</a:t>
            </a:r>
            <a:r>
              <a:rPr lang="en-US" altLang="zh-CN" sz="2400" dirty="0" err="1" smtClean="0">
                <a:solidFill>
                  <a:srgbClr val="FF0000"/>
                </a:solidFill>
                <a:latin typeface="宋体" pitchFamily="2" charset="-122"/>
                <a:cs typeface="Times New Roman" pitchFamily="18" charset="0"/>
              </a:rPr>
              <a:t>+1</a:t>
            </a:r>
            <a:r>
              <a:rPr lang="en-US" altLang="zh-CN" sz="2400" dirty="0" smtClean="0">
                <a:latin typeface="宋体" pitchFamily="2" charset="-122"/>
                <a:cs typeface="Times New Roman" pitchFamily="18" charset="0"/>
              </a:rPr>
              <a:t> </a:t>
            </a:r>
            <a:endParaRPr lang="en-US" altLang="zh-CN" sz="2400" dirty="0" smtClean="0">
              <a:latin typeface="宋体" pitchFamily="2" charset="-122"/>
            </a:endParaRPr>
          </a:p>
          <a:p>
            <a:pPr algn="just" eaLnBrk="1" hangingPunct="1">
              <a:buSzPct val="70000"/>
              <a:buFont typeface="Wingdings" pitchFamily="2" charset="2"/>
              <a:buNone/>
            </a:pPr>
            <a:r>
              <a:rPr lang="zh-CN" altLang="en-US" sz="2400" dirty="0" smtClean="0">
                <a:latin typeface="宋体" pitchFamily="2" charset="-122"/>
              </a:rPr>
              <a:t>	</a:t>
            </a:r>
          </a:p>
          <a:p>
            <a:pPr algn="just" eaLnBrk="1" hangingPunct="1">
              <a:buSzPct val="70000"/>
              <a:buFont typeface="Wingdings" pitchFamily="2" charset="2"/>
              <a:buNone/>
            </a:pPr>
            <a:r>
              <a:rPr lang="zh-CN" altLang="en-US" sz="2400" dirty="0" smtClean="0">
                <a:latin typeface="宋体" pitchFamily="2" charset="-122"/>
              </a:rPr>
              <a:t>	只要知道前一点的偏差和坐标值，就可求出新的一点的偏差。加工点是从圆弧的起点开始，起点偏差</a:t>
            </a:r>
            <a:r>
              <a:rPr lang="en-US" altLang="zh-CN" sz="2400" dirty="0" err="1" smtClean="0">
                <a:latin typeface="宋体" pitchFamily="2" charset="-122"/>
              </a:rPr>
              <a:t>F</a:t>
            </a:r>
            <a:r>
              <a:rPr lang="en-US" altLang="zh-CN" sz="2400" baseline="-30000" dirty="0" err="1" smtClean="0">
                <a:latin typeface="宋体" pitchFamily="2" charset="-122"/>
              </a:rPr>
              <a:t>0</a:t>
            </a:r>
            <a:r>
              <a:rPr lang="zh-CN" altLang="en-US" sz="2400" dirty="0" smtClean="0">
                <a:latin typeface="宋体" pitchFamily="2" charset="-122"/>
              </a:rPr>
              <a:t>＝</a:t>
            </a:r>
            <a:r>
              <a:rPr lang="en-US" altLang="zh-CN" sz="2400" dirty="0" smtClean="0">
                <a:latin typeface="宋体" pitchFamily="2" charset="-122"/>
              </a:rPr>
              <a:t>0</a:t>
            </a:r>
            <a:r>
              <a:rPr lang="zh-CN" altLang="en-US" sz="2400" dirty="0" smtClean="0">
                <a:latin typeface="宋体" pitchFamily="2" charset="-122"/>
              </a:rPr>
              <a:t>。</a:t>
            </a:r>
          </a:p>
          <a:p>
            <a:pPr algn="just" eaLnBrk="1" hangingPunct="1">
              <a:buSzPct val="70000"/>
              <a:buFont typeface="Wingdings" pitchFamily="2" charset="2"/>
              <a:buNone/>
            </a:pPr>
            <a:r>
              <a:rPr lang="zh-CN" altLang="en-US" sz="2400" dirty="0" smtClean="0">
                <a:latin typeface="宋体" pitchFamily="2" charset="-122"/>
              </a:rPr>
              <a:t></a:t>
            </a:r>
          </a:p>
          <a:p>
            <a:pPr eaLnBrk="1" hangingPunct="1">
              <a:buFont typeface="Wingdings" pitchFamily="2" charset="2"/>
              <a:buNone/>
            </a:pPr>
            <a:r>
              <a:rPr lang="en-US" altLang="zh-CN" sz="2400" dirty="0" smtClean="0">
                <a:latin typeface="宋体" pitchFamily="2" charset="-122"/>
              </a:rPr>
              <a:t>	</a:t>
            </a:r>
            <a:r>
              <a:rPr lang="en-US" altLang="zh-CN" sz="2400" dirty="0" smtClean="0">
                <a:solidFill>
                  <a:schemeClr val="folHlink"/>
                </a:solidFill>
                <a:latin typeface="宋体" pitchFamily="2" charset="-122"/>
              </a:rPr>
              <a:t>(5)</a:t>
            </a:r>
            <a:r>
              <a:rPr lang="zh-CN" altLang="en-US" sz="2400" dirty="0" smtClean="0">
                <a:solidFill>
                  <a:schemeClr val="folHlink"/>
                </a:solidFill>
                <a:latin typeface="宋体" pitchFamily="2" charset="-122"/>
              </a:rPr>
              <a:t>终点判断</a:t>
            </a:r>
          </a:p>
          <a:p>
            <a:pPr eaLnBrk="1" hangingPunct="1">
              <a:buClrTx/>
              <a:buSzTx/>
              <a:buFontTx/>
              <a:buNone/>
            </a:pPr>
            <a:r>
              <a:rPr lang="zh-CN" altLang="en-US" sz="2400" dirty="0" smtClean="0">
                <a:latin typeface="宋体" pitchFamily="2" charset="-122"/>
              </a:rPr>
              <a:t>	可将</a:t>
            </a:r>
            <a:r>
              <a:rPr lang="en-US" altLang="zh-CN" sz="2400" dirty="0" smtClean="0">
                <a:latin typeface="宋体" pitchFamily="2" charset="-122"/>
              </a:rPr>
              <a:t>x</a:t>
            </a:r>
            <a:r>
              <a:rPr lang="zh-CN" altLang="en-US" sz="2400" dirty="0" smtClean="0">
                <a:latin typeface="宋体" pitchFamily="2" charset="-122"/>
              </a:rPr>
              <a:t>方向的步数</a:t>
            </a:r>
            <a:r>
              <a:rPr lang="en-US" altLang="zh-CN" sz="2400" dirty="0" err="1" smtClean="0">
                <a:latin typeface="宋体" pitchFamily="2" charset="-122"/>
              </a:rPr>
              <a:t>N</a:t>
            </a:r>
            <a:r>
              <a:rPr lang="en-US" altLang="zh-CN" sz="2400" baseline="-30000" dirty="0" err="1" smtClean="0">
                <a:latin typeface="宋体" pitchFamily="2" charset="-122"/>
              </a:rPr>
              <a:t>x</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0</a:t>
            </a:r>
            <a:r>
              <a:rPr lang="en-US" altLang="zh-CN" sz="2400" dirty="0" smtClean="0">
                <a:latin typeface="宋体" pitchFamily="2" charset="-122"/>
              </a:rPr>
              <a:t>|</a:t>
            </a:r>
            <a:r>
              <a:rPr lang="zh-CN" altLang="en-US" sz="2400" dirty="0" smtClean="0">
                <a:latin typeface="宋体" pitchFamily="2" charset="-122"/>
              </a:rPr>
              <a:t>和</a:t>
            </a:r>
            <a:r>
              <a:rPr lang="en-US" altLang="zh-CN" sz="2400" dirty="0" smtClean="0">
                <a:latin typeface="宋体" pitchFamily="2" charset="-122"/>
              </a:rPr>
              <a:t>y</a:t>
            </a:r>
            <a:r>
              <a:rPr lang="zh-CN" altLang="en-US" sz="2400" dirty="0" smtClean="0">
                <a:latin typeface="宋体" pitchFamily="2" charset="-122"/>
              </a:rPr>
              <a:t>方向的步数</a:t>
            </a:r>
            <a:r>
              <a:rPr lang="en-US" altLang="zh-CN" sz="2400" dirty="0" err="1" smtClean="0">
                <a:latin typeface="宋体" pitchFamily="2" charset="-122"/>
              </a:rPr>
              <a:t>Ny</a:t>
            </a:r>
            <a:r>
              <a:rPr lang="en-US" altLang="zh-CN" sz="2400" dirty="0" smtClean="0">
                <a:latin typeface="宋体" pitchFamily="2" charset="-122"/>
              </a:rPr>
              <a:t>=|y</a:t>
            </a:r>
            <a:r>
              <a:rPr lang="en-US" altLang="zh-CN" sz="2400" baseline="-30000" dirty="0" smtClean="0">
                <a:latin typeface="宋体" pitchFamily="2" charset="-122"/>
              </a:rPr>
              <a:t>e</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0</a:t>
            </a:r>
            <a:r>
              <a:rPr lang="en-US" altLang="zh-CN" sz="2400" dirty="0" smtClean="0">
                <a:latin typeface="宋体" pitchFamily="2" charset="-122"/>
              </a:rPr>
              <a:t>|</a:t>
            </a:r>
            <a:r>
              <a:rPr lang="zh-CN" altLang="en-US" sz="2400" dirty="0" smtClean="0">
                <a:latin typeface="宋体" pitchFamily="2" charset="-122"/>
              </a:rPr>
              <a:t>的总和</a:t>
            </a:r>
            <a:r>
              <a:rPr lang="en-US" altLang="zh-CN" sz="2400" dirty="0" err="1" smtClean="0">
                <a:latin typeface="宋体" pitchFamily="2" charset="-122"/>
              </a:rPr>
              <a:t>Nxy</a:t>
            </a:r>
            <a:r>
              <a:rPr lang="zh-CN" altLang="en-US" sz="2400" dirty="0" smtClean="0">
                <a:latin typeface="宋体" pitchFamily="2" charset="-122"/>
              </a:rPr>
              <a:t>作为一个计数器，每走一步，从</a:t>
            </a:r>
            <a:r>
              <a:rPr lang="en-US" altLang="zh-CN" sz="2400" dirty="0" err="1" smtClean="0">
                <a:latin typeface="宋体" pitchFamily="2" charset="-122"/>
              </a:rPr>
              <a:t>Nxy</a:t>
            </a:r>
            <a:r>
              <a:rPr lang="zh-CN" altLang="en-US" sz="2400" dirty="0" smtClean="0">
                <a:latin typeface="宋体" pitchFamily="2" charset="-122"/>
              </a:rPr>
              <a:t>中减</a:t>
            </a:r>
            <a:r>
              <a:rPr lang="en-US" altLang="zh-CN" sz="2400" dirty="0" smtClean="0">
                <a:latin typeface="宋体" pitchFamily="2" charset="-122"/>
              </a:rPr>
              <a:t>1</a:t>
            </a:r>
            <a:r>
              <a:rPr lang="zh-CN" altLang="en-US" sz="2400" dirty="0" smtClean="0">
                <a:latin typeface="宋体" pitchFamily="2" charset="-122"/>
              </a:rPr>
              <a:t>，当</a:t>
            </a:r>
            <a:r>
              <a:rPr lang="en-US" altLang="zh-CN" sz="2400" dirty="0" err="1" smtClean="0">
                <a:latin typeface="宋体" pitchFamily="2" charset="-122"/>
              </a:rPr>
              <a:t>Nxy</a:t>
            </a:r>
            <a:r>
              <a:rPr lang="en-US" altLang="zh-CN" sz="2400" dirty="0" smtClean="0">
                <a:latin typeface="宋体" pitchFamily="2" charset="-122"/>
              </a:rPr>
              <a:t>=0</a:t>
            </a:r>
            <a:r>
              <a:rPr lang="zh-CN" altLang="en-US" sz="2400" dirty="0" smtClean="0">
                <a:latin typeface="宋体" pitchFamily="2" charset="-122"/>
              </a:rPr>
              <a:t>时发出终点到信号。</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68313" y="765175"/>
            <a:ext cx="7772400" cy="4114800"/>
          </a:xfrm>
        </p:spPr>
        <p:txBody>
          <a:bodyPr/>
          <a:lstStyle/>
          <a:p>
            <a:pPr algn="just"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(6)</a:t>
            </a:r>
            <a:r>
              <a:rPr lang="zh-CN" altLang="en-US" sz="2400" dirty="0" smtClean="0">
                <a:solidFill>
                  <a:schemeClr val="folHlink"/>
                </a:solidFill>
                <a:latin typeface="宋体" pitchFamily="2" charset="-122"/>
              </a:rPr>
              <a:t>计算过程</a:t>
            </a:r>
          </a:p>
          <a:p>
            <a:pPr algn="just" eaLnBrk="1" hangingPunct="1">
              <a:lnSpc>
                <a:spcPct val="90000"/>
              </a:lnSpc>
              <a:buSzPct val="70000"/>
              <a:buFont typeface="Wingdings" pitchFamily="2" charset="2"/>
              <a:buNone/>
            </a:pPr>
            <a:r>
              <a:rPr lang="zh-CN" altLang="en-US" sz="2400" dirty="0" smtClean="0">
                <a:latin typeface="宋体" pitchFamily="2" charset="-122"/>
              </a:rPr>
              <a:t>	圆弧插补计算过程比直线插补计算过程多一个环节，即要计算加工点瞬时坐标</a:t>
            </a:r>
            <a:r>
              <a:rPr lang="en-US" altLang="zh-CN" sz="2400" dirty="0" smtClean="0">
                <a:latin typeface="宋体" pitchFamily="2" charset="-122"/>
              </a:rPr>
              <a:t>(</a:t>
            </a:r>
            <a:r>
              <a:rPr lang="zh-CN" altLang="en-US" sz="2400" dirty="0" smtClean="0">
                <a:latin typeface="宋体" pitchFamily="2" charset="-122"/>
              </a:rPr>
              <a:t>动点坐标</a:t>
            </a:r>
            <a:r>
              <a:rPr lang="en-US" altLang="zh-CN" sz="2400" dirty="0" smtClean="0">
                <a:latin typeface="宋体" pitchFamily="2" charset="-122"/>
              </a:rPr>
              <a:t>)</a:t>
            </a:r>
            <a:r>
              <a:rPr lang="zh-CN" altLang="en-US" sz="2400" dirty="0" smtClean="0">
                <a:latin typeface="宋体" pitchFamily="2" charset="-122"/>
              </a:rPr>
              <a:t>值。 </a:t>
            </a:r>
          </a:p>
          <a:p>
            <a:pPr eaLnBrk="1" hangingPunct="1">
              <a:lnSpc>
                <a:spcPct val="90000"/>
              </a:lnSpc>
              <a:buSzPct val="70000"/>
              <a:buFont typeface="Wingdings" pitchFamily="2" charset="2"/>
              <a:buNone/>
            </a:pPr>
            <a:r>
              <a:rPr lang="zh-CN" altLang="en-US" sz="2400" dirty="0" smtClean="0">
                <a:latin typeface="宋体" pitchFamily="2" charset="-122"/>
              </a:rPr>
              <a:t> </a:t>
            </a:r>
          </a:p>
          <a:p>
            <a:pPr eaLnBrk="1" hangingPunct="1">
              <a:lnSpc>
                <a:spcPct val="90000"/>
              </a:lnSpc>
              <a:buSzPct val="70000"/>
              <a:buFont typeface="Wingdings" pitchFamily="2" charset="2"/>
              <a:buNone/>
            </a:pPr>
            <a:r>
              <a:rPr lang="zh-CN" altLang="en-US" sz="2400" dirty="0" smtClean="0">
                <a:latin typeface="宋体" pitchFamily="2" charset="-122"/>
              </a:rPr>
              <a:t>  圆弧插补计算过程分为五个步骤：</a:t>
            </a:r>
            <a:r>
              <a:rPr lang="zh-CN" altLang="en-US" sz="2400" dirty="0" smtClean="0">
                <a:solidFill>
                  <a:srgbClr val="FF0000"/>
                </a:solidFill>
                <a:latin typeface="宋体" pitchFamily="2" charset="-122"/>
              </a:rPr>
              <a:t>偏差判别</a:t>
            </a:r>
            <a:r>
              <a:rPr lang="zh-CN" altLang="en-US" sz="2400" dirty="0" smtClean="0">
                <a:latin typeface="宋体" pitchFamily="2" charset="-122"/>
              </a:rPr>
              <a:t>、</a:t>
            </a:r>
            <a:r>
              <a:rPr lang="zh-CN" altLang="en-US" sz="2400" dirty="0" smtClean="0">
                <a:solidFill>
                  <a:srgbClr val="FF0000"/>
                </a:solidFill>
                <a:latin typeface="宋体" pitchFamily="2" charset="-122"/>
              </a:rPr>
              <a:t>坐标进给</a:t>
            </a:r>
            <a:r>
              <a:rPr lang="zh-CN" altLang="en-US" sz="2400" dirty="0" smtClean="0">
                <a:latin typeface="宋体" pitchFamily="2" charset="-122"/>
              </a:rPr>
              <a:t>、</a:t>
            </a:r>
            <a:r>
              <a:rPr lang="zh-CN" altLang="en-US" sz="2400" dirty="0" smtClean="0">
                <a:solidFill>
                  <a:srgbClr val="FF0000"/>
                </a:solidFill>
                <a:latin typeface="宋体" pitchFamily="2" charset="-122"/>
              </a:rPr>
              <a:t>偏差计算</a:t>
            </a:r>
            <a:r>
              <a:rPr lang="zh-CN" altLang="en-US" sz="2400" dirty="0" smtClean="0">
                <a:latin typeface="宋体" pitchFamily="2" charset="-122"/>
              </a:rPr>
              <a:t>、</a:t>
            </a:r>
            <a:r>
              <a:rPr lang="zh-CN" altLang="en-US" sz="2400" dirty="0" smtClean="0">
                <a:solidFill>
                  <a:srgbClr val="FF0000"/>
                </a:solidFill>
                <a:latin typeface="宋体" pitchFamily="2" charset="-122"/>
              </a:rPr>
              <a:t>坐标计算</a:t>
            </a:r>
            <a:r>
              <a:rPr lang="zh-CN" altLang="en-US" sz="2400" dirty="0" smtClean="0">
                <a:latin typeface="宋体" pitchFamily="2" charset="-122"/>
              </a:rPr>
              <a:t>、</a:t>
            </a:r>
            <a:r>
              <a:rPr lang="zh-CN" altLang="en-US" sz="2400" dirty="0" smtClean="0">
                <a:solidFill>
                  <a:srgbClr val="FF0000"/>
                </a:solidFill>
                <a:latin typeface="宋体" pitchFamily="2" charset="-122"/>
              </a:rPr>
              <a:t>终点判断</a:t>
            </a:r>
            <a:r>
              <a:rPr lang="zh-CN" altLang="en-US" sz="2400" dirty="0" smtClean="0">
                <a:latin typeface="宋体" pitchFamily="2" charset="-122"/>
              </a:rPr>
              <a:t>。</a:t>
            </a:r>
          </a:p>
          <a:p>
            <a:pPr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Font typeface="Wingdings" pitchFamily="2" charset="2"/>
              <a:buNone/>
            </a:pPr>
            <a:r>
              <a:rPr lang="zh-CN" altLang="en-US" sz="2400" dirty="0" smtClean="0">
                <a:solidFill>
                  <a:srgbClr val="00FF00"/>
                </a:solidFill>
                <a:latin typeface="宋体" pitchFamily="2" charset="-122"/>
              </a:rPr>
              <a:t>	</a:t>
            </a:r>
            <a:r>
              <a:rPr lang="zh-CN" altLang="en-US" sz="2400" dirty="0" smtClean="0">
                <a:solidFill>
                  <a:srgbClr val="FF0000"/>
                </a:solidFill>
                <a:latin typeface="宋体" pitchFamily="2" charset="-122"/>
              </a:rPr>
              <a:t>直线插补</a:t>
            </a:r>
            <a:r>
              <a:rPr lang="zh-CN" altLang="en-US" sz="2400" dirty="0" smtClean="0">
                <a:solidFill>
                  <a:schemeClr val="folHlink"/>
                </a:solidFill>
                <a:latin typeface="宋体" pitchFamily="2" charset="-122"/>
              </a:rPr>
              <a:t>：偏差计算使用终点坐标</a:t>
            </a:r>
            <a:r>
              <a:rPr lang="en-US" altLang="zh-CN" sz="2400" dirty="0" err="1" smtClean="0">
                <a:solidFill>
                  <a:schemeClr val="folHlink"/>
                </a:solidFill>
                <a:latin typeface="宋体" pitchFamily="2" charset="-122"/>
              </a:rPr>
              <a:t>Xe</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Ye</a:t>
            </a:r>
          </a:p>
          <a:p>
            <a:pPr eaLnBrk="1" hangingPunct="1">
              <a:lnSpc>
                <a:spcPct val="90000"/>
              </a:lnSpc>
              <a:buFont typeface="Wingdings" pitchFamily="2" charset="2"/>
              <a:buNone/>
            </a:pPr>
            <a:r>
              <a:rPr lang="zh-CN" altLang="en-US" sz="2400" dirty="0" smtClean="0">
                <a:solidFill>
                  <a:srgbClr val="00FF00"/>
                </a:solidFill>
                <a:latin typeface="宋体" pitchFamily="2" charset="-122"/>
              </a:rPr>
              <a:t>	</a:t>
            </a:r>
            <a:r>
              <a:rPr lang="zh-CN" altLang="en-US" sz="2400" dirty="0" smtClean="0">
                <a:solidFill>
                  <a:srgbClr val="FF0000"/>
                </a:solidFill>
                <a:latin typeface="宋体" pitchFamily="2" charset="-122"/>
              </a:rPr>
              <a:t>圆弧插补</a:t>
            </a:r>
            <a:r>
              <a:rPr lang="zh-CN" altLang="en-US" sz="2400" dirty="0" smtClean="0">
                <a:solidFill>
                  <a:schemeClr val="folHlink"/>
                </a:solidFill>
                <a:latin typeface="宋体" pitchFamily="2" charset="-122"/>
              </a:rPr>
              <a:t>：偏差计算使用前一点坐标</a:t>
            </a:r>
            <a:r>
              <a:rPr lang="en-US" altLang="zh-CN" sz="2400" dirty="0" err="1" smtClean="0">
                <a:solidFill>
                  <a:schemeClr val="folHlink"/>
                </a:solidFill>
                <a:latin typeface="宋体" pitchFamily="2" charset="-122"/>
              </a:rPr>
              <a:t>Xm</a:t>
            </a:r>
            <a:r>
              <a:rPr lang="zh-CN" altLang="en-US"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Ym</a:t>
            </a:r>
            <a:endParaRPr lang="zh-CN" altLang="en-US" sz="2400" dirty="0" smtClean="0">
              <a:solidFill>
                <a:schemeClr val="folHlink"/>
              </a:solidFill>
              <a:latin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250825" y="1125538"/>
            <a:ext cx="8497888" cy="5400675"/>
          </a:xfrm>
        </p:spPr>
        <p:txBody>
          <a:bodyPr/>
          <a:lstStyle/>
          <a:p>
            <a:pPr eaLnBrk="1" hangingPunct="1">
              <a:buFont typeface="Wingdings" pitchFamily="2" charset="2"/>
              <a:buNone/>
            </a:pP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、四个象限的圆弧插补</a:t>
            </a:r>
          </a:p>
          <a:p>
            <a:pPr eaLnBrk="1" hangingPunct="1">
              <a:buSzPct val="70000"/>
              <a:buFont typeface="Wingdings" pitchFamily="2" charset="2"/>
              <a:buNone/>
            </a:pPr>
            <a:endParaRPr lang="en-US" altLang="zh-CN" sz="2400" dirty="0" smtClean="0">
              <a:latin typeface="宋体" pitchFamily="2" charset="-122"/>
            </a:endParaRPr>
          </a:p>
          <a:p>
            <a:pPr eaLnBrk="1" hangingPunct="1">
              <a:buSzPct val="70000"/>
              <a:buFont typeface="Wingdings" pitchFamily="2" charset="2"/>
              <a:buNone/>
            </a:pPr>
            <a:r>
              <a:rPr lang="en-US" altLang="zh-CN" sz="2400" dirty="0" smtClean="0">
                <a:solidFill>
                  <a:schemeClr val="folHlink"/>
                </a:solidFill>
                <a:latin typeface="宋体" pitchFamily="2" charset="-122"/>
              </a:rPr>
              <a:t>	(1)</a:t>
            </a:r>
            <a:r>
              <a:rPr lang="zh-CN" altLang="en-US" sz="2400" dirty="0" smtClean="0">
                <a:solidFill>
                  <a:schemeClr val="folHlink"/>
                </a:solidFill>
                <a:latin typeface="宋体" pitchFamily="2" charset="-122"/>
              </a:rPr>
              <a:t>第一象限顺圆弧的插补计算</a:t>
            </a:r>
            <a:r>
              <a:rPr lang="zh-CN" altLang="en-US" sz="2400" dirty="0" smtClean="0">
                <a:latin typeface="宋体" pitchFamily="2" charset="-122"/>
              </a:rPr>
              <a:t> </a:t>
            </a:r>
          </a:p>
          <a:p>
            <a:pPr eaLnBrk="1" hangingPunct="1">
              <a:buSzPct val="70000"/>
              <a:buFont typeface="Wingdings" pitchFamily="2" charset="2"/>
              <a:buNone/>
            </a:pPr>
            <a:r>
              <a:rPr lang="zh-CN" altLang="en-US" sz="2400" dirty="0" smtClean="0">
                <a:latin typeface="宋体" pitchFamily="2" charset="-122"/>
              </a:rPr>
              <a:t>	第一象限顺圆弧</a:t>
            </a:r>
            <a:r>
              <a:rPr lang="en-US" altLang="zh-CN" sz="2400" dirty="0" smtClean="0">
                <a:latin typeface="宋体" pitchFamily="2" charset="-122"/>
              </a:rPr>
              <a:t>CD</a:t>
            </a:r>
            <a:r>
              <a:rPr lang="zh-CN" altLang="en-US" sz="2400" dirty="0" smtClean="0">
                <a:latin typeface="宋体" pitchFamily="2" charset="-122"/>
              </a:rPr>
              <a:t>，圆弧的圆心在</a:t>
            </a:r>
          </a:p>
          <a:p>
            <a:pPr eaLnBrk="1" hangingPunct="1">
              <a:buSzPct val="70000"/>
              <a:buFont typeface="Wingdings" pitchFamily="2" charset="2"/>
              <a:buNone/>
            </a:pPr>
            <a:r>
              <a:rPr lang="zh-CN" altLang="en-US" sz="2400" dirty="0" smtClean="0">
                <a:latin typeface="宋体" pitchFamily="2" charset="-122"/>
              </a:rPr>
              <a:t>	坐标原点，并已知起点</a:t>
            </a:r>
            <a:r>
              <a:rPr lang="en-US" altLang="zh-CN" sz="2400" dirty="0" smtClean="0">
                <a:latin typeface="宋体" pitchFamily="2" charset="-122"/>
              </a:rPr>
              <a:t>C(</a:t>
            </a:r>
            <a:r>
              <a:rPr lang="en-US" altLang="zh-CN" sz="2400" dirty="0" err="1" smtClean="0">
                <a:latin typeface="宋体" pitchFamily="2" charset="-122"/>
              </a:rPr>
              <a:t>x</a:t>
            </a:r>
            <a:r>
              <a:rPr lang="en-US" altLang="zh-CN" sz="2400" baseline="-30000" dirty="0" err="1" smtClean="0">
                <a:latin typeface="宋体" pitchFamily="2" charset="-122"/>
              </a:rPr>
              <a:t>0</a:t>
            </a:r>
            <a:r>
              <a:rPr lang="en-US" altLang="zh-CN" sz="2400" dirty="0" err="1" smtClean="0">
                <a:latin typeface="宋体" pitchFamily="2" charset="-122"/>
              </a:rPr>
              <a:t>,y</a:t>
            </a:r>
            <a:r>
              <a:rPr lang="en-US" altLang="zh-CN" sz="2400" baseline="-30000" dirty="0" err="1" smtClean="0">
                <a:latin typeface="宋体" pitchFamily="2" charset="-122"/>
              </a:rPr>
              <a:t>0</a:t>
            </a:r>
            <a:r>
              <a:rPr lang="en-US" altLang="zh-CN" sz="2400" dirty="0" smtClean="0">
                <a:latin typeface="宋体" pitchFamily="2" charset="-122"/>
              </a:rPr>
              <a:t>)</a:t>
            </a:r>
            <a:r>
              <a:rPr lang="zh-CN" altLang="en-US" sz="2400" dirty="0" smtClean="0">
                <a:latin typeface="宋体" pitchFamily="2" charset="-122"/>
              </a:rPr>
              <a:t>，</a:t>
            </a:r>
          </a:p>
          <a:p>
            <a:pPr eaLnBrk="1" hangingPunct="1">
              <a:buSzPct val="70000"/>
              <a:buFont typeface="Wingdings" pitchFamily="2" charset="2"/>
              <a:buNone/>
            </a:pPr>
            <a:r>
              <a:rPr lang="zh-CN" altLang="en-US" sz="2400" dirty="0" smtClean="0">
                <a:latin typeface="宋体" pitchFamily="2" charset="-122"/>
              </a:rPr>
              <a:t>	终点</a:t>
            </a:r>
            <a:r>
              <a:rPr lang="en-US" altLang="zh-CN" sz="2400" dirty="0" smtClean="0">
                <a:latin typeface="宋体" pitchFamily="2" charset="-122"/>
              </a:rPr>
              <a:t>D(</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,y</a:t>
            </a:r>
            <a:r>
              <a:rPr lang="en-US" altLang="zh-CN" sz="2400" baseline="-30000" dirty="0" err="1" smtClean="0">
                <a:latin typeface="宋体" pitchFamily="2" charset="-122"/>
              </a:rPr>
              <a:t>e</a:t>
            </a:r>
            <a:r>
              <a:rPr lang="en-US" altLang="zh-CN" sz="2400" dirty="0" smtClean="0">
                <a:latin typeface="宋体" pitchFamily="2" charset="-122"/>
              </a:rPr>
              <a:t>)</a:t>
            </a:r>
            <a:r>
              <a:rPr lang="zh-CN" altLang="en-US" sz="2400" dirty="0" smtClean="0">
                <a:latin typeface="宋体" pitchFamily="2" charset="-122"/>
              </a:rPr>
              <a:t>。设加工点现处于</a:t>
            </a:r>
            <a:r>
              <a:rPr lang="en-US" altLang="zh-CN" sz="2400" dirty="0" smtClean="0">
                <a:latin typeface="宋体" pitchFamily="2" charset="-122"/>
              </a:rPr>
              <a:t>m(</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smtClean="0">
                <a:latin typeface="宋体" pitchFamily="2" charset="-122"/>
              </a:rPr>
              <a:t>)</a:t>
            </a:r>
            <a:r>
              <a:rPr lang="zh-CN" altLang="en-US" sz="2400" dirty="0" smtClean="0">
                <a:latin typeface="宋体" pitchFamily="2" charset="-122"/>
              </a:rPr>
              <a:t>点， </a:t>
            </a:r>
          </a:p>
          <a:p>
            <a:pPr eaLnBrk="1" hangingPunct="1">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en-US" altLang="zh-CN" sz="2400" dirty="0" err="1" smtClean="0">
                <a:solidFill>
                  <a:srgbClr val="FF0000"/>
                </a:solidFill>
                <a:latin typeface="宋体" pitchFamily="2" charset="-122"/>
              </a:rPr>
              <a:t>≥0</a:t>
            </a:r>
            <a:r>
              <a:rPr lang="en-US" altLang="zh-CN" sz="2400" dirty="0" smtClean="0">
                <a:latin typeface="宋体" pitchFamily="2" charset="-122"/>
              </a:rPr>
              <a:t>,</a:t>
            </a:r>
            <a:r>
              <a:rPr lang="zh-CN" altLang="en-US" sz="2400" dirty="0" smtClean="0">
                <a:latin typeface="宋体" pitchFamily="2" charset="-122"/>
              </a:rPr>
              <a:t>则</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-y</a:t>
            </a:r>
            <a:r>
              <a:rPr lang="zh-CN" altLang="en-US" sz="2400" dirty="0" smtClean="0">
                <a:solidFill>
                  <a:schemeClr val="folHlink"/>
                </a:solidFill>
                <a:latin typeface="宋体" pitchFamily="2" charset="-122"/>
              </a:rPr>
              <a:t>方向</a:t>
            </a:r>
            <a:r>
              <a:rPr lang="zh-CN" altLang="en-US" sz="2400" dirty="0" smtClean="0">
                <a:latin typeface="宋体" pitchFamily="2" charset="-122"/>
              </a:rPr>
              <a:t>进给一步，到</a:t>
            </a:r>
            <a:r>
              <a:rPr lang="en-US" altLang="zh-CN" sz="2400" dirty="0" smtClean="0">
                <a:latin typeface="宋体" pitchFamily="2" charset="-122"/>
              </a:rPr>
              <a:t>(</a:t>
            </a:r>
            <a:r>
              <a:rPr lang="en-US" altLang="zh-CN" sz="2400" dirty="0" err="1" smtClean="0">
                <a:latin typeface="宋体" pitchFamily="2" charset="-122"/>
              </a:rPr>
              <a:t>m+1</a:t>
            </a:r>
            <a:r>
              <a:rPr lang="en-US" altLang="zh-CN" sz="2400" dirty="0" smtClean="0">
                <a:latin typeface="宋体" pitchFamily="2" charset="-122"/>
              </a:rPr>
              <a:t>)</a:t>
            </a:r>
            <a:r>
              <a:rPr lang="zh-CN" altLang="en-US" sz="2400" dirty="0" smtClean="0">
                <a:latin typeface="宋体" pitchFamily="2" charset="-122"/>
              </a:rPr>
              <a:t>点，新加工点坐标将是</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,y</a:t>
            </a:r>
            <a:r>
              <a:rPr lang="en-US" altLang="zh-CN" sz="2400" baseline="-30000" dirty="0" err="1" smtClean="0">
                <a:latin typeface="宋体" pitchFamily="2" charset="-122"/>
              </a:rPr>
              <a:t>m</a:t>
            </a:r>
            <a:r>
              <a:rPr lang="en-US" altLang="zh-CN" sz="2400" dirty="0" smtClean="0">
                <a:latin typeface="宋体" pitchFamily="2" charset="-122"/>
              </a:rPr>
              <a:t>-1)</a:t>
            </a:r>
            <a:r>
              <a:rPr lang="zh-CN" altLang="en-US" sz="2400" dirty="0" smtClean="0">
                <a:latin typeface="宋体" pitchFamily="2" charset="-122"/>
              </a:rPr>
              <a:t>，可求出新的偏差为 </a:t>
            </a:r>
          </a:p>
          <a:p>
            <a:pPr algn="just" eaLnBrk="1" hangingPunct="1">
              <a:buSzPct val="70000"/>
              <a:buFont typeface="Wingdings" pitchFamily="2" charset="2"/>
              <a:buNone/>
            </a:pPr>
            <a:r>
              <a:rPr lang="zh-CN" altLang="en-US" sz="2400" dirty="0" smtClean="0">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-2y</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r>
              <a:rPr lang="en-US" altLang="zh-CN" sz="2400" dirty="0" smtClean="0">
                <a:latin typeface="宋体" pitchFamily="2" charset="-122"/>
              </a:rPr>
              <a:t> </a:t>
            </a:r>
          </a:p>
          <a:p>
            <a:pPr algn="just" eaLnBrk="1" hangingPunct="1">
              <a:buSzPct val="70000"/>
              <a:buFont typeface="Wingdings" pitchFamily="2" charset="2"/>
              <a:buNone/>
            </a:pPr>
            <a:r>
              <a:rPr lang="en-US" altLang="zh-CN" sz="2400" dirty="0" smtClean="0">
                <a:latin typeface="宋体" pitchFamily="2" charset="-122"/>
              </a:rPr>
              <a:t>  </a:t>
            </a:r>
            <a:r>
              <a:rPr lang="zh-CN" altLang="en-US" sz="2400" dirty="0" smtClean="0">
                <a:solidFill>
                  <a:srgbClr val="FF0000"/>
                </a:solidFill>
                <a:latin typeface="宋体" pitchFamily="2" charset="-122"/>
              </a:rPr>
              <a:t>若</a:t>
            </a:r>
            <a:r>
              <a:rPr lang="en-US" altLang="zh-CN" sz="2400" dirty="0" err="1" smtClean="0">
                <a:solidFill>
                  <a:srgbClr val="FF0000"/>
                </a:solidFill>
                <a:latin typeface="宋体" pitchFamily="2" charset="-122"/>
              </a:rPr>
              <a:t>F</a:t>
            </a:r>
            <a:r>
              <a:rPr lang="en-US" altLang="zh-CN" sz="2400" baseline="-30000" dirty="0" err="1" smtClean="0">
                <a:solidFill>
                  <a:srgbClr val="FF0000"/>
                </a:solidFill>
                <a:latin typeface="宋体" pitchFamily="2" charset="-122"/>
              </a:rPr>
              <a:t>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0</a:t>
            </a:r>
            <a:r>
              <a:rPr lang="zh-CN" altLang="en-US" sz="2400" dirty="0" smtClean="0">
                <a:latin typeface="宋体" pitchFamily="2" charset="-122"/>
              </a:rPr>
              <a:t>，则</a:t>
            </a:r>
            <a:r>
              <a:rPr lang="zh-CN" altLang="en-US" sz="2400" dirty="0" smtClean="0">
                <a:solidFill>
                  <a:schemeClr val="folHlink"/>
                </a:solidFill>
                <a:latin typeface="宋体" pitchFamily="2" charset="-122"/>
              </a:rPr>
              <a:t>沿</a:t>
            </a:r>
            <a:r>
              <a:rPr lang="en-US" altLang="zh-CN" sz="2400" dirty="0" smtClean="0">
                <a:solidFill>
                  <a:schemeClr val="folHlink"/>
                </a:solidFill>
                <a:latin typeface="宋体" pitchFamily="2" charset="-122"/>
              </a:rPr>
              <a:t>+x</a:t>
            </a:r>
            <a:r>
              <a:rPr lang="zh-CN" altLang="en-US" sz="2400" dirty="0" smtClean="0">
                <a:solidFill>
                  <a:schemeClr val="folHlink"/>
                </a:solidFill>
                <a:latin typeface="宋体" pitchFamily="2" charset="-122"/>
              </a:rPr>
              <a:t>方向</a:t>
            </a:r>
            <a:r>
              <a:rPr lang="zh-CN" altLang="en-US" sz="2400" dirty="0" smtClean="0">
                <a:latin typeface="宋体" pitchFamily="2" charset="-122"/>
              </a:rPr>
              <a:t>进给一步至</a:t>
            </a:r>
            <a:r>
              <a:rPr lang="en-US" altLang="zh-CN" sz="2400" dirty="0" smtClean="0">
                <a:latin typeface="宋体" pitchFamily="2" charset="-122"/>
              </a:rPr>
              <a:t>(</a:t>
            </a:r>
            <a:r>
              <a:rPr lang="en-US" altLang="zh-CN" sz="2400" dirty="0" err="1" smtClean="0">
                <a:latin typeface="宋体" pitchFamily="2" charset="-122"/>
              </a:rPr>
              <a:t>m+1</a:t>
            </a:r>
            <a:r>
              <a:rPr lang="en-US" altLang="zh-CN" sz="2400" dirty="0" smtClean="0">
                <a:latin typeface="宋体" pitchFamily="2" charset="-122"/>
              </a:rPr>
              <a:t>)</a:t>
            </a:r>
            <a:r>
              <a:rPr lang="zh-CN" altLang="en-US" sz="2400" dirty="0" smtClean="0">
                <a:latin typeface="宋体" pitchFamily="2" charset="-122"/>
              </a:rPr>
              <a:t>点，新加工点的坐标将是</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en-US" altLang="zh-CN" sz="2400" dirty="0" err="1" smtClean="0">
                <a:latin typeface="宋体" pitchFamily="2" charset="-122"/>
              </a:rPr>
              <a:t>+1,y</a:t>
            </a:r>
            <a:r>
              <a:rPr lang="en-US" altLang="zh-CN" sz="2400" baseline="-30000" dirty="0" err="1" smtClean="0">
                <a:latin typeface="宋体" pitchFamily="2" charset="-122"/>
              </a:rPr>
              <a:t>m</a:t>
            </a:r>
            <a:r>
              <a:rPr lang="en-US" altLang="zh-CN" sz="2400" dirty="0" smtClean="0">
                <a:latin typeface="宋体" pitchFamily="2" charset="-122"/>
              </a:rPr>
              <a:t>)</a:t>
            </a:r>
            <a:r>
              <a:rPr lang="zh-CN" altLang="en-US" sz="2400" dirty="0" smtClean="0">
                <a:latin typeface="宋体" pitchFamily="2" charset="-122"/>
              </a:rPr>
              <a:t>，同样可求出新的偏差为 </a:t>
            </a:r>
          </a:p>
          <a:p>
            <a:pPr algn="just" eaLnBrk="1" hangingPunct="1">
              <a:buSzPct val="70000"/>
              <a:buFont typeface="Wingdings" pitchFamily="2" charset="2"/>
              <a:buNone/>
            </a:pPr>
            <a:r>
              <a:rPr lang="zh-CN" altLang="en-US" sz="2400" dirty="0" smtClean="0">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+2x</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endParaRPr lang="zh-CN" altLang="en-US" sz="2400" dirty="0" smtClean="0">
              <a:solidFill>
                <a:schemeClr val="folHlink"/>
              </a:solidFill>
              <a:latin typeface="宋体" pitchFamily="2" charset="-122"/>
            </a:endParaRPr>
          </a:p>
        </p:txBody>
      </p:sp>
      <p:pic>
        <p:nvPicPr>
          <p:cNvPr id="39939" name="Picture 5"/>
          <p:cNvPicPr>
            <a:picLocks noChangeAspect="1" noChangeArrowheads="1"/>
          </p:cNvPicPr>
          <p:nvPr/>
        </p:nvPicPr>
        <p:blipFill>
          <a:blip r:embed="rId2" cstate="print"/>
          <a:srcRect/>
          <a:stretch>
            <a:fillRect/>
          </a:stretch>
        </p:blipFill>
        <p:spPr bwMode="auto">
          <a:xfrm>
            <a:off x="5651500" y="476250"/>
            <a:ext cx="3241675" cy="274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250825" y="404813"/>
            <a:ext cx="8496300" cy="5472112"/>
          </a:xfrm>
        </p:spPr>
        <p:txBody>
          <a:bodyPr/>
          <a:lstStyle/>
          <a:p>
            <a:pPr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四个象限的圆弧插补</a:t>
            </a:r>
            <a:r>
              <a:rPr lang="zh-CN" altLang="en-US" sz="2400" dirty="0" smtClean="0">
                <a:latin typeface="宋体" pitchFamily="2" charset="-122"/>
              </a:rPr>
              <a:t> </a:t>
            </a:r>
          </a:p>
          <a:p>
            <a:pPr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SzPct val="70000"/>
              <a:buFont typeface="Wingdings" pitchFamily="2" charset="2"/>
              <a:buNone/>
            </a:pPr>
            <a:r>
              <a:rPr lang="zh-CN" altLang="en-US" sz="2400" dirty="0" smtClean="0">
                <a:latin typeface="宋体" pitchFamily="2" charset="-122"/>
              </a:rPr>
              <a:t>  其它象限的圆弧插补可与第一象限的情况相比较而得出，因为其它象限的所有圆弧总是与第一象限中的逆圆弧或顺圆弧互为对称。 </a:t>
            </a:r>
          </a:p>
          <a:p>
            <a:pPr eaLnBrk="1" hangingPunct="1">
              <a:lnSpc>
                <a:spcPct val="90000"/>
              </a:lnSpc>
              <a:buSzPct val="70000"/>
              <a:buFont typeface="Wingdings" pitchFamily="2" charset="2"/>
              <a:buNone/>
            </a:pPr>
            <a:r>
              <a:rPr lang="zh-CN" altLang="en-US" sz="2400" dirty="0" smtClean="0">
                <a:latin typeface="宋体" pitchFamily="2" charset="-122"/>
              </a:rPr>
              <a:t>  对于圆弧插补，先首先清楚第一步的走步方向，后面的方向就很容易了。（总是趋近于原点的趋势） </a:t>
            </a:r>
          </a:p>
          <a:p>
            <a:pPr eaLnBrk="1" hangingPunct="1">
              <a:lnSpc>
                <a:spcPct val="90000"/>
              </a:lnSpc>
              <a:buSzPct val="70000"/>
              <a:buFont typeface="Wingdings" pitchFamily="2" charset="2"/>
              <a:buNone/>
            </a:pPr>
            <a:endParaRPr lang="zh-CN" altLang="en-US" sz="2400" dirty="0" smtClean="0">
              <a:latin typeface="宋体" pitchFamily="2" charset="-122"/>
            </a:endParaRPr>
          </a:p>
          <a:p>
            <a:pPr eaLnBrk="1" hangingPunct="1">
              <a:lnSpc>
                <a:spcPct val="90000"/>
              </a:lnSpc>
              <a:buSzPct val="70000"/>
              <a:buFont typeface="Wingdings" pitchFamily="2" charset="2"/>
              <a:buNone/>
            </a:pPr>
            <a:r>
              <a:rPr lang="zh-CN" altLang="en-US" sz="2400" dirty="0" smtClean="0">
                <a:latin typeface="宋体" pitchFamily="2" charset="-122"/>
              </a:rPr>
              <a:t>	</a:t>
            </a:r>
            <a:r>
              <a:rPr lang="zh-CN" altLang="en-US" sz="2400" dirty="0" smtClean="0">
                <a:solidFill>
                  <a:schemeClr val="folHlink"/>
                </a:solidFill>
                <a:latin typeface="宋体" pitchFamily="2" charset="-122"/>
              </a:rPr>
              <a:t>顺圆弧</a:t>
            </a:r>
            <a:r>
              <a:rPr lang="zh-CN" altLang="en-US" sz="2400" dirty="0" smtClean="0">
                <a:latin typeface="宋体" pitchFamily="2" charset="-122"/>
              </a:rPr>
              <a:t>：</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Fm</a:t>
            </a:r>
            <a:r>
              <a:rPr lang="en-US" altLang="zh-CN" sz="2400" dirty="0" smtClean="0">
                <a:solidFill>
                  <a:srgbClr val="FF0000"/>
                </a:solidFill>
                <a:latin typeface="宋体" pitchFamily="2" charset="-122"/>
              </a:rPr>
              <a:t>&gt;=0</a:t>
            </a:r>
            <a:r>
              <a:rPr lang="en-US" altLang="zh-CN" sz="2400" dirty="0" smtClean="0">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-2y</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r>
              <a:rPr lang="en-US" altLang="zh-CN" sz="2400" dirty="0" smtClean="0">
                <a:solidFill>
                  <a:schemeClr val="folHlink"/>
                </a:solidFill>
                <a:latin typeface="宋体" pitchFamily="2" charset="-122"/>
              </a:rPr>
              <a:t>(</a:t>
            </a:r>
            <a:r>
              <a:rPr lang="zh-CN" altLang="en-US" sz="2400" dirty="0" smtClean="0">
                <a:solidFill>
                  <a:schemeClr val="folHlink"/>
                </a:solidFill>
                <a:latin typeface="宋体" pitchFamily="2" charset="-122"/>
              </a:rPr>
              <a:t>第一、三象限</a:t>
            </a:r>
            <a:r>
              <a:rPr lang="en-US" altLang="zh-CN" sz="2400" dirty="0" smtClean="0">
                <a:solidFill>
                  <a:schemeClr val="folHlink"/>
                </a:solidFill>
                <a:latin typeface="宋体" pitchFamily="2" charset="-122"/>
              </a:rPr>
              <a:t>) </a:t>
            </a:r>
          </a:p>
          <a:p>
            <a:pPr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-2x</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r>
              <a:rPr lang="en-US" altLang="zh-CN" sz="2400" dirty="0" smtClean="0">
                <a:solidFill>
                  <a:schemeClr val="folHlink"/>
                </a:solidFill>
                <a:latin typeface="宋体" pitchFamily="2" charset="-122"/>
              </a:rPr>
              <a:t>(</a:t>
            </a:r>
            <a:r>
              <a:rPr lang="zh-CN" altLang="en-US" sz="2400" dirty="0" smtClean="0">
                <a:solidFill>
                  <a:schemeClr val="folHlink"/>
                </a:solidFill>
                <a:latin typeface="宋体" pitchFamily="2" charset="-122"/>
              </a:rPr>
              <a:t>第二、四象限</a:t>
            </a:r>
            <a:r>
              <a:rPr lang="en-US" altLang="zh-CN" sz="2400" dirty="0" smtClean="0">
                <a:solidFill>
                  <a:schemeClr val="folHlink"/>
                </a:solidFill>
                <a:latin typeface="宋体" pitchFamily="2" charset="-122"/>
              </a:rPr>
              <a:t>)</a:t>
            </a:r>
            <a:r>
              <a:rPr lang="en-US" altLang="zh-CN" sz="2400" dirty="0" smtClean="0">
                <a:latin typeface="宋体" pitchFamily="2" charset="-122"/>
              </a:rPr>
              <a:t> </a:t>
            </a:r>
          </a:p>
          <a:p>
            <a:pPr eaLnBrk="1" hangingPunct="1">
              <a:lnSpc>
                <a:spcPct val="90000"/>
              </a:lnSpc>
              <a:buSzPct val="70000"/>
              <a:buFont typeface="Wingdings" pitchFamily="2" charset="2"/>
              <a:buNone/>
            </a:pPr>
            <a:r>
              <a:rPr lang="en-US" altLang="zh-CN" sz="2400" dirty="0" smtClean="0">
                <a:latin typeface="宋体" pitchFamily="2" charset="-122"/>
              </a:rPr>
              <a:t>   	     </a:t>
            </a:r>
            <a:r>
              <a:rPr lang="zh-CN" altLang="en-US" sz="2400" dirty="0" smtClean="0">
                <a:solidFill>
                  <a:srgbClr val="FF0000"/>
                </a:solidFill>
                <a:latin typeface="宋体" pitchFamily="2" charset="-122"/>
              </a:rPr>
              <a:t>当</a:t>
            </a:r>
            <a:r>
              <a:rPr lang="en-US" altLang="zh-CN" sz="2400" dirty="0" err="1" smtClean="0">
                <a:solidFill>
                  <a:srgbClr val="FF0000"/>
                </a:solidFill>
                <a:latin typeface="宋体" pitchFamily="2" charset="-122"/>
              </a:rPr>
              <a:t>Fm</a:t>
            </a:r>
            <a:r>
              <a:rPr lang="en-US" altLang="zh-CN" sz="2400" dirty="0" smtClean="0">
                <a:solidFill>
                  <a:srgbClr val="FF0000"/>
                </a:solidFill>
                <a:latin typeface="宋体" pitchFamily="2" charset="-122"/>
              </a:rPr>
              <a:t>&lt;0</a:t>
            </a:r>
            <a:r>
              <a:rPr lang="en-US" altLang="zh-CN" sz="2400" dirty="0" smtClean="0">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+2x</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r>
              <a:rPr lang="en-US" altLang="zh-CN" sz="2400" dirty="0" smtClean="0">
                <a:solidFill>
                  <a:schemeClr val="folHlink"/>
                </a:solidFill>
                <a:latin typeface="宋体" pitchFamily="2" charset="-122"/>
              </a:rPr>
              <a:t>(</a:t>
            </a:r>
            <a:r>
              <a:rPr lang="zh-CN" altLang="en-US" sz="2400" dirty="0" smtClean="0">
                <a:solidFill>
                  <a:schemeClr val="folHlink"/>
                </a:solidFill>
                <a:latin typeface="宋体" pitchFamily="2" charset="-122"/>
              </a:rPr>
              <a:t>第一、三象限</a:t>
            </a:r>
            <a:r>
              <a:rPr lang="en-US" altLang="zh-CN" sz="2400" dirty="0" smtClean="0">
                <a:solidFill>
                  <a:schemeClr val="folHlink"/>
                </a:solidFill>
                <a:latin typeface="宋体" pitchFamily="2" charset="-122"/>
              </a:rPr>
              <a:t>) </a:t>
            </a:r>
          </a:p>
          <a:p>
            <a:pPr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           		 </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m+1</a:t>
            </a:r>
            <a:r>
              <a:rPr lang="en-US" altLang="zh-CN" sz="2400" dirty="0" smtClean="0">
                <a:solidFill>
                  <a:schemeClr val="folHlink"/>
                </a:solidFill>
                <a:latin typeface="宋体" pitchFamily="2" charset="-122"/>
              </a:rPr>
              <a:t>=</a:t>
            </a:r>
            <a:r>
              <a:rPr lang="en-US" altLang="zh-CN" sz="2400" dirty="0" err="1" smtClean="0">
                <a:solidFill>
                  <a:schemeClr val="folHlink"/>
                </a:solidFill>
                <a:latin typeface="宋体" pitchFamily="2" charset="-122"/>
              </a:rPr>
              <a:t>F</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+2y</a:t>
            </a:r>
            <a:r>
              <a:rPr lang="en-US" altLang="zh-CN" sz="2400" baseline="-30000" dirty="0" err="1" smtClean="0">
                <a:solidFill>
                  <a:schemeClr val="folHlink"/>
                </a:solidFill>
                <a:latin typeface="宋体" pitchFamily="2" charset="-122"/>
              </a:rPr>
              <a:t>m</a:t>
            </a:r>
            <a:r>
              <a:rPr lang="en-US" altLang="zh-CN" sz="2400" dirty="0" err="1" smtClean="0">
                <a:solidFill>
                  <a:schemeClr val="folHlink"/>
                </a:solidFill>
                <a:latin typeface="宋体" pitchFamily="2" charset="-122"/>
              </a:rPr>
              <a:t>+1</a:t>
            </a:r>
            <a:r>
              <a:rPr lang="en-US" altLang="zh-CN" sz="2400" dirty="0" smtClean="0">
                <a:solidFill>
                  <a:schemeClr val="folHlink"/>
                </a:solidFill>
                <a:latin typeface="宋体" pitchFamily="2" charset="-122"/>
              </a:rPr>
              <a:t>(</a:t>
            </a:r>
            <a:r>
              <a:rPr lang="zh-CN" altLang="en-US" sz="2400" dirty="0" smtClean="0">
                <a:solidFill>
                  <a:schemeClr val="folHlink"/>
                </a:solidFill>
                <a:latin typeface="宋体" pitchFamily="2" charset="-122"/>
              </a:rPr>
              <a:t>第二、四象限</a:t>
            </a:r>
            <a:r>
              <a:rPr lang="en-US" altLang="zh-CN" sz="2400" dirty="0" smtClean="0">
                <a:solidFill>
                  <a:schemeClr val="folHlink"/>
                </a:solidFill>
                <a:latin typeface="宋体" pitchFamily="2" charset="-122"/>
              </a:rPr>
              <a:t>)</a:t>
            </a:r>
            <a:endParaRPr lang="zh-CN" altLang="en-US" sz="2400" dirty="0" smtClean="0">
              <a:solidFill>
                <a:schemeClr val="folHlink"/>
              </a:solidFill>
              <a:latin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Scan0049"/>
          <p:cNvPicPr>
            <a:picLocks noChangeAspect="1" noChangeArrowheads="1"/>
          </p:cNvPicPr>
          <p:nvPr/>
        </p:nvPicPr>
        <p:blipFill>
          <a:blip r:embed="rId2" cstate="print"/>
          <a:srcRect l="2562" t="7849"/>
          <a:stretch>
            <a:fillRect/>
          </a:stretch>
        </p:blipFill>
        <p:spPr bwMode="auto">
          <a:xfrm>
            <a:off x="539750" y="3429000"/>
            <a:ext cx="8208963" cy="3429000"/>
          </a:xfrm>
          <a:prstGeom prst="rect">
            <a:avLst/>
          </a:prstGeom>
          <a:noFill/>
          <a:ln w="9525">
            <a:noFill/>
            <a:miter lim="800000"/>
            <a:headEnd/>
            <a:tailEnd/>
          </a:ln>
        </p:spPr>
      </p:pic>
      <p:pic>
        <p:nvPicPr>
          <p:cNvPr id="41987" name="Picture 3" descr="Scan0048"/>
          <p:cNvPicPr>
            <a:picLocks noChangeAspect="1" noChangeArrowheads="1"/>
          </p:cNvPicPr>
          <p:nvPr/>
        </p:nvPicPr>
        <p:blipFill>
          <a:blip r:embed="rId3" cstate="print"/>
          <a:srcRect t="2534" r="5183" b="11565"/>
          <a:stretch>
            <a:fillRect/>
          </a:stretch>
        </p:blipFill>
        <p:spPr bwMode="auto">
          <a:xfrm>
            <a:off x="1619250" y="260350"/>
            <a:ext cx="3960813" cy="306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79388" y="260350"/>
            <a:ext cx="8713787" cy="6264275"/>
          </a:xfrm>
        </p:spPr>
        <p:txBody>
          <a:bodyPr/>
          <a:lstStyle/>
          <a:p>
            <a:pPr eaLnBrk="1" hangingPunct="1">
              <a:lnSpc>
                <a:spcPct val="90000"/>
              </a:lnSpc>
              <a:buFont typeface="Wingdings" pitchFamily="2" charset="2"/>
              <a:buNone/>
            </a:pP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、圆弧插补计算的程序实现</a:t>
            </a:r>
          </a:p>
          <a:p>
            <a:pPr eaLnBrk="1" hangingPunct="1">
              <a:lnSpc>
                <a:spcPct val="90000"/>
              </a:lnSpc>
              <a:buSzPct val="70000"/>
              <a:buFont typeface="Wingdings" pitchFamily="2" charset="2"/>
              <a:buNone/>
            </a:pPr>
            <a:endParaRPr lang="en-US" altLang="zh-CN" sz="2400" dirty="0" smtClean="0">
              <a:solidFill>
                <a:schemeClr val="folHlink"/>
              </a:solidFill>
              <a:latin typeface="宋体" pitchFamily="2" charset="-122"/>
            </a:endParaRPr>
          </a:p>
          <a:p>
            <a:pPr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数据的输入及存放</a:t>
            </a:r>
            <a:r>
              <a:rPr lang="zh-CN" altLang="en-US" sz="2400" dirty="0" smtClean="0">
                <a:latin typeface="宋体" pitchFamily="2" charset="-122"/>
              </a:rPr>
              <a:t> </a:t>
            </a:r>
          </a:p>
          <a:p>
            <a:pPr algn="just" eaLnBrk="1" hangingPunct="1">
              <a:lnSpc>
                <a:spcPct val="90000"/>
              </a:lnSpc>
              <a:buSzPct val="70000"/>
              <a:buFont typeface="Wingdings" pitchFamily="2" charset="2"/>
              <a:buNone/>
            </a:pPr>
            <a:r>
              <a:rPr lang="zh-CN" altLang="en-US" sz="2400" dirty="0" smtClean="0">
                <a:latin typeface="宋体" pitchFamily="2" charset="-122"/>
              </a:rPr>
              <a:t>  在计算机的内存中开辟八个单元</a:t>
            </a:r>
            <a:r>
              <a:rPr lang="en-US" altLang="zh-CN" sz="2400" dirty="0" smtClean="0">
                <a:solidFill>
                  <a:srgbClr val="FF0000"/>
                </a:solidFill>
                <a:latin typeface="宋体" pitchFamily="2" charset="-122"/>
              </a:rPr>
              <a:t>XO</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YO</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NXY</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FM</a:t>
            </a:r>
            <a:r>
              <a:rPr lang="zh-CN" altLang="en-US" sz="2400" dirty="0" smtClean="0">
                <a:solidFill>
                  <a:srgbClr val="FF0000"/>
                </a:solidFill>
                <a:latin typeface="宋体" pitchFamily="2" charset="-122"/>
              </a:rPr>
              <a:t>、</a:t>
            </a:r>
            <a:r>
              <a:rPr lang="en-US" altLang="zh-CN" sz="2400" dirty="0" smtClean="0">
                <a:solidFill>
                  <a:srgbClr val="FF0000"/>
                </a:solidFill>
                <a:latin typeface="宋体" pitchFamily="2" charset="-122"/>
              </a:rPr>
              <a:t>RNS</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XM</a:t>
            </a:r>
            <a:r>
              <a:rPr lang="zh-CN" altLang="en-US" sz="2400" dirty="0" smtClean="0">
                <a:solidFill>
                  <a:srgbClr val="FF0000"/>
                </a:solidFill>
                <a:latin typeface="宋体" pitchFamily="2" charset="-122"/>
              </a:rPr>
              <a:t>、</a:t>
            </a:r>
            <a:r>
              <a:rPr lang="en-US" altLang="zh-CN" sz="2400" dirty="0" err="1" smtClean="0">
                <a:solidFill>
                  <a:srgbClr val="FF0000"/>
                </a:solidFill>
                <a:latin typeface="宋体" pitchFamily="2" charset="-122"/>
              </a:rPr>
              <a:t>YM</a:t>
            </a:r>
            <a:r>
              <a:rPr lang="zh-CN" altLang="en-US" sz="2400" dirty="0" smtClean="0">
                <a:solidFill>
                  <a:srgbClr val="FF0000"/>
                </a:solidFill>
                <a:latin typeface="宋体" pitchFamily="2" charset="-122"/>
              </a:rPr>
              <a:t>和</a:t>
            </a:r>
            <a:r>
              <a:rPr lang="en-US" altLang="zh-CN" sz="2400" dirty="0" err="1" smtClean="0">
                <a:solidFill>
                  <a:srgbClr val="FF0000"/>
                </a:solidFill>
                <a:latin typeface="宋体" pitchFamily="2" charset="-122"/>
              </a:rPr>
              <a:t>ZF</a:t>
            </a:r>
            <a:r>
              <a:rPr lang="zh-CN" altLang="en-US" sz="2400" dirty="0" smtClean="0">
                <a:latin typeface="宋体" pitchFamily="2" charset="-122"/>
              </a:rPr>
              <a:t>，分别存放</a:t>
            </a:r>
            <a:r>
              <a:rPr lang="zh-CN" altLang="en-US" sz="2400" dirty="0" smtClean="0">
                <a:solidFill>
                  <a:srgbClr val="FF0000"/>
                </a:solidFill>
                <a:latin typeface="宋体" pitchFamily="2" charset="-122"/>
              </a:rPr>
              <a:t>起点的横坐标</a:t>
            </a:r>
            <a:r>
              <a:rPr lang="en-US" altLang="zh-CN" sz="2400" dirty="0" err="1" smtClean="0">
                <a:solidFill>
                  <a:srgbClr val="FF0000"/>
                </a:solidFill>
                <a:latin typeface="宋体" pitchFamily="2" charset="-122"/>
              </a:rPr>
              <a:t>x</a:t>
            </a:r>
            <a:r>
              <a:rPr lang="en-US" altLang="zh-CN" sz="2400" baseline="-30000" dirty="0" err="1" smtClean="0">
                <a:solidFill>
                  <a:srgbClr val="FF0000"/>
                </a:solidFill>
                <a:latin typeface="宋体" pitchFamily="2" charset="-122"/>
              </a:rPr>
              <a:t>0</a:t>
            </a:r>
            <a:r>
              <a:rPr lang="zh-CN" altLang="en-US" sz="2400" dirty="0" smtClean="0">
                <a:solidFill>
                  <a:srgbClr val="FF0000"/>
                </a:solidFill>
                <a:latin typeface="宋体" pitchFamily="2" charset="-122"/>
              </a:rPr>
              <a:t>、起点的纵坐标</a:t>
            </a:r>
            <a:r>
              <a:rPr lang="en-US" altLang="zh-CN" sz="2400" dirty="0" err="1" smtClean="0">
                <a:solidFill>
                  <a:srgbClr val="FF0000"/>
                </a:solidFill>
                <a:latin typeface="宋体" pitchFamily="2" charset="-122"/>
              </a:rPr>
              <a:t>y</a:t>
            </a:r>
            <a:r>
              <a:rPr lang="en-US" altLang="zh-CN" sz="2400" baseline="-30000" dirty="0" err="1" smtClean="0">
                <a:solidFill>
                  <a:srgbClr val="FF0000"/>
                </a:solidFill>
                <a:latin typeface="宋体" pitchFamily="2" charset="-122"/>
              </a:rPr>
              <a:t>0</a:t>
            </a:r>
            <a:r>
              <a:rPr lang="zh-CN" altLang="en-US" sz="2400" dirty="0" smtClean="0">
                <a:solidFill>
                  <a:srgbClr val="FF0000"/>
                </a:solidFill>
                <a:latin typeface="宋体" pitchFamily="2" charset="-122"/>
              </a:rPr>
              <a:t>、总步数</a:t>
            </a:r>
            <a:r>
              <a:rPr lang="en-US" altLang="zh-CN" sz="2400" dirty="0" err="1" smtClean="0">
                <a:latin typeface="宋体" pitchFamily="2" charset="-122"/>
              </a:rPr>
              <a:t>Nxy</a:t>
            </a:r>
            <a:r>
              <a:rPr lang="zh-CN" altLang="en-US" sz="2400" dirty="0" smtClean="0">
                <a:latin typeface="宋体" pitchFamily="2" charset="-122"/>
              </a:rPr>
              <a:t>、</a:t>
            </a:r>
            <a:r>
              <a:rPr lang="zh-CN" altLang="en-US" sz="2400" dirty="0" smtClean="0">
                <a:solidFill>
                  <a:srgbClr val="FF0000"/>
                </a:solidFill>
                <a:latin typeface="宋体" pitchFamily="2" charset="-122"/>
              </a:rPr>
              <a:t>加工点偏差</a:t>
            </a:r>
            <a:r>
              <a:rPr lang="en-US" altLang="zh-CN" sz="2400" dirty="0" err="1" smtClean="0">
                <a:latin typeface="宋体" pitchFamily="2" charset="-122"/>
              </a:rPr>
              <a:t>Fm</a:t>
            </a:r>
            <a:r>
              <a:rPr lang="zh-CN" altLang="en-US" sz="2400" dirty="0" smtClean="0">
                <a:latin typeface="宋体" pitchFamily="2" charset="-122"/>
              </a:rPr>
              <a:t>、</a:t>
            </a:r>
            <a:r>
              <a:rPr lang="zh-CN" altLang="en-US" sz="2400" dirty="0" smtClean="0">
                <a:solidFill>
                  <a:srgbClr val="FF0000"/>
                </a:solidFill>
                <a:latin typeface="宋体" pitchFamily="2" charset="-122"/>
              </a:rPr>
              <a:t>圆弧种类</a:t>
            </a:r>
            <a:r>
              <a:rPr lang="zh-CN" altLang="en-US" sz="2400" dirty="0" smtClean="0">
                <a:latin typeface="宋体" pitchFamily="2" charset="-122"/>
              </a:rPr>
              <a:t>值</a:t>
            </a:r>
            <a:r>
              <a:rPr lang="en-US" altLang="zh-CN" sz="2400" dirty="0" smtClean="0">
                <a:latin typeface="宋体" pitchFamily="2" charset="-122"/>
              </a:rPr>
              <a:t>RNS</a:t>
            </a:r>
            <a:r>
              <a:rPr lang="zh-CN" altLang="en-US"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m</a:t>
            </a:r>
            <a:r>
              <a:rPr lang="zh-CN" altLang="en-US"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m</a:t>
            </a:r>
            <a:r>
              <a:rPr lang="zh-CN" altLang="en-US" sz="2400" dirty="0" smtClean="0">
                <a:latin typeface="宋体" pitchFamily="2" charset="-122"/>
              </a:rPr>
              <a:t>和走步方向标志。 </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latin typeface="宋体" pitchFamily="2" charset="-122"/>
              </a:rPr>
              <a:t>Nxy</a:t>
            </a:r>
            <a:r>
              <a:rPr lang="en-US" altLang="zh-CN" sz="2400" dirty="0" smtClean="0">
                <a:latin typeface="宋体" pitchFamily="2" charset="-122"/>
              </a:rPr>
              <a:t>=|</a:t>
            </a:r>
            <a:r>
              <a:rPr lang="en-US" altLang="zh-CN" sz="2400" dirty="0" err="1" smtClean="0">
                <a:latin typeface="宋体" pitchFamily="2" charset="-122"/>
              </a:rPr>
              <a:t>x</a:t>
            </a:r>
            <a:r>
              <a:rPr lang="en-US" altLang="zh-CN" sz="2400" baseline="-30000" dirty="0" err="1" smtClean="0">
                <a:latin typeface="宋体" pitchFamily="2" charset="-122"/>
              </a:rPr>
              <a:t>e</a:t>
            </a:r>
            <a:r>
              <a:rPr lang="en-US" altLang="zh-CN" sz="2400" dirty="0" err="1" smtClean="0">
                <a:latin typeface="宋体" pitchFamily="2" charset="-122"/>
              </a:rPr>
              <a:t>-x</a:t>
            </a:r>
            <a:r>
              <a:rPr lang="en-US" altLang="zh-CN" sz="2400" baseline="-30000" dirty="0" err="1" smtClean="0">
                <a:latin typeface="宋体" pitchFamily="2" charset="-122"/>
              </a:rPr>
              <a:t>0</a:t>
            </a:r>
            <a:r>
              <a:rPr lang="en-US" altLang="zh-CN" sz="2400" dirty="0" smtClean="0">
                <a:latin typeface="宋体" pitchFamily="2" charset="-122"/>
              </a:rPr>
              <a:t>|+|y</a:t>
            </a:r>
            <a:r>
              <a:rPr lang="en-US" altLang="zh-CN" sz="2400" baseline="-30000" dirty="0" smtClean="0">
                <a:latin typeface="宋体" pitchFamily="2" charset="-122"/>
              </a:rPr>
              <a:t>e</a:t>
            </a:r>
            <a:r>
              <a:rPr lang="en-US" altLang="zh-CN" sz="2400" dirty="0" smtClean="0">
                <a:latin typeface="宋体" pitchFamily="2" charset="-122"/>
              </a:rPr>
              <a:t>-</a:t>
            </a:r>
            <a:r>
              <a:rPr lang="en-US" altLang="zh-CN" sz="2400" dirty="0" err="1" smtClean="0">
                <a:latin typeface="宋体" pitchFamily="2" charset="-122"/>
              </a:rPr>
              <a:t>y</a:t>
            </a:r>
            <a:r>
              <a:rPr lang="en-US" altLang="zh-CN" sz="2400" baseline="-30000" dirty="0" err="1" smtClean="0">
                <a:latin typeface="宋体" pitchFamily="2" charset="-122"/>
              </a:rPr>
              <a:t>0</a:t>
            </a:r>
            <a:r>
              <a:rPr lang="en-US" altLang="zh-CN" sz="2400" dirty="0" smtClean="0">
                <a:latin typeface="宋体" pitchFamily="2" charset="-122"/>
              </a:rPr>
              <a:t>|</a:t>
            </a:r>
            <a:r>
              <a:rPr lang="zh-CN" altLang="en-US" sz="2400" dirty="0" smtClean="0">
                <a:latin typeface="宋体" pitchFamily="2" charset="-122"/>
              </a:rPr>
              <a:t>； </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smtClean="0">
                <a:solidFill>
                  <a:schemeClr val="folHlink"/>
                </a:solidFill>
                <a:latin typeface="宋体" pitchFamily="2" charset="-122"/>
              </a:rPr>
              <a:t>RNS=1</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4</a:t>
            </a:r>
            <a:r>
              <a:rPr lang="zh-CN" altLang="en-US" sz="2400" dirty="0" smtClean="0">
                <a:solidFill>
                  <a:schemeClr val="folHlink"/>
                </a:solidFill>
                <a:latin typeface="宋体" pitchFamily="2" charset="-122"/>
              </a:rPr>
              <a:t>和</a:t>
            </a:r>
            <a:r>
              <a:rPr lang="en-US" altLang="zh-CN" sz="2400" dirty="0" smtClean="0">
                <a:solidFill>
                  <a:schemeClr val="folHlink"/>
                </a:solidFill>
                <a:latin typeface="宋体" pitchFamily="2" charset="-122"/>
              </a:rPr>
              <a:t>5</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6</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7</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8</a:t>
            </a:r>
            <a:r>
              <a:rPr lang="zh-CN" altLang="en-US" sz="2400" dirty="0" smtClean="0">
                <a:latin typeface="宋体" pitchFamily="2" charset="-122"/>
              </a:rPr>
              <a:t>分别代表</a:t>
            </a:r>
            <a:r>
              <a:rPr lang="en-US" altLang="zh-CN" sz="2400" dirty="0" err="1" smtClean="0">
                <a:latin typeface="宋体" pitchFamily="2" charset="-122"/>
              </a:rPr>
              <a:t>SR</a:t>
            </a:r>
            <a:r>
              <a:rPr lang="en-US" altLang="zh-CN" sz="2400" baseline="-30000" dirty="0" err="1" smtClean="0">
                <a:latin typeface="宋体" pitchFamily="2" charset="-122"/>
              </a:rPr>
              <a:t>1</a:t>
            </a:r>
            <a:r>
              <a:rPr lang="zh-CN" altLang="en-US" sz="2400" dirty="0" smtClean="0">
                <a:latin typeface="宋体" pitchFamily="2" charset="-122"/>
              </a:rPr>
              <a:t>、</a:t>
            </a:r>
            <a:r>
              <a:rPr lang="en-US" altLang="zh-CN" sz="2400" dirty="0" err="1" smtClean="0">
                <a:latin typeface="宋体" pitchFamily="2" charset="-122"/>
              </a:rPr>
              <a:t>SR</a:t>
            </a:r>
            <a:r>
              <a:rPr lang="en-US" altLang="zh-CN" sz="2400" baseline="-30000" dirty="0" err="1" smtClean="0">
                <a:latin typeface="宋体" pitchFamily="2" charset="-122"/>
              </a:rPr>
              <a:t>2</a:t>
            </a:r>
            <a:r>
              <a:rPr lang="zh-CN" altLang="en-US" sz="2400" dirty="0" smtClean="0">
                <a:latin typeface="宋体" pitchFamily="2" charset="-122"/>
              </a:rPr>
              <a:t>、</a:t>
            </a:r>
            <a:r>
              <a:rPr lang="en-US" altLang="zh-CN" sz="2400" dirty="0" err="1" smtClean="0">
                <a:latin typeface="宋体" pitchFamily="2" charset="-122"/>
              </a:rPr>
              <a:t>SR</a:t>
            </a:r>
            <a:r>
              <a:rPr lang="en-US" altLang="zh-CN" sz="2400" baseline="-30000" dirty="0" err="1" smtClean="0">
                <a:latin typeface="宋体" pitchFamily="2" charset="-122"/>
              </a:rPr>
              <a:t>3</a:t>
            </a:r>
            <a:r>
              <a:rPr lang="zh-CN" altLang="en-US" sz="2400" dirty="0" smtClean="0">
                <a:latin typeface="宋体" pitchFamily="2" charset="-122"/>
              </a:rPr>
              <a:t>、</a:t>
            </a:r>
            <a:r>
              <a:rPr lang="en-US" altLang="zh-CN" sz="2400" dirty="0" err="1" smtClean="0">
                <a:latin typeface="宋体" pitchFamily="2" charset="-122"/>
              </a:rPr>
              <a:t>SR</a:t>
            </a:r>
            <a:r>
              <a:rPr lang="en-US" altLang="zh-CN" sz="2400" baseline="-30000" dirty="0" err="1" smtClean="0">
                <a:latin typeface="宋体" pitchFamily="2" charset="-122"/>
              </a:rPr>
              <a:t>4</a:t>
            </a:r>
            <a:r>
              <a:rPr lang="zh-CN" altLang="en-US" sz="2400" dirty="0" smtClean="0">
                <a:latin typeface="宋体" pitchFamily="2" charset="-122"/>
              </a:rPr>
              <a:t>和</a:t>
            </a:r>
            <a:r>
              <a:rPr lang="en-US" altLang="zh-CN" sz="2400" dirty="0" err="1" smtClean="0">
                <a:latin typeface="宋体" pitchFamily="2" charset="-122"/>
              </a:rPr>
              <a:t>NR</a:t>
            </a:r>
            <a:r>
              <a:rPr lang="en-US" altLang="zh-CN" sz="2400" baseline="-30000" dirty="0" err="1" smtClean="0">
                <a:latin typeface="宋体" pitchFamily="2" charset="-122"/>
              </a:rPr>
              <a:t>1</a:t>
            </a:r>
            <a:r>
              <a:rPr lang="zh-CN" altLang="en-US" sz="2400" dirty="0" smtClean="0">
                <a:latin typeface="宋体" pitchFamily="2" charset="-122"/>
              </a:rPr>
              <a:t>、</a:t>
            </a:r>
            <a:r>
              <a:rPr lang="en-US" altLang="zh-CN" sz="2400" dirty="0" err="1" smtClean="0">
                <a:latin typeface="宋体" pitchFamily="2" charset="-122"/>
              </a:rPr>
              <a:t>NR</a:t>
            </a:r>
            <a:r>
              <a:rPr lang="en-US" altLang="zh-CN" sz="2400" baseline="-30000" dirty="0" err="1" smtClean="0">
                <a:latin typeface="宋体" pitchFamily="2" charset="-122"/>
              </a:rPr>
              <a:t>2</a:t>
            </a:r>
            <a:r>
              <a:rPr lang="zh-CN" altLang="en-US" sz="2400" dirty="0" smtClean="0">
                <a:latin typeface="宋体" pitchFamily="2" charset="-122"/>
              </a:rPr>
              <a:t>、</a:t>
            </a:r>
            <a:r>
              <a:rPr lang="en-US" altLang="zh-CN" sz="2400" dirty="0" err="1" smtClean="0">
                <a:latin typeface="宋体" pitchFamily="2" charset="-122"/>
              </a:rPr>
              <a:t>NR</a:t>
            </a:r>
            <a:r>
              <a:rPr lang="en-US" altLang="zh-CN" sz="2400" baseline="-30000" dirty="0" err="1" smtClean="0">
                <a:latin typeface="宋体" pitchFamily="2" charset="-122"/>
              </a:rPr>
              <a:t>3</a:t>
            </a:r>
            <a:r>
              <a:rPr lang="zh-CN" altLang="en-US" sz="2400" dirty="0" smtClean="0">
                <a:latin typeface="宋体" pitchFamily="2" charset="-122"/>
              </a:rPr>
              <a:t>、</a:t>
            </a:r>
            <a:r>
              <a:rPr lang="en-US" altLang="zh-CN" sz="2400" dirty="0" err="1" smtClean="0">
                <a:latin typeface="宋体" pitchFamily="2" charset="-122"/>
              </a:rPr>
              <a:t>NR</a:t>
            </a:r>
            <a:r>
              <a:rPr lang="en-US" altLang="zh-CN" sz="2400" baseline="-30000" dirty="0" err="1" smtClean="0">
                <a:latin typeface="宋体" pitchFamily="2" charset="-122"/>
              </a:rPr>
              <a:t>4</a:t>
            </a:r>
            <a:r>
              <a:rPr lang="zh-CN" altLang="en-US" sz="2400" dirty="0" smtClean="0">
                <a:latin typeface="宋体" pitchFamily="2" charset="-122"/>
              </a:rPr>
              <a:t>，</a:t>
            </a:r>
            <a:r>
              <a:rPr lang="en-US" altLang="zh-CN" sz="2400" dirty="0" smtClean="0">
                <a:latin typeface="宋体" pitchFamily="2" charset="-122"/>
              </a:rPr>
              <a:t>RNS</a:t>
            </a:r>
            <a:r>
              <a:rPr lang="zh-CN" altLang="en-US" sz="2400" dirty="0" smtClean="0">
                <a:latin typeface="宋体" pitchFamily="2" charset="-122"/>
              </a:rPr>
              <a:t>的值可由起点和终点的坐标的正、负符号来确定； </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latin typeface="宋体" pitchFamily="2" charset="-122"/>
              </a:rPr>
              <a:t>Fm</a:t>
            </a:r>
            <a:r>
              <a:rPr lang="zh-CN" altLang="en-US" sz="2400" dirty="0" smtClean="0">
                <a:latin typeface="宋体" pitchFamily="2" charset="-122"/>
              </a:rPr>
              <a:t>的初值为</a:t>
            </a:r>
            <a:r>
              <a:rPr lang="en-US" altLang="zh-CN" sz="2400" dirty="0" err="1" smtClean="0">
                <a:latin typeface="宋体" pitchFamily="2" charset="-122"/>
              </a:rPr>
              <a:t>F</a:t>
            </a:r>
            <a:r>
              <a:rPr lang="en-US" altLang="zh-CN" sz="2400" baseline="-30000" dirty="0" err="1" smtClean="0">
                <a:latin typeface="宋体" pitchFamily="2" charset="-122"/>
              </a:rPr>
              <a:t>0</a:t>
            </a:r>
            <a:r>
              <a:rPr lang="zh-CN" altLang="en-US" sz="2400" dirty="0" smtClean="0">
                <a:latin typeface="宋体" pitchFamily="2" charset="-122"/>
              </a:rPr>
              <a:t>＝０，</a:t>
            </a:r>
            <a:r>
              <a:rPr lang="en-US" altLang="zh-CN" sz="2400" dirty="0" err="1" smtClean="0">
                <a:latin typeface="宋体" pitchFamily="2" charset="-122"/>
              </a:rPr>
              <a:t>x</a:t>
            </a:r>
            <a:r>
              <a:rPr lang="en-US" altLang="zh-CN" sz="2400" baseline="-30000" dirty="0" err="1" smtClean="0">
                <a:latin typeface="宋体" pitchFamily="2" charset="-122"/>
              </a:rPr>
              <a:t>m</a:t>
            </a:r>
            <a:r>
              <a:rPr lang="zh-CN" altLang="en-US" sz="2400" dirty="0" smtClean="0">
                <a:latin typeface="宋体" pitchFamily="2" charset="-122"/>
              </a:rPr>
              <a:t>和</a:t>
            </a:r>
            <a:r>
              <a:rPr lang="en-US" altLang="zh-CN" sz="2400" dirty="0" err="1" smtClean="0">
                <a:latin typeface="宋体" pitchFamily="2" charset="-122"/>
              </a:rPr>
              <a:t>y</a:t>
            </a:r>
            <a:r>
              <a:rPr lang="en-US" altLang="zh-CN" sz="2400" baseline="-30000" dirty="0" err="1" smtClean="0">
                <a:latin typeface="宋体" pitchFamily="2" charset="-122"/>
              </a:rPr>
              <a:t>m</a:t>
            </a:r>
            <a:r>
              <a:rPr lang="zh-CN" altLang="en-US" sz="2400" dirty="0" smtClean="0">
                <a:latin typeface="宋体" pitchFamily="2" charset="-122"/>
              </a:rPr>
              <a:t>的初值为</a:t>
            </a:r>
            <a:r>
              <a:rPr lang="en-US" altLang="zh-CN" sz="2400" dirty="0" err="1" smtClean="0">
                <a:latin typeface="宋体" pitchFamily="2" charset="-122"/>
              </a:rPr>
              <a:t>x</a:t>
            </a:r>
            <a:r>
              <a:rPr lang="en-US" altLang="zh-CN" sz="2400" baseline="-30000" dirty="0" err="1" smtClean="0">
                <a:latin typeface="宋体" pitchFamily="2" charset="-122"/>
              </a:rPr>
              <a:t>0</a:t>
            </a:r>
            <a:r>
              <a:rPr lang="zh-CN" altLang="en-US" sz="2400" dirty="0" smtClean="0">
                <a:latin typeface="宋体" pitchFamily="2" charset="-122"/>
              </a:rPr>
              <a:t>和</a:t>
            </a:r>
            <a:r>
              <a:rPr lang="en-US" altLang="zh-CN" sz="2400" dirty="0" err="1" smtClean="0">
                <a:latin typeface="宋体" pitchFamily="2" charset="-122"/>
              </a:rPr>
              <a:t>y</a:t>
            </a:r>
            <a:r>
              <a:rPr lang="en-US" altLang="zh-CN" sz="2400" baseline="-30000" dirty="0" err="1" smtClean="0">
                <a:latin typeface="宋体" pitchFamily="2" charset="-122"/>
              </a:rPr>
              <a:t>0</a:t>
            </a:r>
            <a:r>
              <a:rPr lang="zh-CN" altLang="en-US" sz="2400" dirty="0" smtClean="0">
                <a:latin typeface="宋体" pitchFamily="2" charset="-122"/>
              </a:rPr>
              <a:t>； </a:t>
            </a:r>
          </a:p>
          <a:p>
            <a:pPr algn="just" eaLnBrk="1" hangingPunct="1">
              <a:lnSpc>
                <a:spcPct val="90000"/>
              </a:lnSpc>
              <a:buSzPct val="70000"/>
              <a:buFont typeface="Wingdings" pitchFamily="2" charset="2"/>
              <a:buNone/>
            </a:pPr>
            <a:r>
              <a:rPr lang="en-US" altLang="zh-CN" sz="2400" dirty="0" smtClean="0">
                <a:latin typeface="宋体" pitchFamily="2" charset="-122"/>
              </a:rPr>
              <a:t>	</a:t>
            </a:r>
            <a:r>
              <a:rPr lang="en-US" altLang="zh-CN" sz="2400" dirty="0" err="1" smtClean="0">
                <a:solidFill>
                  <a:schemeClr val="folHlink"/>
                </a:solidFill>
                <a:latin typeface="宋体" pitchFamily="2" charset="-122"/>
              </a:rPr>
              <a:t>ZF</a:t>
            </a:r>
            <a:r>
              <a:rPr lang="en-US" altLang="zh-CN" sz="2400" dirty="0" smtClean="0">
                <a:solidFill>
                  <a:schemeClr val="folHlink"/>
                </a:solidFill>
                <a:latin typeface="宋体" pitchFamily="2" charset="-122"/>
              </a:rPr>
              <a:t>=1</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3</a:t>
            </a:r>
            <a:r>
              <a:rPr lang="zh-CN" altLang="en-US" sz="2400" dirty="0" smtClean="0">
                <a:solidFill>
                  <a:schemeClr val="folHlink"/>
                </a:solidFill>
                <a:latin typeface="宋体" pitchFamily="2" charset="-122"/>
              </a:rPr>
              <a:t>、</a:t>
            </a:r>
            <a:r>
              <a:rPr lang="en-US" altLang="zh-CN" sz="2400" dirty="0" smtClean="0">
                <a:solidFill>
                  <a:schemeClr val="folHlink"/>
                </a:solidFill>
                <a:latin typeface="宋体" pitchFamily="2" charset="-122"/>
              </a:rPr>
              <a:t>4</a:t>
            </a:r>
            <a:r>
              <a:rPr lang="zh-CN" altLang="en-US" sz="2400" dirty="0" smtClean="0">
                <a:latin typeface="宋体" pitchFamily="2" charset="-122"/>
              </a:rPr>
              <a:t>分别表示</a:t>
            </a:r>
            <a:r>
              <a:rPr lang="en-US" altLang="zh-CN" sz="2400" dirty="0" smtClean="0">
                <a:latin typeface="宋体" pitchFamily="2" charset="-122"/>
              </a:rPr>
              <a:t>+x</a:t>
            </a:r>
            <a:r>
              <a:rPr lang="zh-CN" altLang="en-US" sz="2400" dirty="0" smtClean="0">
                <a:latin typeface="宋体" pitchFamily="2" charset="-122"/>
              </a:rPr>
              <a:t>、</a:t>
            </a:r>
            <a:r>
              <a:rPr lang="en-US" altLang="zh-CN" sz="2400" dirty="0" smtClean="0">
                <a:latin typeface="宋体" pitchFamily="2" charset="-122"/>
              </a:rPr>
              <a:t>-x</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a:t>
            </a:r>
            <a:r>
              <a:rPr lang="en-US" altLang="zh-CN" sz="2400" dirty="0" smtClean="0">
                <a:latin typeface="宋体" pitchFamily="2" charset="-122"/>
              </a:rPr>
              <a:t>-y</a:t>
            </a:r>
            <a:r>
              <a:rPr lang="zh-CN" altLang="en-US" sz="2400" dirty="0" smtClean="0">
                <a:latin typeface="宋体" pitchFamily="2" charset="-122"/>
              </a:rPr>
              <a:t>走步方向。</a:t>
            </a:r>
          </a:p>
          <a:p>
            <a:pPr algn="just" eaLnBrk="1" hangingPunct="1">
              <a:lnSpc>
                <a:spcPct val="90000"/>
              </a:lnSpc>
              <a:buSzPct val="70000"/>
              <a:buFont typeface="Wingdings" pitchFamily="2" charset="2"/>
              <a:buNone/>
            </a:pPr>
            <a:r>
              <a:rPr lang="zh-CN" altLang="en-US" sz="2400" dirty="0" smtClean="0">
                <a:latin typeface="宋体" pitchFamily="2" charset="-122"/>
              </a:rPr>
              <a:t> </a:t>
            </a:r>
          </a:p>
          <a:p>
            <a:pPr eaLnBrk="1" hangingPunct="1">
              <a:lnSpc>
                <a:spcPct val="90000"/>
              </a:lnSpc>
              <a:buSzPct val="70000"/>
              <a:buFont typeface="Wingdings" pitchFamily="2" charset="2"/>
              <a:buNone/>
            </a:pPr>
            <a:r>
              <a:rPr lang="en-US" altLang="zh-CN" sz="2400" dirty="0" smtClean="0">
                <a:solidFill>
                  <a:schemeClr val="folHlink"/>
                </a:solidFill>
                <a:latin typeface="宋体" pitchFamily="2" charset="-122"/>
              </a:rPr>
              <a:t>(2)</a:t>
            </a:r>
            <a:r>
              <a:rPr lang="zh-CN" altLang="en-US" sz="2400" dirty="0" smtClean="0">
                <a:solidFill>
                  <a:schemeClr val="folHlink"/>
                </a:solidFill>
                <a:latin typeface="宋体" pitchFamily="2" charset="-122"/>
              </a:rPr>
              <a:t>圆弧插补计算的程序流程</a:t>
            </a:r>
            <a:r>
              <a:rPr lang="zh-CN" altLang="en-US" sz="2400" dirty="0" smtClean="0">
                <a:latin typeface="宋体" pitchFamily="2" charset="-122"/>
              </a:rPr>
              <a:t> </a:t>
            </a:r>
          </a:p>
          <a:p>
            <a:pPr eaLnBrk="1" hangingPunct="1">
              <a:lnSpc>
                <a:spcPct val="90000"/>
              </a:lnSpc>
              <a:buSzPct val="70000"/>
              <a:buFont typeface="Wingdings" pitchFamily="2" charset="2"/>
              <a:buNone/>
            </a:pPr>
            <a:r>
              <a:rPr lang="zh-CN" altLang="en-US" sz="2400" dirty="0" smtClean="0">
                <a:latin typeface="宋体" pitchFamily="2" charset="-122"/>
              </a:rPr>
              <a:t>  按照插补计算的五个步骤来实现插补计算程序。即：</a:t>
            </a:r>
            <a:r>
              <a:rPr lang="zh-CN" altLang="en-US" sz="2400" dirty="0" smtClean="0">
                <a:solidFill>
                  <a:srgbClr val="FF0000"/>
                </a:solidFill>
                <a:latin typeface="宋体" pitchFamily="2" charset="-122"/>
              </a:rPr>
              <a:t>偏差判别</a:t>
            </a:r>
            <a:r>
              <a:rPr lang="zh-CN" altLang="en-US" sz="2400" dirty="0" smtClean="0">
                <a:latin typeface="宋体" pitchFamily="2" charset="-122"/>
              </a:rPr>
              <a:t>，</a:t>
            </a:r>
            <a:r>
              <a:rPr lang="zh-CN" altLang="en-US" sz="2400" dirty="0" smtClean="0">
                <a:solidFill>
                  <a:srgbClr val="FF0000"/>
                </a:solidFill>
                <a:latin typeface="宋体" pitchFamily="2" charset="-122"/>
              </a:rPr>
              <a:t>坐标进给</a:t>
            </a:r>
            <a:r>
              <a:rPr lang="zh-CN" altLang="en-US" sz="2400" dirty="0" smtClean="0">
                <a:latin typeface="宋体" pitchFamily="2" charset="-122"/>
              </a:rPr>
              <a:t>，</a:t>
            </a:r>
            <a:r>
              <a:rPr lang="zh-CN" altLang="en-US" sz="2400" dirty="0" smtClean="0">
                <a:solidFill>
                  <a:srgbClr val="FF0000"/>
                </a:solidFill>
                <a:latin typeface="宋体" pitchFamily="2" charset="-122"/>
              </a:rPr>
              <a:t>偏差计算</a:t>
            </a:r>
            <a:r>
              <a:rPr lang="zh-CN" altLang="en-US" sz="2400" dirty="0" smtClean="0">
                <a:latin typeface="宋体" pitchFamily="2" charset="-122"/>
              </a:rPr>
              <a:t>，</a:t>
            </a:r>
            <a:r>
              <a:rPr lang="zh-CN" altLang="en-US" sz="2400" dirty="0" smtClean="0">
                <a:solidFill>
                  <a:srgbClr val="FF0000"/>
                </a:solidFill>
                <a:latin typeface="宋体" pitchFamily="2" charset="-122"/>
              </a:rPr>
              <a:t>坐标计算</a:t>
            </a:r>
            <a:r>
              <a:rPr lang="zh-CN" altLang="en-US" sz="2400" dirty="0" smtClean="0">
                <a:latin typeface="宋体" pitchFamily="2" charset="-122"/>
              </a:rPr>
              <a:t>，</a:t>
            </a:r>
            <a:r>
              <a:rPr lang="zh-CN" altLang="en-US" sz="2400" dirty="0" smtClean="0">
                <a:solidFill>
                  <a:srgbClr val="FF0000"/>
                </a:solidFill>
                <a:latin typeface="宋体" pitchFamily="2" charset="-122"/>
              </a:rPr>
              <a:t>终点判断</a:t>
            </a:r>
            <a:r>
              <a:rPr lang="zh-CN" altLang="en-US" sz="2400" dirty="0" smtClean="0">
                <a:latin typeface="宋体" pitchFamily="2"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7" descr="tu 3"/>
          <p:cNvPicPr>
            <a:picLocks noChangeAspect="1" noChangeArrowheads="1"/>
          </p:cNvPicPr>
          <p:nvPr/>
        </p:nvPicPr>
        <p:blipFill>
          <a:blip r:embed="rId2" cstate="print"/>
          <a:srcRect/>
          <a:stretch>
            <a:fillRect/>
          </a:stretch>
        </p:blipFill>
        <p:spPr bwMode="auto">
          <a:xfrm>
            <a:off x="1403350" y="115888"/>
            <a:ext cx="6734175" cy="652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179388" y="188913"/>
            <a:ext cx="5113337" cy="1727200"/>
          </a:xfrm>
        </p:spPr>
        <p:txBody>
          <a:bodyPr/>
          <a:lstStyle/>
          <a:p>
            <a:pPr eaLnBrk="1" hangingPunct="1">
              <a:buFont typeface="Wingdings" pitchFamily="2" charset="2"/>
              <a:buNone/>
            </a:pPr>
            <a:r>
              <a:rPr lang="zh-CN" altLang="en-US" sz="2400" smtClean="0">
                <a:latin typeface="宋体" pitchFamily="2" charset="-122"/>
              </a:rPr>
              <a:t>	</a:t>
            </a:r>
            <a:r>
              <a:rPr lang="zh-CN" altLang="en-US" sz="2400" smtClean="0">
                <a:solidFill>
                  <a:schemeClr val="folHlink"/>
                </a:solidFill>
                <a:latin typeface="宋体" pitchFamily="2" charset="-122"/>
              </a:rPr>
              <a:t>例题</a:t>
            </a:r>
            <a:r>
              <a:rPr lang="zh-CN" altLang="en-US" sz="2400" smtClean="0">
                <a:latin typeface="宋体" pitchFamily="2" charset="-122"/>
              </a:rPr>
              <a:t>：设加工第一象限逆圆弧</a:t>
            </a:r>
            <a:r>
              <a:rPr lang="en-US" altLang="zh-CN" sz="2400" smtClean="0">
                <a:latin typeface="宋体" pitchFamily="2" charset="-122"/>
              </a:rPr>
              <a:t>AB</a:t>
            </a:r>
            <a:r>
              <a:rPr lang="zh-CN" altLang="en-US" sz="2400" smtClean="0">
                <a:latin typeface="宋体" pitchFamily="2" charset="-122"/>
              </a:rPr>
              <a:t>，已知起点的坐标为</a:t>
            </a:r>
            <a:r>
              <a:rPr lang="en-US" altLang="zh-CN" sz="2400" smtClean="0">
                <a:latin typeface="宋体" pitchFamily="2" charset="-122"/>
              </a:rPr>
              <a:t>A(4</a:t>
            </a:r>
            <a:r>
              <a:rPr lang="zh-CN" altLang="en-US" sz="2400" smtClean="0">
                <a:latin typeface="宋体" pitchFamily="2" charset="-122"/>
              </a:rPr>
              <a:t>，</a:t>
            </a:r>
            <a:r>
              <a:rPr lang="en-US" altLang="zh-CN" sz="2400" smtClean="0">
                <a:latin typeface="宋体" pitchFamily="2" charset="-122"/>
              </a:rPr>
              <a:t>0)</a:t>
            </a:r>
            <a:r>
              <a:rPr lang="zh-CN" altLang="en-US" sz="2400" smtClean="0">
                <a:latin typeface="宋体" pitchFamily="2" charset="-122"/>
              </a:rPr>
              <a:t>，终点的坐标为</a:t>
            </a:r>
            <a:r>
              <a:rPr lang="en-US" altLang="zh-CN" sz="2400" smtClean="0">
                <a:latin typeface="宋体" pitchFamily="2" charset="-122"/>
              </a:rPr>
              <a:t>B(0</a:t>
            </a:r>
            <a:r>
              <a:rPr lang="zh-CN" altLang="en-US" sz="2400" smtClean="0">
                <a:latin typeface="宋体" pitchFamily="2" charset="-122"/>
              </a:rPr>
              <a:t>，</a:t>
            </a:r>
            <a:r>
              <a:rPr lang="en-US" altLang="zh-CN" sz="2400" smtClean="0">
                <a:latin typeface="宋体" pitchFamily="2" charset="-122"/>
              </a:rPr>
              <a:t>4)</a:t>
            </a:r>
            <a:r>
              <a:rPr lang="zh-CN" altLang="en-US" sz="2400" smtClean="0">
                <a:latin typeface="宋体" pitchFamily="2" charset="-122"/>
              </a:rPr>
              <a:t>，试进行插补计算并作出走步轨迹图。</a:t>
            </a:r>
          </a:p>
        </p:txBody>
      </p:sp>
      <p:pic>
        <p:nvPicPr>
          <p:cNvPr id="45059" name="Picture 401"/>
          <p:cNvPicPr>
            <a:picLocks noChangeAspect="1" noChangeArrowheads="1"/>
          </p:cNvPicPr>
          <p:nvPr/>
        </p:nvPicPr>
        <p:blipFill>
          <a:blip r:embed="rId2" cstate="print"/>
          <a:srcRect/>
          <a:stretch>
            <a:fillRect/>
          </a:stretch>
        </p:blipFill>
        <p:spPr bwMode="auto">
          <a:xfrm>
            <a:off x="5435600" y="188913"/>
            <a:ext cx="3492500" cy="2808287"/>
          </a:xfrm>
          <a:prstGeom prst="rect">
            <a:avLst/>
          </a:prstGeom>
          <a:noFill/>
          <a:ln w="9525">
            <a:noFill/>
            <a:miter lim="800000"/>
            <a:headEnd/>
            <a:tailEnd/>
          </a:ln>
        </p:spPr>
      </p:pic>
      <p:graphicFrame>
        <p:nvGraphicFramePr>
          <p:cNvPr id="202529" name="Group 801"/>
          <p:cNvGraphicFramePr>
            <a:graphicFrameLocks noGrp="1"/>
          </p:cNvGraphicFramePr>
          <p:nvPr>
            <p:extLst>
              <p:ext uri="{D42A27DB-BD31-4B8C-83A1-F6EECF244321}">
                <p14:modId xmlns:p14="http://schemas.microsoft.com/office/powerpoint/2010/main" val="1434732984"/>
              </p:ext>
            </p:extLst>
          </p:nvPr>
        </p:nvGraphicFramePr>
        <p:xfrm>
          <a:off x="468313" y="3357563"/>
          <a:ext cx="8207375" cy="3352800"/>
        </p:xfrm>
        <a:graphic>
          <a:graphicData uri="http://schemas.openxmlformats.org/drawingml/2006/table">
            <a:tbl>
              <a:tblPr/>
              <a:tblGrid>
                <a:gridCol w="938212"/>
                <a:gridCol w="1176338"/>
                <a:gridCol w="1168400"/>
                <a:gridCol w="2065337"/>
                <a:gridCol w="1689100"/>
                <a:gridCol w="1169988"/>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步数</a:t>
                      </a:r>
                      <a:endParaRPr kumimoji="1" lang="zh-CN" altLang="en-US"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偏差判别</a:t>
                      </a:r>
                      <a:endParaRPr kumimoji="1" lang="zh-CN" altLang="en-US"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坐标进给</a:t>
                      </a:r>
                      <a:endParaRPr kumimoji="1" lang="zh-CN" altLang="en-US"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偏差计算</a:t>
                      </a:r>
                      <a:endParaRPr kumimoji="1" lang="zh-CN" altLang="en-US"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坐标计算</a:t>
                      </a:r>
                      <a:endParaRPr kumimoji="1" lang="zh-CN" altLang="en-US"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终点判断</a:t>
                      </a:r>
                      <a:endParaRPr kumimoji="1" lang="zh-CN" altLang="en-US"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起点</a:t>
                      </a:r>
                      <a:endParaRPr kumimoji="1" lang="zh-CN" altLang="en-US"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-x</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=-7</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0</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-1=3,y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+y</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+1=1</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+y</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3,y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2</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+y</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+1=2</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3,y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3</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&gt;0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+1=-3</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4</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+y</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+1=4</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2,y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5</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&gt;0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+1=-1</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6</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1,y</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&gt;0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8</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F</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8</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7</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-1=0,y</a:t>
                      </a:r>
                      <a:r>
                        <a:rPr kumimoji="1" lang="en-US" altLang="zh-CN" sz="16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8</a:t>
                      </a: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1" lang="en-US" alt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N</a:t>
                      </a:r>
                      <a:r>
                        <a:rPr kumimoji="1" lang="en-US" altLang="zh-CN" sz="1600" b="0" i="0" u="none" strike="noStrike" cap="none" normalizeH="0" baseline="-30000" dirty="0" err="1" smtClean="0">
                          <a:ln>
                            <a:noFill/>
                          </a:ln>
                          <a:solidFill>
                            <a:schemeClr val="tx1"/>
                          </a:solidFill>
                          <a:effectLst/>
                          <a:latin typeface="宋体" pitchFamily="2" charset="-122"/>
                          <a:ea typeface="宋体" pitchFamily="2" charset="-122"/>
                          <a:cs typeface="Times New Roman" pitchFamily="18" charset="0"/>
                        </a:rPr>
                        <a:t>xy</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r>
            </a:tbl>
          </a:graphicData>
        </a:graphic>
      </p:graphicFrame>
      <p:sp>
        <p:nvSpPr>
          <p:cNvPr id="45139" name="Rectangle 797"/>
          <p:cNvSpPr>
            <a:spLocks noChangeArrowheads="1"/>
          </p:cNvSpPr>
          <p:nvPr/>
        </p:nvSpPr>
        <p:spPr bwMode="auto">
          <a:xfrm>
            <a:off x="0" y="4559300"/>
            <a:ext cx="184150" cy="457200"/>
          </a:xfrm>
          <a:prstGeom prst="rect">
            <a:avLst/>
          </a:prstGeom>
          <a:noFill/>
          <a:ln w="12700" cap="sq">
            <a:noFill/>
            <a:miter lim="800000"/>
            <a:headEnd type="none" w="sm" len="sm"/>
            <a:tailEnd type="none" w="sm" len="sm"/>
          </a:ln>
        </p:spPr>
        <p:txBody>
          <a:bodyPr wrap="none" anchor="ctr">
            <a:spAutoFit/>
          </a:bodyPr>
          <a:lstStyle/>
          <a:p>
            <a:endParaRPr lang="zh-CN" altLang="en-US">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14313" y="285750"/>
            <a:ext cx="5357812" cy="3429000"/>
          </a:xfrm>
        </p:spPr>
        <p:txBody>
          <a:bodyPr/>
          <a:lstStyle/>
          <a:p>
            <a:pPr eaLnBrk="1" hangingPunct="1">
              <a:spcBef>
                <a:spcPct val="0"/>
              </a:spcBef>
              <a:buFont typeface="Wingdings" pitchFamily="2" charset="2"/>
              <a:buNone/>
            </a:pPr>
            <a:r>
              <a:rPr lang="en-US" altLang="zh-CN" sz="2400" dirty="0" smtClean="0">
                <a:solidFill>
                  <a:schemeClr val="folHlink"/>
                </a:solidFill>
                <a:latin typeface="宋体" pitchFamily="2" charset="-122"/>
              </a:rPr>
              <a:t>	8</a:t>
            </a:r>
            <a:r>
              <a:rPr lang="zh-CN" altLang="en-US" sz="2400" dirty="0" smtClean="0">
                <a:solidFill>
                  <a:schemeClr val="folHlink"/>
                </a:solidFill>
                <a:latin typeface="宋体" pitchFamily="2" charset="-122"/>
              </a:rPr>
              <a:t>方向逐点比较法线性插补</a:t>
            </a:r>
          </a:p>
          <a:p>
            <a:pPr eaLnBrk="1" hangingPunct="1">
              <a:spcBef>
                <a:spcPct val="0"/>
              </a:spcBef>
              <a:buFont typeface="Wingdings" pitchFamily="2" charset="2"/>
              <a:buNone/>
            </a:pPr>
            <a:endParaRPr lang="zh-CN" altLang="en-US" sz="2400" dirty="0" smtClean="0">
              <a:solidFill>
                <a:schemeClr val="folHlink"/>
              </a:solidFill>
              <a:latin typeface="宋体" pitchFamily="2" charset="-122"/>
            </a:endParaRPr>
          </a:p>
          <a:p>
            <a:pPr eaLnBrk="1" hangingPunct="1">
              <a:lnSpc>
                <a:spcPct val="90000"/>
              </a:lnSpc>
            </a:pPr>
            <a:r>
              <a:rPr lang="zh-CN" altLang="en-US" sz="2400" dirty="0" smtClean="0">
                <a:latin typeface="宋体" pitchFamily="2" charset="-122"/>
              </a:rPr>
              <a:t>在四方向基础上，补充相邻两个坐标轴方向上同时进给</a:t>
            </a:r>
            <a:endParaRPr lang="en-US" altLang="zh-CN" sz="2400" dirty="0" smtClean="0">
              <a:latin typeface="宋体" pitchFamily="2" charset="-122"/>
            </a:endParaRPr>
          </a:p>
          <a:p>
            <a:pPr eaLnBrk="1" hangingPunct="1">
              <a:lnSpc>
                <a:spcPct val="90000"/>
              </a:lnSpc>
            </a:pPr>
            <a:r>
              <a:rPr lang="zh-CN" altLang="en-US" sz="2400" dirty="0" smtClean="0"/>
              <a:t>插补前需判断直线终点在几区。</a:t>
            </a:r>
            <a:endParaRPr lang="zh-CN" altLang="en-US" sz="2400" dirty="0" smtClean="0">
              <a:latin typeface="宋体" pitchFamily="2" charset="-122"/>
            </a:endParaRPr>
          </a:p>
          <a:p>
            <a:pPr eaLnBrk="1" hangingPunct="1">
              <a:lnSpc>
                <a:spcPct val="90000"/>
              </a:lnSpc>
            </a:pPr>
            <a:r>
              <a:rPr lang="zh-CN" altLang="en-US" sz="2400" dirty="0" smtClean="0"/>
              <a:t>每次进给时，有走单步或走双步的选择，先走单步算偏差</a:t>
            </a:r>
            <a:r>
              <a:rPr lang="en-US" altLang="zh-CN" sz="2400" dirty="0" err="1" smtClean="0"/>
              <a:t>F</a:t>
            </a:r>
            <a:r>
              <a:rPr lang="en-US" altLang="zh-CN" sz="2400" baseline="-25000" dirty="0" err="1" smtClean="0"/>
              <a:t>n1</a:t>
            </a:r>
            <a:r>
              <a:rPr lang="zh-CN" altLang="en-US" sz="2400" dirty="0" smtClean="0"/>
              <a:t>，再走双步算偏差</a:t>
            </a:r>
            <a:r>
              <a:rPr lang="en-US" altLang="zh-CN" sz="2400" dirty="0" err="1" smtClean="0"/>
              <a:t>F</a:t>
            </a:r>
            <a:r>
              <a:rPr lang="en-US" altLang="zh-CN" sz="2400" baseline="-25000" dirty="0" err="1" smtClean="0"/>
              <a:t>n2</a:t>
            </a:r>
            <a:r>
              <a:rPr lang="en-US" altLang="zh-CN" sz="2400" dirty="0" smtClean="0"/>
              <a:t> </a:t>
            </a:r>
            <a:r>
              <a:rPr lang="zh-CN" altLang="en-US" sz="2400" dirty="0" smtClean="0"/>
              <a:t>，</a:t>
            </a:r>
            <a:r>
              <a:rPr lang="zh-CN" altLang="en-US" sz="2400" dirty="0" smtClean="0">
                <a:solidFill>
                  <a:srgbClr val="FF0000"/>
                </a:solidFill>
              </a:rPr>
              <a:t>选择绝对值小的作为实际进给方式。</a:t>
            </a:r>
          </a:p>
        </p:txBody>
      </p:sp>
      <p:pic>
        <p:nvPicPr>
          <p:cNvPr id="46083" name="Picture 5"/>
          <p:cNvPicPr>
            <a:picLocks noChangeAspect="1" noChangeArrowheads="1"/>
          </p:cNvPicPr>
          <p:nvPr/>
        </p:nvPicPr>
        <p:blipFill>
          <a:blip r:embed="rId2" cstate="print"/>
          <a:srcRect/>
          <a:stretch>
            <a:fillRect/>
          </a:stretch>
        </p:blipFill>
        <p:spPr bwMode="auto">
          <a:xfrm>
            <a:off x="1500188" y="4143375"/>
            <a:ext cx="6400800" cy="2301875"/>
          </a:xfrm>
          <a:prstGeom prst="rect">
            <a:avLst/>
          </a:prstGeom>
          <a:noFill/>
          <a:ln w="9525">
            <a:noFill/>
            <a:miter lim="800000"/>
            <a:headEnd/>
            <a:tailEnd/>
          </a:ln>
        </p:spPr>
      </p:pic>
      <p:pic>
        <p:nvPicPr>
          <p:cNvPr id="46084" name="Picture 7" descr="8区"/>
          <p:cNvPicPr>
            <a:picLocks noChangeAspect="1" noChangeArrowheads="1"/>
          </p:cNvPicPr>
          <p:nvPr/>
        </p:nvPicPr>
        <p:blipFill>
          <a:blip r:embed="rId3" cstate="print"/>
          <a:srcRect/>
          <a:stretch>
            <a:fillRect/>
          </a:stretch>
        </p:blipFill>
        <p:spPr bwMode="auto">
          <a:xfrm>
            <a:off x="5786438" y="500063"/>
            <a:ext cx="3028950" cy="295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85"/>
          <p:cNvGraphicFramePr>
            <a:graphicFrameLocks/>
          </p:cNvGraphicFramePr>
          <p:nvPr>
            <p:extLst>
              <p:ext uri="{D42A27DB-BD31-4B8C-83A1-F6EECF244321}">
                <p14:modId xmlns:p14="http://schemas.microsoft.com/office/powerpoint/2010/main" val="2671711717"/>
              </p:ext>
            </p:extLst>
          </p:nvPr>
        </p:nvGraphicFramePr>
        <p:xfrm>
          <a:off x="428625" y="1500188"/>
          <a:ext cx="8286808" cy="4530096"/>
        </p:xfrm>
        <a:graphic>
          <a:graphicData uri="http://schemas.openxmlformats.org/drawingml/2006/table">
            <a:tbl>
              <a:tblPr/>
              <a:tblGrid>
                <a:gridCol w="947937"/>
                <a:gridCol w="1498353"/>
                <a:gridCol w="1499882"/>
                <a:gridCol w="2739846"/>
                <a:gridCol w="1600790"/>
              </a:tblGrid>
              <a:tr h="293533">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步数</a:t>
                      </a:r>
                      <a:endParaRPr kumimoji="0" lang="zh-CN" altLang="en-US"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偏差判别</a:t>
                      </a:r>
                      <a:endParaRPr kumimoji="0" lang="zh-CN" altLang="en-US"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坐标进给</a:t>
                      </a:r>
                      <a:endParaRPr kumimoji="0" lang="zh-CN" altLang="en-US"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smtClean="0">
                          <a:ln>
                            <a:noFill/>
                          </a:ln>
                          <a:solidFill>
                            <a:schemeClr val="bg2"/>
                          </a:solidFill>
                          <a:effectLst/>
                          <a:latin typeface="Arial" pitchFamily="34" charset="0"/>
                          <a:ea typeface="宋体" pitchFamily="2" charset="-122"/>
                          <a:cs typeface="Times New Roman" pitchFamily="18" charset="0"/>
                        </a:rPr>
                        <a:t>偏差计算</a:t>
                      </a:r>
                      <a:endParaRPr kumimoji="0" lang="zh-CN" altLang="en-US" sz="2100" b="0" i="0" u="none" strike="noStrike" cap="none" normalizeH="0" baseline="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终点判别</a:t>
                      </a:r>
                      <a:endParaRPr kumimoji="0" lang="zh-CN" altLang="en-US"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293533">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起点</a:t>
                      </a:r>
                      <a:endParaRPr kumimoji="0" lang="zh-CN" altLang="en-US"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F0=0</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宋体" pitchFamily="2" charset="-122"/>
                          <a:ea typeface="宋体" pitchFamily="2" charset="-122"/>
                          <a:cs typeface="Times New Roman" pitchFamily="18" charset="0"/>
                        </a:rPr>
                        <a:t>Σ</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=5+9=14</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59634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1</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0</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=0</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 X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11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0</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+xe=0+5=5</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12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11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-ye=5-9=-4</a:t>
                      </a:r>
                      <a:r>
                        <a:rPr kumimoji="0" lang="en-US" altLang="zh-CN" sz="2800" b="0" i="0" u="none" strike="noStrike" cap="none" normalizeH="0" baseline="0" dirty="0" smtClean="0">
                          <a:ln>
                            <a:noFill/>
                          </a:ln>
                          <a:solidFill>
                            <a:schemeClr val="bg2"/>
                          </a:solidFill>
                          <a:effectLst/>
                          <a:latin typeface="Arial" pitchFamily="34" charset="0"/>
                          <a:ea typeface="宋体" pitchFamily="2" charset="-122"/>
                        </a:rPr>
                        <a:t>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宋体" pitchFamily="2" charset="-122"/>
                          <a:ea typeface="宋体" pitchFamily="2" charset="-122"/>
                          <a:cs typeface="Times New Roman" pitchFamily="18" charset="0"/>
                        </a:rPr>
                        <a:t>Σ</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=14-2=12</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641770">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2</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rPr>
                        <a:t> </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=-4</a:t>
                      </a:r>
                      <a:endPar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 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21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+xe=-4+5=1</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22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21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-ye=1-9=-8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宋体" pitchFamily="2" charset="-122"/>
                          <a:ea typeface="宋体" pitchFamily="2" charset="-122"/>
                          <a:cs typeface="Times New Roman" pitchFamily="18" charset="0"/>
                        </a:rPr>
                        <a:t>Σ</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=12-1=11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656911">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3</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=1</a:t>
                      </a:r>
                      <a:endPar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 X</a:t>
                      </a:r>
                      <a:r>
                        <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rPr>
                        <a:t>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31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+xe=1+5=6</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sym typeface="Wingdings" pitchFamily="2" charset="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32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31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-ye=6-9=-3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宋体" pitchFamily="2" charset="-122"/>
                          <a:ea typeface="宋体" pitchFamily="2" charset="-122"/>
                          <a:cs typeface="Times New Roman" pitchFamily="18" charset="0"/>
                        </a:rPr>
                        <a:t>Σ</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=11-2=9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732615">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4</a:t>
                      </a:r>
                      <a:endParaRPr kumimoji="0" lang="en-US" altLang="zh-CN" sz="2100" b="0" i="0" u="none" strike="noStrike" cap="none" normalizeH="0" baseline="0" dirty="0" smtClean="0">
                        <a:ln>
                          <a:noFill/>
                        </a:ln>
                        <a:solidFill>
                          <a:schemeClr val="bg2"/>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rPr>
                        <a:t> </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3</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=-3</a:t>
                      </a:r>
                      <a:endPar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 + 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41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3</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+xe=-3+5=2</a:t>
                      </a:r>
                      <a:r>
                        <a:rPr kumimoji="0" lang="en-US" altLang="zh-CN" sz="2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2100" b="0" i="0" u="none" strike="noStrike" cap="none" normalizeH="0" baseline="0" dirty="0" smtClean="0">
                        <a:ln>
                          <a:noFill/>
                        </a:ln>
                        <a:solidFill>
                          <a:srgbClr val="003366"/>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42</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=F</a:t>
                      </a:r>
                      <a:r>
                        <a:rPr kumimoji="0" lang="en-US" altLang="zh-CN" sz="2100" b="0" i="0" u="none" strike="noStrike" cap="none" normalizeH="0" baseline="-25000" dirty="0" smtClean="0">
                          <a:ln>
                            <a:noFill/>
                          </a:ln>
                          <a:solidFill>
                            <a:schemeClr val="bg2"/>
                          </a:solidFill>
                          <a:effectLst/>
                          <a:latin typeface="Arial" pitchFamily="34" charset="0"/>
                          <a:ea typeface="宋体" pitchFamily="2" charset="-122"/>
                          <a:cs typeface="Times New Roman" pitchFamily="18" charset="0"/>
                        </a:rPr>
                        <a:t>41</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-ye=2-9=-7</a:t>
                      </a:r>
                      <a:r>
                        <a:rPr kumimoji="0" lang="en-US" altLang="zh-CN" sz="2800" b="0" i="0" u="none" strike="noStrike" cap="none" normalizeH="0" baseline="0" dirty="0" smtClean="0">
                          <a:ln>
                            <a:noFill/>
                          </a:ln>
                          <a:solidFill>
                            <a:schemeClr val="bg2"/>
                          </a:solidFill>
                          <a:effectLst/>
                          <a:latin typeface="Arial" pitchFamily="34" charset="0"/>
                          <a:ea typeface="宋体" pitchFamily="2" charset="-122"/>
                        </a:rPr>
                        <a:t>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2100" b="0" i="0" u="none" strike="noStrike" cap="none" normalizeH="0" baseline="0" dirty="0" smtClean="0">
                          <a:ln>
                            <a:noFill/>
                          </a:ln>
                          <a:solidFill>
                            <a:schemeClr val="bg2"/>
                          </a:solidFill>
                          <a:effectLst/>
                          <a:latin typeface="宋体" pitchFamily="2" charset="-122"/>
                          <a:ea typeface="宋体" pitchFamily="2" charset="-122"/>
                          <a:cs typeface="Times New Roman" pitchFamily="18" charset="0"/>
                        </a:rPr>
                        <a:t>Σ</a:t>
                      </a:r>
                      <a:r>
                        <a:rPr kumimoji="0" lang="en-US" altLang="zh-CN" sz="21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rPr>
                        <a:t>=9-1=8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bl>
          </a:graphicData>
        </a:graphic>
      </p:graphicFrame>
      <p:sp>
        <p:nvSpPr>
          <p:cNvPr id="47150" name="矩形 4"/>
          <p:cNvSpPr>
            <a:spLocks noChangeArrowheads="1"/>
          </p:cNvSpPr>
          <p:nvPr/>
        </p:nvSpPr>
        <p:spPr bwMode="auto">
          <a:xfrm>
            <a:off x="428625" y="500063"/>
            <a:ext cx="7786688" cy="830262"/>
          </a:xfrm>
          <a:prstGeom prst="rect">
            <a:avLst/>
          </a:prstGeom>
          <a:noFill/>
          <a:ln w="9525">
            <a:noFill/>
            <a:miter lim="800000"/>
            <a:headEnd/>
            <a:tailEnd/>
          </a:ln>
        </p:spPr>
        <p:txBody>
          <a:bodyPr>
            <a:spAutoFit/>
          </a:bodyPr>
          <a:lstStyle/>
          <a:p>
            <a:r>
              <a:rPr lang="zh-CN" altLang="en-US" b="1" dirty="0">
                <a:solidFill>
                  <a:schemeClr val="tx2"/>
                </a:solidFill>
              </a:rPr>
              <a:t>例题</a:t>
            </a:r>
            <a:r>
              <a:rPr lang="zh-CN" altLang="en-US" dirty="0">
                <a:solidFill>
                  <a:schemeClr val="tx2"/>
                </a:solidFill>
              </a:rPr>
              <a:t>    </a:t>
            </a:r>
            <a:r>
              <a:rPr lang="zh-CN" altLang="en-US" b="1" dirty="0"/>
              <a:t>加工第</a:t>
            </a:r>
            <a:r>
              <a:rPr lang="en-US" altLang="zh-CN" b="1" dirty="0">
                <a:latin typeface="宋体" pitchFamily="2" charset="-122"/>
              </a:rPr>
              <a:t>Ⅰ</a:t>
            </a:r>
            <a:r>
              <a:rPr lang="zh-CN" altLang="en-US" b="1" dirty="0"/>
              <a:t>象限直线，起点为原点，终点（</a:t>
            </a:r>
            <a:r>
              <a:rPr lang="en-US" altLang="zh-CN" b="1" dirty="0"/>
              <a:t>5</a:t>
            </a:r>
            <a:r>
              <a:rPr lang="zh-CN" altLang="en-US" b="1" dirty="0"/>
              <a:t>，</a:t>
            </a:r>
            <a:r>
              <a:rPr lang="en-US" altLang="zh-CN" b="1" dirty="0"/>
              <a:t>9</a:t>
            </a:r>
            <a:r>
              <a:rPr lang="zh-CN" altLang="en-US" b="1" dirty="0"/>
              <a:t>），用八方向逐点比较法进行直线插补。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66"/>
          <p:cNvGraphicFramePr>
            <a:graphicFrameLocks noGrp="1"/>
          </p:cNvGraphicFramePr>
          <p:nvPr>
            <p:ph idx="1"/>
          </p:nvPr>
        </p:nvGraphicFramePr>
        <p:xfrm>
          <a:off x="428625" y="642938"/>
          <a:ext cx="8286807" cy="5715040"/>
        </p:xfrm>
        <a:graphic>
          <a:graphicData uri="http://schemas.openxmlformats.org/drawingml/2006/table">
            <a:tbl>
              <a:tblPr/>
              <a:tblGrid>
                <a:gridCol w="1635846"/>
                <a:gridCol w="1753668"/>
                <a:gridCol w="2940425"/>
                <a:gridCol w="1956868"/>
              </a:tblGrid>
              <a:tr h="7626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特征阶段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年代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典型应用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驱动特点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77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研究开发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1952</a:t>
                      </a: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a:t>
                      </a: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l969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数控车床、铣床钻、</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铣床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a:t>
                      </a: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轴以下步进、液压电机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69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推广应用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l970</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l985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加工中心、电加工、</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锻压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直流伺服电机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73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系统化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l982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柔性制造单元</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(FMU)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柔性制造系统</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(FMS)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交流伺服电机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69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高性能</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集成化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1990-</a:t>
                      </a:r>
                      <a:endPar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计算机集成制造系统</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(CIMS)</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无人化工厂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直线驱动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91"/>
          <p:cNvGraphicFramePr>
            <a:graphicFrameLocks noGrp="1"/>
          </p:cNvGraphicFramePr>
          <p:nvPr>
            <p:ph idx="1"/>
            <p:extLst>
              <p:ext uri="{D42A27DB-BD31-4B8C-83A1-F6EECF244321}">
                <p14:modId xmlns:p14="http://schemas.microsoft.com/office/powerpoint/2010/main" val="2485527238"/>
              </p:ext>
            </p:extLst>
          </p:nvPr>
        </p:nvGraphicFramePr>
        <p:xfrm>
          <a:off x="0" y="714375"/>
          <a:ext cx="6429420" cy="5209095"/>
        </p:xfrm>
        <a:graphic>
          <a:graphicData uri="http://schemas.openxmlformats.org/drawingml/2006/table">
            <a:tbl>
              <a:tblPr/>
              <a:tblGrid>
                <a:gridCol w="642942"/>
                <a:gridCol w="1071570"/>
                <a:gridCol w="1143008"/>
                <a:gridCol w="2329549"/>
                <a:gridCol w="1242351"/>
              </a:tblGrid>
              <a:tr h="433805">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步数</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偏差判别</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坐标进给</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偏差计算</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终点判别</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r h="920276">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4</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a:t>
                      </a:r>
                      <a:endPar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 X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51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4</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+xe=2+5=7</a:t>
                      </a: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52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51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-ye=7-9=-2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Σ</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=8-2=6</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r h="87056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6</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5</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a:t>
                      </a:r>
                      <a:endParaRPr kumimoji="0" lang="en-US" altLang="zh-CN" sz="1800" b="0" i="0" u="none" strike="noStrike" cap="none" normalizeH="0" baseline="-2500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 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61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5</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+xe=-2+5=3</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62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61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-ye=3-9=-6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Σ</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=6-1=5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r h="891106">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7</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6</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=3</a:t>
                      </a:r>
                      <a:endParaRPr kumimoji="0" lang="en-US" altLang="zh-CN" sz="1800" b="0" i="0" u="none" strike="noStrike" cap="none" normalizeH="0" baseline="-25000" dirty="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 X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71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6</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+xe=3+5=8</a:t>
                      </a: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72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71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-ye=8-9=-1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Σ</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=5-2=3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r h="993799">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7</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endPar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 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81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7</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+xe=-1+5=4</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82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81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-ye=4-9=-5</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Σ</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=3-1=2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r h="891106">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8</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=4</a:t>
                      </a:r>
                      <a:endPar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 + X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91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8</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+xe=4+5=9</a:t>
                      </a: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92</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a:t>
                      </a:r>
                      <a:r>
                        <a:rPr kumimoji="0" lang="en-US" altLang="zh-CN" sz="1800" b="0" i="0" u="none" strike="noStrike" cap="none" normalizeH="0" baseline="-25000" dirty="0" smtClean="0">
                          <a:ln>
                            <a:noFill/>
                          </a:ln>
                          <a:solidFill>
                            <a:schemeClr val="tx1"/>
                          </a:solidFill>
                          <a:effectLst/>
                          <a:latin typeface="Arial" pitchFamily="34" charset="0"/>
                          <a:ea typeface="宋体" pitchFamily="2" charset="-122"/>
                          <a:cs typeface="Times New Roman" pitchFamily="18" charset="0"/>
                        </a:rPr>
                        <a:t>91</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-ye=9-9=0 </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Σ</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=2-2=0</a:t>
                      </a:r>
                    </a:p>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终点</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r>
            </a:tbl>
          </a:graphicData>
        </a:graphic>
      </p:graphicFrame>
      <p:pic>
        <p:nvPicPr>
          <p:cNvPr id="48174" name="Picture 46"/>
          <p:cNvPicPr>
            <a:picLocks noChangeAspect="1" noChangeArrowheads="1"/>
          </p:cNvPicPr>
          <p:nvPr/>
        </p:nvPicPr>
        <p:blipFill>
          <a:blip r:embed="rId2" cstate="print"/>
          <a:srcRect/>
          <a:stretch>
            <a:fillRect/>
          </a:stretch>
        </p:blipFill>
        <p:spPr bwMode="auto">
          <a:xfrm>
            <a:off x="6500813" y="1428750"/>
            <a:ext cx="2552700" cy="3867150"/>
          </a:xfrm>
          <a:prstGeom prst="rect">
            <a:avLst/>
          </a:prstGeom>
          <a:noFill/>
          <a:ln w="12700" cap="sq">
            <a:noFill/>
            <a:miter lim="800000"/>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idx="1"/>
          </p:nvPr>
        </p:nvSpPr>
        <p:spPr>
          <a:xfrm>
            <a:off x="0" y="1052513"/>
            <a:ext cx="9144000" cy="1876425"/>
          </a:xfrm>
        </p:spPr>
        <p:txBody>
          <a:bodyPr/>
          <a:lstStyle/>
          <a:p>
            <a:pPr algn="just" eaLnBrk="1" hangingPunct="1">
              <a:lnSpc>
                <a:spcPct val="90000"/>
              </a:lnSpc>
              <a:buSzPct val="70000"/>
              <a:buFont typeface="Wingdings" pitchFamily="2" charset="2"/>
              <a:buNone/>
            </a:pPr>
            <a:r>
              <a:rPr lang="en-US" altLang="zh-CN" sz="2400" smtClean="0">
                <a:solidFill>
                  <a:schemeClr val="folHlink"/>
                </a:solidFill>
                <a:latin typeface="宋体" pitchFamily="2" charset="-122"/>
              </a:rPr>
              <a:t>1</a:t>
            </a:r>
            <a:r>
              <a:rPr lang="zh-CN" altLang="en-US" sz="2400" smtClean="0">
                <a:solidFill>
                  <a:schemeClr val="folHlink"/>
                </a:solidFill>
                <a:latin typeface="宋体" pitchFamily="2" charset="-122"/>
              </a:rPr>
              <a:t>、数字积分直线插补</a:t>
            </a:r>
            <a:r>
              <a:rPr lang="zh-CN" altLang="en-US" sz="2400" smtClean="0">
                <a:latin typeface="宋体" pitchFamily="2" charset="-122"/>
              </a:rPr>
              <a:t> </a:t>
            </a:r>
          </a:p>
          <a:p>
            <a:pPr algn="just" eaLnBrk="1" hangingPunct="1">
              <a:lnSpc>
                <a:spcPct val="90000"/>
              </a:lnSpc>
              <a:buSzPct val="70000"/>
              <a:buFont typeface="Wingdings" pitchFamily="2" charset="2"/>
              <a:buNone/>
            </a:pPr>
            <a:r>
              <a:rPr lang="zh-CN" altLang="en-US" sz="2400" smtClean="0">
                <a:latin typeface="宋体" pitchFamily="2" charset="-122"/>
              </a:rPr>
              <a:t>  	</a:t>
            </a:r>
          </a:p>
        </p:txBody>
      </p:sp>
      <p:sp>
        <p:nvSpPr>
          <p:cNvPr id="2051" name="Rectangle 2"/>
          <p:cNvSpPr>
            <a:spLocks noGrp="1" noChangeArrowheads="1"/>
          </p:cNvSpPr>
          <p:nvPr>
            <p:ph type="title"/>
          </p:nvPr>
        </p:nvSpPr>
        <p:spPr>
          <a:xfrm>
            <a:off x="539750" y="0"/>
            <a:ext cx="7772400" cy="908050"/>
          </a:xfrm>
        </p:spPr>
        <p:txBody>
          <a:bodyPr/>
          <a:lstStyle/>
          <a:p>
            <a:pPr eaLnBrk="1" hangingPunct="1"/>
            <a:r>
              <a:rPr lang="en-US" altLang="zh-CN" sz="3200" smtClean="0">
                <a:latin typeface="宋体" pitchFamily="2" charset="-122"/>
              </a:rPr>
              <a:t>3 </a:t>
            </a:r>
            <a:r>
              <a:rPr lang="zh-CN" altLang="en-US" sz="3200" smtClean="0">
                <a:latin typeface="宋体" pitchFamily="2" charset="-122"/>
              </a:rPr>
              <a:t>数字积分插补</a:t>
            </a:r>
          </a:p>
        </p:txBody>
      </p:sp>
      <p:pic>
        <p:nvPicPr>
          <p:cNvPr id="2053" name="Picture 6"/>
          <p:cNvPicPr>
            <a:picLocks noChangeAspect="1" noChangeArrowheads="1"/>
          </p:cNvPicPr>
          <p:nvPr/>
        </p:nvPicPr>
        <p:blipFill>
          <a:blip r:embed="rId3" cstate="print"/>
          <a:srcRect/>
          <a:stretch>
            <a:fillRect/>
          </a:stretch>
        </p:blipFill>
        <p:spPr bwMode="auto">
          <a:xfrm>
            <a:off x="5286375" y="1357313"/>
            <a:ext cx="3286125" cy="2295525"/>
          </a:xfrm>
          <a:prstGeom prst="rect">
            <a:avLst/>
          </a:prstGeom>
          <a:noFill/>
          <a:ln w="12700" cap="sq">
            <a:noFill/>
            <a:miter lim="800000"/>
            <a:headEnd type="none" w="sm" len="sm"/>
            <a:tailEnd type="none" w="sm" len="sm"/>
          </a:ln>
        </p:spPr>
      </p:pic>
      <p:sp>
        <p:nvSpPr>
          <p:cNvPr id="2054" name="矩形 6"/>
          <p:cNvSpPr>
            <a:spLocks noChangeArrowheads="1"/>
          </p:cNvSpPr>
          <p:nvPr/>
        </p:nvSpPr>
        <p:spPr bwMode="auto">
          <a:xfrm>
            <a:off x="214313" y="1714500"/>
            <a:ext cx="4786312" cy="2308225"/>
          </a:xfrm>
          <a:prstGeom prst="rect">
            <a:avLst/>
          </a:prstGeom>
          <a:noFill/>
          <a:ln w="9525">
            <a:noFill/>
            <a:miter lim="800000"/>
            <a:headEnd/>
            <a:tailEnd/>
          </a:ln>
        </p:spPr>
        <p:txBody>
          <a:bodyPr>
            <a:spAutoFit/>
          </a:bodyPr>
          <a:lstStyle/>
          <a:p>
            <a:pPr>
              <a:buFont typeface="Wingdings" pitchFamily="2" charset="2"/>
              <a:buNone/>
            </a:pPr>
            <a:r>
              <a:rPr lang="zh-CN" altLang="en-US" b="1"/>
              <a:t>直线段</a:t>
            </a:r>
            <a:r>
              <a:rPr lang="en-US" altLang="zh-CN" b="1"/>
              <a:t>OA</a:t>
            </a:r>
            <a:r>
              <a:rPr lang="zh-CN" altLang="en-US" b="1"/>
              <a:t>，起点位于原点，终点为</a:t>
            </a:r>
            <a:r>
              <a:rPr lang="en-US" altLang="zh-CN" b="1"/>
              <a:t>A(Xe,Ye)</a:t>
            </a:r>
            <a:r>
              <a:rPr lang="zh-CN" altLang="en-US" b="1"/>
              <a:t>，刀具沿</a:t>
            </a:r>
            <a:r>
              <a:rPr lang="en-US" altLang="zh-CN" b="1"/>
              <a:t>X</a:t>
            </a:r>
            <a:r>
              <a:rPr lang="zh-CN" altLang="en-US" b="1"/>
              <a:t>、</a:t>
            </a:r>
            <a:r>
              <a:rPr lang="en-US" altLang="zh-CN" b="1"/>
              <a:t>Y</a:t>
            </a:r>
            <a:r>
              <a:rPr lang="zh-CN" altLang="en-US" b="1"/>
              <a:t>坐标移动的速度为</a:t>
            </a:r>
            <a:r>
              <a:rPr lang="en-US" altLang="zh-CN" b="1"/>
              <a:t>Vx</a:t>
            </a:r>
            <a:r>
              <a:rPr lang="zh-CN" altLang="en-US" b="1"/>
              <a:t>、</a:t>
            </a:r>
            <a:r>
              <a:rPr lang="en-US" altLang="zh-CN" b="1"/>
              <a:t>Vy</a:t>
            </a:r>
            <a:r>
              <a:rPr lang="zh-CN" altLang="en-US" b="1"/>
              <a:t>，则动点沿</a:t>
            </a:r>
            <a:r>
              <a:rPr lang="en-US" altLang="zh-CN" b="1"/>
              <a:t>X</a:t>
            </a:r>
            <a:r>
              <a:rPr lang="zh-CN" altLang="en-US" b="1"/>
              <a:t>、</a:t>
            </a:r>
            <a:r>
              <a:rPr lang="en-US" altLang="zh-CN" b="1"/>
              <a:t>Y</a:t>
            </a:r>
            <a:r>
              <a:rPr lang="zh-CN" altLang="en-US" b="1"/>
              <a:t>坐标移动的微小增量为：</a:t>
            </a:r>
          </a:p>
          <a:p>
            <a:r>
              <a:rPr lang="zh-CN" altLang="en-US" b="1"/>
              <a:t>      </a:t>
            </a:r>
            <a:r>
              <a:rPr lang="en-US" altLang="zh-CN" b="1"/>
              <a:t> ΔX=VxΔt=KXeΔt </a:t>
            </a:r>
            <a:endParaRPr lang="zh-CN" altLang="en-US" b="1"/>
          </a:p>
          <a:p>
            <a:r>
              <a:rPr lang="en-US" altLang="zh-CN" b="1"/>
              <a:t>       ΔY=VyΔt=KYeΔt </a:t>
            </a:r>
          </a:p>
        </p:txBody>
      </p:sp>
      <p:sp>
        <p:nvSpPr>
          <p:cNvPr id="2055" name="矩形 7"/>
          <p:cNvSpPr>
            <a:spLocks noChangeArrowheads="1"/>
          </p:cNvSpPr>
          <p:nvPr/>
        </p:nvSpPr>
        <p:spPr bwMode="auto">
          <a:xfrm>
            <a:off x="214313" y="4000500"/>
            <a:ext cx="8286750" cy="1200150"/>
          </a:xfrm>
          <a:prstGeom prst="rect">
            <a:avLst/>
          </a:prstGeom>
          <a:noFill/>
          <a:ln w="9525">
            <a:noFill/>
            <a:miter lim="800000"/>
            <a:headEnd/>
            <a:tailEnd/>
          </a:ln>
        </p:spPr>
        <p:txBody>
          <a:bodyPr>
            <a:spAutoFit/>
          </a:bodyPr>
          <a:lstStyle/>
          <a:p>
            <a:r>
              <a:rPr lang="zh-CN" altLang="en-US" b="1" dirty="0">
                <a:solidFill>
                  <a:srgbClr val="FF0000"/>
                </a:solidFill>
              </a:rPr>
              <a:t>动点从原点走向终点的过程看作</a:t>
            </a:r>
            <a:r>
              <a:rPr lang="en-US" altLang="zh-CN" b="1" dirty="0">
                <a:solidFill>
                  <a:srgbClr val="FF0000"/>
                </a:solidFill>
              </a:rPr>
              <a:t>X</a:t>
            </a:r>
            <a:r>
              <a:rPr lang="zh-CN" altLang="en-US" b="1" dirty="0">
                <a:solidFill>
                  <a:srgbClr val="FF0000"/>
                </a:solidFill>
              </a:rPr>
              <a:t>、</a:t>
            </a:r>
            <a:r>
              <a:rPr lang="en-US" altLang="zh-CN" b="1" dirty="0">
                <a:solidFill>
                  <a:srgbClr val="FF0000"/>
                </a:solidFill>
              </a:rPr>
              <a:t>Y</a:t>
            </a:r>
            <a:r>
              <a:rPr lang="zh-CN" altLang="en-US" b="1" dirty="0">
                <a:solidFill>
                  <a:srgbClr val="FF0000"/>
                </a:solidFill>
              </a:rPr>
              <a:t>坐标每经过一个单位时间间隔以</a:t>
            </a:r>
            <a:r>
              <a:rPr lang="en-US" altLang="zh-CN" b="1" dirty="0">
                <a:solidFill>
                  <a:srgbClr val="FF0000"/>
                </a:solidFill>
              </a:rPr>
              <a:t>K</a:t>
            </a:r>
            <a:r>
              <a:rPr lang="zh-CN" altLang="en-US" b="1" dirty="0">
                <a:solidFill>
                  <a:srgbClr val="FF0000"/>
                </a:solidFill>
              </a:rPr>
              <a:t>*</a:t>
            </a:r>
            <a:r>
              <a:rPr lang="en-US" altLang="zh-CN" b="1" dirty="0" err="1">
                <a:solidFill>
                  <a:srgbClr val="FF0000"/>
                </a:solidFill>
              </a:rPr>
              <a:t>Xe</a:t>
            </a:r>
            <a:r>
              <a:rPr lang="zh-CN" altLang="en-US" b="1" dirty="0">
                <a:solidFill>
                  <a:srgbClr val="FF0000"/>
                </a:solidFill>
              </a:rPr>
              <a:t>、 </a:t>
            </a:r>
            <a:r>
              <a:rPr lang="en-US" altLang="zh-CN" b="1" dirty="0">
                <a:solidFill>
                  <a:srgbClr val="FF0000"/>
                </a:solidFill>
              </a:rPr>
              <a:t>K</a:t>
            </a:r>
            <a:r>
              <a:rPr lang="zh-CN" altLang="en-US" b="1" dirty="0">
                <a:solidFill>
                  <a:srgbClr val="FF0000"/>
                </a:solidFill>
              </a:rPr>
              <a:t>*</a:t>
            </a:r>
            <a:r>
              <a:rPr lang="en-US" altLang="zh-CN" b="1" dirty="0">
                <a:solidFill>
                  <a:srgbClr val="FF0000"/>
                </a:solidFill>
              </a:rPr>
              <a:t>Ye</a:t>
            </a:r>
            <a:r>
              <a:rPr lang="zh-CN" altLang="en-US" b="1" dirty="0">
                <a:solidFill>
                  <a:srgbClr val="FF0000"/>
                </a:solidFill>
              </a:rPr>
              <a:t>进行累加的过程</a:t>
            </a:r>
            <a:r>
              <a:rPr lang="zh-CN" altLang="en-US" b="1" dirty="0"/>
              <a:t>，则可得直线积分插补近似表达式为</a:t>
            </a:r>
            <a:r>
              <a:rPr lang="zh-CN" altLang="en-US" dirty="0"/>
              <a:t>：</a:t>
            </a:r>
          </a:p>
        </p:txBody>
      </p:sp>
      <p:graphicFrame>
        <p:nvGraphicFramePr>
          <p:cNvPr id="2050" name="Object 4"/>
          <p:cNvGraphicFramePr>
            <a:graphicFrameLocks noChangeAspect="1"/>
          </p:cNvGraphicFramePr>
          <p:nvPr/>
        </p:nvGraphicFramePr>
        <p:xfrm>
          <a:off x="2786063" y="5143500"/>
          <a:ext cx="2786062" cy="1619250"/>
        </p:xfrm>
        <a:graphic>
          <a:graphicData uri="http://schemas.openxmlformats.org/presentationml/2006/ole">
            <mc:AlternateContent xmlns:mc="http://schemas.openxmlformats.org/markup-compatibility/2006">
              <mc:Choice xmlns:v="urn:schemas-microsoft-com:vml" Requires="v">
                <p:oleObj spid="_x0000_s2056" name="公式" r:id="rId4" imgW="1485720" imgH="863280" progId="">
                  <p:embed/>
                </p:oleObj>
              </mc:Choice>
              <mc:Fallback>
                <p:oleObj name="公式" r:id="rId4" imgW="1485720" imgH="86328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3" y="5143500"/>
                        <a:ext cx="27860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p:cNvPicPr>
            <a:picLocks noChangeAspect="1" noChangeArrowheads="1"/>
          </p:cNvPicPr>
          <p:nvPr/>
        </p:nvPicPr>
        <p:blipFill>
          <a:blip r:embed="rId3" cstate="print"/>
          <a:srcRect/>
          <a:stretch>
            <a:fillRect/>
          </a:stretch>
        </p:blipFill>
        <p:spPr bwMode="auto">
          <a:xfrm>
            <a:off x="1214438" y="285750"/>
            <a:ext cx="6858000" cy="3076575"/>
          </a:xfrm>
          <a:prstGeom prst="rect">
            <a:avLst/>
          </a:prstGeom>
          <a:noFill/>
          <a:ln w="12700" cap="sq">
            <a:noFill/>
            <a:miter lim="800000"/>
            <a:headEnd type="none" w="sm" len="sm"/>
            <a:tailEnd type="none" w="sm" len="sm"/>
          </a:ln>
        </p:spPr>
      </p:pic>
      <p:sp>
        <p:nvSpPr>
          <p:cNvPr id="5" name="Rectangle 3"/>
          <p:cNvSpPr txBox="1">
            <a:spLocks noChangeArrowheads="1"/>
          </p:cNvSpPr>
          <p:nvPr/>
        </p:nvSpPr>
        <p:spPr bwMode="auto">
          <a:xfrm>
            <a:off x="428625" y="3643313"/>
            <a:ext cx="8001000" cy="1000125"/>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Char char="l"/>
              <a:defRPr/>
            </a:pPr>
            <a:r>
              <a:rPr lang="zh-CN" altLang="en-US" sz="2800" b="1" kern="0" dirty="0">
                <a:latin typeface="+mn-lt"/>
                <a:ea typeface="+mn-ea"/>
              </a:rPr>
              <a:t>若经过</a:t>
            </a:r>
            <a:r>
              <a:rPr lang="en-US" altLang="zh-CN" sz="2800" b="1" i="1" kern="0" dirty="0">
                <a:solidFill>
                  <a:srgbClr val="FF0000"/>
                </a:solidFill>
                <a:latin typeface="+mn-lt"/>
                <a:ea typeface="+mn-ea"/>
              </a:rPr>
              <a:t>m</a:t>
            </a:r>
            <a:r>
              <a:rPr lang="zh-CN" altLang="en-US" sz="2800" b="1" kern="0" dirty="0">
                <a:solidFill>
                  <a:srgbClr val="FF0000"/>
                </a:solidFill>
                <a:latin typeface="+mn-lt"/>
                <a:ea typeface="+mn-ea"/>
              </a:rPr>
              <a:t>次累加</a:t>
            </a:r>
            <a:r>
              <a:rPr lang="zh-CN" altLang="en-US" sz="2800" b="1" kern="0" dirty="0">
                <a:latin typeface="+mn-lt"/>
                <a:ea typeface="+mn-ea"/>
              </a:rPr>
              <a:t>后</a:t>
            </a:r>
            <a:r>
              <a:rPr lang="en-US" altLang="zh-CN" sz="2800" b="1" i="1" kern="0" dirty="0">
                <a:latin typeface="+mn-lt"/>
                <a:ea typeface="+mn-ea"/>
              </a:rPr>
              <a:t>x</a:t>
            </a:r>
            <a:r>
              <a:rPr lang="zh-CN" altLang="en-US" sz="2800" b="1" kern="0" dirty="0">
                <a:latin typeface="+mn-lt"/>
                <a:ea typeface="+mn-ea"/>
              </a:rPr>
              <a:t>和</a:t>
            </a:r>
            <a:r>
              <a:rPr lang="en-US" altLang="zh-CN" sz="2800" b="1" i="1" kern="0" dirty="0">
                <a:latin typeface="+mn-lt"/>
                <a:ea typeface="+mn-ea"/>
              </a:rPr>
              <a:t>y</a:t>
            </a:r>
            <a:r>
              <a:rPr lang="zh-CN" altLang="en-US" sz="2800" b="1" kern="0" dirty="0">
                <a:latin typeface="+mn-lt"/>
                <a:ea typeface="+mn-ea"/>
              </a:rPr>
              <a:t>分别到达终点（</a:t>
            </a:r>
            <a:r>
              <a:rPr lang="en-US" altLang="zh-CN" sz="2800" b="1" i="1" kern="0" dirty="0" err="1">
                <a:latin typeface="+mn-lt"/>
                <a:ea typeface="+mn-ea"/>
              </a:rPr>
              <a:t>x</a:t>
            </a:r>
            <a:r>
              <a:rPr lang="en-US" altLang="zh-CN" sz="2800" b="1" kern="0" baseline="-25000" dirty="0" err="1">
                <a:latin typeface="+mn-lt"/>
                <a:ea typeface="+mn-ea"/>
              </a:rPr>
              <a:t>e</a:t>
            </a:r>
            <a:r>
              <a:rPr lang="zh-CN" altLang="en-US" sz="2800" b="1" kern="0" dirty="0">
                <a:latin typeface="+mn-lt"/>
                <a:ea typeface="+mn-ea"/>
              </a:rPr>
              <a:t>，</a:t>
            </a:r>
            <a:r>
              <a:rPr lang="en-US" altLang="zh-CN" sz="2800" b="1" i="1" kern="0" dirty="0">
                <a:latin typeface="+mn-lt"/>
                <a:ea typeface="+mn-ea"/>
              </a:rPr>
              <a:t>y</a:t>
            </a:r>
            <a:r>
              <a:rPr lang="en-US" altLang="zh-CN" sz="2800" b="1" kern="0" baseline="-25000" dirty="0">
                <a:latin typeface="+mn-lt"/>
                <a:ea typeface="+mn-ea"/>
              </a:rPr>
              <a:t>e</a:t>
            </a:r>
            <a:r>
              <a:rPr lang="zh-CN" altLang="en-US" sz="2800" b="1" kern="0" dirty="0">
                <a:latin typeface="+mn-lt"/>
                <a:ea typeface="+mn-ea"/>
              </a:rPr>
              <a:t>）有：</a:t>
            </a:r>
          </a:p>
        </p:txBody>
      </p:sp>
      <p:graphicFrame>
        <p:nvGraphicFramePr>
          <p:cNvPr id="3074" name="Object 7"/>
          <p:cNvGraphicFramePr>
            <a:graphicFrameLocks noChangeAspect="1"/>
          </p:cNvGraphicFramePr>
          <p:nvPr/>
        </p:nvGraphicFramePr>
        <p:xfrm>
          <a:off x="2286000" y="4429125"/>
          <a:ext cx="3487738" cy="2141538"/>
        </p:xfrm>
        <a:graphic>
          <a:graphicData uri="http://schemas.openxmlformats.org/presentationml/2006/ole">
            <mc:AlternateContent xmlns:mc="http://schemas.openxmlformats.org/markup-compatibility/2006">
              <mc:Choice xmlns:v="urn:schemas-microsoft-com:vml" Requires="v">
                <p:oleObj spid="_x0000_s3080" name="公式" r:id="rId4" imgW="1562040" imgH="863280" progId="">
                  <p:embed/>
                </p:oleObj>
              </mc:Choice>
              <mc:Fallback>
                <p:oleObj name="公式" r:id="rId4" imgW="1562040" imgH="86328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429125"/>
                        <a:ext cx="3487738"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500063" y="571500"/>
            <a:ext cx="7772400" cy="5929313"/>
          </a:xfrm>
        </p:spPr>
        <p:txBody>
          <a:bodyPr/>
          <a:lstStyle/>
          <a:p>
            <a:r>
              <a:rPr lang="zh-CN" altLang="en-US" sz="2400" dirty="0" smtClean="0">
                <a:solidFill>
                  <a:srgbClr val="00B0F0"/>
                </a:solidFill>
              </a:rPr>
              <a:t>动点从原点出发走向终点的过程，可看作是各坐标轴每隔一个单位时间△</a:t>
            </a:r>
            <a:r>
              <a:rPr lang="en-US" altLang="zh-CN" sz="2400" dirty="0" smtClean="0">
                <a:solidFill>
                  <a:srgbClr val="00B0F0"/>
                </a:solidFill>
              </a:rPr>
              <a:t>t</a:t>
            </a:r>
            <a:r>
              <a:rPr lang="zh-CN" altLang="en-US" sz="2400" dirty="0" smtClean="0">
                <a:solidFill>
                  <a:srgbClr val="00B0F0"/>
                </a:solidFill>
              </a:rPr>
              <a:t>，分别以增量</a:t>
            </a:r>
            <a:r>
              <a:rPr lang="en-US" altLang="zh-CN" sz="2400" dirty="0" smtClean="0">
                <a:solidFill>
                  <a:srgbClr val="00B0F0"/>
                </a:solidFill>
              </a:rPr>
              <a:t>K </a:t>
            </a:r>
            <a:r>
              <a:rPr lang="en-US" altLang="zh-CN" sz="2400" i="1" dirty="0" err="1" smtClean="0">
                <a:solidFill>
                  <a:srgbClr val="00B0F0"/>
                </a:solidFill>
              </a:rPr>
              <a:t>x</a:t>
            </a:r>
            <a:r>
              <a:rPr lang="en-US" altLang="zh-CN" sz="2400" baseline="-25000" dirty="0" err="1" smtClean="0">
                <a:solidFill>
                  <a:srgbClr val="00B0F0"/>
                </a:solidFill>
              </a:rPr>
              <a:t>e</a:t>
            </a:r>
            <a:r>
              <a:rPr lang="zh-CN" altLang="en-US" sz="2400" dirty="0" smtClean="0">
                <a:solidFill>
                  <a:srgbClr val="00B0F0"/>
                </a:solidFill>
              </a:rPr>
              <a:t>和</a:t>
            </a:r>
            <a:r>
              <a:rPr lang="en-US" altLang="zh-CN" sz="2400" dirty="0" err="1" smtClean="0">
                <a:solidFill>
                  <a:srgbClr val="00B0F0"/>
                </a:solidFill>
              </a:rPr>
              <a:t>K</a:t>
            </a:r>
            <a:r>
              <a:rPr lang="en-US" altLang="zh-CN" sz="2400" i="1" dirty="0" err="1" smtClean="0">
                <a:solidFill>
                  <a:srgbClr val="00B0F0"/>
                </a:solidFill>
              </a:rPr>
              <a:t>y</a:t>
            </a:r>
            <a:r>
              <a:rPr lang="en-US" altLang="zh-CN" sz="2400" baseline="-25000" dirty="0" err="1" smtClean="0">
                <a:solidFill>
                  <a:srgbClr val="00B0F0"/>
                </a:solidFill>
              </a:rPr>
              <a:t>e</a:t>
            </a:r>
            <a:r>
              <a:rPr lang="zh-CN" altLang="en-US" sz="2400" dirty="0" smtClean="0">
                <a:solidFill>
                  <a:srgbClr val="00B0F0"/>
                </a:solidFill>
              </a:rPr>
              <a:t>同时对两个累加器进行累加的过程。</a:t>
            </a:r>
            <a:endParaRPr lang="en-US" altLang="zh-CN" sz="2400" dirty="0" smtClean="0">
              <a:solidFill>
                <a:srgbClr val="00B0F0"/>
              </a:solidFill>
            </a:endParaRPr>
          </a:p>
          <a:p>
            <a:endParaRPr lang="en-US" altLang="zh-CN" sz="2400" dirty="0" smtClean="0"/>
          </a:p>
          <a:p>
            <a:r>
              <a:rPr lang="zh-CN" altLang="en-US" sz="2400" dirty="0" smtClean="0">
                <a:solidFill>
                  <a:srgbClr val="00B0F0"/>
                </a:solidFill>
              </a:rPr>
              <a:t>比例系数</a:t>
            </a:r>
            <a:r>
              <a:rPr lang="en-US" altLang="zh-CN" sz="2400" dirty="0" smtClean="0">
                <a:solidFill>
                  <a:srgbClr val="00B0F0"/>
                </a:solidFill>
              </a:rPr>
              <a:t>K</a:t>
            </a:r>
            <a:r>
              <a:rPr lang="zh-CN" altLang="en-US" sz="2400" dirty="0" smtClean="0">
                <a:solidFill>
                  <a:srgbClr val="00B0F0"/>
                </a:solidFill>
              </a:rPr>
              <a:t>的选择</a:t>
            </a:r>
            <a:r>
              <a:rPr lang="en-US" altLang="zh-CN" sz="2400" dirty="0" smtClean="0">
                <a:solidFill>
                  <a:srgbClr val="FFFF00"/>
                </a:solidFill>
              </a:rPr>
              <a:t>:</a:t>
            </a:r>
          </a:p>
          <a:p>
            <a:pPr eaLnBrk="1" hangingPunct="1">
              <a:buFont typeface="Wingdings" pitchFamily="2" charset="2"/>
              <a:buNone/>
            </a:pPr>
            <a:r>
              <a:rPr lang="zh-CN" altLang="en-US" sz="2400" dirty="0" smtClean="0"/>
              <a:t>    每次增量△</a:t>
            </a:r>
            <a:r>
              <a:rPr lang="en-US" altLang="zh-CN" sz="2400" dirty="0" smtClean="0"/>
              <a:t>x</a:t>
            </a:r>
            <a:r>
              <a:rPr lang="zh-CN" altLang="en-US" sz="2400" dirty="0" smtClean="0"/>
              <a:t>和△</a:t>
            </a:r>
            <a:r>
              <a:rPr lang="en-US" altLang="zh-CN" sz="2400" dirty="0" smtClean="0"/>
              <a:t>y</a:t>
            </a:r>
            <a:r>
              <a:rPr lang="zh-CN" altLang="en-US" sz="2400" dirty="0" smtClean="0"/>
              <a:t>不大于</a:t>
            </a:r>
            <a:r>
              <a:rPr lang="en-US" altLang="zh-CN" sz="2400" dirty="0" smtClean="0"/>
              <a:t>1(</a:t>
            </a:r>
            <a:r>
              <a:rPr lang="zh-CN" altLang="en-US" sz="2400" dirty="0" smtClean="0"/>
              <a:t>保证坐标轴上每次分配脉冲数不超过</a:t>
            </a:r>
            <a:r>
              <a:rPr lang="en-US" altLang="zh-CN" sz="2400" dirty="0" smtClean="0"/>
              <a:t>1</a:t>
            </a:r>
            <a:r>
              <a:rPr lang="zh-CN" altLang="en-US" sz="2400" dirty="0" smtClean="0"/>
              <a:t>个</a:t>
            </a:r>
            <a:r>
              <a:rPr lang="en-US" altLang="zh-CN" sz="2400" dirty="0" smtClean="0"/>
              <a:t>)</a:t>
            </a:r>
            <a:r>
              <a:rPr lang="zh-CN" altLang="en-US" sz="2400" dirty="0" smtClean="0"/>
              <a:t>，即：</a:t>
            </a:r>
            <a:endParaRPr lang="en-US" altLang="zh-CN" sz="2400" dirty="0" smtClean="0"/>
          </a:p>
          <a:p>
            <a:pPr eaLnBrk="1" hangingPunct="1">
              <a:buFont typeface="Wingdings" pitchFamily="2" charset="2"/>
              <a:buNone/>
            </a:pPr>
            <a:r>
              <a:rPr lang="en-US" altLang="zh-CN" sz="2400" dirty="0" smtClean="0"/>
              <a:t>   </a:t>
            </a:r>
            <a:r>
              <a:rPr lang="zh-CN" altLang="en-US" sz="2400" dirty="0" smtClean="0"/>
              <a:t>    △</a:t>
            </a:r>
            <a:r>
              <a:rPr lang="en-US" altLang="zh-CN" sz="2400" dirty="0" smtClean="0"/>
              <a:t>x=</a:t>
            </a:r>
            <a:r>
              <a:rPr lang="en-US" altLang="zh-CN" sz="2400" dirty="0" err="1" smtClean="0"/>
              <a:t>kx</a:t>
            </a:r>
            <a:r>
              <a:rPr lang="en-US" altLang="zh-CN" sz="1800" dirty="0" err="1" smtClean="0"/>
              <a:t>e</a:t>
            </a:r>
            <a:r>
              <a:rPr lang="zh-CN" altLang="en-US" sz="2400" dirty="0" smtClean="0"/>
              <a:t>＜</a:t>
            </a:r>
            <a:r>
              <a:rPr lang="en-US" altLang="zh-CN" sz="2400" dirty="0" smtClean="0"/>
              <a:t>1     △y=</a:t>
            </a:r>
            <a:r>
              <a:rPr lang="en-US" altLang="zh-CN" sz="2400" dirty="0" err="1" smtClean="0"/>
              <a:t>ky</a:t>
            </a:r>
            <a:r>
              <a:rPr lang="en-US" altLang="zh-CN" sz="1800" dirty="0" err="1" smtClean="0"/>
              <a:t>e</a:t>
            </a:r>
            <a:r>
              <a:rPr lang="zh-CN" altLang="en-US" sz="2400" dirty="0" smtClean="0"/>
              <a:t>＜</a:t>
            </a:r>
            <a:r>
              <a:rPr lang="en-US" altLang="zh-CN" sz="2400" dirty="0" smtClean="0"/>
              <a:t>1</a:t>
            </a:r>
          </a:p>
          <a:p>
            <a:pPr eaLnBrk="1" hangingPunct="1">
              <a:buFont typeface="Wingdings" pitchFamily="2" charset="2"/>
              <a:buNone/>
            </a:pPr>
            <a:r>
              <a:rPr lang="zh-CN" altLang="en-US" sz="2400" dirty="0" smtClean="0"/>
              <a:t>     </a:t>
            </a:r>
            <a:r>
              <a:rPr lang="zh-CN" altLang="en-US" sz="2400" dirty="0" smtClean="0">
                <a:solidFill>
                  <a:srgbClr val="00B0F0"/>
                </a:solidFill>
              </a:rPr>
              <a:t>取寄存器（累加器）位数为</a:t>
            </a:r>
            <a:r>
              <a:rPr lang="en-US" altLang="zh-CN" sz="2400" dirty="0" smtClean="0">
                <a:solidFill>
                  <a:srgbClr val="00B0F0"/>
                </a:solidFill>
              </a:rPr>
              <a:t>N,  </a:t>
            </a:r>
            <a:r>
              <a:rPr lang="zh-CN" altLang="en-US" sz="2400" dirty="0" smtClean="0">
                <a:solidFill>
                  <a:srgbClr val="00B0F0"/>
                </a:solidFill>
              </a:rPr>
              <a:t>则</a:t>
            </a:r>
            <a:r>
              <a:rPr lang="en-US" altLang="zh-CN" sz="2400" dirty="0" err="1" smtClean="0">
                <a:solidFill>
                  <a:srgbClr val="00B0F0"/>
                </a:solidFill>
              </a:rPr>
              <a:t>x</a:t>
            </a:r>
            <a:r>
              <a:rPr lang="en-US" altLang="zh-CN" sz="1800" dirty="0" err="1" smtClean="0">
                <a:solidFill>
                  <a:srgbClr val="00B0F0"/>
                </a:solidFill>
              </a:rPr>
              <a:t>e</a:t>
            </a:r>
            <a:r>
              <a:rPr lang="zh-CN" altLang="en-US" sz="2400" dirty="0" smtClean="0">
                <a:solidFill>
                  <a:srgbClr val="00B0F0"/>
                </a:solidFill>
              </a:rPr>
              <a:t>和</a:t>
            </a:r>
            <a:r>
              <a:rPr lang="en-US" altLang="zh-CN" sz="2400" dirty="0" smtClean="0">
                <a:solidFill>
                  <a:srgbClr val="00B0F0"/>
                </a:solidFill>
              </a:rPr>
              <a:t>y</a:t>
            </a:r>
            <a:r>
              <a:rPr lang="en-US" altLang="zh-CN" sz="1800" dirty="0" smtClean="0">
                <a:solidFill>
                  <a:srgbClr val="00B0F0"/>
                </a:solidFill>
              </a:rPr>
              <a:t>e</a:t>
            </a:r>
            <a:r>
              <a:rPr lang="zh-CN" altLang="en-US" sz="2400" dirty="0" smtClean="0">
                <a:solidFill>
                  <a:srgbClr val="00B0F0"/>
                </a:solidFill>
              </a:rPr>
              <a:t>的最大寄存器容量为</a:t>
            </a:r>
            <a:r>
              <a:rPr lang="en-US" altLang="zh-CN" sz="2400" dirty="0" err="1" smtClean="0">
                <a:solidFill>
                  <a:srgbClr val="00B0F0"/>
                </a:solidFill>
              </a:rPr>
              <a:t>2</a:t>
            </a:r>
            <a:r>
              <a:rPr lang="en-US" altLang="zh-CN" sz="2400" baseline="30000" dirty="0" err="1" smtClean="0">
                <a:solidFill>
                  <a:srgbClr val="00B0F0"/>
                </a:solidFill>
              </a:rPr>
              <a:t>N</a:t>
            </a:r>
            <a:r>
              <a:rPr lang="en-US" altLang="zh-CN" sz="2400" dirty="0" smtClean="0">
                <a:solidFill>
                  <a:srgbClr val="00B0F0"/>
                </a:solidFill>
              </a:rPr>
              <a:t>-1</a:t>
            </a:r>
          </a:p>
          <a:p>
            <a:pPr eaLnBrk="1" hangingPunct="1">
              <a:buFont typeface="Wingdings" pitchFamily="2" charset="2"/>
              <a:buNone/>
            </a:pPr>
            <a:r>
              <a:rPr lang="en-US" altLang="zh-CN" sz="2400" dirty="0" smtClean="0"/>
              <a:t>      △x=</a:t>
            </a:r>
            <a:r>
              <a:rPr lang="en-US" altLang="zh-CN" sz="2400" dirty="0" err="1" smtClean="0"/>
              <a:t>kx</a:t>
            </a:r>
            <a:r>
              <a:rPr lang="en-US" altLang="zh-CN" sz="1800" dirty="0" err="1" smtClean="0"/>
              <a:t>e</a:t>
            </a:r>
            <a:r>
              <a:rPr lang="en-US" altLang="zh-CN" sz="2400" dirty="0" smtClean="0"/>
              <a:t>=k(</a:t>
            </a:r>
            <a:r>
              <a:rPr lang="en-US" altLang="zh-CN" sz="2400" dirty="0" err="1" smtClean="0"/>
              <a:t>2</a:t>
            </a:r>
            <a:r>
              <a:rPr lang="en-US" altLang="zh-CN" sz="2400" baseline="30000" dirty="0" err="1" smtClean="0"/>
              <a:t>N</a:t>
            </a:r>
            <a:r>
              <a:rPr lang="en-US" altLang="zh-CN" sz="2400" dirty="0" smtClean="0"/>
              <a:t>-1)</a:t>
            </a:r>
            <a:r>
              <a:rPr lang="zh-CN" altLang="en-US" sz="2400" dirty="0" smtClean="0"/>
              <a:t>＜</a:t>
            </a:r>
            <a:r>
              <a:rPr lang="en-US" altLang="zh-CN" sz="2400" dirty="0" smtClean="0"/>
              <a:t>1    △y=</a:t>
            </a:r>
            <a:r>
              <a:rPr lang="en-US" altLang="zh-CN" sz="2400" dirty="0" err="1" smtClean="0"/>
              <a:t>ky</a:t>
            </a:r>
            <a:r>
              <a:rPr lang="en-US" altLang="zh-CN" sz="1800" dirty="0" err="1" smtClean="0"/>
              <a:t>e</a:t>
            </a:r>
            <a:r>
              <a:rPr lang="en-US" altLang="zh-CN" sz="2400" dirty="0" smtClean="0"/>
              <a:t>=k(</a:t>
            </a:r>
            <a:r>
              <a:rPr lang="en-US" altLang="zh-CN" sz="2400" dirty="0" err="1" smtClean="0"/>
              <a:t>2</a:t>
            </a:r>
            <a:r>
              <a:rPr lang="en-US" altLang="zh-CN" sz="2400" baseline="30000" dirty="0" err="1" smtClean="0"/>
              <a:t>N</a:t>
            </a:r>
            <a:r>
              <a:rPr lang="en-US" altLang="zh-CN" sz="2400" dirty="0" smtClean="0"/>
              <a:t>-1)</a:t>
            </a:r>
            <a:r>
              <a:rPr lang="zh-CN" altLang="en-US" sz="2400" dirty="0" smtClean="0"/>
              <a:t>＜</a:t>
            </a:r>
            <a:r>
              <a:rPr lang="en-US" altLang="zh-CN" sz="2400" dirty="0" smtClean="0"/>
              <a:t>1</a:t>
            </a:r>
          </a:p>
          <a:p>
            <a:pPr eaLnBrk="1" hangingPunct="1">
              <a:buFont typeface="Wingdings" pitchFamily="2" charset="2"/>
              <a:buNone/>
            </a:pPr>
            <a:r>
              <a:rPr lang="zh-CN" altLang="en-US" sz="2400" dirty="0" smtClean="0"/>
              <a:t>   一般取</a:t>
            </a:r>
            <a:r>
              <a:rPr lang="en-US" altLang="zh-CN" sz="2400" dirty="0" smtClean="0"/>
              <a:t>K=1/</a:t>
            </a:r>
            <a:r>
              <a:rPr lang="en-US" altLang="zh-CN" sz="2400" dirty="0" err="1" smtClean="0"/>
              <a:t>2</a:t>
            </a:r>
            <a:r>
              <a:rPr lang="en-US" altLang="zh-CN" sz="2400" baseline="30000" dirty="0" err="1" smtClean="0"/>
              <a:t>N</a:t>
            </a:r>
            <a:r>
              <a:rPr lang="zh-CN" altLang="en-US" sz="2400" baseline="30000" dirty="0" smtClean="0"/>
              <a:t>，</a:t>
            </a:r>
            <a:r>
              <a:rPr lang="zh-CN" altLang="en-US" sz="2400" dirty="0" smtClean="0"/>
              <a:t>此时</a:t>
            </a:r>
            <a:endParaRPr lang="en-US" altLang="zh-CN" sz="2400" dirty="0" smtClean="0"/>
          </a:p>
          <a:p>
            <a:pPr eaLnBrk="1" hangingPunct="1">
              <a:buFont typeface="Wingdings" pitchFamily="2" charset="2"/>
              <a:buNone/>
            </a:pPr>
            <a:r>
              <a:rPr lang="en-US" altLang="zh-CN" sz="2400" dirty="0" smtClean="0"/>
              <a:t>      </a:t>
            </a:r>
            <a:r>
              <a:rPr lang="zh-CN" altLang="en-US" sz="2400" dirty="0" smtClean="0"/>
              <a:t>△</a:t>
            </a:r>
            <a:r>
              <a:rPr lang="en-US" altLang="zh-CN" sz="2400" dirty="0" smtClean="0"/>
              <a:t>x=</a:t>
            </a:r>
            <a:r>
              <a:rPr lang="en-US" altLang="zh-CN" sz="2400" dirty="0" err="1" smtClean="0"/>
              <a:t>kx</a:t>
            </a:r>
            <a:r>
              <a:rPr lang="en-US" altLang="zh-CN" sz="1800" dirty="0" err="1" smtClean="0"/>
              <a:t>e</a:t>
            </a:r>
            <a:r>
              <a:rPr lang="en-US" altLang="zh-CN" sz="2400" dirty="0" smtClean="0"/>
              <a:t>=(</a:t>
            </a:r>
            <a:r>
              <a:rPr lang="en-US" altLang="zh-CN" sz="2400" dirty="0" err="1" smtClean="0"/>
              <a:t>2</a:t>
            </a:r>
            <a:r>
              <a:rPr lang="en-US" altLang="zh-CN" sz="2400" baseline="30000" dirty="0" err="1" smtClean="0"/>
              <a:t>N</a:t>
            </a:r>
            <a:r>
              <a:rPr lang="en-US" altLang="zh-CN" sz="2400" dirty="0" smtClean="0"/>
              <a:t>-1)/</a:t>
            </a:r>
            <a:r>
              <a:rPr lang="en-US" altLang="zh-CN" sz="2400" dirty="0" err="1" smtClean="0"/>
              <a:t>2</a:t>
            </a:r>
            <a:r>
              <a:rPr lang="en-US" altLang="zh-CN" sz="2400" baseline="30000" dirty="0" err="1" smtClean="0"/>
              <a:t>N</a:t>
            </a:r>
            <a:r>
              <a:rPr lang="zh-CN" altLang="en-US" sz="2400" dirty="0" smtClean="0"/>
              <a:t>＜</a:t>
            </a:r>
            <a:r>
              <a:rPr lang="en-US" altLang="zh-CN" sz="2400" dirty="0" smtClean="0"/>
              <a:t>1  △y=</a:t>
            </a:r>
            <a:r>
              <a:rPr lang="en-US" altLang="zh-CN" sz="2400" dirty="0" err="1" smtClean="0"/>
              <a:t>ky</a:t>
            </a:r>
            <a:r>
              <a:rPr lang="en-US" altLang="zh-CN" sz="1800" dirty="0" err="1" smtClean="0"/>
              <a:t>e</a:t>
            </a:r>
            <a:r>
              <a:rPr lang="en-US" altLang="zh-CN" sz="2400" dirty="0" smtClean="0"/>
              <a:t>=(</a:t>
            </a:r>
            <a:r>
              <a:rPr lang="en-US" altLang="zh-CN" sz="2400" dirty="0" err="1" smtClean="0"/>
              <a:t>2</a:t>
            </a:r>
            <a:r>
              <a:rPr lang="en-US" altLang="zh-CN" sz="2400" baseline="30000" dirty="0" err="1" smtClean="0"/>
              <a:t>N</a:t>
            </a:r>
            <a:r>
              <a:rPr lang="en-US" altLang="zh-CN" sz="2400" dirty="0" smtClean="0"/>
              <a:t>-1)/</a:t>
            </a:r>
            <a:r>
              <a:rPr lang="en-US" altLang="zh-CN" sz="2400" dirty="0" err="1" smtClean="0"/>
              <a:t>2</a:t>
            </a:r>
            <a:r>
              <a:rPr lang="en-US" altLang="zh-CN" sz="2400" baseline="30000" dirty="0" err="1" smtClean="0"/>
              <a:t>N</a:t>
            </a:r>
            <a:r>
              <a:rPr lang="zh-CN" altLang="en-US" sz="2400" dirty="0" smtClean="0"/>
              <a:t>＜</a:t>
            </a:r>
            <a:r>
              <a:rPr lang="en-US" altLang="zh-CN" sz="2400" dirty="0" smtClean="0"/>
              <a:t>1  </a:t>
            </a:r>
          </a:p>
          <a:p>
            <a:pPr eaLnBrk="1" hangingPunct="1">
              <a:buFont typeface="Wingdings" pitchFamily="2" charset="2"/>
              <a:buNone/>
            </a:pPr>
            <a:r>
              <a:rPr lang="en-US" altLang="zh-CN" sz="2400" dirty="0" smtClean="0"/>
              <a:t>        </a:t>
            </a:r>
            <a:r>
              <a:rPr lang="zh-CN" altLang="en-US" sz="2400" dirty="0" smtClean="0">
                <a:solidFill>
                  <a:srgbClr val="00B0F0"/>
                </a:solidFill>
              </a:rPr>
              <a:t>累加次数   </a:t>
            </a:r>
            <a:r>
              <a:rPr lang="en-US" altLang="zh-CN" sz="2400" dirty="0" smtClean="0">
                <a:solidFill>
                  <a:srgbClr val="00B0F0"/>
                </a:solidFill>
              </a:rPr>
              <a:t>m=</a:t>
            </a:r>
            <a:r>
              <a:rPr lang="en-US" altLang="zh-CN" sz="2400" dirty="0" err="1" smtClean="0">
                <a:solidFill>
                  <a:srgbClr val="00B0F0"/>
                </a:solidFill>
              </a:rPr>
              <a:t>2</a:t>
            </a:r>
            <a:r>
              <a:rPr lang="en-US" altLang="zh-CN" sz="2400" baseline="30000" dirty="0" err="1" smtClean="0">
                <a:solidFill>
                  <a:srgbClr val="00B0F0"/>
                </a:solidFill>
              </a:rPr>
              <a:t>N</a:t>
            </a:r>
            <a:endParaRPr lang="zh-CN" altLang="en-US" dirty="0" smtClean="0">
              <a:solidFill>
                <a:srgbClr val="00B0F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a:xfrm>
            <a:off x="571500" y="500063"/>
            <a:ext cx="7772400" cy="3714750"/>
          </a:xfrm>
        </p:spPr>
        <p:txBody>
          <a:bodyPr>
            <a:normAutofit fontScale="85000" lnSpcReduction="20000"/>
          </a:bodyPr>
          <a:lstStyle/>
          <a:p>
            <a:pPr eaLnBrk="1" hangingPunct="1">
              <a:buFont typeface="Wingdings" pitchFamily="2" charset="2"/>
              <a:buNone/>
            </a:pPr>
            <a:r>
              <a:rPr lang="en-US" altLang="zh-CN" sz="2400" dirty="0" smtClean="0"/>
              <a:t> </a:t>
            </a:r>
            <a:endParaRPr lang="en-US" altLang="zh-CN" sz="2400" baseline="30000" dirty="0" smtClean="0"/>
          </a:p>
          <a:p>
            <a:pPr eaLnBrk="1" hangingPunct="1">
              <a:lnSpc>
                <a:spcPct val="90000"/>
              </a:lnSpc>
            </a:pPr>
            <a:r>
              <a:rPr lang="zh-CN" altLang="en-US" sz="2400" dirty="0" smtClean="0">
                <a:solidFill>
                  <a:srgbClr val="FF0000"/>
                </a:solidFill>
              </a:rPr>
              <a:t>比例系数</a:t>
            </a:r>
            <a:r>
              <a:rPr lang="de-DE" altLang="zh-CN" sz="2400" i="1" dirty="0" smtClean="0">
                <a:solidFill>
                  <a:srgbClr val="FF0000"/>
                </a:solidFill>
              </a:rPr>
              <a:t>K</a:t>
            </a:r>
            <a:r>
              <a:rPr lang="zh-CN" altLang="en-US" sz="2400" dirty="0" smtClean="0">
                <a:solidFill>
                  <a:srgbClr val="FF0000"/>
                </a:solidFill>
              </a:rPr>
              <a:t>和累加次数</a:t>
            </a:r>
            <a:r>
              <a:rPr lang="de-DE" altLang="zh-CN" sz="2400" i="1" dirty="0" smtClean="0">
                <a:solidFill>
                  <a:srgbClr val="FF0000"/>
                </a:solidFill>
              </a:rPr>
              <a:t>m</a:t>
            </a:r>
            <a:r>
              <a:rPr lang="zh-CN" altLang="en-US" sz="2400" dirty="0" smtClean="0"/>
              <a:t>之间有如下的关系： </a:t>
            </a: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algn="just" eaLnBrk="1" hangingPunct="1">
              <a:lnSpc>
                <a:spcPct val="90000"/>
              </a:lnSpc>
            </a:pPr>
            <a:r>
              <a:rPr lang="en-US" altLang="zh-CN" sz="2400" i="1" dirty="0" smtClean="0"/>
              <a:t>n</a:t>
            </a:r>
            <a:r>
              <a:rPr lang="zh-CN" altLang="en-US" sz="2400" dirty="0" smtClean="0"/>
              <a:t>为寄存器的位数，对于二进制数</a:t>
            </a:r>
            <a:r>
              <a:rPr lang="en-US" altLang="zh-CN" sz="2400" i="1" dirty="0" err="1" smtClean="0"/>
              <a:t>Kx</a:t>
            </a:r>
            <a:r>
              <a:rPr lang="en-US" altLang="zh-CN" sz="2400" baseline="-25000" dirty="0" err="1" smtClean="0"/>
              <a:t>e</a:t>
            </a:r>
            <a:r>
              <a:rPr lang="zh-CN" altLang="en-US" sz="2400" dirty="0" smtClean="0"/>
              <a:t>与</a:t>
            </a:r>
            <a:r>
              <a:rPr lang="en-US" altLang="zh-CN" sz="2400" i="1" dirty="0" err="1" smtClean="0"/>
              <a:t>x</a:t>
            </a:r>
            <a:r>
              <a:rPr lang="en-US" altLang="zh-CN" sz="2400" baseline="-25000" dirty="0" err="1" smtClean="0"/>
              <a:t>e</a:t>
            </a:r>
            <a:r>
              <a:rPr lang="zh-CN" altLang="en-US" sz="2400" dirty="0" smtClean="0"/>
              <a:t>是相同的，只是小数点位置不同，可以用</a:t>
            </a:r>
            <a:r>
              <a:rPr lang="en-US" altLang="zh-CN" sz="2400" i="1" dirty="0" err="1" smtClean="0"/>
              <a:t>x</a:t>
            </a:r>
            <a:r>
              <a:rPr lang="en-US" altLang="zh-CN" sz="2400" baseline="-25000" dirty="0" err="1" smtClean="0"/>
              <a:t>e</a:t>
            </a:r>
            <a:r>
              <a:rPr lang="zh-CN" altLang="en-US" sz="2400" dirty="0" smtClean="0"/>
              <a:t>直接对</a:t>
            </a:r>
            <a:r>
              <a:rPr lang="en-US" altLang="zh-CN" sz="2400" dirty="0" smtClean="0"/>
              <a:t>x</a:t>
            </a:r>
            <a:r>
              <a:rPr lang="zh-CN" altLang="en-US" sz="2400" dirty="0" smtClean="0"/>
              <a:t>轴进行累加，用</a:t>
            </a:r>
            <a:r>
              <a:rPr lang="en-US" altLang="zh-CN" sz="2400" i="1" dirty="0" smtClean="0"/>
              <a:t>y</a:t>
            </a:r>
            <a:r>
              <a:rPr lang="en-US" altLang="zh-CN" sz="2400" baseline="-25000" dirty="0" smtClean="0"/>
              <a:t>e</a:t>
            </a:r>
            <a:r>
              <a:rPr lang="zh-CN" altLang="en-US" sz="2400" dirty="0" smtClean="0"/>
              <a:t>直接对</a:t>
            </a:r>
            <a:r>
              <a:rPr lang="en-US" altLang="zh-CN" sz="2400" i="1" dirty="0" smtClean="0"/>
              <a:t>y</a:t>
            </a:r>
            <a:r>
              <a:rPr lang="zh-CN" altLang="en-US" sz="2400" dirty="0" smtClean="0"/>
              <a:t>轴进行累加。</a:t>
            </a:r>
            <a:endParaRPr lang="en-US" altLang="zh-CN" sz="2400" dirty="0" smtClean="0"/>
          </a:p>
          <a:p>
            <a:pPr algn="just" eaLnBrk="1" hangingPunct="1">
              <a:lnSpc>
                <a:spcPct val="90000"/>
              </a:lnSpc>
            </a:pPr>
            <a:endParaRPr lang="zh-CN" altLang="en-US" sz="2400" dirty="0" smtClean="0"/>
          </a:p>
          <a:p>
            <a:pPr algn="just" eaLnBrk="1" hangingPunct="1">
              <a:lnSpc>
                <a:spcPct val="90000"/>
              </a:lnSpc>
            </a:pPr>
            <a:r>
              <a:rPr lang="zh-CN" altLang="en-US" sz="2400" dirty="0" smtClean="0"/>
              <a:t> 为防止累加溢出脉冲过慢，影响生产率，在插补前将</a:t>
            </a:r>
            <a:r>
              <a:rPr lang="en-US" altLang="zh-CN" sz="2400" dirty="0" err="1" smtClean="0"/>
              <a:t>k</a:t>
            </a:r>
            <a:r>
              <a:rPr lang="en-US" altLang="zh-CN" sz="2400" i="1" dirty="0" err="1" smtClean="0"/>
              <a:t>x</a:t>
            </a:r>
            <a:r>
              <a:rPr lang="en-US" altLang="zh-CN" sz="2400" baseline="-25000" dirty="0" err="1" smtClean="0"/>
              <a:t>e</a:t>
            </a:r>
            <a:r>
              <a:rPr lang="zh-CN" altLang="en-US" sz="2400" dirty="0" smtClean="0"/>
              <a:t>、</a:t>
            </a:r>
            <a:r>
              <a:rPr lang="en-US" altLang="zh-CN" sz="2400" dirty="0" err="1" smtClean="0"/>
              <a:t>k</a:t>
            </a:r>
            <a:r>
              <a:rPr lang="en-US" altLang="zh-CN" sz="2400" i="1" dirty="0" err="1" smtClean="0"/>
              <a:t>y</a:t>
            </a:r>
            <a:r>
              <a:rPr lang="en-US" altLang="zh-CN" sz="2400" baseline="-25000" dirty="0" err="1" smtClean="0"/>
              <a:t>e</a:t>
            </a:r>
            <a:r>
              <a:rPr lang="zh-CN" altLang="en-US" sz="2400" dirty="0" smtClean="0"/>
              <a:t>同时放大</a:t>
            </a:r>
            <a:r>
              <a:rPr lang="en-US" altLang="zh-CN" sz="2400" dirty="0" err="1" smtClean="0"/>
              <a:t>2</a:t>
            </a:r>
            <a:r>
              <a:rPr lang="en-US" altLang="zh-CN" sz="2400" baseline="30000" dirty="0" err="1" smtClean="0"/>
              <a:t>N</a:t>
            </a:r>
            <a:r>
              <a:rPr lang="zh-CN" altLang="en-US" sz="2400" dirty="0" smtClean="0"/>
              <a:t>倍，提高进给速度。</a:t>
            </a:r>
            <a:r>
              <a:rPr lang="en-US" altLang="zh-CN" sz="2400" dirty="0" smtClean="0"/>
              <a:t>(</a:t>
            </a:r>
            <a:r>
              <a:rPr lang="zh-CN" altLang="en-US" sz="2400" dirty="0" smtClean="0">
                <a:solidFill>
                  <a:srgbClr val="FF0000"/>
                </a:solidFill>
              </a:rPr>
              <a:t>左移规格化</a:t>
            </a:r>
            <a:r>
              <a:rPr lang="en-US" altLang="zh-CN" sz="2400" dirty="0" smtClean="0"/>
              <a:t>)</a:t>
            </a:r>
          </a:p>
          <a:p>
            <a:pPr algn="just" eaLnBrk="1" hangingPunct="1">
              <a:lnSpc>
                <a:spcPct val="90000"/>
              </a:lnSpc>
            </a:pPr>
            <a:endParaRPr lang="en-US" altLang="zh-CN" sz="2400" dirty="0" smtClean="0"/>
          </a:p>
          <a:p>
            <a:pPr algn="just" eaLnBrk="1" hangingPunct="1">
              <a:lnSpc>
                <a:spcPct val="90000"/>
              </a:lnSpc>
            </a:pPr>
            <a:r>
              <a:rPr lang="zh-CN" altLang="en-US" sz="2400" dirty="0" smtClean="0"/>
              <a:t>为加快插补速度，累加器初值一般置为累加器容量的一半。</a:t>
            </a:r>
          </a:p>
        </p:txBody>
      </p:sp>
      <p:graphicFrame>
        <p:nvGraphicFramePr>
          <p:cNvPr id="4098" name="Object 6"/>
          <p:cNvGraphicFramePr>
            <a:graphicFrameLocks noChangeAspect="1"/>
          </p:cNvGraphicFramePr>
          <p:nvPr/>
        </p:nvGraphicFramePr>
        <p:xfrm>
          <a:off x="2286000" y="1571625"/>
          <a:ext cx="3524250" cy="1079500"/>
        </p:xfrm>
        <a:graphic>
          <a:graphicData uri="http://schemas.openxmlformats.org/presentationml/2006/ole">
            <mc:AlternateContent xmlns:mc="http://schemas.openxmlformats.org/markup-compatibility/2006">
              <mc:Choice xmlns:v="urn:schemas-microsoft-com:vml" Requires="v">
                <p:oleObj spid="_x0000_s4104" name="公式" r:id="rId3" imgW="1346040" imgH="393480" progId="">
                  <p:embed/>
                </p:oleObj>
              </mc:Choice>
              <mc:Fallback>
                <p:oleObj name="公式" r:id="rId3" imgW="134604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71625"/>
                        <a:ext cx="3524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285750" y="714375"/>
            <a:ext cx="8358188" cy="1947863"/>
          </a:xfrm>
        </p:spPr>
        <p:txBody>
          <a:bodyPr/>
          <a:lstStyle/>
          <a:p>
            <a:pPr>
              <a:buFont typeface="Wingdings" pitchFamily="2" charset="2"/>
              <a:buNone/>
            </a:pPr>
            <a:r>
              <a:rPr lang="zh-CN" altLang="en-US" sz="2400" smtClean="0"/>
              <a:t>例：数字积分插补第一象限直线</a:t>
            </a:r>
            <a:r>
              <a:rPr lang="en-US" altLang="zh-CN" sz="2400" smtClean="0"/>
              <a:t>OA</a:t>
            </a:r>
            <a:r>
              <a:rPr lang="zh-CN" altLang="en-US" sz="2400" smtClean="0"/>
              <a:t>，起点为</a:t>
            </a:r>
            <a:r>
              <a:rPr lang="en-US" altLang="zh-CN" sz="2400" smtClean="0"/>
              <a:t>O( 0 , 0 ) </a:t>
            </a:r>
            <a:r>
              <a:rPr lang="zh-CN" altLang="en-US" sz="2400" smtClean="0"/>
              <a:t>，终点为</a:t>
            </a:r>
            <a:r>
              <a:rPr lang="en-US" altLang="zh-CN" sz="2400" smtClean="0"/>
              <a:t>A ( 5 , 3 )</a:t>
            </a:r>
            <a:r>
              <a:rPr lang="zh-CN" altLang="en-US" sz="2400" smtClean="0"/>
              <a:t>。取被积函数寄存器分别为</a:t>
            </a:r>
            <a:r>
              <a:rPr lang="en-US" altLang="zh-CN" sz="2400" smtClean="0"/>
              <a:t>Jx</a:t>
            </a:r>
            <a:r>
              <a:rPr lang="zh-CN" altLang="en-US" sz="2400" smtClean="0"/>
              <a:t>， </a:t>
            </a:r>
            <a:r>
              <a:rPr lang="en-US" altLang="zh-CN" sz="2400" smtClean="0"/>
              <a:t>Jy</a:t>
            </a:r>
            <a:r>
              <a:rPr lang="zh-CN" altLang="en-US" sz="2400" smtClean="0"/>
              <a:t>，累加器（余数寄存器）分别为</a:t>
            </a:r>
            <a:r>
              <a:rPr lang="en-US" altLang="zh-CN" sz="2400" smtClean="0"/>
              <a:t>J</a:t>
            </a:r>
            <a:r>
              <a:rPr lang="en-US" altLang="zh-CN" sz="1400" smtClean="0"/>
              <a:t>RX</a:t>
            </a:r>
            <a:r>
              <a:rPr lang="zh-CN" altLang="en-US" sz="2400" smtClean="0"/>
              <a:t>、</a:t>
            </a:r>
            <a:r>
              <a:rPr lang="en-US" altLang="zh-CN" sz="2400" smtClean="0"/>
              <a:t>J</a:t>
            </a:r>
            <a:r>
              <a:rPr lang="en-US" altLang="zh-CN" sz="1400" smtClean="0"/>
              <a:t>RY</a:t>
            </a:r>
            <a:r>
              <a:rPr lang="zh-CN" altLang="en-US" sz="2400" smtClean="0"/>
              <a:t>，终点计数器为 </a:t>
            </a:r>
            <a:r>
              <a:rPr lang="en-US" altLang="zh-CN" sz="2400" smtClean="0"/>
              <a:t>JE</a:t>
            </a:r>
            <a:r>
              <a:rPr lang="zh-CN" altLang="en-US" sz="2400" smtClean="0"/>
              <a:t>，且都是三位二进制寄存器。</a:t>
            </a:r>
            <a:endParaRPr lang="zh-CN" altLang="en-US" smtClean="0"/>
          </a:p>
        </p:txBody>
      </p:sp>
      <p:sp>
        <p:nvSpPr>
          <p:cNvPr id="50179" name="Line 4"/>
          <p:cNvSpPr>
            <a:spLocks noChangeShapeType="1"/>
          </p:cNvSpPr>
          <p:nvPr/>
        </p:nvSpPr>
        <p:spPr bwMode="auto">
          <a:xfrm>
            <a:off x="2643188" y="5457825"/>
            <a:ext cx="4038600" cy="0"/>
          </a:xfrm>
          <a:prstGeom prst="line">
            <a:avLst/>
          </a:prstGeom>
          <a:noFill/>
          <a:ln w="9525">
            <a:solidFill>
              <a:schemeClr val="tx1"/>
            </a:solidFill>
            <a:round/>
            <a:headEnd/>
            <a:tailEnd type="triangle" w="med" len="med"/>
          </a:ln>
        </p:spPr>
        <p:txBody>
          <a:bodyPr wrap="none"/>
          <a:lstStyle/>
          <a:p>
            <a:endParaRPr lang="zh-CN" altLang="en-US"/>
          </a:p>
        </p:txBody>
      </p:sp>
      <p:sp>
        <p:nvSpPr>
          <p:cNvPr id="50180" name="Line 5"/>
          <p:cNvSpPr>
            <a:spLocks noChangeShapeType="1"/>
          </p:cNvSpPr>
          <p:nvPr/>
        </p:nvSpPr>
        <p:spPr bwMode="auto">
          <a:xfrm flipV="1">
            <a:off x="2643188" y="2790825"/>
            <a:ext cx="0" cy="2667000"/>
          </a:xfrm>
          <a:prstGeom prst="line">
            <a:avLst/>
          </a:prstGeom>
          <a:noFill/>
          <a:ln w="9525">
            <a:solidFill>
              <a:schemeClr val="tx1"/>
            </a:solidFill>
            <a:round/>
            <a:headEnd/>
            <a:tailEnd type="triangle" w="med" len="med"/>
          </a:ln>
        </p:spPr>
        <p:txBody>
          <a:bodyPr wrap="none"/>
          <a:lstStyle/>
          <a:p>
            <a:endParaRPr lang="zh-CN" altLang="en-US"/>
          </a:p>
        </p:txBody>
      </p:sp>
      <p:sp>
        <p:nvSpPr>
          <p:cNvPr id="50181" name="Rectangle 6"/>
          <p:cNvSpPr>
            <a:spLocks noChangeArrowheads="1"/>
          </p:cNvSpPr>
          <p:nvPr/>
        </p:nvSpPr>
        <p:spPr bwMode="auto">
          <a:xfrm>
            <a:off x="6410325" y="5586413"/>
            <a:ext cx="404813" cy="457200"/>
          </a:xfrm>
          <a:prstGeom prst="rect">
            <a:avLst/>
          </a:prstGeom>
          <a:noFill/>
          <a:ln w="9525">
            <a:noFill/>
            <a:miter lim="800000"/>
            <a:headEnd/>
            <a:tailEnd/>
          </a:ln>
        </p:spPr>
        <p:txBody>
          <a:bodyPr wrap="none">
            <a:spAutoFit/>
          </a:bodyPr>
          <a:lstStyle/>
          <a:p>
            <a:r>
              <a:rPr lang="en-US" altLang="zh-CN"/>
              <a:t>X</a:t>
            </a:r>
          </a:p>
        </p:txBody>
      </p:sp>
      <p:sp>
        <p:nvSpPr>
          <p:cNvPr id="50182" name="Rectangle 7"/>
          <p:cNvSpPr>
            <a:spLocks noChangeArrowheads="1"/>
          </p:cNvSpPr>
          <p:nvPr/>
        </p:nvSpPr>
        <p:spPr bwMode="auto">
          <a:xfrm>
            <a:off x="2286000" y="5475288"/>
            <a:ext cx="404813" cy="457200"/>
          </a:xfrm>
          <a:prstGeom prst="rect">
            <a:avLst/>
          </a:prstGeom>
          <a:noFill/>
          <a:ln w="9525">
            <a:noFill/>
            <a:miter lim="800000"/>
            <a:headEnd/>
            <a:tailEnd/>
          </a:ln>
        </p:spPr>
        <p:txBody>
          <a:bodyPr wrap="none">
            <a:spAutoFit/>
          </a:bodyPr>
          <a:lstStyle/>
          <a:p>
            <a:r>
              <a:rPr lang="en-US" altLang="zh-CN"/>
              <a:t>O</a:t>
            </a:r>
          </a:p>
        </p:txBody>
      </p:sp>
      <p:sp>
        <p:nvSpPr>
          <p:cNvPr id="50183" name="Rectangle 8"/>
          <p:cNvSpPr>
            <a:spLocks noChangeArrowheads="1"/>
          </p:cNvSpPr>
          <p:nvPr/>
        </p:nvSpPr>
        <p:spPr bwMode="auto">
          <a:xfrm>
            <a:off x="2109788" y="2790825"/>
            <a:ext cx="404812" cy="457200"/>
          </a:xfrm>
          <a:prstGeom prst="rect">
            <a:avLst/>
          </a:prstGeom>
          <a:noFill/>
          <a:ln w="9525">
            <a:noFill/>
            <a:miter lim="800000"/>
            <a:headEnd/>
            <a:tailEnd/>
          </a:ln>
        </p:spPr>
        <p:txBody>
          <a:bodyPr wrap="none">
            <a:spAutoFit/>
          </a:bodyPr>
          <a:lstStyle/>
          <a:p>
            <a:r>
              <a:rPr lang="en-US" altLang="zh-CN"/>
              <a:t>Y</a:t>
            </a:r>
          </a:p>
        </p:txBody>
      </p:sp>
      <p:sp>
        <p:nvSpPr>
          <p:cNvPr id="50184" name="Line 12"/>
          <p:cNvSpPr>
            <a:spLocks noChangeShapeType="1"/>
          </p:cNvSpPr>
          <p:nvPr/>
        </p:nvSpPr>
        <p:spPr bwMode="auto">
          <a:xfrm flipV="1">
            <a:off x="3176588" y="3857625"/>
            <a:ext cx="0" cy="1600200"/>
          </a:xfrm>
          <a:prstGeom prst="line">
            <a:avLst/>
          </a:prstGeom>
          <a:noFill/>
          <a:ln w="9525">
            <a:solidFill>
              <a:schemeClr val="tx1"/>
            </a:solidFill>
            <a:round/>
            <a:headEnd/>
            <a:tailEnd/>
          </a:ln>
        </p:spPr>
        <p:txBody>
          <a:bodyPr wrap="none"/>
          <a:lstStyle/>
          <a:p>
            <a:endParaRPr lang="zh-CN" altLang="en-US"/>
          </a:p>
        </p:txBody>
      </p:sp>
      <p:sp>
        <p:nvSpPr>
          <p:cNvPr id="50185" name="Line 13"/>
          <p:cNvSpPr>
            <a:spLocks noChangeShapeType="1"/>
          </p:cNvSpPr>
          <p:nvPr/>
        </p:nvSpPr>
        <p:spPr bwMode="auto">
          <a:xfrm flipV="1">
            <a:off x="3709988" y="3857625"/>
            <a:ext cx="0" cy="1600200"/>
          </a:xfrm>
          <a:prstGeom prst="line">
            <a:avLst/>
          </a:prstGeom>
          <a:noFill/>
          <a:ln w="9525">
            <a:solidFill>
              <a:schemeClr val="tx1"/>
            </a:solidFill>
            <a:round/>
            <a:headEnd/>
            <a:tailEnd/>
          </a:ln>
        </p:spPr>
        <p:txBody>
          <a:bodyPr wrap="none"/>
          <a:lstStyle/>
          <a:p>
            <a:endParaRPr lang="zh-CN" altLang="en-US"/>
          </a:p>
        </p:txBody>
      </p:sp>
      <p:sp>
        <p:nvSpPr>
          <p:cNvPr id="50186" name="Line 14"/>
          <p:cNvSpPr>
            <a:spLocks noChangeShapeType="1"/>
          </p:cNvSpPr>
          <p:nvPr/>
        </p:nvSpPr>
        <p:spPr bwMode="auto">
          <a:xfrm flipV="1">
            <a:off x="4243388" y="3857625"/>
            <a:ext cx="0" cy="1600200"/>
          </a:xfrm>
          <a:prstGeom prst="line">
            <a:avLst/>
          </a:prstGeom>
          <a:noFill/>
          <a:ln w="9525">
            <a:solidFill>
              <a:schemeClr val="tx1"/>
            </a:solidFill>
            <a:round/>
            <a:headEnd/>
            <a:tailEnd/>
          </a:ln>
        </p:spPr>
        <p:txBody>
          <a:bodyPr wrap="none"/>
          <a:lstStyle/>
          <a:p>
            <a:endParaRPr lang="zh-CN" altLang="en-US"/>
          </a:p>
        </p:txBody>
      </p:sp>
      <p:sp>
        <p:nvSpPr>
          <p:cNvPr id="50187" name="Line 15"/>
          <p:cNvSpPr>
            <a:spLocks noChangeShapeType="1"/>
          </p:cNvSpPr>
          <p:nvPr/>
        </p:nvSpPr>
        <p:spPr bwMode="auto">
          <a:xfrm flipV="1">
            <a:off x="4776788" y="3857625"/>
            <a:ext cx="0" cy="1600200"/>
          </a:xfrm>
          <a:prstGeom prst="line">
            <a:avLst/>
          </a:prstGeom>
          <a:noFill/>
          <a:ln w="9525">
            <a:solidFill>
              <a:schemeClr val="tx1"/>
            </a:solidFill>
            <a:round/>
            <a:headEnd/>
            <a:tailEnd/>
          </a:ln>
        </p:spPr>
        <p:txBody>
          <a:bodyPr wrap="none"/>
          <a:lstStyle/>
          <a:p>
            <a:endParaRPr lang="zh-CN" altLang="en-US"/>
          </a:p>
        </p:txBody>
      </p:sp>
      <p:sp>
        <p:nvSpPr>
          <p:cNvPr id="50188" name="Line 16"/>
          <p:cNvSpPr>
            <a:spLocks noChangeShapeType="1"/>
          </p:cNvSpPr>
          <p:nvPr/>
        </p:nvSpPr>
        <p:spPr bwMode="auto">
          <a:xfrm flipV="1">
            <a:off x="5310188" y="3857625"/>
            <a:ext cx="0" cy="1600200"/>
          </a:xfrm>
          <a:prstGeom prst="line">
            <a:avLst/>
          </a:prstGeom>
          <a:noFill/>
          <a:ln w="9525">
            <a:solidFill>
              <a:schemeClr val="tx1"/>
            </a:solidFill>
            <a:round/>
            <a:headEnd/>
            <a:tailEnd/>
          </a:ln>
        </p:spPr>
        <p:txBody>
          <a:bodyPr wrap="none"/>
          <a:lstStyle/>
          <a:p>
            <a:endParaRPr lang="zh-CN" altLang="en-US"/>
          </a:p>
        </p:txBody>
      </p:sp>
      <p:sp>
        <p:nvSpPr>
          <p:cNvPr id="50189" name="Line 17"/>
          <p:cNvSpPr>
            <a:spLocks noChangeShapeType="1"/>
          </p:cNvSpPr>
          <p:nvPr/>
        </p:nvSpPr>
        <p:spPr bwMode="auto">
          <a:xfrm>
            <a:off x="2643188" y="3857625"/>
            <a:ext cx="2667000" cy="0"/>
          </a:xfrm>
          <a:prstGeom prst="line">
            <a:avLst/>
          </a:prstGeom>
          <a:noFill/>
          <a:ln w="9525">
            <a:solidFill>
              <a:schemeClr val="tx1"/>
            </a:solidFill>
            <a:round/>
            <a:headEnd/>
            <a:tailEnd/>
          </a:ln>
        </p:spPr>
        <p:txBody>
          <a:bodyPr wrap="none"/>
          <a:lstStyle/>
          <a:p>
            <a:endParaRPr lang="zh-CN" altLang="en-US"/>
          </a:p>
        </p:txBody>
      </p:sp>
      <p:sp>
        <p:nvSpPr>
          <p:cNvPr id="50190" name="Line 18"/>
          <p:cNvSpPr>
            <a:spLocks noChangeShapeType="1"/>
          </p:cNvSpPr>
          <p:nvPr/>
        </p:nvSpPr>
        <p:spPr bwMode="auto">
          <a:xfrm>
            <a:off x="2643188" y="4391025"/>
            <a:ext cx="2667000" cy="0"/>
          </a:xfrm>
          <a:prstGeom prst="line">
            <a:avLst/>
          </a:prstGeom>
          <a:noFill/>
          <a:ln w="9525">
            <a:solidFill>
              <a:schemeClr val="tx1"/>
            </a:solidFill>
            <a:round/>
            <a:headEnd/>
            <a:tailEnd/>
          </a:ln>
        </p:spPr>
        <p:txBody>
          <a:bodyPr wrap="none"/>
          <a:lstStyle/>
          <a:p>
            <a:endParaRPr lang="zh-CN" altLang="en-US"/>
          </a:p>
        </p:txBody>
      </p:sp>
      <p:sp>
        <p:nvSpPr>
          <p:cNvPr id="50191" name="Line 19"/>
          <p:cNvSpPr>
            <a:spLocks noChangeShapeType="1"/>
          </p:cNvSpPr>
          <p:nvPr/>
        </p:nvSpPr>
        <p:spPr bwMode="auto">
          <a:xfrm>
            <a:off x="2643188" y="4924425"/>
            <a:ext cx="2667000" cy="0"/>
          </a:xfrm>
          <a:prstGeom prst="line">
            <a:avLst/>
          </a:prstGeom>
          <a:noFill/>
          <a:ln w="9525">
            <a:solidFill>
              <a:schemeClr val="tx1"/>
            </a:solidFill>
            <a:round/>
            <a:headEnd/>
            <a:tailEnd/>
          </a:ln>
        </p:spPr>
        <p:txBody>
          <a:bodyPr wrap="none"/>
          <a:lstStyle/>
          <a:p>
            <a:endParaRPr lang="zh-CN" altLang="en-US"/>
          </a:p>
        </p:txBody>
      </p:sp>
      <p:sp>
        <p:nvSpPr>
          <p:cNvPr id="50192" name="Rectangle 20"/>
          <p:cNvSpPr>
            <a:spLocks noChangeArrowheads="1"/>
          </p:cNvSpPr>
          <p:nvPr/>
        </p:nvSpPr>
        <p:spPr bwMode="auto">
          <a:xfrm>
            <a:off x="3051175" y="5419725"/>
            <a:ext cx="336550" cy="457200"/>
          </a:xfrm>
          <a:prstGeom prst="rect">
            <a:avLst/>
          </a:prstGeom>
          <a:noFill/>
          <a:ln w="9525">
            <a:noFill/>
            <a:miter lim="800000"/>
            <a:headEnd/>
            <a:tailEnd/>
          </a:ln>
        </p:spPr>
        <p:txBody>
          <a:bodyPr wrap="none">
            <a:spAutoFit/>
          </a:bodyPr>
          <a:lstStyle/>
          <a:p>
            <a:r>
              <a:rPr lang="en-US" altLang="zh-CN"/>
              <a:t>1</a:t>
            </a:r>
          </a:p>
        </p:txBody>
      </p:sp>
      <p:sp>
        <p:nvSpPr>
          <p:cNvPr id="50193" name="Rectangle 21"/>
          <p:cNvSpPr>
            <a:spLocks noChangeArrowheads="1"/>
          </p:cNvSpPr>
          <p:nvPr/>
        </p:nvSpPr>
        <p:spPr bwMode="auto">
          <a:xfrm>
            <a:off x="3554413" y="5400675"/>
            <a:ext cx="336550" cy="457200"/>
          </a:xfrm>
          <a:prstGeom prst="rect">
            <a:avLst/>
          </a:prstGeom>
          <a:noFill/>
          <a:ln w="9525">
            <a:noFill/>
            <a:miter lim="800000"/>
            <a:headEnd/>
            <a:tailEnd/>
          </a:ln>
        </p:spPr>
        <p:txBody>
          <a:bodyPr wrap="none">
            <a:spAutoFit/>
          </a:bodyPr>
          <a:lstStyle/>
          <a:p>
            <a:r>
              <a:rPr lang="en-US" altLang="zh-CN"/>
              <a:t>2</a:t>
            </a:r>
          </a:p>
        </p:txBody>
      </p:sp>
      <p:sp>
        <p:nvSpPr>
          <p:cNvPr id="50194" name="Rectangle 22"/>
          <p:cNvSpPr>
            <a:spLocks noChangeArrowheads="1"/>
          </p:cNvSpPr>
          <p:nvPr/>
        </p:nvSpPr>
        <p:spPr bwMode="auto">
          <a:xfrm>
            <a:off x="4076700" y="5400675"/>
            <a:ext cx="336550" cy="457200"/>
          </a:xfrm>
          <a:prstGeom prst="rect">
            <a:avLst/>
          </a:prstGeom>
          <a:noFill/>
          <a:ln w="9525">
            <a:noFill/>
            <a:miter lim="800000"/>
            <a:headEnd/>
            <a:tailEnd/>
          </a:ln>
        </p:spPr>
        <p:txBody>
          <a:bodyPr wrap="none">
            <a:spAutoFit/>
          </a:bodyPr>
          <a:lstStyle/>
          <a:p>
            <a:r>
              <a:rPr lang="en-US" altLang="zh-CN"/>
              <a:t>3</a:t>
            </a:r>
          </a:p>
        </p:txBody>
      </p:sp>
      <p:sp>
        <p:nvSpPr>
          <p:cNvPr id="50195" name="Rectangle 23"/>
          <p:cNvSpPr>
            <a:spLocks noChangeArrowheads="1"/>
          </p:cNvSpPr>
          <p:nvPr/>
        </p:nvSpPr>
        <p:spPr bwMode="auto">
          <a:xfrm>
            <a:off x="4548188" y="5381625"/>
            <a:ext cx="336550" cy="457200"/>
          </a:xfrm>
          <a:prstGeom prst="rect">
            <a:avLst/>
          </a:prstGeom>
          <a:noFill/>
          <a:ln w="9525">
            <a:noFill/>
            <a:miter lim="800000"/>
            <a:headEnd/>
            <a:tailEnd/>
          </a:ln>
        </p:spPr>
        <p:txBody>
          <a:bodyPr wrap="none">
            <a:spAutoFit/>
          </a:bodyPr>
          <a:lstStyle/>
          <a:p>
            <a:r>
              <a:rPr lang="en-US" altLang="zh-CN"/>
              <a:t>4</a:t>
            </a:r>
          </a:p>
        </p:txBody>
      </p:sp>
      <p:sp>
        <p:nvSpPr>
          <p:cNvPr id="50196" name="Rectangle 24"/>
          <p:cNvSpPr>
            <a:spLocks noChangeArrowheads="1"/>
          </p:cNvSpPr>
          <p:nvPr/>
        </p:nvSpPr>
        <p:spPr bwMode="auto">
          <a:xfrm>
            <a:off x="5157788" y="5381625"/>
            <a:ext cx="336550" cy="457200"/>
          </a:xfrm>
          <a:prstGeom prst="rect">
            <a:avLst/>
          </a:prstGeom>
          <a:noFill/>
          <a:ln w="9525">
            <a:noFill/>
            <a:miter lim="800000"/>
            <a:headEnd/>
            <a:tailEnd/>
          </a:ln>
        </p:spPr>
        <p:txBody>
          <a:bodyPr wrap="none">
            <a:spAutoFit/>
          </a:bodyPr>
          <a:lstStyle/>
          <a:p>
            <a:r>
              <a:rPr lang="en-US" altLang="zh-CN"/>
              <a:t>5</a:t>
            </a:r>
          </a:p>
        </p:txBody>
      </p:sp>
      <p:sp>
        <p:nvSpPr>
          <p:cNvPr id="50197" name="Rectangle 25"/>
          <p:cNvSpPr>
            <a:spLocks noChangeArrowheads="1"/>
          </p:cNvSpPr>
          <p:nvPr/>
        </p:nvSpPr>
        <p:spPr bwMode="auto">
          <a:xfrm>
            <a:off x="2185988" y="4772025"/>
            <a:ext cx="336550" cy="457200"/>
          </a:xfrm>
          <a:prstGeom prst="rect">
            <a:avLst/>
          </a:prstGeom>
          <a:noFill/>
          <a:ln w="9525">
            <a:noFill/>
            <a:miter lim="800000"/>
            <a:headEnd/>
            <a:tailEnd/>
          </a:ln>
        </p:spPr>
        <p:txBody>
          <a:bodyPr wrap="none">
            <a:spAutoFit/>
          </a:bodyPr>
          <a:lstStyle/>
          <a:p>
            <a:r>
              <a:rPr lang="en-US" altLang="zh-CN"/>
              <a:t>1</a:t>
            </a:r>
          </a:p>
        </p:txBody>
      </p:sp>
      <p:sp>
        <p:nvSpPr>
          <p:cNvPr id="50198" name="Rectangle 26"/>
          <p:cNvSpPr>
            <a:spLocks noChangeArrowheads="1"/>
          </p:cNvSpPr>
          <p:nvPr/>
        </p:nvSpPr>
        <p:spPr bwMode="auto">
          <a:xfrm>
            <a:off x="2185988" y="4238625"/>
            <a:ext cx="336550" cy="457200"/>
          </a:xfrm>
          <a:prstGeom prst="rect">
            <a:avLst/>
          </a:prstGeom>
          <a:noFill/>
          <a:ln w="9525">
            <a:noFill/>
            <a:miter lim="800000"/>
            <a:headEnd/>
            <a:tailEnd/>
          </a:ln>
        </p:spPr>
        <p:txBody>
          <a:bodyPr wrap="none">
            <a:spAutoFit/>
          </a:bodyPr>
          <a:lstStyle/>
          <a:p>
            <a:r>
              <a:rPr lang="en-US" altLang="zh-CN"/>
              <a:t>2</a:t>
            </a:r>
          </a:p>
        </p:txBody>
      </p:sp>
      <p:sp>
        <p:nvSpPr>
          <p:cNvPr id="50199" name="Rectangle 27"/>
          <p:cNvSpPr>
            <a:spLocks noChangeArrowheads="1"/>
          </p:cNvSpPr>
          <p:nvPr/>
        </p:nvSpPr>
        <p:spPr bwMode="auto">
          <a:xfrm>
            <a:off x="2185988" y="3629025"/>
            <a:ext cx="336550" cy="457200"/>
          </a:xfrm>
          <a:prstGeom prst="rect">
            <a:avLst/>
          </a:prstGeom>
          <a:noFill/>
          <a:ln w="9525">
            <a:noFill/>
            <a:miter lim="800000"/>
            <a:headEnd/>
            <a:tailEnd/>
          </a:ln>
        </p:spPr>
        <p:txBody>
          <a:bodyPr wrap="none">
            <a:spAutoFit/>
          </a:bodyPr>
          <a:lstStyle/>
          <a:p>
            <a:r>
              <a:rPr lang="en-US" altLang="zh-CN"/>
              <a:t>3</a:t>
            </a:r>
          </a:p>
        </p:txBody>
      </p:sp>
      <p:sp>
        <p:nvSpPr>
          <p:cNvPr id="50200" name="Line 29"/>
          <p:cNvSpPr>
            <a:spLocks noChangeShapeType="1"/>
          </p:cNvSpPr>
          <p:nvPr/>
        </p:nvSpPr>
        <p:spPr bwMode="auto">
          <a:xfrm flipV="1">
            <a:off x="2643188" y="3857625"/>
            <a:ext cx="2667000" cy="1600200"/>
          </a:xfrm>
          <a:prstGeom prst="line">
            <a:avLst/>
          </a:prstGeom>
          <a:noFill/>
          <a:ln w="9525">
            <a:solidFill>
              <a:schemeClr val="tx1"/>
            </a:solidFill>
            <a:round/>
            <a:headEnd/>
            <a:tailEnd/>
          </a:ln>
        </p:spPr>
        <p:txBody>
          <a:bodyPr wrap="none"/>
          <a:lstStyle/>
          <a:p>
            <a:endParaRPr lang="zh-CN" altLang="en-US"/>
          </a:p>
        </p:txBody>
      </p:sp>
      <p:sp>
        <p:nvSpPr>
          <p:cNvPr id="50201" name="Rectangle 30"/>
          <p:cNvSpPr>
            <a:spLocks noChangeArrowheads="1"/>
          </p:cNvSpPr>
          <p:nvPr/>
        </p:nvSpPr>
        <p:spPr bwMode="auto">
          <a:xfrm>
            <a:off x="5310188" y="3552825"/>
            <a:ext cx="1293812" cy="457200"/>
          </a:xfrm>
          <a:prstGeom prst="rect">
            <a:avLst/>
          </a:prstGeom>
          <a:noFill/>
          <a:ln w="9525">
            <a:noFill/>
            <a:miter lim="800000"/>
            <a:headEnd/>
            <a:tailEnd/>
          </a:ln>
        </p:spPr>
        <p:txBody>
          <a:bodyPr wrap="none">
            <a:spAutoFit/>
          </a:bodyPr>
          <a:lstStyle/>
          <a:p>
            <a:r>
              <a:rPr lang="en-US" altLang="zh-CN"/>
              <a:t>A( 5 , 3 )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85813" y="428625"/>
            <a:ext cx="7543800" cy="5257800"/>
          </a:xfrm>
          <a:prstGeom prst="rect">
            <a:avLst/>
          </a:prstGeom>
          <a:solidFill>
            <a:schemeClr val="accent1">
              <a:alpha val="50195"/>
            </a:schemeClr>
          </a:solidFill>
          <a:ln w="9525">
            <a:solidFill>
              <a:schemeClr val="tx1"/>
            </a:solidFill>
            <a:miter lim="800000"/>
            <a:headEnd/>
            <a:tailEnd/>
          </a:ln>
        </p:spPr>
        <p:txBody>
          <a:bodyPr wrap="none" anchor="ctr"/>
          <a:lstStyle/>
          <a:p>
            <a:pPr algn="ctr"/>
            <a:endParaRPr lang="zh-CN" altLang="zh-CN"/>
          </a:p>
        </p:txBody>
      </p:sp>
      <p:sp>
        <p:nvSpPr>
          <p:cNvPr id="5" name="Line 5"/>
          <p:cNvSpPr>
            <a:spLocks noChangeShapeType="1"/>
          </p:cNvSpPr>
          <p:nvPr/>
        </p:nvSpPr>
        <p:spPr bwMode="auto">
          <a:xfrm>
            <a:off x="785813" y="1419225"/>
            <a:ext cx="7543800" cy="0"/>
          </a:xfrm>
          <a:prstGeom prst="line">
            <a:avLst/>
          </a:prstGeom>
          <a:noFill/>
          <a:ln w="9525">
            <a:solidFill>
              <a:schemeClr val="tx1"/>
            </a:solidFill>
            <a:round/>
            <a:headEnd/>
            <a:tailEnd/>
          </a:ln>
        </p:spPr>
        <p:txBody>
          <a:bodyPr wrap="none"/>
          <a:lstStyle/>
          <a:p>
            <a:endParaRPr lang="zh-CN" altLang="en-US"/>
          </a:p>
        </p:txBody>
      </p:sp>
      <p:sp>
        <p:nvSpPr>
          <p:cNvPr id="6" name="Line 6"/>
          <p:cNvSpPr>
            <a:spLocks noChangeShapeType="1"/>
          </p:cNvSpPr>
          <p:nvPr/>
        </p:nvSpPr>
        <p:spPr bwMode="auto">
          <a:xfrm>
            <a:off x="1624013" y="428625"/>
            <a:ext cx="0" cy="5257800"/>
          </a:xfrm>
          <a:prstGeom prst="line">
            <a:avLst/>
          </a:prstGeom>
          <a:noFill/>
          <a:ln w="9525">
            <a:solidFill>
              <a:schemeClr val="tx1"/>
            </a:solidFill>
            <a:round/>
            <a:headEnd/>
            <a:tailEnd/>
          </a:ln>
        </p:spPr>
        <p:txBody>
          <a:bodyPr wrap="none"/>
          <a:lstStyle/>
          <a:p>
            <a:endParaRPr lang="zh-CN" altLang="en-US"/>
          </a:p>
        </p:txBody>
      </p:sp>
      <p:sp>
        <p:nvSpPr>
          <p:cNvPr id="7" name="Line 7"/>
          <p:cNvSpPr>
            <a:spLocks noChangeShapeType="1"/>
          </p:cNvSpPr>
          <p:nvPr/>
        </p:nvSpPr>
        <p:spPr bwMode="auto">
          <a:xfrm>
            <a:off x="3300413" y="428625"/>
            <a:ext cx="0" cy="5257800"/>
          </a:xfrm>
          <a:prstGeom prst="line">
            <a:avLst/>
          </a:prstGeom>
          <a:noFill/>
          <a:ln w="9525">
            <a:solidFill>
              <a:schemeClr val="tx1"/>
            </a:solidFill>
            <a:round/>
            <a:headEnd/>
            <a:tailEnd/>
          </a:ln>
        </p:spPr>
        <p:txBody>
          <a:bodyPr wrap="none"/>
          <a:lstStyle/>
          <a:p>
            <a:endParaRPr lang="zh-CN" altLang="en-US"/>
          </a:p>
        </p:txBody>
      </p:sp>
      <p:sp>
        <p:nvSpPr>
          <p:cNvPr id="8" name="Line 8"/>
          <p:cNvSpPr>
            <a:spLocks noChangeShapeType="1"/>
          </p:cNvSpPr>
          <p:nvPr/>
        </p:nvSpPr>
        <p:spPr bwMode="auto">
          <a:xfrm>
            <a:off x="5129213" y="428625"/>
            <a:ext cx="0" cy="5257800"/>
          </a:xfrm>
          <a:prstGeom prst="line">
            <a:avLst/>
          </a:prstGeom>
          <a:noFill/>
          <a:ln w="9525">
            <a:solidFill>
              <a:schemeClr val="tx1"/>
            </a:solidFill>
            <a:round/>
            <a:headEnd/>
            <a:tailEnd/>
          </a:ln>
        </p:spPr>
        <p:txBody>
          <a:bodyPr wrap="none"/>
          <a:lstStyle/>
          <a:p>
            <a:endParaRPr lang="zh-CN" altLang="en-US"/>
          </a:p>
        </p:txBody>
      </p:sp>
      <p:sp>
        <p:nvSpPr>
          <p:cNvPr id="9" name="Line 9"/>
          <p:cNvSpPr>
            <a:spLocks noChangeShapeType="1"/>
          </p:cNvSpPr>
          <p:nvPr/>
        </p:nvSpPr>
        <p:spPr bwMode="auto">
          <a:xfrm>
            <a:off x="5967413" y="428625"/>
            <a:ext cx="0" cy="5257800"/>
          </a:xfrm>
          <a:prstGeom prst="line">
            <a:avLst/>
          </a:prstGeom>
          <a:noFill/>
          <a:ln w="9525">
            <a:solidFill>
              <a:schemeClr val="tx1"/>
            </a:solidFill>
            <a:round/>
            <a:headEnd/>
            <a:tailEnd/>
          </a:ln>
        </p:spPr>
        <p:txBody>
          <a:bodyPr wrap="none"/>
          <a:lstStyle/>
          <a:p>
            <a:endParaRPr lang="zh-CN" altLang="en-US"/>
          </a:p>
        </p:txBody>
      </p:sp>
      <p:sp>
        <p:nvSpPr>
          <p:cNvPr id="10" name="Line 10"/>
          <p:cNvSpPr>
            <a:spLocks noChangeShapeType="1"/>
          </p:cNvSpPr>
          <p:nvPr/>
        </p:nvSpPr>
        <p:spPr bwMode="auto">
          <a:xfrm>
            <a:off x="1624013" y="733425"/>
            <a:ext cx="3505200" cy="0"/>
          </a:xfrm>
          <a:prstGeom prst="line">
            <a:avLst/>
          </a:prstGeom>
          <a:noFill/>
          <a:ln w="9525">
            <a:solidFill>
              <a:schemeClr val="tx1"/>
            </a:solidFill>
            <a:round/>
            <a:headEnd/>
            <a:tailEnd/>
          </a:ln>
        </p:spPr>
        <p:txBody>
          <a:bodyPr wrap="none"/>
          <a:lstStyle/>
          <a:p>
            <a:endParaRPr lang="zh-CN" altLang="en-US"/>
          </a:p>
        </p:txBody>
      </p:sp>
      <p:sp>
        <p:nvSpPr>
          <p:cNvPr id="11" name="Line 11"/>
          <p:cNvSpPr>
            <a:spLocks noChangeShapeType="1"/>
          </p:cNvSpPr>
          <p:nvPr/>
        </p:nvSpPr>
        <p:spPr bwMode="auto">
          <a:xfrm>
            <a:off x="2157413" y="733425"/>
            <a:ext cx="0" cy="4953000"/>
          </a:xfrm>
          <a:prstGeom prst="line">
            <a:avLst/>
          </a:prstGeom>
          <a:noFill/>
          <a:ln w="9525">
            <a:solidFill>
              <a:schemeClr val="tx1"/>
            </a:solidFill>
            <a:round/>
            <a:headEnd/>
            <a:tailEnd/>
          </a:ln>
        </p:spPr>
        <p:txBody>
          <a:bodyPr wrap="none"/>
          <a:lstStyle/>
          <a:p>
            <a:endParaRPr lang="zh-CN" altLang="en-US"/>
          </a:p>
        </p:txBody>
      </p:sp>
      <p:sp>
        <p:nvSpPr>
          <p:cNvPr id="12" name="Line 12"/>
          <p:cNvSpPr>
            <a:spLocks noChangeShapeType="1"/>
          </p:cNvSpPr>
          <p:nvPr/>
        </p:nvSpPr>
        <p:spPr bwMode="auto">
          <a:xfrm>
            <a:off x="2767013" y="733425"/>
            <a:ext cx="0" cy="4953000"/>
          </a:xfrm>
          <a:prstGeom prst="line">
            <a:avLst/>
          </a:prstGeom>
          <a:noFill/>
          <a:ln w="9525">
            <a:solidFill>
              <a:schemeClr val="tx1"/>
            </a:solidFill>
            <a:round/>
            <a:headEnd/>
            <a:tailEnd/>
          </a:ln>
        </p:spPr>
        <p:txBody>
          <a:bodyPr wrap="none"/>
          <a:lstStyle/>
          <a:p>
            <a:endParaRPr lang="zh-CN" altLang="en-US"/>
          </a:p>
        </p:txBody>
      </p:sp>
      <p:sp>
        <p:nvSpPr>
          <p:cNvPr id="13" name="Line 13"/>
          <p:cNvSpPr>
            <a:spLocks noChangeShapeType="1"/>
          </p:cNvSpPr>
          <p:nvPr/>
        </p:nvSpPr>
        <p:spPr bwMode="auto">
          <a:xfrm>
            <a:off x="3910013" y="733425"/>
            <a:ext cx="0" cy="4953000"/>
          </a:xfrm>
          <a:prstGeom prst="line">
            <a:avLst/>
          </a:prstGeom>
          <a:noFill/>
          <a:ln w="9525">
            <a:solidFill>
              <a:schemeClr val="tx1"/>
            </a:solidFill>
            <a:round/>
            <a:headEnd/>
            <a:tailEnd/>
          </a:ln>
        </p:spPr>
        <p:txBody>
          <a:bodyPr wrap="none"/>
          <a:lstStyle/>
          <a:p>
            <a:endParaRPr lang="zh-CN" altLang="en-US"/>
          </a:p>
        </p:txBody>
      </p:sp>
      <p:sp>
        <p:nvSpPr>
          <p:cNvPr id="14" name="Line 14"/>
          <p:cNvSpPr>
            <a:spLocks noChangeShapeType="1"/>
          </p:cNvSpPr>
          <p:nvPr/>
        </p:nvSpPr>
        <p:spPr bwMode="auto">
          <a:xfrm>
            <a:off x="4519613" y="733425"/>
            <a:ext cx="0" cy="4953000"/>
          </a:xfrm>
          <a:prstGeom prst="line">
            <a:avLst/>
          </a:prstGeom>
          <a:noFill/>
          <a:ln w="9525">
            <a:solidFill>
              <a:schemeClr val="tx1"/>
            </a:solidFill>
            <a:round/>
            <a:headEnd/>
            <a:tailEnd/>
          </a:ln>
        </p:spPr>
        <p:txBody>
          <a:bodyPr wrap="none"/>
          <a:lstStyle/>
          <a:p>
            <a:endParaRPr lang="zh-CN" altLang="en-US"/>
          </a:p>
        </p:txBody>
      </p:sp>
      <p:sp>
        <p:nvSpPr>
          <p:cNvPr id="15" name="Line 16"/>
          <p:cNvSpPr>
            <a:spLocks noChangeShapeType="1"/>
          </p:cNvSpPr>
          <p:nvPr/>
        </p:nvSpPr>
        <p:spPr bwMode="auto">
          <a:xfrm>
            <a:off x="785813" y="1876425"/>
            <a:ext cx="7543800" cy="0"/>
          </a:xfrm>
          <a:prstGeom prst="line">
            <a:avLst/>
          </a:prstGeom>
          <a:noFill/>
          <a:ln w="9525">
            <a:solidFill>
              <a:schemeClr val="tx1"/>
            </a:solidFill>
            <a:round/>
            <a:headEnd/>
            <a:tailEnd/>
          </a:ln>
        </p:spPr>
        <p:txBody>
          <a:bodyPr wrap="none"/>
          <a:lstStyle/>
          <a:p>
            <a:endParaRPr lang="zh-CN" altLang="en-US"/>
          </a:p>
        </p:txBody>
      </p:sp>
      <p:sp>
        <p:nvSpPr>
          <p:cNvPr id="16" name="Line 17"/>
          <p:cNvSpPr>
            <a:spLocks noChangeShapeType="1"/>
          </p:cNvSpPr>
          <p:nvPr/>
        </p:nvSpPr>
        <p:spPr bwMode="auto">
          <a:xfrm>
            <a:off x="785813" y="2333625"/>
            <a:ext cx="7543800" cy="0"/>
          </a:xfrm>
          <a:prstGeom prst="line">
            <a:avLst/>
          </a:prstGeom>
          <a:noFill/>
          <a:ln w="9525">
            <a:solidFill>
              <a:schemeClr val="tx1"/>
            </a:solidFill>
            <a:round/>
            <a:headEnd/>
            <a:tailEnd/>
          </a:ln>
        </p:spPr>
        <p:txBody>
          <a:bodyPr wrap="none"/>
          <a:lstStyle/>
          <a:p>
            <a:endParaRPr lang="zh-CN" altLang="en-US"/>
          </a:p>
        </p:txBody>
      </p:sp>
      <p:sp>
        <p:nvSpPr>
          <p:cNvPr id="17" name="Line 18"/>
          <p:cNvSpPr>
            <a:spLocks noChangeShapeType="1"/>
          </p:cNvSpPr>
          <p:nvPr/>
        </p:nvSpPr>
        <p:spPr bwMode="auto">
          <a:xfrm>
            <a:off x="785813" y="2714625"/>
            <a:ext cx="7543800" cy="0"/>
          </a:xfrm>
          <a:prstGeom prst="line">
            <a:avLst/>
          </a:prstGeom>
          <a:noFill/>
          <a:ln w="9525">
            <a:solidFill>
              <a:schemeClr val="tx1"/>
            </a:solidFill>
            <a:round/>
            <a:headEnd/>
            <a:tailEnd/>
          </a:ln>
        </p:spPr>
        <p:txBody>
          <a:bodyPr wrap="none"/>
          <a:lstStyle/>
          <a:p>
            <a:endParaRPr lang="zh-CN" altLang="en-US"/>
          </a:p>
        </p:txBody>
      </p:sp>
      <p:sp>
        <p:nvSpPr>
          <p:cNvPr id="18" name="Line 19"/>
          <p:cNvSpPr>
            <a:spLocks noChangeShapeType="1"/>
          </p:cNvSpPr>
          <p:nvPr/>
        </p:nvSpPr>
        <p:spPr bwMode="auto">
          <a:xfrm>
            <a:off x="785813" y="3171825"/>
            <a:ext cx="7543800" cy="0"/>
          </a:xfrm>
          <a:prstGeom prst="line">
            <a:avLst/>
          </a:prstGeom>
          <a:noFill/>
          <a:ln w="9525">
            <a:solidFill>
              <a:schemeClr val="tx1"/>
            </a:solidFill>
            <a:round/>
            <a:headEnd/>
            <a:tailEnd/>
          </a:ln>
        </p:spPr>
        <p:txBody>
          <a:bodyPr wrap="none"/>
          <a:lstStyle/>
          <a:p>
            <a:endParaRPr lang="zh-CN" altLang="en-US"/>
          </a:p>
        </p:txBody>
      </p:sp>
      <p:sp>
        <p:nvSpPr>
          <p:cNvPr id="19" name="Line 20"/>
          <p:cNvSpPr>
            <a:spLocks noChangeShapeType="1"/>
          </p:cNvSpPr>
          <p:nvPr/>
        </p:nvSpPr>
        <p:spPr bwMode="auto">
          <a:xfrm>
            <a:off x="785813" y="3552825"/>
            <a:ext cx="7543800" cy="0"/>
          </a:xfrm>
          <a:prstGeom prst="line">
            <a:avLst/>
          </a:prstGeom>
          <a:noFill/>
          <a:ln w="9525">
            <a:solidFill>
              <a:schemeClr val="tx1"/>
            </a:solidFill>
            <a:round/>
            <a:headEnd/>
            <a:tailEnd/>
          </a:ln>
        </p:spPr>
        <p:txBody>
          <a:bodyPr wrap="none"/>
          <a:lstStyle/>
          <a:p>
            <a:endParaRPr lang="zh-CN" altLang="en-US"/>
          </a:p>
        </p:txBody>
      </p:sp>
      <p:sp>
        <p:nvSpPr>
          <p:cNvPr id="20" name="Line 21"/>
          <p:cNvSpPr>
            <a:spLocks noChangeShapeType="1"/>
          </p:cNvSpPr>
          <p:nvPr/>
        </p:nvSpPr>
        <p:spPr bwMode="auto">
          <a:xfrm>
            <a:off x="785813" y="4010025"/>
            <a:ext cx="7543800" cy="0"/>
          </a:xfrm>
          <a:prstGeom prst="line">
            <a:avLst/>
          </a:prstGeom>
          <a:noFill/>
          <a:ln w="9525">
            <a:solidFill>
              <a:schemeClr val="tx1"/>
            </a:solidFill>
            <a:round/>
            <a:headEnd/>
            <a:tailEnd/>
          </a:ln>
        </p:spPr>
        <p:txBody>
          <a:bodyPr wrap="none"/>
          <a:lstStyle/>
          <a:p>
            <a:endParaRPr lang="zh-CN" altLang="en-US"/>
          </a:p>
        </p:txBody>
      </p:sp>
      <p:sp>
        <p:nvSpPr>
          <p:cNvPr id="21" name="Line 22"/>
          <p:cNvSpPr>
            <a:spLocks noChangeShapeType="1"/>
          </p:cNvSpPr>
          <p:nvPr/>
        </p:nvSpPr>
        <p:spPr bwMode="auto">
          <a:xfrm>
            <a:off x="785813" y="4467225"/>
            <a:ext cx="7543800" cy="0"/>
          </a:xfrm>
          <a:prstGeom prst="line">
            <a:avLst/>
          </a:prstGeom>
          <a:noFill/>
          <a:ln w="9525">
            <a:solidFill>
              <a:schemeClr val="tx1"/>
            </a:solidFill>
            <a:round/>
            <a:headEnd/>
            <a:tailEnd/>
          </a:ln>
        </p:spPr>
        <p:txBody>
          <a:bodyPr wrap="none"/>
          <a:lstStyle/>
          <a:p>
            <a:endParaRPr lang="zh-CN" altLang="en-US"/>
          </a:p>
        </p:txBody>
      </p:sp>
      <p:sp>
        <p:nvSpPr>
          <p:cNvPr id="22" name="Line 23"/>
          <p:cNvSpPr>
            <a:spLocks noChangeShapeType="1"/>
          </p:cNvSpPr>
          <p:nvPr/>
        </p:nvSpPr>
        <p:spPr bwMode="auto">
          <a:xfrm>
            <a:off x="785813" y="4924425"/>
            <a:ext cx="7543800" cy="0"/>
          </a:xfrm>
          <a:prstGeom prst="line">
            <a:avLst/>
          </a:prstGeom>
          <a:noFill/>
          <a:ln w="9525">
            <a:solidFill>
              <a:schemeClr val="tx1"/>
            </a:solidFill>
            <a:round/>
            <a:headEnd/>
            <a:tailEnd/>
          </a:ln>
        </p:spPr>
        <p:txBody>
          <a:bodyPr wrap="none"/>
          <a:lstStyle/>
          <a:p>
            <a:endParaRPr lang="zh-CN" altLang="en-US"/>
          </a:p>
        </p:txBody>
      </p:sp>
      <p:sp>
        <p:nvSpPr>
          <p:cNvPr id="23" name="Rectangle 24"/>
          <p:cNvSpPr>
            <a:spLocks noChangeArrowheads="1"/>
          </p:cNvSpPr>
          <p:nvPr/>
        </p:nvSpPr>
        <p:spPr bwMode="auto">
          <a:xfrm>
            <a:off x="785813" y="352425"/>
            <a:ext cx="846137" cy="1127125"/>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sz="2000"/>
              <a:t>累加</a:t>
            </a:r>
          </a:p>
          <a:p>
            <a:pPr>
              <a:spcBef>
                <a:spcPct val="20000"/>
              </a:spcBef>
              <a:buClr>
                <a:schemeClr val="accent2"/>
              </a:buClr>
              <a:buSzPct val="80000"/>
              <a:buFont typeface="Wingdings" pitchFamily="2" charset="2"/>
              <a:buNone/>
            </a:pPr>
            <a:r>
              <a:rPr lang="zh-CN" altLang="en-US" sz="2000"/>
              <a:t>次数</a:t>
            </a:r>
          </a:p>
          <a:p>
            <a:pPr>
              <a:spcBef>
                <a:spcPct val="20000"/>
              </a:spcBef>
              <a:buClr>
                <a:schemeClr val="accent2"/>
              </a:buClr>
              <a:buSzPct val="80000"/>
              <a:buFont typeface="Wingdings" pitchFamily="2" charset="2"/>
              <a:buNone/>
            </a:pPr>
            <a:r>
              <a:rPr lang="en-US" altLang="zh-CN" sz="2000"/>
              <a:t>(Δt</a:t>
            </a:r>
            <a:r>
              <a:rPr lang="zh-CN" altLang="en-US" sz="2000"/>
              <a:t>）</a:t>
            </a:r>
          </a:p>
        </p:txBody>
      </p:sp>
      <p:sp>
        <p:nvSpPr>
          <p:cNvPr id="24" name="Rectangle 25"/>
          <p:cNvSpPr>
            <a:spLocks noChangeArrowheads="1"/>
          </p:cNvSpPr>
          <p:nvPr/>
        </p:nvSpPr>
        <p:spPr bwMode="auto">
          <a:xfrm>
            <a:off x="1928813" y="428625"/>
            <a:ext cx="1130300" cy="396875"/>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2000"/>
              <a:t>X</a:t>
            </a:r>
            <a:r>
              <a:rPr lang="zh-CN" altLang="en-US" sz="2000"/>
              <a:t>积分器</a:t>
            </a:r>
          </a:p>
        </p:txBody>
      </p:sp>
      <p:sp>
        <p:nvSpPr>
          <p:cNvPr id="25" name="Rectangle 26"/>
          <p:cNvSpPr>
            <a:spLocks noChangeArrowheads="1"/>
          </p:cNvSpPr>
          <p:nvPr/>
        </p:nvSpPr>
        <p:spPr bwMode="auto">
          <a:xfrm>
            <a:off x="1624013" y="809625"/>
            <a:ext cx="484187" cy="461963"/>
          </a:xfrm>
          <a:prstGeom prst="rect">
            <a:avLst/>
          </a:prstGeom>
          <a:noFill/>
          <a:ln w="9525">
            <a:noFill/>
            <a:miter lim="800000"/>
            <a:headEnd/>
            <a:tailEnd/>
          </a:ln>
        </p:spPr>
        <p:txBody>
          <a:bodyPr wrap="none">
            <a:spAutoFit/>
          </a:bodyPr>
          <a:lstStyle/>
          <a:p>
            <a:r>
              <a:rPr lang="en-US" altLang="zh-CN"/>
              <a:t> J</a:t>
            </a:r>
            <a:r>
              <a:rPr lang="en-US" altLang="zh-CN" sz="1600"/>
              <a:t>x</a:t>
            </a:r>
          </a:p>
        </p:txBody>
      </p:sp>
      <p:sp>
        <p:nvSpPr>
          <p:cNvPr id="26" name="Rectangle 27"/>
          <p:cNvSpPr>
            <a:spLocks noChangeArrowheads="1"/>
          </p:cNvSpPr>
          <p:nvPr/>
        </p:nvSpPr>
        <p:spPr bwMode="auto">
          <a:xfrm>
            <a:off x="2157413" y="809625"/>
            <a:ext cx="5905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J</a:t>
            </a:r>
            <a:r>
              <a:rPr lang="en-US" altLang="zh-CN" sz="1600"/>
              <a:t>Rx </a:t>
            </a:r>
          </a:p>
        </p:txBody>
      </p:sp>
      <p:sp>
        <p:nvSpPr>
          <p:cNvPr id="27" name="Rectangle 28"/>
          <p:cNvSpPr>
            <a:spLocks noChangeArrowheads="1"/>
          </p:cNvSpPr>
          <p:nvPr/>
        </p:nvSpPr>
        <p:spPr bwMode="auto">
          <a:xfrm>
            <a:off x="2690813" y="733425"/>
            <a:ext cx="692150" cy="7620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sz="2000"/>
              <a:t>溢出</a:t>
            </a:r>
          </a:p>
          <a:p>
            <a:pPr>
              <a:spcBef>
                <a:spcPct val="20000"/>
              </a:spcBef>
              <a:buClr>
                <a:schemeClr val="accent2"/>
              </a:buClr>
              <a:buSzPct val="80000"/>
              <a:buFont typeface="Wingdings" pitchFamily="2" charset="2"/>
              <a:buNone/>
            </a:pPr>
            <a:r>
              <a:rPr lang="en-US" altLang="zh-CN" sz="2000"/>
              <a:t>ΔX</a:t>
            </a:r>
          </a:p>
        </p:txBody>
      </p:sp>
      <p:sp>
        <p:nvSpPr>
          <p:cNvPr id="28" name="Rectangle 29"/>
          <p:cNvSpPr>
            <a:spLocks noChangeArrowheads="1"/>
          </p:cNvSpPr>
          <p:nvPr/>
        </p:nvSpPr>
        <p:spPr bwMode="auto">
          <a:xfrm>
            <a:off x="3529013" y="428625"/>
            <a:ext cx="1130300" cy="396875"/>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2000"/>
              <a:t>Y</a:t>
            </a:r>
            <a:r>
              <a:rPr lang="zh-CN" altLang="en-US" sz="2000"/>
              <a:t>积分器</a:t>
            </a:r>
          </a:p>
        </p:txBody>
      </p:sp>
      <p:sp>
        <p:nvSpPr>
          <p:cNvPr id="29" name="Rectangle 30"/>
          <p:cNvSpPr>
            <a:spLocks noChangeArrowheads="1"/>
          </p:cNvSpPr>
          <p:nvPr/>
        </p:nvSpPr>
        <p:spPr bwMode="auto">
          <a:xfrm>
            <a:off x="3300413" y="809625"/>
            <a:ext cx="484187" cy="461963"/>
          </a:xfrm>
          <a:prstGeom prst="rect">
            <a:avLst/>
          </a:prstGeom>
          <a:noFill/>
          <a:ln w="9525">
            <a:noFill/>
            <a:miter lim="800000"/>
            <a:headEnd/>
            <a:tailEnd/>
          </a:ln>
        </p:spPr>
        <p:txBody>
          <a:bodyPr wrap="none">
            <a:spAutoFit/>
          </a:bodyPr>
          <a:lstStyle/>
          <a:p>
            <a:r>
              <a:rPr lang="en-US" altLang="zh-CN"/>
              <a:t> J</a:t>
            </a:r>
            <a:r>
              <a:rPr lang="en-US" altLang="zh-CN" sz="1600"/>
              <a:t>y</a:t>
            </a:r>
          </a:p>
        </p:txBody>
      </p:sp>
      <p:sp>
        <p:nvSpPr>
          <p:cNvPr id="30" name="Rectangle 32"/>
          <p:cNvSpPr>
            <a:spLocks noChangeArrowheads="1"/>
          </p:cNvSpPr>
          <p:nvPr/>
        </p:nvSpPr>
        <p:spPr bwMode="auto">
          <a:xfrm>
            <a:off x="3910013" y="885825"/>
            <a:ext cx="5397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J</a:t>
            </a:r>
            <a:r>
              <a:rPr lang="en-US" altLang="zh-CN" sz="1600"/>
              <a:t>Ry</a:t>
            </a:r>
          </a:p>
        </p:txBody>
      </p:sp>
      <p:sp>
        <p:nvSpPr>
          <p:cNvPr id="31" name="Rectangle 33"/>
          <p:cNvSpPr>
            <a:spLocks noChangeArrowheads="1"/>
          </p:cNvSpPr>
          <p:nvPr/>
        </p:nvSpPr>
        <p:spPr bwMode="auto">
          <a:xfrm>
            <a:off x="4443413" y="733425"/>
            <a:ext cx="692150" cy="7620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sz="2000"/>
              <a:t>溢出</a:t>
            </a:r>
          </a:p>
          <a:p>
            <a:pPr>
              <a:spcBef>
                <a:spcPct val="20000"/>
              </a:spcBef>
              <a:buClr>
                <a:schemeClr val="accent2"/>
              </a:buClr>
              <a:buSzPct val="80000"/>
              <a:buFont typeface="Wingdings" pitchFamily="2" charset="2"/>
              <a:buNone/>
            </a:pPr>
            <a:r>
              <a:rPr lang="en-US" altLang="zh-CN" sz="2000"/>
              <a:t>ΔY</a:t>
            </a:r>
          </a:p>
        </p:txBody>
      </p:sp>
      <p:sp>
        <p:nvSpPr>
          <p:cNvPr id="32" name="Rectangle 34"/>
          <p:cNvSpPr>
            <a:spLocks noChangeArrowheads="1"/>
          </p:cNvSpPr>
          <p:nvPr/>
        </p:nvSpPr>
        <p:spPr bwMode="auto">
          <a:xfrm>
            <a:off x="5053013" y="428625"/>
            <a:ext cx="946150" cy="1006475"/>
          </a:xfrm>
          <a:prstGeom prst="rect">
            <a:avLst/>
          </a:prstGeom>
          <a:noFill/>
          <a:ln w="9525">
            <a:noFill/>
            <a:miter lim="800000"/>
            <a:headEnd/>
            <a:tailEnd/>
          </a:ln>
        </p:spPr>
        <p:txBody>
          <a:bodyPr wrap="none">
            <a:spAutoFit/>
          </a:bodyPr>
          <a:lstStyle/>
          <a:p>
            <a:r>
              <a:rPr lang="zh-CN" altLang="en-US" sz="2000"/>
              <a:t>终点</a:t>
            </a:r>
          </a:p>
          <a:p>
            <a:r>
              <a:rPr lang="zh-CN" altLang="en-US" sz="2000"/>
              <a:t>计数器</a:t>
            </a:r>
          </a:p>
          <a:p>
            <a:r>
              <a:rPr lang="zh-CN" altLang="en-US" sz="2000"/>
              <a:t>  </a:t>
            </a:r>
            <a:r>
              <a:rPr lang="en-US" altLang="zh-CN" sz="2000"/>
              <a:t>J</a:t>
            </a:r>
            <a:r>
              <a:rPr lang="en-US" altLang="zh-CN" sz="1600"/>
              <a:t>E</a:t>
            </a:r>
          </a:p>
        </p:txBody>
      </p:sp>
      <p:sp>
        <p:nvSpPr>
          <p:cNvPr id="33" name="Rectangle 35"/>
          <p:cNvSpPr>
            <a:spLocks noChangeArrowheads="1"/>
          </p:cNvSpPr>
          <p:nvPr/>
        </p:nvSpPr>
        <p:spPr bwMode="auto">
          <a:xfrm>
            <a:off x="6729413" y="733425"/>
            <a:ext cx="793750" cy="457200"/>
          </a:xfrm>
          <a:prstGeom prst="rect">
            <a:avLst/>
          </a:prstGeom>
          <a:noFill/>
          <a:ln w="9525">
            <a:noFill/>
            <a:miter lim="800000"/>
            <a:headEnd/>
            <a:tailEnd/>
          </a:ln>
        </p:spPr>
        <p:txBody>
          <a:bodyPr wrap="none">
            <a:spAutoFit/>
          </a:bodyPr>
          <a:lstStyle/>
          <a:p>
            <a:r>
              <a:rPr lang="zh-CN" altLang="en-US"/>
              <a:t>备注</a:t>
            </a:r>
          </a:p>
        </p:txBody>
      </p:sp>
      <p:sp>
        <p:nvSpPr>
          <p:cNvPr id="34" name="Rectangle 36"/>
          <p:cNvSpPr>
            <a:spLocks noChangeArrowheads="1"/>
          </p:cNvSpPr>
          <p:nvPr/>
        </p:nvSpPr>
        <p:spPr bwMode="auto">
          <a:xfrm>
            <a:off x="1014413" y="1419225"/>
            <a:ext cx="336550" cy="457200"/>
          </a:xfrm>
          <a:prstGeom prst="rect">
            <a:avLst/>
          </a:prstGeom>
          <a:noFill/>
          <a:ln w="9525">
            <a:noFill/>
            <a:miter lim="800000"/>
            <a:headEnd/>
            <a:tailEnd/>
          </a:ln>
        </p:spPr>
        <p:txBody>
          <a:bodyPr wrap="none">
            <a:spAutoFit/>
          </a:bodyPr>
          <a:lstStyle/>
          <a:p>
            <a:r>
              <a:rPr lang="en-US" altLang="zh-CN"/>
              <a:t>0</a:t>
            </a:r>
          </a:p>
        </p:txBody>
      </p:sp>
      <p:sp>
        <p:nvSpPr>
          <p:cNvPr id="35" name="Rectangle 37"/>
          <p:cNvSpPr>
            <a:spLocks noChangeArrowheads="1"/>
          </p:cNvSpPr>
          <p:nvPr/>
        </p:nvSpPr>
        <p:spPr bwMode="auto">
          <a:xfrm>
            <a:off x="1014413" y="1876425"/>
            <a:ext cx="336550" cy="457200"/>
          </a:xfrm>
          <a:prstGeom prst="rect">
            <a:avLst/>
          </a:prstGeom>
          <a:noFill/>
          <a:ln w="9525">
            <a:noFill/>
            <a:miter lim="800000"/>
            <a:headEnd/>
            <a:tailEnd/>
          </a:ln>
        </p:spPr>
        <p:txBody>
          <a:bodyPr wrap="none">
            <a:spAutoFit/>
          </a:bodyPr>
          <a:lstStyle/>
          <a:p>
            <a:r>
              <a:rPr lang="en-US" altLang="zh-CN"/>
              <a:t>1</a:t>
            </a:r>
          </a:p>
        </p:txBody>
      </p:sp>
      <p:sp>
        <p:nvSpPr>
          <p:cNvPr id="36" name="Rectangle 38"/>
          <p:cNvSpPr>
            <a:spLocks noChangeArrowheads="1"/>
          </p:cNvSpPr>
          <p:nvPr/>
        </p:nvSpPr>
        <p:spPr bwMode="auto">
          <a:xfrm>
            <a:off x="1014413" y="2333625"/>
            <a:ext cx="336550" cy="457200"/>
          </a:xfrm>
          <a:prstGeom prst="rect">
            <a:avLst/>
          </a:prstGeom>
          <a:noFill/>
          <a:ln w="9525">
            <a:noFill/>
            <a:miter lim="800000"/>
            <a:headEnd/>
            <a:tailEnd/>
          </a:ln>
        </p:spPr>
        <p:txBody>
          <a:bodyPr wrap="none">
            <a:spAutoFit/>
          </a:bodyPr>
          <a:lstStyle/>
          <a:p>
            <a:r>
              <a:rPr lang="en-US" altLang="zh-CN"/>
              <a:t>2</a:t>
            </a:r>
          </a:p>
        </p:txBody>
      </p:sp>
      <p:sp>
        <p:nvSpPr>
          <p:cNvPr id="37" name="Rectangle 39"/>
          <p:cNvSpPr>
            <a:spLocks noChangeArrowheads="1"/>
          </p:cNvSpPr>
          <p:nvPr/>
        </p:nvSpPr>
        <p:spPr bwMode="auto">
          <a:xfrm>
            <a:off x="1014413" y="2714625"/>
            <a:ext cx="336550" cy="457200"/>
          </a:xfrm>
          <a:prstGeom prst="rect">
            <a:avLst/>
          </a:prstGeom>
          <a:noFill/>
          <a:ln w="9525">
            <a:noFill/>
            <a:miter lim="800000"/>
            <a:headEnd/>
            <a:tailEnd/>
          </a:ln>
        </p:spPr>
        <p:txBody>
          <a:bodyPr wrap="none">
            <a:spAutoFit/>
          </a:bodyPr>
          <a:lstStyle/>
          <a:p>
            <a:r>
              <a:rPr lang="en-US" altLang="zh-CN"/>
              <a:t>3</a:t>
            </a:r>
          </a:p>
        </p:txBody>
      </p:sp>
      <p:sp>
        <p:nvSpPr>
          <p:cNvPr id="38" name="Rectangle 40"/>
          <p:cNvSpPr>
            <a:spLocks noChangeArrowheads="1"/>
          </p:cNvSpPr>
          <p:nvPr/>
        </p:nvSpPr>
        <p:spPr bwMode="auto">
          <a:xfrm>
            <a:off x="1014413" y="3171825"/>
            <a:ext cx="336550" cy="457200"/>
          </a:xfrm>
          <a:prstGeom prst="rect">
            <a:avLst/>
          </a:prstGeom>
          <a:noFill/>
          <a:ln w="9525">
            <a:noFill/>
            <a:miter lim="800000"/>
            <a:headEnd/>
            <a:tailEnd/>
          </a:ln>
        </p:spPr>
        <p:txBody>
          <a:bodyPr wrap="none">
            <a:spAutoFit/>
          </a:bodyPr>
          <a:lstStyle/>
          <a:p>
            <a:r>
              <a:rPr lang="en-US" altLang="zh-CN"/>
              <a:t>4</a:t>
            </a:r>
          </a:p>
        </p:txBody>
      </p:sp>
      <p:sp>
        <p:nvSpPr>
          <p:cNvPr id="39" name="Rectangle 41"/>
          <p:cNvSpPr>
            <a:spLocks noChangeArrowheads="1"/>
          </p:cNvSpPr>
          <p:nvPr/>
        </p:nvSpPr>
        <p:spPr bwMode="auto">
          <a:xfrm>
            <a:off x="1014413" y="3552825"/>
            <a:ext cx="336550" cy="457200"/>
          </a:xfrm>
          <a:prstGeom prst="rect">
            <a:avLst/>
          </a:prstGeom>
          <a:noFill/>
          <a:ln w="9525">
            <a:noFill/>
            <a:miter lim="800000"/>
            <a:headEnd/>
            <a:tailEnd/>
          </a:ln>
        </p:spPr>
        <p:txBody>
          <a:bodyPr wrap="none">
            <a:spAutoFit/>
          </a:bodyPr>
          <a:lstStyle/>
          <a:p>
            <a:r>
              <a:rPr lang="en-US" altLang="zh-CN"/>
              <a:t>5</a:t>
            </a:r>
          </a:p>
        </p:txBody>
      </p:sp>
      <p:sp>
        <p:nvSpPr>
          <p:cNvPr id="40" name="Rectangle 42"/>
          <p:cNvSpPr>
            <a:spLocks noChangeArrowheads="1"/>
          </p:cNvSpPr>
          <p:nvPr/>
        </p:nvSpPr>
        <p:spPr bwMode="auto">
          <a:xfrm>
            <a:off x="1014413" y="4010025"/>
            <a:ext cx="336550" cy="457200"/>
          </a:xfrm>
          <a:prstGeom prst="rect">
            <a:avLst/>
          </a:prstGeom>
          <a:noFill/>
          <a:ln w="9525">
            <a:noFill/>
            <a:miter lim="800000"/>
            <a:headEnd/>
            <a:tailEnd/>
          </a:ln>
        </p:spPr>
        <p:txBody>
          <a:bodyPr wrap="none">
            <a:spAutoFit/>
          </a:bodyPr>
          <a:lstStyle/>
          <a:p>
            <a:r>
              <a:rPr lang="en-US" altLang="zh-CN"/>
              <a:t>6</a:t>
            </a:r>
          </a:p>
        </p:txBody>
      </p:sp>
      <p:sp>
        <p:nvSpPr>
          <p:cNvPr id="41" name="Rectangle 43"/>
          <p:cNvSpPr>
            <a:spLocks noChangeArrowheads="1"/>
          </p:cNvSpPr>
          <p:nvPr/>
        </p:nvSpPr>
        <p:spPr bwMode="auto">
          <a:xfrm>
            <a:off x="1014413" y="4467225"/>
            <a:ext cx="336550" cy="457200"/>
          </a:xfrm>
          <a:prstGeom prst="rect">
            <a:avLst/>
          </a:prstGeom>
          <a:noFill/>
          <a:ln w="9525">
            <a:noFill/>
            <a:miter lim="800000"/>
            <a:headEnd/>
            <a:tailEnd/>
          </a:ln>
        </p:spPr>
        <p:txBody>
          <a:bodyPr wrap="none">
            <a:spAutoFit/>
          </a:bodyPr>
          <a:lstStyle/>
          <a:p>
            <a:r>
              <a:rPr lang="en-US" altLang="zh-CN"/>
              <a:t>7</a:t>
            </a:r>
          </a:p>
        </p:txBody>
      </p:sp>
      <p:sp>
        <p:nvSpPr>
          <p:cNvPr id="42" name="Rectangle 44"/>
          <p:cNvSpPr>
            <a:spLocks noChangeArrowheads="1"/>
          </p:cNvSpPr>
          <p:nvPr/>
        </p:nvSpPr>
        <p:spPr bwMode="auto">
          <a:xfrm>
            <a:off x="1090613" y="5076825"/>
            <a:ext cx="336550" cy="457200"/>
          </a:xfrm>
          <a:prstGeom prst="rect">
            <a:avLst/>
          </a:prstGeom>
          <a:noFill/>
          <a:ln w="9525">
            <a:noFill/>
            <a:miter lim="800000"/>
            <a:headEnd/>
            <a:tailEnd/>
          </a:ln>
        </p:spPr>
        <p:txBody>
          <a:bodyPr wrap="none">
            <a:spAutoFit/>
          </a:bodyPr>
          <a:lstStyle/>
          <a:p>
            <a:r>
              <a:rPr lang="en-US" altLang="zh-CN"/>
              <a:t>8</a:t>
            </a:r>
          </a:p>
        </p:txBody>
      </p:sp>
      <p:sp>
        <p:nvSpPr>
          <p:cNvPr id="43" name="Rectangle 45"/>
          <p:cNvSpPr>
            <a:spLocks noChangeArrowheads="1"/>
          </p:cNvSpPr>
          <p:nvPr/>
        </p:nvSpPr>
        <p:spPr bwMode="auto">
          <a:xfrm>
            <a:off x="1547813" y="14192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44" name="Rectangle 46"/>
          <p:cNvSpPr>
            <a:spLocks noChangeArrowheads="1"/>
          </p:cNvSpPr>
          <p:nvPr/>
        </p:nvSpPr>
        <p:spPr bwMode="auto">
          <a:xfrm>
            <a:off x="2157413" y="14192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000</a:t>
            </a:r>
          </a:p>
        </p:txBody>
      </p:sp>
      <p:sp>
        <p:nvSpPr>
          <p:cNvPr id="45" name="Rectangle 47"/>
          <p:cNvSpPr>
            <a:spLocks noChangeArrowheads="1"/>
          </p:cNvSpPr>
          <p:nvPr/>
        </p:nvSpPr>
        <p:spPr bwMode="auto">
          <a:xfrm>
            <a:off x="3300413" y="14192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46" name="Rectangle 48"/>
          <p:cNvSpPr>
            <a:spLocks noChangeArrowheads="1"/>
          </p:cNvSpPr>
          <p:nvPr/>
        </p:nvSpPr>
        <p:spPr bwMode="auto">
          <a:xfrm>
            <a:off x="5205413" y="1419225"/>
            <a:ext cx="641350" cy="457200"/>
          </a:xfrm>
          <a:prstGeom prst="rect">
            <a:avLst/>
          </a:prstGeom>
          <a:noFill/>
          <a:ln w="9525">
            <a:noFill/>
            <a:miter lim="800000"/>
            <a:headEnd/>
            <a:tailEnd/>
          </a:ln>
        </p:spPr>
        <p:txBody>
          <a:bodyPr wrap="none">
            <a:spAutoFit/>
          </a:bodyPr>
          <a:lstStyle/>
          <a:p>
            <a:r>
              <a:rPr lang="en-US" altLang="zh-CN"/>
              <a:t>000</a:t>
            </a:r>
          </a:p>
        </p:txBody>
      </p:sp>
      <p:sp>
        <p:nvSpPr>
          <p:cNvPr id="47" name="Rectangle 49"/>
          <p:cNvSpPr>
            <a:spLocks noChangeArrowheads="1"/>
          </p:cNvSpPr>
          <p:nvPr/>
        </p:nvSpPr>
        <p:spPr bwMode="auto">
          <a:xfrm>
            <a:off x="6348413" y="1419225"/>
            <a:ext cx="1403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a:t>初始状态</a:t>
            </a:r>
          </a:p>
        </p:txBody>
      </p:sp>
      <p:sp>
        <p:nvSpPr>
          <p:cNvPr id="48" name="Rectangle 50"/>
          <p:cNvSpPr>
            <a:spLocks noChangeArrowheads="1"/>
          </p:cNvSpPr>
          <p:nvPr/>
        </p:nvSpPr>
        <p:spPr bwMode="auto">
          <a:xfrm>
            <a:off x="1547813" y="18764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49" name="Rectangle 51"/>
          <p:cNvSpPr>
            <a:spLocks noChangeArrowheads="1"/>
          </p:cNvSpPr>
          <p:nvPr/>
        </p:nvSpPr>
        <p:spPr bwMode="auto">
          <a:xfrm>
            <a:off x="2157413" y="1876425"/>
            <a:ext cx="641350" cy="457200"/>
          </a:xfrm>
          <a:prstGeom prst="rect">
            <a:avLst/>
          </a:prstGeom>
          <a:noFill/>
          <a:ln w="9525">
            <a:noFill/>
            <a:miter lim="800000"/>
            <a:headEnd/>
            <a:tailEnd/>
          </a:ln>
        </p:spPr>
        <p:txBody>
          <a:bodyPr wrap="none">
            <a:spAutoFit/>
          </a:bodyPr>
          <a:lstStyle/>
          <a:p>
            <a:r>
              <a:rPr lang="en-US" altLang="zh-CN"/>
              <a:t>101</a:t>
            </a:r>
          </a:p>
        </p:txBody>
      </p:sp>
      <p:sp>
        <p:nvSpPr>
          <p:cNvPr id="50" name="Rectangle 52"/>
          <p:cNvSpPr>
            <a:spLocks noChangeArrowheads="1"/>
          </p:cNvSpPr>
          <p:nvPr/>
        </p:nvSpPr>
        <p:spPr bwMode="auto">
          <a:xfrm>
            <a:off x="3910013" y="1419225"/>
            <a:ext cx="641350" cy="457200"/>
          </a:xfrm>
          <a:prstGeom prst="rect">
            <a:avLst/>
          </a:prstGeom>
          <a:noFill/>
          <a:ln w="9525">
            <a:noFill/>
            <a:miter lim="800000"/>
            <a:headEnd/>
            <a:tailEnd/>
          </a:ln>
        </p:spPr>
        <p:txBody>
          <a:bodyPr wrap="none">
            <a:spAutoFit/>
          </a:bodyPr>
          <a:lstStyle/>
          <a:p>
            <a:r>
              <a:rPr lang="en-US" altLang="zh-CN"/>
              <a:t>000</a:t>
            </a:r>
          </a:p>
        </p:txBody>
      </p:sp>
      <p:sp>
        <p:nvSpPr>
          <p:cNvPr id="51" name="Rectangle 54"/>
          <p:cNvSpPr>
            <a:spLocks noChangeArrowheads="1"/>
          </p:cNvSpPr>
          <p:nvPr/>
        </p:nvSpPr>
        <p:spPr bwMode="auto">
          <a:xfrm>
            <a:off x="1624013" y="23336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2" name="Rectangle 55"/>
          <p:cNvSpPr>
            <a:spLocks noChangeArrowheads="1"/>
          </p:cNvSpPr>
          <p:nvPr/>
        </p:nvSpPr>
        <p:spPr bwMode="auto">
          <a:xfrm>
            <a:off x="1547813" y="27146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3" name="Rectangle 56"/>
          <p:cNvSpPr>
            <a:spLocks noChangeArrowheads="1"/>
          </p:cNvSpPr>
          <p:nvPr/>
        </p:nvSpPr>
        <p:spPr bwMode="auto">
          <a:xfrm>
            <a:off x="1547813" y="30956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4" name="Rectangle 57"/>
          <p:cNvSpPr>
            <a:spLocks noChangeArrowheads="1"/>
          </p:cNvSpPr>
          <p:nvPr/>
        </p:nvSpPr>
        <p:spPr bwMode="auto">
          <a:xfrm>
            <a:off x="1547813" y="35528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5" name="Rectangle 58"/>
          <p:cNvSpPr>
            <a:spLocks noChangeArrowheads="1"/>
          </p:cNvSpPr>
          <p:nvPr/>
        </p:nvSpPr>
        <p:spPr bwMode="auto">
          <a:xfrm>
            <a:off x="1624013" y="40100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6" name="Rectangle 59"/>
          <p:cNvSpPr>
            <a:spLocks noChangeArrowheads="1"/>
          </p:cNvSpPr>
          <p:nvPr/>
        </p:nvSpPr>
        <p:spPr bwMode="auto">
          <a:xfrm>
            <a:off x="1547813" y="44672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7" name="Rectangle 60"/>
          <p:cNvSpPr>
            <a:spLocks noChangeArrowheads="1"/>
          </p:cNvSpPr>
          <p:nvPr/>
        </p:nvSpPr>
        <p:spPr bwMode="auto">
          <a:xfrm>
            <a:off x="1624013" y="5153025"/>
            <a:ext cx="641350" cy="457200"/>
          </a:xfrm>
          <a:prstGeom prst="rect">
            <a:avLst/>
          </a:prstGeom>
          <a:noFill/>
          <a:ln w="9525">
            <a:noFill/>
            <a:miter lim="800000"/>
            <a:headEnd/>
            <a:tailEnd/>
          </a:ln>
        </p:spPr>
        <p:txBody>
          <a:bodyPr wrap="none">
            <a:spAutoFit/>
          </a:bodyPr>
          <a:lstStyle/>
          <a:p>
            <a:r>
              <a:rPr lang="en-US" altLang="zh-CN">
                <a:solidFill>
                  <a:schemeClr val="folHlink"/>
                </a:solidFill>
              </a:rPr>
              <a:t>101</a:t>
            </a:r>
          </a:p>
        </p:txBody>
      </p:sp>
      <p:sp>
        <p:nvSpPr>
          <p:cNvPr id="58" name="Rectangle 61"/>
          <p:cNvSpPr>
            <a:spLocks noChangeArrowheads="1"/>
          </p:cNvSpPr>
          <p:nvPr/>
        </p:nvSpPr>
        <p:spPr bwMode="auto">
          <a:xfrm>
            <a:off x="3300413" y="18764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59" name="Rectangle 62"/>
          <p:cNvSpPr>
            <a:spLocks noChangeArrowheads="1"/>
          </p:cNvSpPr>
          <p:nvPr/>
        </p:nvSpPr>
        <p:spPr bwMode="auto">
          <a:xfrm>
            <a:off x="3300413" y="22574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0" name="Rectangle 63"/>
          <p:cNvSpPr>
            <a:spLocks noChangeArrowheads="1"/>
          </p:cNvSpPr>
          <p:nvPr/>
        </p:nvSpPr>
        <p:spPr bwMode="auto">
          <a:xfrm>
            <a:off x="3300413" y="2714625"/>
            <a:ext cx="685800" cy="457200"/>
          </a:xfrm>
          <a:prstGeom prst="rect">
            <a:avLst/>
          </a:prstGeom>
          <a:noFill/>
          <a:ln w="9525">
            <a:noFill/>
            <a:miter lim="800000"/>
            <a:headEnd/>
            <a:tailEnd/>
          </a:ln>
        </p:spPr>
        <p:txBody>
          <a:bodyPr>
            <a:spAutoFit/>
          </a:bodyPr>
          <a:lstStyle/>
          <a:p>
            <a:r>
              <a:rPr lang="en-US" altLang="zh-CN">
                <a:solidFill>
                  <a:srgbClr val="FF33CC"/>
                </a:solidFill>
              </a:rPr>
              <a:t>011</a:t>
            </a:r>
          </a:p>
        </p:txBody>
      </p:sp>
      <p:sp>
        <p:nvSpPr>
          <p:cNvPr id="61" name="Rectangle 64"/>
          <p:cNvSpPr>
            <a:spLocks noChangeArrowheads="1"/>
          </p:cNvSpPr>
          <p:nvPr/>
        </p:nvSpPr>
        <p:spPr bwMode="auto">
          <a:xfrm>
            <a:off x="3300413" y="31718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2" name="Rectangle 65"/>
          <p:cNvSpPr>
            <a:spLocks noChangeArrowheads="1"/>
          </p:cNvSpPr>
          <p:nvPr/>
        </p:nvSpPr>
        <p:spPr bwMode="auto">
          <a:xfrm>
            <a:off x="3300413" y="35528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3" name="Rectangle 66"/>
          <p:cNvSpPr>
            <a:spLocks noChangeArrowheads="1"/>
          </p:cNvSpPr>
          <p:nvPr/>
        </p:nvSpPr>
        <p:spPr bwMode="auto">
          <a:xfrm>
            <a:off x="3300413" y="40100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4" name="Rectangle 67"/>
          <p:cNvSpPr>
            <a:spLocks noChangeArrowheads="1"/>
          </p:cNvSpPr>
          <p:nvPr/>
        </p:nvSpPr>
        <p:spPr bwMode="auto">
          <a:xfrm>
            <a:off x="3300413" y="44672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5" name="Rectangle 68"/>
          <p:cNvSpPr>
            <a:spLocks noChangeArrowheads="1"/>
          </p:cNvSpPr>
          <p:nvPr/>
        </p:nvSpPr>
        <p:spPr bwMode="auto">
          <a:xfrm>
            <a:off x="3300413" y="5076825"/>
            <a:ext cx="641350" cy="457200"/>
          </a:xfrm>
          <a:prstGeom prst="rect">
            <a:avLst/>
          </a:prstGeom>
          <a:noFill/>
          <a:ln w="9525">
            <a:noFill/>
            <a:miter lim="800000"/>
            <a:headEnd/>
            <a:tailEnd/>
          </a:ln>
        </p:spPr>
        <p:txBody>
          <a:bodyPr wrap="none">
            <a:spAutoFit/>
          </a:bodyPr>
          <a:lstStyle/>
          <a:p>
            <a:r>
              <a:rPr lang="en-US" altLang="zh-CN">
                <a:solidFill>
                  <a:srgbClr val="FF33CC"/>
                </a:solidFill>
              </a:rPr>
              <a:t>011</a:t>
            </a:r>
          </a:p>
        </p:txBody>
      </p:sp>
      <p:sp>
        <p:nvSpPr>
          <p:cNvPr id="66" name="Rectangle 69"/>
          <p:cNvSpPr>
            <a:spLocks noChangeArrowheads="1"/>
          </p:cNvSpPr>
          <p:nvPr/>
        </p:nvSpPr>
        <p:spPr bwMode="auto">
          <a:xfrm>
            <a:off x="3910013" y="1876425"/>
            <a:ext cx="641350" cy="457200"/>
          </a:xfrm>
          <a:prstGeom prst="rect">
            <a:avLst/>
          </a:prstGeom>
          <a:noFill/>
          <a:ln w="9525">
            <a:noFill/>
            <a:miter lim="800000"/>
            <a:headEnd/>
            <a:tailEnd/>
          </a:ln>
        </p:spPr>
        <p:txBody>
          <a:bodyPr wrap="none">
            <a:spAutoFit/>
          </a:bodyPr>
          <a:lstStyle/>
          <a:p>
            <a:r>
              <a:rPr lang="en-US" altLang="zh-CN"/>
              <a:t>011</a:t>
            </a:r>
          </a:p>
        </p:txBody>
      </p:sp>
      <p:sp>
        <p:nvSpPr>
          <p:cNvPr id="67" name="Rectangle 70"/>
          <p:cNvSpPr>
            <a:spLocks noChangeArrowheads="1"/>
          </p:cNvSpPr>
          <p:nvPr/>
        </p:nvSpPr>
        <p:spPr bwMode="auto">
          <a:xfrm>
            <a:off x="5205413" y="1876425"/>
            <a:ext cx="641350" cy="457200"/>
          </a:xfrm>
          <a:prstGeom prst="rect">
            <a:avLst/>
          </a:prstGeom>
          <a:noFill/>
          <a:ln w="9525">
            <a:noFill/>
            <a:miter lim="800000"/>
            <a:headEnd/>
            <a:tailEnd/>
          </a:ln>
        </p:spPr>
        <p:txBody>
          <a:bodyPr wrap="none">
            <a:spAutoFit/>
          </a:bodyPr>
          <a:lstStyle/>
          <a:p>
            <a:r>
              <a:rPr lang="en-US" altLang="zh-CN"/>
              <a:t>111</a:t>
            </a:r>
          </a:p>
        </p:txBody>
      </p:sp>
      <p:sp>
        <p:nvSpPr>
          <p:cNvPr id="68" name="Rectangle 71"/>
          <p:cNvSpPr>
            <a:spLocks noChangeArrowheads="1"/>
          </p:cNvSpPr>
          <p:nvPr/>
        </p:nvSpPr>
        <p:spPr bwMode="auto">
          <a:xfrm>
            <a:off x="6272213" y="1876425"/>
            <a:ext cx="17081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a:t>第一次累加</a:t>
            </a:r>
          </a:p>
        </p:txBody>
      </p:sp>
      <p:sp>
        <p:nvSpPr>
          <p:cNvPr id="69" name="Rectangle 72"/>
          <p:cNvSpPr>
            <a:spLocks noChangeArrowheads="1"/>
          </p:cNvSpPr>
          <p:nvPr/>
        </p:nvSpPr>
        <p:spPr bwMode="auto">
          <a:xfrm>
            <a:off x="2157413" y="23336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010</a:t>
            </a:r>
          </a:p>
        </p:txBody>
      </p:sp>
      <p:sp>
        <p:nvSpPr>
          <p:cNvPr id="70" name="Rectangle 73"/>
          <p:cNvSpPr>
            <a:spLocks noChangeArrowheads="1"/>
          </p:cNvSpPr>
          <p:nvPr/>
        </p:nvSpPr>
        <p:spPr bwMode="auto">
          <a:xfrm>
            <a:off x="2843213" y="2333625"/>
            <a:ext cx="336550" cy="457200"/>
          </a:xfrm>
          <a:prstGeom prst="rect">
            <a:avLst/>
          </a:prstGeom>
          <a:noFill/>
          <a:ln w="9525">
            <a:noFill/>
            <a:miter lim="800000"/>
            <a:headEnd/>
            <a:tailEnd/>
          </a:ln>
        </p:spPr>
        <p:txBody>
          <a:bodyPr wrap="none">
            <a:spAutoFit/>
          </a:bodyPr>
          <a:lstStyle/>
          <a:p>
            <a:r>
              <a:rPr lang="en-US" altLang="zh-CN"/>
              <a:t>1</a:t>
            </a:r>
          </a:p>
        </p:txBody>
      </p:sp>
      <p:sp>
        <p:nvSpPr>
          <p:cNvPr id="71" name="Rectangle 74"/>
          <p:cNvSpPr>
            <a:spLocks noChangeArrowheads="1"/>
          </p:cNvSpPr>
          <p:nvPr/>
        </p:nvSpPr>
        <p:spPr bwMode="auto">
          <a:xfrm>
            <a:off x="3910013" y="23336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110</a:t>
            </a:r>
          </a:p>
        </p:txBody>
      </p:sp>
      <p:sp>
        <p:nvSpPr>
          <p:cNvPr id="72" name="Rectangle 77"/>
          <p:cNvSpPr>
            <a:spLocks noChangeArrowheads="1"/>
          </p:cNvSpPr>
          <p:nvPr/>
        </p:nvSpPr>
        <p:spPr bwMode="auto">
          <a:xfrm>
            <a:off x="5205413" y="23336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110</a:t>
            </a:r>
          </a:p>
        </p:txBody>
      </p:sp>
      <p:sp>
        <p:nvSpPr>
          <p:cNvPr id="73" name="Rectangle 78"/>
          <p:cNvSpPr>
            <a:spLocks noChangeArrowheads="1"/>
          </p:cNvSpPr>
          <p:nvPr/>
        </p:nvSpPr>
        <p:spPr bwMode="auto">
          <a:xfrm>
            <a:off x="2157413" y="2714625"/>
            <a:ext cx="641350" cy="457200"/>
          </a:xfrm>
          <a:prstGeom prst="rect">
            <a:avLst/>
          </a:prstGeom>
          <a:noFill/>
          <a:ln w="9525">
            <a:noFill/>
            <a:miter lim="800000"/>
            <a:headEnd/>
            <a:tailEnd/>
          </a:ln>
        </p:spPr>
        <p:txBody>
          <a:bodyPr wrap="none">
            <a:spAutoFit/>
          </a:bodyPr>
          <a:lstStyle/>
          <a:p>
            <a:r>
              <a:rPr lang="en-US" altLang="zh-CN"/>
              <a:t>111</a:t>
            </a:r>
          </a:p>
        </p:txBody>
      </p:sp>
      <p:sp>
        <p:nvSpPr>
          <p:cNvPr id="74" name="Rectangle 79"/>
          <p:cNvSpPr>
            <a:spLocks noChangeArrowheads="1"/>
          </p:cNvSpPr>
          <p:nvPr/>
        </p:nvSpPr>
        <p:spPr bwMode="auto">
          <a:xfrm>
            <a:off x="3910013" y="2790825"/>
            <a:ext cx="641350" cy="457200"/>
          </a:xfrm>
          <a:prstGeom prst="rect">
            <a:avLst/>
          </a:prstGeom>
          <a:noFill/>
          <a:ln w="9525">
            <a:noFill/>
            <a:miter lim="800000"/>
            <a:headEnd/>
            <a:tailEnd/>
          </a:ln>
        </p:spPr>
        <p:txBody>
          <a:bodyPr wrap="none">
            <a:spAutoFit/>
          </a:bodyPr>
          <a:lstStyle/>
          <a:p>
            <a:r>
              <a:rPr lang="en-US" altLang="zh-CN"/>
              <a:t>001</a:t>
            </a:r>
          </a:p>
        </p:txBody>
      </p:sp>
      <p:sp>
        <p:nvSpPr>
          <p:cNvPr id="75" name="Rectangle 80"/>
          <p:cNvSpPr>
            <a:spLocks noChangeArrowheads="1"/>
          </p:cNvSpPr>
          <p:nvPr/>
        </p:nvSpPr>
        <p:spPr bwMode="auto">
          <a:xfrm>
            <a:off x="4595813" y="2714625"/>
            <a:ext cx="336550" cy="457200"/>
          </a:xfrm>
          <a:prstGeom prst="rect">
            <a:avLst/>
          </a:prstGeom>
          <a:noFill/>
          <a:ln w="9525">
            <a:noFill/>
            <a:miter lim="800000"/>
            <a:headEnd/>
            <a:tailEnd/>
          </a:ln>
        </p:spPr>
        <p:txBody>
          <a:bodyPr wrap="none">
            <a:spAutoFit/>
          </a:bodyPr>
          <a:lstStyle/>
          <a:p>
            <a:r>
              <a:rPr lang="en-US" altLang="zh-CN"/>
              <a:t>1</a:t>
            </a:r>
          </a:p>
        </p:txBody>
      </p:sp>
      <p:sp>
        <p:nvSpPr>
          <p:cNvPr id="76" name="Rectangle 81"/>
          <p:cNvSpPr>
            <a:spLocks noChangeArrowheads="1"/>
          </p:cNvSpPr>
          <p:nvPr/>
        </p:nvSpPr>
        <p:spPr bwMode="auto">
          <a:xfrm>
            <a:off x="5214938" y="2714625"/>
            <a:ext cx="708025" cy="457200"/>
          </a:xfrm>
          <a:prstGeom prst="rect">
            <a:avLst/>
          </a:prstGeom>
          <a:noFill/>
          <a:ln w="9525">
            <a:noFill/>
            <a:miter lim="800000"/>
            <a:headEnd/>
            <a:tailEnd/>
          </a:ln>
        </p:spPr>
        <p:txBody>
          <a:bodyPr>
            <a:spAutoFit/>
          </a:bodyPr>
          <a:lstStyle/>
          <a:p>
            <a:r>
              <a:rPr lang="en-US" altLang="zh-CN"/>
              <a:t>101</a:t>
            </a:r>
          </a:p>
        </p:txBody>
      </p:sp>
      <p:sp>
        <p:nvSpPr>
          <p:cNvPr id="77" name="Rectangle 83"/>
          <p:cNvSpPr>
            <a:spLocks noChangeArrowheads="1"/>
          </p:cNvSpPr>
          <p:nvPr/>
        </p:nvSpPr>
        <p:spPr bwMode="auto">
          <a:xfrm>
            <a:off x="2157413" y="3095625"/>
            <a:ext cx="641350" cy="457200"/>
          </a:xfrm>
          <a:prstGeom prst="rect">
            <a:avLst/>
          </a:prstGeom>
          <a:noFill/>
          <a:ln w="9525">
            <a:noFill/>
            <a:miter lim="800000"/>
            <a:headEnd/>
            <a:tailEnd/>
          </a:ln>
        </p:spPr>
        <p:txBody>
          <a:bodyPr wrap="none">
            <a:spAutoFit/>
          </a:bodyPr>
          <a:lstStyle/>
          <a:p>
            <a:r>
              <a:rPr lang="en-US" altLang="zh-CN"/>
              <a:t>100</a:t>
            </a:r>
          </a:p>
        </p:txBody>
      </p:sp>
      <p:sp>
        <p:nvSpPr>
          <p:cNvPr id="78" name="Rectangle 84"/>
          <p:cNvSpPr>
            <a:spLocks noChangeArrowheads="1"/>
          </p:cNvSpPr>
          <p:nvPr/>
        </p:nvSpPr>
        <p:spPr bwMode="auto">
          <a:xfrm>
            <a:off x="2843213" y="3171825"/>
            <a:ext cx="336550" cy="457200"/>
          </a:xfrm>
          <a:prstGeom prst="rect">
            <a:avLst/>
          </a:prstGeom>
          <a:noFill/>
          <a:ln w="9525">
            <a:noFill/>
            <a:miter lim="800000"/>
            <a:headEnd/>
            <a:tailEnd/>
          </a:ln>
        </p:spPr>
        <p:txBody>
          <a:bodyPr wrap="none">
            <a:spAutoFit/>
          </a:bodyPr>
          <a:lstStyle/>
          <a:p>
            <a:r>
              <a:rPr lang="en-US" altLang="zh-CN"/>
              <a:t>1</a:t>
            </a:r>
          </a:p>
        </p:txBody>
      </p:sp>
      <p:sp>
        <p:nvSpPr>
          <p:cNvPr id="79" name="Rectangle 85"/>
          <p:cNvSpPr>
            <a:spLocks noChangeArrowheads="1"/>
          </p:cNvSpPr>
          <p:nvPr/>
        </p:nvSpPr>
        <p:spPr bwMode="auto">
          <a:xfrm>
            <a:off x="3910013" y="3171825"/>
            <a:ext cx="641350" cy="457200"/>
          </a:xfrm>
          <a:prstGeom prst="rect">
            <a:avLst/>
          </a:prstGeom>
          <a:noFill/>
          <a:ln w="9525">
            <a:noFill/>
            <a:miter lim="800000"/>
            <a:headEnd/>
            <a:tailEnd/>
          </a:ln>
        </p:spPr>
        <p:txBody>
          <a:bodyPr wrap="none">
            <a:spAutoFit/>
          </a:bodyPr>
          <a:lstStyle/>
          <a:p>
            <a:r>
              <a:rPr lang="en-US" altLang="zh-CN"/>
              <a:t>100</a:t>
            </a:r>
          </a:p>
        </p:txBody>
      </p:sp>
      <p:sp>
        <p:nvSpPr>
          <p:cNvPr id="80" name="Rectangle 86"/>
          <p:cNvSpPr>
            <a:spLocks noChangeArrowheads="1"/>
          </p:cNvSpPr>
          <p:nvPr/>
        </p:nvSpPr>
        <p:spPr bwMode="auto">
          <a:xfrm>
            <a:off x="5205413" y="3171825"/>
            <a:ext cx="641350" cy="457200"/>
          </a:xfrm>
          <a:prstGeom prst="rect">
            <a:avLst/>
          </a:prstGeom>
          <a:noFill/>
          <a:ln w="9525">
            <a:noFill/>
            <a:miter lim="800000"/>
            <a:headEnd/>
            <a:tailEnd/>
          </a:ln>
        </p:spPr>
        <p:txBody>
          <a:bodyPr wrap="none">
            <a:spAutoFit/>
          </a:bodyPr>
          <a:lstStyle/>
          <a:p>
            <a:r>
              <a:rPr lang="en-US" altLang="zh-CN"/>
              <a:t>100</a:t>
            </a:r>
          </a:p>
        </p:txBody>
      </p:sp>
      <p:sp>
        <p:nvSpPr>
          <p:cNvPr id="81" name="Rectangle 87"/>
          <p:cNvSpPr>
            <a:spLocks noChangeArrowheads="1"/>
          </p:cNvSpPr>
          <p:nvPr/>
        </p:nvSpPr>
        <p:spPr bwMode="auto">
          <a:xfrm>
            <a:off x="6500813" y="3171825"/>
            <a:ext cx="1130300" cy="396875"/>
          </a:xfrm>
          <a:prstGeom prst="rect">
            <a:avLst/>
          </a:prstGeom>
          <a:noFill/>
          <a:ln w="9525">
            <a:noFill/>
            <a:miter lim="800000"/>
            <a:headEnd/>
            <a:tailEnd/>
          </a:ln>
        </p:spPr>
        <p:txBody>
          <a:bodyPr wrap="none">
            <a:spAutoFit/>
          </a:bodyPr>
          <a:lstStyle/>
          <a:p>
            <a:r>
              <a:rPr lang="en-US" altLang="zh-CN" sz="2000"/>
              <a:t>ΔX</a:t>
            </a:r>
            <a:r>
              <a:rPr lang="zh-CN" altLang="en-US" sz="2000"/>
              <a:t>溢出</a:t>
            </a:r>
          </a:p>
        </p:txBody>
      </p:sp>
      <p:sp>
        <p:nvSpPr>
          <p:cNvPr id="82" name="Rectangle 88"/>
          <p:cNvSpPr>
            <a:spLocks noChangeArrowheads="1"/>
          </p:cNvSpPr>
          <p:nvPr/>
        </p:nvSpPr>
        <p:spPr bwMode="auto">
          <a:xfrm>
            <a:off x="2157413" y="35528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001</a:t>
            </a:r>
          </a:p>
        </p:txBody>
      </p:sp>
      <p:sp>
        <p:nvSpPr>
          <p:cNvPr id="83" name="Rectangle 89"/>
          <p:cNvSpPr>
            <a:spLocks noChangeArrowheads="1"/>
          </p:cNvSpPr>
          <p:nvPr/>
        </p:nvSpPr>
        <p:spPr bwMode="auto">
          <a:xfrm>
            <a:off x="2843213" y="3552825"/>
            <a:ext cx="336550" cy="457200"/>
          </a:xfrm>
          <a:prstGeom prst="rect">
            <a:avLst/>
          </a:prstGeom>
          <a:noFill/>
          <a:ln w="9525">
            <a:noFill/>
            <a:miter lim="800000"/>
            <a:headEnd/>
            <a:tailEnd/>
          </a:ln>
        </p:spPr>
        <p:txBody>
          <a:bodyPr wrap="none">
            <a:spAutoFit/>
          </a:bodyPr>
          <a:lstStyle/>
          <a:p>
            <a:r>
              <a:rPr lang="en-US" altLang="zh-CN"/>
              <a:t>1</a:t>
            </a:r>
          </a:p>
        </p:txBody>
      </p:sp>
      <p:sp>
        <p:nvSpPr>
          <p:cNvPr id="84" name="Rectangle 90"/>
          <p:cNvSpPr>
            <a:spLocks noChangeArrowheads="1"/>
          </p:cNvSpPr>
          <p:nvPr/>
        </p:nvSpPr>
        <p:spPr bwMode="auto">
          <a:xfrm>
            <a:off x="3910013" y="3552825"/>
            <a:ext cx="641350" cy="457200"/>
          </a:xfrm>
          <a:prstGeom prst="rect">
            <a:avLst/>
          </a:prstGeom>
          <a:noFill/>
          <a:ln w="9525">
            <a:noFill/>
            <a:miter lim="800000"/>
            <a:headEnd/>
            <a:tailEnd/>
          </a:ln>
        </p:spPr>
        <p:txBody>
          <a:bodyPr wrap="none">
            <a:spAutoFit/>
          </a:bodyPr>
          <a:lstStyle/>
          <a:p>
            <a:r>
              <a:rPr lang="en-US" altLang="zh-CN"/>
              <a:t>111</a:t>
            </a:r>
          </a:p>
        </p:txBody>
      </p:sp>
      <p:sp>
        <p:nvSpPr>
          <p:cNvPr id="85" name="Rectangle 91"/>
          <p:cNvSpPr>
            <a:spLocks noChangeArrowheads="1"/>
          </p:cNvSpPr>
          <p:nvPr/>
        </p:nvSpPr>
        <p:spPr bwMode="auto">
          <a:xfrm>
            <a:off x="5205413" y="3552825"/>
            <a:ext cx="641350" cy="457200"/>
          </a:xfrm>
          <a:prstGeom prst="rect">
            <a:avLst/>
          </a:prstGeom>
          <a:noFill/>
          <a:ln w="9525">
            <a:noFill/>
            <a:miter lim="800000"/>
            <a:headEnd/>
            <a:tailEnd/>
          </a:ln>
        </p:spPr>
        <p:txBody>
          <a:bodyPr wrap="none">
            <a:spAutoFit/>
          </a:bodyPr>
          <a:lstStyle/>
          <a:p>
            <a:r>
              <a:rPr lang="en-US" altLang="zh-CN"/>
              <a:t>011</a:t>
            </a:r>
          </a:p>
        </p:txBody>
      </p:sp>
      <p:sp>
        <p:nvSpPr>
          <p:cNvPr id="86" name="Rectangle 92"/>
          <p:cNvSpPr>
            <a:spLocks noChangeArrowheads="1"/>
          </p:cNvSpPr>
          <p:nvPr/>
        </p:nvSpPr>
        <p:spPr bwMode="auto">
          <a:xfrm>
            <a:off x="6577013" y="3629025"/>
            <a:ext cx="1130300" cy="396875"/>
          </a:xfrm>
          <a:prstGeom prst="rect">
            <a:avLst/>
          </a:prstGeom>
          <a:noFill/>
          <a:ln w="9525">
            <a:noFill/>
            <a:miter lim="800000"/>
            <a:headEnd/>
            <a:tailEnd/>
          </a:ln>
        </p:spPr>
        <p:txBody>
          <a:bodyPr wrap="none">
            <a:spAutoFit/>
          </a:bodyPr>
          <a:lstStyle/>
          <a:p>
            <a:r>
              <a:rPr lang="en-US" altLang="zh-CN" sz="2000"/>
              <a:t>ΔX</a:t>
            </a:r>
            <a:r>
              <a:rPr lang="zh-CN" altLang="en-US" sz="2000"/>
              <a:t>溢出</a:t>
            </a:r>
          </a:p>
        </p:txBody>
      </p:sp>
      <p:sp>
        <p:nvSpPr>
          <p:cNvPr id="87" name="Rectangle 93"/>
          <p:cNvSpPr>
            <a:spLocks noChangeArrowheads="1"/>
          </p:cNvSpPr>
          <p:nvPr/>
        </p:nvSpPr>
        <p:spPr bwMode="auto">
          <a:xfrm>
            <a:off x="2157413" y="4010025"/>
            <a:ext cx="641350" cy="457200"/>
          </a:xfrm>
          <a:prstGeom prst="rect">
            <a:avLst/>
          </a:prstGeom>
          <a:noFill/>
          <a:ln w="9525">
            <a:noFill/>
            <a:miter lim="800000"/>
            <a:headEnd/>
            <a:tailEnd/>
          </a:ln>
        </p:spPr>
        <p:txBody>
          <a:bodyPr wrap="none">
            <a:spAutoFit/>
          </a:bodyPr>
          <a:lstStyle/>
          <a:p>
            <a:r>
              <a:rPr lang="en-US" altLang="zh-CN"/>
              <a:t>110</a:t>
            </a:r>
          </a:p>
        </p:txBody>
      </p:sp>
      <p:sp>
        <p:nvSpPr>
          <p:cNvPr id="88" name="Rectangle 94"/>
          <p:cNvSpPr>
            <a:spLocks noChangeArrowheads="1"/>
          </p:cNvSpPr>
          <p:nvPr/>
        </p:nvSpPr>
        <p:spPr bwMode="auto">
          <a:xfrm>
            <a:off x="3910013" y="4010025"/>
            <a:ext cx="641350" cy="457200"/>
          </a:xfrm>
          <a:prstGeom prst="rect">
            <a:avLst/>
          </a:prstGeom>
          <a:noFill/>
          <a:ln w="9525">
            <a:noFill/>
            <a:miter lim="800000"/>
            <a:headEnd/>
            <a:tailEnd/>
          </a:ln>
        </p:spPr>
        <p:txBody>
          <a:bodyPr wrap="none">
            <a:spAutoFit/>
          </a:bodyPr>
          <a:lstStyle/>
          <a:p>
            <a:r>
              <a:rPr lang="en-US" altLang="zh-CN"/>
              <a:t>010</a:t>
            </a:r>
          </a:p>
        </p:txBody>
      </p:sp>
      <p:sp>
        <p:nvSpPr>
          <p:cNvPr id="89" name="Rectangle 95"/>
          <p:cNvSpPr>
            <a:spLocks noChangeArrowheads="1"/>
          </p:cNvSpPr>
          <p:nvPr/>
        </p:nvSpPr>
        <p:spPr bwMode="auto">
          <a:xfrm>
            <a:off x="4672013" y="4010025"/>
            <a:ext cx="336550" cy="457200"/>
          </a:xfrm>
          <a:prstGeom prst="rect">
            <a:avLst/>
          </a:prstGeom>
          <a:noFill/>
          <a:ln w="9525">
            <a:noFill/>
            <a:miter lim="800000"/>
            <a:headEnd/>
            <a:tailEnd/>
          </a:ln>
        </p:spPr>
        <p:txBody>
          <a:bodyPr wrap="none">
            <a:spAutoFit/>
          </a:bodyPr>
          <a:lstStyle/>
          <a:p>
            <a:r>
              <a:rPr lang="en-US" altLang="zh-CN"/>
              <a:t>1</a:t>
            </a:r>
          </a:p>
        </p:txBody>
      </p:sp>
      <p:sp>
        <p:nvSpPr>
          <p:cNvPr id="90" name="Rectangle 96"/>
          <p:cNvSpPr>
            <a:spLocks noChangeArrowheads="1"/>
          </p:cNvSpPr>
          <p:nvPr/>
        </p:nvSpPr>
        <p:spPr bwMode="auto">
          <a:xfrm>
            <a:off x="5205413" y="4010025"/>
            <a:ext cx="641350" cy="457200"/>
          </a:xfrm>
          <a:prstGeom prst="rect">
            <a:avLst/>
          </a:prstGeom>
          <a:noFill/>
          <a:ln w="9525">
            <a:noFill/>
            <a:miter lim="800000"/>
            <a:headEnd/>
            <a:tailEnd/>
          </a:ln>
        </p:spPr>
        <p:txBody>
          <a:bodyPr wrap="none">
            <a:spAutoFit/>
          </a:bodyPr>
          <a:lstStyle/>
          <a:p>
            <a:r>
              <a:rPr lang="en-US" altLang="zh-CN"/>
              <a:t>010</a:t>
            </a:r>
          </a:p>
        </p:txBody>
      </p:sp>
      <p:sp>
        <p:nvSpPr>
          <p:cNvPr id="91" name="Rectangle 97"/>
          <p:cNvSpPr>
            <a:spLocks noChangeArrowheads="1"/>
          </p:cNvSpPr>
          <p:nvPr/>
        </p:nvSpPr>
        <p:spPr bwMode="auto">
          <a:xfrm>
            <a:off x="6577013" y="4010025"/>
            <a:ext cx="1130300" cy="396875"/>
          </a:xfrm>
          <a:prstGeom prst="rect">
            <a:avLst/>
          </a:prstGeom>
          <a:noFill/>
          <a:ln w="9525">
            <a:noFill/>
            <a:miter lim="800000"/>
            <a:headEnd/>
            <a:tailEnd/>
          </a:ln>
        </p:spPr>
        <p:txBody>
          <a:bodyPr wrap="none">
            <a:spAutoFit/>
          </a:bodyPr>
          <a:lstStyle/>
          <a:p>
            <a:r>
              <a:rPr lang="en-US" altLang="zh-CN" sz="2000"/>
              <a:t>ΔY</a:t>
            </a:r>
            <a:r>
              <a:rPr lang="zh-CN" altLang="en-US" sz="2000"/>
              <a:t>溢出</a:t>
            </a:r>
          </a:p>
        </p:txBody>
      </p:sp>
      <p:sp>
        <p:nvSpPr>
          <p:cNvPr id="92" name="Rectangle 98"/>
          <p:cNvSpPr>
            <a:spLocks noChangeArrowheads="1"/>
          </p:cNvSpPr>
          <p:nvPr/>
        </p:nvSpPr>
        <p:spPr bwMode="auto">
          <a:xfrm>
            <a:off x="2157413" y="4467225"/>
            <a:ext cx="641350" cy="457200"/>
          </a:xfrm>
          <a:prstGeom prst="rect">
            <a:avLst/>
          </a:prstGeom>
          <a:noFill/>
          <a:ln w="9525">
            <a:noFill/>
            <a:miter lim="800000"/>
            <a:headEnd/>
            <a:tailEnd/>
          </a:ln>
        </p:spPr>
        <p:txBody>
          <a:bodyPr wrap="none">
            <a:spAutoFit/>
          </a:bodyPr>
          <a:lstStyle/>
          <a:p>
            <a:r>
              <a:rPr lang="en-US" altLang="zh-CN"/>
              <a:t>011</a:t>
            </a:r>
          </a:p>
        </p:txBody>
      </p:sp>
      <p:sp>
        <p:nvSpPr>
          <p:cNvPr id="93" name="Rectangle 99"/>
          <p:cNvSpPr>
            <a:spLocks noChangeArrowheads="1"/>
          </p:cNvSpPr>
          <p:nvPr/>
        </p:nvSpPr>
        <p:spPr bwMode="auto">
          <a:xfrm>
            <a:off x="2843213" y="4467225"/>
            <a:ext cx="336550" cy="457200"/>
          </a:xfrm>
          <a:prstGeom prst="rect">
            <a:avLst/>
          </a:prstGeom>
          <a:noFill/>
          <a:ln w="9525">
            <a:noFill/>
            <a:miter lim="800000"/>
            <a:headEnd/>
            <a:tailEnd/>
          </a:ln>
        </p:spPr>
        <p:txBody>
          <a:bodyPr wrap="none">
            <a:spAutoFit/>
          </a:bodyPr>
          <a:lstStyle/>
          <a:p>
            <a:r>
              <a:rPr lang="en-US" altLang="zh-CN"/>
              <a:t>1</a:t>
            </a:r>
          </a:p>
        </p:txBody>
      </p:sp>
      <p:sp>
        <p:nvSpPr>
          <p:cNvPr id="94" name="Rectangle 100"/>
          <p:cNvSpPr>
            <a:spLocks noChangeArrowheads="1"/>
          </p:cNvSpPr>
          <p:nvPr/>
        </p:nvSpPr>
        <p:spPr bwMode="auto">
          <a:xfrm>
            <a:off x="3910013" y="4467225"/>
            <a:ext cx="641350" cy="457200"/>
          </a:xfrm>
          <a:prstGeom prst="rect">
            <a:avLst/>
          </a:prstGeom>
          <a:noFill/>
          <a:ln w="9525">
            <a:noFill/>
            <a:miter lim="800000"/>
            <a:headEnd/>
            <a:tailEnd/>
          </a:ln>
        </p:spPr>
        <p:txBody>
          <a:bodyPr wrap="none">
            <a:spAutoFit/>
          </a:bodyPr>
          <a:lstStyle/>
          <a:p>
            <a:r>
              <a:rPr lang="en-US" altLang="zh-CN"/>
              <a:t>101</a:t>
            </a:r>
          </a:p>
        </p:txBody>
      </p:sp>
      <p:sp>
        <p:nvSpPr>
          <p:cNvPr id="95" name="Rectangle 101"/>
          <p:cNvSpPr>
            <a:spLocks noChangeArrowheads="1"/>
          </p:cNvSpPr>
          <p:nvPr/>
        </p:nvSpPr>
        <p:spPr bwMode="auto">
          <a:xfrm>
            <a:off x="5205413" y="4467225"/>
            <a:ext cx="641350" cy="457200"/>
          </a:xfrm>
          <a:prstGeom prst="rect">
            <a:avLst/>
          </a:prstGeom>
          <a:noFill/>
          <a:ln w="9525">
            <a:noFill/>
            <a:miter lim="800000"/>
            <a:headEnd/>
            <a:tailEnd/>
          </a:ln>
        </p:spPr>
        <p:txBody>
          <a:bodyPr wrap="none">
            <a:spAutoFit/>
          </a:bodyPr>
          <a:lstStyle/>
          <a:p>
            <a:r>
              <a:rPr lang="en-US" altLang="zh-CN"/>
              <a:t>001</a:t>
            </a:r>
          </a:p>
        </p:txBody>
      </p:sp>
      <p:sp>
        <p:nvSpPr>
          <p:cNvPr id="96" name="Rectangle 102"/>
          <p:cNvSpPr>
            <a:spLocks noChangeArrowheads="1"/>
          </p:cNvSpPr>
          <p:nvPr/>
        </p:nvSpPr>
        <p:spPr bwMode="auto">
          <a:xfrm>
            <a:off x="6577013" y="4467225"/>
            <a:ext cx="1130300" cy="396875"/>
          </a:xfrm>
          <a:prstGeom prst="rect">
            <a:avLst/>
          </a:prstGeom>
          <a:noFill/>
          <a:ln w="9525">
            <a:noFill/>
            <a:miter lim="800000"/>
            <a:headEnd/>
            <a:tailEnd/>
          </a:ln>
        </p:spPr>
        <p:txBody>
          <a:bodyPr wrap="none">
            <a:spAutoFit/>
          </a:bodyPr>
          <a:lstStyle/>
          <a:p>
            <a:r>
              <a:rPr lang="en-US" altLang="zh-CN" sz="2000"/>
              <a:t>ΔX</a:t>
            </a:r>
            <a:r>
              <a:rPr lang="zh-CN" altLang="en-US" sz="2000"/>
              <a:t>溢出</a:t>
            </a:r>
          </a:p>
        </p:txBody>
      </p:sp>
      <p:sp>
        <p:nvSpPr>
          <p:cNvPr id="97" name="Rectangle 103"/>
          <p:cNvSpPr>
            <a:spLocks noChangeArrowheads="1"/>
          </p:cNvSpPr>
          <p:nvPr/>
        </p:nvSpPr>
        <p:spPr bwMode="auto">
          <a:xfrm>
            <a:off x="2233613" y="5153025"/>
            <a:ext cx="565150" cy="396875"/>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2000"/>
              <a:t>000</a:t>
            </a:r>
          </a:p>
        </p:txBody>
      </p:sp>
      <p:sp>
        <p:nvSpPr>
          <p:cNvPr id="98" name="Rectangle 104"/>
          <p:cNvSpPr>
            <a:spLocks noChangeArrowheads="1"/>
          </p:cNvSpPr>
          <p:nvPr/>
        </p:nvSpPr>
        <p:spPr bwMode="auto">
          <a:xfrm>
            <a:off x="2843213" y="5076825"/>
            <a:ext cx="336550" cy="457200"/>
          </a:xfrm>
          <a:prstGeom prst="rect">
            <a:avLst/>
          </a:prstGeom>
          <a:noFill/>
          <a:ln w="9525">
            <a:noFill/>
            <a:miter lim="800000"/>
            <a:headEnd/>
            <a:tailEnd/>
          </a:ln>
        </p:spPr>
        <p:txBody>
          <a:bodyPr wrap="none">
            <a:spAutoFit/>
          </a:bodyPr>
          <a:lstStyle/>
          <a:p>
            <a:r>
              <a:rPr lang="en-US" altLang="zh-CN"/>
              <a:t>1</a:t>
            </a:r>
          </a:p>
        </p:txBody>
      </p:sp>
      <p:sp>
        <p:nvSpPr>
          <p:cNvPr id="99" name="Rectangle 105"/>
          <p:cNvSpPr>
            <a:spLocks noChangeArrowheads="1"/>
          </p:cNvSpPr>
          <p:nvPr/>
        </p:nvSpPr>
        <p:spPr bwMode="auto">
          <a:xfrm>
            <a:off x="3910013" y="5076825"/>
            <a:ext cx="6413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t>000</a:t>
            </a:r>
          </a:p>
        </p:txBody>
      </p:sp>
      <p:sp>
        <p:nvSpPr>
          <p:cNvPr id="100" name="Rectangle 106"/>
          <p:cNvSpPr>
            <a:spLocks noChangeArrowheads="1"/>
          </p:cNvSpPr>
          <p:nvPr/>
        </p:nvSpPr>
        <p:spPr bwMode="auto">
          <a:xfrm>
            <a:off x="4672013" y="5076825"/>
            <a:ext cx="336550" cy="457200"/>
          </a:xfrm>
          <a:prstGeom prst="rect">
            <a:avLst/>
          </a:prstGeom>
          <a:noFill/>
          <a:ln w="9525">
            <a:noFill/>
            <a:miter lim="800000"/>
            <a:headEnd/>
            <a:tailEnd/>
          </a:ln>
        </p:spPr>
        <p:txBody>
          <a:bodyPr wrap="none">
            <a:spAutoFit/>
          </a:bodyPr>
          <a:lstStyle/>
          <a:p>
            <a:r>
              <a:rPr lang="en-US" altLang="zh-CN"/>
              <a:t>1</a:t>
            </a:r>
          </a:p>
        </p:txBody>
      </p:sp>
      <p:sp>
        <p:nvSpPr>
          <p:cNvPr id="101" name="Rectangle 107"/>
          <p:cNvSpPr>
            <a:spLocks noChangeArrowheads="1"/>
          </p:cNvSpPr>
          <p:nvPr/>
        </p:nvSpPr>
        <p:spPr bwMode="auto">
          <a:xfrm>
            <a:off x="5205413" y="5076825"/>
            <a:ext cx="641350" cy="457200"/>
          </a:xfrm>
          <a:prstGeom prst="rect">
            <a:avLst/>
          </a:prstGeom>
          <a:noFill/>
          <a:ln w="9525">
            <a:noFill/>
            <a:miter lim="800000"/>
            <a:headEnd/>
            <a:tailEnd/>
          </a:ln>
        </p:spPr>
        <p:txBody>
          <a:bodyPr wrap="none">
            <a:spAutoFit/>
          </a:bodyPr>
          <a:lstStyle/>
          <a:p>
            <a:r>
              <a:rPr lang="en-US" altLang="zh-CN"/>
              <a:t>000</a:t>
            </a:r>
          </a:p>
        </p:txBody>
      </p:sp>
      <p:sp>
        <p:nvSpPr>
          <p:cNvPr id="102" name="Rectangle 108"/>
          <p:cNvSpPr>
            <a:spLocks noChangeArrowheads="1"/>
          </p:cNvSpPr>
          <p:nvPr/>
        </p:nvSpPr>
        <p:spPr bwMode="auto">
          <a:xfrm>
            <a:off x="6119813" y="4924425"/>
            <a:ext cx="2139950" cy="701675"/>
          </a:xfrm>
          <a:prstGeom prst="rect">
            <a:avLst/>
          </a:prstGeom>
          <a:noFill/>
          <a:ln w="9525">
            <a:noFill/>
            <a:miter lim="800000"/>
            <a:headEnd/>
            <a:tailEnd/>
          </a:ln>
        </p:spPr>
        <p:txBody>
          <a:bodyPr wrap="none">
            <a:spAutoFit/>
          </a:bodyPr>
          <a:lstStyle/>
          <a:p>
            <a:r>
              <a:rPr lang="en-US" altLang="zh-CN" sz="2000"/>
              <a:t>ΔX,ΔY</a:t>
            </a:r>
            <a:r>
              <a:rPr lang="zh-CN" altLang="en-US" sz="2000"/>
              <a:t>同时溢出</a:t>
            </a:r>
          </a:p>
          <a:p>
            <a:r>
              <a:rPr lang="en-US" altLang="zh-CN" sz="2000"/>
              <a:t>J</a:t>
            </a:r>
            <a:r>
              <a:rPr lang="en-US" altLang="zh-CN" sz="1600"/>
              <a:t>E</a:t>
            </a:r>
            <a:r>
              <a:rPr lang="en-US" altLang="zh-CN" sz="2000"/>
              <a:t>=0</a:t>
            </a:r>
            <a:r>
              <a:rPr lang="zh-CN" altLang="en-US" sz="2000"/>
              <a:t>，插补结束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Horizontal)">
                                      <p:cBhvr>
                                        <p:cTn id="15" dur="500"/>
                                        <p:tgtEl>
                                          <p:spTgt spid="6"/>
                                        </p:tgtEl>
                                      </p:cBhvr>
                                    </p:animEffect>
                                  </p:childTnLst>
                                </p:cTn>
                              </p:par>
                            </p:childTnLst>
                          </p:cTn>
                        </p:par>
                        <p:par>
                          <p:cTn id="16" fill="hold">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Horizontal)">
                                      <p:cBhvr>
                                        <p:cTn id="23" dur="500"/>
                                        <p:tgtEl>
                                          <p:spTgt spid="8"/>
                                        </p:tgtEl>
                                      </p:cBhvr>
                                    </p:animEffect>
                                  </p:childTnLst>
                                </p:cTn>
                              </p:par>
                            </p:childTnLst>
                          </p:cTn>
                        </p:par>
                        <p:par>
                          <p:cTn id="24" fill="hold">
                            <p:stCondLst>
                              <p:cond delay="2500"/>
                            </p:stCondLst>
                            <p:childTnLst>
                              <p:par>
                                <p:cTn id="25" presetID="16" presetClass="entr" presetSubtype="2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Horizontal)">
                                      <p:cBhvr>
                                        <p:cTn id="27" dur="500"/>
                                        <p:tgtEl>
                                          <p:spTgt spid="9"/>
                                        </p:tgtEl>
                                      </p:cBhvr>
                                    </p:animEffect>
                                  </p:childTnLst>
                                </p:cTn>
                              </p:par>
                            </p:childTnLst>
                          </p:cTn>
                        </p:par>
                        <p:par>
                          <p:cTn id="28" fill="hold">
                            <p:stCondLst>
                              <p:cond delay="3000"/>
                            </p:stCondLst>
                            <p:childTnLst>
                              <p:par>
                                <p:cTn id="29" presetID="16" presetClass="entr" presetSubtype="2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Horizontal)">
                                      <p:cBhvr>
                                        <p:cTn id="31" dur="500"/>
                                        <p:tgtEl>
                                          <p:spTgt spid="10"/>
                                        </p:tgtEl>
                                      </p:cBhvr>
                                    </p:animEffect>
                                  </p:childTnLst>
                                </p:cTn>
                              </p:par>
                            </p:childTnLst>
                          </p:cTn>
                        </p:par>
                        <p:par>
                          <p:cTn id="32" fill="hold">
                            <p:stCondLst>
                              <p:cond delay="3500"/>
                            </p:stCondLst>
                            <p:childTnLst>
                              <p:par>
                                <p:cTn id="33" presetID="16" presetClass="entr" presetSubtype="2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Horizontal)">
                                      <p:cBhvr>
                                        <p:cTn id="35" dur="500"/>
                                        <p:tgtEl>
                                          <p:spTgt spid="11"/>
                                        </p:tgtEl>
                                      </p:cBhvr>
                                    </p:animEffect>
                                  </p:childTnLst>
                                </p:cTn>
                              </p:par>
                            </p:childTnLst>
                          </p:cTn>
                        </p:par>
                        <p:par>
                          <p:cTn id="36" fill="hold">
                            <p:stCondLst>
                              <p:cond delay="4000"/>
                            </p:stCondLst>
                            <p:childTnLst>
                              <p:par>
                                <p:cTn id="37" presetID="16" presetClass="entr" presetSubtype="2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Horizontal)">
                                      <p:cBhvr>
                                        <p:cTn id="39" dur="500"/>
                                        <p:tgtEl>
                                          <p:spTgt spid="12"/>
                                        </p:tgtEl>
                                      </p:cBhvr>
                                    </p:animEffect>
                                  </p:childTnLst>
                                </p:cTn>
                              </p:par>
                            </p:childTnLst>
                          </p:cTn>
                        </p:par>
                        <p:par>
                          <p:cTn id="40" fill="hold">
                            <p:stCondLst>
                              <p:cond delay="4500"/>
                            </p:stCondLst>
                            <p:childTnLst>
                              <p:par>
                                <p:cTn id="41" presetID="16" presetClass="entr" presetSubtype="2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Horizontal)">
                                      <p:cBhvr>
                                        <p:cTn id="43" dur="500"/>
                                        <p:tgtEl>
                                          <p:spTgt spid="13"/>
                                        </p:tgtEl>
                                      </p:cBhvr>
                                    </p:animEffect>
                                  </p:childTnLst>
                                </p:cTn>
                              </p:par>
                            </p:childTnLst>
                          </p:cTn>
                        </p:par>
                        <p:par>
                          <p:cTn id="44" fill="hold">
                            <p:stCondLst>
                              <p:cond delay="5000"/>
                            </p:stCondLst>
                            <p:childTnLst>
                              <p:par>
                                <p:cTn id="45" presetID="16" presetClass="entr" presetSubtype="26"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Horizontal)">
                                      <p:cBhvr>
                                        <p:cTn id="47" dur="500"/>
                                        <p:tgtEl>
                                          <p:spTgt spid="14"/>
                                        </p:tgtEl>
                                      </p:cBhvr>
                                    </p:animEffect>
                                  </p:childTnLst>
                                </p:cTn>
                              </p:par>
                            </p:childTnLst>
                          </p:cTn>
                        </p:par>
                        <p:par>
                          <p:cTn id="48" fill="hold">
                            <p:stCondLst>
                              <p:cond delay="5500"/>
                            </p:stCondLst>
                            <p:childTnLst>
                              <p:par>
                                <p:cTn id="49" presetID="16" presetClass="entr" presetSubtype="2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Horizontal)">
                                      <p:cBhvr>
                                        <p:cTn id="51" dur="500"/>
                                        <p:tgtEl>
                                          <p:spTgt spid="15"/>
                                        </p:tgtEl>
                                      </p:cBhvr>
                                    </p:animEffect>
                                  </p:childTnLst>
                                </p:cTn>
                              </p:par>
                            </p:childTnLst>
                          </p:cTn>
                        </p:par>
                        <p:par>
                          <p:cTn id="52" fill="hold">
                            <p:stCondLst>
                              <p:cond delay="6000"/>
                            </p:stCondLst>
                            <p:childTnLst>
                              <p:par>
                                <p:cTn id="53" presetID="16" presetClass="entr" presetSubtype="2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arn(inHorizontal)">
                                      <p:cBhvr>
                                        <p:cTn id="55" dur="500"/>
                                        <p:tgtEl>
                                          <p:spTgt spid="16"/>
                                        </p:tgtEl>
                                      </p:cBhvr>
                                    </p:animEffect>
                                  </p:childTnLst>
                                </p:cTn>
                              </p:par>
                            </p:childTnLst>
                          </p:cTn>
                        </p:par>
                        <p:par>
                          <p:cTn id="56" fill="hold">
                            <p:stCondLst>
                              <p:cond delay="6500"/>
                            </p:stCondLst>
                            <p:childTnLst>
                              <p:par>
                                <p:cTn id="57" presetID="16" presetClass="entr" presetSubtype="2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arn(inHorizontal)">
                                      <p:cBhvr>
                                        <p:cTn id="59" dur="500"/>
                                        <p:tgtEl>
                                          <p:spTgt spid="17"/>
                                        </p:tgtEl>
                                      </p:cBhvr>
                                    </p:animEffect>
                                  </p:childTnLst>
                                </p:cTn>
                              </p:par>
                            </p:childTnLst>
                          </p:cTn>
                        </p:par>
                        <p:par>
                          <p:cTn id="60" fill="hold">
                            <p:stCondLst>
                              <p:cond delay="7000"/>
                            </p:stCondLst>
                            <p:childTnLst>
                              <p:par>
                                <p:cTn id="61" presetID="16" presetClass="entr" presetSubtype="26"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arn(inHorizontal)">
                                      <p:cBhvr>
                                        <p:cTn id="63" dur="500"/>
                                        <p:tgtEl>
                                          <p:spTgt spid="18"/>
                                        </p:tgtEl>
                                      </p:cBhvr>
                                    </p:animEffect>
                                  </p:childTnLst>
                                </p:cTn>
                              </p:par>
                            </p:childTnLst>
                          </p:cTn>
                        </p:par>
                        <p:par>
                          <p:cTn id="64" fill="hold">
                            <p:stCondLst>
                              <p:cond delay="7500"/>
                            </p:stCondLst>
                            <p:childTnLst>
                              <p:par>
                                <p:cTn id="65" presetID="16" presetClass="entr" presetSubtype="2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arn(inHorizontal)">
                                      <p:cBhvr>
                                        <p:cTn id="67" dur="500"/>
                                        <p:tgtEl>
                                          <p:spTgt spid="19"/>
                                        </p:tgtEl>
                                      </p:cBhvr>
                                    </p:animEffect>
                                  </p:childTnLst>
                                </p:cTn>
                              </p:par>
                            </p:childTnLst>
                          </p:cTn>
                        </p:par>
                        <p:par>
                          <p:cTn id="68" fill="hold">
                            <p:stCondLst>
                              <p:cond delay="8000"/>
                            </p:stCondLst>
                            <p:childTnLst>
                              <p:par>
                                <p:cTn id="69" presetID="16" presetClass="entr" presetSubtype="2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arn(inHorizontal)">
                                      <p:cBhvr>
                                        <p:cTn id="71" dur="500"/>
                                        <p:tgtEl>
                                          <p:spTgt spid="20"/>
                                        </p:tgtEl>
                                      </p:cBhvr>
                                    </p:animEffect>
                                  </p:childTnLst>
                                </p:cTn>
                              </p:par>
                            </p:childTnLst>
                          </p:cTn>
                        </p:par>
                        <p:par>
                          <p:cTn id="72" fill="hold">
                            <p:stCondLst>
                              <p:cond delay="8500"/>
                            </p:stCondLst>
                            <p:childTnLst>
                              <p:par>
                                <p:cTn id="73" presetID="16" presetClass="entr" presetSubtype="26"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arn(inHorizontal)">
                                      <p:cBhvr>
                                        <p:cTn id="75" dur="500"/>
                                        <p:tgtEl>
                                          <p:spTgt spid="21"/>
                                        </p:tgtEl>
                                      </p:cBhvr>
                                    </p:animEffect>
                                  </p:childTnLst>
                                </p:cTn>
                              </p:par>
                            </p:childTnLst>
                          </p:cTn>
                        </p:par>
                        <p:par>
                          <p:cTn id="76" fill="hold">
                            <p:stCondLst>
                              <p:cond delay="9000"/>
                            </p:stCondLst>
                            <p:childTnLst>
                              <p:par>
                                <p:cTn id="77" presetID="16" presetClass="entr" presetSubtype="26"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inHorizontal)">
                                      <p:cBhvr>
                                        <p:cTn id="79" dur="500"/>
                                        <p:tgtEl>
                                          <p:spTgt spid="22"/>
                                        </p:tgtEl>
                                      </p:cBhvr>
                                    </p:animEffect>
                                  </p:childTnLst>
                                </p:cTn>
                              </p:par>
                            </p:childTnLst>
                          </p:cTn>
                        </p:par>
                        <p:par>
                          <p:cTn id="80" fill="hold">
                            <p:stCondLst>
                              <p:cond delay="9500"/>
                            </p:stCondLst>
                            <p:childTnLst>
                              <p:par>
                                <p:cTn id="81" presetID="16" presetClass="entr" presetSubtype="26"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arn(inHorizontal)">
                                      <p:cBhvr>
                                        <p:cTn id="83" dur="500"/>
                                        <p:tgtEl>
                                          <p:spTgt spid="23"/>
                                        </p:tgtEl>
                                      </p:cBhvr>
                                    </p:animEffect>
                                  </p:childTnLst>
                                </p:cTn>
                              </p:par>
                            </p:childTnLst>
                          </p:cTn>
                        </p:par>
                        <p:par>
                          <p:cTn id="84" fill="hold">
                            <p:stCondLst>
                              <p:cond delay="10000"/>
                            </p:stCondLst>
                            <p:childTnLst>
                              <p:par>
                                <p:cTn id="85" presetID="16" presetClass="entr" presetSubtype="26"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arn(inHorizontal)">
                                      <p:cBhvr>
                                        <p:cTn id="87" dur="500"/>
                                        <p:tgtEl>
                                          <p:spTgt spid="24"/>
                                        </p:tgtEl>
                                      </p:cBhvr>
                                    </p:animEffect>
                                  </p:childTnLst>
                                </p:cTn>
                              </p:par>
                            </p:childTnLst>
                          </p:cTn>
                        </p:par>
                        <p:par>
                          <p:cTn id="88" fill="hold">
                            <p:stCondLst>
                              <p:cond delay="10500"/>
                            </p:stCondLst>
                            <p:childTnLst>
                              <p:par>
                                <p:cTn id="89" presetID="16" presetClass="entr" presetSubtype="26"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arn(inHorizontal)">
                                      <p:cBhvr>
                                        <p:cTn id="91" dur="500"/>
                                        <p:tgtEl>
                                          <p:spTgt spid="25"/>
                                        </p:tgtEl>
                                      </p:cBhvr>
                                    </p:animEffect>
                                  </p:childTnLst>
                                </p:cTn>
                              </p:par>
                            </p:childTnLst>
                          </p:cTn>
                        </p:par>
                        <p:par>
                          <p:cTn id="92" fill="hold">
                            <p:stCondLst>
                              <p:cond delay="11000"/>
                            </p:stCondLst>
                            <p:childTnLst>
                              <p:par>
                                <p:cTn id="93" presetID="16" presetClass="entr" presetSubtype="26" fill="hold" grpId="0"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arn(inHorizontal)">
                                      <p:cBhvr>
                                        <p:cTn id="95" dur="500"/>
                                        <p:tgtEl>
                                          <p:spTgt spid="26"/>
                                        </p:tgtEl>
                                      </p:cBhvr>
                                    </p:animEffect>
                                  </p:childTnLst>
                                </p:cTn>
                              </p:par>
                            </p:childTnLst>
                          </p:cTn>
                        </p:par>
                        <p:par>
                          <p:cTn id="96" fill="hold">
                            <p:stCondLst>
                              <p:cond delay="11500"/>
                            </p:stCondLst>
                            <p:childTnLst>
                              <p:par>
                                <p:cTn id="97" presetID="16" presetClass="entr" presetSubtype="26"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arn(inHorizontal)">
                                      <p:cBhvr>
                                        <p:cTn id="99" dur="500"/>
                                        <p:tgtEl>
                                          <p:spTgt spid="27"/>
                                        </p:tgtEl>
                                      </p:cBhvr>
                                    </p:animEffect>
                                  </p:childTnLst>
                                </p:cTn>
                              </p:par>
                            </p:childTnLst>
                          </p:cTn>
                        </p:par>
                        <p:par>
                          <p:cTn id="100" fill="hold">
                            <p:stCondLst>
                              <p:cond delay="12000"/>
                            </p:stCondLst>
                            <p:childTnLst>
                              <p:par>
                                <p:cTn id="101" presetID="16" presetClass="entr" presetSubtype="26"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arn(inHorizontal)">
                                      <p:cBhvr>
                                        <p:cTn id="103" dur="500"/>
                                        <p:tgtEl>
                                          <p:spTgt spid="28"/>
                                        </p:tgtEl>
                                      </p:cBhvr>
                                    </p:animEffect>
                                  </p:childTnLst>
                                </p:cTn>
                              </p:par>
                            </p:childTnLst>
                          </p:cTn>
                        </p:par>
                        <p:par>
                          <p:cTn id="104" fill="hold">
                            <p:stCondLst>
                              <p:cond delay="12500"/>
                            </p:stCondLst>
                            <p:childTnLst>
                              <p:par>
                                <p:cTn id="105" presetID="16" presetClass="entr" presetSubtype="26"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barn(inHorizontal)">
                                      <p:cBhvr>
                                        <p:cTn id="107" dur="500"/>
                                        <p:tgtEl>
                                          <p:spTgt spid="29"/>
                                        </p:tgtEl>
                                      </p:cBhvr>
                                    </p:animEffect>
                                  </p:childTnLst>
                                </p:cTn>
                              </p:par>
                            </p:childTnLst>
                          </p:cTn>
                        </p:par>
                        <p:par>
                          <p:cTn id="108" fill="hold">
                            <p:stCondLst>
                              <p:cond delay="13000"/>
                            </p:stCondLst>
                            <p:childTnLst>
                              <p:par>
                                <p:cTn id="109" presetID="16" presetClass="entr" presetSubtype="26"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barn(inHorizontal)">
                                      <p:cBhvr>
                                        <p:cTn id="111" dur="500"/>
                                        <p:tgtEl>
                                          <p:spTgt spid="30"/>
                                        </p:tgtEl>
                                      </p:cBhvr>
                                    </p:animEffect>
                                  </p:childTnLst>
                                </p:cTn>
                              </p:par>
                            </p:childTnLst>
                          </p:cTn>
                        </p:par>
                        <p:par>
                          <p:cTn id="112" fill="hold">
                            <p:stCondLst>
                              <p:cond delay="13500"/>
                            </p:stCondLst>
                            <p:childTnLst>
                              <p:par>
                                <p:cTn id="113" presetID="16" presetClass="entr" presetSubtype="26"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barn(inHorizontal)">
                                      <p:cBhvr>
                                        <p:cTn id="115" dur="500"/>
                                        <p:tgtEl>
                                          <p:spTgt spid="31"/>
                                        </p:tgtEl>
                                      </p:cBhvr>
                                    </p:animEffect>
                                  </p:childTnLst>
                                </p:cTn>
                              </p:par>
                            </p:childTnLst>
                          </p:cTn>
                        </p:par>
                        <p:par>
                          <p:cTn id="116" fill="hold">
                            <p:stCondLst>
                              <p:cond delay="14000"/>
                            </p:stCondLst>
                            <p:childTnLst>
                              <p:par>
                                <p:cTn id="117" presetID="16" presetClass="entr" presetSubtype="26"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barn(inHorizontal)">
                                      <p:cBhvr>
                                        <p:cTn id="119" dur="500"/>
                                        <p:tgtEl>
                                          <p:spTgt spid="32"/>
                                        </p:tgtEl>
                                      </p:cBhvr>
                                    </p:animEffect>
                                  </p:childTnLst>
                                </p:cTn>
                              </p:par>
                            </p:childTnLst>
                          </p:cTn>
                        </p:par>
                        <p:par>
                          <p:cTn id="120" fill="hold">
                            <p:stCondLst>
                              <p:cond delay="14500"/>
                            </p:stCondLst>
                            <p:childTnLst>
                              <p:par>
                                <p:cTn id="121" presetID="16" presetClass="entr" presetSubtype="26" fill="hold" grpId="0" nodeType="after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barn(inHorizontal)">
                                      <p:cBhvr>
                                        <p:cTn id="123" dur="500"/>
                                        <p:tgtEl>
                                          <p:spTgt spid="33"/>
                                        </p:tgtEl>
                                      </p:cBhvr>
                                    </p:animEffect>
                                  </p:childTnLst>
                                </p:cTn>
                              </p:par>
                            </p:childTnLst>
                          </p:cTn>
                        </p:par>
                        <p:par>
                          <p:cTn id="124" fill="hold">
                            <p:stCondLst>
                              <p:cond delay="15000"/>
                            </p:stCondLst>
                            <p:childTnLst>
                              <p:par>
                                <p:cTn id="125" presetID="16" presetClass="entr" presetSubtype="26"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barn(inHorizontal)">
                                      <p:cBhvr>
                                        <p:cTn id="127" dur="500"/>
                                        <p:tgtEl>
                                          <p:spTgt spid="34"/>
                                        </p:tgtEl>
                                      </p:cBhvr>
                                    </p:animEffect>
                                  </p:childTnLst>
                                </p:cTn>
                              </p:par>
                            </p:childTnLst>
                          </p:cTn>
                        </p:par>
                        <p:par>
                          <p:cTn id="128" fill="hold">
                            <p:stCondLst>
                              <p:cond delay="15500"/>
                            </p:stCondLst>
                            <p:childTnLst>
                              <p:par>
                                <p:cTn id="129" presetID="16" presetClass="entr" presetSubtype="26" fill="hold" grpId="0" nodeType="after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barn(inHorizontal)">
                                      <p:cBhvr>
                                        <p:cTn id="131" dur="500"/>
                                        <p:tgtEl>
                                          <p:spTgt spid="35"/>
                                        </p:tgtEl>
                                      </p:cBhvr>
                                    </p:animEffect>
                                  </p:childTnLst>
                                </p:cTn>
                              </p:par>
                            </p:childTnLst>
                          </p:cTn>
                        </p:par>
                        <p:par>
                          <p:cTn id="132" fill="hold">
                            <p:stCondLst>
                              <p:cond delay="16000"/>
                            </p:stCondLst>
                            <p:childTnLst>
                              <p:par>
                                <p:cTn id="133" presetID="16" presetClass="entr" presetSubtype="26"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barn(inHorizontal)">
                                      <p:cBhvr>
                                        <p:cTn id="135" dur="500"/>
                                        <p:tgtEl>
                                          <p:spTgt spid="36"/>
                                        </p:tgtEl>
                                      </p:cBhvr>
                                    </p:animEffect>
                                  </p:childTnLst>
                                </p:cTn>
                              </p:par>
                            </p:childTnLst>
                          </p:cTn>
                        </p:par>
                        <p:par>
                          <p:cTn id="136" fill="hold">
                            <p:stCondLst>
                              <p:cond delay="16500"/>
                            </p:stCondLst>
                            <p:childTnLst>
                              <p:par>
                                <p:cTn id="137" presetID="16" presetClass="entr" presetSubtype="26" fill="hold" grpId="0" nodeType="after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barn(inHorizontal)">
                                      <p:cBhvr>
                                        <p:cTn id="139" dur="500"/>
                                        <p:tgtEl>
                                          <p:spTgt spid="37"/>
                                        </p:tgtEl>
                                      </p:cBhvr>
                                    </p:animEffect>
                                  </p:childTnLst>
                                </p:cTn>
                              </p:par>
                            </p:childTnLst>
                          </p:cTn>
                        </p:par>
                        <p:par>
                          <p:cTn id="140" fill="hold">
                            <p:stCondLst>
                              <p:cond delay="17000"/>
                            </p:stCondLst>
                            <p:childTnLst>
                              <p:par>
                                <p:cTn id="141" presetID="16" presetClass="entr" presetSubtype="26" fill="hold" grpId="0" nodeType="afterEffect">
                                  <p:stCondLst>
                                    <p:cond delay="0"/>
                                  </p:stCondLst>
                                  <p:childTnLst>
                                    <p:set>
                                      <p:cBhvr>
                                        <p:cTn id="142" dur="1" fill="hold">
                                          <p:stCondLst>
                                            <p:cond delay="0"/>
                                          </p:stCondLst>
                                        </p:cTn>
                                        <p:tgtEl>
                                          <p:spTgt spid="38"/>
                                        </p:tgtEl>
                                        <p:attrNameLst>
                                          <p:attrName>style.visibility</p:attrName>
                                        </p:attrNameLst>
                                      </p:cBhvr>
                                      <p:to>
                                        <p:strVal val="visible"/>
                                      </p:to>
                                    </p:set>
                                    <p:animEffect transition="in" filter="barn(inHorizontal)">
                                      <p:cBhvr>
                                        <p:cTn id="143" dur="500"/>
                                        <p:tgtEl>
                                          <p:spTgt spid="38"/>
                                        </p:tgtEl>
                                      </p:cBhvr>
                                    </p:animEffect>
                                  </p:childTnLst>
                                </p:cTn>
                              </p:par>
                            </p:childTnLst>
                          </p:cTn>
                        </p:par>
                        <p:par>
                          <p:cTn id="144" fill="hold">
                            <p:stCondLst>
                              <p:cond delay="17500"/>
                            </p:stCondLst>
                            <p:childTnLst>
                              <p:par>
                                <p:cTn id="145" presetID="16" presetClass="entr" presetSubtype="26"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barn(inHorizontal)">
                                      <p:cBhvr>
                                        <p:cTn id="147" dur="500"/>
                                        <p:tgtEl>
                                          <p:spTgt spid="39"/>
                                        </p:tgtEl>
                                      </p:cBhvr>
                                    </p:animEffect>
                                  </p:childTnLst>
                                </p:cTn>
                              </p:par>
                            </p:childTnLst>
                          </p:cTn>
                        </p:par>
                        <p:par>
                          <p:cTn id="148" fill="hold">
                            <p:stCondLst>
                              <p:cond delay="18000"/>
                            </p:stCondLst>
                            <p:childTnLst>
                              <p:par>
                                <p:cTn id="149" presetID="16" presetClass="entr" presetSubtype="26" fill="hold" grpId="0" nodeType="after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barn(inHorizontal)">
                                      <p:cBhvr>
                                        <p:cTn id="151" dur="500"/>
                                        <p:tgtEl>
                                          <p:spTgt spid="40"/>
                                        </p:tgtEl>
                                      </p:cBhvr>
                                    </p:animEffect>
                                  </p:childTnLst>
                                </p:cTn>
                              </p:par>
                            </p:childTnLst>
                          </p:cTn>
                        </p:par>
                        <p:par>
                          <p:cTn id="152" fill="hold">
                            <p:stCondLst>
                              <p:cond delay="18500"/>
                            </p:stCondLst>
                            <p:childTnLst>
                              <p:par>
                                <p:cTn id="153" presetID="16" presetClass="entr" presetSubtype="26" fill="hold" grpId="0" nodeType="after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barn(inHorizontal)">
                                      <p:cBhvr>
                                        <p:cTn id="155" dur="500"/>
                                        <p:tgtEl>
                                          <p:spTgt spid="41"/>
                                        </p:tgtEl>
                                      </p:cBhvr>
                                    </p:animEffect>
                                  </p:childTnLst>
                                </p:cTn>
                              </p:par>
                            </p:childTnLst>
                          </p:cTn>
                        </p:par>
                        <p:par>
                          <p:cTn id="156" fill="hold">
                            <p:stCondLst>
                              <p:cond delay="19000"/>
                            </p:stCondLst>
                            <p:childTnLst>
                              <p:par>
                                <p:cTn id="157" presetID="16" presetClass="entr" presetSubtype="26" fill="hold" grpId="0" nodeType="afterEffect">
                                  <p:stCondLst>
                                    <p:cond delay="0"/>
                                  </p:stCondLst>
                                  <p:childTnLst>
                                    <p:set>
                                      <p:cBhvr>
                                        <p:cTn id="158" dur="1" fill="hold">
                                          <p:stCondLst>
                                            <p:cond delay="0"/>
                                          </p:stCondLst>
                                        </p:cTn>
                                        <p:tgtEl>
                                          <p:spTgt spid="42"/>
                                        </p:tgtEl>
                                        <p:attrNameLst>
                                          <p:attrName>style.visibility</p:attrName>
                                        </p:attrNameLst>
                                      </p:cBhvr>
                                      <p:to>
                                        <p:strVal val="visible"/>
                                      </p:to>
                                    </p:set>
                                    <p:animEffect transition="in" filter="barn(inHorizontal)">
                                      <p:cBhvr>
                                        <p:cTn id="159" dur="500"/>
                                        <p:tgtEl>
                                          <p:spTgt spid="42"/>
                                        </p:tgtEl>
                                      </p:cBhvr>
                                    </p:animEffect>
                                  </p:childTnLst>
                                </p:cTn>
                              </p:par>
                            </p:childTnLst>
                          </p:cTn>
                        </p:par>
                      </p:childTnLst>
                    </p:cTn>
                  </p:par>
                  <p:par>
                    <p:cTn id="160" fill="hold">
                      <p:stCondLst>
                        <p:cond delay="indefinite"/>
                      </p:stCondLst>
                      <p:childTnLst>
                        <p:par>
                          <p:cTn id="161" fill="hold">
                            <p:stCondLst>
                              <p:cond delay="0"/>
                            </p:stCondLst>
                            <p:childTnLst>
                              <p:par>
                                <p:cTn id="162" presetID="16" presetClass="entr" presetSubtype="26" fill="hold" grpId="0" nodeType="clickEffect">
                                  <p:stCondLst>
                                    <p:cond delay="0"/>
                                  </p:stCondLst>
                                  <p:childTnLst>
                                    <p:set>
                                      <p:cBhvr>
                                        <p:cTn id="163" dur="1" fill="hold">
                                          <p:stCondLst>
                                            <p:cond delay="0"/>
                                          </p:stCondLst>
                                        </p:cTn>
                                        <p:tgtEl>
                                          <p:spTgt spid="43"/>
                                        </p:tgtEl>
                                        <p:attrNameLst>
                                          <p:attrName>style.visibility</p:attrName>
                                        </p:attrNameLst>
                                      </p:cBhvr>
                                      <p:to>
                                        <p:strVal val="visible"/>
                                      </p:to>
                                    </p:set>
                                    <p:animEffect transition="in" filter="barn(inHorizontal)">
                                      <p:cBhvr>
                                        <p:cTn id="164" dur="500"/>
                                        <p:tgtEl>
                                          <p:spTgt spid="43"/>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ntr" presetSubtype="26" fill="hold" grpId="0" nodeType="clickEffect">
                                  <p:stCondLst>
                                    <p:cond delay="0"/>
                                  </p:stCondLst>
                                  <p:childTnLst>
                                    <p:set>
                                      <p:cBhvr>
                                        <p:cTn id="168" dur="1" fill="hold">
                                          <p:stCondLst>
                                            <p:cond delay="0"/>
                                          </p:stCondLst>
                                        </p:cTn>
                                        <p:tgtEl>
                                          <p:spTgt spid="44"/>
                                        </p:tgtEl>
                                        <p:attrNameLst>
                                          <p:attrName>style.visibility</p:attrName>
                                        </p:attrNameLst>
                                      </p:cBhvr>
                                      <p:to>
                                        <p:strVal val="visible"/>
                                      </p:to>
                                    </p:set>
                                    <p:animEffect transition="in" filter="barn(inHorizontal)">
                                      <p:cBhvr>
                                        <p:cTn id="169" dur="500"/>
                                        <p:tgtEl>
                                          <p:spTgt spid="44"/>
                                        </p:tgtEl>
                                      </p:cBhvr>
                                    </p:animEffect>
                                  </p:childTnLst>
                                </p:cTn>
                              </p:par>
                            </p:childTnLst>
                          </p:cTn>
                        </p:par>
                      </p:childTnLst>
                    </p:cTn>
                  </p:par>
                  <p:par>
                    <p:cTn id="170" fill="hold">
                      <p:stCondLst>
                        <p:cond delay="indefinite"/>
                      </p:stCondLst>
                      <p:childTnLst>
                        <p:par>
                          <p:cTn id="171" fill="hold">
                            <p:stCondLst>
                              <p:cond delay="0"/>
                            </p:stCondLst>
                            <p:childTnLst>
                              <p:par>
                                <p:cTn id="172" presetID="16" presetClass="entr" presetSubtype="26" fill="hold" grpId="0" nodeType="clickEffect">
                                  <p:stCondLst>
                                    <p:cond delay="0"/>
                                  </p:stCondLst>
                                  <p:childTnLst>
                                    <p:set>
                                      <p:cBhvr>
                                        <p:cTn id="173" dur="1" fill="hold">
                                          <p:stCondLst>
                                            <p:cond delay="0"/>
                                          </p:stCondLst>
                                        </p:cTn>
                                        <p:tgtEl>
                                          <p:spTgt spid="45"/>
                                        </p:tgtEl>
                                        <p:attrNameLst>
                                          <p:attrName>style.visibility</p:attrName>
                                        </p:attrNameLst>
                                      </p:cBhvr>
                                      <p:to>
                                        <p:strVal val="visible"/>
                                      </p:to>
                                    </p:set>
                                    <p:animEffect transition="in" filter="barn(inHorizontal)">
                                      <p:cBhvr>
                                        <p:cTn id="174" dur="500"/>
                                        <p:tgtEl>
                                          <p:spTgt spid="45"/>
                                        </p:tgtEl>
                                      </p:cBhvr>
                                    </p:animEffect>
                                  </p:childTnLst>
                                </p:cTn>
                              </p:par>
                            </p:childTnLst>
                          </p:cTn>
                        </p:par>
                      </p:childTnLst>
                    </p:cTn>
                  </p:par>
                  <p:par>
                    <p:cTn id="175" fill="hold">
                      <p:stCondLst>
                        <p:cond delay="indefinite"/>
                      </p:stCondLst>
                      <p:childTnLst>
                        <p:par>
                          <p:cTn id="176" fill="hold">
                            <p:stCondLst>
                              <p:cond delay="0"/>
                            </p:stCondLst>
                            <p:childTnLst>
                              <p:par>
                                <p:cTn id="177" presetID="16" presetClass="entr" presetSubtype="26" fill="hold" grpId="0" nodeType="click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barn(inHorizontal)">
                                      <p:cBhvr>
                                        <p:cTn id="179" dur="500"/>
                                        <p:tgtEl>
                                          <p:spTgt spid="50"/>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26" fill="hold" grpId="0" nodeType="clickEffect">
                                  <p:stCondLst>
                                    <p:cond delay="0"/>
                                  </p:stCondLst>
                                  <p:childTnLst>
                                    <p:set>
                                      <p:cBhvr>
                                        <p:cTn id="183" dur="1" fill="hold">
                                          <p:stCondLst>
                                            <p:cond delay="0"/>
                                          </p:stCondLst>
                                        </p:cTn>
                                        <p:tgtEl>
                                          <p:spTgt spid="46"/>
                                        </p:tgtEl>
                                        <p:attrNameLst>
                                          <p:attrName>style.visibility</p:attrName>
                                        </p:attrNameLst>
                                      </p:cBhvr>
                                      <p:to>
                                        <p:strVal val="visible"/>
                                      </p:to>
                                    </p:set>
                                    <p:animEffect transition="in" filter="barn(inHorizontal)">
                                      <p:cBhvr>
                                        <p:cTn id="184" dur="500"/>
                                        <p:tgtEl>
                                          <p:spTgt spid="46"/>
                                        </p:tgtEl>
                                      </p:cBhvr>
                                    </p:animEffect>
                                  </p:childTnLst>
                                </p:cTn>
                              </p:par>
                            </p:childTnLst>
                          </p:cTn>
                        </p:par>
                      </p:childTnLst>
                    </p:cTn>
                  </p:par>
                  <p:par>
                    <p:cTn id="185" fill="hold">
                      <p:stCondLst>
                        <p:cond delay="indefinite"/>
                      </p:stCondLst>
                      <p:childTnLst>
                        <p:par>
                          <p:cTn id="186" fill="hold">
                            <p:stCondLst>
                              <p:cond delay="0"/>
                            </p:stCondLst>
                            <p:childTnLst>
                              <p:par>
                                <p:cTn id="187" presetID="16" presetClass="entr" presetSubtype="26" fill="hold" grpId="0" nodeType="clickEffect">
                                  <p:stCondLst>
                                    <p:cond delay="0"/>
                                  </p:stCondLst>
                                  <p:childTnLst>
                                    <p:set>
                                      <p:cBhvr>
                                        <p:cTn id="188" dur="1" fill="hold">
                                          <p:stCondLst>
                                            <p:cond delay="0"/>
                                          </p:stCondLst>
                                        </p:cTn>
                                        <p:tgtEl>
                                          <p:spTgt spid="47"/>
                                        </p:tgtEl>
                                        <p:attrNameLst>
                                          <p:attrName>style.visibility</p:attrName>
                                        </p:attrNameLst>
                                      </p:cBhvr>
                                      <p:to>
                                        <p:strVal val="visible"/>
                                      </p:to>
                                    </p:set>
                                    <p:animEffect transition="in" filter="barn(inHorizontal)">
                                      <p:cBhvr>
                                        <p:cTn id="189" dur="500"/>
                                        <p:tgtEl>
                                          <p:spTgt spid="47"/>
                                        </p:tgtEl>
                                      </p:cBhvr>
                                    </p:animEffect>
                                  </p:childTnLst>
                                </p:cTn>
                              </p:par>
                            </p:childTnLst>
                          </p:cTn>
                        </p:par>
                      </p:childTnLst>
                    </p:cTn>
                  </p:par>
                  <p:par>
                    <p:cTn id="190" fill="hold">
                      <p:stCondLst>
                        <p:cond delay="indefinite"/>
                      </p:stCondLst>
                      <p:childTnLst>
                        <p:par>
                          <p:cTn id="191" fill="hold">
                            <p:stCondLst>
                              <p:cond delay="0"/>
                            </p:stCondLst>
                            <p:childTnLst>
                              <p:par>
                                <p:cTn id="192" presetID="16" presetClass="entr" presetSubtype="26" fill="hold" grpId="0" nodeType="clickEffect">
                                  <p:stCondLst>
                                    <p:cond delay="0"/>
                                  </p:stCondLst>
                                  <p:childTnLst>
                                    <p:set>
                                      <p:cBhvr>
                                        <p:cTn id="193" dur="1" fill="hold">
                                          <p:stCondLst>
                                            <p:cond delay="0"/>
                                          </p:stCondLst>
                                        </p:cTn>
                                        <p:tgtEl>
                                          <p:spTgt spid="48"/>
                                        </p:tgtEl>
                                        <p:attrNameLst>
                                          <p:attrName>style.visibility</p:attrName>
                                        </p:attrNameLst>
                                      </p:cBhvr>
                                      <p:to>
                                        <p:strVal val="visible"/>
                                      </p:to>
                                    </p:set>
                                    <p:animEffect transition="in" filter="barn(inHorizontal)">
                                      <p:cBhvr>
                                        <p:cTn id="194" dur="500"/>
                                        <p:tgtEl>
                                          <p:spTgt spid="48"/>
                                        </p:tgtEl>
                                      </p:cBhvr>
                                    </p:animEffect>
                                  </p:childTnLst>
                                </p:cTn>
                              </p:par>
                            </p:childTnLst>
                          </p:cTn>
                        </p:par>
                      </p:childTnLst>
                    </p:cTn>
                  </p:par>
                  <p:par>
                    <p:cTn id="195" fill="hold">
                      <p:stCondLst>
                        <p:cond delay="indefinite"/>
                      </p:stCondLst>
                      <p:childTnLst>
                        <p:par>
                          <p:cTn id="196" fill="hold">
                            <p:stCondLst>
                              <p:cond delay="0"/>
                            </p:stCondLst>
                            <p:childTnLst>
                              <p:par>
                                <p:cTn id="197" presetID="16" presetClass="entr" presetSubtype="26" fill="hold" grpId="0" nodeType="click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barn(inHorizontal)">
                                      <p:cBhvr>
                                        <p:cTn id="199" dur="500"/>
                                        <p:tgtEl>
                                          <p:spTgt spid="49"/>
                                        </p:tgtEl>
                                      </p:cBhvr>
                                    </p:animEffect>
                                  </p:childTnLst>
                                </p:cTn>
                              </p:par>
                            </p:childTnLst>
                          </p:cTn>
                        </p:par>
                      </p:childTnLst>
                    </p:cTn>
                  </p:par>
                  <p:par>
                    <p:cTn id="200" fill="hold">
                      <p:stCondLst>
                        <p:cond delay="indefinite"/>
                      </p:stCondLst>
                      <p:childTnLst>
                        <p:par>
                          <p:cTn id="201" fill="hold">
                            <p:stCondLst>
                              <p:cond delay="0"/>
                            </p:stCondLst>
                            <p:childTnLst>
                              <p:par>
                                <p:cTn id="202" presetID="16" presetClass="entr" presetSubtype="26" fill="hold" grpId="0" nodeType="clickEffect">
                                  <p:stCondLst>
                                    <p:cond delay="0"/>
                                  </p:stCondLst>
                                  <p:childTnLst>
                                    <p:set>
                                      <p:cBhvr>
                                        <p:cTn id="203" dur="1" fill="hold">
                                          <p:stCondLst>
                                            <p:cond delay="0"/>
                                          </p:stCondLst>
                                        </p:cTn>
                                        <p:tgtEl>
                                          <p:spTgt spid="58"/>
                                        </p:tgtEl>
                                        <p:attrNameLst>
                                          <p:attrName>style.visibility</p:attrName>
                                        </p:attrNameLst>
                                      </p:cBhvr>
                                      <p:to>
                                        <p:strVal val="visible"/>
                                      </p:to>
                                    </p:set>
                                    <p:animEffect transition="in" filter="barn(inHorizontal)">
                                      <p:cBhvr>
                                        <p:cTn id="204" dur="500"/>
                                        <p:tgtEl>
                                          <p:spTgt spid="58"/>
                                        </p:tgtEl>
                                      </p:cBhvr>
                                    </p:animEffect>
                                  </p:childTnLst>
                                </p:cTn>
                              </p:par>
                            </p:childTnLst>
                          </p:cTn>
                        </p:par>
                      </p:childTnLst>
                    </p:cTn>
                  </p:par>
                  <p:par>
                    <p:cTn id="205" fill="hold">
                      <p:stCondLst>
                        <p:cond delay="indefinite"/>
                      </p:stCondLst>
                      <p:childTnLst>
                        <p:par>
                          <p:cTn id="206" fill="hold">
                            <p:stCondLst>
                              <p:cond delay="0"/>
                            </p:stCondLst>
                            <p:childTnLst>
                              <p:par>
                                <p:cTn id="207" presetID="16" presetClass="entr" presetSubtype="26" fill="hold" grpId="0" nodeType="clickEffect">
                                  <p:stCondLst>
                                    <p:cond delay="0"/>
                                  </p:stCondLst>
                                  <p:childTnLst>
                                    <p:set>
                                      <p:cBhvr>
                                        <p:cTn id="208" dur="1" fill="hold">
                                          <p:stCondLst>
                                            <p:cond delay="0"/>
                                          </p:stCondLst>
                                        </p:cTn>
                                        <p:tgtEl>
                                          <p:spTgt spid="66"/>
                                        </p:tgtEl>
                                        <p:attrNameLst>
                                          <p:attrName>style.visibility</p:attrName>
                                        </p:attrNameLst>
                                      </p:cBhvr>
                                      <p:to>
                                        <p:strVal val="visible"/>
                                      </p:to>
                                    </p:set>
                                    <p:animEffect transition="in" filter="barn(inHorizontal)">
                                      <p:cBhvr>
                                        <p:cTn id="209" dur="500"/>
                                        <p:tgtEl>
                                          <p:spTgt spid="66"/>
                                        </p:tgtEl>
                                      </p:cBhvr>
                                    </p:animEffect>
                                  </p:childTnLst>
                                </p:cTn>
                              </p:par>
                            </p:childTnLst>
                          </p:cTn>
                        </p:par>
                      </p:childTnLst>
                    </p:cTn>
                  </p:par>
                  <p:par>
                    <p:cTn id="210" fill="hold">
                      <p:stCondLst>
                        <p:cond delay="indefinite"/>
                      </p:stCondLst>
                      <p:childTnLst>
                        <p:par>
                          <p:cTn id="211" fill="hold">
                            <p:stCondLst>
                              <p:cond delay="0"/>
                            </p:stCondLst>
                            <p:childTnLst>
                              <p:par>
                                <p:cTn id="212" presetID="16" presetClass="entr" presetSubtype="26" fill="hold" grpId="0" nodeType="clickEffect">
                                  <p:stCondLst>
                                    <p:cond delay="0"/>
                                  </p:stCondLst>
                                  <p:childTnLst>
                                    <p:set>
                                      <p:cBhvr>
                                        <p:cTn id="213" dur="1" fill="hold">
                                          <p:stCondLst>
                                            <p:cond delay="0"/>
                                          </p:stCondLst>
                                        </p:cTn>
                                        <p:tgtEl>
                                          <p:spTgt spid="67"/>
                                        </p:tgtEl>
                                        <p:attrNameLst>
                                          <p:attrName>style.visibility</p:attrName>
                                        </p:attrNameLst>
                                      </p:cBhvr>
                                      <p:to>
                                        <p:strVal val="visible"/>
                                      </p:to>
                                    </p:set>
                                    <p:animEffect transition="in" filter="barn(inHorizontal)">
                                      <p:cBhvr>
                                        <p:cTn id="214" dur="500"/>
                                        <p:tgtEl>
                                          <p:spTgt spid="67"/>
                                        </p:tgtEl>
                                      </p:cBhvr>
                                    </p:animEffect>
                                  </p:childTnLst>
                                </p:cTn>
                              </p:par>
                            </p:childTnLst>
                          </p:cTn>
                        </p:par>
                      </p:childTnLst>
                    </p:cTn>
                  </p:par>
                  <p:par>
                    <p:cTn id="215" fill="hold">
                      <p:stCondLst>
                        <p:cond delay="indefinite"/>
                      </p:stCondLst>
                      <p:childTnLst>
                        <p:par>
                          <p:cTn id="216" fill="hold">
                            <p:stCondLst>
                              <p:cond delay="0"/>
                            </p:stCondLst>
                            <p:childTnLst>
                              <p:par>
                                <p:cTn id="217" presetID="16" presetClass="entr" presetSubtype="26" fill="hold" grpId="0" nodeType="clickEffect">
                                  <p:stCondLst>
                                    <p:cond delay="0"/>
                                  </p:stCondLst>
                                  <p:childTnLst>
                                    <p:set>
                                      <p:cBhvr>
                                        <p:cTn id="218" dur="1" fill="hold">
                                          <p:stCondLst>
                                            <p:cond delay="0"/>
                                          </p:stCondLst>
                                        </p:cTn>
                                        <p:tgtEl>
                                          <p:spTgt spid="68"/>
                                        </p:tgtEl>
                                        <p:attrNameLst>
                                          <p:attrName>style.visibility</p:attrName>
                                        </p:attrNameLst>
                                      </p:cBhvr>
                                      <p:to>
                                        <p:strVal val="visible"/>
                                      </p:to>
                                    </p:set>
                                    <p:animEffect transition="in" filter="barn(inHorizontal)">
                                      <p:cBhvr>
                                        <p:cTn id="219" dur="500"/>
                                        <p:tgtEl>
                                          <p:spTgt spid="68"/>
                                        </p:tgtEl>
                                      </p:cBhvr>
                                    </p:animEffect>
                                  </p:childTnLst>
                                </p:cTn>
                              </p:par>
                            </p:childTnLst>
                          </p:cTn>
                        </p:par>
                      </p:childTnLst>
                    </p:cTn>
                  </p:par>
                  <p:par>
                    <p:cTn id="220" fill="hold">
                      <p:stCondLst>
                        <p:cond delay="indefinite"/>
                      </p:stCondLst>
                      <p:childTnLst>
                        <p:par>
                          <p:cTn id="221" fill="hold">
                            <p:stCondLst>
                              <p:cond delay="0"/>
                            </p:stCondLst>
                            <p:childTnLst>
                              <p:par>
                                <p:cTn id="222" presetID="16" presetClass="entr" presetSubtype="26" fill="hold" grpId="0" nodeType="clickEffect">
                                  <p:stCondLst>
                                    <p:cond delay="0"/>
                                  </p:stCondLst>
                                  <p:childTnLst>
                                    <p:set>
                                      <p:cBhvr>
                                        <p:cTn id="223" dur="1" fill="hold">
                                          <p:stCondLst>
                                            <p:cond delay="0"/>
                                          </p:stCondLst>
                                        </p:cTn>
                                        <p:tgtEl>
                                          <p:spTgt spid="51"/>
                                        </p:tgtEl>
                                        <p:attrNameLst>
                                          <p:attrName>style.visibility</p:attrName>
                                        </p:attrNameLst>
                                      </p:cBhvr>
                                      <p:to>
                                        <p:strVal val="visible"/>
                                      </p:to>
                                    </p:set>
                                    <p:animEffect transition="in" filter="barn(inHorizontal)">
                                      <p:cBhvr>
                                        <p:cTn id="224" dur="500"/>
                                        <p:tgtEl>
                                          <p:spTgt spid="51"/>
                                        </p:tgtEl>
                                      </p:cBhvr>
                                    </p:animEffect>
                                  </p:childTnLst>
                                </p:cTn>
                              </p:par>
                            </p:childTnLst>
                          </p:cTn>
                        </p:par>
                      </p:childTnLst>
                    </p:cTn>
                  </p:par>
                  <p:par>
                    <p:cTn id="225" fill="hold">
                      <p:stCondLst>
                        <p:cond delay="indefinite"/>
                      </p:stCondLst>
                      <p:childTnLst>
                        <p:par>
                          <p:cTn id="226" fill="hold">
                            <p:stCondLst>
                              <p:cond delay="0"/>
                            </p:stCondLst>
                            <p:childTnLst>
                              <p:par>
                                <p:cTn id="227" presetID="16" presetClass="entr" presetSubtype="26" fill="hold" grpId="0" nodeType="clickEffect">
                                  <p:stCondLst>
                                    <p:cond delay="0"/>
                                  </p:stCondLst>
                                  <p:childTnLst>
                                    <p:set>
                                      <p:cBhvr>
                                        <p:cTn id="228" dur="1" fill="hold">
                                          <p:stCondLst>
                                            <p:cond delay="0"/>
                                          </p:stCondLst>
                                        </p:cTn>
                                        <p:tgtEl>
                                          <p:spTgt spid="69"/>
                                        </p:tgtEl>
                                        <p:attrNameLst>
                                          <p:attrName>style.visibility</p:attrName>
                                        </p:attrNameLst>
                                      </p:cBhvr>
                                      <p:to>
                                        <p:strVal val="visible"/>
                                      </p:to>
                                    </p:set>
                                    <p:animEffect transition="in" filter="barn(inHorizontal)">
                                      <p:cBhvr>
                                        <p:cTn id="229" dur="500"/>
                                        <p:tgtEl>
                                          <p:spTgt spid="69"/>
                                        </p:tgtEl>
                                      </p:cBhvr>
                                    </p:animEffect>
                                  </p:childTnLst>
                                </p:cTn>
                              </p:par>
                            </p:childTnLst>
                          </p:cTn>
                        </p:par>
                      </p:childTnLst>
                    </p:cTn>
                  </p:par>
                  <p:par>
                    <p:cTn id="230" fill="hold">
                      <p:stCondLst>
                        <p:cond delay="indefinite"/>
                      </p:stCondLst>
                      <p:childTnLst>
                        <p:par>
                          <p:cTn id="231" fill="hold">
                            <p:stCondLst>
                              <p:cond delay="0"/>
                            </p:stCondLst>
                            <p:childTnLst>
                              <p:par>
                                <p:cTn id="232" presetID="16" presetClass="entr" presetSubtype="26" fill="hold" grpId="0" nodeType="clickEffect">
                                  <p:stCondLst>
                                    <p:cond delay="0"/>
                                  </p:stCondLst>
                                  <p:childTnLst>
                                    <p:set>
                                      <p:cBhvr>
                                        <p:cTn id="233" dur="1" fill="hold">
                                          <p:stCondLst>
                                            <p:cond delay="0"/>
                                          </p:stCondLst>
                                        </p:cTn>
                                        <p:tgtEl>
                                          <p:spTgt spid="70"/>
                                        </p:tgtEl>
                                        <p:attrNameLst>
                                          <p:attrName>style.visibility</p:attrName>
                                        </p:attrNameLst>
                                      </p:cBhvr>
                                      <p:to>
                                        <p:strVal val="visible"/>
                                      </p:to>
                                    </p:set>
                                    <p:animEffect transition="in" filter="barn(inHorizontal)">
                                      <p:cBhvr>
                                        <p:cTn id="234" dur="500"/>
                                        <p:tgtEl>
                                          <p:spTgt spid="70"/>
                                        </p:tgtEl>
                                      </p:cBhvr>
                                    </p:animEffect>
                                  </p:childTnLst>
                                </p:cTn>
                              </p:par>
                            </p:childTnLst>
                          </p:cTn>
                        </p:par>
                      </p:childTnLst>
                    </p:cTn>
                  </p:par>
                  <p:par>
                    <p:cTn id="235" fill="hold">
                      <p:stCondLst>
                        <p:cond delay="indefinite"/>
                      </p:stCondLst>
                      <p:childTnLst>
                        <p:par>
                          <p:cTn id="236" fill="hold">
                            <p:stCondLst>
                              <p:cond delay="0"/>
                            </p:stCondLst>
                            <p:childTnLst>
                              <p:par>
                                <p:cTn id="237" presetID="16" presetClass="entr" presetSubtype="26" fill="hold" grpId="0" nodeType="clickEffect">
                                  <p:stCondLst>
                                    <p:cond delay="0"/>
                                  </p:stCondLst>
                                  <p:childTnLst>
                                    <p:set>
                                      <p:cBhvr>
                                        <p:cTn id="238" dur="1" fill="hold">
                                          <p:stCondLst>
                                            <p:cond delay="0"/>
                                          </p:stCondLst>
                                        </p:cTn>
                                        <p:tgtEl>
                                          <p:spTgt spid="59"/>
                                        </p:tgtEl>
                                        <p:attrNameLst>
                                          <p:attrName>style.visibility</p:attrName>
                                        </p:attrNameLst>
                                      </p:cBhvr>
                                      <p:to>
                                        <p:strVal val="visible"/>
                                      </p:to>
                                    </p:set>
                                    <p:animEffect transition="in" filter="barn(inHorizontal)">
                                      <p:cBhvr>
                                        <p:cTn id="239" dur="500"/>
                                        <p:tgtEl>
                                          <p:spTgt spid="59"/>
                                        </p:tgtEl>
                                      </p:cBhvr>
                                    </p:animEffect>
                                  </p:childTnLst>
                                </p:cTn>
                              </p:par>
                            </p:childTnLst>
                          </p:cTn>
                        </p:par>
                      </p:childTnLst>
                    </p:cTn>
                  </p:par>
                  <p:par>
                    <p:cTn id="240" fill="hold">
                      <p:stCondLst>
                        <p:cond delay="indefinite"/>
                      </p:stCondLst>
                      <p:childTnLst>
                        <p:par>
                          <p:cTn id="241" fill="hold">
                            <p:stCondLst>
                              <p:cond delay="0"/>
                            </p:stCondLst>
                            <p:childTnLst>
                              <p:par>
                                <p:cTn id="242" presetID="16" presetClass="entr" presetSubtype="26" fill="hold" grpId="0" nodeType="clickEffect">
                                  <p:stCondLst>
                                    <p:cond delay="0"/>
                                  </p:stCondLst>
                                  <p:childTnLst>
                                    <p:set>
                                      <p:cBhvr>
                                        <p:cTn id="243" dur="1" fill="hold">
                                          <p:stCondLst>
                                            <p:cond delay="0"/>
                                          </p:stCondLst>
                                        </p:cTn>
                                        <p:tgtEl>
                                          <p:spTgt spid="71"/>
                                        </p:tgtEl>
                                        <p:attrNameLst>
                                          <p:attrName>style.visibility</p:attrName>
                                        </p:attrNameLst>
                                      </p:cBhvr>
                                      <p:to>
                                        <p:strVal val="visible"/>
                                      </p:to>
                                    </p:set>
                                    <p:animEffect transition="in" filter="barn(inHorizontal)">
                                      <p:cBhvr>
                                        <p:cTn id="244" dur="500"/>
                                        <p:tgtEl>
                                          <p:spTgt spid="71"/>
                                        </p:tgtEl>
                                      </p:cBhvr>
                                    </p:animEffect>
                                  </p:childTnLst>
                                </p:cTn>
                              </p:par>
                            </p:childTnLst>
                          </p:cTn>
                        </p:par>
                      </p:childTnLst>
                    </p:cTn>
                  </p:par>
                  <p:par>
                    <p:cTn id="245" fill="hold">
                      <p:stCondLst>
                        <p:cond delay="indefinite"/>
                      </p:stCondLst>
                      <p:childTnLst>
                        <p:par>
                          <p:cTn id="246" fill="hold">
                            <p:stCondLst>
                              <p:cond delay="0"/>
                            </p:stCondLst>
                            <p:childTnLst>
                              <p:par>
                                <p:cTn id="247" presetID="16" presetClass="entr" presetSubtype="26" fill="hold" grpId="0" nodeType="clickEffect">
                                  <p:stCondLst>
                                    <p:cond delay="0"/>
                                  </p:stCondLst>
                                  <p:childTnLst>
                                    <p:set>
                                      <p:cBhvr>
                                        <p:cTn id="248" dur="1" fill="hold">
                                          <p:stCondLst>
                                            <p:cond delay="0"/>
                                          </p:stCondLst>
                                        </p:cTn>
                                        <p:tgtEl>
                                          <p:spTgt spid="72"/>
                                        </p:tgtEl>
                                        <p:attrNameLst>
                                          <p:attrName>style.visibility</p:attrName>
                                        </p:attrNameLst>
                                      </p:cBhvr>
                                      <p:to>
                                        <p:strVal val="visible"/>
                                      </p:to>
                                    </p:set>
                                    <p:animEffect transition="in" filter="barn(inHorizontal)">
                                      <p:cBhvr>
                                        <p:cTn id="249" dur="500"/>
                                        <p:tgtEl>
                                          <p:spTgt spid="72"/>
                                        </p:tgtEl>
                                      </p:cBhvr>
                                    </p:animEffect>
                                  </p:childTnLst>
                                </p:cTn>
                              </p:par>
                            </p:childTnLst>
                          </p:cTn>
                        </p:par>
                      </p:childTnLst>
                    </p:cTn>
                  </p:par>
                  <p:par>
                    <p:cTn id="250" fill="hold">
                      <p:stCondLst>
                        <p:cond delay="indefinite"/>
                      </p:stCondLst>
                      <p:childTnLst>
                        <p:par>
                          <p:cTn id="251" fill="hold">
                            <p:stCondLst>
                              <p:cond delay="0"/>
                            </p:stCondLst>
                            <p:childTnLst>
                              <p:par>
                                <p:cTn id="252" presetID="16" presetClass="entr" presetSubtype="26" fill="hold" grpId="0" nodeType="clickEffect">
                                  <p:stCondLst>
                                    <p:cond delay="0"/>
                                  </p:stCondLst>
                                  <p:childTnLst>
                                    <p:set>
                                      <p:cBhvr>
                                        <p:cTn id="253" dur="1" fill="hold">
                                          <p:stCondLst>
                                            <p:cond delay="0"/>
                                          </p:stCondLst>
                                        </p:cTn>
                                        <p:tgtEl>
                                          <p:spTgt spid="52"/>
                                        </p:tgtEl>
                                        <p:attrNameLst>
                                          <p:attrName>style.visibility</p:attrName>
                                        </p:attrNameLst>
                                      </p:cBhvr>
                                      <p:to>
                                        <p:strVal val="visible"/>
                                      </p:to>
                                    </p:set>
                                    <p:animEffect transition="in" filter="barn(inHorizontal)">
                                      <p:cBhvr>
                                        <p:cTn id="254" dur="500"/>
                                        <p:tgtEl>
                                          <p:spTgt spid="52"/>
                                        </p:tgtEl>
                                      </p:cBhvr>
                                    </p:animEffect>
                                  </p:childTnLst>
                                </p:cTn>
                              </p:par>
                            </p:childTnLst>
                          </p:cTn>
                        </p:par>
                      </p:childTnLst>
                    </p:cTn>
                  </p:par>
                  <p:par>
                    <p:cTn id="255" fill="hold">
                      <p:stCondLst>
                        <p:cond delay="indefinite"/>
                      </p:stCondLst>
                      <p:childTnLst>
                        <p:par>
                          <p:cTn id="256" fill="hold">
                            <p:stCondLst>
                              <p:cond delay="0"/>
                            </p:stCondLst>
                            <p:childTnLst>
                              <p:par>
                                <p:cTn id="257" presetID="16" presetClass="entr" presetSubtype="26" fill="hold" grpId="0" nodeType="clickEffect">
                                  <p:stCondLst>
                                    <p:cond delay="0"/>
                                  </p:stCondLst>
                                  <p:childTnLst>
                                    <p:set>
                                      <p:cBhvr>
                                        <p:cTn id="258" dur="1" fill="hold">
                                          <p:stCondLst>
                                            <p:cond delay="0"/>
                                          </p:stCondLst>
                                        </p:cTn>
                                        <p:tgtEl>
                                          <p:spTgt spid="73"/>
                                        </p:tgtEl>
                                        <p:attrNameLst>
                                          <p:attrName>style.visibility</p:attrName>
                                        </p:attrNameLst>
                                      </p:cBhvr>
                                      <p:to>
                                        <p:strVal val="visible"/>
                                      </p:to>
                                    </p:set>
                                    <p:animEffect transition="in" filter="barn(inHorizontal)">
                                      <p:cBhvr>
                                        <p:cTn id="259" dur="500"/>
                                        <p:tgtEl>
                                          <p:spTgt spid="73"/>
                                        </p:tgtEl>
                                      </p:cBhvr>
                                    </p:animEffect>
                                  </p:childTnLst>
                                </p:cTn>
                              </p:par>
                            </p:childTnLst>
                          </p:cTn>
                        </p:par>
                      </p:childTnLst>
                    </p:cTn>
                  </p:par>
                  <p:par>
                    <p:cTn id="260" fill="hold">
                      <p:stCondLst>
                        <p:cond delay="indefinite"/>
                      </p:stCondLst>
                      <p:childTnLst>
                        <p:par>
                          <p:cTn id="261" fill="hold">
                            <p:stCondLst>
                              <p:cond delay="0"/>
                            </p:stCondLst>
                            <p:childTnLst>
                              <p:par>
                                <p:cTn id="262" presetID="16" presetClass="entr" presetSubtype="26" fill="hold" grpId="0" nodeType="clickEffect">
                                  <p:stCondLst>
                                    <p:cond delay="0"/>
                                  </p:stCondLst>
                                  <p:childTnLst>
                                    <p:set>
                                      <p:cBhvr>
                                        <p:cTn id="263" dur="1" fill="hold">
                                          <p:stCondLst>
                                            <p:cond delay="0"/>
                                          </p:stCondLst>
                                        </p:cTn>
                                        <p:tgtEl>
                                          <p:spTgt spid="60"/>
                                        </p:tgtEl>
                                        <p:attrNameLst>
                                          <p:attrName>style.visibility</p:attrName>
                                        </p:attrNameLst>
                                      </p:cBhvr>
                                      <p:to>
                                        <p:strVal val="visible"/>
                                      </p:to>
                                    </p:set>
                                    <p:animEffect transition="in" filter="barn(inHorizontal)">
                                      <p:cBhvr>
                                        <p:cTn id="264" dur="500"/>
                                        <p:tgtEl>
                                          <p:spTgt spid="60"/>
                                        </p:tgtEl>
                                      </p:cBhvr>
                                    </p:animEffect>
                                  </p:childTnLst>
                                </p:cTn>
                              </p:par>
                            </p:childTnLst>
                          </p:cTn>
                        </p:par>
                      </p:childTnLst>
                    </p:cTn>
                  </p:par>
                  <p:par>
                    <p:cTn id="265" fill="hold">
                      <p:stCondLst>
                        <p:cond delay="indefinite"/>
                      </p:stCondLst>
                      <p:childTnLst>
                        <p:par>
                          <p:cTn id="266" fill="hold">
                            <p:stCondLst>
                              <p:cond delay="0"/>
                            </p:stCondLst>
                            <p:childTnLst>
                              <p:par>
                                <p:cTn id="267" presetID="16" presetClass="entr" presetSubtype="26" fill="hold" grpId="0" nodeType="clickEffect">
                                  <p:stCondLst>
                                    <p:cond delay="0"/>
                                  </p:stCondLst>
                                  <p:childTnLst>
                                    <p:set>
                                      <p:cBhvr>
                                        <p:cTn id="268" dur="1" fill="hold">
                                          <p:stCondLst>
                                            <p:cond delay="0"/>
                                          </p:stCondLst>
                                        </p:cTn>
                                        <p:tgtEl>
                                          <p:spTgt spid="74"/>
                                        </p:tgtEl>
                                        <p:attrNameLst>
                                          <p:attrName>style.visibility</p:attrName>
                                        </p:attrNameLst>
                                      </p:cBhvr>
                                      <p:to>
                                        <p:strVal val="visible"/>
                                      </p:to>
                                    </p:set>
                                    <p:animEffect transition="in" filter="barn(inHorizontal)">
                                      <p:cBhvr>
                                        <p:cTn id="269" dur="500"/>
                                        <p:tgtEl>
                                          <p:spTgt spid="74"/>
                                        </p:tgtEl>
                                      </p:cBhvr>
                                    </p:animEffect>
                                  </p:childTnLst>
                                </p:cTn>
                              </p:par>
                            </p:childTnLst>
                          </p:cTn>
                        </p:par>
                      </p:childTnLst>
                    </p:cTn>
                  </p:par>
                  <p:par>
                    <p:cTn id="270" fill="hold">
                      <p:stCondLst>
                        <p:cond delay="indefinite"/>
                      </p:stCondLst>
                      <p:childTnLst>
                        <p:par>
                          <p:cTn id="271" fill="hold">
                            <p:stCondLst>
                              <p:cond delay="0"/>
                            </p:stCondLst>
                            <p:childTnLst>
                              <p:par>
                                <p:cTn id="272" presetID="16" presetClass="entr" presetSubtype="26" fill="hold" grpId="0" nodeType="clickEffect">
                                  <p:stCondLst>
                                    <p:cond delay="0"/>
                                  </p:stCondLst>
                                  <p:childTnLst>
                                    <p:set>
                                      <p:cBhvr>
                                        <p:cTn id="273" dur="1" fill="hold">
                                          <p:stCondLst>
                                            <p:cond delay="0"/>
                                          </p:stCondLst>
                                        </p:cTn>
                                        <p:tgtEl>
                                          <p:spTgt spid="75"/>
                                        </p:tgtEl>
                                        <p:attrNameLst>
                                          <p:attrName>style.visibility</p:attrName>
                                        </p:attrNameLst>
                                      </p:cBhvr>
                                      <p:to>
                                        <p:strVal val="visible"/>
                                      </p:to>
                                    </p:set>
                                    <p:animEffect transition="in" filter="barn(inHorizontal)">
                                      <p:cBhvr>
                                        <p:cTn id="274" dur="500"/>
                                        <p:tgtEl>
                                          <p:spTgt spid="75"/>
                                        </p:tgtEl>
                                      </p:cBhvr>
                                    </p:animEffect>
                                  </p:childTnLst>
                                </p:cTn>
                              </p:par>
                            </p:childTnLst>
                          </p:cTn>
                        </p:par>
                      </p:childTnLst>
                    </p:cTn>
                  </p:par>
                  <p:par>
                    <p:cTn id="275" fill="hold">
                      <p:stCondLst>
                        <p:cond delay="indefinite"/>
                      </p:stCondLst>
                      <p:childTnLst>
                        <p:par>
                          <p:cTn id="276" fill="hold">
                            <p:stCondLst>
                              <p:cond delay="0"/>
                            </p:stCondLst>
                            <p:childTnLst>
                              <p:par>
                                <p:cTn id="277" presetID="16" presetClass="entr" presetSubtype="26" fill="hold" grpId="0" nodeType="clickEffect">
                                  <p:stCondLst>
                                    <p:cond delay="0"/>
                                  </p:stCondLst>
                                  <p:childTnLst>
                                    <p:set>
                                      <p:cBhvr>
                                        <p:cTn id="278" dur="1" fill="hold">
                                          <p:stCondLst>
                                            <p:cond delay="0"/>
                                          </p:stCondLst>
                                        </p:cTn>
                                        <p:tgtEl>
                                          <p:spTgt spid="76"/>
                                        </p:tgtEl>
                                        <p:attrNameLst>
                                          <p:attrName>style.visibility</p:attrName>
                                        </p:attrNameLst>
                                      </p:cBhvr>
                                      <p:to>
                                        <p:strVal val="visible"/>
                                      </p:to>
                                    </p:set>
                                    <p:animEffect transition="in" filter="barn(inHorizontal)">
                                      <p:cBhvr>
                                        <p:cTn id="279" dur="500"/>
                                        <p:tgtEl>
                                          <p:spTgt spid="76"/>
                                        </p:tgtEl>
                                      </p:cBhvr>
                                    </p:animEffect>
                                  </p:childTnLst>
                                </p:cTn>
                              </p:par>
                            </p:childTnLst>
                          </p:cTn>
                        </p:par>
                      </p:childTnLst>
                    </p:cTn>
                  </p:par>
                  <p:par>
                    <p:cTn id="280" fill="hold">
                      <p:stCondLst>
                        <p:cond delay="indefinite"/>
                      </p:stCondLst>
                      <p:childTnLst>
                        <p:par>
                          <p:cTn id="281" fill="hold">
                            <p:stCondLst>
                              <p:cond delay="0"/>
                            </p:stCondLst>
                            <p:childTnLst>
                              <p:par>
                                <p:cTn id="282" presetID="16" presetClass="entr" presetSubtype="26" fill="hold" grpId="0" nodeType="clickEffect">
                                  <p:stCondLst>
                                    <p:cond delay="0"/>
                                  </p:stCondLst>
                                  <p:childTnLst>
                                    <p:set>
                                      <p:cBhvr>
                                        <p:cTn id="283" dur="1" fill="hold">
                                          <p:stCondLst>
                                            <p:cond delay="0"/>
                                          </p:stCondLst>
                                        </p:cTn>
                                        <p:tgtEl>
                                          <p:spTgt spid="53"/>
                                        </p:tgtEl>
                                        <p:attrNameLst>
                                          <p:attrName>style.visibility</p:attrName>
                                        </p:attrNameLst>
                                      </p:cBhvr>
                                      <p:to>
                                        <p:strVal val="visible"/>
                                      </p:to>
                                    </p:set>
                                    <p:animEffect transition="in" filter="barn(inHorizontal)">
                                      <p:cBhvr>
                                        <p:cTn id="284" dur="500"/>
                                        <p:tgtEl>
                                          <p:spTgt spid="53"/>
                                        </p:tgtEl>
                                      </p:cBhvr>
                                    </p:animEffect>
                                  </p:childTnLst>
                                </p:cTn>
                              </p:par>
                            </p:childTnLst>
                          </p:cTn>
                        </p:par>
                      </p:childTnLst>
                    </p:cTn>
                  </p:par>
                  <p:par>
                    <p:cTn id="285" fill="hold">
                      <p:stCondLst>
                        <p:cond delay="indefinite"/>
                      </p:stCondLst>
                      <p:childTnLst>
                        <p:par>
                          <p:cTn id="286" fill="hold">
                            <p:stCondLst>
                              <p:cond delay="0"/>
                            </p:stCondLst>
                            <p:childTnLst>
                              <p:par>
                                <p:cTn id="287" presetID="16" presetClass="entr" presetSubtype="26" fill="hold" grpId="0" nodeType="clickEffect">
                                  <p:stCondLst>
                                    <p:cond delay="0"/>
                                  </p:stCondLst>
                                  <p:childTnLst>
                                    <p:set>
                                      <p:cBhvr>
                                        <p:cTn id="288" dur="1" fill="hold">
                                          <p:stCondLst>
                                            <p:cond delay="0"/>
                                          </p:stCondLst>
                                        </p:cTn>
                                        <p:tgtEl>
                                          <p:spTgt spid="77"/>
                                        </p:tgtEl>
                                        <p:attrNameLst>
                                          <p:attrName>style.visibility</p:attrName>
                                        </p:attrNameLst>
                                      </p:cBhvr>
                                      <p:to>
                                        <p:strVal val="visible"/>
                                      </p:to>
                                    </p:set>
                                    <p:animEffect transition="in" filter="barn(inHorizontal)">
                                      <p:cBhvr>
                                        <p:cTn id="289" dur="500"/>
                                        <p:tgtEl>
                                          <p:spTgt spid="77"/>
                                        </p:tgtEl>
                                      </p:cBhvr>
                                    </p:animEffect>
                                  </p:childTnLst>
                                </p:cTn>
                              </p:par>
                            </p:childTnLst>
                          </p:cTn>
                        </p:par>
                      </p:childTnLst>
                    </p:cTn>
                  </p:par>
                  <p:par>
                    <p:cTn id="290" fill="hold">
                      <p:stCondLst>
                        <p:cond delay="indefinite"/>
                      </p:stCondLst>
                      <p:childTnLst>
                        <p:par>
                          <p:cTn id="291" fill="hold">
                            <p:stCondLst>
                              <p:cond delay="0"/>
                            </p:stCondLst>
                            <p:childTnLst>
                              <p:par>
                                <p:cTn id="292" presetID="16" presetClass="entr" presetSubtype="26" fill="hold" grpId="0" nodeType="clickEffect">
                                  <p:stCondLst>
                                    <p:cond delay="0"/>
                                  </p:stCondLst>
                                  <p:childTnLst>
                                    <p:set>
                                      <p:cBhvr>
                                        <p:cTn id="293" dur="1" fill="hold">
                                          <p:stCondLst>
                                            <p:cond delay="0"/>
                                          </p:stCondLst>
                                        </p:cTn>
                                        <p:tgtEl>
                                          <p:spTgt spid="78"/>
                                        </p:tgtEl>
                                        <p:attrNameLst>
                                          <p:attrName>style.visibility</p:attrName>
                                        </p:attrNameLst>
                                      </p:cBhvr>
                                      <p:to>
                                        <p:strVal val="visible"/>
                                      </p:to>
                                    </p:set>
                                    <p:animEffect transition="in" filter="barn(inHorizontal)">
                                      <p:cBhvr>
                                        <p:cTn id="294" dur="500"/>
                                        <p:tgtEl>
                                          <p:spTgt spid="78"/>
                                        </p:tgtEl>
                                      </p:cBhvr>
                                    </p:animEffect>
                                  </p:childTnLst>
                                </p:cTn>
                              </p:par>
                            </p:childTnLst>
                          </p:cTn>
                        </p:par>
                      </p:childTnLst>
                    </p:cTn>
                  </p:par>
                  <p:par>
                    <p:cTn id="295" fill="hold">
                      <p:stCondLst>
                        <p:cond delay="indefinite"/>
                      </p:stCondLst>
                      <p:childTnLst>
                        <p:par>
                          <p:cTn id="296" fill="hold">
                            <p:stCondLst>
                              <p:cond delay="0"/>
                            </p:stCondLst>
                            <p:childTnLst>
                              <p:par>
                                <p:cTn id="297" presetID="16" presetClass="entr" presetSubtype="26" fill="hold" grpId="0" nodeType="clickEffect">
                                  <p:stCondLst>
                                    <p:cond delay="0"/>
                                  </p:stCondLst>
                                  <p:childTnLst>
                                    <p:set>
                                      <p:cBhvr>
                                        <p:cTn id="298" dur="1" fill="hold">
                                          <p:stCondLst>
                                            <p:cond delay="0"/>
                                          </p:stCondLst>
                                        </p:cTn>
                                        <p:tgtEl>
                                          <p:spTgt spid="61"/>
                                        </p:tgtEl>
                                        <p:attrNameLst>
                                          <p:attrName>style.visibility</p:attrName>
                                        </p:attrNameLst>
                                      </p:cBhvr>
                                      <p:to>
                                        <p:strVal val="visible"/>
                                      </p:to>
                                    </p:set>
                                    <p:animEffect transition="in" filter="barn(inHorizontal)">
                                      <p:cBhvr>
                                        <p:cTn id="299" dur="500"/>
                                        <p:tgtEl>
                                          <p:spTgt spid="61"/>
                                        </p:tgtEl>
                                      </p:cBhvr>
                                    </p:animEffect>
                                  </p:childTnLst>
                                </p:cTn>
                              </p:par>
                            </p:childTnLst>
                          </p:cTn>
                        </p:par>
                      </p:childTnLst>
                    </p:cTn>
                  </p:par>
                  <p:par>
                    <p:cTn id="300" fill="hold">
                      <p:stCondLst>
                        <p:cond delay="indefinite"/>
                      </p:stCondLst>
                      <p:childTnLst>
                        <p:par>
                          <p:cTn id="301" fill="hold">
                            <p:stCondLst>
                              <p:cond delay="0"/>
                            </p:stCondLst>
                            <p:childTnLst>
                              <p:par>
                                <p:cTn id="302" presetID="16" presetClass="entr" presetSubtype="26" fill="hold" grpId="0" nodeType="clickEffect">
                                  <p:stCondLst>
                                    <p:cond delay="0"/>
                                  </p:stCondLst>
                                  <p:childTnLst>
                                    <p:set>
                                      <p:cBhvr>
                                        <p:cTn id="303" dur="1" fill="hold">
                                          <p:stCondLst>
                                            <p:cond delay="0"/>
                                          </p:stCondLst>
                                        </p:cTn>
                                        <p:tgtEl>
                                          <p:spTgt spid="79"/>
                                        </p:tgtEl>
                                        <p:attrNameLst>
                                          <p:attrName>style.visibility</p:attrName>
                                        </p:attrNameLst>
                                      </p:cBhvr>
                                      <p:to>
                                        <p:strVal val="visible"/>
                                      </p:to>
                                    </p:set>
                                    <p:animEffect transition="in" filter="barn(inHorizontal)">
                                      <p:cBhvr>
                                        <p:cTn id="304" dur="500"/>
                                        <p:tgtEl>
                                          <p:spTgt spid="79"/>
                                        </p:tgtEl>
                                      </p:cBhvr>
                                    </p:animEffect>
                                  </p:childTnLst>
                                </p:cTn>
                              </p:par>
                            </p:childTnLst>
                          </p:cTn>
                        </p:par>
                      </p:childTnLst>
                    </p:cTn>
                  </p:par>
                  <p:par>
                    <p:cTn id="305" fill="hold">
                      <p:stCondLst>
                        <p:cond delay="indefinite"/>
                      </p:stCondLst>
                      <p:childTnLst>
                        <p:par>
                          <p:cTn id="306" fill="hold">
                            <p:stCondLst>
                              <p:cond delay="0"/>
                            </p:stCondLst>
                            <p:childTnLst>
                              <p:par>
                                <p:cTn id="307" presetID="16" presetClass="entr" presetSubtype="26" fill="hold" grpId="0" nodeType="clickEffect">
                                  <p:stCondLst>
                                    <p:cond delay="0"/>
                                  </p:stCondLst>
                                  <p:childTnLst>
                                    <p:set>
                                      <p:cBhvr>
                                        <p:cTn id="308" dur="1" fill="hold">
                                          <p:stCondLst>
                                            <p:cond delay="0"/>
                                          </p:stCondLst>
                                        </p:cTn>
                                        <p:tgtEl>
                                          <p:spTgt spid="80"/>
                                        </p:tgtEl>
                                        <p:attrNameLst>
                                          <p:attrName>style.visibility</p:attrName>
                                        </p:attrNameLst>
                                      </p:cBhvr>
                                      <p:to>
                                        <p:strVal val="visible"/>
                                      </p:to>
                                    </p:set>
                                    <p:animEffect transition="in" filter="barn(inHorizontal)">
                                      <p:cBhvr>
                                        <p:cTn id="309" dur="500"/>
                                        <p:tgtEl>
                                          <p:spTgt spid="80"/>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6" fill="hold" grpId="0" nodeType="clickEffect">
                                  <p:stCondLst>
                                    <p:cond delay="0"/>
                                  </p:stCondLst>
                                  <p:childTnLst>
                                    <p:set>
                                      <p:cBhvr>
                                        <p:cTn id="313" dur="1" fill="hold">
                                          <p:stCondLst>
                                            <p:cond delay="0"/>
                                          </p:stCondLst>
                                        </p:cTn>
                                        <p:tgtEl>
                                          <p:spTgt spid="81"/>
                                        </p:tgtEl>
                                        <p:attrNameLst>
                                          <p:attrName>style.visibility</p:attrName>
                                        </p:attrNameLst>
                                      </p:cBhvr>
                                      <p:to>
                                        <p:strVal val="visible"/>
                                      </p:to>
                                    </p:set>
                                    <p:animEffect transition="in" filter="barn(inHorizontal)">
                                      <p:cBhvr>
                                        <p:cTn id="314" dur="500"/>
                                        <p:tgtEl>
                                          <p:spTgt spid="81"/>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26" fill="hold" grpId="0" nodeType="clickEffect">
                                  <p:stCondLst>
                                    <p:cond delay="0"/>
                                  </p:stCondLst>
                                  <p:childTnLst>
                                    <p:set>
                                      <p:cBhvr>
                                        <p:cTn id="318" dur="1" fill="hold">
                                          <p:stCondLst>
                                            <p:cond delay="0"/>
                                          </p:stCondLst>
                                        </p:cTn>
                                        <p:tgtEl>
                                          <p:spTgt spid="54"/>
                                        </p:tgtEl>
                                        <p:attrNameLst>
                                          <p:attrName>style.visibility</p:attrName>
                                        </p:attrNameLst>
                                      </p:cBhvr>
                                      <p:to>
                                        <p:strVal val="visible"/>
                                      </p:to>
                                    </p:set>
                                    <p:animEffect transition="in" filter="barn(inHorizontal)">
                                      <p:cBhvr>
                                        <p:cTn id="319" dur="500"/>
                                        <p:tgtEl>
                                          <p:spTgt spid="54"/>
                                        </p:tgtEl>
                                      </p:cBhvr>
                                    </p:animEffect>
                                  </p:childTnLst>
                                </p:cTn>
                              </p:par>
                            </p:childTnLst>
                          </p:cTn>
                        </p:par>
                      </p:childTnLst>
                    </p:cTn>
                  </p:par>
                  <p:par>
                    <p:cTn id="320" fill="hold">
                      <p:stCondLst>
                        <p:cond delay="indefinite"/>
                      </p:stCondLst>
                      <p:childTnLst>
                        <p:par>
                          <p:cTn id="321" fill="hold">
                            <p:stCondLst>
                              <p:cond delay="0"/>
                            </p:stCondLst>
                            <p:childTnLst>
                              <p:par>
                                <p:cTn id="322" presetID="16" presetClass="entr" presetSubtype="26" fill="hold" grpId="0" nodeType="clickEffect">
                                  <p:stCondLst>
                                    <p:cond delay="0"/>
                                  </p:stCondLst>
                                  <p:childTnLst>
                                    <p:set>
                                      <p:cBhvr>
                                        <p:cTn id="323" dur="1" fill="hold">
                                          <p:stCondLst>
                                            <p:cond delay="0"/>
                                          </p:stCondLst>
                                        </p:cTn>
                                        <p:tgtEl>
                                          <p:spTgt spid="82"/>
                                        </p:tgtEl>
                                        <p:attrNameLst>
                                          <p:attrName>style.visibility</p:attrName>
                                        </p:attrNameLst>
                                      </p:cBhvr>
                                      <p:to>
                                        <p:strVal val="visible"/>
                                      </p:to>
                                    </p:set>
                                    <p:animEffect transition="in" filter="barn(inHorizontal)">
                                      <p:cBhvr>
                                        <p:cTn id="324" dur="500"/>
                                        <p:tgtEl>
                                          <p:spTgt spid="82"/>
                                        </p:tgtEl>
                                      </p:cBhvr>
                                    </p:animEffect>
                                  </p:childTnLst>
                                </p:cTn>
                              </p:par>
                            </p:childTnLst>
                          </p:cTn>
                        </p:par>
                      </p:childTnLst>
                    </p:cTn>
                  </p:par>
                  <p:par>
                    <p:cTn id="325" fill="hold">
                      <p:stCondLst>
                        <p:cond delay="indefinite"/>
                      </p:stCondLst>
                      <p:childTnLst>
                        <p:par>
                          <p:cTn id="326" fill="hold">
                            <p:stCondLst>
                              <p:cond delay="0"/>
                            </p:stCondLst>
                            <p:childTnLst>
                              <p:par>
                                <p:cTn id="327" presetID="16" presetClass="entr" presetSubtype="26" fill="hold" grpId="0" nodeType="clickEffect">
                                  <p:stCondLst>
                                    <p:cond delay="0"/>
                                  </p:stCondLst>
                                  <p:childTnLst>
                                    <p:set>
                                      <p:cBhvr>
                                        <p:cTn id="328" dur="1" fill="hold">
                                          <p:stCondLst>
                                            <p:cond delay="0"/>
                                          </p:stCondLst>
                                        </p:cTn>
                                        <p:tgtEl>
                                          <p:spTgt spid="83"/>
                                        </p:tgtEl>
                                        <p:attrNameLst>
                                          <p:attrName>style.visibility</p:attrName>
                                        </p:attrNameLst>
                                      </p:cBhvr>
                                      <p:to>
                                        <p:strVal val="visible"/>
                                      </p:to>
                                    </p:set>
                                    <p:animEffect transition="in" filter="barn(inHorizontal)">
                                      <p:cBhvr>
                                        <p:cTn id="329" dur="500"/>
                                        <p:tgtEl>
                                          <p:spTgt spid="83"/>
                                        </p:tgtEl>
                                      </p:cBhvr>
                                    </p:animEffect>
                                  </p:childTnLst>
                                </p:cTn>
                              </p:par>
                            </p:childTnLst>
                          </p:cTn>
                        </p:par>
                      </p:childTnLst>
                    </p:cTn>
                  </p:par>
                  <p:par>
                    <p:cTn id="330" fill="hold">
                      <p:stCondLst>
                        <p:cond delay="indefinite"/>
                      </p:stCondLst>
                      <p:childTnLst>
                        <p:par>
                          <p:cTn id="331" fill="hold">
                            <p:stCondLst>
                              <p:cond delay="0"/>
                            </p:stCondLst>
                            <p:childTnLst>
                              <p:par>
                                <p:cTn id="332" presetID="16" presetClass="entr" presetSubtype="26" fill="hold" grpId="0" nodeType="clickEffect">
                                  <p:stCondLst>
                                    <p:cond delay="0"/>
                                  </p:stCondLst>
                                  <p:childTnLst>
                                    <p:set>
                                      <p:cBhvr>
                                        <p:cTn id="333" dur="1" fill="hold">
                                          <p:stCondLst>
                                            <p:cond delay="0"/>
                                          </p:stCondLst>
                                        </p:cTn>
                                        <p:tgtEl>
                                          <p:spTgt spid="62"/>
                                        </p:tgtEl>
                                        <p:attrNameLst>
                                          <p:attrName>style.visibility</p:attrName>
                                        </p:attrNameLst>
                                      </p:cBhvr>
                                      <p:to>
                                        <p:strVal val="visible"/>
                                      </p:to>
                                    </p:set>
                                    <p:animEffect transition="in" filter="barn(inHorizontal)">
                                      <p:cBhvr>
                                        <p:cTn id="334" dur="500"/>
                                        <p:tgtEl>
                                          <p:spTgt spid="62"/>
                                        </p:tgtEl>
                                      </p:cBhvr>
                                    </p:animEffect>
                                  </p:childTnLst>
                                </p:cTn>
                              </p:par>
                            </p:childTnLst>
                          </p:cTn>
                        </p:par>
                      </p:childTnLst>
                    </p:cTn>
                  </p:par>
                  <p:par>
                    <p:cTn id="335" fill="hold">
                      <p:stCondLst>
                        <p:cond delay="indefinite"/>
                      </p:stCondLst>
                      <p:childTnLst>
                        <p:par>
                          <p:cTn id="336" fill="hold">
                            <p:stCondLst>
                              <p:cond delay="0"/>
                            </p:stCondLst>
                            <p:childTnLst>
                              <p:par>
                                <p:cTn id="337" presetID="16" presetClass="entr" presetSubtype="26" fill="hold" grpId="0" nodeType="clickEffect">
                                  <p:stCondLst>
                                    <p:cond delay="0"/>
                                  </p:stCondLst>
                                  <p:childTnLst>
                                    <p:set>
                                      <p:cBhvr>
                                        <p:cTn id="338" dur="1" fill="hold">
                                          <p:stCondLst>
                                            <p:cond delay="0"/>
                                          </p:stCondLst>
                                        </p:cTn>
                                        <p:tgtEl>
                                          <p:spTgt spid="84"/>
                                        </p:tgtEl>
                                        <p:attrNameLst>
                                          <p:attrName>style.visibility</p:attrName>
                                        </p:attrNameLst>
                                      </p:cBhvr>
                                      <p:to>
                                        <p:strVal val="visible"/>
                                      </p:to>
                                    </p:set>
                                    <p:animEffect transition="in" filter="barn(inHorizontal)">
                                      <p:cBhvr>
                                        <p:cTn id="339" dur="500"/>
                                        <p:tgtEl>
                                          <p:spTgt spid="84"/>
                                        </p:tgtEl>
                                      </p:cBhvr>
                                    </p:animEffect>
                                  </p:childTnLst>
                                </p:cTn>
                              </p:par>
                            </p:childTnLst>
                          </p:cTn>
                        </p:par>
                      </p:childTnLst>
                    </p:cTn>
                  </p:par>
                  <p:par>
                    <p:cTn id="340" fill="hold">
                      <p:stCondLst>
                        <p:cond delay="indefinite"/>
                      </p:stCondLst>
                      <p:childTnLst>
                        <p:par>
                          <p:cTn id="341" fill="hold">
                            <p:stCondLst>
                              <p:cond delay="0"/>
                            </p:stCondLst>
                            <p:childTnLst>
                              <p:par>
                                <p:cTn id="342" presetID="16" presetClass="entr" presetSubtype="26" fill="hold" grpId="0" nodeType="clickEffect">
                                  <p:stCondLst>
                                    <p:cond delay="0"/>
                                  </p:stCondLst>
                                  <p:childTnLst>
                                    <p:set>
                                      <p:cBhvr>
                                        <p:cTn id="343" dur="1" fill="hold">
                                          <p:stCondLst>
                                            <p:cond delay="0"/>
                                          </p:stCondLst>
                                        </p:cTn>
                                        <p:tgtEl>
                                          <p:spTgt spid="85"/>
                                        </p:tgtEl>
                                        <p:attrNameLst>
                                          <p:attrName>style.visibility</p:attrName>
                                        </p:attrNameLst>
                                      </p:cBhvr>
                                      <p:to>
                                        <p:strVal val="visible"/>
                                      </p:to>
                                    </p:set>
                                    <p:animEffect transition="in" filter="barn(inHorizontal)">
                                      <p:cBhvr>
                                        <p:cTn id="344" dur="500"/>
                                        <p:tgtEl>
                                          <p:spTgt spid="85"/>
                                        </p:tgtEl>
                                      </p:cBhvr>
                                    </p:animEffect>
                                  </p:childTnLst>
                                </p:cTn>
                              </p:par>
                            </p:childTnLst>
                          </p:cTn>
                        </p:par>
                      </p:childTnLst>
                    </p:cTn>
                  </p:par>
                  <p:par>
                    <p:cTn id="345" fill="hold">
                      <p:stCondLst>
                        <p:cond delay="indefinite"/>
                      </p:stCondLst>
                      <p:childTnLst>
                        <p:par>
                          <p:cTn id="346" fill="hold">
                            <p:stCondLst>
                              <p:cond delay="0"/>
                            </p:stCondLst>
                            <p:childTnLst>
                              <p:par>
                                <p:cTn id="347" presetID="16" presetClass="entr" presetSubtype="26" fill="hold" grpId="0" nodeType="clickEffect">
                                  <p:stCondLst>
                                    <p:cond delay="0"/>
                                  </p:stCondLst>
                                  <p:childTnLst>
                                    <p:set>
                                      <p:cBhvr>
                                        <p:cTn id="348" dur="1" fill="hold">
                                          <p:stCondLst>
                                            <p:cond delay="0"/>
                                          </p:stCondLst>
                                        </p:cTn>
                                        <p:tgtEl>
                                          <p:spTgt spid="86"/>
                                        </p:tgtEl>
                                        <p:attrNameLst>
                                          <p:attrName>style.visibility</p:attrName>
                                        </p:attrNameLst>
                                      </p:cBhvr>
                                      <p:to>
                                        <p:strVal val="visible"/>
                                      </p:to>
                                    </p:set>
                                    <p:animEffect transition="in" filter="barn(inHorizontal)">
                                      <p:cBhvr>
                                        <p:cTn id="349" dur="500"/>
                                        <p:tgtEl>
                                          <p:spTgt spid="86"/>
                                        </p:tgtEl>
                                      </p:cBhvr>
                                    </p:animEffect>
                                  </p:childTnLst>
                                </p:cTn>
                              </p:par>
                            </p:childTnLst>
                          </p:cTn>
                        </p:par>
                      </p:childTnLst>
                    </p:cTn>
                  </p:par>
                  <p:par>
                    <p:cTn id="350" fill="hold">
                      <p:stCondLst>
                        <p:cond delay="indefinite"/>
                      </p:stCondLst>
                      <p:childTnLst>
                        <p:par>
                          <p:cTn id="351" fill="hold">
                            <p:stCondLst>
                              <p:cond delay="0"/>
                            </p:stCondLst>
                            <p:childTnLst>
                              <p:par>
                                <p:cTn id="352" presetID="16" presetClass="entr" presetSubtype="26" fill="hold" grpId="0" nodeType="clickEffect">
                                  <p:stCondLst>
                                    <p:cond delay="0"/>
                                  </p:stCondLst>
                                  <p:childTnLst>
                                    <p:set>
                                      <p:cBhvr>
                                        <p:cTn id="353" dur="1" fill="hold">
                                          <p:stCondLst>
                                            <p:cond delay="0"/>
                                          </p:stCondLst>
                                        </p:cTn>
                                        <p:tgtEl>
                                          <p:spTgt spid="55"/>
                                        </p:tgtEl>
                                        <p:attrNameLst>
                                          <p:attrName>style.visibility</p:attrName>
                                        </p:attrNameLst>
                                      </p:cBhvr>
                                      <p:to>
                                        <p:strVal val="visible"/>
                                      </p:to>
                                    </p:set>
                                    <p:animEffect transition="in" filter="barn(inHorizontal)">
                                      <p:cBhvr>
                                        <p:cTn id="354" dur="500"/>
                                        <p:tgtEl>
                                          <p:spTgt spid="55"/>
                                        </p:tgtEl>
                                      </p:cBhvr>
                                    </p:animEffect>
                                  </p:childTnLst>
                                </p:cTn>
                              </p:par>
                            </p:childTnLst>
                          </p:cTn>
                        </p:par>
                      </p:childTnLst>
                    </p:cTn>
                  </p:par>
                  <p:par>
                    <p:cTn id="355" fill="hold">
                      <p:stCondLst>
                        <p:cond delay="indefinite"/>
                      </p:stCondLst>
                      <p:childTnLst>
                        <p:par>
                          <p:cTn id="356" fill="hold">
                            <p:stCondLst>
                              <p:cond delay="0"/>
                            </p:stCondLst>
                            <p:childTnLst>
                              <p:par>
                                <p:cTn id="357" presetID="16" presetClass="entr" presetSubtype="26" fill="hold" grpId="0" nodeType="clickEffect">
                                  <p:stCondLst>
                                    <p:cond delay="0"/>
                                  </p:stCondLst>
                                  <p:childTnLst>
                                    <p:set>
                                      <p:cBhvr>
                                        <p:cTn id="358" dur="1" fill="hold">
                                          <p:stCondLst>
                                            <p:cond delay="0"/>
                                          </p:stCondLst>
                                        </p:cTn>
                                        <p:tgtEl>
                                          <p:spTgt spid="87"/>
                                        </p:tgtEl>
                                        <p:attrNameLst>
                                          <p:attrName>style.visibility</p:attrName>
                                        </p:attrNameLst>
                                      </p:cBhvr>
                                      <p:to>
                                        <p:strVal val="visible"/>
                                      </p:to>
                                    </p:set>
                                    <p:animEffect transition="in" filter="barn(inHorizontal)">
                                      <p:cBhvr>
                                        <p:cTn id="359" dur="500"/>
                                        <p:tgtEl>
                                          <p:spTgt spid="87"/>
                                        </p:tgtEl>
                                      </p:cBhvr>
                                    </p:animEffect>
                                  </p:childTnLst>
                                </p:cTn>
                              </p:par>
                            </p:childTnLst>
                          </p:cTn>
                        </p:par>
                      </p:childTnLst>
                    </p:cTn>
                  </p:par>
                  <p:par>
                    <p:cTn id="360" fill="hold">
                      <p:stCondLst>
                        <p:cond delay="indefinite"/>
                      </p:stCondLst>
                      <p:childTnLst>
                        <p:par>
                          <p:cTn id="361" fill="hold">
                            <p:stCondLst>
                              <p:cond delay="0"/>
                            </p:stCondLst>
                            <p:childTnLst>
                              <p:par>
                                <p:cTn id="362" presetID="16" presetClass="entr" presetSubtype="26" fill="hold" grpId="0" nodeType="clickEffect">
                                  <p:stCondLst>
                                    <p:cond delay="0"/>
                                  </p:stCondLst>
                                  <p:childTnLst>
                                    <p:set>
                                      <p:cBhvr>
                                        <p:cTn id="363" dur="1" fill="hold">
                                          <p:stCondLst>
                                            <p:cond delay="0"/>
                                          </p:stCondLst>
                                        </p:cTn>
                                        <p:tgtEl>
                                          <p:spTgt spid="63"/>
                                        </p:tgtEl>
                                        <p:attrNameLst>
                                          <p:attrName>style.visibility</p:attrName>
                                        </p:attrNameLst>
                                      </p:cBhvr>
                                      <p:to>
                                        <p:strVal val="visible"/>
                                      </p:to>
                                    </p:set>
                                    <p:animEffect transition="in" filter="barn(inHorizontal)">
                                      <p:cBhvr>
                                        <p:cTn id="364" dur="500"/>
                                        <p:tgtEl>
                                          <p:spTgt spid="63"/>
                                        </p:tgtEl>
                                      </p:cBhvr>
                                    </p:animEffect>
                                  </p:childTnLst>
                                </p:cTn>
                              </p:par>
                            </p:childTnLst>
                          </p:cTn>
                        </p:par>
                      </p:childTnLst>
                    </p:cTn>
                  </p:par>
                  <p:par>
                    <p:cTn id="365" fill="hold">
                      <p:stCondLst>
                        <p:cond delay="indefinite"/>
                      </p:stCondLst>
                      <p:childTnLst>
                        <p:par>
                          <p:cTn id="366" fill="hold">
                            <p:stCondLst>
                              <p:cond delay="0"/>
                            </p:stCondLst>
                            <p:childTnLst>
                              <p:par>
                                <p:cTn id="367" presetID="16" presetClass="entr" presetSubtype="26" fill="hold" grpId="0" nodeType="clickEffect">
                                  <p:stCondLst>
                                    <p:cond delay="0"/>
                                  </p:stCondLst>
                                  <p:childTnLst>
                                    <p:set>
                                      <p:cBhvr>
                                        <p:cTn id="368" dur="1" fill="hold">
                                          <p:stCondLst>
                                            <p:cond delay="0"/>
                                          </p:stCondLst>
                                        </p:cTn>
                                        <p:tgtEl>
                                          <p:spTgt spid="88"/>
                                        </p:tgtEl>
                                        <p:attrNameLst>
                                          <p:attrName>style.visibility</p:attrName>
                                        </p:attrNameLst>
                                      </p:cBhvr>
                                      <p:to>
                                        <p:strVal val="visible"/>
                                      </p:to>
                                    </p:set>
                                    <p:animEffect transition="in" filter="barn(inHorizontal)">
                                      <p:cBhvr>
                                        <p:cTn id="369" dur="500"/>
                                        <p:tgtEl>
                                          <p:spTgt spid="88"/>
                                        </p:tgtEl>
                                      </p:cBhvr>
                                    </p:animEffect>
                                  </p:childTnLst>
                                </p:cTn>
                              </p:par>
                            </p:childTnLst>
                          </p:cTn>
                        </p:par>
                      </p:childTnLst>
                    </p:cTn>
                  </p:par>
                  <p:par>
                    <p:cTn id="370" fill="hold">
                      <p:stCondLst>
                        <p:cond delay="indefinite"/>
                      </p:stCondLst>
                      <p:childTnLst>
                        <p:par>
                          <p:cTn id="371" fill="hold">
                            <p:stCondLst>
                              <p:cond delay="0"/>
                            </p:stCondLst>
                            <p:childTnLst>
                              <p:par>
                                <p:cTn id="372" presetID="16" presetClass="entr" presetSubtype="26" fill="hold" grpId="0" nodeType="clickEffect">
                                  <p:stCondLst>
                                    <p:cond delay="0"/>
                                  </p:stCondLst>
                                  <p:childTnLst>
                                    <p:set>
                                      <p:cBhvr>
                                        <p:cTn id="373" dur="1" fill="hold">
                                          <p:stCondLst>
                                            <p:cond delay="0"/>
                                          </p:stCondLst>
                                        </p:cTn>
                                        <p:tgtEl>
                                          <p:spTgt spid="89"/>
                                        </p:tgtEl>
                                        <p:attrNameLst>
                                          <p:attrName>style.visibility</p:attrName>
                                        </p:attrNameLst>
                                      </p:cBhvr>
                                      <p:to>
                                        <p:strVal val="visible"/>
                                      </p:to>
                                    </p:set>
                                    <p:animEffect transition="in" filter="barn(inHorizontal)">
                                      <p:cBhvr>
                                        <p:cTn id="374" dur="500"/>
                                        <p:tgtEl>
                                          <p:spTgt spid="89"/>
                                        </p:tgtEl>
                                      </p:cBhvr>
                                    </p:animEffect>
                                  </p:childTnLst>
                                </p:cTn>
                              </p:par>
                            </p:childTnLst>
                          </p:cTn>
                        </p:par>
                      </p:childTnLst>
                    </p:cTn>
                  </p:par>
                  <p:par>
                    <p:cTn id="375" fill="hold">
                      <p:stCondLst>
                        <p:cond delay="indefinite"/>
                      </p:stCondLst>
                      <p:childTnLst>
                        <p:par>
                          <p:cTn id="376" fill="hold">
                            <p:stCondLst>
                              <p:cond delay="0"/>
                            </p:stCondLst>
                            <p:childTnLst>
                              <p:par>
                                <p:cTn id="377" presetID="16" presetClass="entr" presetSubtype="26" fill="hold" grpId="0" nodeType="clickEffect">
                                  <p:stCondLst>
                                    <p:cond delay="0"/>
                                  </p:stCondLst>
                                  <p:childTnLst>
                                    <p:set>
                                      <p:cBhvr>
                                        <p:cTn id="378" dur="1" fill="hold">
                                          <p:stCondLst>
                                            <p:cond delay="0"/>
                                          </p:stCondLst>
                                        </p:cTn>
                                        <p:tgtEl>
                                          <p:spTgt spid="90"/>
                                        </p:tgtEl>
                                        <p:attrNameLst>
                                          <p:attrName>style.visibility</p:attrName>
                                        </p:attrNameLst>
                                      </p:cBhvr>
                                      <p:to>
                                        <p:strVal val="visible"/>
                                      </p:to>
                                    </p:set>
                                    <p:animEffect transition="in" filter="barn(inHorizontal)">
                                      <p:cBhvr>
                                        <p:cTn id="379" dur="500"/>
                                        <p:tgtEl>
                                          <p:spTgt spid="90"/>
                                        </p:tgtEl>
                                      </p:cBhvr>
                                    </p:animEffect>
                                  </p:childTnLst>
                                </p:cTn>
                              </p:par>
                            </p:childTnLst>
                          </p:cTn>
                        </p:par>
                      </p:childTnLst>
                    </p:cTn>
                  </p:par>
                  <p:par>
                    <p:cTn id="380" fill="hold">
                      <p:stCondLst>
                        <p:cond delay="indefinite"/>
                      </p:stCondLst>
                      <p:childTnLst>
                        <p:par>
                          <p:cTn id="381" fill="hold">
                            <p:stCondLst>
                              <p:cond delay="0"/>
                            </p:stCondLst>
                            <p:childTnLst>
                              <p:par>
                                <p:cTn id="382" presetID="16" presetClass="entr" presetSubtype="26" fill="hold" grpId="0" nodeType="clickEffect">
                                  <p:stCondLst>
                                    <p:cond delay="0"/>
                                  </p:stCondLst>
                                  <p:childTnLst>
                                    <p:set>
                                      <p:cBhvr>
                                        <p:cTn id="383" dur="1" fill="hold">
                                          <p:stCondLst>
                                            <p:cond delay="0"/>
                                          </p:stCondLst>
                                        </p:cTn>
                                        <p:tgtEl>
                                          <p:spTgt spid="91"/>
                                        </p:tgtEl>
                                        <p:attrNameLst>
                                          <p:attrName>style.visibility</p:attrName>
                                        </p:attrNameLst>
                                      </p:cBhvr>
                                      <p:to>
                                        <p:strVal val="visible"/>
                                      </p:to>
                                    </p:set>
                                    <p:animEffect transition="in" filter="barn(inHorizontal)">
                                      <p:cBhvr>
                                        <p:cTn id="384" dur="500"/>
                                        <p:tgtEl>
                                          <p:spTgt spid="91"/>
                                        </p:tgtEl>
                                      </p:cBhvr>
                                    </p:animEffect>
                                  </p:childTnLst>
                                </p:cTn>
                              </p:par>
                            </p:childTnLst>
                          </p:cTn>
                        </p:par>
                      </p:childTnLst>
                    </p:cTn>
                  </p:par>
                  <p:par>
                    <p:cTn id="385" fill="hold">
                      <p:stCondLst>
                        <p:cond delay="indefinite"/>
                      </p:stCondLst>
                      <p:childTnLst>
                        <p:par>
                          <p:cTn id="386" fill="hold">
                            <p:stCondLst>
                              <p:cond delay="0"/>
                            </p:stCondLst>
                            <p:childTnLst>
                              <p:par>
                                <p:cTn id="387" presetID="16" presetClass="entr" presetSubtype="26" fill="hold" grpId="0" nodeType="clickEffect">
                                  <p:stCondLst>
                                    <p:cond delay="0"/>
                                  </p:stCondLst>
                                  <p:childTnLst>
                                    <p:set>
                                      <p:cBhvr>
                                        <p:cTn id="388" dur="1" fill="hold">
                                          <p:stCondLst>
                                            <p:cond delay="0"/>
                                          </p:stCondLst>
                                        </p:cTn>
                                        <p:tgtEl>
                                          <p:spTgt spid="56"/>
                                        </p:tgtEl>
                                        <p:attrNameLst>
                                          <p:attrName>style.visibility</p:attrName>
                                        </p:attrNameLst>
                                      </p:cBhvr>
                                      <p:to>
                                        <p:strVal val="visible"/>
                                      </p:to>
                                    </p:set>
                                    <p:animEffect transition="in" filter="barn(inHorizontal)">
                                      <p:cBhvr>
                                        <p:cTn id="389" dur="500"/>
                                        <p:tgtEl>
                                          <p:spTgt spid="56"/>
                                        </p:tgtEl>
                                      </p:cBhvr>
                                    </p:animEffect>
                                  </p:childTnLst>
                                </p:cTn>
                              </p:par>
                            </p:childTnLst>
                          </p:cTn>
                        </p:par>
                      </p:childTnLst>
                    </p:cTn>
                  </p:par>
                  <p:par>
                    <p:cTn id="390" fill="hold">
                      <p:stCondLst>
                        <p:cond delay="indefinite"/>
                      </p:stCondLst>
                      <p:childTnLst>
                        <p:par>
                          <p:cTn id="391" fill="hold">
                            <p:stCondLst>
                              <p:cond delay="0"/>
                            </p:stCondLst>
                            <p:childTnLst>
                              <p:par>
                                <p:cTn id="392" presetID="16" presetClass="entr" presetSubtype="26" fill="hold" grpId="0" nodeType="clickEffect">
                                  <p:stCondLst>
                                    <p:cond delay="0"/>
                                  </p:stCondLst>
                                  <p:childTnLst>
                                    <p:set>
                                      <p:cBhvr>
                                        <p:cTn id="393" dur="1" fill="hold">
                                          <p:stCondLst>
                                            <p:cond delay="0"/>
                                          </p:stCondLst>
                                        </p:cTn>
                                        <p:tgtEl>
                                          <p:spTgt spid="92"/>
                                        </p:tgtEl>
                                        <p:attrNameLst>
                                          <p:attrName>style.visibility</p:attrName>
                                        </p:attrNameLst>
                                      </p:cBhvr>
                                      <p:to>
                                        <p:strVal val="visible"/>
                                      </p:to>
                                    </p:set>
                                    <p:animEffect transition="in" filter="barn(inHorizontal)">
                                      <p:cBhvr>
                                        <p:cTn id="394" dur="500"/>
                                        <p:tgtEl>
                                          <p:spTgt spid="92"/>
                                        </p:tgtEl>
                                      </p:cBhvr>
                                    </p:animEffect>
                                  </p:childTnLst>
                                </p:cTn>
                              </p:par>
                            </p:childTnLst>
                          </p:cTn>
                        </p:par>
                      </p:childTnLst>
                    </p:cTn>
                  </p:par>
                  <p:par>
                    <p:cTn id="395" fill="hold">
                      <p:stCondLst>
                        <p:cond delay="indefinite"/>
                      </p:stCondLst>
                      <p:childTnLst>
                        <p:par>
                          <p:cTn id="396" fill="hold">
                            <p:stCondLst>
                              <p:cond delay="0"/>
                            </p:stCondLst>
                            <p:childTnLst>
                              <p:par>
                                <p:cTn id="397" presetID="16" presetClass="entr" presetSubtype="26" fill="hold" grpId="0" nodeType="clickEffect">
                                  <p:stCondLst>
                                    <p:cond delay="0"/>
                                  </p:stCondLst>
                                  <p:childTnLst>
                                    <p:set>
                                      <p:cBhvr>
                                        <p:cTn id="398" dur="1" fill="hold">
                                          <p:stCondLst>
                                            <p:cond delay="0"/>
                                          </p:stCondLst>
                                        </p:cTn>
                                        <p:tgtEl>
                                          <p:spTgt spid="93"/>
                                        </p:tgtEl>
                                        <p:attrNameLst>
                                          <p:attrName>style.visibility</p:attrName>
                                        </p:attrNameLst>
                                      </p:cBhvr>
                                      <p:to>
                                        <p:strVal val="visible"/>
                                      </p:to>
                                    </p:set>
                                    <p:animEffect transition="in" filter="barn(inHorizontal)">
                                      <p:cBhvr>
                                        <p:cTn id="399" dur="500"/>
                                        <p:tgtEl>
                                          <p:spTgt spid="93"/>
                                        </p:tgtEl>
                                      </p:cBhvr>
                                    </p:animEffect>
                                  </p:childTnLst>
                                </p:cTn>
                              </p:par>
                            </p:childTnLst>
                          </p:cTn>
                        </p:par>
                      </p:childTnLst>
                    </p:cTn>
                  </p:par>
                  <p:par>
                    <p:cTn id="400" fill="hold">
                      <p:stCondLst>
                        <p:cond delay="indefinite"/>
                      </p:stCondLst>
                      <p:childTnLst>
                        <p:par>
                          <p:cTn id="401" fill="hold">
                            <p:stCondLst>
                              <p:cond delay="0"/>
                            </p:stCondLst>
                            <p:childTnLst>
                              <p:par>
                                <p:cTn id="402" presetID="16" presetClass="entr" presetSubtype="26" fill="hold" grpId="0" nodeType="clickEffect">
                                  <p:stCondLst>
                                    <p:cond delay="0"/>
                                  </p:stCondLst>
                                  <p:childTnLst>
                                    <p:set>
                                      <p:cBhvr>
                                        <p:cTn id="403" dur="1" fill="hold">
                                          <p:stCondLst>
                                            <p:cond delay="0"/>
                                          </p:stCondLst>
                                        </p:cTn>
                                        <p:tgtEl>
                                          <p:spTgt spid="64"/>
                                        </p:tgtEl>
                                        <p:attrNameLst>
                                          <p:attrName>style.visibility</p:attrName>
                                        </p:attrNameLst>
                                      </p:cBhvr>
                                      <p:to>
                                        <p:strVal val="visible"/>
                                      </p:to>
                                    </p:set>
                                    <p:animEffect transition="in" filter="barn(inHorizontal)">
                                      <p:cBhvr>
                                        <p:cTn id="404" dur="500"/>
                                        <p:tgtEl>
                                          <p:spTgt spid="64"/>
                                        </p:tgtEl>
                                      </p:cBhvr>
                                    </p:animEffect>
                                  </p:childTnLst>
                                </p:cTn>
                              </p:par>
                            </p:childTnLst>
                          </p:cTn>
                        </p:par>
                      </p:childTnLst>
                    </p:cTn>
                  </p:par>
                  <p:par>
                    <p:cTn id="405" fill="hold">
                      <p:stCondLst>
                        <p:cond delay="indefinite"/>
                      </p:stCondLst>
                      <p:childTnLst>
                        <p:par>
                          <p:cTn id="406" fill="hold">
                            <p:stCondLst>
                              <p:cond delay="0"/>
                            </p:stCondLst>
                            <p:childTnLst>
                              <p:par>
                                <p:cTn id="407" presetID="16" presetClass="entr" presetSubtype="26" fill="hold" grpId="0" nodeType="clickEffect">
                                  <p:stCondLst>
                                    <p:cond delay="0"/>
                                  </p:stCondLst>
                                  <p:childTnLst>
                                    <p:set>
                                      <p:cBhvr>
                                        <p:cTn id="408" dur="1" fill="hold">
                                          <p:stCondLst>
                                            <p:cond delay="0"/>
                                          </p:stCondLst>
                                        </p:cTn>
                                        <p:tgtEl>
                                          <p:spTgt spid="94"/>
                                        </p:tgtEl>
                                        <p:attrNameLst>
                                          <p:attrName>style.visibility</p:attrName>
                                        </p:attrNameLst>
                                      </p:cBhvr>
                                      <p:to>
                                        <p:strVal val="visible"/>
                                      </p:to>
                                    </p:set>
                                    <p:animEffect transition="in" filter="barn(inHorizontal)">
                                      <p:cBhvr>
                                        <p:cTn id="409" dur="500"/>
                                        <p:tgtEl>
                                          <p:spTgt spid="94"/>
                                        </p:tgtEl>
                                      </p:cBhvr>
                                    </p:animEffect>
                                  </p:childTnLst>
                                </p:cTn>
                              </p:par>
                            </p:childTnLst>
                          </p:cTn>
                        </p:par>
                      </p:childTnLst>
                    </p:cTn>
                  </p:par>
                  <p:par>
                    <p:cTn id="410" fill="hold">
                      <p:stCondLst>
                        <p:cond delay="indefinite"/>
                      </p:stCondLst>
                      <p:childTnLst>
                        <p:par>
                          <p:cTn id="411" fill="hold">
                            <p:stCondLst>
                              <p:cond delay="0"/>
                            </p:stCondLst>
                            <p:childTnLst>
                              <p:par>
                                <p:cTn id="412" presetID="16" presetClass="entr" presetSubtype="26" fill="hold" grpId="0" nodeType="clickEffect">
                                  <p:stCondLst>
                                    <p:cond delay="0"/>
                                  </p:stCondLst>
                                  <p:childTnLst>
                                    <p:set>
                                      <p:cBhvr>
                                        <p:cTn id="413" dur="1" fill="hold">
                                          <p:stCondLst>
                                            <p:cond delay="0"/>
                                          </p:stCondLst>
                                        </p:cTn>
                                        <p:tgtEl>
                                          <p:spTgt spid="95"/>
                                        </p:tgtEl>
                                        <p:attrNameLst>
                                          <p:attrName>style.visibility</p:attrName>
                                        </p:attrNameLst>
                                      </p:cBhvr>
                                      <p:to>
                                        <p:strVal val="visible"/>
                                      </p:to>
                                    </p:set>
                                    <p:animEffect transition="in" filter="barn(inHorizontal)">
                                      <p:cBhvr>
                                        <p:cTn id="414" dur="500"/>
                                        <p:tgtEl>
                                          <p:spTgt spid="95"/>
                                        </p:tgtEl>
                                      </p:cBhvr>
                                    </p:animEffect>
                                  </p:childTnLst>
                                </p:cTn>
                              </p:par>
                            </p:childTnLst>
                          </p:cTn>
                        </p:par>
                      </p:childTnLst>
                    </p:cTn>
                  </p:par>
                  <p:par>
                    <p:cTn id="415" fill="hold">
                      <p:stCondLst>
                        <p:cond delay="indefinite"/>
                      </p:stCondLst>
                      <p:childTnLst>
                        <p:par>
                          <p:cTn id="416" fill="hold">
                            <p:stCondLst>
                              <p:cond delay="0"/>
                            </p:stCondLst>
                            <p:childTnLst>
                              <p:par>
                                <p:cTn id="417" presetID="16" presetClass="entr" presetSubtype="26" fill="hold" grpId="0" nodeType="clickEffect">
                                  <p:stCondLst>
                                    <p:cond delay="0"/>
                                  </p:stCondLst>
                                  <p:childTnLst>
                                    <p:set>
                                      <p:cBhvr>
                                        <p:cTn id="418" dur="1" fill="hold">
                                          <p:stCondLst>
                                            <p:cond delay="0"/>
                                          </p:stCondLst>
                                        </p:cTn>
                                        <p:tgtEl>
                                          <p:spTgt spid="96"/>
                                        </p:tgtEl>
                                        <p:attrNameLst>
                                          <p:attrName>style.visibility</p:attrName>
                                        </p:attrNameLst>
                                      </p:cBhvr>
                                      <p:to>
                                        <p:strVal val="visible"/>
                                      </p:to>
                                    </p:set>
                                    <p:animEffect transition="in" filter="barn(inHorizontal)">
                                      <p:cBhvr>
                                        <p:cTn id="419" dur="500"/>
                                        <p:tgtEl>
                                          <p:spTgt spid="96"/>
                                        </p:tgtEl>
                                      </p:cBhvr>
                                    </p:animEffect>
                                  </p:childTnLst>
                                </p:cTn>
                              </p:par>
                            </p:childTnLst>
                          </p:cTn>
                        </p:par>
                      </p:childTnLst>
                    </p:cTn>
                  </p:par>
                  <p:par>
                    <p:cTn id="420" fill="hold">
                      <p:stCondLst>
                        <p:cond delay="indefinite"/>
                      </p:stCondLst>
                      <p:childTnLst>
                        <p:par>
                          <p:cTn id="421" fill="hold">
                            <p:stCondLst>
                              <p:cond delay="0"/>
                            </p:stCondLst>
                            <p:childTnLst>
                              <p:par>
                                <p:cTn id="422" presetID="16" presetClass="entr" presetSubtype="26" fill="hold" grpId="0" nodeType="clickEffect">
                                  <p:stCondLst>
                                    <p:cond delay="0"/>
                                  </p:stCondLst>
                                  <p:childTnLst>
                                    <p:set>
                                      <p:cBhvr>
                                        <p:cTn id="423" dur="1" fill="hold">
                                          <p:stCondLst>
                                            <p:cond delay="0"/>
                                          </p:stCondLst>
                                        </p:cTn>
                                        <p:tgtEl>
                                          <p:spTgt spid="57"/>
                                        </p:tgtEl>
                                        <p:attrNameLst>
                                          <p:attrName>style.visibility</p:attrName>
                                        </p:attrNameLst>
                                      </p:cBhvr>
                                      <p:to>
                                        <p:strVal val="visible"/>
                                      </p:to>
                                    </p:set>
                                    <p:animEffect transition="in" filter="barn(inHorizontal)">
                                      <p:cBhvr>
                                        <p:cTn id="424" dur="500"/>
                                        <p:tgtEl>
                                          <p:spTgt spid="57"/>
                                        </p:tgtEl>
                                      </p:cBhvr>
                                    </p:animEffect>
                                  </p:childTnLst>
                                </p:cTn>
                              </p:par>
                            </p:childTnLst>
                          </p:cTn>
                        </p:par>
                      </p:childTnLst>
                    </p:cTn>
                  </p:par>
                  <p:par>
                    <p:cTn id="425" fill="hold">
                      <p:stCondLst>
                        <p:cond delay="indefinite"/>
                      </p:stCondLst>
                      <p:childTnLst>
                        <p:par>
                          <p:cTn id="426" fill="hold">
                            <p:stCondLst>
                              <p:cond delay="0"/>
                            </p:stCondLst>
                            <p:childTnLst>
                              <p:par>
                                <p:cTn id="427" presetID="16" presetClass="entr" presetSubtype="26" fill="hold" grpId="0" nodeType="clickEffect">
                                  <p:stCondLst>
                                    <p:cond delay="0"/>
                                  </p:stCondLst>
                                  <p:childTnLst>
                                    <p:set>
                                      <p:cBhvr>
                                        <p:cTn id="428" dur="1" fill="hold">
                                          <p:stCondLst>
                                            <p:cond delay="0"/>
                                          </p:stCondLst>
                                        </p:cTn>
                                        <p:tgtEl>
                                          <p:spTgt spid="97"/>
                                        </p:tgtEl>
                                        <p:attrNameLst>
                                          <p:attrName>style.visibility</p:attrName>
                                        </p:attrNameLst>
                                      </p:cBhvr>
                                      <p:to>
                                        <p:strVal val="visible"/>
                                      </p:to>
                                    </p:set>
                                    <p:animEffect transition="in" filter="barn(inHorizontal)">
                                      <p:cBhvr>
                                        <p:cTn id="429" dur="500"/>
                                        <p:tgtEl>
                                          <p:spTgt spid="97"/>
                                        </p:tgtEl>
                                      </p:cBhvr>
                                    </p:animEffect>
                                  </p:childTnLst>
                                </p:cTn>
                              </p:par>
                            </p:childTnLst>
                          </p:cTn>
                        </p:par>
                      </p:childTnLst>
                    </p:cTn>
                  </p:par>
                  <p:par>
                    <p:cTn id="430" fill="hold">
                      <p:stCondLst>
                        <p:cond delay="indefinite"/>
                      </p:stCondLst>
                      <p:childTnLst>
                        <p:par>
                          <p:cTn id="431" fill="hold">
                            <p:stCondLst>
                              <p:cond delay="0"/>
                            </p:stCondLst>
                            <p:childTnLst>
                              <p:par>
                                <p:cTn id="432" presetID="16" presetClass="entr" presetSubtype="26" fill="hold" grpId="0" nodeType="clickEffect">
                                  <p:stCondLst>
                                    <p:cond delay="0"/>
                                  </p:stCondLst>
                                  <p:childTnLst>
                                    <p:set>
                                      <p:cBhvr>
                                        <p:cTn id="433" dur="1" fill="hold">
                                          <p:stCondLst>
                                            <p:cond delay="0"/>
                                          </p:stCondLst>
                                        </p:cTn>
                                        <p:tgtEl>
                                          <p:spTgt spid="98"/>
                                        </p:tgtEl>
                                        <p:attrNameLst>
                                          <p:attrName>style.visibility</p:attrName>
                                        </p:attrNameLst>
                                      </p:cBhvr>
                                      <p:to>
                                        <p:strVal val="visible"/>
                                      </p:to>
                                    </p:set>
                                    <p:animEffect transition="in" filter="barn(inHorizontal)">
                                      <p:cBhvr>
                                        <p:cTn id="434" dur="500"/>
                                        <p:tgtEl>
                                          <p:spTgt spid="98"/>
                                        </p:tgtEl>
                                      </p:cBhvr>
                                    </p:animEffect>
                                  </p:childTnLst>
                                </p:cTn>
                              </p:par>
                            </p:childTnLst>
                          </p:cTn>
                        </p:par>
                      </p:childTnLst>
                    </p:cTn>
                  </p:par>
                  <p:par>
                    <p:cTn id="435" fill="hold">
                      <p:stCondLst>
                        <p:cond delay="indefinite"/>
                      </p:stCondLst>
                      <p:childTnLst>
                        <p:par>
                          <p:cTn id="436" fill="hold">
                            <p:stCondLst>
                              <p:cond delay="0"/>
                            </p:stCondLst>
                            <p:childTnLst>
                              <p:par>
                                <p:cTn id="437" presetID="16" presetClass="entr" presetSubtype="26" fill="hold" grpId="0" nodeType="clickEffect">
                                  <p:stCondLst>
                                    <p:cond delay="0"/>
                                  </p:stCondLst>
                                  <p:childTnLst>
                                    <p:set>
                                      <p:cBhvr>
                                        <p:cTn id="438" dur="1" fill="hold">
                                          <p:stCondLst>
                                            <p:cond delay="0"/>
                                          </p:stCondLst>
                                        </p:cTn>
                                        <p:tgtEl>
                                          <p:spTgt spid="65"/>
                                        </p:tgtEl>
                                        <p:attrNameLst>
                                          <p:attrName>style.visibility</p:attrName>
                                        </p:attrNameLst>
                                      </p:cBhvr>
                                      <p:to>
                                        <p:strVal val="visible"/>
                                      </p:to>
                                    </p:set>
                                    <p:animEffect transition="in" filter="barn(inHorizontal)">
                                      <p:cBhvr>
                                        <p:cTn id="439" dur="500"/>
                                        <p:tgtEl>
                                          <p:spTgt spid="65"/>
                                        </p:tgtEl>
                                      </p:cBhvr>
                                    </p:animEffect>
                                  </p:childTnLst>
                                </p:cTn>
                              </p:par>
                            </p:childTnLst>
                          </p:cTn>
                        </p:par>
                      </p:childTnLst>
                    </p:cTn>
                  </p:par>
                  <p:par>
                    <p:cTn id="440" fill="hold">
                      <p:stCondLst>
                        <p:cond delay="indefinite"/>
                      </p:stCondLst>
                      <p:childTnLst>
                        <p:par>
                          <p:cTn id="441" fill="hold">
                            <p:stCondLst>
                              <p:cond delay="0"/>
                            </p:stCondLst>
                            <p:childTnLst>
                              <p:par>
                                <p:cTn id="442" presetID="16" presetClass="entr" presetSubtype="26" fill="hold" grpId="0" nodeType="clickEffect">
                                  <p:stCondLst>
                                    <p:cond delay="0"/>
                                  </p:stCondLst>
                                  <p:childTnLst>
                                    <p:set>
                                      <p:cBhvr>
                                        <p:cTn id="443" dur="1" fill="hold">
                                          <p:stCondLst>
                                            <p:cond delay="0"/>
                                          </p:stCondLst>
                                        </p:cTn>
                                        <p:tgtEl>
                                          <p:spTgt spid="99"/>
                                        </p:tgtEl>
                                        <p:attrNameLst>
                                          <p:attrName>style.visibility</p:attrName>
                                        </p:attrNameLst>
                                      </p:cBhvr>
                                      <p:to>
                                        <p:strVal val="visible"/>
                                      </p:to>
                                    </p:set>
                                    <p:animEffect transition="in" filter="barn(inHorizontal)">
                                      <p:cBhvr>
                                        <p:cTn id="444" dur="500"/>
                                        <p:tgtEl>
                                          <p:spTgt spid="99"/>
                                        </p:tgtEl>
                                      </p:cBhvr>
                                    </p:animEffect>
                                  </p:childTnLst>
                                </p:cTn>
                              </p:par>
                            </p:childTnLst>
                          </p:cTn>
                        </p:par>
                      </p:childTnLst>
                    </p:cTn>
                  </p:par>
                  <p:par>
                    <p:cTn id="445" fill="hold">
                      <p:stCondLst>
                        <p:cond delay="indefinite"/>
                      </p:stCondLst>
                      <p:childTnLst>
                        <p:par>
                          <p:cTn id="446" fill="hold">
                            <p:stCondLst>
                              <p:cond delay="0"/>
                            </p:stCondLst>
                            <p:childTnLst>
                              <p:par>
                                <p:cTn id="447" presetID="16" presetClass="entr" presetSubtype="26" fill="hold" grpId="0" nodeType="clickEffect">
                                  <p:stCondLst>
                                    <p:cond delay="0"/>
                                  </p:stCondLst>
                                  <p:childTnLst>
                                    <p:set>
                                      <p:cBhvr>
                                        <p:cTn id="448" dur="1" fill="hold">
                                          <p:stCondLst>
                                            <p:cond delay="0"/>
                                          </p:stCondLst>
                                        </p:cTn>
                                        <p:tgtEl>
                                          <p:spTgt spid="100"/>
                                        </p:tgtEl>
                                        <p:attrNameLst>
                                          <p:attrName>style.visibility</p:attrName>
                                        </p:attrNameLst>
                                      </p:cBhvr>
                                      <p:to>
                                        <p:strVal val="visible"/>
                                      </p:to>
                                    </p:set>
                                    <p:animEffect transition="in" filter="barn(inHorizontal)">
                                      <p:cBhvr>
                                        <p:cTn id="449" dur="500"/>
                                        <p:tgtEl>
                                          <p:spTgt spid="100"/>
                                        </p:tgtEl>
                                      </p:cBhvr>
                                    </p:animEffect>
                                  </p:childTnLst>
                                </p:cTn>
                              </p:par>
                            </p:childTnLst>
                          </p:cTn>
                        </p:par>
                      </p:childTnLst>
                    </p:cTn>
                  </p:par>
                  <p:par>
                    <p:cTn id="450" fill="hold">
                      <p:stCondLst>
                        <p:cond delay="indefinite"/>
                      </p:stCondLst>
                      <p:childTnLst>
                        <p:par>
                          <p:cTn id="451" fill="hold">
                            <p:stCondLst>
                              <p:cond delay="0"/>
                            </p:stCondLst>
                            <p:childTnLst>
                              <p:par>
                                <p:cTn id="452" presetID="16" presetClass="entr" presetSubtype="26" fill="hold" grpId="0" nodeType="clickEffect">
                                  <p:stCondLst>
                                    <p:cond delay="0"/>
                                  </p:stCondLst>
                                  <p:childTnLst>
                                    <p:set>
                                      <p:cBhvr>
                                        <p:cTn id="453" dur="1" fill="hold">
                                          <p:stCondLst>
                                            <p:cond delay="0"/>
                                          </p:stCondLst>
                                        </p:cTn>
                                        <p:tgtEl>
                                          <p:spTgt spid="101"/>
                                        </p:tgtEl>
                                        <p:attrNameLst>
                                          <p:attrName>style.visibility</p:attrName>
                                        </p:attrNameLst>
                                      </p:cBhvr>
                                      <p:to>
                                        <p:strVal val="visible"/>
                                      </p:to>
                                    </p:set>
                                    <p:animEffect transition="in" filter="barn(inHorizontal)">
                                      <p:cBhvr>
                                        <p:cTn id="454" dur="500"/>
                                        <p:tgtEl>
                                          <p:spTgt spid="101"/>
                                        </p:tgtEl>
                                      </p:cBhvr>
                                    </p:animEffect>
                                  </p:childTnLst>
                                </p:cTn>
                              </p:par>
                            </p:childTnLst>
                          </p:cTn>
                        </p:par>
                      </p:childTnLst>
                    </p:cTn>
                  </p:par>
                  <p:par>
                    <p:cTn id="455" fill="hold">
                      <p:stCondLst>
                        <p:cond delay="indefinite"/>
                      </p:stCondLst>
                      <p:childTnLst>
                        <p:par>
                          <p:cTn id="456" fill="hold">
                            <p:stCondLst>
                              <p:cond delay="0"/>
                            </p:stCondLst>
                            <p:childTnLst>
                              <p:par>
                                <p:cTn id="457" presetID="16" presetClass="entr" presetSubtype="26" fill="hold" grpId="0" nodeType="clickEffect">
                                  <p:stCondLst>
                                    <p:cond delay="0"/>
                                  </p:stCondLst>
                                  <p:childTnLst>
                                    <p:set>
                                      <p:cBhvr>
                                        <p:cTn id="458" dur="1" fill="hold">
                                          <p:stCondLst>
                                            <p:cond delay="0"/>
                                          </p:stCondLst>
                                        </p:cTn>
                                        <p:tgtEl>
                                          <p:spTgt spid="102"/>
                                        </p:tgtEl>
                                        <p:attrNameLst>
                                          <p:attrName>style.visibility</p:attrName>
                                        </p:attrNameLst>
                                      </p:cBhvr>
                                      <p:to>
                                        <p:strVal val="visible"/>
                                      </p:to>
                                    </p:set>
                                    <p:animEffect transition="in" filter="barn(inHorizontal)">
                                      <p:cBhvr>
                                        <p:cTn id="45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56" grpId="0" autoUpdateAnimBg="0"/>
      <p:bldP spid="57" grpId="0" autoUpdateAnimBg="0"/>
      <p:bldP spid="58" grpId="0" autoUpdateAnimBg="0"/>
      <p:bldP spid="59" grpId="0" autoUpdateAnimBg="0"/>
      <p:bldP spid="60" grpId="0" autoUpdateAnimBg="0"/>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P spid="71" grpId="0" autoUpdateAnimBg="0"/>
      <p:bldP spid="72" grpId="0" autoUpdateAnimBg="0"/>
      <p:bldP spid="73" grpId="0" autoUpdateAnimBg="0"/>
      <p:bldP spid="74" grpId="0" autoUpdateAnimBg="0"/>
      <p:bldP spid="75" grpId="0" autoUpdateAnimBg="0"/>
      <p:bldP spid="76" grpId="0" autoUpdateAnimBg="0"/>
      <p:bldP spid="77" grpId="0" autoUpdateAnimBg="0"/>
      <p:bldP spid="78" grpId="0" autoUpdateAnimBg="0"/>
      <p:bldP spid="79" grpId="0" autoUpdateAnimBg="0"/>
      <p:bldP spid="80" grpId="0" autoUpdateAnimBg="0"/>
      <p:bldP spid="81" grpId="0" autoUpdateAnimBg="0"/>
      <p:bldP spid="82" grpId="0" autoUpdateAnimBg="0"/>
      <p:bldP spid="83" grpId="0" autoUpdateAnimBg="0"/>
      <p:bldP spid="84" grpId="0" autoUpdateAnimBg="0"/>
      <p:bldP spid="85" grpId="0" autoUpdateAnimBg="0"/>
      <p:bldP spid="86" grpId="0" autoUpdateAnimBg="0"/>
      <p:bldP spid="87" grpId="0" autoUpdateAnimBg="0"/>
      <p:bldP spid="88" grpId="0" autoUpdateAnimBg="0"/>
      <p:bldP spid="89" grpId="0" autoUpdateAnimBg="0"/>
      <p:bldP spid="90" grpId="0" autoUpdateAnimBg="0"/>
      <p:bldP spid="91" grpId="0" autoUpdateAnimBg="0"/>
      <p:bldP spid="92" grpId="0" autoUpdateAnimBg="0"/>
      <p:bldP spid="93" grpId="0" autoUpdateAnimBg="0"/>
      <p:bldP spid="94" grpId="0" autoUpdateAnimBg="0"/>
      <p:bldP spid="95" grpId="0" autoUpdateAnimBg="0"/>
      <p:bldP spid="96" grpId="0" autoUpdateAnimBg="0"/>
      <p:bldP spid="97" grpId="0" autoUpdateAnimBg="0"/>
      <p:bldP spid="98" grpId="0" autoUpdateAnimBg="0"/>
      <p:bldP spid="99" grpId="0" autoUpdateAnimBg="0"/>
      <p:bldP spid="100" grpId="0" autoUpdateAnimBg="0"/>
      <p:bldP spid="101" grpId="0" autoUpdateAnimBg="0"/>
      <p:bldP spid="10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00063" y="785813"/>
            <a:ext cx="7772400" cy="447675"/>
          </a:xfrm>
          <a:prstGeom prst="rect">
            <a:avLst/>
          </a:prstGeom>
          <a:noFill/>
          <a:ln w="9525">
            <a:noFill/>
            <a:miter lim="800000"/>
            <a:headEnd/>
            <a:tailEnd/>
          </a:ln>
        </p:spPr>
        <p:txBody>
          <a:bodyPr/>
          <a:lstStyle/>
          <a:p>
            <a:pPr marL="342900" indent="-342900" eaLnBrk="0" hangingPunct="0">
              <a:spcBef>
                <a:spcPct val="20000"/>
              </a:spcBef>
              <a:buClr>
                <a:schemeClr val="accent2"/>
              </a:buClr>
              <a:buSzPct val="80000"/>
              <a:buFont typeface="Wingdings" pitchFamily="2" charset="2"/>
              <a:buNone/>
              <a:defRPr/>
            </a:pPr>
            <a:r>
              <a:rPr lang="zh-CN" altLang="en-US" b="1" kern="0">
                <a:latin typeface="+mn-lt"/>
                <a:ea typeface="+mn-ea"/>
              </a:rPr>
              <a:t>加工轨迹如下：</a:t>
            </a:r>
          </a:p>
        </p:txBody>
      </p:sp>
      <p:sp>
        <p:nvSpPr>
          <p:cNvPr id="52227" name="Line 4"/>
          <p:cNvSpPr>
            <a:spLocks noChangeShapeType="1"/>
          </p:cNvSpPr>
          <p:nvPr/>
        </p:nvSpPr>
        <p:spPr bwMode="auto">
          <a:xfrm>
            <a:off x="2643188" y="4743450"/>
            <a:ext cx="4038600" cy="0"/>
          </a:xfrm>
          <a:prstGeom prst="line">
            <a:avLst/>
          </a:prstGeom>
          <a:noFill/>
          <a:ln w="9525">
            <a:solidFill>
              <a:schemeClr val="tx1"/>
            </a:solidFill>
            <a:round/>
            <a:headEnd/>
            <a:tailEnd type="triangle" w="med" len="med"/>
          </a:ln>
        </p:spPr>
        <p:txBody>
          <a:bodyPr wrap="none"/>
          <a:lstStyle/>
          <a:p>
            <a:endParaRPr lang="zh-CN" altLang="en-US"/>
          </a:p>
        </p:txBody>
      </p:sp>
      <p:sp>
        <p:nvSpPr>
          <p:cNvPr id="52228" name="Line 5"/>
          <p:cNvSpPr>
            <a:spLocks noChangeShapeType="1"/>
          </p:cNvSpPr>
          <p:nvPr/>
        </p:nvSpPr>
        <p:spPr bwMode="auto">
          <a:xfrm flipV="1">
            <a:off x="2643188" y="2076450"/>
            <a:ext cx="0" cy="2667000"/>
          </a:xfrm>
          <a:prstGeom prst="line">
            <a:avLst/>
          </a:prstGeom>
          <a:noFill/>
          <a:ln w="9525">
            <a:solidFill>
              <a:schemeClr val="tx1"/>
            </a:solidFill>
            <a:round/>
            <a:headEnd/>
            <a:tailEnd type="triangle" w="med" len="med"/>
          </a:ln>
        </p:spPr>
        <p:txBody>
          <a:bodyPr wrap="none"/>
          <a:lstStyle/>
          <a:p>
            <a:endParaRPr lang="zh-CN" altLang="en-US"/>
          </a:p>
        </p:txBody>
      </p:sp>
      <p:sp>
        <p:nvSpPr>
          <p:cNvPr id="52229" name="Rectangle 6"/>
          <p:cNvSpPr>
            <a:spLocks noChangeArrowheads="1"/>
          </p:cNvSpPr>
          <p:nvPr/>
        </p:nvSpPr>
        <p:spPr bwMode="auto">
          <a:xfrm>
            <a:off x="6410325" y="4872038"/>
            <a:ext cx="404813" cy="457200"/>
          </a:xfrm>
          <a:prstGeom prst="rect">
            <a:avLst/>
          </a:prstGeom>
          <a:noFill/>
          <a:ln w="9525">
            <a:noFill/>
            <a:miter lim="800000"/>
            <a:headEnd/>
            <a:tailEnd/>
          </a:ln>
        </p:spPr>
        <p:txBody>
          <a:bodyPr wrap="none">
            <a:spAutoFit/>
          </a:bodyPr>
          <a:lstStyle/>
          <a:p>
            <a:r>
              <a:rPr lang="en-US" altLang="zh-CN"/>
              <a:t>X</a:t>
            </a:r>
          </a:p>
        </p:txBody>
      </p:sp>
      <p:sp>
        <p:nvSpPr>
          <p:cNvPr id="52230" name="Rectangle 7"/>
          <p:cNvSpPr>
            <a:spLocks noChangeArrowheads="1"/>
          </p:cNvSpPr>
          <p:nvPr/>
        </p:nvSpPr>
        <p:spPr bwMode="auto">
          <a:xfrm>
            <a:off x="2286000" y="4760913"/>
            <a:ext cx="404813" cy="457200"/>
          </a:xfrm>
          <a:prstGeom prst="rect">
            <a:avLst/>
          </a:prstGeom>
          <a:noFill/>
          <a:ln w="9525">
            <a:noFill/>
            <a:miter lim="800000"/>
            <a:headEnd/>
            <a:tailEnd/>
          </a:ln>
        </p:spPr>
        <p:txBody>
          <a:bodyPr wrap="none">
            <a:spAutoFit/>
          </a:bodyPr>
          <a:lstStyle/>
          <a:p>
            <a:r>
              <a:rPr lang="en-US" altLang="zh-CN"/>
              <a:t>O</a:t>
            </a:r>
          </a:p>
        </p:txBody>
      </p:sp>
      <p:sp>
        <p:nvSpPr>
          <p:cNvPr id="52231" name="Rectangle 8"/>
          <p:cNvSpPr>
            <a:spLocks noChangeArrowheads="1"/>
          </p:cNvSpPr>
          <p:nvPr/>
        </p:nvSpPr>
        <p:spPr bwMode="auto">
          <a:xfrm>
            <a:off x="2109788" y="2076450"/>
            <a:ext cx="404812" cy="457200"/>
          </a:xfrm>
          <a:prstGeom prst="rect">
            <a:avLst/>
          </a:prstGeom>
          <a:noFill/>
          <a:ln w="9525">
            <a:noFill/>
            <a:miter lim="800000"/>
            <a:headEnd/>
            <a:tailEnd/>
          </a:ln>
        </p:spPr>
        <p:txBody>
          <a:bodyPr wrap="none">
            <a:spAutoFit/>
          </a:bodyPr>
          <a:lstStyle/>
          <a:p>
            <a:r>
              <a:rPr lang="en-US" altLang="zh-CN"/>
              <a:t>Y</a:t>
            </a:r>
          </a:p>
        </p:txBody>
      </p:sp>
      <p:sp>
        <p:nvSpPr>
          <p:cNvPr id="52232" name="Line 9"/>
          <p:cNvSpPr>
            <a:spLocks noChangeShapeType="1"/>
          </p:cNvSpPr>
          <p:nvPr/>
        </p:nvSpPr>
        <p:spPr bwMode="auto">
          <a:xfrm flipV="1">
            <a:off x="3176588" y="3143250"/>
            <a:ext cx="0" cy="1600200"/>
          </a:xfrm>
          <a:prstGeom prst="line">
            <a:avLst/>
          </a:prstGeom>
          <a:noFill/>
          <a:ln w="9525">
            <a:solidFill>
              <a:schemeClr val="tx1"/>
            </a:solidFill>
            <a:round/>
            <a:headEnd/>
            <a:tailEnd/>
          </a:ln>
        </p:spPr>
        <p:txBody>
          <a:bodyPr wrap="none"/>
          <a:lstStyle/>
          <a:p>
            <a:endParaRPr lang="zh-CN" altLang="en-US"/>
          </a:p>
        </p:txBody>
      </p:sp>
      <p:sp>
        <p:nvSpPr>
          <p:cNvPr id="52233" name="Line 10"/>
          <p:cNvSpPr>
            <a:spLocks noChangeShapeType="1"/>
          </p:cNvSpPr>
          <p:nvPr/>
        </p:nvSpPr>
        <p:spPr bwMode="auto">
          <a:xfrm flipV="1">
            <a:off x="3709988" y="3143250"/>
            <a:ext cx="0" cy="1600200"/>
          </a:xfrm>
          <a:prstGeom prst="line">
            <a:avLst/>
          </a:prstGeom>
          <a:noFill/>
          <a:ln w="9525">
            <a:solidFill>
              <a:schemeClr val="tx1"/>
            </a:solidFill>
            <a:round/>
            <a:headEnd/>
            <a:tailEnd/>
          </a:ln>
        </p:spPr>
        <p:txBody>
          <a:bodyPr wrap="none"/>
          <a:lstStyle/>
          <a:p>
            <a:endParaRPr lang="zh-CN" altLang="en-US"/>
          </a:p>
        </p:txBody>
      </p:sp>
      <p:sp>
        <p:nvSpPr>
          <p:cNvPr id="52234" name="Line 11"/>
          <p:cNvSpPr>
            <a:spLocks noChangeShapeType="1"/>
          </p:cNvSpPr>
          <p:nvPr/>
        </p:nvSpPr>
        <p:spPr bwMode="auto">
          <a:xfrm flipV="1">
            <a:off x="4243388" y="3143250"/>
            <a:ext cx="0" cy="1600200"/>
          </a:xfrm>
          <a:prstGeom prst="line">
            <a:avLst/>
          </a:prstGeom>
          <a:noFill/>
          <a:ln w="9525">
            <a:solidFill>
              <a:schemeClr val="tx1"/>
            </a:solidFill>
            <a:round/>
            <a:headEnd/>
            <a:tailEnd/>
          </a:ln>
        </p:spPr>
        <p:txBody>
          <a:bodyPr wrap="none"/>
          <a:lstStyle/>
          <a:p>
            <a:endParaRPr lang="zh-CN" altLang="en-US"/>
          </a:p>
        </p:txBody>
      </p:sp>
      <p:sp>
        <p:nvSpPr>
          <p:cNvPr id="52235" name="Line 12"/>
          <p:cNvSpPr>
            <a:spLocks noChangeShapeType="1"/>
          </p:cNvSpPr>
          <p:nvPr/>
        </p:nvSpPr>
        <p:spPr bwMode="auto">
          <a:xfrm flipV="1">
            <a:off x="4776788" y="3143250"/>
            <a:ext cx="0" cy="1600200"/>
          </a:xfrm>
          <a:prstGeom prst="line">
            <a:avLst/>
          </a:prstGeom>
          <a:noFill/>
          <a:ln w="9525">
            <a:solidFill>
              <a:schemeClr val="tx1"/>
            </a:solidFill>
            <a:round/>
            <a:headEnd/>
            <a:tailEnd/>
          </a:ln>
        </p:spPr>
        <p:txBody>
          <a:bodyPr wrap="none"/>
          <a:lstStyle/>
          <a:p>
            <a:endParaRPr lang="zh-CN" altLang="en-US"/>
          </a:p>
        </p:txBody>
      </p:sp>
      <p:sp>
        <p:nvSpPr>
          <p:cNvPr id="52236" name="Line 13"/>
          <p:cNvSpPr>
            <a:spLocks noChangeShapeType="1"/>
          </p:cNvSpPr>
          <p:nvPr/>
        </p:nvSpPr>
        <p:spPr bwMode="auto">
          <a:xfrm flipV="1">
            <a:off x="5310188" y="3143250"/>
            <a:ext cx="0" cy="1600200"/>
          </a:xfrm>
          <a:prstGeom prst="line">
            <a:avLst/>
          </a:prstGeom>
          <a:noFill/>
          <a:ln w="9525">
            <a:solidFill>
              <a:schemeClr val="tx1"/>
            </a:solidFill>
            <a:round/>
            <a:headEnd/>
            <a:tailEnd/>
          </a:ln>
        </p:spPr>
        <p:txBody>
          <a:bodyPr wrap="none"/>
          <a:lstStyle/>
          <a:p>
            <a:endParaRPr lang="zh-CN" altLang="en-US"/>
          </a:p>
        </p:txBody>
      </p:sp>
      <p:sp>
        <p:nvSpPr>
          <p:cNvPr id="52237" name="Line 14"/>
          <p:cNvSpPr>
            <a:spLocks noChangeShapeType="1"/>
          </p:cNvSpPr>
          <p:nvPr/>
        </p:nvSpPr>
        <p:spPr bwMode="auto">
          <a:xfrm>
            <a:off x="2643188" y="3143250"/>
            <a:ext cx="2667000" cy="0"/>
          </a:xfrm>
          <a:prstGeom prst="line">
            <a:avLst/>
          </a:prstGeom>
          <a:noFill/>
          <a:ln w="9525">
            <a:solidFill>
              <a:schemeClr val="tx1"/>
            </a:solidFill>
            <a:round/>
            <a:headEnd/>
            <a:tailEnd/>
          </a:ln>
        </p:spPr>
        <p:txBody>
          <a:bodyPr wrap="none"/>
          <a:lstStyle/>
          <a:p>
            <a:endParaRPr lang="zh-CN" altLang="en-US"/>
          </a:p>
        </p:txBody>
      </p:sp>
      <p:sp>
        <p:nvSpPr>
          <p:cNvPr id="52238" name="Line 15"/>
          <p:cNvSpPr>
            <a:spLocks noChangeShapeType="1"/>
          </p:cNvSpPr>
          <p:nvPr/>
        </p:nvSpPr>
        <p:spPr bwMode="auto">
          <a:xfrm>
            <a:off x="2643188" y="3676650"/>
            <a:ext cx="2667000" cy="0"/>
          </a:xfrm>
          <a:prstGeom prst="line">
            <a:avLst/>
          </a:prstGeom>
          <a:noFill/>
          <a:ln w="9525">
            <a:solidFill>
              <a:schemeClr val="tx1"/>
            </a:solidFill>
            <a:round/>
            <a:headEnd/>
            <a:tailEnd/>
          </a:ln>
        </p:spPr>
        <p:txBody>
          <a:bodyPr wrap="none"/>
          <a:lstStyle/>
          <a:p>
            <a:endParaRPr lang="zh-CN" altLang="en-US"/>
          </a:p>
        </p:txBody>
      </p:sp>
      <p:sp>
        <p:nvSpPr>
          <p:cNvPr id="52239" name="Line 16"/>
          <p:cNvSpPr>
            <a:spLocks noChangeShapeType="1"/>
          </p:cNvSpPr>
          <p:nvPr/>
        </p:nvSpPr>
        <p:spPr bwMode="auto">
          <a:xfrm>
            <a:off x="2643188" y="4210050"/>
            <a:ext cx="2667000" cy="0"/>
          </a:xfrm>
          <a:prstGeom prst="line">
            <a:avLst/>
          </a:prstGeom>
          <a:noFill/>
          <a:ln w="9525">
            <a:solidFill>
              <a:schemeClr val="tx1"/>
            </a:solidFill>
            <a:round/>
            <a:headEnd/>
            <a:tailEnd/>
          </a:ln>
        </p:spPr>
        <p:txBody>
          <a:bodyPr wrap="none"/>
          <a:lstStyle/>
          <a:p>
            <a:endParaRPr lang="zh-CN" altLang="en-US"/>
          </a:p>
        </p:txBody>
      </p:sp>
      <p:sp>
        <p:nvSpPr>
          <p:cNvPr id="52240" name="Rectangle 17"/>
          <p:cNvSpPr>
            <a:spLocks noChangeArrowheads="1"/>
          </p:cNvSpPr>
          <p:nvPr/>
        </p:nvSpPr>
        <p:spPr bwMode="auto">
          <a:xfrm>
            <a:off x="3051175" y="4705350"/>
            <a:ext cx="336550" cy="457200"/>
          </a:xfrm>
          <a:prstGeom prst="rect">
            <a:avLst/>
          </a:prstGeom>
          <a:noFill/>
          <a:ln w="9525">
            <a:noFill/>
            <a:miter lim="800000"/>
            <a:headEnd/>
            <a:tailEnd/>
          </a:ln>
        </p:spPr>
        <p:txBody>
          <a:bodyPr wrap="none">
            <a:spAutoFit/>
          </a:bodyPr>
          <a:lstStyle/>
          <a:p>
            <a:r>
              <a:rPr lang="en-US" altLang="zh-CN"/>
              <a:t>1</a:t>
            </a:r>
          </a:p>
        </p:txBody>
      </p:sp>
      <p:sp>
        <p:nvSpPr>
          <p:cNvPr id="52241" name="Rectangle 18"/>
          <p:cNvSpPr>
            <a:spLocks noChangeArrowheads="1"/>
          </p:cNvSpPr>
          <p:nvPr/>
        </p:nvSpPr>
        <p:spPr bwMode="auto">
          <a:xfrm>
            <a:off x="3554413" y="4686300"/>
            <a:ext cx="336550" cy="457200"/>
          </a:xfrm>
          <a:prstGeom prst="rect">
            <a:avLst/>
          </a:prstGeom>
          <a:noFill/>
          <a:ln w="9525">
            <a:noFill/>
            <a:miter lim="800000"/>
            <a:headEnd/>
            <a:tailEnd/>
          </a:ln>
        </p:spPr>
        <p:txBody>
          <a:bodyPr wrap="none">
            <a:spAutoFit/>
          </a:bodyPr>
          <a:lstStyle/>
          <a:p>
            <a:r>
              <a:rPr lang="en-US" altLang="zh-CN"/>
              <a:t>2</a:t>
            </a:r>
          </a:p>
        </p:txBody>
      </p:sp>
      <p:sp>
        <p:nvSpPr>
          <p:cNvPr id="52242" name="Rectangle 19"/>
          <p:cNvSpPr>
            <a:spLocks noChangeArrowheads="1"/>
          </p:cNvSpPr>
          <p:nvPr/>
        </p:nvSpPr>
        <p:spPr bwMode="auto">
          <a:xfrm>
            <a:off x="4076700" y="4686300"/>
            <a:ext cx="336550" cy="457200"/>
          </a:xfrm>
          <a:prstGeom prst="rect">
            <a:avLst/>
          </a:prstGeom>
          <a:noFill/>
          <a:ln w="9525">
            <a:noFill/>
            <a:miter lim="800000"/>
            <a:headEnd/>
            <a:tailEnd/>
          </a:ln>
        </p:spPr>
        <p:txBody>
          <a:bodyPr wrap="none">
            <a:spAutoFit/>
          </a:bodyPr>
          <a:lstStyle/>
          <a:p>
            <a:r>
              <a:rPr lang="en-US" altLang="zh-CN"/>
              <a:t>3</a:t>
            </a:r>
          </a:p>
        </p:txBody>
      </p:sp>
      <p:sp>
        <p:nvSpPr>
          <p:cNvPr id="52243" name="Rectangle 20"/>
          <p:cNvSpPr>
            <a:spLocks noChangeArrowheads="1"/>
          </p:cNvSpPr>
          <p:nvPr/>
        </p:nvSpPr>
        <p:spPr bwMode="auto">
          <a:xfrm>
            <a:off x="4548188" y="4667250"/>
            <a:ext cx="336550" cy="457200"/>
          </a:xfrm>
          <a:prstGeom prst="rect">
            <a:avLst/>
          </a:prstGeom>
          <a:noFill/>
          <a:ln w="9525">
            <a:noFill/>
            <a:miter lim="800000"/>
            <a:headEnd/>
            <a:tailEnd/>
          </a:ln>
        </p:spPr>
        <p:txBody>
          <a:bodyPr wrap="none">
            <a:spAutoFit/>
          </a:bodyPr>
          <a:lstStyle/>
          <a:p>
            <a:r>
              <a:rPr lang="en-US" altLang="zh-CN"/>
              <a:t>4</a:t>
            </a:r>
          </a:p>
        </p:txBody>
      </p:sp>
      <p:sp>
        <p:nvSpPr>
          <p:cNvPr id="52244" name="Rectangle 21"/>
          <p:cNvSpPr>
            <a:spLocks noChangeArrowheads="1"/>
          </p:cNvSpPr>
          <p:nvPr/>
        </p:nvSpPr>
        <p:spPr bwMode="auto">
          <a:xfrm>
            <a:off x="5157788" y="4667250"/>
            <a:ext cx="336550" cy="457200"/>
          </a:xfrm>
          <a:prstGeom prst="rect">
            <a:avLst/>
          </a:prstGeom>
          <a:noFill/>
          <a:ln w="9525">
            <a:noFill/>
            <a:miter lim="800000"/>
            <a:headEnd/>
            <a:tailEnd/>
          </a:ln>
        </p:spPr>
        <p:txBody>
          <a:bodyPr wrap="none">
            <a:spAutoFit/>
          </a:bodyPr>
          <a:lstStyle/>
          <a:p>
            <a:r>
              <a:rPr lang="en-US" altLang="zh-CN"/>
              <a:t>5</a:t>
            </a:r>
          </a:p>
        </p:txBody>
      </p:sp>
      <p:sp>
        <p:nvSpPr>
          <p:cNvPr id="52245" name="Rectangle 22"/>
          <p:cNvSpPr>
            <a:spLocks noChangeArrowheads="1"/>
          </p:cNvSpPr>
          <p:nvPr/>
        </p:nvSpPr>
        <p:spPr bwMode="auto">
          <a:xfrm>
            <a:off x="2185988" y="4057650"/>
            <a:ext cx="336550" cy="457200"/>
          </a:xfrm>
          <a:prstGeom prst="rect">
            <a:avLst/>
          </a:prstGeom>
          <a:noFill/>
          <a:ln w="9525">
            <a:noFill/>
            <a:miter lim="800000"/>
            <a:headEnd/>
            <a:tailEnd/>
          </a:ln>
        </p:spPr>
        <p:txBody>
          <a:bodyPr wrap="none">
            <a:spAutoFit/>
          </a:bodyPr>
          <a:lstStyle/>
          <a:p>
            <a:r>
              <a:rPr lang="en-US" altLang="zh-CN"/>
              <a:t>1</a:t>
            </a:r>
          </a:p>
        </p:txBody>
      </p:sp>
      <p:sp>
        <p:nvSpPr>
          <p:cNvPr id="52246" name="Rectangle 23"/>
          <p:cNvSpPr>
            <a:spLocks noChangeArrowheads="1"/>
          </p:cNvSpPr>
          <p:nvPr/>
        </p:nvSpPr>
        <p:spPr bwMode="auto">
          <a:xfrm>
            <a:off x="2185988" y="3524250"/>
            <a:ext cx="336550" cy="457200"/>
          </a:xfrm>
          <a:prstGeom prst="rect">
            <a:avLst/>
          </a:prstGeom>
          <a:noFill/>
          <a:ln w="9525">
            <a:noFill/>
            <a:miter lim="800000"/>
            <a:headEnd/>
            <a:tailEnd/>
          </a:ln>
        </p:spPr>
        <p:txBody>
          <a:bodyPr wrap="none">
            <a:spAutoFit/>
          </a:bodyPr>
          <a:lstStyle/>
          <a:p>
            <a:r>
              <a:rPr lang="en-US" altLang="zh-CN"/>
              <a:t>2</a:t>
            </a:r>
          </a:p>
        </p:txBody>
      </p:sp>
      <p:sp>
        <p:nvSpPr>
          <p:cNvPr id="52247" name="Rectangle 24"/>
          <p:cNvSpPr>
            <a:spLocks noChangeArrowheads="1"/>
          </p:cNvSpPr>
          <p:nvPr/>
        </p:nvSpPr>
        <p:spPr bwMode="auto">
          <a:xfrm>
            <a:off x="2185988" y="2914650"/>
            <a:ext cx="336550" cy="457200"/>
          </a:xfrm>
          <a:prstGeom prst="rect">
            <a:avLst/>
          </a:prstGeom>
          <a:noFill/>
          <a:ln w="9525">
            <a:noFill/>
            <a:miter lim="800000"/>
            <a:headEnd/>
            <a:tailEnd/>
          </a:ln>
        </p:spPr>
        <p:txBody>
          <a:bodyPr wrap="none">
            <a:spAutoFit/>
          </a:bodyPr>
          <a:lstStyle/>
          <a:p>
            <a:r>
              <a:rPr lang="en-US" altLang="zh-CN"/>
              <a:t>3</a:t>
            </a:r>
          </a:p>
        </p:txBody>
      </p:sp>
      <p:sp>
        <p:nvSpPr>
          <p:cNvPr id="52248" name="Line 25"/>
          <p:cNvSpPr>
            <a:spLocks noChangeShapeType="1"/>
          </p:cNvSpPr>
          <p:nvPr/>
        </p:nvSpPr>
        <p:spPr bwMode="auto">
          <a:xfrm flipV="1">
            <a:off x="2643188" y="3143250"/>
            <a:ext cx="2667000" cy="1600200"/>
          </a:xfrm>
          <a:prstGeom prst="line">
            <a:avLst/>
          </a:prstGeom>
          <a:noFill/>
          <a:ln w="9525">
            <a:solidFill>
              <a:schemeClr val="tx1"/>
            </a:solidFill>
            <a:round/>
            <a:headEnd/>
            <a:tailEnd/>
          </a:ln>
        </p:spPr>
        <p:txBody>
          <a:bodyPr wrap="none"/>
          <a:lstStyle/>
          <a:p>
            <a:endParaRPr lang="zh-CN" altLang="en-US"/>
          </a:p>
        </p:txBody>
      </p:sp>
      <p:sp>
        <p:nvSpPr>
          <p:cNvPr id="52249" name="Rectangle 26"/>
          <p:cNvSpPr>
            <a:spLocks noChangeArrowheads="1"/>
          </p:cNvSpPr>
          <p:nvPr/>
        </p:nvSpPr>
        <p:spPr bwMode="auto">
          <a:xfrm>
            <a:off x="5310188" y="2838450"/>
            <a:ext cx="1293812" cy="457200"/>
          </a:xfrm>
          <a:prstGeom prst="rect">
            <a:avLst/>
          </a:prstGeom>
          <a:noFill/>
          <a:ln w="9525">
            <a:noFill/>
            <a:miter lim="800000"/>
            <a:headEnd/>
            <a:tailEnd/>
          </a:ln>
        </p:spPr>
        <p:txBody>
          <a:bodyPr wrap="none">
            <a:spAutoFit/>
          </a:bodyPr>
          <a:lstStyle/>
          <a:p>
            <a:r>
              <a:rPr lang="en-US" altLang="zh-CN"/>
              <a:t>A( 5 , 3 )</a:t>
            </a:r>
          </a:p>
        </p:txBody>
      </p:sp>
      <p:sp>
        <p:nvSpPr>
          <p:cNvPr id="28" name="Line 27"/>
          <p:cNvSpPr>
            <a:spLocks noChangeShapeType="1"/>
          </p:cNvSpPr>
          <p:nvPr/>
        </p:nvSpPr>
        <p:spPr bwMode="auto">
          <a:xfrm>
            <a:off x="2643188" y="4743450"/>
            <a:ext cx="533400" cy="0"/>
          </a:xfrm>
          <a:prstGeom prst="line">
            <a:avLst/>
          </a:prstGeom>
          <a:noFill/>
          <a:ln w="9525">
            <a:solidFill>
              <a:srgbClr val="FF0000"/>
            </a:solidFill>
            <a:round/>
            <a:headEnd/>
            <a:tailEnd type="triangle" w="med" len="med"/>
          </a:ln>
        </p:spPr>
        <p:txBody>
          <a:bodyPr wrap="none"/>
          <a:lstStyle/>
          <a:p>
            <a:endParaRPr lang="zh-CN" altLang="en-US"/>
          </a:p>
        </p:txBody>
      </p:sp>
      <p:sp>
        <p:nvSpPr>
          <p:cNvPr id="29" name="Line 28"/>
          <p:cNvSpPr>
            <a:spLocks noChangeShapeType="1"/>
          </p:cNvSpPr>
          <p:nvPr/>
        </p:nvSpPr>
        <p:spPr bwMode="auto">
          <a:xfrm flipV="1">
            <a:off x="3176588" y="4210050"/>
            <a:ext cx="0" cy="533400"/>
          </a:xfrm>
          <a:prstGeom prst="line">
            <a:avLst/>
          </a:prstGeom>
          <a:noFill/>
          <a:ln w="9525">
            <a:solidFill>
              <a:srgbClr val="FF0000"/>
            </a:solidFill>
            <a:round/>
            <a:headEnd/>
            <a:tailEnd type="triangle" w="med" len="med"/>
          </a:ln>
        </p:spPr>
        <p:txBody>
          <a:bodyPr wrap="none"/>
          <a:lstStyle/>
          <a:p>
            <a:endParaRPr lang="zh-CN" altLang="en-US"/>
          </a:p>
        </p:txBody>
      </p:sp>
      <p:sp>
        <p:nvSpPr>
          <p:cNvPr id="30" name="Line 29"/>
          <p:cNvSpPr>
            <a:spLocks noChangeShapeType="1"/>
          </p:cNvSpPr>
          <p:nvPr/>
        </p:nvSpPr>
        <p:spPr bwMode="auto">
          <a:xfrm>
            <a:off x="3176588" y="4210050"/>
            <a:ext cx="533400" cy="0"/>
          </a:xfrm>
          <a:prstGeom prst="line">
            <a:avLst/>
          </a:prstGeom>
          <a:noFill/>
          <a:ln w="9525">
            <a:solidFill>
              <a:srgbClr val="FF0000"/>
            </a:solidFill>
            <a:round/>
            <a:headEnd/>
            <a:tailEnd type="triangle" w="med" len="med"/>
          </a:ln>
        </p:spPr>
        <p:txBody>
          <a:bodyPr wrap="none"/>
          <a:lstStyle/>
          <a:p>
            <a:endParaRPr lang="zh-CN" altLang="en-US"/>
          </a:p>
        </p:txBody>
      </p:sp>
      <p:sp>
        <p:nvSpPr>
          <p:cNvPr id="31" name="Line 30"/>
          <p:cNvSpPr>
            <a:spLocks noChangeShapeType="1"/>
          </p:cNvSpPr>
          <p:nvPr/>
        </p:nvSpPr>
        <p:spPr bwMode="auto">
          <a:xfrm>
            <a:off x="3709988" y="4210050"/>
            <a:ext cx="533400" cy="0"/>
          </a:xfrm>
          <a:prstGeom prst="line">
            <a:avLst/>
          </a:prstGeom>
          <a:noFill/>
          <a:ln w="9525">
            <a:solidFill>
              <a:srgbClr val="FF0000"/>
            </a:solidFill>
            <a:round/>
            <a:headEnd/>
            <a:tailEnd type="triangle" w="med" len="med"/>
          </a:ln>
        </p:spPr>
        <p:txBody>
          <a:bodyPr wrap="none"/>
          <a:lstStyle/>
          <a:p>
            <a:endParaRPr lang="zh-CN" altLang="en-US"/>
          </a:p>
        </p:txBody>
      </p:sp>
      <p:sp>
        <p:nvSpPr>
          <p:cNvPr id="32" name="Line 31"/>
          <p:cNvSpPr>
            <a:spLocks noChangeShapeType="1"/>
          </p:cNvSpPr>
          <p:nvPr/>
        </p:nvSpPr>
        <p:spPr bwMode="auto">
          <a:xfrm flipV="1">
            <a:off x="4243388" y="3676650"/>
            <a:ext cx="0" cy="533400"/>
          </a:xfrm>
          <a:prstGeom prst="line">
            <a:avLst/>
          </a:prstGeom>
          <a:noFill/>
          <a:ln w="9525">
            <a:solidFill>
              <a:srgbClr val="FF0000"/>
            </a:solidFill>
            <a:round/>
            <a:headEnd/>
            <a:tailEnd type="triangle" w="med" len="med"/>
          </a:ln>
        </p:spPr>
        <p:txBody>
          <a:bodyPr wrap="none"/>
          <a:lstStyle/>
          <a:p>
            <a:endParaRPr lang="zh-CN" altLang="en-US"/>
          </a:p>
        </p:txBody>
      </p:sp>
      <p:sp>
        <p:nvSpPr>
          <p:cNvPr id="33" name="Line 32"/>
          <p:cNvSpPr>
            <a:spLocks noChangeShapeType="1"/>
          </p:cNvSpPr>
          <p:nvPr/>
        </p:nvSpPr>
        <p:spPr bwMode="auto">
          <a:xfrm>
            <a:off x="4243388" y="3676650"/>
            <a:ext cx="533400" cy="0"/>
          </a:xfrm>
          <a:prstGeom prst="line">
            <a:avLst/>
          </a:prstGeom>
          <a:noFill/>
          <a:ln w="9525">
            <a:solidFill>
              <a:srgbClr val="FF0000"/>
            </a:solidFill>
            <a:round/>
            <a:headEnd/>
            <a:tailEnd type="triangle" w="med" len="med"/>
          </a:ln>
        </p:spPr>
        <p:txBody>
          <a:bodyPr wrap="none"/>
          <a:lstStyle/>
          <a:p>
            <a:endParaRPr lang="zh-CN" altLang="en-US"/>
          </a:p>
        </p:txBody>
      </p:sp>
      <p:sp>
        <p:nvSpPr>
          <p:cNvPr id="34" name="Line 33"/>
          <p:cNvSpPr>
            <a:spLocks noChangeShapeType="1"/>
          </p:cNvSpPr>
          <p:nvPr/>
        </p:nvSpPr>
        <p:spPr bwMode="auto">
          <a:xfrm flipV="1">
            <a:off x="4776788" y="3143250"/>
            <a:ext cx="533400" cy="533400"/>
          </a:xfrm>
          <a:prstGeom prst="line">
            <a:avLst/>
          </a:prstGeom>
          <a:noFill/>
          <a:ln w="9525">
            <a:solidFill>
              <a:srgbClr val="FF0000"/>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0-#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0-#ppt_w/2"/>
                                          </p:val>
                                        </p:tav>
                                        <p:tav tm="100000">
                                          <p:val>
                                            <p:strVal val="#ppt_x"/>
                                          </p:val>
                                        </p:tav>
                                      </p:tavLst>
                                    </p:anim>
                                    <p:anim calcmode="lin" valueType="num">
                                      <p:cBhvr additive="base">
                                        <p:cTn id="1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0-#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0-#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28" grpId="0" animBg="1"/>
      <p:bldP spid="29" grpId="0" animBg="1"/>
      <p:bldP spid="30" grpId="0" animBg="1"/>
      <p:bldP spid="31" grpId="0" animBg="1"/>
      <p:bldP spid="32" grpId="0" animBg="1"/>
      <p:bldP spid="33" grpId="0" animBg="1"/>
      <p:bldP spid="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1052513"/>
            <a:ext cx="9144000" cy="1876425"/>
          </a:xfrm>
          <a:prstGeom prst="rect">
            <a:avLst/>
          </a:prstGeom>
          <a:noFill/>
          <a:ln w="9525">
            <a:noFill/>
            <a:miter lim="800000"/>
            <a:headEnd/>
            <a:tailEnd/>
          </a:ln>
        </p:spPr>
        <p:txBody>
          <a:bodyPr/>
          <a:lstStyle/>
          <a:p>
            <a:pPr marL="342900" indent="-342900" algn="just">
              <a:lnSpc>
                <a:spcPct val="90000"/>
              </a:lnSpc>
              <a:spcBef>
                <a:spcPct val="20000"/>
              </a:spcBef>
              <a:buClr>
                <a:schemeClr val="accent2"/>
              </a:buClr>
              <a:buSzPct val="70000"/>
              <a:buFont typeface="Wingdings" pitchFamily="2" charset="2"/>
              <a:buNone/>
              <a:defRPr/>
            </a:pPr>
            <a:r>
              <a:rPr lang="en-US" altLang="zh-CN" b="1" kern="0" dirty="0">
                <a:solidFill>
                  <a:schemeClr val="folHlink"/>
                </a:solidFill>
                <a:latin typeface="宋体" pitchFamily="2" charset="-122"/>
                <a:ea typeface="+mn-ea"/>
              </a:rPr>
              <a:t>2</a:t>
            </a:r>
            <a:r>
              <a:rPr lang="zh-CN" altLang="en-US" b="1" kern="0" dirty="0">
                <a:solidFill>
                  <a:schemeClr val="folHlink"/>
                </a:solidFill>
                <a:latin typeface="宋体" pitchFamily="2" charset="-122"/>
                <a:ea typeface="+mn-ea"/>
              </a:rPr>
              <a:t>、数字积分圆弧插补</a:t>
            </a:r>
            <a:r>
              <a:rPr lang="zh-CN" altLang="en-US" b="1" kern="0" dirty="0">
                <a:latin typeface="宋体" pitchFamily="2" charset="-122"/>
                <a:ea typeface="+mn-ea"/>
              </a:rPr>
              <a:t> </a:t>
            </a:r>
          </a:p>
          <a:p>
            <a:pPr marL="342900" indent="-342900" algn="just">
              <a:lnSpc>
                <a:spcPct val="90000"/>
              </a:lnSpc>
              <a:spcBef>
                <a:spcPct val="20000"/>
              </a:spcBef>
              <a:buClr>
                <a:schemeClr val="accent2"/>
              </a:buClr>
              <a:buSzPct val="70000"/>
              <a:buFont typeface="Wingdings" pitchFamily="2" charset="2"/>
              <a:buNone/>
              <a:defRPr/>
            </a:pPr>
            <a:r>
              <a:rPr lang="zh-CN" altLang="en-US" b="1" kern="0" dirty="0">
                <a:latin typeface="宋体" pitchFamily="2" charset="-122"/>
                <a:ea typeface="+mn-ea"/>
              </a:rPr>
              <a:t>  	</a:t>
            </a:r>
          </a:p>
        </p:txBody>
      </p:sp>
      <p:graphicFrame>
        <p:nvGraphicFramePr>
          <p:cNvPr id="5122" name="Object 1024"/>
          <p:cNvGraphicFramePr>
            <a:graphicFrameLocks noChangeAspect="1"/>
          </p:cNvGraphicFramePr>
          <p:nvPr>
            <p:extLst>
              <p:ext uri="{D42A27DB-BD31-4B8C-83A1-F6EECF244321}">
                <p14:modId xmlns:p14="http://schemas.microsoft.com/office/powerpoint/2010/main" val="3991221638"/>
              </p:ext>
            </p:extLst>
          </p:nvPr>
        </p:nvGraphicFramePr>
        <p:xfrm>
          <a:off x="1143000" y="2143125"/>
          <a:ext cx="2325688" cy="1427163"/>
        </p:xfrm>
        <a:graphic>
          <a:graphicData uri="http://schemas.openxmlformats.org/presentationml/2006/ole">
            <mc:AlternateContent xmlns:mc="http://schemas.openxmlformats.org/markup-compatibility/2006">
              <mc:Choice xmlns:v="urn:schemas-microsoft-com:vml" Requires="v">
                <p:oleObj spid="_x0000_s5140" name="Equation" r:id="rId3" imgW="749160" imgH="457200" progId="Equation.DSMT4">
                  <p:embed/>
                </p:oleObj>
              </mc:Choice>
              <mc:Fallback>
                <p:oleObj name="Equation" r:id="rId3" imgW="749160" imgH="457200" progId="Equation.DSMT4">
                  <p:embed/>
                  <p:pic>
                    <p:nvPicPr>
                      <p:cNvPr id="0" name="Object 1024"/>
                      <p:cNvPicPr>
                        <a:picLocks noChangeAspect="1" noChangeArrowheads="1"/>
                      </p:cNvPicPr>
                      <p:nvPr/>
                    </p:nvPicPr>
                    <p:blipFill>
                      <a:blip r:embed="rId4"/>
                      <a:srcRect/>
                      <a:stretch>
                        <a:fillRect/>
                      </a:stretch>
                    </p:blipFill>
                    <p:spPr bwMode="auto">
                      <a:xfrm>
                        <a:off x="1143000" y="2143125"/>
                        <a:ext cx="2325688" cy="1427163"/>
                      </a:xfrm>
                      <a:prstGeom prst="rect">
                        <a:avLst/>
                      </a:prstGeom>
                      <a:solidFill>
                        <a:srgbClr val="FFCC66"/>
                      </a:solidFill>
                    </p:spPr>
                  </p:pic>
                </p:oleObj>
              </mc:Fallback>
            </mc:AlternateContent>
          </a:graphicData>
        </a:graphic>
      </p:graphicFrame>
      <p:graphicFrame>
        <p:nvGraphicFramePr>
          <p:cNvPr id="5123" name="Object 7"/>
          <p:cNvGraphicFramePr>
            <a:graphicFrameLocks noChangeAspect="1"/>
          </p:cNvGraphicFramePr>
          <p:nvPr>
            <p:extLst>
              <p:ext uri="{D42A27DB-BD31-4B8C-83A1-F6EECF244321}">
                <p14:modId xmlns:p14="http://schemas.microsoft.com/office/powerpoint/2010/main" val="4192131890"/>
              </p:ext>
            </p:extLst>
          </p:nvPr>
        </p:nvGraphicFramePr>
        <p:xfrm>
          <a:off x="1071563" y="3714750"/>
          <a:ext cx="5910262" cy="1285875"/>
        </p:xfrm>
        <a:graphic>
          <a:graphicData uri="http://schemas.openxmlformats.org/presentationml/2006/ole">
            <mc:AlternateContent xmlns:mc="http://schemas.openxmlformats.org/markup-compatibility/2006">
              <mc:Choice xmlns:v="urn:schemas-microsoft-com:vml" Requires="v">
                <p:oleObj spid="_x0000_s5141" name="Equation" r:id="rId5" imgW="2197080" imgH="457200" progId="Equation.DSMT4">
                  <p:embed/>
                </p:oleObj>
              </mc:Choice>
              <mc:Fallback>
                <p:oleObj name="Equation" r:id="rId5" imgW="2197080" imgH="457200" progId="Equation.DSMT4">
                  <p:embed/>
                  <p:pic>
                    <p:nvPicPr>
                      <p:cNvPr id="0" name="Object 7"/>
                      <p:cNvPicPr>
                        <a:picLocks noChangeAspect="1" noChangeArrowheads="1"/>
                      </p:cNvPicPr>
                      <p:nvPr/>
                    </p:nvPicPr>
                    <p:blipFill>
                      <a:blip r:embed="rId6"/>
                      <a:srcRect/>
                      <a:stretch>
                        <a:fillRect/>
                      </a:stretch>
                    </p:blipFill>
                    <p:spPr bwMode="auto">
                      <a:xfrm>
                        <a:off x="1071563" y="3714750"/>
                        <a:ext cx="5910262" cy="1285875"/>
                      </a:xfrm>
                      <a:prstGeom prst="rect">
                        <a:avLst/>
                      </a:prstGeom>
                      <a:solidFill>
                        <a:srgbClr val="FFCC66"/>
                      </a:solidFill>
                    </p:spPr>
                  </p:pic>
                </p:oleObj>
              </mc:Fallback>
            </mc:AlternateContent>
          </a:graphicData>
        </a:graphic>
      </p:graphicFrame>
      <p:graphicFrame>
        <p:nvGraphicFramePr>
          <p:cNvPr id="5124" name="Object 10"/>
          <p:cNvGraphicFramePr>
            <a:graphicFrameLocks noChangeAspect="1"/>
          </p:cNvGraphicFramePr>
          <p:nvPr>
            <p:extLst>
              <p:ext uri="{D42A27DB-BD31-4B8C-83A1-F6EECF244321}">
                <p14:modId xmlns:p14="http://schemas.microsoft.com/office/powerpoint/2010/main" val="1658524193"/>
              </p:ext>
            </p:extLst>
          </p:nvPr>
        </p:nvGraphicFramePr>
        <p:xfrm>
          <a:off x="1087438" y="5078413"/>
          <a:ext cx="2832100" cy="1576387"/>
        </p:xfrm>
        <a:graphic>
          <a:graphicData uri="http://schemas.openxmlformats.org/presentationml/2006/ole">
            <mc:AlternateContent xmlns:mc="http://schemas.openxmlformats.org/markup-compatibility/2006">
              <mc:Choice xmlns:v="urn:schemas-microsoft-com:vml" Requires="v">
                <p:oleObj spid="_x0000_s5142" name="Equation" r:id="rId7" imgW="1143000" imgH="609480" progId="Equation.DSMT4">
                  <p:embed/>
                </p:oleObj>
              </mc:Choice>
              <mc:Fallback>
                <p:oleObj name="Equation" r:id="rId7" imgW="1143000" imgH="609480" progId="Equation.DSMT4">
                  <p:embed/>
                  <p:pic>
                    <p:nvPicPr>
                      <p:cNvPr id="0" name="Object 10"/>
                      <p:cNvPicPr>
                        <a:picLocks noChangeAspect="1" noChangeArrowheads="1"/>
                      </p:cNvPicPr>
                      <p:nvPr/>
                    </p:nvPicPr>
                    <p:blipFill>
                      <a:blip r:embed="rId8"/>
                      <a:srcRect/>
                      <a:stretch>
                        <a:fillRect/>
                      </a:stretch>
                    </p:blipFill>
                    <p:spPr bwMode="auto">
                      <a:xfrm>
                        <a:off x="1087438" y="5078413"/>
                        <a:ext cx="2832100" cy="1576387"/>
                      </a:xfrm>
                      <a:prstGeom prst="rect">
                        <a:avLst/>
                      </a:prstGeom>
                      <a:solidFill>
                        <a:srgbClr val="FFCC66"/>
                      </a:solidFill>
                    </p:spPr>
                  </p:pic>
                </p:oleObj>
              </mc:Fallback>
            </mc:AlternateContent>
          </a:graphicData>
        </a:graphic>
      </p:graphicFrame>
      <p:pic>
        <p:nvPicPr>
          <p:cNvPr id="5126" name="Picture 8"/>
          <p:cNvPicPr>
            <a:picLocks noChangeAspect="1" noChangeArrowheads="1"/>
          </p:cNvPicPr>
          <p:nvPr/>
        </p:nvPicPr>
        <p:blipFill>
          <a:blip r:embed="rId9" cstate="print"/>
          <a:srcRect/>
          <a:stretch>
            <a:fillRect/>
          </a:stretch>
        </p:blipFill>
        <p:spPr bwMode="auto">
          <a:xfrm>
            <a:off x="5072063" y="928688"/>
            <a:ext cx="2914650" cy="2581275"/>
          </a:xfrm>
          <a:prstGeom prst="rect">
            <a:avLst/>
          </a:prstGeom>
          <a:noFill/>
          <a:ln w="12700" cap="sq">
            <a:noFill/>
            <a:miter lim="800000"/>
            <a:headEnd type="none" w="sm" len="sm"/>
            <a:tailEnd type="none" w="sm" len="sm"/>
          </a:ln>
        </p:spPr>
      </p:pic>
      <p:sp>
        <p:nvSpPr>
          <p:cNvPr id="5127" name="矩形 8"/>
          <p:cNvSpPr>
            <a:spLocks noChangeArrowheads="1"/>
          </p:cNvSpPr>
          <p:nvPr/>
        </p:nvSpPr>
        <p:spPr bwMode="auto">
          <a:xfrm>
            <a:off x="500063" y="1571625"/>
            <a:ext cx="2338387" cy="461963"/>
          </a:xfrm>
          <a:prstGeom prst="rect">
            <a:avLst/>
          </a:prstGeom>
          <a:noFill/>
          <a:ln w="9525">
            <a:noFill/>
            <a:miter lim="800000"/>
            <a:headEnd/>
            <a:tailEnd/>
          </a:ln>
        </p:spPr>
        <p:txBody>
          <a:bodyPr wrap="none">
            <a:spAutoFit/>
          </a:bodyPr>
          <a:lstStyle/>
          <a:p>
            <a:r>
              <a:rPr lang="zh-CN" altLang="en-US" b="1"/>
              <a:t>第</a:t>
            </a:r>
            <a:r>
              <a:rPr lang="en-US" altLang="zh-CN" b="1">
                <a:latin typeface="宋体" pitchFamily="2" charset="-122"/>
              </a:rPr>
              <a:t>Ⅰ</a:t>
            </a:r>
            <a:r>
              <a:rPr lang="zh-CN" altLang="en-US" b="1"/>
              <a:t>象限逆圆弧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1"/>
          </p:nvPr>
        </p:nvSpPr>
        <p:spPr>
          <a:xfrm>
            <a:off x="214313" y="571500"/>
            <a:ext cx="5529262" cy="714375"/>
          </a:xfrm>
        </p:spPr>
        <p:txBody>
          <a:bodyPr/>
          <a:lstStyle/>
          <a:p>
            <a:r>
              <a:rPr lang="zh-CN" altLang="en-US" sz="2400" smtClean="0"/>
              <a:t>累加形式表示积分：</a:t>
            </a:r>
          </a:p>
        </p:txBody>
      </p:sp>
      <p:pic>
        <p:nvPicPr>
          <p:cNvPr id="6148" name="Picture 3"/>
          <p:cNvPicPr>
            <a:picLocks noChangeAspect="1" noChangeArrowheads="1"/>
          </p:cNvPicPr>
          <p:nvPr/>
        </p:nvPicPr>
        <p:blipFill>
          <a:blip r:embed="rId3" cstate="print"/>
          <a:srcRect/>
          <a:stretch>
            <a:fillRect/>
          </a:stretch>
        </p:blipFill>
        <p:spPr bwMode="auto">
          <a:xfrm>
            <a:off x="4214813" y="1357313"/>
            <a:ext cx="4635500" cy="3071812"/>
          </a:xfrm>
          <a:prstGeom prst="rect">
            <a:avLst/>
          </a:prstGeom>
          <a:noFill/>
          <a:ln w="12700" cap="sq">
            <a:noFill/>
            <a:miter lim="800000"/>
            <a:headEnd type="none" w="sm" len="sm"/>
            <a:tailEnd type="none" w="sm" len="sm"/>
          </a:ln>
        </p:spPr>
      </p:pic>
      <p:graphicFrame>
        <p:nvGraphicFramePr>
          <p:cNvPr id="6146" name="Object 4"/>
          <p:cNvGraphicFramePr>
            <a:graphicFrameLocks noChangeAspect="1"/>
          </p:cNvGraphicFramePr>
          <p:nvPr>
            <p:extLst>
              <p:ext uri="{D42A27DB-BD31-4B8C-83A1-F6EECF244321}">
                <p14:modId xmlns:p14="http://schemas.microsoft.com/office/powerpoint/2010/main" val="2882695191"/>
              </p:ext>
            </p:extLst>
          </p:nvPr>
        </p:nvGraphicFramePr>
        <p:xfrm>
          <a:off x="333375" y="1539875"/>
          <a:ext cx="3546475" cy="2265363"/>
        </p:xfrm>
        <a:graphic>
          <a:graphicData uri="http://schemas.openxmlformats.org/presentationml/2006/ole">
            <mc:AlternateContent xmlns:mc="http://schemas.openxmlformats.org/markup-compatibility/2006">
              <mc:Choice xmlns:v="urn:schemas-microsoft-com:vml" Requires="v">
                <p:oleObj spid="_x0000_s6152" name="Equation" r:id="rId4" imgW="1396800" imgH="888840" progId="Equation.DSMT4">
                  <p:embed/>
                </p:oleObj>
              </mc:Choice>
              <mc:Fallback>
                <p:oleObj name="Equation" r:id="rId4" imgW="1396800" imgH="888840" progId="Equation.DSMT4">
                  <p:embed/>
                  <p:pic>
                    <p:nvPicPr>
                      <p:cNvPr id="0" name="Object 4"/>
                      <p:cNvPicPr>
                        <a:picLocks noChangeAspect="1" noChangeArrowheads="1"/>
                      </p:cNvPicPr>
                      <p:nvPr/>
                    </p:nvPicPr>
                    <p:blipFill>
                      <a:blip r:embed="rId5"/>
                      <a:srcRect/>
                      <a:stretch>
                        <a:fillRect/>
                      </a:stretch>
                    </p:blipFill>
                    <p:spPr bwMode="auto">
                      <a:xfrm>
                        <a:off x="333375" y="1539875"/>
                        <a:ext cx="3546475" cy="2265363"/>
                      </a:xfrm>
                      <a:prstGeom prst="rect">
                        <a:avLst/>
                      </a:prstGeom>
                      <a:solidFill>
                        <a:srgbClr val="FFCC66"/>
                      </a:solidFill>
                    </p:spPr>
                  </p:pic>
                </p:oleObj>
              </mc:Fallback>
            </mc:AlternateContent>
          </a:graphicData>
        </a:graphic>
      </p:graphicFrame>
      <p:sp>
        <p:nvSpPr>
          <p:cNvPr id="6" name="矩形 5"/>
          <p:cNvSpPr/>
          <p:nvPr/>
        </p:nvSpPr>
        <p:spPr>
          <a:xfrm>
            <a:off x="357188" y="4786313"/>
            <a:ext cx="7072312" cy="1089025"/>
          </a:xfrm>
          <a:prstGeom prst="rect">
            <a:avLst/>
          </a:prstGeom>
        </p:spPr>
        <p:txBody>
          <a:bodyPr>
            <a:spAutoFit/>
          </a:bodyPr>
          <a:lstStyle/>
          <a:p>
            <a:pPr>
              <a:lnSpc>
                <a:spcPct val="90000"/>
              </a:lnSpc>
              <a:defRPr/>
            </a:pPr>
            <a:r>
              <a:rPr lang="zh-CN" altLang="en-US" b="1" dirty="0"/>
              <a:t>圆弧插补时：</a:t>
            </a:r>
          </a:p>
          <a:p>
            <a:pPr lvl="1">
              <a:lnSpc>
                <a:spcPct val="90000"/>
              </a:lnSpc>
              <a:defRPr/>
            </a:pPr>
            <a:r>
              <a:rPr lang="zh-CN" altLang="en-US" b="1" dirty="0">
                <a:solidFill>
                  <a:srgbClr val="FF0000"/>
                </a:solidFill>
              </a:rPr>
              <a:t>    </a:t>
            </a:r>
            <a:r>
              <a:rPr lang="en-US" altLang="zh-CN" b="1" dirty="0">
                <a:solidFill>
                  <a:srgbClr val="FF0000"/>
                </a:solidFill>
                <a:latin typeface="+mn-ea"/>
                <a:ea typeface="+mn-ea"/>
              </a:rPr>
              <a:t>X</a:t>
            </a:r>
            <a:r>
              <a:rPr lang="zh-CN" altLang="en-US" b="1" dirty="0">
                <a:solidFill>
                  <a:srgbClr val="FF0000"/>
                </a:solidFill>
                <a:latin typeface="+mn-ea"/>
                <a:ea typeface="+mn-ea"/>
              </a:rPr>
              <a:t>轴是对动点</a:t>
            </a:r>
            <a:r>
              <a:rPr lang="en-US" altLang="zh-CN" b="1" dirty="0">
                <a:solidFill>
                  <a:srgbClr val="FF0000"/>
                </a:solidFill>
                <a:latin typeface="+mn-ea"/>
                <a:ea typeface="+mn-ea"/>
              </a:rPr>
              <a:t>Y</a:t>
            </a:r>
            <a:r>
              <a:rPr lang="zh-CN" altLang="en-US" b="1" dirty="0">
                <a:solidFill>
                  <a:srgbClr val="FF0000"/>
                </a:solidFill>
                <a:latin typeface="+mn-ea"/>
                <a:ea typeface="+mn-ea"/>
              </a:rPr>
              <a:t>坐标瞬时值负方向累加；</a:t>
            </a:r>
          </a:p>
          <a:p>
            <a:pPr lvl="1">
              <a:lnSpc>
                <a:spcPct val="90000"/>
              </a:lnSpc>
              <a:defRPr/>
            </a:pPr>
            <a:r>
              <a:rPr lang="zh-CN" altLang="en-US" b="1" dirty="0">
                <a:solidFill>
                  <a:srgbClr val="FF0000"/>
                </a:solidFill>
                <a:latin typeface="+mn-ea"/>
                <a:ea typeface="+mn-ea"/>
              </a:rPr>
              <a:t>  </a:t>
            </a:r>
            <a:r>
              <a:rPr lang="en-US" altLang="zh-CN" b="1" dirty="0">
                <a:solidFill>
                  <a:srgbClr val="FF0000"/>
                </a:solidFill>
                <a:latin typeface="+mn-ea"/>
                <a:ea typeface="+mn-ea"/>
              </a:rPr>
              <a:t>Y</a:t>
            </a:r>
            <a:r>
              <a:rPr lang="zh-CN" altLang="en-US" b="1" dirty="0">
                <a:solidFill>
                  <a:srgbClr val="FF0000"/>
                </a:solidFill>
                <a:latin typeface="+mn-ea"/>
                <a:ea typeface="+mn-ea"/>
              </a:rPr>
              <a:t>轴是对动点</a:t>
            </a:r>
            <a:r>
              <a:rPr lang="en-US" altLang="zh-CN" b="1" dirty="0">
                <a:solidFill>
                  <a:srgbClr val="FF0000"/>
                </a:solidFill>
                <a:latin typeface="+mn-ea"/>
                <a:ea typeface="+mn-ea"/>
              </a:rPr>
              <a:t>X</a:t>
            </a:r>
            <a:r>
              <a:rPr lang="zh-CN" altLang="en-US" b="1" dirty="0">
                <a:solidFill>
                  <a:srgbClr val="FF0000"/>
                </a:solidFill>
                <a:latin typeface="+mn-ea"/>
                <a:ea typeface="+mn-ea"/>
              </a:rPr>
              <a:t>坐标瞬时值正方向累加。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cstate="print"/>
          <a:srcRect/>
          <a:stretch>
            <a:fillRect/>
          </a:stretch>
        </p:blipFill>
        <p:spPr bwMode="auto">
          <a:xfrm>
            <a:off x="849313" y="44450"/>
            <a:ext cx="7446962" cy="6770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79512" y="1772816"/>
            <a:ext cx="8640960" cy="4751809"/>
          </a:xfrm>
        </p:spPr>
        <p:txBody>
          <a:bodyPr/>
          <a:lstStyle/>
          <a:p>
            <a:pPr eaLnBrk="1" hangingPunct="1">
              <a:lnSpc>
                <a:spcPct val="90000"/>
              </a:lnSpc>
            </a:pPr>
            <a:r>
              <a:rPr lang="zh-CN" altLang="en-US" sz="2400" dirty="0" smtClean="0">
                <a:latin typeface="宋体" pitchFamily="2" charset="-122"/>
              </a:rPr>
              <a:t>数控系统中驱动元件位移常常采用两类电机：</a:t>
            </a:r>
            <a:r>
              <a:rPr lang="zh-CN" altLang="en-US" sz="2400" dirty="0" smtClean="0">
                <a:solidFill>
                  <a:srgbClr val="FF0000"/>
                </a:solidFill>
                <a:latin typeface="宋体" pitchFamily="2" charset="-122"/>
              </a:rPr>
              <a:t>步进电机</a:t>
            </a:r>
            <a:r>
              <a:rPr lang="zh-CN" altLang="en-US" sz="2400" dirty="0" smtClean="0">
                <a:latin typeface="宋体" pitchFamily="2" charset="-122"/>
              </a:rPr>
              <a:t>和</a:t>
            </a:r>
            <a:r>
              <a:rPr lang="zh-CN" altLang="en-US" sz="2400" dirty="0" smtClean="0">
                <a:solidFill>
                  <a:srgbClr val="FF0000"/>
                </a:solidFill>
                <a:latin typeface="宋体" pitchFamily="2" charset="-122"/>
              </a:rPr>
              <a:t>永磁交流伺服电机</a:t>
            </a:r>
            <a:endParaRPr lang="en-US" altLang="zh-CN" sz="2400" dirty="0" smtClean="0">
              <a:solidFill>
                <a:srgbClr val="FF0000"/>
              </a:solidFill>
              <a:latin typeface="宋体" pitchFamily="2" charset="-122"/>
            </a:endParaRPr>
          </a:p>
          <a:p>
            <a:pPr eaLnBrk="1" hangingPunct="1">
              <a:lnSpc>
                <a:spcPct val="90000"/>
              </a:lnSpc>
            </a:pPr>
            <a:endParaRPr lang="en-US" altLang="zh-CN" sz="2400" dirty="0" smtClean="0">
              <a:latin typeface="宋体" pitchFamily="2" charset="-122"/>
            </a:endParaRPr>
          </a:p>
          <a:p>
            <a:pPr eaLnBrk="1" hangingPunct="1">
              <a:lnSpc>
                <a:spcPct val="90000"/>
              </a:lnSpc>
            </a:pPr>
            <a:r>
              <a:rPr lang="zh-CN" altLang="en-US" sz="2400" dirty="0" smtClean="0">
                <a:latin typeface="宋体" pitchFamily="2" charset="-122"/>
              </a:rPr>
              <a:t>步进电机控制技术因其控制简单，成本低，而成为数控技术中较常用的一种运动控制方法。靠步进电机来驱动的数控系统的工作站或刀具总移动</a:t>
            </a:r>
            <a:r>
              <a:rPr lang="zh-CN" altLang="en-US" sz="2400" dirty="0" smtClean="0">
                <a:solidFill>
                  <a:schemeClr val="folHlink"/>
                </a:solidFill>
                <a:latin typeface="宋体" pitchFamily="2" charset="-122"/>
              </a:rPr>
              <a:t>步数决定于指令脉冲的总数</a:t>
            </a:r>
            <a:r>
              <a:rPr lang="zh-CN" altLang="en-US" sz="2400" dirty="0" smtClean="0">
                <a:latin typeface="宋体" pitchFamily="2" charset="-122"/>
              </a:rPr>
              <a:t>，而刀具移动的</a:t>
            </a:r>
            <a:r>
              <a:rPr lang="zh-CN" altLang="en-US" sz="2400" dirty="0" smtClean="0">
                <a:solidFill>
                  <a:schemeClr val="folHlink"/>
                </a:solidFill>
                <a:latin typeface="宋体" pitchFamily="2" charset="-122"/>
              </a:rPr>
              <a:t>速度则取决于指令脉冲的频率</a:t>
            </a:r>
            <a:r>
              <a:rPr lang="zh-CN" altLang="en-US" sz="2400" dirty="0" smtClean="0">
                <a:latin typeface="宋体" pitchFamily="2" charset="-122"/>
              </a:rPr>
              <a:t>。很明显，步进电机不是连续的变化，而是跳跃的，离散的。与伺服电机驱动相比，步进电机驱动在控制精度和动态特性上存在一定差距。</a:t>
            </a:r>
          </a:p>
          <a:p>
            <a:pPr eaLnBrk="1" hangingPunct="1">
              <a:lnSpc>
                <a:spcPct val="90000"/>
              </a:lnSpc>
            </a:pPr>
            <a:endParaRPr lang="zh-CN" altLang="en-US" sz="2400" dirty="0" smtClean="0">
              <a:latin typeface="宋体" pitchFamily="2" charset="-122"/>
            </a:endParaRPr>
          </a:p>
          <a:p>
            <a:pPr eaLnBrk="1" hangingPunct="1">
              <a:lnSpc>
                <a:spcPct val="90000"/>
              </a:lnSpc>
            </a:pPr>
            <a:r>
              <a:rPr lang="zh-CN" altLang="en-US" sz="2400" dirty="0" smtClean="0">
                <a:solidFill>
                  <a:schemeClr val="folHlink"/>
                </a:solidFill>
                <a:latin typeface="宋体" pitchFamily="2" charset="-122"/>
              </a:rPr>
              <a:t>步进电机</a:t>
            </a:r>
            <a:r>
              <a:rPr lang="zh-CN" altLang="en-US" sz="2400" dirty="0" smtClean="0">
                <a:latin typeface="宋体" pitchFamily="2" charset="-122"/>
              </a:rPr>
              <a:t>：是电机类中比较特殊的一种，它是</a:t>
            </a:r>
            <a:r>
              <a:rPr lang="zh-CN" altLang="en-US" sz="2400" dirty="0" smtClean="0">
                <a:solidFill>
                  <a:srgbClr val="FF0000"/>
                </a:solidFill>
                <a:latin typeface="宋体" pitchFamily="2" charset="-122"/>
              </a:rPr>
              <a:t>靠脉冲来驱动的</a:t>
            </a:r>
            <a:r>
              <a:rPr lang="zh-CN" altLang="en-US" sz="2400" dirty="0" smtClean="0">
                <a:latin typeface="宋体" pitchFamily="2" charset="-122"/>
              </a:rPr>
              <a:t>。即给一个脉冲电机转一下。它是一种将电脉冲信号转换为角位移的机电式数模</a:t>
            </a:r>
            <a:r>
              <a:rPr lang="en-US" altLang="zh-CN" sz="2400" dirty="0" smtClean="0">
                <a:latin typeface="宋体" pitchFamily="2" charset="-122"/>
              </a:rPr>
              <a:t>(D</a:t>
            </a:r>
            <a:r>
              <a:rPr lang="zh-CN" altLang="en-US" sz="2400" dirty="0" smtClean="0">
                <a:latin typeface="宋体" pitchFamily="2" charset="-122"/>
              </a:rPr>
              <a:t>／</a:t>
            </a:r>
            <a:r>
              <a:rPr lang="en-US" altLang="zh-CN" sz="2400" dirty="0" smtClean="0">
                <a:latin typeface="宋体" pitchFamily="2" charset="-122"/>
              </a:rPr>
              <a:t>A)</a:t>
            </a:r>
            <a:r>
              <a:rPr lang="zh-CN" altLang="en-US" sz="2400" dirty="0" smtClean="0">
                <a:latin typeface="宋体" pitchFamily="2" charset="-122"/>
              </a:rPr>
              <a:t>转换器。</a:t>
            </a:r>
          </a:p>
          <a:p>
            <a:pPr eaLnBrk="1" hangingPunct="1">
              <a:lnSpc>
                <a:spcPct val="90000"/>
              </a:lnSpc>
            </a:pPr>
            <a:endParaRPr lang="zh-CN" altLang="en-US" sz="2400" dirty="0" smtClean="0">
              <a:latin typeface="宋体" pitchFamily="2" charset="-122"/>
            </a:endParaRPr>
          </a:p>
        </p:txBody>
      </p:sp>
      <p:sp>
        <p:nvSpPr>
          <p:cNvPr id="53250" name="Rectangle 2"/>
          <p:cNvSpPr>
            <a:spLocks noGrp="1" noChangeArrowheads="1"/>
          </p:cNvSpPr>
          <p:nvPr>
            <p:ph type="title"/>
          </p:nvPr>
        </p:nvSpPr>
        <p:spPr/>
        <p:txBody>
          <a:bodyPr/>
          <a:lstStyle/>
          <a:p>
            <a:pPr eaLnBrk="1" hangingPunct="1"/>
            <a:r>
              <a:rPr lang="en-US" altLang="zh-CN" dirty="0" smtClean="0">
                <a:latin typeface="宋体" pitchFamily="2" charset="-122"/>
              </a:rPr>
              <a:t>4.3  </a:t>
            </a:r>
            <a:r>
              <a:rPr lang="zh-CN" altLang="en-US" b="0" dirty="0" smtClean="0">
                <a:latin typeface="宋体" pitchFamily="2" charset="-122"/>
              </a:rPr>
              <a:t>步进电机控制技术</a:t>
            </a:r>
            <a:endParaRPr lang="zh-CN" altLang="en-US" dirty="0" smtClean="0">
              <a:latin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50825" y="1412875"/>
            <a:ext cx="5257800" cy="5111750"/>
          </a:xfrm>
        </p:spPr>
        <p:txBody>
          <a:bodyPr/>
          <a:lstStyle/>
          <a:p>
            <a:pPr eaLnBrk="1" hangingPunct="1">
              <a:lnSpc>
                <a:spcPct val="90000"/>
              </a:lnSpc>
              <a:buFont typeface="Wingdings" pitchFamily="2" charset="2"/>
              <a:buNone/>
            </a:pPr>
            <a:r>
              <a:rPr lang="zh-CN" altLang="en-US" sz="2400" dirty="0" smtClean="0">
                <a:latin typeface="黑体" pitchFamily="49" charset="-122"/>
              </a:rPr>
              <a:t>  </a:t>
            </a:r>
            <a:r>
              <a:rPr lang="zh-CN" altLang="en-US" sz="2400" dirty="0" smtClean="0">
                <a:solidFill>
                  <a:schemeClr val="folHlink"/>
                </a:solidFill>
                <a:latin typeface="黑体" pitchFamily="49" charset="-122"/>
              </a:rPr>
              <a:t>步进电机的结构</a:t>
            </a:r>
            <a:r>
              <a:rPr lang="zh-CN" altLang="en-US" sz="2400" dirty="0" smtClean="0">
                <a:latin typeface="黑体" pitchFamily="49" charset="-122"/>
              </a:rPr>
              <a:t>：</a:t>
            </a:r>
            <a:r>
              <a:rPr lang="zh-CN" altLang="en-US" sz="2400" dirty="0" smtClean="0">
                <a:solidFill>
                  <a:srgbClr val="FF0000"/>
                </a:solidFill>
                <a:latin typeface="黑体" pitchFamily="49" charset="-122"/>
              </a:rPr>
              <a:t>转子</a:t>
            </a:r>
            <a:r>
              <a:rPr lang="zh-CN" altLang="en-US" sz="2400" dirty="0" smtClean="0">
                <a:latin typeface="黑体" pitchFamily="49" charset="-122"/>
              </a:rPr>
              <a:t>和</a:t>
            </a:r>
            <a:r>
              <a:rPr lang="zh-CN" altLang="en-US" sz="2400" dirty="0" smtClean="0">
                <a:solidFill>
                  <a:srgbClr val="FF0000"/>
                </a:solidFill>
                <a:latin typeface="黑体" pitchFamily="49" charset="-122"/>
              </a:rPr>
              <a:t>定子</a:t>
            </a:r>
            <a:r>
              <a:rPr lang="zh-CN" altLang="en-US" sz="2400" dirty="0" smtClean="0">
                <a:latin typeface="黑体" pitchFamily="49" charset="-122"/>
              </a:rPr>
              <a:t>构成。</a:t>
            </a:r>
          </a:p>
          <a:p>
            <a:pPr eaLnBrk="1" hangingPunct="1">
              <a:lnSpc>
                <a:spcPct val="90000"/>
              </a:lnSpc>
              <a:buFont typeface="Wingdings" pitchFamily="2" charset="2"/>
              <a:buNone/>
            </a:pPr>
            <a:endParaRPr lang="zh-CN" altLang="en-US" sz="2400" dirty="0" smtClean="0">
              <a:latin typeface="黑体" pitchFamily="49" charset="-122"/>
            </a:endParaRPr>
          </a:p>
          <a:p>
            <a:pPr eaLnBrk="1" hangingPunct="1">
              <a:lnSpc>
                <a:spcPct val="90000"/>
              </a:lnSpc>
              <a:buFont typeface="Wingdings" pitchFamily="2" charset="2"/>
              <a:buNone/>
            </a:pPr>
            <a:r>
              <a:rPr lang="zh-CN" altLang="en-US" sz="2400" dirty="0" smtClean="0">
                <a:latin typeface="黑体" pitchFamily="49" charset="-122"/>
              </a:rPr>
              <a:t>  </a:t>
            </a:r>
            <a:r>
              <a:rPr lang="zh-CN" altLang="en-US" sz="2400" dirty="0" smtClean="0">
                <a:solidFill>
                  <a:schemeClr val="folHlink"/>
                </a:solidFill>
                <a:latin typeface="黑体" pitchFamily="49" charset="-122"/>
              </a:rPr>
              <a:t>定子</a:t>
            </a:r>
            <a:r>
              <a:rPr lang="zh-CN" altLang="en-US" sz="2400" dirty="0" smtClean="0">
                <a:latin typeface="黑体" pitchFamily="49" charset="-122"/>
              </a:rPr>
              <a:t>：</a:t>
            </a:r>
            <a:r>
              <a:rPr lang="zh-CN" altLang="en-US" sz="2400" dirty="0" smtClean="0">
                <a:solidFill>
                  <a:srgbClr val="FF0000"/>
                </a:solidFill>
                <a:latin typeface="黑体" pitchFamily="49" charset="-122"/>
              </a:rPr>
              <a:t>定子上有绕组</a:t>
            </a:r>
            <a:r>
              <a:rPr lang="zh-CN" altLang="en-US" sz="2400" dirty="0" smtClean="0">
                <a:latin typeface="黑体" pitchFamily="49" charset="-122"/>
              </a:rPr>
              <a:t>，如图三相电机，有</a:t>
            </a:r>
            <a:r>
              <a:rPr lang="en-US" altLang="zh-CN" sz="2400" dirty="0" smtClean="0">
                <a:latin typeface="黑体" pitchFamily="49" charset="-122"/>
              </a:rPr>
              <a:t>3</a:t>
            </a:r>
            <a:r>
              <a:rPr lang="zh-CN" altLang="en-US" sz="2400" dirty="0" smtClean="0">
                <a:latin typeface="黑体" pitchFamily="49" charset="-122"/>
              </a:rPr>
              <a:t>对磁极，实际上步进电机不仅有三相，还有四相、五相等等。三对磁极分别为</a:t>
            </a:r>
            <a:r>
              <a:rPr lang="en-US" altLang="zh-CN" sz="2400" dirty="0" smtClean="0">
                <a:latin typeface="黑体" pitchFamily="49" charset="-122"/>
              </a:rPr>
              <a:t>A</a:t>
            </a:r>
            <a:r>
              <a:rPr lang="zh-CN" altLang="en-US" sz="2400" dirty="0" smtClean="0">
                <a:latin typeface="黑体" pitchFamily="49" charset="-122"/>
              </a:rPr>
              <a:t>、</a:t>
            </a:r>
            <a:r>
              <a:rPr lang="en-US" altLang="zh-CN" sz="2400" dirty="0" smtClean="0">
                <a:latin typeface="黑体" pitchFamily="49" charset="-122"/>
              </a:rPr>
              <a:t>B</a:t>
            </a:r>
            <a:r>
              <a:rPr lang="zh-CN" altLang="en-US" sz="2400" dirty="0" smtClean="0">
                <a:latin typeface="黑体" pitchFamily="49" charset="-122"/>
              </a:rPr>
              <a:t>、</a:t>
            </a:r>
            <a:r>
              <a:rPr lang="en-US" altLang="zh-CN" sz="2400" dirty="0" smtClean="0">
                <a:latin typeface="黑体" pitchFamily="49" charset="-122"/>
              </a:rPr>
              <a:t>C</a:t>
            </a:r>
            <a:r>
              <a:rPr lang="zh-CN" altLang="en-US" sz="2400" dirty="0" smtClean="0">
                <a:latin typeface="黑体" pitchFamily="49" charset="-122"/>
              </a:rPr>
              <a:t>，通过开关轮流通电。</a:t>
            </a:r>
          </a:p>
          <a:p>
            <a:pPr eaLnBrk="1" hangingPunct="1">
              <a:lnSpc>
                <a:spcPct val="90000"/>
              </a:lnSpc>
              <a:buFont typeface="Wingdings" pitchFamily="2" charset="2"/>
              <a:buNone/>
            </a:pPr>
            <a:r>
              <a:rPr lang="zh-CN" altLang="en-US" sz="2400" dirty="0" smtClean="0">
                <a:latin typeface="黑体" pitchFamily="49" charset="-122"/>
              </a:rPr>
              <a:t>  </a:t>
            </a:r>
            <a:r>
              <a:rPr lang="zh-CN" altLang="en-US" sz="2400" dirty="0" smtClean="0">
                <a:solidFill>
                  <a:schemeClr val="folHlink"/>
                </a:solidFill>
                <a:latin typeface="黑体" pitchFamily="49" charset="-122"/>
              </a:rPr>
              <a:t>转子</a:t>
            </a:r>
            <a:r>
              <a:rPr lang="zh-CN" altLang="en-US" sz="2400" dirty="0" smtClean="0">
                <a:latin typeface="黑体" pitchFamily="49" charset="-122"/>
              </a:rPr>
              <a:t>：</a:t>
            </a:r>
            <a:r>
              <a:rPr lang="zh-CN" altLang="en-US" sz="2400" dirty="0" smtClean="0">
                <a:solidFill>
                  <a:srgbClr val="FF0000"/>
                </a:solidFill>
                <a:latin typeface="黑体" pitchFamily="49" charset="-122"/>
              </a:rPr>
              <a:t>上面带齿</a:t>
            </a:r>
            <a:r>
              <a:rPr lang="zh-CN" altLang="en-US" sz="2400" dirty="0" smtClean="0">
                <a:latin typeface="黑体" pitchFamily="49" charset="-122"/>
              </a:rPr>
              <a:t>。为了说明问题，这里只画了</a:t>
            </a:r>
            <a:r>
              <a:rPr lang="en-US" altLang="zh-CN" sz="2400" dirty="0" smtClean="0">
                <a:latin typeface="黑体" pitchFamily="49" charset="-122"/>
              </a:rPr>
              <a:t>4</a:t>
            </a:r>
            <a:r>
              <a:rPr lang="zh-CN" altLang="en-US" sz="2400" dirty="0" smtClean="0">
                <a:latin typeface="黑体" pitchFamily="49" charset="-122"/>
              </a:rPr>
              <a:t>个齿。（实际一般有几十个齿）</a:t>
            </a:r>
          </a:p>
          <a:p>
            <a:pPr eaLnBrk="1" hangingPunct="1">
              <a:lnSpc>
                <a:spcPct val="90000"/>
              </a:lnSpc>
              <a:buFont typeface="Wingdings" pitchFamily="2" charset="2"/>
              <a:buNone/>
            </a:pPr>
            <a:endParaRPr lang="zh-CN" altLang="en-US" sz="2400" dirty="0" smtClean="0">
              <a:latin typeface="黑体" pitchFamily="49" charset="-122"/>
            </a:endParaRPr>
          </a:p>
          <a:p>
            <a:pPr eaLnBrk="1" hangingPunct="1">
              <a:lnSpc>
                <a:spcPct val="90000"/>
              </a:lnSpc>
            </a:pPr>
            <a:r>
              <a:rPr lang="zh-CN" altLang="en-US" sz="2400" dirty="0" smtClean="0">
                <a:solidFill>
                  <a:schemeClr val="folHlink"/>
                </a:solidFill>
                <a:latin typeface="黑体" pitchFamily="49" charset="-122"/>
              </a:rPr>
              <a:t>工作原理</a:t>
            </a:r>
            <a:r>
              <a:rPr lang="zh-CN" altLang="en-US" sz="2400" dirty="0" smtClean="0">
                <a:latin typeface="黑体" pitchFamily="49" charset="-122"/>
              </a:rPr>
              <a:t>：对于三相步进电机的</a:t>
            </a:r>
            <a:r>
              <a:rPr lang="en-US" altLang="zh-CN" sz="2400" dirty="0" smtClean="0">
                <a:latin typeface="黑体" pitchFamily="49" charset="-122"/>
              </a:rPr>
              <a:t>A</a:t>
            </a:r>
            <a:r>
              <a:rPr lang="zh-CN" altLang="en-US" sz="2400" dirty="0" smtClean="0">
                <a:latin typeface="黑体" pitchFamily="49" charset="-122"/>
              </a:rPr>
              <a:t>、</a:t>
            </a:r>
            <a:r>
              <a:rPr lang="en-US" altLang="zh-CN" sz="2400" dirty="0" smtClean="0">
                <a:latin typeface="黑体" pitchFamily="49" charset="-122"/>
              </a:rPr>
              <a:t>B</a:t>
            </a:r>
            <a:r>
              <a:rPr lang="zh-CN" altLang="en-US" sz="2400" dirty="0" smtClean="0">
                <a:latin typeface="黑体" pitchFamily="49" charset="-122"/>
              </a:rPr>
              <a:t>、</a:t>
            </a:r>
            <a:r>
              <a:rPr lang="en-US" altLang="zh-CN" sz="2400" dirty="0" smtClean="0">
                <a:latin typeface="黑体" pitchFamily="49" charset="-122"/>
              </a:rPr>
              <a:t>C</a:t>
            </a:r>
            <a:r>
              <a:rPr lang="zh-CN" altLang="en-US" sz="2400" dirty="0" smtClean="0">
                <a:latin typeface="黑体" pitchFamily="49" charset="-122"/>
              </a:rPr>
              <a:t>这三个开关，每个开关闭合，就会产生一个脉冲。</a:t>
            </a:r>
          </a:p>
        </p:txBody>
      </p:sp>
      <p:sp>
        <p:nvSpPr>
          <p:cNvPr id="54274" name="Rectangle 2"/>
          <p:cNvSpPr>
            <a:spLocks noGrp="1" noChangeArrowheads="1"/>
          </p:cNvSpPr>
          <p:nvPr>
            <p:ph type="title"/>
          </p:nvPr>
        </p:nvSpPr>
        <p:spPr>
          <a:xfrm>
            <a:off x="755650" y="188913"/>
            <a:ext cx="7772400" cy="1143000"/>
          </a:xfrm>
        </p:spPr>
        <p:txBody>
          <a:bodyPr/>
          <a:lstStyle/>
          <a:p>
            <a:pPr eaLnBrk="1" hangingPunct="1"/>
            <a:r>
              <a:rPr lang="en-US" altLang="zh-CN" smtClean="0">
                <a:latin typeface="宋体" pitchFamily="2" charset="-122"/>
              </a:rPr>
              <a:t>1 </a:t>
            </a:r>
            <a:r>
              <a:rPr lang="zh-CN" altLang="en-US" smtClean="0">
                <a:latin typeface="黑体" pitchFamily="49" charset="-122"/>
              </a:rPr>
              <a:t>步进电机的工作原理</a:t>
            </a:r>
          </a:p>
        </p:txBody>
      </p:sp>
      <p:pic>
        <p:nvPicPr>
          <p:cNvPr id="54276" name="Picture 4" descr="image234"/>
          <p:cNvPicPr>
            <a:picLocks noChangeAspect="1" noChangeArrowheads="1"/>
          </p:cNvPicPr>
          <p:nvPr/>
        </p:nvPicPr>
        <p:blipFill>
          <a:blip r:embed="rId2" cstate="print"/>
          <a:srcRect/>
          <a:stretch>
            <a:fillRect/>
          </a:stretch>
        </p:blipFill>
        <p:spPr bwMode="auto">
          <a:xfrm>
            <a:off x="5940425" y="1196975"/>
            <a:ext cx="2952750" cy="2822575"/>
          </a:xfrm>
          <a:prstGeom prst="rect">
            <a:avLst/>
          </a:prstGeom>
          <a:noFill/>
          <a:ln w="9525">
            <a:noFill/>
            <a:miter lim="800000"/>
            <a:headEnd/>
            <a:tailEnd/>
          </a:ln>
        </p:spPr>
      </p:pic>
      <p:pic>
        <p:nvPicPr>
          <p:cNvPr id="54277" name="Picture 5" descr="3m14"/>
          <p:cNvPicPr>
            <a:picLocks noChangeAspect="1" noChangeArrowheads="1"/>
          </p:cNvPicPr>
          <p:nvPr/>
        </p:nvPicPr>
        <p:blipFill>
          <a:blip r:embed="rId3" cstate="print"/>
          <a:srcRect/>
          <a:stretch>
            <a:fillRect/>
          </a:stretch>
        </p:blipFill>
        <p:spPr bwMode="auto">
          <a:xfrm>
            <a:off x="5364163" y="4076700"/>
            <a:ext cx="3779837" cy="27495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0" y="188913"/>
            <a:ext cx="8964613" cy="3887787"/>
          </a:xfrm>
        </p:spPr>
        <p:txBody>
          <a:bodyPr/>
          <a:lstStyle/>
          <a:p>
            <a:pPr eaLnBrk="1" hangingPunct="1">
              <a:lnSpc>
                <a:spcPct val="80000"/>
              </a:lnSpc>
            </a:pPr>
            <a:r>
              <a:rPr lang="zh-CN" altLang="en-US" sz="2000" dirty="0" smtClean="0">
                <a:solidFill>
                  <a:schemeClr val="folHlink"/>
                </a:solidFill>
                <a:latin typeface="宋体" pitchFamily="2" charset="-122"/>
              </a:rPr>
              <a:t>①初始状态时，开关</a:t>
            </a:r>
            <a:r>
              <a:rPr lang="en-US" altLang="zh-CN" sz="2000" dirty="0" smtClean="0">
                <a:solidFill>
                  <a:schemeClr val="folHlink"/>
                </a:solidFill>
                <a:latin typeface="宋体" pitchFamily="2" charset="-122"/>
              </a:rPr>
              <a:t>A</a:t>
            </a:r>
            <a:r>
              <a:rPr lang="zh-CN" altLang="en-US" sz="2000" dirty="0" smtClean="0">
                <a:solidFill>
                  <a:schemeClr val="folHlink"/>
                </a:solidFill>
                <a:latin typeface="宋体" pitchFamily="2" charset="-122"/>
              </a:rPr>
              <a:t>接通，</a:t>
            </a:r>
            <a:r>
              <a:rPr lang="zh-CN" altLang="en-US" sz="2000" dirty="0" smtClean="0">
                <a:latin typeface="宋体" pitchFamily="2" charset="-122"/>
              </a:rPr>
              <a:t>则</a:t>
            </a:r>
            <a:r>
              <a:rPr lang="en-US" altLang="zh-CN" sz="2000" dirty="0" smtClean="0">
                <a:solidFill>
                  <a:srgbClr val="FF0000"/>
                </a:solidFill>
                <a:latin typeface="宋体" pitchFamily="2" charset="-122"/>
              </a:rPr>
              <a:t>A</a:t>
            </a:r>
            <a:r>
              <a:rPr lang="zh-CN" altLang="en-US" sz="2000" dirty="0" smtClean="0">
                <a:solidFill>
                  <a:srgbClr val="FF0000"/>
                </a:solidFill>
                <a:latin typeface="宋体" pitchFamily="2" charset="-122"/>
              </a:rPr>
              <a:t>相磁极和转子的</a:t>
            </a:r>
            <a:r>
              <a:rPr lang="en-US" altLang="zh-CN" sz="2000" dirty="0" smtClean="0">
                <a:solidFill>
                  <a:srgbClr val="FF0000"/>
                </a:solidFill>
                <a:latin typeface="宋体" pitchFamily="2" charset="-122"/>
              </a:rPr>
              <a:t>0</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2</a:t>
            </a:r>
            <a:r>
              <a:rPr lang="zh-CN" altLang="en-US" sz="2000" dirty="0" smtClean="0">
                <a:solidFill>
                  <a:srgbClr val="FF0000"/>
                </a:solidFill>
                <a:latin typeface="宋体" pitchFamily="2" charset="-122"/>
              </a:rPr>
              <a:t>号齿对齐</a:t>
            </a:r>
            <a:r>
              <a:rPr lang="zh-CN" altLang="en-US" sz="2000" dirty="0" smtClean="0">
                <a:latin typeface="宋体" pitchFamily="2" charset="-122"/>
              </a:rPr>
              <a:t>，同时转子的</a:t>
            </a:r>
            <a:r>
              <a:rPr lang="en-US" altLang="zh-CN" sz="2000" dirty="0" smtClean="0">
                <a:solidFill>
                  <a:srgbClr val="FF0000"/>
                </a:solidFill>
                <a:latin typeface="宋体" pitchFamily="2" charset="-122"/>
              </a:rPr>
              <a:t>1</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3</a:t>
            </a:r>
            <a:r>
              <a:rPr lang="zh-CN" altLang="en-US" sz="2000" dirty="0" smtClean="0">
                <a:solidFill>
                  <a:srgbClr val="FF0000"/>
                </a:solidFill>
                <a:latin typeface="宋体" pitchFamily="2" charset="-122"/>
              </a:rPr>
              <a:t>号齿和</a:t>
            </a:r>
            <a:r>
              <a:rPr lang="en-US" altLang="zh-CN" sz="2000" dirty="0" smtClean="0">
                <a:solidFill>
                  <a:srgbClr val="FF0000"/>
                </a:solidFill>
                <a:latin typeface="宋体" pitchFamily="2" charset="-122"/>
              </a:rPr>
              <a:t>B</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C</a:t>
            </a:r>
            <a:r>
              <a:rPr lang="zh-CN" altLang="en-US" sz="2000" dirty="0" smtClean="0">
                <a:solidFill>
                  <a:srgbClr val="FF0000"/>
                </a:solidFill>
                <a:latin typeface="宋体" pitchFamily="2" charset="-122"/>
              </a:rPr>
              <a:t>相磁极形成错齿</a:t>
            </a:r>
            <a:r>
              <a:rPr lang="zh-CN" altLang="en-US" sz="2000" dirty="0" smtClean="0">
                <a:latin typeface="宋体" pitchFamily="2" charset="-122"/>
              </a:rPr>
              <a:t>状态。这就相当于初始化。</a:t>
            </a:r>
          </a:p>
          <a:p>
            <a:pPr eaLnBrk="1" hangingPunct="1">
              <a:lnSpc>
                <a:spcPct val="80000"/>
              </a:lnSpc>
            </a:pPr>
            <a:endParaRPr lang="zh-CN" altLang="en-US" sz="2000" dirty="0" smtClean="0">
              <a:latin typeface="宋体" pitchFamily="2" charset="-122"/>
            </a:endParaRPr>
          </a:p>
          <a:p>
            <a:pPr eaLnBrk="1" hangingPunct="1">
              <a:lnSpc>
                <a:spcPct val="80000"/>
              </a:lnSpc>
            </a:pPr>
            <a:r>
              <a:rPr lang="zh-CN" altLang="en-US" sz="2000" dirty="0" smtClean="0">
                <a:latin typeface="宋体" pitchFamily="2" charset="-122"/>
              </a:rPr>
              <a:t> </a:t>
            </a:r>
            <a:r>
              <a:rPr lang="zh-CN" altLang="en-US" sz="2000" dirty="0" smtClean="0">
                <a:solidFill>
                  <a:schemeClr val="folHlink"/>
                </a:solidFill>
                <a:latin typeface="宋体" pitchFamily="2" charset="-122"/>
              </a:rPr>
              <a:t>②当开关</a:t>
            </a:r>
            <a:r>
              <a:rPr lang="en-US" altLang="zh-CN" sz="2000" dirty="0" smtClean="0">
                <a:solidFill>
                  <a:schemeClr val="folHlink"/>
                </a:solidFill>
                <a:latin typeface="宋体" pitchFamily="2" charset="-122"/>
              </a:rPr>
              <a:t>A</a:t>
            </a:r>
            <a:r>
              <a:rPr lang="zh-CN" altLang="en-US" sz="2000" dirty="0" smtClean="0">
                <a:solidFill>
                  <a:schemeClr val="folHlink"/>
                </a:solidFill>
                <a:latin typeface="宋体" pitchFamily="2" charset="-122"/>
              </a:rPr>
              <a:t>断开，</a:t>
            </a:r>
            <a:r>
              <a:rPr lang="en-US" altLang="zh-CN" sz="2000" dirty="0" smtClean="0">
                <a:solidFill>
                  <a:schemeClr val="folHlink"/>
                </a:solidFill>
                <a:latin typeface="宋体" pitchFamily="2" charset="-122"/>
              </a:rPr>
              <a:t>B</a:t>
            </a:r>
            <a:r>
              <a:rPr lang="zh-CN" altLang="en-US" sz="2000" dirty="0" smtClean="0">
                <a:solidFill>
                  <a:schemeClr val="folHlink"/>
                </a:solidFill>
                <a:latin typeface="宋体" pitchFamily="2" charset="-122"/>
              </a:rPr>
              <a:t>接通，</a:t>
            </a:r>
            <a:r>
              <a:rPr lang="zh-CN" altLang="en-US" sz="2000" dirty="0" smtClean="0">
                <a:latin typeface="宋体" pitchFamily="2" charset="-122"/>
              </a:rPr>
              <a:t>由于</a:t>
            </a:r>
            <a:r>
              <a:rPr lang="en-US" altLang="zh-CN" sz="2000" dirty="0" smtClean="0">
                <a:latin typeface="宋体" pitchFamily="2" charset="-122"/>
              </a:rPr>
              <a:t>B</a:t>
            </a:r>
            <a:r>
              <a:rPr lang="zh-CN" altLang="en-US" sz="2000" dirty="0" smtClean="0">
                <a:latin typeface="宋体" pitchFamily="2" charset="-122"/>
              </a:rPr>
              <a:t>相绕组和转子的</a:t>
            </a:r>
            <a:r>
              <a:rPr lang="en-US" altLang="zh-CN" sz="2000" dirty="0" smtClean="0">
                <a:latin typeface="宋体" pitchFamily="2" charset="-122"/>
              </a:rPr>
              <a:t>1</a:t>
            </a:r>
            <a:r>
              <a:rPr lang="zh-CN" altLang="en-US" sz="2000" dirty="0" smtClean="0">
                <a:latin typeface="宋体" pitchFamily="2" charset="-122"/>
              </a:rPr>
              <a:t>、</a:t>
            </a:r>
            <a:r>
              <a:rPr lang="en-US" altLang="zh-CN" sz="2000" dirty="0" smtClean="0">
                <a:latin typeface="宋体" pitchFamily="2" charset="-122"/>
              </a:rPr>
              <a:t>3</a:t>
            </a:r>
            <a:r>
              <a:rPr lang="zh-CN" altLang="en-US" sz="2000" dirty="0" smtClean="0">
                <a:latin typeface="宋体" pitchFamily="2" charset="-122"/>
              </a:rPr>
              <a:t>号齿之间的磁力线作用，产生一个扭矩，使得</a:t>
            </a:r>
            <a:r>
              <a:rPr lang="zh-CN" altLang="en-US" sz="2000" dirty="0" smtClean="0">
                <a:solidFill>
                  <a:srgbClr val="FF0000"/>
                </a:solidFill>
                <a:latin typeface="宋体" pitchFamily="2" charset="-122"/>
              </a:rPr>
              <a:t>转子</a:t>
            </a:r>
            <a:r>
              <a:rPr lang="en-US" altLang="zh-CN" sz="2000" dirty="0" smtClean="0">
                <a:solidFill>
                  <a:srgbClr val="FF0000"/>
                </a:solidFill>
                <a:latin typeface="宋体" pitchFamily="2" charset="-122"/>
              </a:rPr>
              <a:t>1</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3</a:t>
            </a:r>
            <a:r>
              <a:rPr lang="zh-CN" altLang="en-US" sz="2000" dirty="0" smtClean="0">
                <a:solidFill>
                  <a:srgbClr val="FF0000"/>
                </a:solidFill>
                <a:latin typeface="宋体" pitchFamily="2" charset="-122"/>
              </a:rPr>
              <a:t>号齿和</a:t>
            </a:r>
            <a:r>
              <a:rPr lang="en-US" altLang="zh-CN" sz="2000" dirty="0" smtClean="0">
                <a:solidFill>
                  <a:srgbClr val="FF0000"/>
                </a:solidFill>
                <a:latin typeface="宋体" pitchFamily="2" charset="-122"/>
              </a:rPr>
              <a:t>B</a:t>
            </a:r>
            <a:r>
              <a:rPr lang="zh-CN" altLang="en-US" sz="2000" dirty="0" smtClean="0">
                <a:solidFill>
                  <a:srgbClr val="FF0000"/>
                </a:solidFill>
                <a:latin typeface="宋体" pitchFamily="2" charset="-122"/>
              </a:rPr>
              <a:t>相磁极对齐</a:t>
            </a:r>
            <a:r>
              <a:rPr lang="zh-CN" altLang="en-US" sz="2000" dirty="0" smtClean="0">
                <a:latin typeface="宋体" pitchFamily="2" charset="-122"/>
              </a:rPr>
              <a:t>，则转子的</a:t>
            </a:r>
            <a:r>
              <a:rPr lang="en-US" altLang="zh-CN" sz="2000" dirty="0" smtClean="0">
                <a:solidFill>
                  <a:srgbClr val="FF0000"/>
                </a:solidFill>
                <a:latin typeface="宋体" pitchFamily="2" charset="-122"/>
              </a:rPr>
              <a:t>0</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2</a:t>
            </a:r>
            <a:r>
              <a:rPr lang="zh-CN" altLang="en-US" sz="2000" dirty="0" smtClean="0">
                <a:solidFill>
                  <a:srgbClr val="FF0000"/>
                </a:solidFill>
                <a:latin typeface="宋体" pitchFamily="2" charset="-122"/>
              </a:rPr>
              <a:t>号齿</a:t>
            </a:r>
            <a:r>
              <a:rPr lang="zh-CN" altLang="en-US" sz="2000" dirty="0" smtClean="0">
                <a:latin typeface="宋体" pitchFamily="2" charset="-122"/>
              </a:rPr>
              <a:t>就和</a:t>
            </a:r>
            <a:r>
              <a:rPr lang="en-US" altLang="zh-CN" sz="2000" dirty="0" smtClean="0">
                <a:latin typeface="宋体" pitchFamily="2" charset="-122"/>
              </a:rPr>
              <a:t>A</a:t>
            </a:r>
            <a:r>
              <a:rPr lang="zh-CN" altLang="en-US" sz="2000" dirty="0" smtClean="0">
                <a:latin typeface="宋体" pitchFamily="2" charset="-122"/>
              </a:rPr>
              <a:t>、</a:t>
            </a:r>
            <a:r>
              <a:rPr lang="en-US" altLang="zh-CN" sz="2000" dirty="0" smtClean="0">
                <a:latin typeface="宋体" pitchFamily="2" charset="-122"/>
              </a:rPr>
              <a:t>C</a:t>
            </a:r>
            <a:r>
              <a:rPr lang="zh-CN" altLang="en-US" sz="2000" dirty="0" smtClean="0">
                <a:latin typeface="宋体" pitchFamily="2" charset="-122"/>
              </a:rPr>
              <a:t>相绕组磁极形成</a:t>
            </a:r>
            <a:r>
              <a:rPr lang="zh-CN" altLang="en-US" sz="2000" dirty="0" smtClean="0">
                <a:solidFill>
                  <a:srgbClr val="FF0000"/>
                </a:solidFill>
                <a:latin typeface="宋体" pitchFamily="2" charset="-122"/>
              </a:rPr>
              <a:t>错齿状态</a:t>
            </a:r>
            <a:r>
              <a:rPr lang="zh-CN" altLang="en-US" sz="2000" dirty="0" smtClean="0">
                <a:latin typeface="宋体" pitchFamily="2" charset="-122"/>
              </a:rPr>
              <a:t>。    </a:t>
            </a:r>
          </a:p>
          <a:p>
            <a:pPr eaLnBrk="1" hangingPunct="1">
              <a:lnSpc>
                <a:spcPct val="80000"/>
              </a:lnSpc>
            </a:pPr>
            <a:endParaRPr lang="zh-CN" altLang="en-US" sz="2000" dirty="0" smtClean="0">
              <a:latin typeface="宋体" pitchFamily="2" charset="-122"/>
            </a:endParaRPr>
          </a:p>
          <a:p>
            <a:pPr eaLnBrk="1" hangingPunct="1">
              <a:lnSpc>
                <a:spcPct val="80000"/>
              </a:lnSpc>
            </a:pPr>
            <a:r>
              <a:rPr lang="zh-CN" altLang="en-US" sz="2000" dirty="0" smtClean="0">
                <a:solidFill>
                  <a:schemeClr val="folHlink"/>
                </a:solidFill>
                <a:latin typeface="宋体" pitchFamily="2" charset="-122"/>
              </a:rPr>
              <a:t> ③开关</a:t>
            </a:r>
            <a:r>
              <a:rPr lang="en-US" altLang="zh-CN" sz="2000" dirty="0" smtClean="0">
                <a:solidFill>
                  <a:schemeClr val="folHlink"/>
                </a:solidFill>
                <a:latin typeface="宋体" pitchFamily="2" charset="-122"/>
              </a:rPr>
              <a:t>B</a:t>
            </a:r>
            <a:r>
              <a:rPr lang="zh-CN" altLang="en-US" sz="2000" dirty="0" smtClean="0">
                <a:solidFill>
                  <a:schemeClr val="folHlink"/>
                </a:solidFill>
                <a:latin typeface="宋体" pitchFamily="2" charset="-122"/>
              </a:rPr>
              <a:t>断开，</a:t>
            </a:r>
            <a:r>
              <a:rPr lang="en-US" altLang="zh-CN" sz="2000" dirty="0" smtClean="0">
                <a:solidFill>
                  <a:schemeClr val="folHlink"/>
                </a:solidFill>
                <a:latin typeface="宋体" pitchFamily="2" charset="-122"/>
              </a:rPr>
              <a:t>C</a:t>
            </a:r>
            <a:r>
              <a:rPr lang="zh-CN" altLang="en-US" sz="2000" dirty="0" smtClean="0">
                <a:solidFill>
                  <a:schemeClr val="folHlink"/>
                </a:solidFill>
                <a:latin typeface="宋体" pitchFamily="2" charset="-122"/>
              </a:rPr>
              <a:t>接通，</a:t>
            </a:r>
            <a:r>
              <a:rPr lang="zh-CN" altLang="en-US" sz="2000" dirty="0" smtClean="0">
                <a:latin typeface="宋体" pitchFamily="2" charset="-122"/>
              </a:rPr>
              <a:t>由于</a:t>
            </a:r>
            <a:r>
              <a:rPr lang="en-US" altLang="zh-CN" sz="2000" dirty="0" smtClean="0">
                <a:latin typeface="宋体" pitchFamily="2" charset="-122"/>
              </a:rPr>
              <a:t>C</a:t>
            </a:r>
            <a:r>
              <a:rPr lang="zh-CN" altLang="en-US" sz="2000" dirty="0" smtClean="0">
                <a:latin typeface="宋体" pitchFamily="2" charset="-122"/>
              </a:rPr>
              <a:t>相绕组和转子</a:t>
            </a:r>
            <a:r>
              <a:rPr lang="en-US" altLang="zh-CN" sz="2000" dirty="0" smtClean="0">
                <a:latin typeface="宋体" pitchFamily="2" charset="-122"/>
              </a:rPr>
              <a:t>0</a:t>
            </a:r>
            <a:r>
              <a:rPr lang="zh-CN" altLang="en-US" sz="2000" dirty="0" smtClean="0">
                <a:latin typeface="宋体" pitchFamily="2" charset="-122"/>
              </a:rPr>
              <a:t>、</a:t>
            </a:r>
            <a:r>
              <a:rPr lang="en-US" altLang="zh-CN" sz="2000" dirty="0" smtClean="0">
                <a:latin typeface="宋体" pitchFamily="2" charset="-122"/>
              </a:rPr>
              <a:t>2</a:t>
            </a:r>
            <a:r>
              <a:rPr lang="zh-CN" altLang="en-US" sz="2000" dirty="0" smtClean="0">
                <a:latin typeface="宋体" pitchFamily="2" charset="-122"/>
              </a:rPr>
              <a:t>号之间的磁力线的作用，使得</a:t>
            </a:r>
            <a:r>
              <a:rPr lang="zh-CN" altLang="en-US" sz="2000" dirty="0" smtClean="0">
                <a:solidFill>
                  <a:srgbClr val="FF0000"/>
                </a:solidFill>
                <a:latin typeface="宋体" pitchFamily="2" charset="-122"/>
              </a:rPr>
              <a:t>转子</a:t>
            </a:r>
            <a:r>
              <a:rPr lang="en-US" altLang="zh-CN" sz="2000" dirty="0" smtClean="0">
                <a:solidFill>
                  <a:srgbClr val="FF0000"/>
                </a:solidFill>
                <a:latin typeface="宋体" pitchFamily="2" charset="-122"/>
              </a:rPr>
              <a:t>0</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2</a:t>
            </a:r>
            <a:r>
              <a:rPr lang="zh-CN" altLang="en-US" sz="2000" dirty="0" smtClean="0">
                <a:solidFill>
                  <a:srgbClr val="FF0000"/>
                </a:solidFill>
                <a:latin typeface="宋体" pitchFamily="2" charset="-122"/>
              </a:rPr>
              <a:t>号齿和</a:t>
            </a:r>
            <a:r>
              <a:rPr lang="en-US" altLang="zh-CN" sz="2000" dirty="0" smtClean="0">
                <a:solidFill>
                  <a:srgbClr val="FF0000"/>
                </a:solidFill>
                <a:latin typeface="宋体" pitchFamily="2" charset="-122"/>
              </a:rPr>
              <a:t>C</a:t>
            </a:r>
            <a:r>
              <a:rPr lang="zh-CN" altLang="en-US" sz="2000" dirty="0" smtClean="0">
                <a:solidFill>
                  <a:srgbClr val="FF0000"/>
                </a:solidFill>
                <a:latin typeface="宋体" pitchFamily="2" charset="-122"/>
              </a:rPr>
              <a:t>相磁极对齐</a:t>
            </a:r>
            <a:r>
              <a:rPr lang="zh-CN" altLang="en-US" sz="2000" dirty="0" smtClean="0">
                <a:latin typeface="宋体" pitchFamily="2" charset="-122"/>
              </a:rPr>
              <a:t>，这时转子的</a:t>
            </a:r>
            <a:r>
              <a:rPr lang="en-US" altLang="zh-CN" sz="2000" dirty="0" smtClean="0">
                <a:latin typeface="宋体" pitchFamily="2" charset="-122"/>
              </a:rPr>
              <a:t>1</a:t>
            </a:r>
            <a:r>
              <a:rPr lang="zh-CN" altLang="en-US" sz="2000" dirty="0" smtClean="0">
                <a:latin typeface="宋体" pitchFamily="2" charset="-122"/>
              </a:rPr>
              <a:t>、</a:t>
            </a:r>
            <a:r>
              <a:rPr lang="en-US" altLang="zh-CN" sz="2000" dirty="0" smtClean="0">
                <a:latin typeface="宋体" pitchFamily="2" charset="-122"/>
              </a:rPr>
              <a:t>3</a:t>
            </a:r>
            <a:r>
              <a:rPr lang="zh-CN" altLang="en-US" sz="2000" dirty="0" smtClean="0">
                <a:latin typeface="宋体" pitchFamily="2" charset="-122"/>
              </a:rPr>
              <a:t>号齿和</a:t>
            </a:r>
            <a:r>
              <a:rPr lang="en-US" altLang="zh-CN" sz="2000" dirty="0" smtClean="0">
                <a:latin typeface="宋体" pitchFamily="2" charset="-122"/>
              </a:rPr>
              <a:t>A</a:t>
            </a:r>
            <a:r>
              <a:rPr lang="zh-CN" altLang="en-US" sz="2000" dirty="0" smtClean="0">
                <a:latin typeface="宋体" pitchFamily="2" charset="-122"/>
              </a:rPr>
              <a:t>、</a:t>
            </a:r>
            <a:r>
              <a:rPr lang="en-US" altLang="zh-CN" sz="2000" dirty="0" smtClean="0">
                <a:latin typeface="宋体" pitchFamily="2" charset="-122"/>
              </a:rPr>
              <a:t>B</a:t>
            </a:r>
            <a:r>
              <a:rPr lang="zh-CN" altLang="en-US" sz="2000" dirty="0" smtClean="0">
                <a:latin typeface="宋体" pitchFamily="2" charset="-122"/>
              </a:rPr>
              <a:t>相绕组磁极产生错齿。</a:t>
            </a:r>
          </a:p>
          <a:p>
            <a:pPr eaLnBrk="1" hangingPunct="1">
              <a:lnSpc>
                <a:spcPct val="80000"/>
              </a:lnSpc>
            </a:pPr>
            <a:endParaRPr lang="zh-CN" altLang="en-US" sz="2000" dirty="0" smtClean="0">
              <a:latin typeface="宋体" pitchFamily="2" charset="-122"/>
            </a:endParaRPr>
          </a:p>
          <a:p>
            <a:pPr eaLnBrk="1" hangingPunct="1">
              <a:lnSpc>
                <a:spcPct val="80000"/>
              </a:lnSpc>
            </a:pPr>
            <a:r>
              <a:rPr lang="zh-CN" altLang="en-US" sz="2000" dirty="0" smtClean="0">
                <a:solidFill>
                  <a:schemeClr val="folHlink"/>
                </a:solidFill>
                <a:latin typeface="宋体" pitchFamily="2" charset="-122"/>
              </a:rPr>
              <a:t> ④ 当开关</a:t>
            </a:r>
            <a:r>
              <a:rPr lang="en-US" altLang="zh-CN" sz="2000" dirty="0" smtClean="0">
                <a:solidFill>
                  <a:schemeClr val="folHlink"/>
                </a:solidFill>
                <a:latin typeface="宋体" pitchFamily="2" charset="-122"/>
              </a:rPr>
              <a:t>C</a:t>
            </a:r>
            <a:r>
              <a:rPr lang="zh-CN" altLang="en-US" sz="2000" dirty="0" smtClean="0">
                <a:solidFill>
                  <a:schemeClr val="folHlink"/>
                </a:solidFill>
                <a:latin typeface="宋体" pitchFamily="2" charset="-122"/>
              </a:rPr>
              <a:t>断开，</a:t>
            </a:r>
            <a:r>
              <a:rPr lang="en-US" altLang="zh-CN" sz="2000" dirty="0" smtClean="0">
                <a:solidFill>
                  <a:schemeClr val="folHlink"/>
                </a:solidFill>
                <a:latin typeface="宋体" pitchFamily="2" charset="-122"/>
              </a:rPr>
              <a:t>A</a:t>
            </a:r>
            <a:r>
              <a:rPr lang="zh-CN" altLang="en-US" sz="2000" dirty="0" smtClean="0">
                <a:solidFill>
                  <a:schemeClr val="folHlink"/>
                </a:solidFill>
                <a:latin typeface="宋体" pitchFamily="2" charset="-122"/>
              </a:rPr>
              <a:t>接通后</a:t>
            </a:r>
            <a:r>
              <a:rPr lang="zh-CN" altLang="en-US" sz="2000" dirty="0" smtClean="0">
                <a:latin typeface="宋体" pitchFamily="2" charset="-122"/>
              </a:rPr>
              <a:t>，由于</a:t>
            </a:r>
            <a:r>
              <a:rPr lang="en-US" altLang="zh-CN" sz="2000" dirty="0" smtClean="0">
                <a:latin typeface="宋体" pitchFamily="2" charset="-122"/>
              </a:rPr>
              <a:t>A</a:t>
            </a:r>
            <a:r>
              <a:rPr lang="zh-CN" altLang="en-US" sz="2000" dirty="0" smtClean="0">
                <a:latin typeface="宋体" pitchFamily="2" charset="-122"/>
              </a:rPr>
              <a:t>相绕组磁极和转子</a:t>
            </a:r>
            <a:r>
              <a:rPr lang="en-US" altLang="zh-CN" sz="2000" dirty="0" smtClean="0">
                <a:latin typeface="宋体" pitchFamily="2" charset="-122"/>
              </a:rPr>
              <a:t>1</a:t>
            </a:r>
            <a:r>
              <a:rPr lang="zh-CN" altLang="en-US" sz="2000" dirty="0" smtClean="0">
                <a:latin typeface="宋体" pitchFamily="2" charset="-122"/>
              </a:rPr>
              <a:t>、</a:t>
            </a:r>
            <a:r>
              <a:rPr lang="en-US" altLang="zh-CN" sz="2000" dirty="0" smtClean="0">
                <a:latin typeface="宋体" pitchFamily="2" charset="-122"/>
              </a:rPr>
              <a:t>3</a:t>
            </a:r>
            <a:r>
              <a:rPr lang="zh-CN" altLang="en-US" sz="2000" dirty="0" smtClean="0">
                <a:latin typeface="宋体" pitchFamily="2" charset="-122"/>
              </a:rPr>
              <a:t>号齿之间的磁力线的作用，使</a:t>
            </a:r>
            <a:r>
              <a:rPr lang="zh-CN" altLang="en-US" sz="2000" dirty="0" smtClean="0">
                <a:solidFill>
                  <a:srgbClr val="FF0000"/>
                </a:solidFill>
                <a:latin typeface="宋体" pitchFamily="2" charset="-122"/>
              </a:rPr>
              <a:t>转子</a:t>
            </a:r>
            <a:r>
              <a:rPr lang="en-US" altLang="zh-CN" sz="2000" dirty="0" smtClean="0">
                <a:solidFill>
                  <a:srgbClr val="FF0000"/>
                </a:solidFill>
                <a:latin typeface="宋体" pitchFamily="2" charset="-122"/>
              </a:rPr>
              <a:t>1</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3</a:t>
            </a:r>
            <a:r>
              <a:rPr lang="zh-CN" altLang="en-US" sz="2000" dirty="0" smtClean="0">
                <a:solidFill>
                  <a:srgbClr val="FF0000"/>
                </a:solidFill>
                <a:latin typeface="宋体" pitchFamily="2" charset="-122"/>
              </a:rPr>
              <a:t>号齿和</a:t>
            </a:r>
            <a:r>
              <a:rPr lang="en-US" altLang="zh-CN" sz="2000" dirty="0" smtClean="0">
                <a:solidFill>
                  <a:srgbClr val="FF0000"/>
                </a:solidFill>
                <a:latin typeface="宋体" pitchFamily="2" charset="-122"/>
              </a:rPr>
              <a:t>A</a:t>
            </a:r>
            <a:r>
              <a:rPr lang="zh-CN" altLang="en-US" sz="2000" dirty="0" smtClean="0">
                <a:solidFill>
                  <a:srgbClr val="FF0000"/>
                </a:solidFill>
                <a:latin typeface="宋体" pitchFamily="2" charset="-122"/>
              </a:rPr>
              <a:t>相绕组磁极对齐</a:t>
            </a:r>
            <a:r>
              <a:rPr lang="zh-CN" altLang="en-US" sz="2000" dirty="0" smtClean="0">
                <a:latin typeface="宋体" pitchFamily="2" charset="-122"/>
              </a:rPr>
              <a:t>，这时转子的</a:t>
            </a:r>
            <a:r>
              <a:rPr lang="en-US" altLang="zh-CN" sz="2000" dirty="0" smtClean="0">
                <a:solidFill>
                  <a:srgbClr val="FF0000"/>
                </a:solidFill>
                <a:latin typeface="宋体" pitchFamily="2" charset="-122"/>
              </a:rPr>
              <a:t>0</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2</a:t>
            </a:r>
            <a:r>
              <a:rPr lang="zh-CN" altLang="en-US" sz="2000" dirty="0" smtClean="0">
                <a:solidFill>
                  <a:srgbClr val="FF0000"/>
                </a:solidFill>
                <a:latin typeface="宋体" pitchFamily="2" charset="-122"/>
              </a:rPr>
              <a:t>号齿和</a:t>
            </a:r>
            <a:r>
              <a:rPr lang="en-US" altLang="zh-CN" sz="2000" dirty="0" smtClean="0">
                <a:solidFill>
                  <a:srgbClr val="FF0000"/>
                </a:solidFill>
                <a:latin typeface="宋体" pitchFamily="2" charset="-122"/>
              </a:rPr>
              <a:t>B</a:t>
            </a:r>
            <a:r>
              <a:rPr lang="zh-CN" altLang="en-US" sz="2000" dirty="0" smtClean="0">
                <a:solidFill>
                  <a:srgbClr val="FF0000"/>
                </a:solidFill>
                <a:latin typeface="宋体" pitchFamily="2" charset="-122"/>
              </a:rPr>
              <a:t>、</a:t>
            </a:r>
            <a:r>
              <a:rPr lang="en-US" altLang="zh-CN" sz="2000" dirty="0" smtClean="0">
                <a:solidFill>
                  <a:srgbClr val="FF0000"/>
                </a:solidFill>
                <a:latin typeface="宋体" pitchFamily="2" charset="-122"/>
              </a:rPr>
              <a:t>C</a:t>
            </a:r>
            <a:r>
              <a:rPr lang="zh-CN" altLang="en-US" sz="2000" dirty="0" smtClean="0">
                <a:solidFill>
                  <a:srgbClr val="FF0000"/>
                </a:solidFill>
                <a:latin typeface="宋体" pitchFamily="2" charset="-122"/>
              </a:rPr>
              <a:t>相绕组磁极产生错齿</a:t>
            </a:r>
            <a:r>
              <a:rPr lang="zh-CN" altLang="en-US" sz="2000" dirty="0" smtClean="0">
                <a:latin typeface="宋体" pitchFamily="2" charset="-122"/>
              </a:rPr>
              <a:t>。很明显，这时转子移动了一个齿距角。</a:t>
            </a:r>
          </a:p>
        </p:txBody>
      </p:sp>
      <p:pic>
        <p:nvPicPr>
          <p:cNvPr id="55299" name="Picture 5"/>
          <p:cNvPicPr>
            <a:picLocks noChangeAspect="1" noChangeArrowheads="1"/>
          </p:cNvPicPr>
          <p:nvPr/>
        </p:nvPicPr>
        <p:blipFill>
          <a:blip r:embed="rId2" cstate="print"/>
          <a:srcRect/>
          <a:stretch>
            <a:fillRect/>
          </a:stretch>
        </p:blipFill>
        <p:spPr bwMode="auto">
          <a:xfrm>
            <a:off x="755650" y="4221163"/>
            <a:ext cx="7632700" cy="25844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179388" y="981075"/>
            <a:ext cx="8785225" cy="4752975"/>
          </a:xfrm>
        </p:spPr>
        <p:txBody>
          <a:bodyPr/>
          <a:lstStyle/>
          <a:p>
            <a:pPr eaLnBrk="1" hangingPunct="1"/>
            <a:r>
              <a:rPr lang="zh-CN" altLang="en-US" sz="2800" dirty="0" smtClean="0"/>
              <a:t>如果对一相绕组通电的操作称为</a:t>
            </a:r>
            <a:r>
              <a:rPr lang="zh-CN" altLang="en-US" sz="2800" dirty="0" smtClean="0">
                <a:solidFill>
                  <a:schemeClr val="folHlink"/>
                </a:solidFill>
              </a:rPr>
              <a:t>一拍</a:t>
            </a:r>
            <a:r>
              <a:rPr lang="zh-CN" altLang="en-US" sz="2800" dirty="0" smtClean="0"/>
              <a:t>，那对</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t>三相绕组轮流通电需要三拍。对</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t>三相轮组轮流通电一次称为</a:t>
            </a:r>
            <a:r>
              <a:rPr lang="zh-CN" altLang="en-US" sz="2800" dirty="0" smtClean="0">
                <a:solidFill>
                  <a:schemeClr val="folHlink"/>
                </a:solidFill>
              </a:rPr>
              <a:t>一个周期</a:t>
            </a:r>
            <a:r>
              <a:rPr lang="zh-CN" altLang="en-US" sz="2800" dirty="0" smtClean="0"/>
              <a:t>。从上面分析看出，</a:t>
            </a:r>
            <a:r>
              <a:rPr lang="zh-CN" altLang="en-US" sz="2800" dirty="0" smtClean="0">
                <a:solidFill>
                  <a:srgbClr val="FF0000"/>
                </a:solidFill>
              </a:rPr>
              <a:t>该三相步进电机转子转动一个齿距，需要三拍操作。</a:t>
            </a:r>
            <a:r>
              <a:rPr lang="zh-CN" altLang="en-US" sz="2800" dirty="0" smtClean="0"/>
              <a:t>由于按</a:t>
            </a:r>
            <a:r>
              <a:rPr lang="en-US" altLang="zh-CN" sz="2800" dirty="0" err="1" smtClean="0"/>
              <a:t>A→B→C→A</a:t>
            </a:r>
            <a:r>
              <a:rPr lang="zh-CN" altLang="en-US" sz="2800" dirty="0" smtClean="0"/>
              <a:t>相轮流通电，则磁场沿</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t>方向转动了</a:t>
            </a:r>
            <a:r>
              <a:rPr lang="en-US" altLang="zh-CN" sz="2800" dirty="0" smtClean="0"/>
              <a:t>360°</a:t>
            </a:r>
            <a:r>
              <a:rPr lang="zh-CN" altLang="en-US" sz="2800" dirty="0" smtClean="0"/>
              <a:t>空间角，而这时转子沿</a:t>
            </a:r>
            <a:r>
              <a:rPr lang="en-US" altLang="zh-CN" sz="2800" dirty="0" smtClean="0"/>
              <a:t>ABC</a:t>
            </a:r>
            <a:r>
              <a:rPr lang="zh-CN" altLang="en-US" sz="2800" dirty="0" smtClean="0"/>
              <a:t>方向转动了一个齿距的位置。</a:t>
            </a:r>
            <a:r>
              <a:rPr lang="zh-CN" altLang="en-US" sz="2800" dirty="0" smtClean="0">
                <a:solidFill>
                  <a:schemeClr val="folHlink"/>
                </a:solidFill>
              </a:rPr>
              <a:t>在图中，转子的齿数为</a:t>
            </a:r>
            <a:r>
              <a:rPr lang="en-US" altLang="zh-CN" sz="2800" dirty="0" smtClean="0">
                <a:solidFill>
                  <a:schemeClr val="folHlink"/>
                </a:solidFill>
              </a:rPr>
              <a:t>4</a:t>
            </a:r>
            <a:r>
              <a:rPr lang="zh-CN" altLang="en-US" sz="2800" dirty="0" smtClean="0">
                <a:solidFill>
                  <a:schemeClr val="folHlink"/>
                </a:solidFill>
              </a:rPr>
              <a:t>，故齿距角</a:t>
            </a:r>
            <a:r>
              <a:rPr lang="en-US" altLang="zh-CN" sz="2800" dirty="0" smtClean="0">
                <a:solidFill>
                  <a:schemeClr val="folHlink"/>
                </a:solidFill>
              </a:rPr>
              <a:t>90°</a:t>
            </a:r>
            <a:r>
              <a:rPr lang="zh-CN" altLang="en-US" sz="2800" dirty="0" smtClean="0">
                <a:solidFill>
                  <a:schemeClr val="folHlink"/>
                </a:solidFill>
              </a:rPr>
              <a:t>，转动了一个齿距也即转动了</a:t>
            </a:r>
            <a:r>
              <a:rPr lang="en-US" altLang="zh-CN" sz="2800" dirty="0" smtClean="0">
                <a:solidFill>
                  <a:schemeClr val="folHlink"/>
                </a:solidFill>
              </a:rPr>
              <a:t>90°</a:t>
            </a:r>
            <a:r>
              <a:rPr lang="zh-CN" altLang="en-US" sz="2800" dirty="0" smtClean="0"/>
              <a:t>。同样的，如果转自由</a:t>
            </a:r>
            <a:r>
              <a:rPr lang="en-US" altLang="zh-CN" sz="2800" dirty="0" smtClean="0"/>
              <a:t>40</a:t>
            </a:r>
            <a:r>
              <a:rPr lang="zh-CN" altLang="en-US" sz="2800" dirty="0" smtClean="0"/>
              <a:t>个齿，则转完一个周期是</a:t>
            </a:r>
            <a:r>
              <a:rPr lang="en-US" altLang="zh-CN" sz="2800" dirty="0" smtClean="0"/>
              <a:t>9°</a:t>
            </a:r>
            <a:r>
              <a:rPr lang="zh-CN" altLang="en-US" sz="2800" dirty="0" smtClean="0"/>
              <a:t>。</a:t>
            </a:r>
          </a:p>
          <a:p>
            <a:pPr eaLnBrk="1" hangingPunct="1"/>
            <a:endParaRPr lang="zh-CN" altLang="en-US" sz="28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0" y="765175"/>
            <a:ext cx="8964613" cy="5400675"/>
          </a:xfrm>
        </p:spPr>
        <p:txBody>
          <a:bodyPr/>
          <a:lstStyle/>
          <a:p>
            <a:pPr algn="just">
              <a:lnSpc>
                <a:spcPct val="90000"/>
              </a:lnSpc>
              <a:spcBef>
                <a:spcPct val="0"/>
              </a:spcBef>
              <a:buFont typeface="Wingdings" pitchFamily="2" charset="2"/>
              <a:buNone/>
            </a:pPr>
            <a:r>
              <a:rPr lang="zh-CN" altLang="en-US" sz="2400" dirty="0" smtClean="0">
                <a:solidFill>
                  <a:schemeClr val="folHlink"/>
                </a:solidFill>
                <a:latin typeface="黑体" pitchFamily="49" charset="-122"/>
              </a:rPr>
              <a:t>齿踞角和步踞角：</a:t>
            </a:r>
          </a:p>
          <a:p>
            <a:pPr algn="just">
              <a:lnSpc>
                <a:spcPct val="90000"/>
              </a:lnSpc>
              <a:spcBef>
                <a:spcPct val="0"/>
              </a:spcBef>
              <a:buFont typeface="Wingdings" pitchFamily="2" charset="2"/>
              <a:buNone/>
            </a:pPr>
            <a:endParaRPr lang="zh-CN" altLang="en-US" sz="2400" dirty="0" smtClean="0">
              <a:latin typeface="黑体" pitchFamily="49" charset="-122"/>
            </a:endParaRPr>
          </a:p>
          <a:p>
            <a:pPr algn="just">
              <a:lnSpc>
                <a:spcPct val="90000"/>
              </a:lnSpc>
              <a:spcBef>
                <a:spcPct val="0"/>
              </a:spcBef>
              <a:buFont typeface="Wingdings" pitchFamily="2" charset="2"/>
              <a:buNone/>
            </a:pPr>
            <a:r>
              <a:rPr lang="zh-CN" altLang="en-US" sz="2400" dirty="0" smtClean="0">
                <a:latin typeface="黑体" pitchFamily="49" charset="-122"/>
              </a:rPr>
              <a:t>对于一个步进电机，如果它的</a:t>
            </a:r>
            <a:r>
              <a:rPr lang="zh-CN" altLang="en-US" sz="2400" dirty="0" smtClean="0">
                <a:solidFill>
                  <a:schemeClr val="folHlink"/>
                </a:solidFill>
                <a:latin typeface="黑体" pitchFamily="49" charset="-122"/>
              </a:rPr>
              <a:t>转子的齿数为</a:t>
            </a:r>
            <a:r>
              <a:rPr lang="en-US" altLang="zh-CN" sz="2400" dirty="0" smtClean="0">
                <a:solidFill>
                  <a:schemeClr val="folHlink"/>
                </a:solidFill>
                <a:latin typeface="黑体" pitchFamily="49" charset="-122"/>
              </a:rPr>
              <a:t>Z</a:t>
            </a:r>
            <a:r>
              <a:rPr lang="zh-CN" altLang="en-US" sz="2400" dirty="0" smtClean="0">
                <a:latin typeface="黑体" pitchFamily="49" charset="-122"/>
              </a:rPr>
              <a:t>，它的齿距角</a:t>
            </a:r>
            <a:r>
              <a:rPr lang="en-US" altLang="zh-CN" sz="2400" dirty="0" err="1" smtClean="0">
                <a:latin typeface="黑体" pitchFamily="49" charset="-122"/>
              </a:rPr>
              <a:t>θ</a:t>
            </a:r>
            <a:r>
              <a:rPr lang="en-US" altLang="zh-CN" sz="2400" baseline="-30000" dirty="0" err="1" smtClean="0">
                <a:latin typeface="黑体" pitchFamily="49" charset="-122"/>
              </a:rPr>
              <a:t>Z</a:t>
            </a:r>
            <a:r>
              <a:rPr lang="zh-CN" altLang="en-US" sz="2400" dirty="0" smtClean="0">
                <a:latin typeface="黑体" pitchFamily="49" charset="-122"/>
              </a:rPr>
              <a:t>为</a:t>
            </a:r>
          </a:p>
          <a:p>
            <a:pPr algn="just">
              <a:lnSpc>
                <a:spcPct val="90000"/>
              </a:lnSpc>
              <a:spcBef>
                <a:spcPct val="0"/>
              </a:spcBef>
              <a:buFont typeface="Wingdings" pitchFamily="2" charset="2"/>
              <a:buNone/>
            </a:pPr>
            <a:r>
              <a:rPr lang="zh-CN" altLang="en-US" sz="2400" dirty="0" smtClean="0">
                <a:solidFill>
                  <a:srgbClr val="00FF00"/>
                </a:solidFill>
                <a:latin typeface="黑体" pitchFamily="49" charset="-122"/>
              </a:rPr>
              <a:t>                </a:t>
            </a:r>
            <a:r>
              <a:rPr lang="en-US" altLang="zh-CN" sz="2400" dirty="0" err="1" smtClean="0">
                <a:solidFill>
                  <a:srgbClr val="FF0000"/>
                </a:solidFill>
                <a:latin typeface="黑体" pitchFamily="49" charset="-122"/>
              </a:rPr>
              <a:t>θ</a:t>
            </a:r>
            <a:r>
              <a:rPr lang="en-US" altLang="zh-CN" sz="2400" baseline="-30000" dirty="0" err="1" smtClean="0">
                <a:solidFill>
                  <a:srgbClr val="FF0000"/>
                </a:solidFill>
                <a:latin typeface="黑体" pitchFamily="49" charset="-122"/>
              </a:rPr>
              <a:t>Z</a:t>
            </a:r>
            <a:r>
              <a:rPr lang="en-US" altLang="zh-CN" sz="2400" dirty="0" smtClean="0">
                <a:solidFill>
                  <a:srgbClr val="FF0000"/>
                </a:solidFill>
                <a:latin typeface="黑体" pitchFamily="49" charset="-122"/>
              </a:rPr>
              <a:t>=2π</a:t>
            </a:r>
            <a:r>
              <a:rPr lang="zh-CN" altLang="en-US" sz="2400" dirty="0" smtClean="0">
                <a:solidFill>
                  <a:srgbClr val="FF0000"/>
                </a:solidFill>
                <a:latin typeface="黑体" pitchFamily="49" charset="-122"/>
              </a:rPr>
              <a:t>／</a:t>
            </a:r>
            <a:r>
              <a:rPr lang="en-US" altLang="zh-CN" sz="2400" dirty="0" smtClean="0">
                <a:solidFill>
                  <a:srgbClr val="FF0000"/>
                </a:solidFill>
                <a:latin typeface="黑体" pitchFamily="49" charset="-122"/>
              </a:rPr>
              <a:t>Z=360°/Z                            </a:t>
            </a:r>
          </a:p>
          <a:p>
            <a:pPr algn="just">
              <a:lnSpc>
                <a:spcPct val="90000"/>
              </a:lnSpc>
              <a:spcBef>
                <a:spcPct val="0"/>
              </a:spcBef>
              <a:buFont typeface="Wingdings" pitchFamily="2" charset="2"/>
              <a:buNone/>
            </a:pPr>
            <a:r>
              <a:rPr lang="zh-CN" altLang="en-US" sz="2400" dirty="0" smtClean="0">
                <a:latin typeface="黑体" pitchFamily="49" charset="-122"/>
              </a:rPr>
              <a:t>而步进电机运行</a:t>
            </a:r>
            <a:r>
              <a:rPr lang="en-US" altLang="zh-CN" sz="2400" dirty="0" smtClean="0">
                <a:solidFill>
                  <a:schemeClr val="folHlink"/>
                </a:solidFill>
                <a:latin typeface="黑体" pitchFamily="49" charset="-122"/>
              </a:rPr>
              <a:t>N</a:t>
            </a:r>
            <a:r>
              <a:rPr lang="zh-CN" altLang="en-US" sz="2400" dirty="0" smtClean="0">
                <a:solidFill>
                  <a:schemeClr val="folHlink"/>
                </a:solidFill>
                <a:latin typeface="黑体" pitchFamily="49" charset="-122"/>
              </a:rPr>
              <a:t>拍可使转子转动一个齿距</a:t>
            </a:r>
            <a:r>
              <a:rPr lang="zh-CN" altLang="en-US" sz="2400" dirty="0" smtClean="0">
                <a:latin typeface="黑体" pitchFamily="49" charset="-122"/>
              </a:rPr>
              <a:t>位置。</a:t>
            </a:r>
          </a:p>
          <a:p>
            <a:pPr algn="just">
              <a:lnSpc>
                <a:spcPct val="90000"/>
              </a:lnSpc>
              <a:spcBef>
                <a:spcPct val="0"/>
              </a:spcBef>
              <a:buFont typeface="Wingdings" pitchFamily="2" charset="2"/>
              <a:buNone/>
            </a:pPr>
            <a:r>
              <a:rPr lang="zh-CN" altLang="en-US" sz="2400" dirty="0" smtClean="0">
                <a:latin typeface="黑体" pitchFamily="49" charset="-122"/>
              </a:rPr>
              <a:t>步进电机的</a:t>
            </a:r>
            <a:r>
              <a:rPr lang="zh-CN" altLang="en-US" sz="2400" dirty="0" smtClean="0">
                <a:solidFill>
                  <a:srgbClr val="FF0000"/>
                </a:solidFill>
                <a:latin typeface="黑体" pitchFamily="49" charset="-122"/>
              </a:rPr>
              <a:t>步距角</a:t>
            </a:r>
            <a:r>
              <a:rPr lang="en-US" altLang="zh-CN" sz="2400" dirty="0" smtClean="0">
                <a:solidFill>
                  <a:srgbClr val="FF0000"/>
                </a:solidFill>
                <a:latin typeface="黑体" pitchFamily="49" charset="-122"/>
              </a:rPr>
              <a:t>θ</a:t>
            </a:r>
            <a:r>
              <a:rPr lang="zh-CN" altLang="en-US" sz="2400" dirty="0" smtClean="0">
                <a:latin typeface="黑体" pitchFamily="49" charset="-122"/>
              </a:rPr>
              <a:t>可以表示如下</a:t>
            </a:r>
          </a:p>
          <a:p>
            <a:pPr algn="just">
              <a:lnSpc>
                <a:spcPct val="90000"/>
              </a:lnSpc>
              <a:spcBef>
                <a:spcPct val="0"/>
              </a:spcBef>
              <a:buFont typeface="Wingdings" pitchFamily="2" charset="2"/>
              <a:buNone/>
            </a:pPr>
            <a:r>
              <a:rPr lang="zh-CN" altLang="en-US" sz="2400" dirty="0" smtClean="0">
                <a:solidFill>
                  <a:srgbClr val="00FF00"/>
                </a:solidFill>
                <a:latin typeface="黑体" pitchFamily="49" charset="-122"/>
              </a:rPr>
              <a:t>                </a:t>
            </a:r>
            <a:r>
              <a:rPr lang="en-US" altLang="zh-CN" sz="2400" dirty="0" smtClean="0">
                <a:solidFill>
                  <a:srgbClr val="FF0000"/>
                </a:solidFill>
                <a:latin typeface="黑体" pitchFamily="49" charset="-122"/>
              </a:rPr>
              <a:t>θ=</a:t>
            </a:r>
            <a:r>
              <a:rPr lang="en-US" altLang="zh-CN" sz="2400" dirty="0" err="1" smtClean="0">
                <a:solidFill>
                  <a:srgbClr val="FF0000"/>
                </a:solidFill>
                <a:latin typeface="黑体" pitchFamily="49" charset="-122"/>
              </a:rPr>
              <a:t>θ</a:t>
            </a:r>
            <a:r>
              <a:rPr lang="en-US" altLang="zh-CN" sz="2400" baseline="-30000" dirty="0" err="1" smtClean="0">
                <a:solidFill>
                  <a:srgbClr val="FF0000"/>
                </a:solidFill>
                <a:latin typeface="黑体" pitchFamily="49" charset="-122"/>
              </a:rPr>
              <a:t>Z</a:t>
            </a:r>
            <a:r>
              <a:rPr lang="zh-CN" altLang="en-US" sz="2400" dirty="0" smtClean="0">
                <a:solidFill>
                  <a:srgbClr val="FF0000"/>
                </a:solidFill>
                <a:latin typeface="黑体" pitchFamily="49" charset="-122"/>
              </a:rPr>
              <a:t>／</a:t>
            </a:r>
            <a:r>
              <a:rPr lang="en-US" altLang="zh-CN" sz="2400" dirty="0" smtClean="0">
                <a:solidFill>
                  <a:srgbClr val="FF0000"/>
                </a:solidFill>
                <a:latin typeface="黑体" pitchFamily="49" charset="-122"/>
              </a:rPr>
              <a:t>N=360°/(NZ)</a:t>
            </a:r>
          </a:p>
          <a:p>
            <a:pPr algn="just">
              <a:lnSpc>
                <a:spcPct val="90000"/>
              </a:lnSpc>
              <a:spcBef>
                <a:spcPct val="0"/>
              </a:spcBef>
              <a:buFont typeface="Wingdings" pitchFamily="2" charset="2"/>
              <a:buNone/>
            </a:pPr>
            <a:r>
              <a:rPr lang="zh-CN" altLang="en-US" sz="2400" dirty="0" smtClean="0">
                <a:latin typeface="黑体" pitchFamily="49" charset="-122"/>
              </a:rPr>
              <a:t>其中：</a:t>
            </a:r>
            <a:r>
              <a:rPr lang="en-US" altLang="zh-CN" sz="2400" dirty="0" smtClean="0">
                <a:solidFill>
                  <a:schemeClr val="folHlink"/>
                </a:solidFill>
                <a:latin typeface="黑体" pitchFamily="49" charset="-122"/>
              </a:rPr>
              <a:t>N</a:t>
            </a:r>
            <a:r>
              <a:rPr lang="zh-CN" altLang="en-US" sz="2400" dirty="0" smtClean="0">
                <a:solidFill>
                  <a:schemeClr val="folHlink"/>
                </a:solidFill>
                <a:latin typeface="黑体" pitchFamily="49" charset="-122"/>
              </a:rPr>
              <a:t>是步进电机工作拍数，</a:t>
            </a:r>
            <a:r>
              <a:rPr lang="en-US" altLang="zh-CN" sz="2400" dirty="0" smtClean="0">
                <a:solidFill>
                  <a:schemeClr val="folHlink"/>
                </a:solidFill>
                <a:latin typeface="黑体" pitchFamily="49" charset="-122"/>
              </a:rPr>
              <a:t>Z</a:t>
            </a:r>
            <a:r>
              <a:rPr lang="zh-CN" altLang="en-US" sz="2400" dirty="0" smtClean="0">
                <a:solidFill>
                  <a:schemeClr val="folHlink"/>
                </a:solidFill>
                <a:latin typeface="黑体" pitchFamily="49" charset="-122"/>
              </a:rPr>
              <a:t>是转子的齿数</a:t>
            </a:r>
            <a:r>
              <a:rPr lang="zh-CN" altLang="en-US" sz="2400" dirty="0" smtClean="0">
                <a:latin typeface="黑体" pitchFamily="49" charset="-122"/>
              </a:rPr>
              <a:t>。</a:t>
            </a:r>
          </a:p>
          <a:p>
            <a:pPr algn="just">
              <a:lnSpc>
                <a:spcPct val="90000"/>
              </a:lnSpc>
              <a:spcBef>
                <a:spcPct val="0"/>
              </a:spcBef>
              <a:buFont typeface="Wingdings" pitchFamily="2" charset="2"/>
              <a:buNone/>
            </a:pPr>
            <a:r>
              <a:rPr lang="zh-CN" altLang="en-US" sz="2400" dirty="0" smtClean="0">
                <a:latin typeface="黑体" pitchFamily="49" charset="-122"/>
              </a:rPr>
              <a:t></a:t>
            </a:r>
          </a:p>
          <a:p>
            <a:pPr algn="just">
              <a:lnSpc>
                <a:spcPct val="90000"/>
              </a:lnSpc>
              <a:spcBef>
                <a:spcPct val="0"/>
              </a:spcBef>
              <a:buFont typeface="Wingdings" pitchFamily="2" charset="2"/>
              <a:buNone/>
            </a:pPr>
            <a:r>
              <a:rPr lang="zh-CN" altLang="en-US" sz="2400" dirty="0" smtClean="0">
                <a:latin typeface="黑体" pitchFamily="49" charset="-122"/>
              </a:rPr>
              <a:t>对于三相步进电机，若采用三拍方式，则它的步距角是</a:t>
            </a:r>
          </a:p>
          <a:p>
            <a:pPr algn="just">
              <a:lnSpc>
                <a:spcPct val="90000"/>
              </a:lnSpc>
              <a:spcBef>
                <a:spcPct val="0"/>
              </a:spcBef>
              <a:buFont typeface="Wingdings" pitchFamily="2" charset="2"/>
              <a:buNone/>
            </a:pPr>
            <a:r>
              <a:rPr lang="zh-CN" altLang="en-US" sz="2400" dirty="0" smtClean="0">
                <a:latin typeface="黑体" pitchFamily="49" charset="-122"/>
              </a:rPr>
              <a:t>                </a:t>
            </a:r>
            <a:r>
              <a:rPr lang="en-US" altLang="zh-CN" sz="2400" dirty="0" smtClean="0">
                <a:latin typeface="黑体" pitchFamily="49" charset="-122"/>
              </a:rPr>
              <a:t>θ=360°/(3×4)=30°</a:t>
            </a:r>
          </a:p>
          <a:p>
            <a:pPr algn="just">
              <a:lnSpc>
                <a:spcPct val="90000"/>
              </a:lnSpc>
              <a:spcBef>
                <a:spcPct val="0"/>
              </a:spcBef>
              <a:buFont typeface="Wingdings" pitchFamily="2" charset="2"/>
              <a:buNone/>
            </a:pPr>
            <a:r>
              <a:rPr lang="zh-CN" altLang="en-US" sz="2400" dirty="0" smtClean="0">
                <a:latin typeface="黑体" pitchFamily="49" charset="-122"/>
              </a:rPr>
              <a:t>对于转子有</a:t>
            </a:r>
            <a:r>
              <a:rPr lang="en-US" altLang="zh-CN" sz="2400" dirty="0" smtClean="0">
                <a:latin typeface="黑体" pitchFamily="49" charset="-122"/>
              </a:rPr>
              <a:t>40</a:t>
            </a:r>
            <a:r>
              <a:rPr lang="zh-CN" altLang="en-US" sz="2400" dirty="0" smtClean="0">
                <a:latin typeface="黑体" pitchFamily="49" charset="-122"/>
              </a:rPr>
              <a:t>个齿且采用三拍方式的步进电机而言，其步距角是</a:t>
            </a:r>
          </a:p>
          <a:p>
            <a:pPr algn="just">
              <a:lnSpc>
                <a:spcPct val="90000"/>
              </a:lnSpc>
              <a:spcBef>
                <a:spcPct val="0"/>
              </a:spcBef>
              <a:buFont typeface="Wingdings" pitchFamily="2" charset="2"/>
              <a:buNone/>
            </a:pPr>
            <a:r>
              <a:rPr lang="zh-CN" altLang="en-US" sz="2400" dirty="0" smtClean="0">
                <a:latin typeface="黑体" pitchFamily="49" charset="-122"/>
              </a:rPr>
              <a:t>                </a:t>
            </a:r>
            <a:r>
              <a:rPr lang="en-US" altLang="zh-CN" sz="2400" dirty="0" smtClean="0">
                <a:latin typeface="黑体" pitchFamily="49" charset="-122"/>
              </a:rPr>
              <a:t>θ=360°/(3×40)=3°</a:t>
            </a:r>
            <a:endParaRPr lang="en-US" altLang="zh-CN" sz="24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1692275" y="2636838"/>
            <a:ext cx="5616575" cy="2024062"/>
          </a:xfrm>
        </p:spPr>
        <p:txBody>
          <a:bodyPr/>
          <a:lstStyle/>
          <a:p>
            <a:pPr eaLnBrk="1" hangingPunct="1"/>
            <a:r>
              <a:rPr lang="zh-CN" altLang="en-US" smtClean="0"/>
              <a:t>单三拍工作方式</a:t>
            </a:r>
          </a:p>
          <a:p>
            <a:pPr eaLnBrk="1" hangingPunct="1"/>
            <a:r>
              <a:rPr lang="zh-CN" altLang="en-US" smtClean="0"/>
              <a:t>双三拍工作方式</a:t>
            </a:r>
          </a:p>
          <a:p>
            <a:pPr eaLnBrk="1" hangingPunct="1"/>
            <a:r>
              <a:rPr lang="zh-CN" altLang="en-US" smtClean="0"/>
              <a:t>三相六拍工作方式</a:t>
            </a:r>
          </a:p>
        </p:txBody>
      </p:sp>
      <p:sp>
        <p:nvSpPr>
          <p:cNvPr id="58370" name="Rectangle 2"/>
          <p:cNvSpPr>
            <a:spLocks noGrp="1" noChangeArrowheads="1"/>
          </p:cNvSpPr>
          <p:nvPr>
            <p:ph type="title"/>
          </p:nvPr>
        </p:nvSpPr>
        <p:spPr>
          <a:xfrm>
            <a:off x="539750" y="476250"/>
            <a:ext cx="7772400" cy="1143000"/>
          </a:xfrm>
        </p:spPr>
        <p:txBody>
          <a:bodyPr/>
          <a:lstStyle/>
          <a:p>
            <a:pPr eaLnBrk="1" hangingPunct="1"/>
            <a:r>
              <a:rPr lang="en-US" altLang="zh-CN" smtClean="0">
                <a:latin typeface="宋体" pitchFamily="2" charset="-122"/>
              </a:rPr>
              <a:t>2  </a:t>
            </a:r>
            <a:r>
              <a:rPr lang="zh-CN" altLang="en-US" smtClean="0">
                <a:latin typeface="宋体" pitchFamily="2" charset="-122"/>
              </a:rPr>
              <a:t>步进电机的工作方式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755650" y="981075"/>
            <a:ext cx="7772400" cy="4824413"/>
          </a:xfrm>
        </p:spPr>
        <p:txBody>
          <a:bodyPr/>
          <a:lstStyle/>
          <a:p>
            <a:pPr eaLnBrk="1" hangingPunct="1">
              <a:lnSpc>
                <a:spcPct val="90000"/>
              </a:lnSpc>
              <a:buFont typeface="Wingdings" pitchFamily="2" charset="2"/>
              <a:buNone/>
            </a:pPr>
            <a:r>
              <a:rPr lang="zh-CN" altLang="en-US" sz="2800" dirty="0" smtClean="0">
                <a:solidFill>
                  <a:schemeClr val="folHlink"/>
                </a:solidFill>
                <a:latin typeface="宋体" pitchFamily="2" charset="-122"/>
              </a:rPr>
              <a:t>  单三拍工作方式：</a:t>
            </a:r>
            <a:r>
              <a:rPr lang="zh-CN" altLang="en-US" sz="2800" dirty="0" smtClean="0">
                <a:solidFill>
                  <a:srgbClr val="FF0000"/>
                </a:solidFill>
                <a:latin typeface="宋体" pitchFamily="2" charset="-122"/>
              </a:rPr>
              <a:t>单三拍就是每次只给一个线组通电，其余的绕组断开。</a:t>
            </a:r>
          </a:p>
          <a:p>
            <a:pPr eaLnBrk="1" hangingPunct="1">
              <a:lnSpc>
                <a:spcPct val="90000"/>
              </a:lnSpc>
              <a:buFont typeface="Wingdings" pitchFamily="2" charset="2"/>
              <a:buNone/>
            </a:pPr>
            <a:endParaRPr lang="zh-CN" altLang="en-US" sz="2800" dirty="0" smtClean="0">
              <a:solidFill>
                <a:srgbClr val="00FF00"/>
              </a:solidFill>
              <a:latin typeface="宋体" pitchFamily="2" charset="-122"/>
            </a:endParaRPr>
          </a:p>
          <a:p>
            <a:pPr eaLnBrk="1" hangingPunct="1">
              <a:lnSpc>
                <a:spcPct val="90000"/>
              </a:lnSpc>
              <a:buFont typeface="Wingdings" pitchFamily="2" charset="2"/>
              <a:buNone/>
            </a:pPr>
            <a:r>
              <a:rPr lang="zh-CN" altLang="en-US" sz="2800" dirty="0" smtClean="0">
                <a:solidFill>
                  <a:schemeClr val="folHlink"/>
                </a:solidFill>
                <a:latin typeface="宋体" pitchFamily="2" charset="-122"/>
              </a:rPr>
              <a:t>   ①绕组的通电顺序：</a:t>
            </a:r>
            <a:r>
              <a:rPr lang="zh-CN" altLang="en-US" sz="2800" dirty="0" smtClean="0">
                <a:latin typeface="宋体" pitchFamily="2" charset="-122"/>
              </a:rPr>
              <a:t> </a:t>
            </a:r>
            <a:r>
              <a:rPr lang="en-US" altLang="zh-CN" sz="2800" dirty="0" err="1" smtClean="0">
                <a:latin typeface="宋体" pitchFamily="2" charset="-122"/>
              </a:rPr>
              <a:t>A→B→C→A</a:t>
            </a:r>
            <a:r>
              <a:rPr lang="en-US" altLang="zh-CN" sz="2800" dirty="0" smtClean="0">
                <a:latin typeface="宋体" pitchFamily="2" charset="-122"/>
              </a:rPr>
              <a:t>→…</a:t>
            </a:r>
            <a:r>
              <a:rPr lang="en-US" altLang="zh-CN" sz="3600" dirty="0" smtClean="0">
                <a:latin typeface="宋体" pitchFamily="2" charset="-122"/>
              </a:rPr>
              <a:t> </a:t>
            </a:r>
            <a:endParaRPr lang="en-US" altLang="zh-CN" sz="2800" dirty="0" smtClean="0">
              <a:latin typeface="宋体" pitchFamily="2" charset="-122"/>
            </a:endParaRPr>
          </a:p>
          <a:p>
            <a:pPr eaLnBrk="1" hangingPunct="1">
              <a:lnSpc>
                <a:spcPct val="90000"/>
              </a:lnSpc>
              <a:buFont typeface="Wingdings" pitchFamily="2" charset="2"/>
              <a:buNone/>
            </a:pPr>
            <a:r>
              <a:rPr lang="en-US" altLang="zh-CN" sz="2800" dirty="0" smtClean="0">
                <a:solidFill>
                  <a:schemeClr val="folHlink"/>
                </a:solidFill>
                <a:latin typeface="宋体" pitchFamily="2" charset="-122"/>
              </a:rPr>
              <a:t>   ②</a:t>
            </a:r>
            <a:r>
              <a:rPr lang="zh-CN" altLang="en-US" sz="2800" dirty="0" smtClean="0">
                <a:solidFill>
                  <a:schemeClr val="folHlink"/>
                </a:solidFill>
                <a:latin typeface="宋体" pitchFamily="2" charset="-122"/>
              </a:rPr>
              <a:t>电压波形</a:t>
            </a:r>
          </a:p>
          <a:p>
            <a:pPr eaLnBrk="1" hangingPunct="1">
              <a:lnSpc>
                <a:spcPct val="90000"/>
              </a:lnSpc>
              <a:buFont typeface="Wingdings" pitchFamily="2" charset="2"/>
              <a:buNone/>
            </a:pPr>
            <a:endParaRPr lang="zh-CN" altLang="en-US" sz="2800" dirty="0" smtClean="0">
              <a:solidFill>
                <a:schemeClr val="folHlink"/>
              </a:solidFill>
              <a:latin typeface="宋体" pitchFamily="2" charset="-122"/>
            </a:endParaRPr>
          </a:p>
          <a:p>
            <a:pPr eaLnBrk="1" hangingPunct="1">
              <a:lnSpc>
                <a:spcPct val="90000"/>
              </a:lnSpc>
              <a:buFont typeface="Wingdings" pitchFamily="2" charset="2"/>
              <a:buNone/>
            </a:pPr>
            <a:endParaRPr lang="zh-CN" altLang="en-US" sz="2800" dirty="0" smtClean="0">
              <a:latin typeface="宋体" pitchFamily="2" charset="-122"/>
            </a:endParaRPr>
          </a:p>
          <a:p>
            <a:pPr eaLnBrk="1" hangingPunct="1">
              <a:lnSpc>
                <a:spcPct val="90000"/>
              </a:lnSpc>
              <a:buFont typeface="Wingdings" pitchFamily="2" charset="2"/>
              <a:buNone/>
            </a:pPr>
            <a:endParaRPr lang="zh-CN" altLang="en-US" sz="2800" dirty="0" smtClean="0">
              <a:latin typeface="宋体" pitchFamily="2" charset="-122"/>
            </a:endParaRPr>
          </a:p>
          <a:p>
            <a:pPr eaLnBrk="1" hangingPunct="1">
              <a:lnSpc>
                <a:spcPct val="90000"/>
              </a:lnSpc>
              <a:buFont typeface="Wingdings" pitchFamily="2" charset="2"/>
              <a:buNone/>
            </a:pPr>
            <a:r>
              <a:rPr lang="zh-CN" altLang="en-US" sz="2800" dirty="0" smtClean="0">
                <a:latin typeface="宋体" pitchFamily="2" charset="-122"/>
              </a:rPr>
              <a:t>    在这里，步进电机是由脉冲控制的。而脉冲的输出受计算机的控制。</a:t>
            </a:r>
          </a:p>
        </p:txBody>
      </p:sp>
      <p:pic>
        <p:nvPicPr>
          <p:cNvPr id="59395" name="Picture 7"/>
          <p:cNvPicPr>
            <a:picLocks noChangeAspect="1" noChangeArrowheads="1"/>
          </p:cNvPicPr>
          <p:nvPr/>
        </p:nvPicPr>
        <p:blipFill>
          <a:blip r:embed="rId2" cstate="print"/>
          <a:srcRect/>
          <a:stretch>
            <a:fillRect/>
          </a:stretch>
        </p:blipFill>
        <p:spPr bwMode="auto">
          <a:xfrm>
            <a:off x="3635375" y="2997200"/>
            <a:ext cx="3671888" cy="180816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50825" y="260350"/>
            <a:ext cx="8893175" cy="5546725"/>
          </a:xfrm>
        </p:spPr>
        <p:txBody>
          <a:bodyPr/>
          <a:lstStyle/>
          <a:p>
            <a:pPr eaLnBrk="1" hangingPunct="1">
              <a:lnSpc>
                <a:spcPct val="90000"/>
              </a:lnSpc>
              <a:buFont typeface="Wingdings" pitchFamily="2" charset="2"/>
              <a:buNone/>
            </a:pPr>
            <a:r>
              <a:rPr lang="zh-CN" altLang="en-US" dirty="0" smtClean="0">
                <a:solidFill>
                  <a:schemeClr val="folHlink"/>
                </a:solidFill>
                <a:latin typeface="宋体" pitchFamily="2" charset="-122"/>
              </a:rPr>
              <a:t>双三拍工作方式</a:t>
            </a:r>
          </a:p>
          <a:p>
            <a:pPr eaLnBrk="1" hangingPunct="1">
              <a:lnSpc>
                <a:spcPct val="90000"/>
              </a:lnSpc>
              <a:buFont typeface="Wingdings" pitchFamily="2" charset="2"/>
              <a:buNone/>
            </a:pPr>
            <a:r>
              <a:rPr lang="zh-CN" altLang="en-US" dirty="0" smtClean="0">
                <a:solidFill>
                  <a:srgbClr val="00FF00"/>
                </a:solidFill>
                <a:latin typeface="宋体" pitchFamily="2" charset="-122"/>
              </a:rPr>
              <a:t> </a:t>
            </a:r>
            <a:r>
              <a:rPr lang="zh-CN" altLang="en-US" dirty="0" smtClean="0">
                <a:solidFill>
                  <a:srgbClr val="FF0000"/>
                </a:solidFill>
                <a:latin typeface="宋体" pitchFamily="2" charset="-122"/>
              </a:rPr>
              <a:t>①绕组的通电顺序：</a:t>
            </a:r>
            <a:r>
              <a:rPr lang="en-US" altLang="zh-CN" dirty="0" smtClean="0">
                <a:latin typeface="宋体" pitchFamily="2" charset="-122"/>
              </a:rPr>
              <a:t>AB → BC → CA → AB …</a:t>
            </a:r>
          </a:p>
          <a:p>
            <a:pPr eaLnBrk="1" hangingPunct="1">
              <a:lnSpc>
                <a:spcPct val="90000"/>
              </a:lnSpc>
              <a:buFont typeface="Wingdings" pitchFamily="2" charset="2"/>
              <a:buNone/>
            </a:pPr>
            <a:r>
              <a:rPr lang="en-US" altLang="zh-CN" dirty="0" smtClean="0">
                <a:latin typeface="宋体" pitchFamily="2" charset="-122"/>
              </a:rPr>
              <a:t> </a:t>
            </a:r>
            <a:r>
              <a:rPr lang="en-US" altLang="zh-CN" dirty="0" smtClean="0">
                <a:solidFill>
                  <a:srgbClr val="FF0000"/>
                </a:solidFill>
                <a:latin typeface="宋体" pitchFamily="2" charset="-122"/>
              </a:rPr>
              <a:t>②</a:t>
            </a:r>
            <a:r>
              <a:rPr lang="zh-CN" altLang="en-US" dirty="0" smtClean="0">
                <a:solidFill>
                  <a:srgbClr val="FF0000"/>
                </a:solidFill>
                <a:latin typeface="宋体" pitchFamily="2" charset="-122"/>
              </a:rPr>
              <a:t>电压波形</a:t>
            </a:r>
          </a:p>
          <a:p>
            <a:pPr eaLnBrk="1" hangingPunct="1">
              <a:lnSpc>
                <a:spcPct val="90000"/>
              </a:lnSpc>
              <a:buFont typeface="Wingdings" pitchFamily="2" charset="2"/>
              <a:buNone/>
            </a:pPr>
            <a:endParaRPr lang="zh-CN" altLang="en-US" dirty="0" smtClean="0">
              <a:solidFill>
                <a:srgbClr val="00FF00"/>
              </a:solidFill>
              <a:latin typeface="宋体" pitchFamily="2" charset="-122"/>
            </a:endParaRPr>
          </a:p>
          <a:p>
            <a:pPr eaLnBrk="1" hangingPunct="1">
              <a:lnSpc>
                <a:spcPct val="90000"/>
              </a:lnSpc>
              <a:buFont typeface="Wingdings" pitchFamily="2" charset="2"/>
              <a:buNone/>
            </a:pPr>
            <a:endParaRPr lang="zh-CN" altLang="en-US" dirty="0" smtClean="0">
              <a:latin typeface="宋体" pitchFamily="2" charset="-122"/>
            </a:endParaRPr>
          </a:p>
          <a:p>
            <a:pPr eaLnBrk="1" hangingPunct="1">
              <a:lnSpc>
                <a:spcPct val="90000"/>
              </a:lnSpc>
              <a:buFont typeface="Wingdings" pitchFamily="2" charset="2"/>
              <a:buNone/>
            </a:pPr>
            <a:endParaRPr lang="zh-CN" altLang="en-US" dirty="0" smtClean="0">
              <a:latin typeface="宋体" pitchFamily="2" charset="-122"/>
            </a:endParaRPr>
          </a:p>
          <a:p>
            <a:pPr eaLnBrk="1" hangingPunct="1">
              <a:lnSpc>
                <a:spcPct val="90000"/>
              </a:lnSpc>
              <a:buFont typeface="Wingdings" pitchFamily="2" charset="2"/>
              <a:buNone/>
            </a:pPr>
            <a:r>
              <a:rPr lang="zh-CN" altLang="en-US" dirty="0" smtClean="0">
                <a:solidFill>
                  <a:schemeClr val="folHlink"/>
                </a:solidFill>
                <a:latin typeface="宋体" pitchFamily="2" charset="-122"/>
              </a:rPr>
              <a:t>三相六拍工作方式</a:t>
            </a:r>
          </a:p>
          <a:p>
            <a:pPr eaLnBrk="1" hangingPunct="1">
              <a:lnSpc>
                <a:spcPct val="90000"/>
              </a:lnSpc>
              <a:buFont typeface="Wingdings" pitchFamily="2" charset="2"/>
              <a:buNone/>
            </a:pPr>
            <a:r>
              <a:rPr lang="zh-CN" altLang="en-US" dirty="0" smtClean="0">
                <a:latin typeface="宋体" pitchFamily="2" charset="-122"/>
              </a:rPr>
              <a:t> </a:t>
            </a:r>
            <a:r>
              <a:rPr lang="zh-CN" altLang="en-US" dirty="0" smtClean="0">
                <a:solidFill>
                  <a:srgbClr val="FF0000"/>
                </a:solidFill>
                <a:latin typeface="宋体" pitchFamily="2" charset="-122"/>
              </a:rPr>
              <a:t>①绕组的通电顺序：</a:t>
            </a:r>
            <a:r>
              <a:rPr lang="en-US" altLang="zh-CN" dirty="0" smtClean="0">
                <a:latin typeface="宋体" pitchFamily="2" charset="-122"/>
              </a:rPr>
              <a:t>A → AB → B → BC → C →CA → A → …</a:t>
            </a:r>
          </a:p>
          <a:p>
            <a:pPr eaLnBrk="1" hangingPunct="1">
              <a:lnSpc>
                <a:spcPct val="90000"/>
              </a:lnSpc>
              <a:buFont typeface="Wingdings" pitchFamily="2" charset="2"/>
              <a:buNone/>
            </a:pPr>
            <a:r>
              <a:rPr lang="en-US" altLang="zh-CN" dirty="0" smtClean="0">
                <a:solidFill>
                  <a:srgbClr val="FF0000"/>
                </a:solidFill>
                <a:latin typeface="宋体" pitchFamily="2" charset="-122"/>
              </a:rPr>
              <a:t> ②</a:t>
            </a:r>
            <a:r>
              <a:rPr lang="zh-CN" altLang="en-US" dirty="0" smtClean="0">
                <a:solidFill>
                  <a:srgbClr val="FF0000"/>
                </a:solidFill>
                <a:latin typeface="宋体" pitchFamily="2" charset="-122"/>
              </a:rPr>
              <a:t>电压波形</a:t>
            </a:r>
          </a:p>
        </p:txBody>
      </p:sp>
      <p:pic>
        <p:nvPicPr>
          <p:cNvPr id="60419" name="Picture 5"/>
          <p:cNvPicPr>
            <a:picLocks noChangeAspect="1" noChangeArrowheads="1"/>
          </p:cNvPicPr>
          <p:nvPr/>
        </p:nvPicPr>
        <p:blipFill>
          <a:blip r:embed="rId2" cstate="print"/>
          <a:srcRect/>
          <a:stretch>
            <a:fillRect/>
          </a:stretch>
        </p:blipFill>
        <p:spPr bwMode="auto">
          <a:xfrm>
            <a:off x="3203575" y="1700213"/>
            <a:ext cx="3962400" cy="1482725"/>
          </a:xfrm>
          <a:prstGeom prst="rect">
            <a:avLst/>
          </a:prstGeom>
          <a:noFill/>
          <a:ln w="9525">
            <a:noFill/>
            <a:miter lim="800000"/>
            <a:headEnd/>
            <a:tailEnd/>
          </a:ln>
        </p:spPr>
      </p:pic>
      <p:pic>
        <p:nvPicPr>
          <p:cNvPr id="60420" name="Picture 7"/>
          <p:cNvPicPr>
            <a:picLocks noChangeAspect="1" noChangeArrowheads="1"/>
          </p:cNvPicPr>
          <p:nvPr/>
        </p:nvPicPr>
        <p:blipFill>
          <a:blip r:embed="rId3" cstate="print"/>
          <a:srcRect/>
          <a:stretch>
            <a:fillRect/>
          </a:stretch>
        </p:blipFill>
        <p:spPr bwMode="auto">
          <a:xfrm>
            <a:off x="3203575" y="5013325"/>
            <a:ext cx="4032250" cy="1655763"/>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buFont typeface="Wingdings" pitchFamily="2" charset="2"/>
              <a:buNone/>
            </a:pPr>
            <a:r>
              <a:rPr lang="zh-CN" altLang="en-US" sz="2800" dirty="0" smtClean="0">
                <a:latin typeface="宋体" pitchFamily="2" charset="-122"/>
              </a:rPr>
              <a:t>  步进电机的控制中，有以下三个问题：</a:t>
            </a:r>
          </a:p>
          <a:p>
            <a:pPr eaLnBrk="1" hangingPunct="1">
              <a:buFont typeface="Wingdings" pitchFamily="2" charset="2"/>
              <a:buNone/>
            </a:pPr>
            <a:r>
              <a:rPr lang="zh-CN" altLang="en-US" sz="2800" dirty="0" smtClean="0">
                <a:latin typeface="宋体" pitchFamily="2" charset="-122"/>
              </a:rPr>
              <a:t>   ①步进电机的</a:t>
            </a:r>
            <a:r>
              <a:rPr lang="zh-CN" altLang="en-US" sz="2800" dirty="0" smtClean="0">
                <a:solidFill>
                  <a:srgbClr val="FF0000"/>
                </a:solidFill>
                <a:latin typeface="宋体" pitchFamily="2" charset="-122"/>
              </a:rPr>
              <a:t>精度</a:t>
            </a:r>
            <a:r>
              <a:rPr lang="zh-CN" altLang="en-US" sz="2800" dirty="0" smtClean="0">
                <a:latin typeface="宋体" pitchFamily="2" charset="-122"/>
              </a:rPr>
              <a:t>问题：步进电机的工作精度问题；</a:t>
            </a:r>
          </a:p>
          <a:p>
            <a:pPr eaLnBrk="1" hangingPunct="1">
              <a:buFont typeface="Wingdings" pitchFamily="2" charset="2"/>
              <a:buNone/>
            </a:pPr>
            <a:r>
              <a:rPr lang="zh-CN" altLang="en-US" sz="2800" dirty="0" smtClean="0">
                <a:latin typeface="宋体" pitchFamily="2" charset="-122"/>
              </a:rPr>
              <a:t>   ②</a:t>
            </a:r>
            <a:r>
              <a:rPr lang="zh-CN" altLang="en-US" sz="2800" dirty="0" smtClean="0">
                <a:solidFill>
                  <a:srgbClr val="FF0000"/>
                </a:solidFill>
                <a:latin typeface="宋体" pitchFamily="2" charset="-122"/>
              </a:rPr>
              <a:t>速度</a:t>
            </a:r>
            <a:r>
              <a:rPr lang="zh-CN" altLang="en-US" sz="2800" dirty="0" smtClean="0">
                <a:latin typeface="宋体" pitchFamily="2" charset="-122"/>
              </a:rPr>
              <a:t>调节问题：步进电机运动速度的快慢的调节；</a:t>
            </a:r>
          </a:p>
          <a:p>
            <a:pPr eaLnBrk="1" hangingPunct="1">
              <a:buFont typeface="Wingdings" pitchFamily="2" charset="2"/>
              <a:buNone/>
            </a:pPr>
            <a:r>
              <a:rPr lang="zh-CN" altLang="en-US" sz="2800" dirty="0" smtClean="0">
                <a:latin typeface="宋体" pitchFamily="2" charset="-122"/>
              </a:rPr>
              <a:t>   ③计算机</a:t>
            </a:r>
            <a:r>
              <a:rPr lang="zh-CN" altLang="en-US" sz="2800" dirty="0" smtClean="0">
                <a:solidFill>
                  <a:srgbClr val="FF0000"/>
                </a:solidFill>
                <a:latin typeface="宋体" pitchFamily="2" charset="-122"/>
              </a:rPr>
              <a:t>接口</a:t>
            </a:r>
            <a:r>
              <a:rPr lang="zh-CN" altLang="en-US" sz="2800" dirty="0" smtClean="0">
                <a:latin typeface="宋体" pitchFamily="2" charset="-122"/>
              </a:rPr>
              <a:t>问题：和计算机接口应该注意的问题。</a:t>
            </a:r>
          </a:p>
        </p:txBody>
      </p:sp>
      <p:sp>
        <p:nvSpPr>
          <p:cNvPr id="61442" name="Rectangle 2"/>
          <p:cNvSpPr>
            <a:spLocks noGrp="1" noChangeArrowheads="1"/>
          </p:cNvSpPr>
          <p:nvPr>
            <p:ph type="title"/>
          </p:nvPr>
        </p:nvSpPr>
        <p:spPr/>
        <p:txBody>
          <a:bodyPr/>
          <a:lstStyle/>
          <a:p>
            <a:pPr eaLnBrk="1" hangingPunct="1"/>
            <a:r>
              <a:rPr lang="en-US" altLang="zh-CN" sz="3200" smtClean="0">
                <a:latin typeface="宋体" pitchFamily="2" charset="-122"/>
              </a:rPr>
              <a:t>3  </a:t>
            </a:r>
            <a:r>
              <a:rPr lang="zh-CN" altLang="en-US" sz="3200" smtClean="0">
                <a:latin typeface="宋体" pitchFamily="2" charset="-122"/>
              </a:rPr>
              <a:t>步进电机控制接口及输出字表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468313" y="1484313"/>
            <a:ext cx="7991475" cy="4176712"/>
          </a:xfrm>
        </p:spPr>
        <p:txBody>
          <a:bodyPr/>
          <a:lstStyle/>
          <a:p>
            <a:pPr eaLnBrk="1" hangingPunct="1">
              <a:buFont typeface="Wingdings" pitchFamily="2" charset="2"/>
              <a:buNone/>
            </a:pPr>
            <a:r>
              <a:rPr lang="zh-CN" altLang="en-US" sz="2400" dirty="0" smtClean="0">
                <a:latin typeface="黑体" pitchFamily="49" charset="-122"/>
              </a:rPr>
              <a:t>  </a:t>
            </a:r>
            <a:r>
              <a:rPr lang="zh-CN" altLang="en-US" sz="2400" dirty="0" smtClean="0">
                <a:latin typeface="宋体" pitchFamily="2" charset="-122"/>
              </a:rPr>
              <a:t>在传统的步进电机控制电路中，用</a:t>
            </a:r>
            <a:r>
              <a:rPr lang="zh-CN" altLang="en-US" sz="2400" dirty="0" smtClean="0">
                <a:solidFill>
                  <a:srgbClr val="FF0000"/>
                </a:solidFill>
                <a:latin typeface="宋体" pitchFamily="2" charset="-122"/>
              </a:rPr>
              <a:t>脉冲发生器</a:t>
            </a:r>
            <a:r>
              <a:rPr lang="zh-CN" altLang="en-US" sz="2400" dirty="0" smtClean="0">
                <a:latin typeface="宋体" pitchFamily="2" charset="-122"/>
              </a:rPr>
              <a:t>来产生脉冲，再用环形的</a:t>
            </a:r>
            <a:r>
              <a:rPr lang="zh-CN" altLang="en-US" sz="2400" dirty="0" smtClean="0">
                <a:solidFill>
                  <a:srgbClr val="FF0000"/>
                </a:solidFill>
                <a:latin typeface="宋体" pitchFamily="2" charset="-122"/>
              </a:rPr>
              <a:t>脉冲分配器</a:t>
            </a:r>
            <a:r>
              <a:rPr lang="zh-CN" altLang="en-US" sz="2400" dirty="0" smtClean="0">
                <a:latin typeface="宋体" pitchFamily="2" charset="-122"/>
              </a:rPr>
              <a:t>给各相送脉冲</a:t>
            </a:r>
            <a:r>
              <a:rPr lang="en-US" altLang="zh-CN" sz="2400" dirty="0" smtClean="0">
                <a:latin typeface="宋体" pitchFamily="2" charset="-122"/>
              </a:rPr>
              <a:t>,</a:t>
            </a:r>
            <a:r>
              <a:rPr lang="zh-CN" altLang="en-US" sz="2400" dirty="0" smtClean="0">
                <a:latin typeface="宋体" pitchFamily="2" charset="-122"/>
              </a:rPr>
              <a:t>传统的步进电机控制是由分立元件实现。</a:t>
            </a:r>
          </a:p>
          <a:p>
            <a:pPr eaLnBrk="1" hangingPunct="1">
              <a:buFont typeface="Wingdings" pitchFamily="2" charset="2"/>
              <a:buNone/>
            </a:pPr>
            <a:endParaRPr lang="zh-CN" altLang="en-US" sz="2400" dirty="0" smtClean="0">
              <a:latin typeface="宋体" pitchFamily="2" charset="-122"/>
            </a:endParaRPr>
          </a:p>
          <a:p>
            <a:pPr eaLnBrk="1" hangingPunct="1">
              <a:buFont typeface="Wingdings" pitchFamily="2" charset="2"/>
              <a:buNone/>
            </a:pPr>
            <a:r>
              <a:rPr lang="zh-CN" altLang="en-US" sz="2400" dirty="0" smtClean="0">
                <a:latin typeface="宋体" pitchFamily="2" charset="-122"/>
              </a:rPr>
              <a:t>	现在的步进电机控制一般由计算机控制，取代脉冲分配器。通过控制步进电机的通电顺序和频率达到控制要求。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404813"/>
            <a:ext cx="8713788" cy="3416320"/>
          </a:xfrm>
          <a:prstGeom prst="rect">
            <a:avLst/>
          </a:prstGeom>
          <a:noFill/>
          <a:ln w="12700" cap="sq">
            <a:noFill/>
            <a:miter lim="800000"/>
            <a:headEnd type="none" w="sm" len="sm"/>
            <a:tailEnd type="none" w="sm" len="sm"/>
          </a:ln>
        </p:spPr>
        <p:txBody>
          <a:bodyPr>
            <a:spAutoFit/>
          </a:bodyPr>
          <a:lstStyle/>
          <a:p>
            <a:r>
              <a:rPr lang="en-US" altLang="zh-CN" b="1" dirty="0" err="1">
                <a:latin typeface="宋体" pitchFamily="2" charset="-122"/>
              </a:rPr>
              <a:t>CNC</a:t>
            </a:r>
            <a:r>
              <a:rPr lang="en-US" altLang="zh-CN" b="1" dirty="0">
                <a:latin typeface="宋体" pitchFamily="2" charset="-122"/>
              </a:rPr>
              <a:t> </a:t>
            </a:r>
            <a:r>
              <a:rPr lang="zh-CN" altLang="en-US" b="1" dirty="0">
                <a:latin typeface="宋体" pitchFamily="2" charset="-122"/>
              </a:rPr>
              <a:t>采用一个存储程序的计算机，按照存储在计算机内的控制程序去执行数控装置的一部分或全部功能，在计算机之外的装置是接口。</a:t>
            </a:r>
            <a:endParaRPr lang="zh-CN" altLang="en-US" b="1" dirty="0">
              <a:solidFill>
                <a:schemeClr val="folHlink"/>
              </a:solidFill>
              <a:latin typeface="宋体" pitchFamily="2" charset="-122"/>
            </a:endParaRPr>
          </a:p>
          <a:p>
            <a:r>
              <a:rPr lang="zh-CN" altLang="en-US" b="1" dirty="0">
                <a:solidFill>
                  <a:schemeClr val="folHlink"/>
                </a:solidFill>
                <a:latin typeface="宋体" pitchFamily="2" charset="-122"/>
              </a:rPr>
              <a:t>组成：</a:t>
            </a:r>
            <a:r>
              <a:rPr lang="zh-CN" altLang="en-US" b="1" dirty="0">
                <a:latin typeface="宋体" pitchFamily="2" charset="-122"/>
              </a:rPr>
              <a:t>由输入装置、输出装置、控制器和插补器等四大部分组成。其中，</a:t>
            </a:r>
            <a:r>
              <a:rPr lang="zh-CN" altLang="en-US" b="1" dirty="0">
                <a:solidFill>
                  <a:srgbClr val="FF0000"/>
                </a:solidFill>
                <a:latin typeface="宋体" pitchFamily="2" charset="-122"/>
              </a:rPr>
              <a:t>控制器</a:t>
            </a:r>
            <a:r>
              <a:rPr lang="zh-CN" altLang="en-US" b="1" dirty="0">
                <a:latin typeface="宋体" pitchFamily="2" charset="-122"/>
              </a:rPr>
              <a:t>和</a:t>
            </a:r>
            <a:r>
              <a:rPr lang="zh-CN" altLang="en-US" b="1" dirty="0">
                <a:solidFill>
                  <a:srgbClr val="FF0000"/>
                </a:solidFill>
                <a:latin typeface="宋体" pitchFamily="2" charset="-122"/>
              </a:rPr>
              <a:t>插补器</a:t>
            </a:r>
            <a:r>
              <a:rPr lang="zh-CN" altLang="en-US" b="1" dirty="0">
                <a:latin typeface="宋体" pitchFamily="2" charset="-122"/>
              </a:rPr>
              <a:t>功能以及部分输入输出功能由计算机承担。 </a:t>
            </a:r>
          </a:p>
          <a:p>
            <a:r>
              <a:rPr lang="zh-CN" altLang="en-US" b="1" dirty="0">
                <a:solidFill>
                  <a:schemeClr val="folHlink"/>
                </a:solidFill>
                <a:latin typeface="宋体" pitchFamily="2" charset="-122"/>
              </a:rPr>
              <a:t>插补器：</a:t>
            </a:r>
            <a:r>
              <a:rPr lang="zh-CN" altLang="en-US" b="1" dirty="0">
                <a:solidFill>
                  <a:srgbClr val="FF0000"/>
                </a:solidFill>
                <a:latin typeface="宋体" pitchFamily="2" charset="-122"/>
              </a:rPr>
              <a:t>用于完成插补计算</a:t>
            </a:r>
            <a:r>
              <a:rPr lang="zh-CN" altLang="en-US" b="1" dirty="0">
                <a:latin typeface="宋体" pitchFamily="2" charset="-122"/>
              </a:rPr>
              <a:t>，按给定的基本数据</a:t>
            </a:r>
            <a:r>
              <a:rPr lang="en-US" altLang="zh-CN" b="1" dirty="0">
                <a:latin typeface="宋体" pitchFamily="2" charset="-122"/>
              </a:rPr>
              <a:t>(</a:t>
            </a:r>
            <a:r>
              <a:rPr lang="zh-CN" altLang="en-US" b="1" dirty="0">
                <a:latin typeface="宋体" pitchFamily="2" charset="-122"/>
              </a:rPr>
              <a:t>如直线的终点坐标，圆弧的起、终点坐标等</a:t>
            </a:r>
            <a:r>
              <a:rPr lang="en-US" altLang="zh-CN" b="1" dirty="0">
                <a:latin typeface="宋体" pitchFamily="2" charset="-122"/>
              </a:rPr>
              <a:t>)</a:t>
            </a:r>
            <a:r>
              <a:rPr lang="zh-CN" altLang="en-US" b="1" dirty="0">
                <a:latin typeface="宋体" pitchFamily="2" charset="-122"/>
              </a:rPr>
              <a:t>，</a:t>
            </a:r>
            <a:r>
              <a:rPr lang="zh-CN" altLang="en-US" b="1" dirty="0">
                <a:solidFill>
                  <a:srgbClr val="FF0000"/>
                </a:solidFill>
                <a:latin typeface="宋体" pitchFamily="2" charset="-122"/>
              </a:rPr>
              <a:t>插补</a:t>
            </a:r>
            <a:r>
              <a:rPr lang="en-US" altLang="zh-CN" b="1" dirty="0">
                <a:solidFill>
                  <a:srgbClr val="FF0000"/>
                </a:solidFill>
                <a:latin typeface="宋体" pitchFamily="2" charset="-122"/>
              </a:rPr>
              <a:t>(</a:t>
            </a:r>
            <a:r>
              <a:rPr lang="zh-CN" altLang="en-US" b="1" dirty="0">
                <a:solidFill>
                  <a:srgbClr val="FF0000"/>
                </a:solidFill>
                <a:latin typeface="宋体" pitchFamily="2" charset="-122"/>
              </a:rPr>
              <a:t>插值</a:t>
            </a:r>
            <a:r>
              <a:rPr lang="en-US" altLang="zh-CN" b="1" dirty="0">
                <a:solidFill>
                  <a:srgbClr val="FF0000"/>
                </a:solidFill>
                <a:latin typeface="宋体" pitchFamily="2" charset="-122"/>
              </a:rPr>
              <a:t>)</a:t>
            </a:r>
            <a:r>
              <a:rPr lang="zh-CN" altLang="en-US" b="1" dirty="0">
                <a:solidFill>
                  <a:srgbClr val="FF0000"/>
                </a:solidFill>
                <a:latin typeface="宋体" pitchFamily="2" charset="-122"/>
              </a:rPr>
              <a:t>中间坐标数据</a:t>
            </a:r>
            <a:r>
              <a:rPr lang="zh-CN" altLang="en-US" b="1" dirty="0">
                <a:latin typeface="宋体" pitchFamily="2" charset="-122"/>
              </a:rPr>
              <a:t>，从而把曲线形状描述出来的一种计算。</a:t>
            </a:r>
          </a:p>
        </p:txBody>
      </p:sp>
      <p:pic>
        <p:nvPicPr>
          <p:cNvPr id="14339" name="Picture 3"/>
          <p:cNvPicPr>
            <a:picLocks noChangeAspect="1" noChangeArrowheads="1"/>
          </p:cNvPicPr>
          <p:nvPr/>
        </p:nvPicPr>
        <p:blipFill>
          <a:blip r:embed="rId2" cstate="print"/>
          <a:srcRect/>
          <a:stretch>
            <a:fillRect/>
          </a:stretch>
        </p:blipFill>
        <p:spPr bwMode="auto">
          <a:xfrm>
            <a:off x="611188" y="4581525"/>
            <a:ext cx="8027987"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79388" y="188913"/>
            <a:ext cx="8640762" cy="2519362"/>
          </a:xfrm>
        </p:spPr>
        <p:txBody>
          <a:bodyPr/>
          <a:lstStyle/>
          <a:p>
            <a:pPr eaLnBrk="1" hangingPunct="1">
              <a:buFont typeface="Wingdings" pitchFamily="2" charset="2"/>
              <a:buNone/>
            </a:pPr>
            <a:r>
              <a:rPr lang="zh-CN" altLang="en-US" sz="2400" smtClean="0">
                <a:solidFill>
                  <a:schemeClr val="folHlink"/>
                </a:solidFill>
                <a:latin typeface="宋体" pitchFamily="2" charset="-122"/>
              </a:rPr>
              <a:t>  例：</a:t>
            </a:r>
            <a:r>
              <a:rPr lang="zh-CN" altLang="en-US" sz="2400" smtClean="0">
                <a:latin typeface="宋体" pitchFamily="2" charset="-122"/>
              </a:rPr>
              <a:t> </a:t>
            </a:r>
            <a:r>
              <a:rPr lang="zh-CN" altLang="en-US" sz="2400" smtClean="0">
                <a:solidFill>
                  <a:schemeClr val="folHlink"/>
                </a:solidFill>
                <a:latin typeface="宋体" pitchFamily="2" charset="-122"/>
              </a:rPr>
              <a:t>假定计算机机同时控制</a:t>
            </a:r>
            <a:r>
              <a:rPr lang="en-US" altLang="zh-CN" sz="2400" smtClean="0">
                <a:solidFill>
                  <a:schemeClr val="folHlink"/>
                </a:solidFill>
                <a:latin typeface="宋体" pitchFamily="2" charset="-122"/>
              </a:rPr>
              <a:t>x</a:t>
            </a:r>
            <a:r>
              <a:rPr lang="zh-CN" altLang="en-US" sz="2400" smtClean="0">
                <a:solidFill>
                  <a:schemeClr val="folHlink"/>
                </a:solidFill>
                <a:latin typeface="宋体" pitchFamily="2" charset="-122"/>
              </a:rPr>
              <a:t>轴和</a:t>
            </a:r>
            <a:r>
              <a:rPr lang="en-US" altLang="zh-CN" sz="2400" smtClean="0">
                <a:solidFill>
                  <a:schemeClr val="folHlink"/>
                </a:solidFill>
                <a:latin typeface="宋体" pitchFamily="2" charset="-122"/>
              </a:rPr>
              <a:t>y</a:t>
            </a:r>
            <a:r>
              <a:rPr lang="zh-CN" altLang="en-US" sz="2400" smtClean="0">
                <a:solidFill>
                  <a:schemeClr val="folHlink"/>
                </a:solidFill>
                <a:latin typeface="宋体" pitchFamily="2" charset="-122"/>
              </a:rPr>
              <a:t>轴两台三相步进电机，控制接口如图所示。</a:t>
            </a:r>
            <a:r>
              <a:rPr lang="zh-CN" altLang="en-US" sz="2400" smtClean="0">
                <a:latin typeface="宋体" pitchFamily="2" charset="-122"/>
              </a:rPr>
              <a:t>接口电路选用研华</a:t>
            </a:r>
            <a:r>
              <a:rPr lang="en-US" altLang="zh-CN" sz="2400" smtClean="0">
                <a:latin typeface="宋体" pitchFamily="2" charset="-122"/>
              </a:rPr>
              <a:t>PCL-730(</a:t>
            </a:r>
            <a:r>
              <a:rPr lang="zh-CN" altLang="en-US" sz="2400" smtClean="0">
                <a:latin typeface="宋体" pitchFamily="2" charset="-122"/>
              </a:rPr>
              <a:t>开关量，</a:t>
            </a:r>
            <a:r>
              <a:rPr lang="en-US" altLang="zh-CN" sz="2400" smtClean="0">
                <a:latin typeface="宋体" pitchFamily="2" charset="-122"/>
              </a:rPr>
              <a:t>16</a:t>
            </a:r>
            <a:r>
              <a:rPr lang="zh-CN" altLang="en-US" sz="2400" smtClean="0">
                <a:latin typeface="宋体" pitchFamily="2" charset="-122"/>
              </a:rPr>
              <a:t>路输入、</a:t>
            </a:r>
            <a:r>
              <a:rPr lang="en-US" altLang="zh-CN" sz="2400" smtClean="0">
                <a:latin typeface="宋体" pitchFamily="2" charset="-122"/>
              </a:rPr>
              <a:t>16</a:t>
            </a:r>
            <a:r>
              <a:rPr lang="zh-CN" altLang="en-US" sz="2400" smtClean="0">
                <a:latin typeface="宋体" pitchFamily="2" charset="-122"/>
              </a:rPr>
              <a:t>路输出</a:t>
            </a:r>
            <a:r>
              <a:rPr lang="en-US" altLang="zh-CN" sz="2400" smtClean="0">
                <a:latin typeface="宋体" pitchFamily="2" charset="-122"/>
              </a:rPr>
              <a:t>)</a:t>
            </a:r>
            <a:r>
              <a:rPr lang="zh-CN" altLang="en-US" sz="2400" smtClean="0">
                <a:latin typeface="宋体" pitchFamily="2" charset="-122"/>
              </a:rPr>
              <a:t> 。</a:t>
            </a:r>
          </a:p>
          <a:p>
            <a:pPr eaLnBrk="1" hangingPunct="1">
              <a:buFont typeface="Wingdings" pitchFamily="2" charset="2"/>
              <a:buNone/>
            </a:pPr>
            <a:r>
              <a:rPr lang="zh-CN" altLang="en-US" sz="2400" smtClean="0">
                <a:latin typeface="宋体" pitchFamily="2" charset="-122"/>
              </a:rPr>
              <a:t>    只要确定了步进电机的工作方式，就可以控制各相绕组的通电顺序，实现步进电机正转或反转。</a:t>
            </a:r>
          </a:p>
        </p:txBody>
      </p:sp>
      <p:pic>
        <p:nvPicPr>
          <p:cNvPr id="63491" name="Picture 4" descr="3m18"/>
          <p:cNvPicPr>
            <a:picLocks noChangeAspect="1" noChangeArrowheads="1"/>
          </p:cNvPicPr>
          <p:nvPr/>
        </p:nvPicPr>
        <p:blipFill>
          <a:blip r:embed="rId2" cstate="print"/>
          <a:srcRect/>
          <a:stretch>
            <a:fillRect/>
          </a:stretch>
        </p:blipFill>
        <p:spPr bwMode="auto">
          <a:xfrm>
            <a:off x="1042988" y="2852738"/>
            <a:ext cx="7667625" cy="30321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0"/>
          <p:cNvSpPr txBox="1">
            <a:spLocks noChangeArrowheads="1"/>
          </p:cNvSpPr>
          <p:nvPr/>
        </p:nvSpPr>
        <p:spPr bwMode="auto">
          <a:xfrm>
            <a:off x="250825" y="1412875"/>
            <a:ext cx="8642350" cy="4108450"/>
          </a:xfrm>
          <a:prstGeom prst="rect">
            <a:avLst/>
          </a:prstGeom>
          <a:noFill/>
          <a:ln w="12700" cap="sq">
            <a:noFill/>
            <a:miter lim="800000"/>
            <a:headEnd type="none" w="sm" len="sm"/>
            <a:tailEnd type="none" w="sm" len="sm"/>
          </a:ln>
        </p:spPr>
        <p:txBody>
          <a:bodyPr>
            <a:spAutoFit/>
          </a:bodyPr>
          <a:lstStyle/>
          <a:p>
            <a:r>
              <a:rPr kumimoji="0" lang="zh-CN" altLang="en-US" b="1">
                <a:latin typeface="宋体" pitchFamily="2" charset="-122"/>
              </a:rPr>
              <a:t>输出数据的变化规律由步进电机的相数和工作方式决定。这种</a:t>
            </a:r>
            <a:r>
              <a:rPr kumimoji="0" lang="zh-CN" altLang="en-US" b="1">
                <a:solidFill>
                  <a:schemeClr val="folHlink"/>
                </a:solidFill>
                <a:latin typeface="宋体" pitchFamily="2" charset="-122"/>
              </a:rPr>
              <a:t>输出规律由输出字来表示</a:t>
            </a:r>
            <a:r>
              <a:rPr kumimoji="0" lang="zh-CN" altLang="en-US" b="1">
                <a:latin typeface="宋体" pitchFamily="2" charset="-122"/>
              </a:rPr>
              <a:t>，为了便于寻找，输出字以表的形式存放于计算机指定的存储区域。用“</a:t>
            </a:r>
            <a:r>
              <a:rPr kumimoji="0" lang="en-US" altLang="zh-CN" b="1">
                <a:latin typeface="宋体" pitchFamily="2" charset="-122"/>
              </a:rPr>
              <a:t>1”</a:t>
            </a:r>
            <a:r>
              <a:rPr kumimoji="0" lang="zh-CN" altLang="en-US" b="1">
                <a:latin typeface="宋体" pitchFamily="2" charset="-122"/>
              </a:rPr>
              <a:t>表示绕组通电；用“</a:t>
            </a:r>
            <a:r>
              <a:rPr kumimoji="0" lang="en-US" altLang="zh-CN" b="1">
                <a:latin typeface="宋体" pitchFamily="2" charset="-122"/>
              </a:rPr>
              <a:t>0”</a:t>
            </a:r>
            <a:r>
              <a:rPr kumimoji="0" lang="zh-CN" altLang="en-US" b="1">
                <a:latin typeface="宋体" pitchFamily="2" charset="-122"/>
              </a:rPr>
              <a:t>表示相应的绕组断电。</a:t>
            </a:r>
          </a:p>
          <a:p>
            <a:endParaRPr kumimoji="0" lang="zh-CN" altLang="en-US" b="1">
              <a:latin typeface="宋体" pitchFamily="2" charset="-122"/>
            </a:endParaRPr>
          </a:p>
          <a:p>
            <a:r>
              <a:rPr kumimoji="0" lang="zh-CN" altLang="en-US" b="1">
                <a:latin typeface="宋体" pitchFamily="2" charset="-122"/>
              </a:rPr>
              <a:t>按照相应方式下的控制字从端口输出，就可以使电机转动。在两次输出数据之间有时间间隔，</a:t>
            </a:r>
            <a:r>
              <a:rPr kumimoji="0" lang="zh-CN" altLang="en-US" b="1">
                <a:solidFill>
                  <a:schemeClr val="folHlink"/>
                </a:solidFill>
                <a:latin typeface="宋体" pitchFamily="2" charset="-122"/>
              </a:rPr>
              <a:t>间隔的长短，决定了电机的转速</a:t>
            </a:r>
            <a:r>
              <a:rPr kumimoji="0" lang="zh-CN" altLang="en-US" b="1">
                <a:latin typeface="宋体" pitchFamily="2" charset="-122"/>
              </a:rPr>
              <a:t>，输出字送的快，电机转速高，反之，则低。</a:t>
            </a:r>
          </a:p>
          <a:p>
            <a:endParaRPr kumimoji="0" lang="zh-CN" altLang="en-US" b="1">
              <a:latin typeface="宋体" pitchFamily="2" charset="-122"/>
            </a:endParaRPr>
          </a:p>
          <a:p>
            <a:r>
              <a:rPr kumimoji="0" lang="zh-CN" altLang="en-US" b="1">
                <a:solidFill>
                  <a:schemeClr val="folHlink"/>
                </a:solidFill>
                <a:latin typeface="宋体" pitchFamily="2" charset="-122"/>
              </a:rPr>
              <a:t>电机正反转的实现</a:t>
            </a:r>
            <a:r>
              <a:rPr kumimoji="0" lang="zh-CN" altLang="en-US" b="1">
                <a:latin typeface="宋体" pitchFamily="2" charset="-122"/>
              </a:rPr>
              <a:t>，可以将控制字按正向转动的反向顺序输出即可。</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83" name="Group 51"/>
          <p:cNvGraphicFramePr>
            <a:graphicFrameLocks noGrp="1"/>
          </p:cNvGraphicFramePr>
          <p:nvPr>
            <p:ph/>
          </p:nvPr>
        </p:nvGraphicFramePr>
        <p:xfrm>
          <a:off x="684213" y="908050"/>
          <a:ext cx="7772400" cy="5475290"/>
        </p:xfrm>
        <a:graphic>
          <a:graphicData uri="http://schemas.openxmlformats.org/drawingml/2006/table">
            <a:tbl>
              <a:tblPr/>
              <a:tblGrid>
                <a:gridCol w="1884362"/>
                <a:gridCol w="1884363"/>
                <a:gridCol w="2001837"/>
                <a:gridCol w="2001838"/>
              </a:tblGrid>
              <a:tr h="64611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轴步进电机输出字表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轴步进电机输出字表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693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存储地址标号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低八位输出字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存储地址标号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高八位输出字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1</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00000001=01H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1</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00000001=01H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00000011=03H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00000011=03H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3</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00000010=02H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3</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00000010=02H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4</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00000110=06H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4</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00000110=06H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5</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00000100=04H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5</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00000100=04H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ADX</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6</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00000101=05H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6</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00000101=05H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83" name="Rectangle 50"/>
          <p:cNvSpPr>
            <a:spLocks noChangeArrowheads="1"/>
          </p:cNvSpPr>
          <p:nvPr/>
        </p:nvSpPr>
        <p:spPr bwMode="auto">
          <a:xfrm>
            <a:off x="755650" y="260350"/>
            <a:ext cx="4167188" cy="457200"/>
          </a:xfrm>
          <a:prstGeom prst="rect">
            <a:avLst/>
          </a:prstGeom>
          <a:noFill/>
          <a:ln w="12700" cap="sq">
            <a:noFill/>
            <a:miter lim="800000"/>
            <a:headEnd type="none" w="sm" len="sm"/>
            <a:tailEnd type="none" w="sm" len="sm"/>
          </a:ln>
        </p:spPr>
        <p:txBody>
          <a:bodyPr wrap="none">
            <a:spAutoFit/>
          </a:bodyPr>
          <a:lstStyle/>
          <a:p>
            <a:r>
              <a:rPr lang="zh-CN" altLang="en-US" b="1">
                <a:solidFill>
                  <a:schemeClr val="folHlink"/>
                </a:solidFill>
              </a:rPr>
              <a:t>三相六拍控制方式的输出字表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179388" y="1700213"/>
            <a:ext cx="8713787" cy="4114800"/>
          </a:xfrm>
        </p:spPr>
        <p:txBody>
          <a:bodyPr/>
          <a:lstStyle/>
          <a:p>
            <a:pPr eaLnBrk="1" hangingPunct="1">
              <a:buFont typeface="Wingdings" pitchFamily="2" charset="2"/>
              <a:buNone/>
            </a:pPr>
            <a:r>
              <a:rPr lang="zh-CN" altLang="en-US" sz="2800" smtClean="0">
                <a:latin typeface="宋体" pitchFamily="2" charset="-122"/>
              </a:rPr>
              <a:t>在设计中，需要考虑</a:t>
            </a:r>
          </a:p>
          <a:p>
            <a:pPr eaLnBrk="1" hangingPunct="1">
              <a:buFont typeface="Wingdings" pitchFamily="2" charset="2"/>
              <a:buNone/>
            </a:pPr>
            <a:r>
              <a:rPr lang="zh-CN" altLang="en-US" sz="2800" smtClean="0">
                <a:solidFill>
                  <a:schemeClr val="folHlink"/>
                </a:solidFill>
                <a:latin typeface="宋体" pitchFamily="2" charset="-122"/>
              </a:rPr>
              <a:t>   ①硬件电路</a:t>
            </a:r>
            <a:endParaRPr lang="zh-CN" altLang="en-US" sz="2800" smtClean="0">
              <a:latin typeface="宋体" pitchFamily="2" charset="-122"/>
            </a:endParaRPr>
          </a:p>
          <a:p>
            <a:pPr eaLnBrk="1" hangingPunct="1">
              <a:buFont typeface="Wingdings" pitchFamily="2" charset="2"/>
              <a:buNone/>
            </a:pPr>
            <a:r>
              <a:rPr lang="zh-CN" altLang="en-US" sz="2800" smtClean="0">
                <a:latin typeface="宋体" pitchFamily="2" charset="-122"/>
              </a:rPr>
              <a:t>   </a:t>
            </a:r>
            <a:r>
              <a:rPr lang="zh-CN" altLang="en-US" sz="2800" smtClean="0">
                <a:solidFill>
                  <a:schemeClr val="folHlink"/>
                </a:solidFill>
                <a:latin typeface="宋体" pitchFamily="2" charset="-122"/>
              </a:rPr>
              <a:t>②电机类型</a:t>
            </a:r>
            <a:r>
              <a:rPr lang="zh-CN" altLang="en-US" sz="2800" smtClean="0">
                <a:latin typeface="宋体" pitchFamily="2" charset="-122"/>
              </a:rPr>
              <a:t>（三相、四相等）、步踞角、最高通电频率、最低通电频率等等。频率对应的是速度。</a:t>
            </a:r>
          </a:p>
          <a:p>
            <a:pPr eaLnBrk="1" hangingPunct="1">
              <a:buFont typeface="Wingdings" pitchFamily="2" charset="2"/>
              <a:buNone/>
            </a:pPr>
            <a:r>
              <a:rPr lang="zh-CN" altLang="en-US" sz="2800" smtClean="0">
                <a:latin typeface="宋体" pitchFamily="2" charset="-122"/>
              </a:rPr>
              <a:t>   </a:t>
            </a:r>
            <a:r>
              <a:rPr lang="zh-CN" altLang="en-US" sz="2800" smtClean="0">
                <a:solidFill>
                  <a:schemeClr val="folHlink"/>
                </a:solidFill>
                <a:latin typeface="宋体" pitchFamily="2" charset="-122"/>
              </a:rPr>
              <a:t>③选择工作方式</a:t>
            </a:r>
            <a:endParaRPr lang="zh-CN" altLang="en-US" sz="2800" smtClean="0">
              <a:latin typeface="宋体" pitchFamily="2" charset="-122"/>
            </a:endParaRPr>
          </a:p>
          <a:p>
            <a:pPr eaLnBrk="1" hangingPunct="1">
              <a:buFont typeface="Wingdings" pitchFamily="2" charset="2"/>
              <a:buNone/>
            </a:pPr>
            <a:r>
              <a:rPr lang="zh-CN" altLang="en-US" sz="2800" smtClean="0">
                <a:latin typeface="宋体" pitchFamily="2" charset="-122"/>
              </a:rPr>
              <a:t>   </a:t>
            </a:r>
            <a:r>
              <a:rPr lang="zh-CN" altLang="en-US" sz="2800" smtClean="0">
                <a:solidFill>
                  <a:schemeClr val="folHlink"/>
                </a:solidFill>
                <a:latin typeface="宋体" pitchFamily="2" charset="-122"/>
              </a:rPr>
              <a:t>④电机控制的调速问题</a:t>
            </a:r>
            <a:endParaRPr lang="zh-CN" altLang="en-US" sz="2800" smtClean="0">
              <a:latin typeface="宋体" pitchFamily="2" charset="-122"/>
            </a:endParaRPr>
          </a:p>
        </p:txBody>
      </p:sp>
      <p:sp>
        <p:nvSpPr>
          <p:cNvPr id="66562" name="Rectangle 2"/>
          <p:cNvSpPr>
            <a:spLocks noGrp="1" noChangeArrowheads="1"/>
          </p:cNvSpPr>
          <p:nvPr>
            <p:ph type="title"/>
          </p:nvPr>
        </p:nvSpPr>
        <p:spPr>
          <a:xfrm>
            <a:off x="611188" y="333375"/>
            <a:ext cx="7772400" cy="1143000"/>
          </a:xfrm>
        </p:spPr>
        <p:txBody>
          <a:bodyPr/>
          <a:lstStyle/>
          <a:p>
            <a:pPr eaLnBrk="1" hangingPunct="1"/>
            <a:r>
              <a:rPr lang="en-US" altLang="zh-CN" sz="3200" smtClean="0">
                <a:latin typeface="宋体" pitchFamily="2" charset="-122"/>
              </a:rPr>
              <a:t>4  </a:t>
            </a:r>
            <a:r>
              <a:rPr lang="zh-CN" altLang="en-US" sz="3200" smtClean="0">
                <a:latin typeface="宋体" pitchFamily="2" charset="-122"/>
              </a:rPr>
              <a:t>步进电机控制程序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95288" y="1628775"/>
            <a:ext cx="8569325" cy="3600450"/>
          </a:xfrm>
        </p:spPr>
        <p:txBody>
          <a:bodyPr/>
          <a:lstStyle/>
          <a:p>
            <a:pPr eaLnBrk="1" hangingPunct="1">
              <a:lnSpc>
                <a:spcPct val="80000"/>
              </a:lnSpc>
              <a:buFont typeface="Wingdings" pitchFamily="2" charset="2"/>
              <a:buNone/>
            </a:pPr>
            <a:r>
              <a:rPr lang="zh-CN" altLang="en-US" sz="2400" smtClean="0">
                <a:solidFill>
                  <a:schemeClr val="folHlink"/>
                </a:solidFill>
                <a:latin typeface="宋体" pitchFamily="2" charset="-122"/>
              </a:rPr>
              <a:t>步进电机走步控制程序</a:t>
            </a:r>
          </a:p>
          <a:p>
            <a:pPr eaLnBrk="1" hangingPunct="1">
              <a:lnSpc>
                <a:spcPct val="80000"/>
              </a:lnSpc>
              <a:buFont typeface="Wingdings" pitchFamily="2" charset="2"/>
              <a:buNone/>
            </a:pPr>
            <a:endParaRPr lang="zh-CN" altLang="en-US" sz="2400" smtClean="0">
              <a:solidFill>
                <a:schemeClr val="folHlink"/>
              </a:solidFill>
              <a:latin typeface="宋体" pitchFamily="2" charset="-122"/>
            </a:endParaRPr>
          </a:p>
          <a:p>
            <a:pPr eaLnBrk="1" hangingPunct="1">
              <a:lnSpc>
                <a:spcPct val="80000"/>
              </a:lnSpc>
              <a:buFont typeface="Wingdings" pitchFamily="2" charset="2"/>
              <a:buNone/>
            </a:pPr>
            <a:r>
              <a:rPr lang="zh-CN" altLang="en-US" sz="2400" smtClean="0">
                <a:latin typeface="宋体" pitchFamily="2" charset="-122"/>
              </a:rPr>
              <a:t>   用</a:t>
            </a:r>
            <a:r>
              <a:rPr lang="en-US" altLang="zh-CN" sz="2400" smtClean="0">
                <a:latin typeface="宋体" pitchFamily="2" charset="-122"/>
              </a:rPr>
              <a:t>ADX</a:t>
            </a:r>
            <a:r>
              <a:rPr lang="zh-CN" altLang="en-US" sz="2400" smtClean="0">
                <a:latin typeface="宋体" pitchFamily="2" charset="-122"/>
              </a:rPr>
              <a:t>和</a:t>
            </a:r>
            <a:r>
              <a:rPr lang="en-US" altLang="zh-CN" sz="2400" smtClean="0">
                <a:latin typeface="宋体" pitchFamily="2" charset="-122"/>
              </a:rPr>
              <a:t>ADY</a:t>
            </a:r>
            <a:r>
              <a:rPr lang="zh-CN" altLang="en-US" sz="2400" smtClean="0">
                <a:latin typeface="宋体" pitchFamily="2" charset="-122"/>
              </a:rPr>
              <a:t>分别表示</a:t>
            </a:r>
            <a:r>
              <a:rPr lang="en-US" altLang="zh-CN" sz="2400" smtClean="0">
                <a:latin typeface="宋体" pitchFamily="2" charset="-122"/>
              </a:rPr>
              <a:t>x</a:t>
            </a:r>
            <a:r>
              <a:rPr lang="zh-CN" altLang="en-US" sz="2400" smtClean="0">
                <a:latin typeface="宋体" pitchFamily="2" charset="-122"/>
              </a:rPr>
              <a:t>轴和</a:t>
            </a:r>
            <a:r>
              <a:rPr lang="en-US" altLang="zh-CN" sz="2400" smtClean="0">
                <a:latin typeface="宋体" pitchFamily="2" charset="-122"/>
              </a:rPr>
              <a:t>y</a:t>
            </a:r>
            <a:r>
              <a:rPr lang="zh-CN" altLang="en-US" sz="2400" smtClean="0">
                <a:latin typeface="宋体" pitchFamily="2" charset="-122"/>
              </a:rPr>
              <a:t>轴步进电机输出字表的取数地址指针。且用</a:t>
            </a:r>
            <a:r>
              <a:rPr lang="en-US" altLang="zh-CN" sz="2400" smtClean="0">
                <a:latin typeface="宋体" pitchFamily="2" charset="-122"/>
              </a:rPr>
              <a:t>ZF=1</a:t>
            </a:r>
            <a:r>
              <a:rPr lang="zh-CN" altLang="en-US" sz="2400" smtClean="0">
                <a:latin typeface="宋体" pitchFamily="2" charset="-122"/>
              </a:rPr>
              <a:t>、</a:t>
            </a:r>
            <a:r>
              <a:rPr lang="en-US" altLang="zh-CN" sz="2400" smtClean="0">
                <a:latin typeface="宋体" pitchFamily="2" charset="-122"/>
              </a:rPr>
              <a:t>2</a:t>
            </a:r>
            <a:r>
              <a:rPr lang="zh-CN" altLang="en-US" sz="2400" smtClean="0">
                <a:latin typeface="宋体" pitchFamily="2" charset="-122"/>
              </a:rPr>
              <a:t>、</a:t>
            </a:r>
            <a:r>
              <a:rPr lang="en-US" altLang="zh-CN" sz="2400" smtClean="0">
                <a:latin typeface="宋体" pitchFamily="2" charset="-122"/>
              </a:rPr>
              <a:t>3</a:t>
            </a:r>
            <a:r>
              <a:rPr lang="zh-CN" altLang="en-US" sz="2400" smtClean="0">
                <a:latin typeface="宋体" pitchFamily="2" charset="-122"/>
              </a:rPr>
              <a:t>、</a:t>
            </a:r>
            <a:r>
              <a:rPr lang="en-US" altLang="zh-CN" sz="2400" smtClean="0">
                <a:latin typeface="宋体" pitchFamily="2" charset="-122"/>
              </a:rPr>
              <a:t>4</a:t>
            </a:r>
            <a:r>
              <a:rPr lang="zh-CN" altLang="en-US" sz="2400" smtClean="0">
                <a:latin typeface="宋体" pitchFamily="2" charset="-122"/>
              </a:rPr>
              <a:t>分别表示</a:t>
            </a:r>
            <a:r>
              <a:rPr lang="en-US" altLang="zh-CN" sz="2400" smtClean="0">
                <a:latin typeface="宋体" pitchFamily="2" charset="-122"/>
              </a:rPr>
              <a:t>+x</a:t>
            </a:r>
            <a:r>
              <a:rPr lang="zh-CN" altLang="en-US" sz="2400" smtClean="0">
                <a:latin typeface="宋体" pitchFamily="2" charset="-122"/>
              </a:rPr>
              <a:t>、</a:t>
            </a:r>
            <a:r>
              <a:rPr lang="en-US" altLang="zh-CN" sz="2400" smtClean="0">
                <a:latin typeface="宋体" pitchFamily="2" charset="-122"/>
              </a:rPr>
              <a:t>-x</a:t>
            </a:r>
            <a:r>
              <a:rPr lang="zh-CN" altLang="en-US" sz="2400" smtClean="0">
                <a:latin typeface="宋体" pitchFamily="2" charset="-122"/>
              </a:rPr>
              <a:t>、</a:t>
            </a:r>
            <a:r>
              <a:rPr lang="en-US" altLang="zh-CN" sz="2400" smtClean="0">
                <a:latin typeface="宋体" pitchFamily="2" charset="-122"/>
              </a:rPr>
              <a:t>+y</a:t>
            </a:r>
            <a:r>
              <a:rPr lang="zh-CN" altLang="en-US" sz="2400" smtClean="0">
                <a:latin typeface="宋体" pitchFamily="2" charset="-122"/>
              </a:rPr>
              <a:t>、</a:t>
            </a:r>
            <a:r>
              <a:rPr lang="en-US" altLang="zh-CN" sz="2400" smtClean="0">
                <a:latin typeface="宋体" pitchFamily="2" charset="-122"/>
              </a:rPr>
              <a:t>-y</a:t>
            </a:r>
            <a:r>
              <a:rPr lang="zh-CN" altLang="en-US" sz="2400" smtClean="0">
                <a:latin typeface="宋体" pitchFamily="2" charset="-122"/>
              </a:rPr>
              <a:t>走步方向。 </a:t>
            </a:r>
          </a:p>
          <a:p>
            <a:pPr eaLnBrk="1" hangingPunct="1">
              <a:lnSpc>
                <a:spcPct val="80000"/>
              </a:lnSpc>
              <a:buFont typeface="Wingdings" pitchFamily="2" charset="2"/>
              <a:buNone/>
            </a:pPr>
            <a:endParaRPr lang="zh-CN" altLang="en-US" sz="2400" smtClean="0">
              <a:latin typeface="宋体" pitchFamily="2" charset="-122"/>
            </a:endParaRPr>
          </a:p>
          <a:p>
            <a:pPr eaLnBrk="1" hangingPunct="1">
              <a:lnSpc>
                <a:spcPct val="80000"/>
              </a:lnSpc>
              <a:buFont typeface="Wingdings" pitchFamily="2" charset="2"/>
              <a:buNone/>
            </a:pPr>
            <a:r>
              <a:rPr lang="zh-CN" altLang="en-US" sz="2400" smtClean="0">
                <a:latin typeface="宋体" pitchFamily="2" charset="-122"/>
              </a:rPr>
              <a:t>   在流程图的第一个判断中，</a:t>
            </a:r>
            <a:r>
              <a:rPr lang="en-US" altLang="zh-CN" sz="2400" smtClean="0">
                <a:latin typeface="宋体" pitchFamily="2" charset="-122"/>
              </a:rPr>
              <a:t>ZF</a:t>
            </a:r>
            <a:r>
              <a:rPr lang="zh-CN" altLang="en-US" sz="2400" smtClean="0">
                <a:latin typeface="宋体" pitchFamily="2" charset="-122"/>
              </a:rPr>
              <a:t>通过对</a:t>
            </a:r>
            <a:r>
              <a:rPr lang="en-US" altLang="zh-CN" sz="2400" smtClean="0">
                <a:latin typeface="宋体" pitchFamily="2" charset="-122"/>
              </a:rPr>
              <a:t>Fm</a:t>
            </a:r>
            <a:r>
              <a:rPr lang="zh-CN" altLang="en-US" sz="2400" smtClean="0">
                <a:latin typeface="宋体" pitchFamily="2" charset="-122"/>
              </a:rPr>
              <a:t>的判断来赋值。电机控制程序和插补计算程序结合。</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descr="3m19"/>
          <p:cNvPicPr>
            <a:picLocks noChangeAspect="1" noChangeArrowheads="1"/>
          </p:cNvPicPr>
          <p:nvPr/>
        </p:nvPicPr>
        <p:blipFill>
          <a:blip r:embed="rId2" cstate="print"/>
          <a:srcRect/>
          <a:stretch>
            <a:fillRect/>
          </a:stretch>
        </p:blipFill>
        <p:spPr bwMode="auto">
          <a:xfrm>
            <a:off x="395288" y="549275"/>
            <a:ext cx="8388350" cy="54832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323850" y="260350"/>
            <a:ext cx="8569325" cy="3384550"/>
          </a:xfrm>
        </p:spPr>
        <p:txBody>
          <a:bodyPr/>
          <a:lstStyle/>
          <a:p>
            <a:pPr eaLnBrk="1" hangingPunct="1"/>
            <a:r>
              <a:rPr lang="zh-CN" altLang="en-US" sz="2000" smtClean="0">
                <a:solidFill>
                  <a:schemeClr val="folHlink"/>
                </a:solidFill>
                <a:latin typeface="宋体" pitchFamily="2" charset="-122"/>
              </a:rPr>
              <a:t>步进电机速度控制程序</a:t>
            </a:r>
          </a:p>
          <a:p>
            <a:pPr eaLnBrk="1" hangingPunct="1">
              <a:buFont typeface="Wingdings" pitchFamily="2" charset="2"/>
              <a:buNone/>
            </a:pPr>
            <a:r>
              <a:rPr lang="zh-CN" altLang="en-US" sz="2000" smtClean="0">
                <a:solidFill>
                  <a:schemeClr val="folHlink"/>
                </a:solidFill>
                <a:latin typeface="宋体" pitchFamily="2" charset="-122"/>
              </a:rPr>
              <a:t>注意两点：</a:t>
            </a:r>
          </a:p>
          <a:p>
            <a:pPr eaLnBrk="1" hangingPunct="1">
              <a:buFont typeface="Wingdings" pitchFamily="2" charset="2"/>
              <a:buNone/>
            </a:pPr>
            <a:r>
              <a:rPr lang="zh-CN" altLang="en-US" sz="2000" smtClean="0">
                <a:latin typeface="宋体" pitchFamily="2" charset="-122"/>
              </a:rPr>
              <a:t>  ①速度往往和输出字的输送的频率有关；</a:t>
            </a:r>
          </a:p>
          <a:p>
            <a:pPr eaLnBrk="1" hangingPunct="1">
              <a:buFont typeface="Wingdings" pitchFamily="2" charset="2"/>
              <a:buNone/>
            </a:pPr>
            <a:r>
              <a:rPr lang="zh-CN" altLang="en-US" sz="2000" smtClean="0">
                <a:latin typeface="宋体" pitchFamily="2" charset="-122"/>
              </a:rPr>
              <a:t>  ②调速过程总是有加速问题。</a:t>
            </a:r>
          </a:p>
          <a:p>
            <a:pPr eaLnBrk="1" hangingPunct="1">
              <a:buFont typeface="Wingdings" pitchFamily="2" charset="2"/>
              <a:buNone/>
            </a:pPr>
            <a:r>
              <a:rPr lang="zh-CN" altLang="en-US" sz="2000" smtClean="0">
                <a:solidFill>
                  <a:schemeClr val="folHlink"/>
                </a:solidFill>
                <a:latin typeface="宋体" pitchFamily="2" charset="-122"/>
              </a:rPr>
              <a:t>内容： </a:t>
            </a:r>
          </a:p>
          <a:p>
            <a:pPr eaLnBrk="1" hangingPunct="1">
              <a:buFont typeface="Wingdings" pitchFamily="2" charset="2"/>
              <a:buNone/>
            </a:pPr>
            <a:r>
              <a:rPr lang="zh-CN" altLang="en-US" sz="2000" smtClean="0">
                <a:latin typeface="宋体" pitchFamily="2" charset="-122"/>
              </a:rPr>
              <a:t>  ①按正序或反序取输出字可控制步进电机正转或反转，输出字更换得越快，步进电机的转速越高 ；</a:t>
            </a:r>
          </a:p>
          <a:p>
            <a:pPr eaLnBrk="1" hangingPunct="1">
              <a:buFont typeface="Wingdings" pitchFamily="2" charset="2"/>
              <a:buNone/>
            </a:pPr>
            <a:r>
              <a:rPr lang="zh-CN" altLang="en-US" sz="2000" smtClean="0">
                <a:latin typeface="宋体" pitchFamily="2" charset="-122"/>
              </a:rPr>
              <a:t>  ②控制延时的时间常数，即可达到调速的目的； </a:t>
            </a:r>
            <a:r>
              <a:rPr lang="en-US" altLang="zh-CN" sz="2000" smtClean="0">
                <a:latin typeface="宋体" pitchFamily="2" charset="-122"/>
              </a:rPr>
              <a:t>Ti</a:t>
            </a:r>
            <a:r>
              <a:rPr lang="zh-CN" altLang="en-US" sz="2000" smtClean="0">
                <a:latin typeface="宋体" pitchFamily="2" charset="-122"/>
              </a:rPr>
              <a:t>为相邻两次走步的时间间隔，</a:t>
            </a:r>
            <a:r>
              <a:rPr lang="en-US" altLang="zh-CN" sz="2000" smtClean="0">
                <a:latin typeface="宋体" pitchFamily="2" charset="-122"/>
              </a:rPr>
              <a:t>Vi</a:t>
            </a:r>
            <a:r>
              <a:rPr lang="zh-CN" altLang="en-US" sz="2000" smtClean="0">
                <a:latin typeface="宋体" pitchFamily="2" charset="-122"/>
              </a:rPr>
              <a:t>为进给一步后速度，</a:t>
            </a:r>
            <a:r>
              <a:rPr lang="en-US" altLang="zh-CN" sz="2000" smtClean="0">
                <a:latin typeface="宋体" pitchFamily="2" charset="-122"/>
              </a:rPr>
              <a:t>a</a:t>
            </a:r>
            <a:r>
              <a:rPr lang="zh-CN" altLang="en-US" sz="2000" smtClean="0">
                <a:latin typeface="宋体" pitchFamily="2" charset="-122"/>
              </a:rPr>
              <a:t>为加速度。</a:t>
            </a:r>
          </a:p>
        </p:txBody>
      </p:sp>
      <p:pic>
        <p:nvPicPr>
          <p:cNvPr id="69635" name="Picture 4"/>
          <p:cNvPicPr>
            <a:picLocks noChangeAspect="1" noChangeArrowheads="1"/>
          </p:cNvPicPr>
          <p:nvPr/>
        </p:nvPicPr>
        <p:blipFill>
          <a:blip r:embed="rId2" cstate="print"/>
          <a:srcRect/>
          <a:stretch>
            <a:fillRect/>
          </a:stretch>
        </p:blipFill>
        <p:spPr bwMode="auto">
          <a:xfrm>
            <a:off x="1763713" y="3789363"/>
            <a:ext cx="3313112" cy="29083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357188" y="1428750"/>
            <a:ext cx="8424862" cy="1000125"/>
          </a:xfrm>
        </p:spPr>
        <p:txBody>
          <a:bodyPr>
            <a:normAutofit lnSpcReduction="10000"/>
          </a:bodyPr>
          <a:lstStyle/>
          <a:p>
            <a:pPr eaLnBrk="1" hangingPunct="1">
              <a:lnSpc>
                <a:spcPct val="80000"/>
              </a:lnSpc>
              <a:buFont typeface="Wingdings" pitchFamily="2" charset="2"/>
              <a:buNone/>
            </a:pPr>
            <a:r>
              <a:rPr lang="zh-CN" altLang="en-US" sz="2400" smtClean="0">
                <a:solidFill>
                  <a:schemeClr val="folHlink"/>
                </a:solidFill>
                <a:latin typeface="宋体" pitchFamily="2" charset="-122"/>
              </a:rPr>
              <a:t>数控系统的硬件系统结构及主要部件</a:t>
            </a:r>
          </a:p>
          <a:p>
            <a:pPr eaLnBrk="1" hangingPunct="1">
              <a:lnSpc>
                <a:spcPct val="80000"/>
              </a:lnSpc>
              <a:buFont typeface="Wingdings" pitchFamily="2" charset="2"/>
              <a:buNone/>
            </a:pPr>
            <a:r>
              <a:rPr lang="zh-CN" altLang="en-US" sz="2400" smtClean="0">
                <a:latin typeface="宋体" pitchFamily="2" charset="-122"/>
              </a:rPr>
              <a:t>  （</a:t>
            </a:r>
            <a:r>
              <a:rPr lang="en-US" altLang="zh-CN" sz="2400" smtClean="0">
                <a:latin typeface="宋体" pitchFamily="2" charset="-122"/>
              </a:rPr>
              <a:t>1</a:t>
            </a:r>
            <a:r>
              <a:rPr lang="zh-CN" altLang="en-US" sz="2400" smtClean="0">
                <a:latin typeface="宋体" pitchFamily="2" charset="-122"/>
              </a:rPr>
              <a:t>）工业控制机（</a:t>
            </a:r>
            <a:r>
              <a:rPr lang="en-US" altLang="zh-CN" sz="2400" smtClean="0">
                <a:latin typeface="宋体" pitchFamily="2" charset="-122"/>
              </a:rPr>
              <a:t>IPC</a:t>
            </a:r>
            <a:r>
              <a:rPr lang="zh-CN" altLang="en-US" sz="2400" smtClean="0">
                <a:latin typeface="宋体" pitchFamily="2" charset="-122"/>
              </a:rPr>
              <a:t>）</a:t>
            </a:r>
          </a:p>
          <a:p>
            <a:pPr eaLnBrk="1" hangingPunct="1">
              <a:lnSpc>
                <a:spcPct val="80000"/>
              </a:lnSpc>
              <a:buFont typeface="Wingdings" pitchFamily="2" charset="2"/>
              <a:buNone/>
            </a:pPr>
            <a:r>
              <a:rPr lang="zh-CN" altLang="en-US" sz="2400" smtClean="0">
                <a:latin typeface="宋体" pitchFamily="2" charset="-122"/>
              </a:rPr>
              <a:t>  （</a:t>
            </a:r>
            <a:r>
              <a:rPr lang="en-US" altLang="zh-CN" sz="2400" smtClean="0">
                <a:latin typeface="宋体" pitchFamily="2" charset="-122"/>
              </a:rPr>
              <a:t>2</a:t>
            </a:r>
            <a:r>
              <a:rPr lang="zh-CN" altLang="en-US" sz="2400" smtClean="0">
                <a:latin typeface="宋体" pitchFamily="2" charset="-122"/>
              </a:rPr>
              <a:t>）运动控制卡</a:t>
            </a:r>
          </a:p>
        </p:txBody>
      </p:sp>
      <p:sp>
        <p:nvSpPr>
          <p:cNvPr id="70658" name="Rectangle 2"/>
          <p:cNvSpPr>
            <a:spLocks noGrp="1" noChangeArrowheads="1"/>
          </p:cNvSpPr>
          <p:nvPr>
            <p:ph type="title"/>
          </p:nvPr>
        </p:nvSpPr>
        <p:spPr>
          <a:xfrm>
            <a:off x="714375" y="142875"/>
            <a:ext cx="7772400" cy="1143000"/>
          </a:xfrm>
        </p:spPr>
        <p:txBody>
          <a:bodyPr/>
          <a:lstStyle/>
          <a:p>
            <a:pPr eaLnBrk="1" hangingPunct="1"/>
            <a:r>
              <a:rPr lang="en-US" altLang="zh-CN" sz="3000" smtClean="0">
                <a:latin typeface="宋体" pitchFamily="2" charset="-122"/>
              </a:rPr>
              <a:t>5 </a:t>
            </a:r>
            <a:r>
              <a:rPr lang="zh-CN" altLang="en-US" sz="3000" smtClean="0">
                <a:latin typeface="宋体" pitchFamily="2" charset="-122"/>
              </a:rPr>
              <a:t>数控系统设计举例</a:t>
            </a:r>
            <a:r>
              <a:rPr lang="en-US" altLang="zh-CN" sz="3000" smtClean="0">
                <a:latin typeface="宋体" pitchFamily="2" charset="-122"/>
              </a:rPr>
              <a:t>-</a:t>
            </a:r>
            <a:r>
              <a:rPr lang="zh-CN" altLang="en-US" sz="3000" smtClean="0">
                <a:latin typeface="宋体" pitchFamily="2" charset="-122"/>
              </a:rPr>
              <a:t>三轴步进电机控制</a:t>
            </a:r>
          </a:p>
        </p:txBody>
      </p:sp>
      <p:pic>
        <p:nvPicPr>
          <p:cNvPr id="70660" name="Picture 26"/>
          <p:cNvPicPr>
            <a:picLocks noChangeAspect="1" noChangeArrowheads="1"/>
          </p:cNvPicPr>
          <p:nvPr/>
        </p:nvPicPr>
        <p:blipFill>
          <a:blip r:embed="rId2" cstate="print"/>
          <a:srcRect/>
          <a:stretch>
            <a:fillRect/>
          </a:stretch>
        </p:blipFill>
        <p:spPr bwMode="auto">
          <a:xfrm>
            <a:off x="428625" y="3214688"/>
            <a:ext cx="7993063" cy="2376487"/>
          </a:xfrm>
          <a:prstGeom prst="rect">
            <a:avLst/>
          </a:prstGeom>
          <a:noFill/>
          <a:ln w="9525" algn="ctr">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500063" y="642938"/>
            <a:ext cx="8286750" cy="500062"/>
          </a:xfrm>
        </p:spPr>
        <p:txBody>
          <a:bodyPr>
            <a:normAutofit fontScale="77500" lnSpcReduction="20000"/>
          </a:bodyPr>
          <a:lstStyle/>
          <a:p>
            <a:pPr eaLnBrk="1" hangingPunct="1">
              <a:lnSpc>
                <a:spcPct val="80000"/>
              </a:lnSpc>
              <a:buFont typeface="Wingdings" pitchFamily="2" charset="2"/>
              <a:buNone/>
            </a:pPr>
            <a:r>
              <a:rPr lang="zh-CN" altLang="en-US" sz="2400" smtClean="0">
                <a:solidFill>
                  <a:schemeClr val="folHlink"/>
                </a:solidFill>
                <a:latin typeface="宋体" pitchFamily="2" charset="-122"/>
              </a:rPr>
              <a:t>数控系统的软件结构及主要功能模块</a:t>
            </a:r>
          </a:p>
          <a:p>
            <a:pPr eaLnBrk="1" hangingPunct="1">
              <a:lnSpc>
                <a:spcPct val="80000"/>
              </a:lnSpc>
              <a:buFont typeface="Wingdings" pitchFamily="2" charset="2"/>
              <a:buNone/>
            </a:pPr>
            <a:r>
              <a:rPr lang="zh-CN" altLang="en-US" sz="2400" smtClean="0">
                <a:latin typeface="宋体" pitchFamily="2" charset="-122"/>
              </a:rPr>
              <a:t>    </a:t>
            </a:r>
            <a:endParaRPr lang="zh-CN" altLang="en-US" smtClean="0"/>
          </a:p>
        </p:txBody>
      </p:sp>
      <p:pic>
        <p:nvPicPr>
          <p:cNvPr id="71683" name="Picture 6"/>
          <p:cNvPicPr>
            <a:picLocks noChangeAspect="1" noChangeArrowheads="1"/>
          </p:cNvPicPr>
          <p:nvPr/>
        </p:nvPicPr>
        <p:blipFill>
          <a:blip r:embed="rId2" cstate="print"/>
          <a:srcRect/>
          <a:stretch>
            <a:fillRect/>
          </a:stretch>
        </p:blipFill>
        <p:spPr bwMode="auto">
          <a:xfrm>
            <a:off x="1071563" y="1214438"/>
            <a:ext cx="7205662" cy="5486400"/>
          </a:xfrm>
          <a:prstGeom prst="rect">
            <a:avLst/>
          </a:prstGeom>
          <a:noFill/>
          <a:ln w="9525" algn="ctr">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468313" y="1981200"/>
            <a:ext cx="8280400" cy="4114800"/>
          </a:xfrm>
        </p:spPr>
        <p:txBody>
          <a:bodyPr/>
          <a:lstStyle/>
          <a:p>
            <a:pPr eaLnBrk="1" hangingPunct="1">
              <a:buFont typeface="Wingdings" pitchFamily="2" charset="2"/>
              <a:buNone/>
            </a:pPr>
            <a:r>
              <a:rPr lang="zh-CN" altLang="en-US" sz="2800" smtClean="0">
                <a:latin typeface="宋体" pitchFamily="2" charset="-122"/>
              </a:rPr>
              <a:t>在自动控制系统中，把输出量能够以一定准确度跟随输入量变化的系统称为随动系统，亦称伺服系统。例如，数控机床的伺服系统是指以机床移动部件的位置和速度作为控制量的自动控制系统，又称为随动系统。</a:t>
            </a:r>
          </a:p>
          <a:p>
            <a:pPr eaLnBrk="1" hangingPunct="1">
              <a:buFont typeface="Wingdings" pitchFamily="2" charset="2"/>
              <a:buNone/>
            </a:pPr>
            <a:endParaRPr lang="zh-CN" altLang="en-US" sz="2800" smtClean="0">
              <a:latin typeface="宋体" pitchFamily="2" charset="-122"/>
            </a:endParaRPr>
          </a:p>
          <a:p>
            <a:pPr eaLnBrk="1" hangingPunct="1">
              <a:buFont typeface="Wingdings" pitchFamily="2" charset="2"/>
              <a:buNone/>
            </a:pPr>
            <a:r>
              <a:rPr lang="zh-CN" altLang="en-US" sz="2800" smtClean="0">
                <a:latin typeface="宋体" pitchFamily="2" charset="-122"/>
              </a:rPr>
              <a:t>伺服系统由伺服驱动装置和驱动元件</a:t>
            </a:r>
            <a:r>
              <a:rPr lang="en-US" altLang="zh-CN" sz="2800" smtClean="0">
                <a:latin typeface="宋体" pitchFamily="2" charset="-122"/>
              </a:rPr>
              <a:t>(</a:t>
            </a:r>
            <a:r>
              <a:rPr lang="zh-CN" altLang="en-US" sz="2800" smtClean="0">
                <a:latin typeface="宋体" pitchFamily="2" charset="-122"/>
              </a:rPr>
              <a:t>或称执行元件，即伺服电机</a:t>
            </a:r>
            <a:r>
              <a:rPr lang="en-US" altLang="zh-CN" sz="2800" smtClean="0">
                <a:latin typeface="宋体" pitchFamily="2" charset="-122"/>
              </a:rPr>
              <a:t>)</a:t>
            </a:r>
            <a:r>
              <a:rPr lang="zh-CN" altLang="en-US" sz="2800" smtClean="0">
                <a:latin typeface="宋体" pitchFamily="2" charset="-122"/>
              </a:rPr>
              <a:t>组成。高性能的伺服系统还有检测装置，反馈实际的输出状态。</a:t>
            </a:r>
          </a:p>
        </p:txBody>
      </p:sp>
      <p:sp>
        <p:nvSpPr>
          <p:cNvPr id="72706" name="Rectangle 2"/>
          <p:cNvSpPr>
            <a:spLocks noGrp="1" noChangeArrowheads="1"/>
          </p:cNvSpPr>
          <p:nvPr>
            <p:ph type="title"/>
          </p:nvPr>
        </p:nvSpPr>
        <p:spPr/>
        <p:txBody>
          <a:bodyPr/>
          <a:lstStyle/>
          <a:p>
            <a:pPr eaLnBrk="1" hangingPunct="1"/>
            <a:r>
              <a:rPr lang="en-US" altLang="zh-CN" smtClean="0">
                <a:latin typeface="宋体" pitchFamily="2" charset="-122"/>
              </a:rPr>
              <a:t>4.5 </a:t>
            </a:r>
            <a:r>
              <a:rPr lang="zh-CN" altLang="en-US" smtClean="0">
                <a:latin typeface="宋体" pitchFamily="2" charset="-122"/>
              </a:rPr>
              <a:t>多轴伺服驱动控制技术（略）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56"/>
          <p:cNvSpPr>
            <a:spLocks noChangeShapeType="1"/>
          </p:cNvSpPr>
          <p:nvPr/>
        </p:nvSpPr>
        <p:spPr bwMode="auto">
          <a:xfrm>
            <a:off x="650875" y="1631950"/>
            <a:ext cx="0" cy="3889375"/>
          </a:xfrm>
          <a:prstGeom prst="line">
            <a:avLst/>
          </a:prstGeom>
          <a:noFill/>
          <a:ln w="38100">
            <a:solidFill>
              <a:schemeClr val="tx1"/>
            </a:solidFill>
            <a:round/>
            <a:headEnd type="triangle" w="med" len="med"/>
            <a:tailEnd/>
          </a:ln>
        </p:spPr>
        <p:txBody>
          <a:bodyPr/>
          <a:lstStyle/>
          <a:p>
            <a:endParaRPr lang="zh-CN" altLang="en-US"/>
          </a:p>
        </p:txBody>
      </p:sp>
      <p:sp>
        <p:nvSpPr>
          <p:cNvPr id="15363" name="Line 57"/>
          <p:cNvSpPr>
            <a:spLocks noChangeShapeType="1"/>
          </p:cNvSpPr>
          <p:nvPr/>
        </p:nvSpPr>
        <p:spPr bwMode="auto">
          <a:xfrm>
            <a:off x="650875" y="5521325"/>
            <a:ext cx="4751388" cy="0"/>
          </a:xfrm>
          <a:prstGeom prst="line">
            <a:avLst/>
          </a:prstGeom>
          <a:noFill/>
          <a:ln w="38100">
            <a:solidFill>
              <a:schemeClr val="tx1"/>
            </a:solidFill>
            <a:round/>
            <a:headEnd/>
            <a:tailEnd type="triangle" w="med" len="med"/>
          </a:ln>
        </p:spPr>
        <p:txBody>
          <a:bodyPr/>
          <a:lstStyle/>
          <a:p>
            <a:endParaRPr lang="zh-CN" altLang="en-US"/>
          </a:p>
        </p:txBody>
      </p:sp>
      <p:sp>
        <p:nvSpPr>
          <p:cNvPr id="15364" name="Oval 58"/>
          <p:cNvSpPr>
            <a:spLocks noChangeArrowheads="1"/>
          </p:cNvSpPr>
          <p:nvPr/>
        </p:nvSpPr>
        <p:spPr bwMode="auto">
          <a:xfrm>
            <a:off x="1009650" y="4945063"/>
            <a:ext cx="144463" cy="144462"/>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5365" name="Oval 59"/>
          <p:cNvSpPr>
            <a:spLocks noChangeArrowheads="1"/>
          </p:cNvSpPr>
          <p:nvPr/>
        </p:nvSpPr>
        <p:spPr bwMode="auto">
          <a:xfrm>
            <a:off x="2451100" y="4945063"/>
            <a:ext cx="142875" cy="144462"/>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5366" name="Oval 60"/>
          <p:cNvSpPr>
            <a:spLocks noChangeArrowheads="1"/>
          </p:cNvSpPr>
          <p:nvPr/>
        </p:nvSpPr>
        <p:spPr bwMode="auto">
          <a:xfrm>
            <a:off x="3386138" y="3432175"/>
            <a:ext cx="144462" cy="144463"/>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5367" name="Oval 61"/>
          <p:cNvSpPr>
            <a:spLocks noChangeArrowheads="1"/>
          </p:cNvSpPr>
          <p:nvPr/>
        </p:nvSpPr>
        <p:spPr bwMode="auto">
          <a:xfrm>
            <a:off x="4610100" y="2208213"/>
            <a:ext cx="144463" cy="14287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5368" name="Text Box 62"/>
          <p:cNvSpPr txBox="1">
            <a:spLocks noChangeArrowheads="1"/>
          </p:cNvSpPr>
          <p:nvPr/>
        </p:nvSpPr>
        <p:spPr bwMode="auto">
          <a:xfrm>
            <a:off x="5365750" y="5449888"/>
            <a:ext cx="322263" cy="366712"/>
          </a:xfrm>
          <a:prstGeom prst="rect">
            <a:avLst/>
          </a:prstGeom>
          <a:noFill/>
          <a:ln w="9525">
            <a:noFill/>
            <a:miter lim="800000"/>
            <a:headEnd/>
            <a:tailEnd/>
          </a:ln>
        </p:spPr>
        <p:txBody>
          <a:bodyPr>
            <a:spAutoFit/>
          </a:bodyPr>
          <a:lstStyle/>
          <a:p>
            <a:pPr>
              <a:spcBef>
                <a:spcPct val="50000"/>
              </a:spcBef>
            </a:pPr>
            <a:r>
              <a:rPr kumimoji="0" lang="en-US" altLang="zh-CN" sz="1800" b="1">
                <a:latin typeface="Garamond" pitchFamily="18" charset="0"/>
              </a:rPr>
              <a:t>x</a:t>
            </a:r>
            <a:endParaRPr kumimoji="0" lang="en-US" altLang="zh-CN" sz="1800">
              <a:latin typeface="Arial" charset="0"/>
            </a:endParaRPr>
          </a:p>
        </p:txBody>
      </p:sp>
      <p:sp>
        <p:nvSpPr>
          <p:cNvPr id="15369" name="Text Box 63"/>
          <p:cNvSpPr txBox="1">
            <a:spLocks noChangeArrowheads="1"/>
          </p:cNvSpPr>
          <p:nvPr/>
        </p:nvSpPr>
        <p:spPr bwMode="auto">
          <a:xfrm>
            <a:off x="217488" y="1416050"/>
            <a:ext cx="360362" cy="366713"/>
          </a:xfrm>
          <a:prstGeom prst="rect">
            <a:avLst/>
          </a:prstGeom>
          <a:noFill/>
          <a:ln w="9525">
            <a:noFill/>
            <a:miter lim="800000"/>
            <a:headEnd/>
            <a:tailEnd/>
          </a:ln>
        </p:spPr>
        <p:txBody>
          <a:bodyPr>
            <a:spAutoFit/>
          </a:bodyPr>
          <a:lstStyle/>
          <a:p>
            <a:pPr>
              <a:spcBef>
                <a:spcPct val="50000"/>
              </a:spcBef>
            </a:pPr>
            <a:r>
              <a:rPr kumimoji="0" lang="en-US" altLang="zh-CN" sz="1800" b="1">
                <a:latin typeface="Garamond" pitchFamily="18" charset="0"/>
              </a:rPr>
              <a:t>y</a:t>
            </a:r>
            <a:endParaRPr kumimoji="0" lang="en-US" altLang="zh-CN" sz="1800">
              <a:latin typeface="Arial" charset="0"/>
            </a:endParaRPr>
          </a:p>
        </p:txBody>
      </p:sp>
      <p:sp>
        <p:nvSpPr>
          <p:cNvPr id="15370" name="Text Box 64"/>
          <p:cNvSpPr txBox="1">
            <a:spLocks noChangeArrowheads="1"/>
          </p:cNvSpPr>
          <p:nvPr/>
        </p:nvSpPr>
        <p:spPr bwMode="auto">
          <a:xfrm rot="-139496">
            <a:off x="1044575" y="5016500"/>
            <a:ext cx="360363" cy="366713"/>
          </a:xfrm>
          <a:prstGeom prst="rect">
            <a:avLst/>
          </a:prstGeom>
          <a:noFill/>
          <a:ln w="9525">
            <a:noFill/>
            <a:miter lim="800000"/>
            <a:headEnd/>
            <a:tailEnd/>
          </a:ln>
        </p:spPr>
        <p:txBody>
          <a:bodyPr>
            <a:spAutoFit/>
          </a:bodyPr>
          <a:lstStyle/>
          <a:p>
            <a:pPr>
              <a:spcBef>
                <a:spcPct val="50000"/>
              </a:spcBef>
            </a:pPr>
            <a:r>
              <a:rPr kumimoji="0" lang="en-US" altLang="zh-CN" sz="1800">
                <a:latin typeface="Garamond" pitchFamily="18" charset="0"/>
              </a:rPr>
              <a:t>a</a:t>
            </a:r>
            <a:endParaRPr kumimoji="0" lang="en-US" altLang="zh-CN" sz="1800">
              <a:latin typeface="Arial" charset="0"/>
            </a:endParaRPr>
          </a:p>
        </p:txBody>
      </p:sp>
      <p:sp>
        <p:nvSpPr>
          <p:cNvPr id="15371" name="Text Box 66"/>
          <p:cNvSpPr txBox="1">
            <a:spLocks noChangeArrowheads="1"/>
          </p:cNvSpPr>
          <p:nvPr/>
        </p:nvSpPr>
        <p:spPr bwMode="auto">
          <a:xfrm>
            <a:off x="2593975" y="5016500"/>
            <a:ext cx="358775" cy="366713"/>
          </a:xfrm>
          <a:prstGeom prst="rect">
            <a:avLst/>
          </a:prstGeom>
          <a:noFill/>
          <a:ln w="9525">
            <a:noFill/>
            <a:miter lim="800000"/>
            <a:headEnd/>
            <a:tailEnd/>
          </a:ln>
        </p:spPr>
        <p:txBody>
          <a:bodyPr>
            <a:spAutoFit/>
          </a:bodyPr>
          <a:lstStyle/>
          <a:p>
            <a:pPr>
              <a:spcBef>
                <a:spcPct val="50000"/>
              </a:spcBef>
            </a:pPr>
            <a:r>
              <a:rPr kumimoji="0" lang="en-US" altLang="zh-CN" sz="1800">
                <a:latin typeface="Garamond" pitchFamily="18" charset="0"/>
              </a:rPr>
              <a:t>b</a:t>
            </a:r>
            <a:endParaRPr kumimoji="0" lang="en-US" altLang="zh-CN" sz="1800">
              <a:latin typeface="Arial" charset="0"/>
            </a:endParaRPr>
          </a:p>
        </p:txBody>
      </p:sp>
      <p:sp>
        <p:nvSpPr>
          <p:cNvPr id="15372" name="Text Box 67"/>
          <p:cNvSpPr txBox="1">
            <a:spLocks noChangeArrowheads="1"/>
          </p:cNvSpPr>
          <p:nvPr/>
        </p:nvSpPr>
        <p:spPr bwMode="auto">
          <a:xfrm>
            <a:off x="3025775" y="3144838"/>
            <a:ext cx="360363" cy="366712"/>
          </a:xfrm>
          <a:prstGeom prst="rect">
            <a:avLst/>
          </a:prstGeom>
          <a:noFill/>
          <a:ln w="9525">
            <a:noFill/>
            <a:miter lim="800000"/>
            <a:headEnd/>
            <a:tailEnd/>
          </a:ln>
        </p:spPr>
        <p:txBody>
          <a:bodyPr>
            <a:spAutoFit/>
          </a:bodyPr>
          <a:lstStyle/>
          <a:p>
            <a:pPr>
              <a:spcBef>
                <a:spcPct val="50000"/>
              </a:spcBef>
            </a:pPr>
            <a:r>
              <a:rPr kumimoji="0" lang="en-US" altLang="zh-CN" sz="1800">
                <a:latin typeface="Garamond" pitchFamily="18" charset="0"/>
              </a:rPr>
              <a:t>c</a:t>
            </a:r>
            <a:endParaRPr kumimoji="0" lang="en-US" altLang="zh-CN" sz="1800">
              <a:latin typeface="Arial" charset="0"/>
            </a:endParaRPr>
          </a:p>
        </p:txBody>
      </p:sp>
      <p:sp>
        <p:nvSpPr>
          <p:cNvPr id="15373" name="Text Box 68"/>
          <p:cNvSpPr txBox="1">
            <a:spLocks noChangeArrowheads="1"/>
          </p:cNvSpPr>
          <p:nvPr/>
        </p:nvSpPr>
        <p:spPr bwMode="auto">
          <a:xfrm>
            <a:off x="4754563" y="2065338"/>
            <a:ext cx="360362" cy="366712"/>
          </a:xfrm>
          <a:prstGeom prst="rect">
            <a:avLst/>
          </a:prstGeom>
          <a:noFill/>
          <a:ln w="9525">
            <a:noFill/>
            <a:miter lim="800000"/>
            <a:headEnd/>
            <a:tailEnd/>
          </a:ln>
        </p:spPr>
        <p:txBody>
          <a:bodyPr>
            <a:spAutoFit/>
          </a:bodyPr>
          <a:lstStyle/>
          <a:p>
            <a:pPr>
              <a:spcBef>
                <a:spcPct val="50000"/>
              </a:spcBef>
            </a:pPr>
            <a:r>
              <a:rPr kumimoji="0" lang="en-US" altLang="zh-CN" sz="1800">
                <a:latin typeface="Garamond" pitchFamily="18" charset="0"/>
              </a:rPr>
              <a:t>d</a:t>
            </a:r>
            <a:endParaRPr kumimoji="0" lang="en-US" altLang="zh-CN" sz="1800">
              <a:latin typeface="Arial" charset="0"/>
            </a:endParaRPr>
          </a:p>
        </p:txBody>
      </p:sp>
      <p:sp>
        <p:nvSpPr>
          <p:cNvPr id="15374" name="Line 69"/>
          <p:cNvSpPr>
            <a:spLocks noChangeShapeType="1"/>
          </p:cNvSpPr>
          <p:nvPr/>
        </p:nvSpPr>
        <p:spPr bwMode="auto">
          <a:xfrm>
            <a:off x="1117600" y="5016500"/>
            <a:ext cx="1390650" cy="4763"/>
          </a:xfrm>
          <a:prstGeom prst="line">
            <a:avLst/>
          </a:prstGeom>
          <a:noFill/>
          <a:ln w="38100">
            <a:solidFill>
              <a:schemeClr val="tx1"/>
            </a:solidFill>
            <a:round/>
            <a:headEnd/>
            <a:tailEnd/>
          </a:ln>
        </p:spPr>
        <p:txBody>
          <a:bodyPr/>
          <a:lstStyle/>
          <a:p>
            <a:endParaRPr lang="zh-CN" altLang="en-US"/>
          </a:p>
        </p:txBody>
      </p:sp>
      <p:sp>
        <p:nvSpPr>
          <p:cNvPr id="15375" name="Line 70"/>
          <p:cNvSpPr>
            <a:spLocks noChangeShapeType="1"/>
          </p:cNvSpPr>
          <p:nvPr/>
        </p:nvSpPr>
        <p:spPr bwMode="auto">
          <a:xfrm flipV="1">
            <a:off x="2593975" y="3576638"/>
            <a:ext cx="865188" cy="1368425"/>
          </a:xfrm>
          <a:prstGeom prst="line">
            <a:avLst/>
          </a:prstGeom>
          <a:noFill/>
          <a:ln w="38100">
            <a:solidFill>
              <a:schemeClr val="tx1"/>
            </a:solidFill>
            <a:round/>
            <a:headEnd/>
            <a:tailEnd/>
          </a:ln>
        </p:spPr>
        <p:txBody>
          <a:bodyPr/>
          <a:lstStyle/>
          <a:p>
            <a:endParaRPr lang="zh-CN" altLang="en-US"/>
          </a:p>
        </p:txBody>
      </p:sp>
      <p:sp>
        <p:nvSpPr>
          <p:cNvPr id="15376" name="Arc 71"/>
          <p:cNvSpPr>
            <a:spLocks/>
          </p:cNvSpPr>
          <p:nvPr/>
        </p:nvSpPr>
        <p:spPr bwMode="auto">
          <a:xfrm rot="5400000" flipH="1" flipV="1">
            <a:off x="3532982" y="2353469"/>
            <a:ext cx="1150937" cy="115252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15377" name="Text Box 72"/>
          <p:cNvSpPr txBox="1">
            <a:spLocks noChangeArrowheads="1"/>
          </p:cNvSpPr>
          <p:nvPr/>
        </p:nvSpPr>
        <p:spPr bwMode="auto">
          <a:xfrm>
            <a:off x="5508625" y="1196975"/>
            <a:ext cx="3240088" cy="3046988"/>
          </a:xfrm>
          <a:prstGeom prst="rect">
            <a:avLst/>
          </a:prstGeom>
          <a:noFill/>
          <a:ln w="9525">
            <a:noFill/>
            <a:miter lim="800000"/>
            <a:headEnd/>
            <a:tailEnd/>
          </a:ln>
        </p:spPr>
        <p:txBody>
          <a:bodyPr>
            <a:spAutoFit/>
          </a:bodyPr>
          <a:lstStyle/>
          <a:p>
            <a:r>
              <a:rPr lang="zh-CN" altLang="en-US" b="1" dirty="0"/>
              <a:t>求中间值的数值计算方法称为</a:t>
            </a:r>
            <a:r>
              <a:rPr lang="zh-CN" altLang="en-US" b="1" dirty="0">
                <a:solidFill>
                  <a:srgbClr val="FF0000"/>
                </a:solidFill>
              </a:rPr>
              <a:t>插值或插补</a:t>
            </a:r>
            <a:r>
              <a:rPr lang="zh-CN" altLang="en-US" b="1" dirty="0"/>
              <a:t>。 </a:t>
            </a:r>
          </a:p>
          <a:p>
            <a:r>
              <a:rPr lang="zh-CN" altLang="en-US" b="1" dirty="0"/>
              <a:t>通过给定的基点坐标，以一定的速度连续定出一系列中间点。中间点的坐标值是以一定的精度逼近给定的线段。</a:t>
            </a:r>
            <a:endParaRPr lang="en-US" altLang="zh-CN" b="1" dirty="0"/>
          </a:p>
        </p:txBody>
      </p:sp>
      <p:sp>
        <p:nvSpPr>
          <p:cNvPr id="15378" name="Text Box 74"/>
          <p:cNvSpPr txBox="1">
            <a:spLocks noChangeArrowheads="1"/>
          </p:cNvSpPr>
          <p:nvPr/>
        </p:nvSpPr>
        <p:spPr bwMode="auto">
          <a:xfrm>
            <a:off x="468313" y="5670550"/>
            <a:ext cx="8207375" cy="1200329"/>
          </a:xfrm>
          <a:prstGeom prst="rect">
            <a:avLst/>
          </a:prstGeom>
          <a:noFill/>
          <a:ln w="9525">
            <a:noFill/>
            <a:miter lim="800000"/>
            <a:headEnd/>
            <a:tailEnd/>
          </a:ln>
        </p:spPr>
        <p:txBody>
          <a:bodyPr>
            <a:spAutoFit/>
          </a:bodyPr>
          <a:lstStyle/>
          <a:p>
            <a:pPr>
              <a:spcBef>
                <a:spcPct val="50000"/>
              </a:spcBef>
            </a:pPr>
            <a:r>
              <a:rPr lang="zh-CN" altLang="en-US" b="1" dirty="0">
                <a:latin typeface="Garamond" pitchFamily="18" charset="0"/>
              </a:rPr>
              <a:t>从理论上讲，插补的形式可用任意函数形式，但为了简化插补运算过程和加快插补速度，常用的是</a:t>
            </a:r>
            <a:r>
              <a:rPr lang="zh-CN" altLang="en-US" b="1" dirty="0">
                <a:solidFill>
                  <a:srgbClr val="FF0000"/>
                </a:solidFill>
                <a:latin typeface="Garamond" pitchFamily="18" charset="0"/>
              </a:rPr>
              <a:t>直线插补</a:t>
            </a:r>
            <a:r>
              <a:rPr lang="zh-CN" altLang="en-US" b="1" dirty="0">
                <a:latin typeface="Garamond" pitchFamily="18" charset="0"/>
              </a:rPr>
              <a:t>和</a:t>
            </a:r>
            <a:r>
              <a:rPr lang="zh-CN" altLang="en-US" b="1" dirty="0">
                <a:solidFill>
                  <a:srgbClr val="FF0000"/>
                </a:solidFill>
                <a:latin typeface="Garamond" pitchFamily="18" charset="0"/>
              </a:rPr>
              <a:t>二次曲线插补两种</a:t>
            </a:r>
            <a:r>
              <a:rPr lang="zh-CN" altLang="en-US" b="1" dirty="0">
                <a:latin typeface="Garamond" pitchFamily="18" charset="0"/>
              </a:rPr>
              <a:t>形式。</a:t>
            </a:r>
            <a:endParaRPr kumimoji="0" lang="zh-CN" altLang="en-US" b="1" dirty="0">
              <a:latin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642938" y="357188"/>
            <a:ext cx="7772400" cy="1143000"/>
          </a:xfrm>
        </p:spPr>
        <p:txBody>
          <a:bodyPr>
            <a:normAutofit fontScale="90000"/>
          </a:bodyPr>
          <a:lstStyle/>
          <a:p>
            <a:r>
              <a:rPr lang="zh-CN" altLang="en-US" smtClean="0">
                <a:latin typeface="楷体_GB2312" pitchFamily="49" charset="-122"/>
                <a:ea typeface="楷体_GB2312" pitchFamily="49" charset="-122"/>
              </a:rPr>
              <a:t>基于</a:t>
            </a:r>
            <a:r>
              <a:rPr lang="en-US" altLang="zh-CN" smtClean="0">
                <a:latin typeface="楷体_GB2312" pitchFamily="49" charset="-122"/>
                <a:ea typeface="楷体_GB2312" pitchFamily="49" charset="-122"/>
              </a:rPr>
              <a:t>PMAC</a:t>
            </a:r>
            <a:r>
              <a:rPr lang="zh-CN" altLang="en-US" smtClean="0">
                <a:latin typeface="楷体_GB2312" pitchFamily="49" charset="-122"/>
                <a:ea typeface="楷体_GB2312" pitchFamily="49" charset="-122"/>
              </a:rPr>
              <a:t>开放式数控系统的硬件设计</a:t>
            </a:r>
            <a:endParaRPr lang="zh-CN" altLang="en-US" smtClean="0"/>
          </a:p>
        </p:txBody>
      </p:sp>
      <p:pic>
        <p:nvPicPr>
          <p:cNvPr id="73731" name="Picture 2"/>
          <p:cNvPicPr>
            <a:picLocks noChangeAspect="1" noChangeArrowheads="1"/>
          </p:cNvPicPr>
          <p:nvPr/>
        </p:nvPicPr>
        <p:blipFill>
          <a:blip r:embed="rId2" cstate="print"/>
          <a:srcRect/>
          <a:stretch>
            <a:fillRect/>
          </a:stretch>
        </p:blipFill>
        <p:spPr bwMode="auto">
          <a:xfrm>
            <a:off x="428625" y="1928813"/>
            <a:ext cx="8037513" cy="4429125"/>
          </a:xfrm>
          <a:prstGeom prst="rect">
            <a:avLst/>
          </a:prstGeom>
          <a:noFill/>
          <a:ln w="12700" cap="sq">
            <a:noFill/>
            <a:miter lim="800000"/>
            <a:headEnd type="none" w="sm" len="sm"/>
            <a:tailEnd type="none" w="sm" len="sm"/>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normAutofit fontScale="90000"/>
          </a:bodyPr>
          <a:lstStyle/>
          <a:p>
            <a:r>
              <a:rPr lang="zh-CN" altLang="en-US" smtClean="0">
                <a:latin typeface="楷体_GB2312" pitchFamily="49" charset="-122"/>
                <a:ea typeface="楷体_GB2312" pitchFamily="49" charset="-122"/>
              </a:rPr>
              <a:t>基于</a:t>
            </a:r>
            <a:r>
              <a:rPr lang="en-US" altLang="zh-CN" smtClean="0">
                <a:latin typeface="楷体_GB2312" pitchFamily="49" charset="-122"/>
                <a:ea typeface="楷体_GB2312" pitchFamily="49" charset="-122"/>
              </a:rPr>
              <a:t>PMAC</a:t>
            </a:r>
            <a:r>
              <a:rPr lang="zh-CN" altLang="en-US" smtClean="0">
                <a:latin typeface="楷体_GB2312" pitchFamily="49" charset="-122"/>
                <a:ea typeface="楷体_GB2312" pitchFamily="49" charset="-122"/>
              </a:rPr>
              <a:t>开放式数控系统的软件设计</a:t>
            </a:r>
            <a:endParaRPr lang="zh-CN" altLang="en-US" smtClean="0"/>
          </a:p>
        </p:txBody>
      </p:sp>
      <p:pic>
        <p:nvPicPr>
          <p:cNvPr id="74755" name="Picture 3"/>
          <p:cNvPicPr>
            <a:picLocks noChangeAspect="1" noChangeArrowheads="1"/>
          </p:cNvPicPr>
          <p:nvPr/>
        </p:nvPicPr>
        <p:blipFill>
          <a:blip r:embed="rId2" cstate="print"/>
          <a:srcRect/>
          <a:stretch>
            <a:fillRect/>
          </a:stretch>
        </p:blipFill>
        <p:spPr bwMode="auto">
          <a:xfrm>
            <a:off x="500063" y="1857375"/>
            <a:ext cx="8229600" cy="44116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11188" y="1412875"/>
            <a:ext cx="7772400" cy="4114800"/>
          </a:xfrm>
        </p:spPr>
        <p:txBody>
          <a:bodyPr/>
          <a:lstStyle/>
          <a:p>
            <a:pPr eaLnBrk="1" hangingPunct="1">
              <a:spcBef>
                <a:spcPct val="0"/>
              </a:spcBef>
              <a:buClrTx/>
              <a:buSzTx/>
              <a:buFontTx/>
              <a:buNone/>
            </a:pPr>
            <a:r>
              <a:rPr lang="zh-CN" altLang="en-US" sz="2800" b="0" dirty="0" smtClean="0"/>
              <a:t>	</a:t>
            </a:r>
            <a:r>
              <a:rPr lang="zh-CN" altLang="en-US" sz="2800" dirty="0" smtClean="0">
                <a:latin typeface="宋体" pitchFamily="2" charset="-122"/>
              </a:rPr>
              <a:t>所谓</a:t>
            </a:r>
            <a:r>
              <a:rPr lang="zh-CN" altLang="en-US" sz="2800" dirty="0" smtClean="0">
                <a:solidFill>
                  <a:srgbClr val="FF0000"/>
                </a:solidFill>
                <a:latin typeface="宋体" pitchFamily="2" charset="-122"/>
              </a:rPr>
              <a:t>直线插补</a:t>
            </a:r>
            <a:r>
              <a:rPr lang="zh-CN" altLang="en-US" sz="2800" dirty="0" smtClean="0">
                <a:latin typeface="宋体" pitchFamily="2" charset="-122"/>
              </a:rPr>
              <a:t>是指在给定的</a:t>
            </a:r>
            <a:r>
              <a:rPr lang="zh-CN" altLang="en-US" sz="2800" dirty="0" smtClean="0">
                <a:solidFill>
                  <a:schemeClr val="folHlink"/>
                </a:solidFill>
                <a:latin typeface="宋体" pitchFamily="2" charset="-122"/>
              </a:rPr>
              <a:t>两个基点之间用一条近似直线来逼近</a:t>
            </a:r>
            <a:r>
              <a:rPr lang="zh-CN" altLang="en-US" sz="2800" dirty="0" smtClean="0">
                <a:latin typeface="宋体" pitchFamily="2" charset="-122"/>
              </a:rPr>
              <a:t>。也就是由此定出中间点连接起来的折线近似于一条直线，并不是真正的直线。</a:t>
            </a:r>
          </a:p>
          <a:p>
            <a:pPr eaLnBrk="1" hangingPunct="1">
              <a:spcBef>
                <a:spcPct val="0"/>
              </a:spcBef>
              <a:buClrTx/>
              <a:buSzTx/>
              <a:buFontTx/>
              <a:buNone/>
            </a:pPr>
            <a:endParaRPr lang="zh-CN" altLang="en-US" sz="2800" dirty="0" smtClean="0">
              <a:latin typeface="宋体" pitchFamily="2" charset="-122"/>
            </a:endParaRPr>
          </a:p>
          <a:p>
            <a:pPr eaLnBrk="1" hangingPunct="1">
              <a:spcBef>
                <a:spcPct val="0"/>
              </a:spcBef>
              <a:buClrTx/>
              <a:buSzTx/>
              <a:buFontTx/>
              <a:buNone/>
            </a:pPr>
            <a:r>
              <a:rPr lang="zh-CN" altLang="en-US" sz="2800" dirty="0" smtClean="0">
                <a:latin typeface="宋体" pitchFamily="2" charset="-122"/>
              </a:rPr>
              <a:t>	所谓</a:t>
            </a:r>
            <a:r>
              <a:rPr lang="zh-CN" altLang="en-US" sz="2800" dirty="0" smtClean="0">
                <a:solidFill>
                  <a:srgbClr val="FF0000"/>
                </a:solidFill>
                <a:latin typeface="宋体" pitchFamily="2" charset="-122"/>
              </a:rPr>
              <a:t>二次曲线插补</a:t>
            </a:r>
            <a:r>
              <a:rPr lang="zh-CN" altLang="en-US" sz="2800" dirty="0" smtClean="0">
                <a:latin typeface="宋体" pitchFamily="2" charset="-122"/>
              </a:rPr>
              <a:t>是指在给定的</a:t>
            </a:r>
            <a:r>
              <a:rPr lang="zh-CN" altLang="en-US" sz="2800" dirty="0" smtClean="0">
                <a:solidFill>
                  <a:schemeClr val="folHlink"/>
                </a:solidFill>
                <a:latin typeface="宋体" pitchFamily="2" charset="-122"/>
              </a:rPr>
              <a:t>两个基点之间用一条近似曲线来逼近</a:t>
            </a:r>
            <a:r>
              <a:rPr lang="zh-CN" altLang="en-US" sz="2800" dirty="0" smtClean="0">
                <a:latin typeface="宋体" pitchFamily="2" charset="-122"/>
              </a:rPr>
              <a:t>，也就是实际的中间点连线是一条近似于曲线的折线弧。常用的二次曲线有圆弧、抛物线和双曲线等。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85800" y="549275"/>
            <a:ext cx="8062913" cy="6048375"/>
          </a:xfrm>
        </p:spPr>
        <p:txBody>
          <a:bodyPr/>
          <a:lstStyle/>
          <a:p>
            <a:pPr eaLnBrk="1" hangingPunct="1">
              <a:spcBef>
                <a:spcPct val="0"/>
              </a:spcBef>
              <a:buClrTx/>
              <a:buSzTx/>
              <a:buFontTx/>
              <a:buNone/>
            </a:pPr>
            <a:r>
              <a:rPr kumimoji="0" lang="zh-CN" altLang="en-US" sz="2800" dirty="0" smtClean="0">
                <a:solidFill>
                  <a:schemeClr val="folHlink"/>
                </a:solidFill>
                <a:latin typeface="宋体" pitchFamily="2" charset="-122"/>
              </a:rPr>
              <a:t>	</a:t>
            </a:r>
            <a:r>
              <a:rPr kumimoji="0" lang="zh-CN" altLang="en-US" sz="2400" dirty="0" smtClean="0">
                <a:latin typeface="宋体" pitchFamily="2" charset="-122"/>
              </a:rPr>
              <a:t>插补运算过程中定出的各中间点，以脉冲信号形式去控制</a:t>
            </a:r>
            <a:r>
              <a:rPr kumimoji="0" lang="en-US" altLang="zh-CN" sz="2400" dirty="0" smtClean="0">
                <a:latin typeface="宋体" pitchFamily="2" charset="-122"/>
              </a:rPr>
              <a:t>x</a:t>
            </a:r>
            <a:r>
              <a:rPr kumimoji="0" lang="zh-CN" altLang="en-US" sz="2400" dirty="0" smtClean="0">
                <a:latin typeface="宋体" pitchFamily="2" charset="-122"/>
              </a:rPr>
              <a:t>、</a:t>
            </a:r>
            <a:r>
              <a:rPr kumimoji="0" lang="en-US" altLang="zh-CN" sz="2400" dirty="0" smtClean="0">
                <a:latin typeface="宋体" pitchFamily="2" charset="-122"/>
              </a:rPr>
              <a:t>y</a:t>
            </a:r>
            <a:r>
              <a:rPr kumimoji="0" lang="zh-CN" altLang="en-US" sz="2400" dirty="0" smtClean="0">
                <a:latin typeface="宋体" pitchFamily="2" charset="-122"/>
              </a:rPr>
              <a:t>方向上的步进电机（或伺服电机）。</a:t>
            </a:r>
          </a:p>
          <a:p>
            <a:pPr eaLnBrk="1" hangingPunct="1">
              <a:spcBef>
                <a:spcPct val="0"/>
              </a:spcBef>
              <a:buClrTx/>
              <a:buSzTx/>
              <a:buFontTx/>
              <a:buNone/>
            </a:pPr>
            <a:endParaRPr kumimoji="0" lang="zh-CN" altLang="en-US" sz="2400" dirty="0" smtClean="0">
              <a:latin typeface="宋体" pitchFamily="2" charset="-122"/>
            </a:endParaRPr>
          </a:p>
          <a:p>
            <a:pPr eaLnBrk="1" hangingPunct="1">
              <a:spcBef>
                <a:spcPct val="0"/>
              </a:spcBef>
              <a:buClrTx/>
              <a:buSzTx/>
              <a:buFontTx/>
              <a:buNone/>
            </a:pPr>
            <a:r>
              <a:rPr kumimoji="0" lang="zh-CN" altLang="en-US" sz="2400" dirty="0" smtClean="0">
                <a:latin typeface="宋体" pitchFamily="2" charset="-122"/>
              </a:rPr>
              <a:t>	</a:t>
            </a:r>
          </a:p>
          <a:p>
            <a:pPr eaLnBrk="1" hangingPunct="1">
              <a:buSzPct val="70000"/>
              <a:buFont typeface="Wingdings" pitchFamily="2" charset="2"/>
              <a:buNone/>
            </a:pPr>
            <a:r>
              <a:rPr lang="zh-CN" altLang="en-US" sz="2400" dirty="0" smtClean="0">
                <a:latin typeface="宋体" pitchFamily="2" charset="-122"/>
              </a:rPr>
              <a:t>（</a:t>
            </a:r>
            <a:r>
              <a:rPr lang="en-US" altLang="zh-CN" sz="2400" dirty="0" smtClean="0">
                <a:latin typeface="宋体" pitchFamily="2" charset="-122"/>
              </a:rPr>
              <a:t>1</a:t>
            </a:r>
            <a:r>
              <a:rPr lang="zh-CN" altLang="en-US" sz="2400" dirty="0" smtClean="0">
                <a:latin typeface="宋体" pitchFamily="2" charset="-122"/>
              </a:rPr>
              <a:t>）</a:t>
            </a:r>
            <a:r>
              <a:rPr lang="zh-CN" altLang="en-US" sz="2400" dirty="0" smtClean="0">
                <a:solidFill>
                  <a:schemeClr val="folHlink"/>
                </a:solidFill>
                <a:latin typeface="宋体" pitchFamily="2" charset="-122"/>
              </a:rPr>
              <a:t>脉冲</a:t>
            </a:r>
            <a:r>
              <a:rPr lang="zh-CN" altLang="en-US" sz="2400" dirty="0" smtClean="0">
                <a:latin typeface="宋体" pitchFamily="2" charset="-122"/>
              </a:rPr>
              <a:t>：每一个脉冲信号代表步进电机走一步，即在</a:t>
            </a:r>
            <a:r>
              <a:rPr kumimoji="0" lang="en-US" altLang="zh-CN" sz="2400" dirty="0" smtClean="0">
                <a:latin typeface="宋体" pitchFamily="2" charset="-122"/>
              </a:rPr>
              <a:t>x</a:t>
            </a:r>
            <a:r>
              <a:rPr kumimoji="0" lang="zh-CN" altLang="en-US" sz="2400" dirty="0" smtClean="0">
                <a:latin typeface="宋体" pitchFamily="2" charset="-122"/>
              </a:rPr>
              <a:t>或</a:t>
            </a:r>
            <a:r>
              <a:rPr kumimoji="0" lang="en-US" altLang="zh-CN" sz="2400" dirty="0" smtClean="0">
                <a:latin typeface="宋体" pitchFamily="2" charset="-122"/>
              </a:rPr>
              <a:t>y</a:t>
            </a:r>
            <a:r>
              <a:rPr kumimoji="0" lang="zh-CN" altLang="en-US" sz="2400" dirty="0" smtClean="0">
                <a:latin typeface="宋体" pitchFamily="2" charset="-122"/>
              </a:rPr>
              <a:t>方向移动一个位置</a:t>
            </a:r>
            <a:r>
              <a:rPr lang="zh-CN" altLang="en-US" sz="2400" dirty="0" smtClean="0">
                <a:latin typeface="宋体" pitchFamily="2" charset="-122"/>
              </a:rPr>
              <a:t>。 </a:t>
            </a:r>
          </a:p>
          <a:p>
            <a:pPr eaLnBrk="1" hangingPunct="1">
              <a:buSzPct val="70000"/>
              <a:buFont typeface="Wingdings" pitchFamily="2" charset="2"/>
              <a:buNone/>
            </a:pPr>
            <a:r>
              <a:rPr lang="zh-CN" altLang="en-US" sz="2400" dirty="0" smtClean="0">
                <a:latin typeface="宋体" pitchFamily="2" charset="-122"/>
              </a:rPr>
              <a:t>（</a:t>
            </a:r>
            <a:r>
              <a:rPr lang="en-US" altLang="zh-CN" sz="2400" dirty="0" smtClean="0">
                <a:latin typeface="宋体" pitchFamily="2" charset="-122"/>
              </a:rPr>
              <a:t>2</a:t>
            </a:r>
            <a:r>
              <a:rPr lang="zh-CN" altLang="en-US" sz="2400" dirty="0" smtClean="0">
                <a:latin typeface="宋体" pitchFamily="2" charset="-122"/>
              </a:rPr>
              <a:t>）</a:t>
            </a:r>
            <a:r>
              <a:rPr lang="zh-CN" altLang="en-US" sz="2400" dirty="0" smtClean="0">
                <a:solidFill>
                  <a:schemeClr val="folHlink"/>
                </a:solidFill>
                <a:latin typeface="宋体" pitchFamily="2" charset="-122"/>
              </a:rPr>
              <a:t>步长</a:t>
            </a:r>
            <a:r>
              <a:rPr lang="zh-CN" altLang="en-US" sz="2400" dirty="0" smtClean="0">
                <a:latin typeface="宋体" pitchFamily="2" charset="-122"/>
              </a:rPr>
              <a:t>：对应于每个脉冲移动的相对位置称为</a:t>
            </a:r>
            <a:r>
              <a:rPr lang="zh-CN" altLang="en-US" sz="2400" dirty="0" smtClean="0">
                <a:solidFill>
                  <a:srgbClr val="FF0000"/>
                </a:solidFill>
                <a:latin typeface="宋体" pitchFamily="2" charset="-122"/>
              </a:rPr>
              <a:t>脉冲当量，又称为步长</a:t>
            </a:r>
            <a:r>
              <a:rPr lang="zh-CN" altLang="en-US" sz="2400" dirty="0" smtClean="0">
                <a:latin typeface="宋体" pitchFamily="2" charset="-122"/>
              </a:rPr>
              <a:t>。常用</a:t>
            </a:r>
            <a:r>
              <a:rPr lang="en-US" altLang="zh-CN" sz="2400" dirty="0" err="1" smtClean="0">
                <a:latin typeface="宋体" pitchFamily="2" charset="-122"/>
              </a:rPr>
              <a:t>Δx</a:t>
            </a:r>
            <a:r>
              <a:rPr lang="zh-CN" altLang="en-US" sz="2400" dirty="0" smtClean="0">
                <a:latin typeface="宋体" pitchFamily="2" charset="-122"/>
              </a:rPr>
              <a:t>和</a:t>
            </a:r>
            <a:r>
              <a:rPr lang="en-US" altLang="zh-CN" sz="2400" dirty="0" err="1" smtClean="0">
                <a:latin typeface="宋体" pitchFamily="2" charset="-122"/>
              </a:rPr>
              <a:t>Δy</a:t>
            </a:r>
            <a:r>
              <a:rPr lang="zh-CN" altLang="en-US" sz="2400" dirty="0" smtClean="0">
                <a:latin typeface="宋体" pitchFamily="2" charset="-122"/>
              </a:rPr>
              <a:t>来表示。 </a:t>
            </a:r>
          </a:p>
          <a:p>
            <a:pPr eaLnBrk="1" hangingPunct="1">
              <a:buSzPct val="70000"/>
              <a:buFont typeface="Wingdings" pitchFamily="2" charset="2"/>
              <a:buNone/>
            </a:pPr>
            <a:r>
              <a:rPr lang="zh-CN" altLang="en-US" sz="2400" dirty="0" smtClean="0">
                <a:latin typeface="宋体" pitchFamily="2" charset="-122"/>
              </a:rPr>
              <a:t>（</a:t>
            </a:r>
            <a:r>
              <a:rPr lang="en-US" altLang="zh-CN" sz="2400" dirty="0" smtClean="0">
                <a:latin typeface="宋体" pitchFamily="2" charset="-122"/>
              </a:rPr>
              <a:t>3</a:t>
            </a:r>
            <a:r>
              <a:rPr lang="zh-CN" altLang="en-US" sz="2400" dirty="0" smtClean="0">
                <a:latin typeface="宋体" pitchFamily="2" charset="-122"/>
              </a:rPr>
              <a:t>）</a:t>
            </a:r>
            <a:r>
              <a:rPr lang="zh-CN" altLang="en-US" sz="2400" dirty="0" smtClean="0">
                <a:solidFill>
                  <a:schemeClr val="folHlink"/>
                </a:solidFill>
                <a:latin typeface="宋体" pitchFamily="2" charset="-122"/>
              </a:rPr>
              <a:t>脉冲个数</a:t>
            </a:r>
            <a:r>
              <a:rPr lang="zh-CN" altLang="en-US" sz="2400" dirty="0" smtClean="0">
                <a:latin typeface="宋体" pitchFamily="2" charset="-122"/>
              </a:rPr>
              <a:t>：线段在</a:t>
            </a:r>
            <a:r>
              <a:rPr lang="en-US" altLang="zh-CN" sz="2400" dirty="0" smtClean="0">
                <a:latin typeface="宋体" pitchFamily="2" charset="-122"/>
              </a:rPr>
              <a:t>x</a:t>
            </a:r>
            <a:r>
              <a:rPr lang="zh-CN" altLang="en-US" sz="2400" dirty="0" smtClean="0">
                <a:latin typeface="宋体" pitchFamily="2" charset="-122"/>
              </a:rPr>
              <a:t>轴和</a:t>
            </a:r>
            <a:r>
              <a:rPr lang="en-US" altLang="zh-CN" sz="2400" dirty="0" smtClean="0">
                <a:latin typeface="宋体" pitchFamily="2" charset="-122"/>
              </a:rPr>
              <a:t>y</a:t>
            </a:r>
            <a:r>
              <a:rPr lang="zh-CN" altLang="en-US" sz="2400" dirty="0" smtClean="0">
                <a:latin typeface="宋体" pitchFamily="2" charset="-122"/>
              </a:rPr>
              <a:t>轴的投影长度，和脉冲当量有关。</a:t>
            </a:r>
          </a:p>
          <a:p>
            <a:pPr eaLnBrk="1" hangingPunct="1">
              <a:buSzPct val="70000"/>
              <a:buFont typeface="Wingdings" pitchFamily="2" charset="2"/>
              <a:buNone/>
            </a:pPr>
            <a:endParaRPr lang="zh-CN" altLang="en-US" sz="2400" dirty="0" smtClean="0">
              <a:latin typeface="宋体" pitchFamily="2" charset="-122"/>
            </a:endParaRPr>
          </a:p>
          <a:p>
            <a:pPr eaLnBrk="1" hangingPunct="1">
              <a:buSzPct val="70000"/>
              <a:buFont typeface="Wingdings" pitchFamily="2" charset="2"/>
              <a:buNone/>
            </a:pPr>
            <a:r>
              <a:rPr lang="zh-CN" altLang="en-US" sz="2400" dirty="0" smtClean="0">
                <a:latin typeface="宋体" pitchFamily="2" charset="-122"/>
              </a:rPr>
              <a:t>	</a:t>
            </a:r>
            <a:r>
              <a:rPr lang="zh-CN" altLang="en-US" sz="2400" dirty="0" smtClean="0">
                <a:solidFill>
                  <a:srgbClr val="FF0000"/>
                </a:solidFill>
                <a:latin typeface="宋体" pitchFamily="2" charset="-122"/>
              </a:rPr>
              <a:t>插补运算</a:t>
            </a:r>
            <a:r>
              <a:rPr lang="zh-CN" altLang="en-US" sz="2400" dirty="0" smtClean="0">
                <a:solidFill>
                  <a:schemeClr val="folHlink"/>
                </a:solidFill>
                <a:latin typeface="宋体" pitchFamily="2" charset="-122"/>
              </a:rPr>
              <a:t>就是分配</a:t>
            </a:r>
            <a:r>
              <a:rPr lang="en-US" altLang="zh-CN" sz="2400" dirty="0" smtClean="0">
                <a:solidFill>
                  <a:schemeClr val="folHlink"/>
                </a:solidFill>
                <a:latin typeface="宋体" pitchFamily="2" charset="-122"/>
              </a:rPr>
              <a:t>x</a:t>
            </a:r>
            <a:r>
              <a:rPr lang="zh-CN" altLang="en-US" sz="2400" dirty="0" smtClean="0">
                <a:solidFill>
                  <a:schemeClr val="folHlink"/>
                </a:solidFill>
                <a:latin typeface="宋体" pitchFamily="2" charset="-122"/>
              </a:rPr>
              <a:t>和</a:t>
            </a:r>
            <a:r>
              <a:rPr lang="en-US" altLang="zh-CN" sz="2400" dirty="0" smtClean="0">
                <a:solidFill>
                  <a:schemeClr val="folHlink"/>
                </a:solidFill>
                <a:latin typeface="宋体" pitchFamily="2" charset="-122"/>
              </a:rPr>
              <a:t>y</a:t>
            </a:r>
            <a:r>
              <a:rPr lang="zh-CN" altLang="en-US" sz="2400" dirty="0" smtClean="0">
                <a:solidFill>
                  <a:schemeClr val="folHlink"/>
                </a:solidFill>
                <a:latin typeface="宋体" pitchFamily="2" charset="-122"/>
              </a:rPr>
              <a:t>方向上的脉冲数和脉冲顺序，使实际的中间点轨迹尽可能地逼近理想的轨迹</a:t>
            </a:r>
            <a:r>
              <a:rPr lang="zh-CN" altLang="en-US" sz="2400" dirty="0" smtClean="0">
                <a:latin typeface="宋体" pitchFamily="2" charset="-122"/>
              </a:rPr>
              <a:t>。显然，脉冲当量</a:t>
            </a:r>
            <a:r>
              <a:rPr lang="en-US" altLang="zh-CN" sz="2400" dirty="0" err="1" smtClean="0">
                <a:latin typeface="宋体" pitchFamily="2" charset="-122"/>
              </a:rPr>
              <a:t>Δx</a:t>
            </a:r>
            <a:r>
              <a:rPr lang="zh-CN" altLang="en-US" sz="2400" dirty="0" smtClean="0">
                <a:latin typeface="宋体" pitchFamily="2" charset="-122"/>
              </a:rPr>
              <a:t>和</a:t>
            </a:r>
            <a:r>
              <a:rPr lang="en-US" altLang="zh-CN" sz="2400" dirty="0" err="1" smtClean="0">
                <a:latin typeface="宋体" pitchFamily="2" charset="-122"/>
              </a:rPr>
              <a:t>Δy</a:t>
            </a:r>
            <a:r>
              <a:rPr lang="zh-CN" altLang="en-US" sz="2400" dirty="0" smtClean="0">
                <a:latin typeface="宋体" pitchFamily="2" charset="-122"/>
              </a:rPr>
              <a:t>越小，就能越逼近理想的轨迹。</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4161</TotalTime>
  <Words>4879</Words>
  <Application>Microsoft Office PowerPoint</Application>
  <PresentationFormat>On-screen Show (4:3)</PresentationFormat>
  <Paragraphs>720</Paragraphs>
  <Slides>71</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75" baseType="lpstr">
      <vt:lpstr>Concourse</vt:lpstr>
      <vt:lpstr>Visio</vt:lpstr>
      <vt:lpstr>公式</vt:lpstr>
      <vt:lpstr>Equation</vt:lpstr>
      <vt:lpstr>计算机控制技术</vt:lpstr>
      <vt:lpstr>本章主要内容</vt:lpstr>
      <vt:lpstr>4.1 数字控制基础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4.2  插补原理</vt:lpstr>
      <vt:lpstr>PowerPoint Presentation</vt:lpstr>
      <vt:lpstr>PowerPoint Presentation</vt:lpstr>
      <vt:lpstr>1 逐点比较直线插补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逐点比较法圆弧插补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数字积分插补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  步进电机控制技术</vt:lpstr>
      <vt:lpstr>1 步进电机的工作原理</vt:lpstr>
      <vt:lpstr>PowerPoint Presentation</vt:lpstr>
      <vt:lpstr>PowerPoint Presentation</vt:lpstr>
      <vt:lpstr>PowerPoint Presentation</vt:lpstr>
      <vt:lpstr>2  步进电机的工作方式</vt:lpstr>
      <vt:lpstr>PowerPoint Presentation</vt:lpstr>
      <vt:lpstr>PowerPoint Presentation</vt:lpstr>
      <vt:lpstr>3  步进电机控制接口及输出字表</vt:lpstr>
      <vt:lpstr>PowerPoint Presentation</vt:lpstr>
      <vt:lpstr>PowerPoint Presentation</vt:lpstr>
      <vt:lpstr>PowerPoint Presentation</vt:lpstr>
      <vt:lpstr>PowerPoint Presentation</vt:lpstr>
      <vt:lpstr>4  步进电机控制程序</vt:lpstr>
      <vt:lpstr>PowerPoint Presentation</vt:lpstr>
      <vt:lpstr>PowerPoint Presentation</vt:lpstr>
      <vt:lpstr>PowerPoint Presentation</vt:lpstr>
      <vt:lpstr>5 数控系统设计举例-三轴步进电机控制</vt:lpstr>
      <vt:lpstr>PowerPoint Presentation</vt:lpstr>
      <vt:lpstr>4.5 多轴伺服驱动控制技术（略）</vt:lpstr>
      <vt:lpstr>基于PMAC开放式数控系统的硬件设计</vt:lpstr>
      <vt:lpstr>基于PMAC开放式数控系统的软件设计</vt:lpstr>
    </vt:vector>
  </TitlesOfParts>
  <Company>hust.ac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LiuYang</cp:lastModifiedBy>
  <cp:revision>249</cp:revision>
  <cp:lastPrinted>1601-01-01T00:00:00Z</cp:lastPrinted>
  <dcterms:created xsi:type="dcterms:W3CDTF">2002-05-16T02:59:03Z</dcterms:created>
  <dcterms:modified xsi:type="dcterms:W3CDTF">2018-05-15T07:49:30Z</dcterms:modified>
</cp:coreProperties>
</file>