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77" r:id="rId2"/>
    <p:sldId id="278" r:id="rId3"/>
    <p:sldId id="286" r:id="rId4"/>
    <p:sldId id="280" r:id="rId5"/>
    <p:sldId id="287" r:id="rId6"/>
    <p:sldId id="288" r:id="rId7"/>
    <p:sldId id="293" r:id="rId8"/>
    <p:sldId id="292" r:id="rId9"/>
    <p:sldId id="291" r:id="rId10"/>
    <p:sldId id="290" r:id="rId11"/>
    <p:sldId id="289" r:id="rId12"/>
    <p:sldId id="294" r:id="rId13"/>
    <p:sldId id="299" r:id="rId14"/>
    <p:sldId id="298" r:id="rId15"/>
    <p:sldId id="297" r:id="rId16"/>
    <p:sldId id="296" r:id="rId17"/>
    <p:sldId id="295" r:id="rId18"/>
    <p:sldId id="304" r:id="rId19"/>
    <p:sldId id="303" r:id="rId20"/>
    <p:sldId id="302" r:id="rId21"/>
    <p:sldId id="301" r:id="rId22"/>
    <p:sldId id="375" r:id="rId23"/>
    <p:sldId id="376" r:id="rId24"/>
    <p:sldId id="377" r:id="rId25"/>
    <p:sldId id="300" r:id="rId26"/>
    <p:sldId id="309" r:id="rId27"/>
    <p:sldId id="308" r:id="rId28"/>
    <p:sldId id="307" r:id="rId29"/>
    <p:sldId id="306" r:id="rId30"/>
    <p:sldId id="305" r:id="rId31"/>
    <p:sldId id="314" r:id="rId32"/>
    <p:sldId id="313" r:id="rId33"/>
    <p:sldId id="312" r:id="rId34"/>
    <p:sldId id="311" r:id="rId35"/>
    <p:sldId id="379" r:id="rId36"/>
    <p:sldId id="310" r:id="rId37"/>
    <p:sldId id="316" r:id="rId38"/>
    <p:sldId id="315" r:id="rId39"/>
    <p:sldId id="317" r:id="rId40"/>
    <p:sldId id="318" r:id="rId41"/>
    <p:sldId id="381" r:id="rId42"/>
    <p:sldId id="323" r:id="rId43"/>
    <p:sldId id="322" r:id="rId44"/>
    <p:sldId id="324" r:id="rId45"/>
    <p:sldId id="325" r:id="rId46"/>
    <p:sldId id="326" r:id="rId47"/>
    <p:sldId id="352" r:id="rId48"/>
    <p:sldId id="328" r:id="rId49"/>
    <p:sldId id="329" r:id="rId50"/>
    <p:sldId id="384" r:id="rId51"/>
    <p:sldId id="353" r:id="rId52"/>
    <p:sldId id="354" r:id="rId53"/>
    <p:sldId id="355" r:id="rId54"/>
    <p:sldId id="356" r:id="rId55"/>
    <p:sldId id="357" r:id="rId56"/>
    <p:sldId id="358" r:id="rId57"/>
    <p:sldId id="370" r:id="rId58"/>
    <p:sldId id="359" r:id="rId59"/>
    <p:sldId id="360" r:id="rId60"/>
    <p:sldId id="386" r:id="rId61"/>
    <p:sldId id="361" r:id="rId62"/>
    <p:sldId id="362" r:id="rId63"/>
    <p:sldId id="363" r:id="rId64"/>
    <p:sldId id="364" r:id="rId65"/>
    <p:sldId id="366" r:id="rId66"/>
    <p:sldId id="367" r:id="rId67"/>
    <p:sldId id="368" r:id="rId68"/>
  </p:sldIdLst>
  <p:sldSz cx="9144000" cy="6858000" type="screen4x3"/>
  <p:notesSz cx="6858000" cy="9144000"/>
  <p:defaultTextStyle>
    <a:defPPr>
      <a:defRPr lang="en-US"/>
    </a:defPPr>
    <a:lvl1pPr algn="ctr" rtl="0" fontAlgn="ctr">
      <a:spcBef>
        <a:spcPct val="50000"/>
      </a:spcBef>
      <a:spcAft>
        <a:spcPct val="0"/>
      </a:spcAft>
      <a:defRPr sz="1600" kern="1200">
        <a:solidFill>
          <a:schemeClr val="tx1"/>
        </a:solidFill>
        <a:latin typeface="Arial" charset="0"/>
        <a:ea typeface="宋体" pitchFamily="2" charset="-122"/>
        <a:cs typeface="+mn-cs"/>
      </a:defRPr>
    </a:lvl1pPr>
    <a:lvl2pPr marL="457200" algn="ctr" rtl="0" fontAlgn="ctr">
      <a:spcBef>
        <a:spcPct val="50000"/>
      </a:spcBef>
      <a:spcAft>
        <a:spcPct val="0"/>
      </a:spcAft>
      <a:defRPr sz="1600" kern="1200">
        <a:solidFill>
          <a:schemeClr val="tx1"/>
        </a:solidFill>
        <a:latin typeface="Arial" charset="0"/>
        <a:ea typeface="宋体" pitchFamily="2" charset="-122"/>
        <a:cs typeface="+mn-cs"/>
      </a:defRPr>
    </a:lvl2pPr>
    <a:lvl3pPr marL="914400" algn="ctr" rtl="0" fontAlgn="ctr">
      <a:spcBef>
        <a:spcPct val="50000"/>
      </a:spcBef>
      <a:spcAft>
        <a:spcPct val="0"/>
      </a:spcAft>
      <a:defRPr sz="1600" kern="1200">
        <a:solidFill>
          <a:schemeClr val="tx1"/>
        </a:solidFill>
        <a:latin typeface="Arial" charset="0"/>
        <a:ea typeface="宋体" pitchFamily="2" charset="-122"/>
        <a:cs typeface="+mn-cs"/>
      </a:defRPr>
    </a:lvl3pPr>
    <a:lvl4pPr marL="1371600" algn="ctr" rtl="0" fontAlgn="ctr">
      <a:spcBef>
        <a:spcPct val="50000"/>
      </a:spcBef>
      <a:spcAft>
        <a:spcPct val="0"/>
      </a:spcAft>
      <a:defRPr sz="1600" kern="1200">
        <a:solidFill>
          <a:schemeClr val="tx1"/>
        </a:solidFill>
        <a:latin typeface="Arial" charset="0"/>
        <a:ea typeface="宋体" pitchFamily="2" charset="-122"/>
        <a:cs typeface="+mn-cs"/>
      </a:defRPr>
    </a:lvl4pPr>
    <a:lvl5pPr marL="1828800" algn="ctr" rtl="0" fontAlgn="ctr">
      <a:spcBef>
        <a:spcPct val="50000"/>
      </a:spcBef>
      <a:spcAft>
        <a:spcPct val="0"/>
      </a:spcAft>
      <a:defRPr sz="1600" kern="1200">
        <a:solidFill>
          <a:schemeClr val="tx1"/>
        </a:solidFill>
        <a:latin typeface="Arial" charset="0"/>
        <a:ea typeface="宋体" pitchFamily="2" charset="-122"/>
        <a:cs typeface="+mn-cs"/>
      </a:defRPr>
    </a:lvl5pPr>
    <a:lvl6pPr marL="2286000" algn="l" defTabSz="914400" rtl="0" eaLnBrk="1" latinLnBrk="0" hangingPunct="1">
      <a:defRPr sz="1600" kern="1200">
        <a:solidFill>
          <a:schemeClr val="tx1"/>
        </a:solidFill>
        <a:latin typeface="Arial" charset="0"/>
        <a:ea typeface="宋体" pitchFamily="2" charset="-122"/>
        <a:cs typeface="+mn-cs"/>
      </a:defRPr>
    </a:lvl6pPr>
    <a:lvl7pPr marL="2743200" algn="l" defTabSz="914400" rtl="0" eaLnBrk="1" latinLnBrk="0" hangingPunct="1">
      <a:defRPr sz="1600" kern="1200">
        <a:solidFill>
          <a:schemeClr val="tx1"/>
        </a:solidFill>
        <a:latin typeface="Arial" charset="0"/>
        <a:ea typeface="宋体" pitchFamily="2" charset="-122"/>
        <a:cs typeface="+mn-cs"/>
      </a:defRPr>
    </a:lvl7pPr>
    <a:lvl8pPr marL="3200400" algn="l" defTabSz="914400" rtl="0" eaLnBrk="1" latinLnBrk="0" hangingPunct="1">
      <a:defRPr sz="1600" kern="1200">
        <a:solidFill>
          <a:schemeClr val="tx1"/>
        </a:solidFill>
        <a:latin typeface="Arial" charset="0"/>
        <a:ea typeface="宋体" pitchFamily="2" charset="-122"/>
        <a:cs typeface="+mn-cs"/>
      </a:defRPr>
    </a:lvl8pPr>
    <a:lvl9pPr marL="3657600" algn="l" defTabSz="914400" rtl="0" eaLnBrk="1" latinLnBrk="0" hangingPunct="1">
      <a:defRPr sz="1600"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9933FF"/>
    <a:srgbClr val="CC99FF"/>
    <a:srgbClr val="FF99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9" autoAdjust="0"/>
    <p:restoredTop sz="90942" autoAdjust="0"/>
  </p:normalViewPr>
  <p:slideViewPr>
    <p:cSldViewPr>
      <p:cViewPr varScale="1">
        <p:scale>
          <a:sx n="69" d="100"/>
          <a:sy n="69" d="100"/>
        </p:scale>
        <p:origin x="-157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4"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4" Type="http://schemas.openxmlformats.org/officeDocument/2006/relationships/image" Target="../media/image3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 Id="rId4" Type="http://schemas.openxmlformats.org/officeDocument/2006/relationships/image" Target="../media/image42.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 Id="rId4" Type="http://schemas.openxmlformats.org/officeDocument/2006/relationships/image" Target="../media/image46.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 Id="rId4" Type="http://schemas.openxmlformats.org/officeDocument/2006/relationships/image" Target="../media/image53.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image" Target="../media/image6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image" Target="../media/image7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image" Target="../media/image74.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image" Target="../media/image77.emf"/><Relationship Id="rId4" Type="http://schemas.openxmlformats.org/officeDocument/2006/relationships/image" Target="../media/image80.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1.emf"/><Relationship Id="rId4" Type="http://schemas.openxmlformats.org/officeDocument/2006/relationships/image" Target="../media/image8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image" Target="../media/image8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emf"/><Relationship Id="rId1" Type="http://schemas.openxmlformats.org/officeDocument/2006/relationships/image" Target="../media/image91.emf"/><Relationship Id="rId5" Type="http://schemas.openxmlformats.org/officeDocument/2006/relationships/image" Target="../media/image95.emf"/><Relationship Id="rId4" Type="http://schemas.openxmlformats.org/officeDocument/2006/relationships/image" Target="../media/image94.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emf"/><Relationship Id="rId4" Type="http://schemas.openxmlformats.org/officeDocument/2006/relationships/image" Target="../media/image99.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104.emf"/><Relationship Id="rId1" Type="http://schemas.openxmlformats.org/officeDocument/2006/relationships/image" Target="../media/image103.emf"/><Relationship Id="rId4" Type="http://schemas.openxmlformats.org/officeDocument/2006/relationships/image" Target="../media/image106.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image" Target="../media/image10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image" Target="../media/image110.emf"/><Relationship Id="rId1" Type="http://schemas.openxmlformats.org/officeDocument/2006/relationships/image" Target="../media/image109.emf"/><Relationship Id="rId4" Type="http://schemas.openxmlformats.org/officeDocument/2006/relationships/image" Target="../media/image112.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image" Target="../media/image114.emf"/><Relationship Id="rId1" Type="http://schemas.openxmlformats.org/officeDocument/2006/relationships/image" Target="../media/image113.emf"/><Relationship Id="rId6" Type="http://schemas.openxmlformats.org/officeDocument/2006/relationships/image" Target="../media/image118.emf"/><Relationship Id="rId5" Type="http://schemas.openxmlformats.org/officeDocument/2006/relationships/image" Target="../media/image117.emf"/><Relationship Id="rId4" Type="http://schemas.openxmlformats.org/officeDocument/2006/relationships/image" Target="../media/image116.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1.emf"/><Relationship Id="rId2" Type="http://schemas.openxmlformats.org/officeDocument/2006/relationships/image" Target="../media/image120.emf"/><Relationship Id="rId1" Type="http://schemas.openxmlformats.org/officeDocument/2006/relationships/image" Target="../media/image119.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image" Target="../media/image123.emf"/><Relationship Id="rId1" Type="http://schemas.openxmlformats.org/officeDocument/2006/relationships/image" Target="../media/image122.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29.emf"/><Relationship Id="rId1" Type="http://schemas.openxmlformats.org/officeDocument/2006/relationships/image" Target="../media/image128.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31.emf"/><Relationship Id="rId1" Type="http://schemas.openxmlformats.org/officeDocument/2006/relationships/image" Target="../media/image130.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33.emf"/><Relationship Id="rId1" Type="http://schemas.openxmlformats.org/officeDocument/2006/relationships/image" Target="../media/image132.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36.emf"/><Relationship Id="rId2" Type="http://schemas.openxmlformats.org/officeDocument/2006/relationships/image" Target="../media/image135.emf"/><Relationship Id="rId1" Type="http://schemas.openxmlformats.org/officeDocument/2006/relationships/image" Target="../media/image134.emf"/><Relationship Id="rId4" Type="http://schemas.openxmlformats.org/officeDocument/2006/relationships/image" Target="../media/image137.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40.emf"/><Relationship Id="rId2" Type="http://schemas.openxmlformats.org/officeDocument/2006/relationships/image" Target="../media/image139.emf"/><Relationship Id="rId1" Type="http://schemas.openxmlformats.org/officeDocument/2006/relationships/image" Target="../media/image138.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42.emf"/><Relationship Id="rId1" Type="http://schemas.openxmlformats.org/officeDocument/2006/relationships/image" Target="../media/image14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45.emf"/><Relationship Id="rId1" Type="http://schemas.openxmlformats.org/officeDocument/2006/relationships/image" Target="../media/image144.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48.emf"/><Relationship Id="rId2" Type="http://schemas.openxmlformats.org/officeDocument/2006/relationships/image" Target="../media/image147.emf"/><Relationship Id="rId1" Type="http://schemas.openxmlformats.org/officeDocument/2006/relationships/image" Target="../media/image146.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54.emf"/><Relationship Id="rId2" Type="http://schemas.openxmlformats.org/officeDocument/2006/relationships/image" Target="../media/image153.emf"/><Relationship Id="rId1" Type="http://schemas.openxmlformats.org/officeDocument/2006/relationships/image" Target="../media/image152.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57.emf"/><Relationship Id="rId2" Type="http://schemas.openxmlformats.org/officeDocument/2006/relationships/image" Target="../media/image156.emf"/><Relationship Id="rId1" Type="http://schemas.openxmlformats.org/officeDocument/2006/relationships/image" Target="../media/image155.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60.emf"/><Relationship Id="rId2" Type="http://schemas.openxmlformats.org/officeDocument/2006/relationships/image" Target="../media/image159.emf"/><Relationship Id="rId1" Type="http://schemas.openxmlformats.org/officeDocument/2006/relationships/image" Target="../media/image158.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63.emf"/><Relationship Id="rId2" Type="http://schemas.openxmlformats.org/officeDocument/2006/relationships/image" Target="../media/image162.emf"/><Relationship Id="rId1" Type="http://schemas.openxmlformats.org/officeDocument/2006/relationships/image" Target="../media/image16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6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 Id="rId4" Type="http://schemas.openxmlformats.org/officeDocument/2006/relationships/image" Target="../media/image3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ltLang="zh-CN"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ltLang="zh-C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ltLang="zh-C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1D8008D5-3C21-4035-94D4-6DE517F7631A}" type="slidenum">
              <a:rPr lang="zh-CN" altLang="en-US"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ltLang="zh-CN"/>
          </a:p>
        </p:txBody>
      </p:sp>
      <p:sp>
        <p:nvSpPr>
          <p:cNvPr id="5" name="Footer Placeholder 4"/>
          <p:cNvSpPr>
            <a:spLocks noGrp="1"/>
          </p:cNvSpPr>
          <p:nvPr>
            <p:ph type="ftr" sz="quarter" idx="11"/>
          </p:nvPr>
        </p:nvSpPr>
        <p:spPr/>
        <p:txBody>
          <a:bodyPr/>
          <a:lstStyle>
            <a:extLst/>
          </a:lstStyle>
          <a:p>
            <a:pPr>
              <a:defRPr/>
            </a:pPr>
            <a:endParaRPr lang="en-US" altLang="zh-CN"/>
          </a:p>
        </p:txBody>
      </p:sp>
      <p:sp>
        <p:nvSpPr>
          <p:cNvPr id="6" name="Slide Number Placeholder 5"/>
          <p:cNvSpPr>
            <a:spLocks noGrp="1"/>
          </p:cNvSpPr>
          <p:nvPr>
            <p:ph type="sldNum" sz="quarter" idx="12"/>
          </p:nvPr>
        </p:nvSpPr>
        <p:spPr/>
        <p:txBody>
          <a:bodyPr/>
          <a:lstStyle>
            <a:extLst/>
          </a:lstStyle>
          <a:p>
            <a:pPr>
              <a:defRPr/>
            </a:pPr>
            <a:fld id="{1D8008D5-3C21-4035-94D4-6DE517F7631A}" type="slidenum">
              <a:rPr lang="zh-CN" altLang="en-US"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ltLang="zh-CN"/>
          </a:p>
        </p:txBody>
      </p:sp>
      <p:sp>
        <p:nvSpPr>
          <p:cNvPr id="5" name="Footer Placeholder 4"/>
          <p:cNvSpPr>
            <a:spLocks noGrp="1"/>
          </p:cNvSpPr>
          <p:nvPr>
            <p:ph type="ftr" sz="quarter" idx="11"/>
          </p:nvPr>
        </p:nvSpPr>
        <p:spPr/>
        <p:txBody>
          <a:bodyPr/>
          <a:lstStyle>
            <a:extLst/>
          </a:lstStyle>
          <a:p>
            <a:pPr>
              <a:defRPr/>
            </a:pPr>
            <a:endParaRPr lang="en-US" altLang="zh-CN"/>
          </a:p>
        </p:txBody>
      </p:sp>
      <p:sp>
        <p:nvSpPr>
          <p:cNvPr id="6" name="Slide Number Placeholder 5"/>
          <p:cNvSpPr>
            <a:spLocks noGrp="1"/>
          </p:cNvSpPr>
          <p:nvPr>
            <p:ph type="sldNum" sz="quarter" idx="12"/>
          </p:nvPr>
        </p:nvSpPr>
        <p:spPr/>
        <p:txBody>
          <a:bodyPr/>
          <a:lstStyle>
            <a:extLst/>
          </a:lstStyle>
          <a:p>
            <a:pPr>
              <a:defRPr/>
            </a:pPr>
            <a:fld id="{1D8008D5-3C21-4035-94D4-6DE517F7631A}" type="slidenum">
              <a:rPr lang="zh-CN" altLang="en-US"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8"/>
          <p:cNvSpPr>
            <a:spLocks noGrp="1" noChangeArrowheads="1"/>
          </p:cNvSpPr>
          <p:nvPr>
            <p:ph type="sldNum" sz="quarter" idx="12"/>
          </p:nvPr>
        </p:nvSpPr>
        <p:spPr>
          <a:ln/>
        </p:spPr>
        <p:txBody>
          <a:bodyPr/>
          <a:lstStyle>
            <a:lvl1pPr>
              <a:defRPr/>
            </a:lvl1pPr>
          </a:lstStyle>
          <a:p>
            <a:pPr>
              <a:defRPr/>
            </a:pPr>
            <a:fld id="{C8EF6007-8884-4188-A410-4136393F9079}" type="slidenum">
              <a:rPr lang="zh-CN" altLang="en-US"/>
              <a:pPr>
                <a:defRPr/>
              </a:pPr>
              <a:t>‹#›</a:t>
            </a:fld>
            <a:endParaRPr lang="en-US" altLang="zh-CN"/>
          </a:p>
        </p:txBody>
      </p:sp>
    </p:spTree>
    <p:extLst>
      <p:ext uri="{BB962C8B-B14F-4D97-AF65-F5344CB8AC3E}">
        <p14:creationId xmlns:p14="http://schemas.microsoft.com/office/powerpoint/2010/main" val="1306994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2EA7A2C9-BB71-4FBB-BADB-69964E089D69}" type="slidenum">
              <a:rPr lang="zh-CN" altLang="en-US"/>
              <a:pPr>
                <a:defRPr/>
              </a:pPr>
              <a:t>‹#›</a:t>
            </a:fld>
            <a:endParaRPr lang="en-US" altLang="zh-CN"/>
          </a:p>
        </p:txBody>
      </p:sp>
    </p:spTree>
    <p:extLst>
      <p:ext uri="{BB962C8B-B14F-4D97-AF65-F5344CB8AC3E}">
        <p14:creationId xmlns:p14="http://schemas.microsoft.com/office/powerpoint/2010/main" val="1500579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ltLang="zh-CN"/>
          </a:p>
        </p:txBody>
      </p:sp>
      <p:sp>
        <p:nvSpPr>
          <p:cNvPr id="5" name="Footer Placeholder 4"/>
          <p:cNvSpPr>
            <a:spLocks noGrp="1"/>
          </p:cNvSpPr>
          <p:nvPr>
            <p:ph type="ftr" sz="quarter" idx="11"/>
          </p:nvPr>
        </p:nvSpPr>
        <p:spPr/>
        <p:txBody>
          <a:bodyPr/>
          <a:lstStyle>
            <a:extLst/>
          </a:lstStyle>
          <a:p>
            <a:pPr>
              <a:defRPr/>
            </a:pPr>
            <a:endParaRPr lang="en-US" altLang="zh-CN"/>
          </a:p>
        </p:txBody>
      </p:sp>
      <p:sp>
        <p:nvSpPr>
          <p:cNvPr id="6" name="Slide Number Placeholder 5"/>
          <p:cNvSpPr>
            <a:spLocks noGrp="1"/>
          </p:cNvSpPr>
          <p:nvPr>
            <p:ph type="sldNum" sz="quarter" idx="12"/>
          </p:nvPr>
        </p:nvSpPr>
        <p:spPr/>
        <p:txBody>
          <a:bodyPr/>
          <a:lstStyle>
            <a:extLst/>
          </a:lstStyle>
          <a:p>
            <a:pPr>
              <a:defRPr/>
            </a:pPr>
            <a:fld id="{1D8008D5-3C21-4035-94D4-6DE517F7631A}" type="slidenum">
              <a:rPr lang="zh-CN" altLang="en-US" smtClean="0"/>
              <a:pPr>
                <a:defRPr/>
              </a:pPr>
              <a:t>‹#›</a:t>
            </a:fld>
            <a:endParaRPr lang="en-US" altLang="zh-CN"/>
          </a:p>
        </p:txBody>
      </p:sp>
      <p:sp>
        <p:nvSpPr>
          <p:cNvPr id="7" name="Title 6"/>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ltLang="zh-CN"/>
          </a:p>
        </p:txBody>
      </p:sp>
      <p:sp>
        <p:nvSpPr>
          <p:cNvPr id="5" name="Footer Placeholder 4"/>
          <p:cNvSpPr>
            <a:spLocks noGrp="1"/>
          </p:cNvSpPr>
          <p:nvPr>
            <p:ph type="ftr" sz="quarter" idx="11"/>
          </p:nvPr>
        </p:nvSpPr>
        <p:spPr/>
        <p:txBody>
          <a:bodyPr/>
          <a:lstStyle>
            <a:extLst/>
          </a:lstStyle>
          <a:p>
            <a:pPr>
              <a:defRPr/>
            </a:pPr>
            <a:endParaRPr lang="en-US" altLang="zh-CN"/>
          </a:p>
        </p:txBody>
      </p:sp>
      <p:sp>
        <p:nvSpPr>
          <p:cNvPr id="6" name="Slide Number Placeholder 5"/>
          <p:cNvSpPr>
            <a:spLocks noGrp="1"/>
          </p:cNvSpPr>
          <p:nvPr>
            <p:ph type="sldNum" sz="quarter" idx="12"/>
          </p:nvPr>
        </p:nvSpPr>
        <p:spPr/>
        <p:txBody>
          <a:bodyPr/>
          <a:lstStyle>
            <a:extLst/>
          </a:lstStyle>
          <a:p>
            <a:pPr>
              <a:defRPr/>
            </a:pPr>
            <a:fld id="{1D8008D5-3C21-4035-94D4-6DE517F7631A}" type="slidenum">
              <a:rPr lang="zh-CN" altLang="en-US" smtClean="0"/>
              <a:pPr>
                <a:defRPr/>
              </a:pPr>
              <a:t>‹#›</a:t>
            </a:fld>
            <a:endParaRPr lang="en-US" altLang="zh-C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ltLang="zh-CN"/>
          </a:p>
        </p:txBody>
      </p:sp>
      <p:sp>
        <p:nvSpPr>
          <p:cNvPr id="6" name="Footer Placeholder 5"/>
          <p:cNvSpPr>
            <a:spLocks noGrp="1"/>
          </p:cNvSpPr>
          <p:nvPr>
            <p:ph type="ftr" sz="quarter" idx="11"/>
          </p:nvPr>
        </p:nvSpPr>
        <p:spPr/>
        <p:txBody>
          <a:bodyPr/>
          <a:lstStyle>
            <a:extLst/>
          </a:lstStyle>
          <a:p>
            <a:pPr>
              <a:defRPr/>
            </a:pPr>
            <a:endParaRPr lang="en-US" altLang="zh-CN"/>
          </a:p>
        </p:txBody>
      </p:sp>
      <p:sp>
        <p:nvSpPr>
          <p:cNvPr id="7" name="Slide Number Placeholder 6"/>
          <p:cNvSpPr>
            <a:spLocks noGrp="1"/>
          </p:cNvSpPr>
          <p:nvPr>
            <p:ph type="sldNum" sz="quarter" idx="12"/>
          </p:nvPr>
        </p:nvSpPr>
        <p:spPr/>
        <p:txBody>
          <a:bodyPr/>
          <a:lstStyle>
            <a:extLst/>
          </a:lstStyle>
          <a:p>
            <a:pPr>
              <a:defRPr/>
            </a:pPr>
            <a:fld id="{1D8008D5-3C21-4035-94D4-6DE517F7631A}" type="slidenum">
              <a:rPr lang="zh-CN" altLang="en-US" smtClean="0"/>
              <a:pPr>
                <a:defRPr/>
              </a:pPr>
              <a:t>‹#›</a:t>
            </a:fld>
            <a:endParaRPr lang="en-US" altLang="zh-CN"/>
          </a:p>
        </p:txBody>
      </p:sp>
      <p:sp>
        <p:nvSpPr>
          <p:cNvPr id="8" name="Title 7"/>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ltLang="zh-CN"/>
          </a:p>
        </p:txBody>
      </p:sp>
      <p:sp>
        <p:nvSpPr>
          <p:cNvPr id="8" name="Footer Placeholder 7"/>
          <p:cNvSpPr>
            <a:spLocks noGrp="1"/>
          </p:cNvSpPr>
          <p:nvPr>
            <p:ph type="ftr" sz="quarter" idx="11"/>
          </p:nvPr>
        </p:nvSpPr>
        <p:spPr/>
        <p:txBody>
          <a:bodyPr/>
          <a:lstStyle>
            <a:extLst/>
          </a:lstStyle>
          <a:p>
            <a:pPr>
              <a:defRPr/>
            </a:pPr>
            <a:endParaRPr lang="en-US" altLang="zh-CN"/>
          </a:p>
        </p:txBody>
      </p:sp>
      <p:sp>
        <p:nvSpPr>
          <p:cNvPr id="9" name="Slide Number Placeholder 8"/>
          <p:cNvSpPr>
            <a:spLocks noGrp="1"/>
          </p:cNvSpPr>
          <p:nvPr>
            <p:ph type="sldNum" sz="quarter" idx="12"/>
          </p:nvPr>
        </p:nvSpPr>
        <p:spPr/>
        <p:txBody>
          <a:bodyPr/>
          <a:lstStyle>
            <a:extLst/>
          </a:lstStyle>
          <a:p>
            <a:pPr>
              <a:defRPr/>
            </a:pPr>
            <a:fld id="{1D8008D5-3C21-4035-94D4-6DE517F7631A}" type="slidenum">
              <a:rPr lang="zh-CN" altLang="en-US"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ltLang="zh-CN"/>
          </a:p>
        </p:txBody>
      </p:sp>
      <p:sp>
        <p:nvSpPr>
          <p:cNvPr id="4" name="Footer Placeholder 3"/>
          <p:cNvSpPr>
            <a:spLocks noGrp="1"/>
          </p:cNvSpPr>
          <p:nvPr>
            <p:ph type="ftr" sz="quarter" idx="11"/>
          </p:nvPr>
        </p:nvSpPr>
        <p:spPr/>
        <p:txBody>
          <a:bodyPr/>
          <a:lstStyle>
            <a:extLst/>
          </a:lstStyle>
          <a:p>
            <a:pPr>
              <a:defRPr/>
            </a:pPr>
            <a:endParaRPr lang="en-US" altLang="zh-CN"/>
          </a:p>
        </p:txBody>
      </p:sp>
      <p:sp>
        <p:nvSpPr>
          <p:cNvPr id="5" name="Slide Number Placeholder 4"/>
          <p:cNvSpPr>
            <a:spLocks noGrp="1"/>
          </p:cNvSpPr>
          <p:nvPr>
            <p:ph type="sldNum" sz="quarter" idx="12"/>
          </p:nvPr>
        </p:nvSpPr>
        <p:spPr/>
        <p:txBody>
          <a:bodyPr/>
          <a:lstStyle>
            <a:extLst/>
          </a:lstStyle>
          <a:p>
            <a:pPr>
              <a:defRPr/>
            </a:pPr>
            <a:fld id="{1D8008D5-3C21-4035-94D4-6DE517F7631A}" type="slidenum">
              <a:rPr lang="zh-CN" altLang="en-US" smtClean="0"/>
              <a:pPr>
                <a:defRPr/>
              </a:pPr>
              <a:t>‹#›</a:t>
            </a:fld>
            <a:endParaRPr lang="en-US" altLang="zh-CN"/>
          </a:p>
        </p:txBody>
      </p:sp>
      <p:sp>
        <p:nvSpPr>
          <p:cNvPr id="6" name="Title 5"/>
          <p:cNvSpPr>
            <a:spLocks noGrp="1"/>
          </p:cNvSpPr>
          <p:nvPr>
            <p:ph type="title"/>
          </p:nvPr>
        </p:nvSpPr>
        <p:spPr/>
        <p:txBody>
          <a:bodyPr rtlCol="0"/>
          <a:lstStyle>
            <a:extLst/>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ltLang="zh-CN"/>
          </a:p>
        </p:txBody>
      </p:sp>
      <p:sp>
        <p:nvSpPr>
          <p:cNvPr id="3" name="Footer Placeholder 2"/>
          <p:cNvSpPr>
            <a:spLocks noGrp="1"/>
          </p:cNvSpPr>
          <p:nvPr>
            <p:ph type="ftr" sz="quarter" idx="11"/>
          </p:nvPr>
        </p:nvSpPr>
        <p:spPr/>
        <p:txBody>
          <a:bodyPr/>
          <a:lstStyle>
            <a:extLst/>
          </a:lstStyle>
          <a:p>
            <a:pPr>
              <a:defRPr/>
            </a:pPr>
            <a:endParaRPr lang="en-US" altLang="zh-CN"/>
          </a:p>
        </p:txBody>
      </p:sp>
      <p:sp>
        <p:nvSpPr>
          <p:cNvPr id="4" name="Slide Number Placeholder 3"/>
          <p:cNvSpPr>
            <a:spLocks noGrp="1"/>
          </p:cNvSpPr>
          <p:nvPr>
            <p:ph type="sldNum" sz="quarter" idx="12"/>
          </p:nvPr>
        </p:nvSpPr>
        <p:spPr/>
        <p:txBody>
          <a:bodyPr/>
          <a:lstStyle>
            <a:extLst/>
          </a:lstStyle>
          <a:p>
            <a:pPr>
              <a:defRPr/>
            </a:pPr>
            <a:fld id="{1D8008D5-3C21-4035-94D4-6DE517F7631A}" type="slidenum">
              <a:rPr lang="zh-CN" altLang="en-US"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ltLang="zh-CN"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ltLang="zh-CN"/>
          </a:p>
        </p:txBody>
      </p:sp>
      <p:sp>
        <p:nvSpPr>
          <p:cNvPr id="6" name="Footer Placeholder 5"/>
          <p:cNvSpPr>
            <a:spLocks noGrp="1"/>
          </p:cNvSpPr>
          <p:nvPr>
            <p:ph type="ftr" sz="quarter" idx="11"/>
          </p:nvPr>
        </p:nvSpPr>
        <p:spPr/>
        <p:txBody>
          <a:bodyPr/>
          <a:lstStyle>
            <a:extLst/>
          </a:lstStyle>
          <a:p>
            <a:pPr>
              <a:defRPr/>
            </a:pPr>
            <a:endParaRPr lang="en-US" altLang="zh-CN"/>
          </a:p>
        </p:txBody>
      </p:sp>
      <p:sp>
        <p:nvSpPr>
          <p:cNvPr id="7" name="Slide Number Placeholder 6"/>
          <p:cNvSpPr>
            <a:spLocks noGrp="1"/>
          </p:cNvSpPr>
          <p:nvPr>
            <p:ph type="sldNum" sz="quarter" idx="12"/>
          </p:nvPr>
        </p:nvSpPr>
        <p:spPr/>
        <p:txBody>
          <a:bodyPr/>
          <a:lstStyle>
            <a:extLst/>
          </a:lstStyle>
          <a:p>
            <a:pPr>
              <a:defRPr/>
            </a:pPr>
            <a:fld id="{1D8008D5-3C21-4035-94D4-6DE517F7631A}" type="slidenum">
              <a:rPr lang="zh-CN" altLang="en-US" smtClean="0"/>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ltLang="zh-CN"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ltLang="zh-CN"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ltLang="zh-C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ltLang="zh-C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1D8008D5-3C21-4035-94D4-6DE517F7631A}" type="slidenum">
              <a:rPr lang="zh-CN" altLang="en-US" smtClean="0"/>
              <a:pPr>
                <a:defRPr/>
              </a:pPr>
              <a:t>‹#›</a:t>
            </a:fld>
            <a:endParaRPr lang="en-US" altLang="zh-C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ltLang="zh-CN"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altLang="zh-CN"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ltLang="zh-C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ltLang="zh-C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1D8008D5-3C21-4035-94D4-6DE517F7631A}" type="slidenum">
              <a:rPr lang="zh-CN" altLang="en-US"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25.emf"/><Relationship Id="rId5" Type="http://schemas.openxmlformats.org/officeDocument/2006/relationships/oleObject" Target="../embeddings/oleObject24.bin"/><Relationship Id="rId4" Type="http://schemas.openxmlformats.org/officeDocument/2006/relationships/image" Target="../media/image24.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32.emf"/><Relationship Id="rId7"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8.bin"/><Relationship Id="rId11" Type="http://schemas.openxmlformats.org/officeDocument/2006/relationships/image" Target="../media/image31.emf"/><Relationship Id="rId5" Type="http://schemas.openxmlformats.org/officeDocument/2006/relationships/image" Target="../media/image28.e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3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3.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4.emf"/></Relationships>
</file>

<file path=ppt/slides/_rels/slide16.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6.emf"/><Relationship Id="rId5" Type="http://schemas.openxmlformats.org/officeDocument/2006/relationships/oleObject" Target="../embeddings/oleObject34.bin"/><Relationship Id="rId10" Type="http://schemas.openxmlformats.org/officeDocument/2006/relationships/image" Target="../media/image38.emf"/><Relationship Id="rId4" Type="http://schemas.openxmlformats.org/officeDocument/2006/relationships/image" Target="../media/image35.emf"/><Relationship Id="rId9" Type="http://schemas.openxmlformats.org/officeDocument/2006/relationships/oleObject" Target="../embeddings/oleObject36.bin"/></Relationships>
</file>

<file path=ppt/slides/_rels/slide17.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0.emf"/><Relationship Id="rId5" Type="http://schemas.openxmlformats.org/officeDocument/2006/relationships/oleObject" Target="../embeddings/oleObject38.bin"/><Relationship Id="rId10" Type="http://schemas.openxmlformats.org/officeDocument/2006/relationships/image" Target="../media/image42.emf"/><Relationship Id="rId4" Type="http://schemas.openxmlformats.org/officeDocument/2006/relationships/image" Target="../media/image39.emf"/><Relationship Id="rId9" Type="http://schemas.openxmlformats.org/officeDocument/2006/relationships/oleObject" Target="../embeddings/oleObject40.bin"/></Relationships>
</file>

<file path=ppt/slides/_rels/slide18.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4.emf"/><Relationship Id="rId5" Type="http://schemas.openxmlformats.org/officeDocument/2006/relationships/oleObject" Target="../embeddings/oleObject42.bin"/><Relationship Id="rId10" Type="http://schemas.openxmlformats.org/officeDocument/2006/relationships/image" Target="../media/image46.emf"/><Relationship Id="rId4" Type="http://schemas.openxmlformats.org/officeDocument/2006/relationships/image" Target="../media/image43.emf"/><Relationship Id="rId9" Type="http://schemas.openxmlformats.org/officeDocument/2006/relationships/oleObject" Target="../embeddings/oleObject44.bin"/></Relationships>
</file>

<file path=ppt/slides/_rels/slide19.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48.emf"/><Relationship Id="rId5" Type="http://schemas.openxmlformats.org/officeDocument/2006/relationships/oleObject" Target="../embeddings/oleObject46.bin"/><Relationship Id="rId4" Type="http://schemas.openxmlformats.org/officeDocument/2006/relationships/image" Target="../media/image4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51.emf"/><Relationship Id="rId5" Type="http://schemas.openxmlformats.org/officeDocument/2006/relationships/oleObject" Target="../embeddings/oleObject49.bin"/><Relationship Id="rId10" Type="http://schemas.openxmlformats.org/officeDocument/2006/relationships/image" Target="../media/image53.emf"/><Relationship Id="rId4" Type="http://schemas.openxmlformats.org/officeDocument/2006/relationships/image" Target="../media/image50.emf"/><Relationship Id="rId9" Type="http://schemas.openxmlformats.org/officeDocument/2006/relationships/oleObject" Target="../embeddings/oleObject51.bin"/></Relationships>
</file>

<file path=ppt/slides/_rels/slide21.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8.wmf"/><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55.e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55.bin"/></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image" Target="../media/image69.emf"/><Relationship Id="rId5" Type="http://schemas.openxmlformats.org/officeDocument/2006/relationships/oleObject" Target="../embeddings/oleObject58.bin"/><Relationship Id="rId4" Type="http://schemas.openxmlformats.org/officeDocument/2006/relationships/image" Target="../media/image6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3.xml"/><Relationship Id="rId1" Type="http://schemas.openxmlformats.org/officeDocument/2006/relationships/vmlDrawing" Target="../drawings/vmlDrawing18.vml"/><Relationship Id="rId4" Type="http://schemas.openxmlformats.org/officeDocument/2006/relationships/image" Target="../media/image7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72.emf"/><Relationship Id="rId5" Type="http://schemas.openxmlformats.org/officeDocument/2006/relationships/oleObject" Target="../embeddings/oleObject61.bin"/><Relationship Id="rId4" Type="http://schemas.openxmlformats.org/officeDocument/2006/relationships/image" Target="../media/image7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12.xml"/><Relationship Id="rId1" Type="http://schemas.openxmlformats.org/officeDocument/2006/relationships/vmlDrawing" Target="../drawings/vmlDrawing20.vml"/><Relationship Id="rId4" Type="http://schemas.openxmlformats.org/officeDocument/2006/relationships/image" Target="../media/image73.emf"/></Relationships>
</file>

<file path=ppt/slides/_rels/slide31.x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image" Target="../media/image75.emf"/><Relationship Id="rId5" Type="http://schemas.openxmlformats.org/officeDocument/2006/relationships/oleObject" Target="../embeddings/oleObject64.bin"/><Relationship Id="rId4" Type="http://schemas.openxmlformats.org/officeDocument/2006/relationships/image" Target="../media/image74.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79.e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78.emf"/><Relationship Id="rId5" Type="http://schemas.openxmlformats.org/officeDocument/2006/relationships/oleObject" Target="../embeddings/oleObject67.bin"/><Relationship Id="rId10" Type="http://schemas.openxmlformats.org/officeDocument/2006/relationships/image" Target="../media/image80.emf"/><Relationship Id="rId4" Type="http://schemas.openxmlformats.org/officeDocument/2006/relationships/image" Target="../media/image77.emf"/><Relationship Id="rId9" Type="http://schemas.openxmlformats.org/officeDocument/2006/relationships/oleObject" Target="../embeddings/oleObject69.bin"/></Relationships>
</file>

<file path=ppt/slides/_rels/slide34.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12.xml"/><Relationship Id="rId1" Type="http://schemas.openxmlformats.org/officeDocument/2006/relationships/vmlDrawing" Target="../drawings/vmlDrawing23.vml"/><Relationship Id="rId6" Type="http://schemas.openxmlformats.org/officeDocument/2006/relationships/image" Target="../media/image82.emf"/><Relationship Id="rId5" Type="http://schemas.openxmlformats.org/officeDocument/2006/relationships/oleObject" Target="../embeddings/oleObject71.bin"/><Relationship Id="rId10" Type="http://schemas.openxmlformats.org/officeDocument/2006/relationships/image" Target="../media/image84.wmf"/><Relationship Id="rId4" Type="http://schemas.openxmlformats.org/officeDocument/2006/relationships/image" Target="../media/image81.emf"/><Relationship Id="rId9" Type="http://schemas.openxmlformats.org/officeDocument/2006/relationships/oleObject" Target="../embeddings/oleObject73.bin"/></Relationships>
</file>

<file path=ppt/slides/_rels/slide3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12.xml"/><Relationship Id="rId1" Type="http://schemas.openxmlformats.org/officeDocument/2006/relationships/vmlDrawing" Target="../drawings/vmlDrawing24.vml"/><Relationship Id="rId6" Type="http://schemas.openxmlformats.org/officeDocument/2006/relationships/image" Target="../media/image89.emf"/><Relationship Id="rId5" Type="http://schemas.openxmlformats.org/officeDocument/2006/relationships/oleObject" Target="../embeddings/oleObject75.bin"/><Relationship Id="rId4" Type="http://schemas.openxmlformats.org/officeDocument/2006/relationships/image" Target="../media/image8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13.xml"/><Relationship Id="rId1" Type="http://schemas.openxmlformats.org/officeDocument/2006/relationships/vmlDrawing" Target="../drawings/vmlDrawing25.vml"/><Relationship Id="rId4" Type="http://schemas.openxmlformats.org/officeDocument/2006/relationships/image" Target="../media/image90.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93.emf"/><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95.emf"/><Relationship Id="rId2" Type="http://schemas.openxmlformats.org/officeDocument/2006/relationships/slideLayout" Target="../slideLayouts/slideLayout12.xml"/><Relationship Id="rId1" Type="http://schemas.openxmlformats.org/officeDocument/2006/relationships/vmlDrawing" Target="../drawings/vmlDrawing26.vml"/><Relationship Id="rId6" Type="http://schemas.openxmlformats.org/officeDocument/2006/relationships/image" Target="../media/image92.emf"/><Relationship Id="rId11" Type="http://schemas.openxmlformats.org/officeDocument/2006/relationships/oleObject" Target="../embeddings/oleObject81.bin"/><Relationship Id="rId5" Type="http://schemas.openxmlformats.org/officeDocument/2006/relationships/oleObject" Target="../embeddings/oleObject78.bin"/><Relationship Id="rId10" Type="http://schemas.openxmlformats.org/officeDocument/2006/relationships/image" Target="../media/image94.emf"/><Relationship Id="rId4" Type="http://schemas.openxmlformats.org/officeDocument/2006/relationships/image" Target="../media/image91.emf"/><Relationship Id="rId9" Type="http://schemas.openxmlformats.org/officeDocument/2006/relationships/oleObject" Target="../embeddings/oleObject80.bin"/></Relationships>
</file>

<file path=ppt/slides/_rels/slide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13.xml"/><Relationship Id="rId1" Type="http://schemas.openxmlformats.org/officeDocument/2006/relationships/vmlDrawing" Target="../drawings/vmlDrawing27.vml"/><Relationship Id="rId6" Type="http://schemas.openxmlformats.org/officeDocument/2006/relationships/image" Target="../media/image97.wmf"/><Relationship Id="rId5" Type="http://schemas.openxmlformats.org/officeDocument/2006/relationships/oleObject" Target="../embeddings/oleObject83.bin"/><Relationship Id="rId10" Type="http://schemas.openxmlformats.org/officeDocument/2006/relationships/image" Target="../media/image99.emf"/><Relationship Id="rId4" Type="http://schemas.openxmlformats.org/officeDocument/2006/relationships/image" Target="../media/image96.emf"/><Relationship Id="rId9" Type="http://schemas.openxmlformats.org/officeDocument/2006/relationships/oleObject" Target="../embeddings/oleObject85.bin"/></Relationships>
</file>

<file path=ppt/slides/_rels/slide4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42.xml.rels><?xml version="1.0" encoding="UTF-8" standalone="yes"?>
<Relationships xmlns="http://schemas.openxmlformats.org/package/2006/relationships"><Relationship Id="rId8" Type="http://schemas.openxmlformats.org/officeDocument/2006/relationships/image" Target="../media/image105.e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image" Target="../media/image104.emf"/><Relationship Id="rId5" Type="http://schemas.openxmlformats.org/officeDocument/2006/relationships/oleObject" Target="../embeddings/oleObject87.bin"/><Relationship Id="rId10" Type="http://schemas.openxmlformats.org/officeDocument/2006/relationships/image" Target="../media/image106.emf"/><Relationship Id="rId4" Type="http://schemas.openxmlformats.org/officeDocument/2006/relationships/image" Target="../media/image103.emf"/><Relationship Id="rId9" Type="http://schemas.openxmlformats.org/officeDocument/2006/relationships/oleObject" Target="../embeddings/oleObject89.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12.xml"/><Relationship Id="rId1" Type="http://schemas.openxmlformats.org/officeDocument/2006/relationships/vmlDrawing" Target="../drawings/vmlDrawing29.vml"/><Relationship Id="rId6" Type="http://schemas.openxmlformats.org/officeDocument/2006/relationships/image" Target="../media/image108.emf"/><Relationship Id="rId5" Type="http://schemas.openxmlformats.org/officeDocument/2006/relationships/oleObject" Target="../embeddings/oleObject91.bin"/><Relationship Id="rId4" Type="http://schemas.openxmlformats.org/officeDocument/2006/relationships/image" Target="../media/image107.emf"/></Relationships>
</file>

<file path=ppt/slides/_rels/slide46.xml.rels><?xml version="1.0" encoding="UTF-8" standalone="yes"?>
<Relationships xmlns="http://schemas.openxmlformats.org/package/2006/relationships"><Relationship Id="rId8" Type="http://schemas.openxmlformats.org/officeDocument/2006/relationships/image" Target="../media/image111.e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image" Target="../media/image110.emf"/><Relationship Id="rId5" Type="http://schemas.openxmlformats.org/officeDocument/2006/relationships/oleObject" Target="../embeddings/oleObject93.bin"/><Relationship Id="rId10" Type="http://schemas.openxmlformats.org/officeDocument/2006/relationships/image" Target="../media/image112.emf"/><Relationship Id="rId4" Type="http://schemas.openxmlformats.org/officeDocument/2006/relationships/image" Target="../media/image109.emf"/><Relationship Id="rId9" Type="http://schemas.openxmlformats.org/officeDocument/2006/relationships/oleObject" Target="../embeddings/oleObject95.bin"/></Relationships>
</file>

<file path=ppt/slides/_rels/slide47.xml.rels><?xml version="1.0" encoding="UTF-8" standalone="yes"?>
<Relationships xmlns="http://schemas.openxmlformats.org/package/2006/relationships"><Relationship Id="rId8" Type="http://schemas.openxmlformats.org/officeDocument/2006/relationships/image" Target="../media/image115.emf"/><Relationship Id="rId13" Type="http://schemas.openxmlformats.org/officeDocument/2006/relationships/oleObject" Target="../embeddings/oleObject101.bin"/><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117.emf"/><Relationship Id="rId2" Type="http://schemas.openxmlformats.org/officeDocument/2006/relationships/slideLayout" Target="../slideLayouts/slideLayout12.xml"/><Relationship Id="rId1" Type="http://schemas.openxmlformats.org/officeDocument/2006/relationships/vmlDrawing" Target="../drawings/vmlDrawing31.vml"/><Relationship Id="rId6" Type="http://schemas.openxmlformats.org/officeDocument/2006/relationships/image" Target="../media/image114.emf"/><Relationship Id="rId11" Type="http://schemas.openxmlformats.org/officeDocument/2006/relationships/oleObject" Target="../embeddings/oleObject100.bin"/><Relationship Id="rId5" Type="http://schemas.openxmlformats.org/officeDocument/2006/relationships/oleObject" Target="../embeddings/oleObject97.bin"/><Relationship Id="rId10" Type="http://schemas.openxmlformats.org/officeDocument/2006/relationships/image" Target="../media/image116.emf"/><Relationship Id="rId4" Type="http://schemas.openxmlformats.org/officeDocument/2006/relationships/image" Target="../media/image113.emf"/><Relationship Id="rId9" Type="http://schemas.openxmlformats.org/officeDocument/2006/relationships/oleObject" Target="../embeddings/oleObject99.bin"/><Relationship Id="rId14" Type="http://schemas.openxmlformats.org/officeDocument/2006/relationships/image" Target="../media/image118.emf"/></Relationships>
</file>

<file path=ppt/slides/_rels/slide48.xml.rels><?xml version="1.0" encoding="UTF-8" standalone="yes"?>
<Relationships xmlns="http://schemas.openxmlformats.org/package/2006/relationships"><Relationship Id="rId8" Type="http://schemas.openxmlformats.org/officeDocument/2006/relationships/image" Target="../media/image121.e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12.xml"/><Relationship Id="rId1" Type="http://schemas.openxmlformats.org/officeDocument/2006/relationships/vmlDrawing" Target="../drawings/vmlDrawing32.vml"/><Relationship Id="rId6" Type="http://schemas.openxmlformats.org/officeDocument/2006/relationships/image" Target="../media/image120.emf"/><Relationship Id="rId5" Type="http://schemas.openxmlformats.org/officeDocument/2006/relationships/oleObject" Target="../embeddings/oleObject103.bin"/><Relationship Id="rId4" Type="http://schemas.openxmlformats.org/officeDocument/2006/relationships/image" Target="../media/image119.emf"/></Relationships>
</file>

<file path=ppt/slides/_rels/slide49.xml.rels><?xml version="1.0" encoding="UTF-8" standalone="yes"?>
<Relationships xmlns="http://schemas.openxmlformats.org/package/2006/relationships"><Relationship Id="rId8" Type="http://schemas.openxmlformats.org/officeDocument/2006/relationships/image" Target="../media/image124.e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23.emf"/><Relationship Id="rId5" Type="http://schemas.openxmlformats.org/officeDocument/2006/relationships/oleObject" Target="../embeddings/oleObject106.bin"/><Relationship Id="rId4" Type="http://schemas.openxmlformats.org/officeDocument/2006/relationships/image" Target="../media/image122.emf"/></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0.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8.bin"/></Relationships>
</file>

<file path=ppt/slides/_rels/slide5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 Id="rId4" Type="http://schemas.openxmlformats.org/officeDocument/2006/relationships/image" Target="../media/image127.png"/></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29.emf"/><Relationship Id="rId5" Type="http://schemas.openxmlformats.org/officeDocument/2006/relationships/oleObject" Target="../embeddings/oleObject109.bin"/><Relationship Id="rId4" Type="http://schemas.openxmlformats.org/officeDocument/2006/relationships/image" Target="../media/image128.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31.emf"/><Relationship Id="rId5" Type="http://schemas.openxmlformats.org/officeDocument/2006/relationships/oleObject" Target="../embeddings/oleObject111.bin"/><Relationship Id="rId4" Type="http://schemas.openxmlformats.org/officeDocument/2006/relationships/image" Target="../media/image130.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33.emf"/><Relationship Id="rId5" Type="http://schemas.openxmlformats.org/officeDocument/2006/relationships/oleObject" Target="../embeddings/oleObject113.bin"/><Relationship Id="rId4" Type="http://schemas.openxmlformats.org/officeDocument/2006/relationships/image" Target="../media/image132.emf"/></Relationships>
</file>

<file path=ppt/slides/_rels/slide54.xml.rels><?xml version="1.0" encoding="UTF-8" standalone="yes"?>
<Relationships xmlns="http://schemas.openxmlformats.org/package/2006/relationships"><Relationship Id="rId8" Type="http://schemas.openxmlformats.org/officeDocument/2006/relationships/image" Target="../media/image136.emf"/><Relationship Id="rId3" Type="http://schemas.openxmlformats.org/officeDocument/2006/relationships/oleObject" Target="../embeddings/oleObject114.bin"/><Relationship Id="rId7"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35.emf"/><Relationship Id="rId5" Type="http://schemas.openxmlformats.org/officeDocument/2006/relationships/oleObject" Target="../embeddings/oleObject115.bin"/><Relationship Id="rId10" Type="http://schemas.openxmlformats.org/officeDocument/2006/relationships/image" Target="../media/image137.emf"/><Relationship Id="rId4" Type="http://schemas.openxmlformats.org/officeDocument/2006/relationships/image" Target="../media/image134.emf"/><Relationship Id="rId9" Type="http://schemas.openxmlformats.org/officeDocument/2006/relationships/oleObject" Target="../embeddings/oleObject117.bin"/></Relationships>
</file>

<file path=ppt/slides/_rels/slide55.xml.rels><?xml version="1.0" encoding="UTF-8" standalone="yes"?>
<Relationships xmlns="http://schemas.openxmlformats.org/package/2006/relationships"><Relationship Id="rId8" Type="http://schemas.openxmlformats.org/officeDocument/2006/relationships/image" Target="../media/image140.emf"/><Relationship Id="rId3" Type="http://schemas.openxmlformats.org/officeDocument/2006/relationships/oleObject" Target="../embeddings/oleObject118.bin"/><Relationship Id="rId7"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39.emf"/><Relationship Id="rId5" Type="http://schemas.openxmlformats.org/officeDocument/2006/relationships/oleObject" Target="../embeddings/oleObject119.bin"/><Relationship Id="rId4" Type="http://schemas.openxmlformats.org/officeDocument/2006/relationships/image" Target="../media/image138.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13.xml"/><Relationship Id="rId1" Type="http://schemas.openxmlformats.org/officeDocument/2006/relationships/vmlDrawing" Target="../drawings/vmlDrawing39.vml"/><Relationship Id="rId6" Type="http://schemas.openxmlformats.org/officeDocument/2006/relationships/image" Target="../media/image142.emf"/><Relationship Id="rId5" Type="http://schemas.openxmlformats.org/officeDocument/2006/relationships/oleObject" Target="../embeddings/oleObject122.bin"/><Relationship Id="rId4" Type="http://schemas.openxmlformats.org/officeDocument/2006/relationships/image" Target="../media/image141.emf"/></Relationships>
</file>

<file path=ppt/slides/_rels/slide57.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12.xml"/><Relationship Id="rId1" Type="http://schemas.openxmlformats.org/officeDocument/2006/relationships/vmlDrawing" Target="../drawings/vmlDrawing40.vml"/><Relationship Id="rId6" Type="http://schemas.openxmlformats.org/officeDocument/2006/relationships/image" Target="../media/image145.emf"/><Relationship Id="rId5" Type="http://schemas.openxmlformats.org/officeDocument/2006/relationships/oleObject" Target="../embeddings/oleObject124.bin"/><Relationship Id="rId4" Type="http://schemas.openxmlformats.org/officeDocument/2006/relationships/image" Target="../media/image144.emf"/></Relationships>
</file>

<file path=ppt/slides/_rels/slide59.xml.rels><?xml version="1.0" encoding="UTF-8" standalone="yes"?>
<Relationships xmlns="http://schemas.openxmlformats.org/package/2006/relationships"><Relationship Id="rId8" Type="http://schemas.openxmlformats.org/officeDocument/2006/relationships/image" Target="../media/image148.e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12.xml"/><Relationship Id="rId1" Type="http://schemas.openxmlformats.org/officeDocument/2006/relationships/vmlDrawing" Target="../drawings/vmlDrawing41.vml"/><Relationship Id="rId6" Type="http://schemas.openxmlformats.org/officeDocument/2006/relationships/image" Target="../media/image147.emf"/><Relationship Id="rId5" Type="http://schemas.openxmlformats.org/officeDocument/2006/relationships/oleObject" Target="../embeddings/oleObject126.bin"/><Relationship Id="rId4" Type="http://schemas.openxmlformats.org/officeDocument/2006/relationships/image" Target="../media/image146.emf"/></Relationships>
</file>

<file path=ppt/slides/_rels/slide6.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5.e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2.e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4.emf"/><Relationship Id="rId4" Type="http://schemas.openxmlformats.org/officeDocument/2006/relationships/image" Target="../media/image11.emf"/><Relationship Id="rId9" Type="http://schemas.openxmlformats.org/officeDocument/2006/relationships/oleObject" Target="../embeddings/oleObject13.bin"/><Relationship Id="rId14" Type="http://schemas.openxmlformats.org/officeDocument/2006/relationships/image" Target="../media/image16.emf"/></Relationships>
</file>

<file path=ppt/slides/_rels/slide60.x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slideLayout" Target="../slideLayouts/slideLayout2.xml"/><Relationship Id="rId4" Type="http://schemas.openxmlformats.org/officeDocument/2006/relationships/image" Target="../media/image15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154.emf"/><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12.xml"/><Relationship Id="rId1" Type="http://schemas.openxmlformats.org/officeDocument/2006/relationships/vmlDrawing" Target="../drawings/vmlDrawing42.vml"/><Relationship Id="rId6" Type="http://schemas.openxmlformats.org/officeDocument/2006/relationships/image" Target="../media/image153.emf"/><Relationship Id="rId5" Type="http://schemas.openxmlformats.org/officeDocument/2006/relationships/oleObject" Target="../embeddings/oleObject129.bin"/><Relationship Id="rId4" Type="http://schemas.openxmlformats.org/officeDocument/2006/relationships/image" Target="../media/image152.emf"/></Relationships>
</file>

<file path=ppt/slides/_rels/slide63.xml.rels><?xml version="1.0" encoding="UTF-8" standalone="yes"?>
<Relationships xmlns="http://schemas.openxmlformats.org/package/2006/relationships"><Relationship Id="rId8" Type="http://schemas.openxmlformats.org/officeDocument/2006/relationships/image" Target="../media/image157.emf"/><Relationship Id="rId3" Type="http://schemas.openxmlformats.org/officeDocument/2006/relationships/oleObject" Target="../embeddings/oleObject131.bin"/><Relationship Id="rId7" Type="http://schemas.openxmlformats.org/officeDocument/2006/relationships/oleObject" Target="../embeddings/oleObject133.bin"/><Relationship Id="rId2" Type="http://schemas.openxmlformats.org/officeDocument/2006/relationships/slideLayout" Target="../slideLayouts/slideLayout12.xml"/><Relationship Id="rId1" Type="http://schemas.openxmlformats.org/officeDocument/2006/relationships/vmlDrawing" Target="../drawings/vmlDrawing43.vml"/><Relationship Id="rId6" Type="http://schemas.openxmlformats.org/officeDocument/2006/relationships/image" Target="../media/image156.emf"/><Relationship Id="rId5" Type="http://schemas.openxmlformats.org/officeDocument/2006/relationships/oleObject" Target="../embeddings/oleObject132.bin"/><Relationship Id="rId4" Type="http://schemas.openxmlformats.org/officeDocument/2006/relationships/image" Target="../media/image155.emf"/></Relationships>
</file>

<file path=ppt/slides/_rels/slide64.xml.rels><?xml version="1.0" encoding="UTF-8" standalone="yes"?>
<Relationships xmlns="http://schemas.openxmlformats.org/package/2006/relationships"><Relationship Id="rId8" Type="http://schemas.openxmlformats.org/officeDocument/2006/relationships/image" Target="../media/image160.emf"/><Relationship Id="rId3" Type="http://schemas.openxmlformats.org/officeDocument/2006/relationships/oleObject" Target="../embeddings/oleObject134.bin"/><Relationship Id="rId7" Type="http://schemas.openxmlformats.org/officeDocument/2006/relationships/oleObject" Target="../embeddings/oleObject136.bin"/><Relationship Id="rId2" Type="http://schemas.openxmlformats.org/officeDocument/2006/relationships/slideLayout" Target="../slideLayouts/slideLayout12.xml"/><Relationship Id="rId1" Type="http://schemas.openxmlformats.org/officeDocument/2006/relationships/vmlDrawing" Target="../drawings/vmlDrawing44.vml"/><Relationship Id="rId6" Type="http://schemas.openxmlformats.org/officeDocument/2006/relationships/image" Target="../media/image159.emf"/><Relationship Id="rId5" Type="http://schemas.openxmlformats.org/officeDocument/2006/relationships/oleObject" Target="../embeddings/oleObject135.bin"/><Relationship Id="rId4" Type="http://schemas.openxmlformats.org/officeDocument/2006/relationships/image" Target="../media/image158.e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39.bin"/><Relationship Id="rId3" Type="http://schemas.openxmlformats.org/officeDocument/2006/relationships/oleObject" Target="../embeddings/oleObject137.bin"/><Relationship Id="rId7" Type="http://schemas.openxmlformats.org/officeDocument/2006/relationships/image" Target="../media/image164.emf"/><Relationship Id="rId2" Type="http://schemas.openxmlformats.org/officeDocument/2006/relationships/slideLayout" Target="../slideLayouts/slideLayout12.xml"/><Relationship Id="rId1" Type="http://schemas.openxmlformats.org/officeDocument/2006/relationships/vmlDrawing" Target="../drawings/vmlDrawing45.vml"/><Relationship Id="rId6" Type="http://schemas.openxmlformats.org/officeDocument/2006/relationships/image" Target="../media/image162.emf"/><Relationship Id="rId5" Type="http://schemas.openxmlformats.org/officeDocument/2006/relationships/oleObject" Target="../embeddings/oleObject138.bin"/><Relationship Id="rId4" Type="http://schemas.openxmlformats.org/officeDocument/2006/relationships/image" Target="../media/image161.emf"/><Relationship Id="rId9" Type="http://schemas.openxmlformats.org/officeDocument/2006/relationships/image" Target="../media/image163.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13.xml"/><Relationship Id="rId1" Type="http://schemas.openxmlformats.org/officeDocument/2006/relationships/vmlDrawing" Target="../drawings/vmlDrawing46.vml"/><Relationship Id="rId4" Type="http://schemas.openxmlformats.org/officeDocument/2006/relationships/image" Target="../media/image165.emf"/></Relationships>
</file>

<file path=ppt/slides/_rels/slide67.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8.emf"/><Relationship Id="rId5" Type="http://schemas.openxmlformats.org/officeDocument/2006/relationships/oleObject" Target="../embeddings/oleObject17.bin"/><Relationship Id="rId4" Type="http://schemas.openxmlformats.org/officeDocument/2006/relationships/image" Target="../media/image1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21.emf"/><Relationship Id="rId5" Type="http://schemas.openxmlformats.org/officeDocument/2006/relationships/oleObject" Target="../embeddings/oleObject20.bin"/><Relationship Id="rId10" Type="http://schemas.openxmlformats.org/officeDocument/2006/relationships/image" Target="../media/image23.wmf"/><Relationship Id="rId4" Type="http://schemas.openxmlformats.org/officeDocument/2006/relationships/image" Target="../media/image20.emf"/><Relationship Id="rId9" Type="http://schemas.openxmlformats.org/officeDocument/2006/relationships/oleObject" Target="../embeddings/oleObject2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a:xfrm>
            <a:off x="1619250" y="3429000"/>
            <a:ext cx="6119813" cy="685800"/>
          </a:xfrm>
        </p:spPr>
        <p:txBody>
          <a:bodyPr/>
          <a:lstStyle/>
          <a:p>
            <a:pPr eaLnBrk="1" hangingPunct="1">
              <a:lnSpc>
                <a:spcPct val="90000"/>
              </a:lnSpc>
              <a:buFont typeface="Wingdings" pitchFamily="2" charset="2"/>
              <a:buNone/>
            </a:pPr>
            <a:r>
              <a:rPr lang="zh-CN" altLang="en-US" b="1" smtClean="0">
                <a:latin typeface="宋体" pitchFamily="2" charset="-122"/>
              </a:rPr>
              <a:t>第六章 数字控制器的离散化设计</a:t>
            </a:r>
          </a:p>
        </p:txBody>
      </p:sp>
      <p:sp>
        <p:nvSpPr>
          <p:cNvPr id="50178" name="Rectangle 2"/>
          <p:cNvSpPr>
            <a:spLocks noGrp="1" noChangeArrowheads="1"/>
          </p:cNvSpPr>
          <p:nvPr>
            <p:ph type="title"/>
          </p:nvPr>
        </p:nvSpPr>
        <p:spPr/>
        <p:txBody>
          <a:bodyPr/>
          <a:lstStyle/>
          <a:p>
            <a:pPr eaLnBrk="1" hangingPunct="1"/>
            <a:r>
              <a:rPr lang="zh-CN" altLang="en-US" b="0" smtClean="0"/>
              <a:t>计算机控制技术</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9" name="Rectangle 3"/>
          <p:cNvSpPr>
            <a:spLocks noGrp="1" noChangeArrowheads="1"/>
          </p:cNvSpPr>
          <p:nvPr>
            <p:ph type="body" sz="half" idx="1"/>
          </p:nvPr>
        </p:nvSpPr>
        <p:spPr>
          <a:xfrm>
            <a:off x="609600" y="762000"/>
            <a:ext cx="8062913" cy="5589588"/>
          </a:xfrm>
        </p:spPr>
        <p:txBody>
          <a:bodyPr/>
          <a:lstStyle/>
          <a:p>
            <a:pPr eaLnBrk="1" hangingPunct="1">
              <a:spcBef>
                <a:spcPct val="0"/>
              </a:spcBef>
              <a:buFont typeface="Wingdings" pitchFamily="2" charset="2"/>
              <a:buNone/>
            </a:pPr>
            <a:r>
              <a:rPr lang="en-US" altLang="zh-CN" sz="2400" b="1" smtClean="0">
                <a:latin typeface="宋体" pitchFamily="2" charset="-122"/>
              </a:rPr>
              <a:t>4</a:t>
            </a:r>
            <a:r>
              <a:rPr lang="zh-CN" altLang="en-US" sz="2400" b="1" smtClean="0">
                <a:latin typeface="宋体" pitchFamily="2" charset="-122"/>
              </a:rPr>
              <a:t>、根据</a:t>
            </a:r>
            <a:r>
              <a:rPr lang="en-US" altLang="zh-CN" sz="2400" b="1" smtClean="0">
                <a:latin typeface="宋体" pitchFamily="2" charset="-122"/>
              </a:rPr>
              <a:t>D(z)</a:t>
            </a:r>
            <a:r>
              <a:rPr lang="zh-CN" altLang="en-US" sz="2400" b="1" smtClean="0">
                <a:latin typeface="宋体" pitchFamily="2" charset="-122"/>
              </a:rPr>
              <a:t>求取控制算法的递推计算公式</a:t>
            </a:r>
            <a:endParaRPr lang="en-US" altLang="zh-CN"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设数字控制器</a:t>
            </a:r>
            <a:r>
              <a:rPr lang="en-US" altLang="zh-CN" sz="2400" b="1" smtClean="0">
                <a:latin typeface="宋体" pitchFamily="2" charset="-122"/>
              </a:rPr>
              <a:t>D(z)</a:t>
            </a:r>
            <a:r>
              <a:rPr lang="zh-CN" altLang="en-US" sz="2400" b="1" smtClean="0">
                <a:latin typeface="宋体" pitchFamily="2" charset="-122"/>
              </a:rPr>
              <a:t>的一般形式为：</a:t>
            </a:r>
          </a:p>
          <a:p>
            <a:pPr eaLnBrk="1" hangingPunct="1">
              <a:spcBef>
                <a:spcPct val="0"/>
              </a:spcBef>
            </a:pPr>
            <a:endParaRPr lang="zh-CN" altLang="en-US" sz="2400" b="1" smtClean="0">
              <a:latin typeface="宋体" pitchFamily="2" charset="-122"/>
            </a:endParaRPr>
          </a:p>
          <a:p>
            <a:pPr eaLnBrk="1" hangingPunct="1">
              <a:spcBef>
                <a:spcPct val="0"/>
              </a:spcBef>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数字控制器的输出</a:t>
            </a:r>
            <a:r>
              <a:rPr lang="en-US" altLang="zh-CN" sz="2400" b="1" smtClean="0">
                <a:latin typeface="宋体" pitchFamily="2" charset="-122"/>
              </a:rPr>
              <a:t>U(z)</a:t>
            </a:r>
            <a:r>
              <a:rPr lang="zh-CN" altLang="en-US" sz="2400" b="1" smtClean="0">
                <a:latin typeface="宋体" pitchFamily="2" charset="-122"/>
              </a:rPr>
              <a:t>为：</a:t>
            </a:r>
            <a:endParaRPr kumimoji="0" lang="zh-CN" altLang="en-US" sz="2400"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将上式进行</a:t>
            </a:r>
            <a:r>
              <a:rPr lang="en-US" altLang="zh-CN" sz="2400" b="1" smtClean="0">
                <a:latin typeface="宋体" pitchFamily="2" charset="-122"/>
              </a:rPr>
              <a:t>Z</a:t>
            </a:r>
            <a:r>
              <a:rPr lang="zh-CN" altLang="en-US" sz="2400" b="1" smtClean="0">
                <a:latin typeface="宋体" pitchFamily="2" charset="-122"/>
              </a:rPr>
              <a:t>反变换得到差分形式的公式得到数字控制器</a:t>
            </a:r>
            <a:r>
              <a:rPr lang="en-US" altLang="zh-CN" sz="2400" b="1" smtClean="0">
                <a:latin typeface="宋体" pitchFamily="2" charset="-122"/>
              </a:rPr>
              <a:t>D(z)</a:t>
            </a:r>
            <a:r>
              <a:rPr lang="zh-CN" altLang="en-US" sz="2400" b="1" smtClean="0">
                <a:latin typeface="宋体" pitchFamily="2" charset="-122"/>
              </a:rPr>
              <a:t>的计算机控制算法为：</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按照上式，就可编写出控制算法程序。</a:t>
            </a:r>
          </a:p>
        </p:txBody>
      </p:sp>
      <p:graphicFrame>
        <p:nvGraphicFramePr>
          <p:cNvPr id="6146" name="Object 1024"/>
          <p:cNvGraphicFramePr>
            <a:graphicFrameLocks noGrp="1" noChangeAspect="1"/>
          </p:cNvGraphicFramePr>
          <p:nvPr>
            <p:ph sz="quarter" idx="2"/>
            <p:extLst>
              <p:ext uri="{D42A27DB-BD31-4B8C-83A1-F6EECF244321}">
                <p14:modId xmlns:p14="http://schemas.microsoft.com/office/powerpoint/2010/main" val="170957180"/>
              </p:ext>
            </p:extLst>
          </p:nvPr>
        </p:nvGraphicFramePr>
        <p:xfrm>
          <a:off x="1817688" y="1905000"/>
          <a:ext cx="3165475" cy="1071563"/>
        </p:xfrm>
        <a:graphic>
          <a:graphicData uri="http://schemas.openxmlformats.org/presentationml/2006/ole">
            <mc:AlternateContent xmlns:mc="http://schemas.openxmlformats.org/markup-compatibility/2006">
              <mc:Choice xmlns:v="urn:schemas-microsoft-com:vml" Requires="v">
                <p:oleObj spid="_x0000_s6168" name="公式" r:id="rId3" imgW="2476500" imgH="838200" progId="Equation.3">
                  <p:embed/>
                </p:oleObj>
              </mc:Choice>
              <mc:Fallback>
                <p:oleObj name="公式" r:id="rId3" imgW="2476500" imgH="8382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688" y="1905000"/>
                        <a:ext cx="3165475" cy="1071563"/>
                      </a:xfrm>
                      <a:prstGeom prst="rect">
                        <a:avLst/>
                      </a:prstGeom>
                      <a:noFill/>
                      <a:ln>
                        <a:noFill/>
                      </a:ln>
                      <a:effectLst/>
                    </p:spPr>
                  </p:pic>
                </p:oleObj>
              </mc:Fallback>
            </mc:AlternateContent>
          </a:graphicData>
        </a:graphic>
      </p:graphicFrame>
      <p:graphicFrame>
        <p:nvGraphicFramePr>
          <p:cNvPr id="6147" name="Object 1025"/>
          <p:cNvGraphicFramePr>
            <a:graphicFrameLocks noGrp="1" noChangeAspect="1"/>
          </p:cNvGraphicFramePr>
          <p:nvPr>
            <p:ph sz="quarter" idx="3"/>
            <p:extLst>
              <p:ext uri="{D42A27DB-BD31-4B8C-83A1-F6EECF244321}">
                <p14:modId xmlns:p14="http://schemas.microsoft.com/office/powerpoint/2010/main" val="3908757999"/>
              </p:ext>
            </p:extLst>
          </p:nvPr>
        </p:nvGraphicFramePr>
        <p:xfrm>
          <a:off x="1600200" y="3429000"/>
          <a:ext cx="3168650" cy="627063"/>
        </p:xfrm>
        <a:graphic>
          <a:graphicData uri="http://schemas.openxmlformats.org/presentationml/2006/ole">
            <mc:AlternateContent xmlns:mc="http://schemas.openxmlformats.org/markup-compatibility/2006">
              <mc:Choice xmlns:v="urn:schemas-microsoft-com:vml" Requires="v">
                <p:oleObj spid="_x0000_s6169" name="公式" r:id="rId5" imgW="2184400" imgH="431800" progId="Equation.3">
                  <p:embed/>
                </p:oleObj>
              </mc:Choice>
              <mc:Fallback>
                <p:oleObj name="公式" r:id="rId5" imgW="2184400" imgH="43180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429000"/>
                        <a:ext cx="3168650" cy="627063"/>
                      </a:xfrm>
                      <a:prstGeom prst="rect">
                        <a:avLst/>
                      </a:prstGeom>
                      <a:noFill/>
                      <a:ln>
                        <a:noFill/>
                      </a:ln>
                      <a:effectLst/>
                    </p:spPr>
                  </p:pic>
                </p:oleObj>
              </mc:Fallback>
            </mc:AlternateContent>
          </a:graphicData>
        </a:graphic>
      </p:graphicFrame>
      <p:graphicFrame>
        <p:nvGraphicFramePr>
          <p:cNvPr id="6148" name="Object 1026"/>
          <p:cNvGraphicFramePr>
            <a:graphicFrameLocks noChangeAspect="1"/>
          </p:cNvGraphicFramePr>
          <p:nvPr>
            <p:extLst>
              <p:ext uri="{D42A27DB-BD31-4B8C-83A1-F6EECF244321}">
                <p14:modId xmlns:p14="http://schemas.microsoft.com/office/powerpoint/2010/main" val="2368317709"/>
              </p:ext>
            </p:extLst>
          </p:nvPr>
        </p:nvGraphicFramePr>
        <p:xfrm>
          <a:off x="1600200" y="5029200"/>
          <a:ext cx="3457575" cy="712788"/>
        </p:xfrm>
        <a:graphic>
          <a:graphicData uri="http://schemas.openxmlformats.org/presentationml/2006/ole">
            <mc:AlternateContent xmlns:mc="http://schemas.openxmlformats.org/markup-compatibility/2006">
              <mc:Choice xmlns:v="urn:schemas-microsoft-com:vml" Requires="v">
                <p:oleObj spid="_x0000_s6170" name="公式" r:id="rId7" imgW="2108200" imgH="431800" progId="Equation.3">
                  <p:embed/>
                </p:oleObj>
              </mc:Choice>
              <mc:Fallback>
                <p:oleObj name="公式" r:id="rId7" imgW="2108200" imgH="43180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5029200"/>
                        <a:ext cx="3457575" cy="712788"/>
                      </a:xfrm>
                      <a:prstGeom prst="rect">
                        <a:avLst/>
                      </a:prstGeom>
                      <a:noFill/>
                      <a:effec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1"/>
          </p:nvPr>
        </p:nvSpPr>
        <p:spPr>
          <a:xfrm>
            <a:off x="381000" y="1524000"/>
            <a:ext cx="8458200" cy="5105400"/>
          </a:xfrm>
        </p:spPr>
        <p:txBody>
          <a:bodyPr/>
          <a:lstStyle/>
          <a:p>
            <a:pPr eaLnBrk="1" hangingPunct="1">
              <a:spcBef>
                <a:spcPct val="0"/>
              </a:spcBef>
              <a:buFont typeface="Wingdings" pitchFamily="2" charset="2"/>
              <a:buNone/>
            </a:pPr>
            <a:r>
              <a:rPr lang="zh-CN" altLang="en-US" sz="2400" b="1" smtClean="0">
                <a:latin typeface="宋体" pitchFamily="2" charset="-122"/>
              </a:rPr>
              <a:t>	所谓最少拍控制，就是要求所得到的闭环系统对于某种特定的输入在最少个采样周期内达到无静差的稳态，且其闭环脉冲传递函数式有如下的形式：</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a:t>
            </a:r>
            <a:r>
              <a:rPr kumimoji="0" lang="zh-CN" altLang="en-US" sz="2400" b="1" smtClean="0">
                <a:latin typeface="宋体" pitchFamily="2" charset="-122"/>
              </a:rPr>
              <a:t>式中</a:t>
            </a:r>
            <a:r>
              <a:rPr kumimoji="0" lang="en-US" altLang="zh-CN" sz="2400" b="1" smtClean="0">
                <a:latin typeface="宋体" pitchFamily="2" charset="-122"/>
              </a:rPr>
              <a:t>N</a:t>
            </a:r>
            <a:r>
              <a:rPr kumimoji="0" lang="zh-CN" altLang="en-US" sz="2400" b="1" smtClean="0">
                <a:latin typeface="宋体" pitchFamily="2" charset="-122"/>
              </a:rPr>
              <a:t>是可能情况下的最小正整数。这一形式表明闭环系统的脉冲响应在</a:t>
            </a:r>
            <a:r>
              <a:rPr kumimoji="0" lang="en-US" altLang="zh-CN" sz="2400" b="1" smtClean="0">
                <a:latin typeface="宋体" pitchFamily="2" charset="-122"/>
              </a:rPr>
              <a:t>N</a:t>
            </a:r>
            <a:r>
              <a:rPr kumimoji="0" lang="zh-CN" altLang="en-US" sz="2400" b="1" smtClean="0">
                <a:latin typeface="宋体" pitchFamily="2" charset="-122"/>
              </a:rPr>
              <a:t>个采样周期后变为零，输出保持不变，从而意味着系统在</a:t>
            </a:r>
            <a:r>
              <a:rPr kumimoji="0" lang="en-US" altLang="zh-CN" sz="2400" b="1" smtClean="0">
                <a:latin typeface="宋体" pitchFamily="2" charset="-122"/>
              </a:rPr>
              <a:t>N</a:t>
            </a:r>
            <a:r>
              <a:rPr kumimoji="0" lang="zh-CN" altLang="en-US" sz="2400" b="1" smtClean="0">
                <a:latin typeface="宋体" pitchFamily="2" charset="-122"/>
              </a:rPr>
              <a:t>拍之内达到稳态。</a:t>
            </a:r>
            <a:endParaRPr kumimoji="0" lang="zh-CN" altLang="en-US" sz="2400" b="1" smtClean="0">
              <a:latin typeface="Arial" charset="0"/>
            </a:endParaRP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最少拍控制实质上是时间最优控制，最少拍控制系统也称为最小调整时间系统或最快响应系统。最少拍控制常应用于随动系统，伺服系统、运动控制中。</a:t>
            </a:r>
          </a:p>
        </p:txBody>
      </p:sp>
      <p:sp>
        <p:nvSpPr>
          <p:cNvPr id="7171" name="Rectangle 2"/>
          <p:cNvSpPr>
            <a:spLocks noGrp="1" noChangeArrowheads="1"/>
          </p:cNvSpPr>
          <p:nvPr>
            <p:ph type="title"/>
          </p:nvPr>
        </p:nvSpPr>
        <p:spPr>
          <a:xfrm>
            <a:off x="684213" y="260350"/>
            <a:ext cx="7772400" cy="1008063"/>
          </a:xfrm>
        </p:spPr>
        <p:txBody>
          <a:bodyPr/>
          <a:lstStyle/>
          <a:p>
            <a:pPr eaLnBrk="1" hangingPunct="1"/>
            <a:r>
              <a:rPr kumimoji="0" lang="en-US" altLang="zh-CN" sz="3600" smtClean="0">
                <a:latin typeface="宋体" pitchFamily="2" charset="-122"/>
              </a:rPr>
              <a:t>6.3 </a:t>
            </a:r>
            <a:r>
              <a:rPr kumimoji="0" lang="zh-CN" altLang="en-US" sz="3600" smtClean="0">
                <a:latin typeface="宋体" pitchFamily="2" charset="-122"/>
              </a:rPr>
              <a:t>最少拍控制器的设计</a:t>
            </a:r>
          </a:p>
        </p:txBody>
      </p:sp>
      <p:graphicFrame>
        <p:nvGraphicFramePr>
          <p:cNvPr id="7170" name="Object 1024"/>
          <p:cNvGraphicFramePr>
            <a:graphicFrameLocks noChangeAspect="1"/>
          </p:cNvGraphicFramePr>
          <p:nvPr>
            <p:extLst>
              <p:ext uri="{D42A27DB-BD31-4B8C-83A1-F6EECF244321}">
                <p14:modId xmlns:p14="http://schemas.microsoft.com/office/powerpoint/2010/main" val="162344383"/>
              </p:ext>
            </p:extLst>
          </p:nvPr>
        </p:nvGraphicFramePr>
        <p:xfrm>
          <a:off x="1371600" y="2895600"/>
          <a:ext cx="5380038" cy="676275"/>
        </p:xfrm>
        <a:graphic>
          <a:graphicData uri="http://schemas.openxmlformats.org/presentationml/2006/ole">
            <mc:AlternateContent xmlns:mc="http://schemas.openxmlformats.org/markup-compatibility/2006">
              <mc:Choice xmlns:v="urn:schemas-microsoft-com:vml" Requires="v">
                <p:oleObj spid="_x0000_s7179" name="Equation" r:id="rId3" imgW="1841400" imgH="228600" progId="Equation.3">
                  <p:embed/>
                </p:oleObj>
              </mc:Choice>
              <mc:Fallback>
                <p:oleObj name="Equation" r:id="rId3" imgW="1841400" imgH="2286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895600"/>
                        <a:ext cx="5380038" cy="676275"/>
                      </a:xfrm>
                      <a:prstGeom prst="rect">
                        <a:avLst/>
                      </a:prstGeom>
                      <a:noFill/>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304800" y="838200"/>
            <a:ext cx="8534400" cy="5257800"/>
          </a:xfrm>
        </p:spPr>
        <p:txBody>
          <a:bodyPr/>
          <a:lstStyle/>
          <a:p>
            <a:pPr eaLnBrk="1" hangingPunct="1">
              <a:spcBef>
                <a:spcPct val="0"/>
              </a:spcBef>
              <a:buFont typeface="Wingdings" pitchFamily="2" charset="2"/>
              <a:buNone/>
            </a:pPr>
            <a:r>
              <a:rPr lang="zh-CN" altLang="en-US" sz="2400" b="1" smtClean="0">
                <a:latin typeface="宋体" pitchFamily="2" charset="-122"/>
              </a:rPr>
              <a:t>	最少拍控制系统设计的要求</a:t>
            </a:r>
          </a:p>
          <a:p>
            <a:pPr eaLnBrk="1" hangingPunct="1">
              <a:spcBef>
                <a:spcPct val="0"/>
              </a:spcBef>
              <a:buFont typeface="Wingdings" pitchFamily="2" charset="2"/>
              <a:buNone/>
            </a:pPr>
            <a:r>
              <a:rPr lang="zh-CN" altLang="en-US" sz="2400" b="1" smtClean="0">
                <a:latin typeface="宋体" pitchFamily="2" charset="-122"/>
              </a:rPr>
              <a:t>	（1）对特定的参考输入信号，在到达稳态后，系统在采样点的输出值准确跟随输入信号，不存在静差</a:t>
            </a:r>
          </a:p>
          <a:p>
            <a:pPr eaLnBrk="1" hangingPunct="1">
              <a:spcBef>
                <a:spcPct val="0"/>
              </a:spcBef>
              <a:buFont typeface="Wingdings" pitchFamily="2" charset="2"/>
              <a:buNone/>
            </a:pPr>
            <a:r>
              <a:rPr lang="zh-CN" altLang="en-US" sz="2400" b="1" smtClean="0">
                <a:latin typeface="宋体" pitchFamily="2" charset="-122"/>
              </a:rPr>
              <a:t>  （2）在各种使系统在有限拍内到达稳态的设计中，系统准确跟踪输入信号所需的控制周期数最少</a:t>
            </a:r>
          </a:p>
          <a:p>
            <a:pPr eaLnBrk="1" hangingPunct="1">
              <a:spcBef>
                <a:spcPct val="0"/>
              </a:spcBef>
              <a:buFont typeface="Wingdings" pitchFamily="2" charset="2"/>
              <a:buNone/>
            </a:pPr>
            <a:r>
              <a:rPr lang="zh-CN" altLang="en-US" sz="2400" b="1" smtClean="0">
                <a:latin typeface="宋体" pitchFamily="2" charset="-122"/>
              </a:rPr>
              <a:t>	（3）数字控制器必须在物理上可以实现</a:t>
            </a:r>
          </a:p>
          <a:p>
            <a:pPr eaLnBrk="1" hangingPunct="1">
              <a:spcBef>
                <a:spcPct val="0"/>
              </a:spcBef>
              <a:buFont typeface="Wingdings" pitchFamily="2" charset="2"/>
              <a:buNone/>
            </a:pPr>
            <a:r>
              <a:rPr lang="zh-CN" altLang="en-US" sz="2400" b="1" smtClean="0">
                <a:latin typeface="宋体" pitchFamily="2" charset="-122"/>
              </a:rPr>
              <a:t>	（4）闭环系统必须是稳定的</a:t>
            </a:r>
          </a:p>
          <a:p>
            <a:pPr eaLnBrk="1" hangingPunct="1">
              <a:spcBef>
                <a:spcPct val="0"/>
              </a:spcBef>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设计步骤</a:t>
            </a:r>
          </a:p>
          <a:p>
            <a:pPr eaLnBrk="1" hangingPunct="1">
              <a:spcBef>
                <a:spcPct val="0"/>
              </a:spcBef>
              <a:buFont typeface="Wingdings" pitchFamily="2" charset="2"/>
              <a:buNone/>
            </a:pPr>
            <a:r>
              <a:rPr lang="zh-CN" altLang="en-US" sz="2400" b="1" smtClean="0">
                <a:latin typeface="宋体" pitchFamily="2" charset="-122"/>
              </a:rPr>
              <a:t>	（1）求广义对象的脉冲传递函数</a:t>
            </a:r>
            <a:r>
              <a:rPr lang="en-US" altLang="zh-CN" sz="2400" b="1" smtClean="0">
                <a:latin typeface="宋体" pitchFamily="2" charset="-122"/>
              </a:rPr>
              <a:t>G(z)</a:t>
            </a:r>
            <a:r>
              <a:rPr lang="zh-CN" altLang="en-US" sz="2400" b="1" smtClean="0">
                <a:latin typeface="宋体" pitchFamily="2" charset="-122"/>
              </a:rPr>
              <a:t> </a:t>
            </a:r>
          </a:p>
          <a:p>
            <a:pPr eaLnBrk="1" hangingPunct="1">
              <a:spcBef>
                <a:spcPct val="0"/>
              </a:spcBef>
              <a:buFont typeface="Wingdings" pitchFamily="2" charset="2"/>
              <a:buNone/>
            </a:pPr>
            <a:r>
              <a:rPr lang="en-US" altLang="zh-CN" sz="2400" b="1" smtClean="0">
                <a:latin typeface="宋体" pitchFamily="2" charset="-122"/>
              </a:rPr>
              <a:t>	（2）</a:t>
            </a:r>
            <a:r>
              <a:rPr lang="zh-CN" altLang="en-US" sz="2400" b="1" smtClean="0">
                <a:latin typeface="宋体" pitchFamily="2" charset="-122"/>
              </a:rPr>
              <a:t>确定所需要的闭环脉冲传递函数</a:t>
            </a:r>
            <a:r>
              <a:rPr lang="en-US" altLang="zh-CN" sz="2400" b="1" smtClean="0">
                <a:latin typeface="宋体" pitchFamily="2" charset="-122"/>
              </a:rPr>
              <a:t>φ(z)</a:t>
            </a:r>
          </a:p>
          <a:p>
            <a:pPr eaLnBrk="1" hangingPunct="1">
              <a:spcBef>
                <a:spcPct val="0"/>
              </a:spcBef>
              <a:buFont typeface="Wingdings" pitchFamily="2" charset="2"/>
              <a:buNone/>
            </a:pPr>
            <a:r>
              <a:rPr lang="en-US" altLang="zh-CN" sz="2400" b="1" smtClean="0">
                <a:latin typeface="宋体" pitchFamily="2" charset="-122"/>
              </a:rPr>
              <a:t>	（3）</a:t>
            </a:r>
            <a:r>
              <a:rPr lang="zh-CN" altLang="en-US" sz="2400" b="1" smtClean="0">
                <a:latin typeface="宋体" pitchFamily="2" charset="-122"/>
              </a:rPr>
              <a:t>确定数字控制器的脉冲传递函数</a:t>
            </a:r>
            <a:r>
              <a:rPr lang="en-US" altLang="zh-CN" sz="2400" b="1" smtClean="0">
                <a:latin typeface="宋体" pitchFamily="2" charset="-122"/>
              </a:rPr>
              <a:t>D(z)</a:t>
            </a:r>
          </a:p>
          <a:p>
            <a:pPr eaLnBrk="1" hangingPunct="1">
              <a:spcBef>
                <a:spcPct val="0"/>
              </a:spcBef>
              <a:buFont typeface="Wingdings" pitchFamily="2" charset="2"/>
              <a:buNone/>
            </a:pPr>
            <a:r>
              <a:rPr lang="en-US" altLang="zh-CN" sz="2400" b="1" smtClean="0">
                <a:latin typeface="宋体" pitchFamily="2" charset="-122"/>
              </a:rPr>
              <a:t>	（4）</a:t>
            </a:r>
            <a:r>
              <a:rPr lang="zh-CN" altLang="en-US" sz="2400" b="1" smtClean="0">
                <a:latin typeface="宋体" pitchFamily="2" charset="-122"/>
              </a:rPr>
              <a:t>根据</a:t>
            </a:r>
            <a:r>
              <a:rPr lang="en-US" altLang="zh-CN" sz="2400" b="1" smtClean="0">
                <a:latin typeface="宋体" pitchFamily="2" charset="-122"/>
              </a:rPr>
              <a:t>D(z)</a:t>
            </a:r>
            <a:r>
              <a:rPr lang="zh-CN" altLang="en-US" sz="2400" b="1" smtClean="0">
                <a:latin typeface="宋体" pitchFamily="2" charset="-122"/>
              </a:rPr>
              <a:t>求取控制算法的递推计算公式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1027"/>
          <p:cNvSpPr>
            <a:spLocks noGrp="1" noChangeArrowheads="1"/>
          </p:cNvSpPr>
          <p:nvPr>
            <p:ph idx="1"/>
          </p:nvPr>
        </p:nvSpPr>
        <p:spPr>
          <a:xfrm>
            <a:off x="533400" y="1752600"/>
            <a:ext cx="7772400" cy="4800600"/>
          </a:xfrm>
        </p:spPr>
        <p:txBody>
          <a:bodyPr/>
          <a:lstStyle/>
          <a:p>
            <a:pPr eaLnBrk="1" hangingPunct="1">
              <a:buFont typeface="Wingdings" pitchFamily="2" charset="2"/>
              <a:buNone/>
            </a:pPr>
            <a:r>
              <a:rPr lang="zh-CN" altLang="en-US" sz="2400" b="1" smtClean="0">
                <a:latin typeface="宋体" pitchFamily="2" charset="-122"/>
              </a:rPr>
              <a:t>1．最小拍数字控制器设计</a:t>
            </a:r>
          </a:p>
          <a:p>
            <a:pPr eaLnBrk="1" hangingPunct="1">
              <a:buFont typeface="Wingdings" pitchFamily="2" charset="2"/>
              <a:buNone/>
            </a:pPr>
            <a:r>
              <a:rPr lang="zh-CN" altLang="en-US" sz="2400" b="1" smtClean="0">
                <a:latin typeface="宋体" pitchFamily="2" charset="-122"/>
              </a:rPr>
              <a:t>误差</a:t>
            </a:r>
            <a:r>
              <a:rPr lang="en-US" altLang="zh-CN" sz="2400" b="1" smtClean="0">
                <a:latin typeface="宋体" pitchFamily="2" charset="-122"/>
              </a:rPr>
              <a:t>E(z)</a:t>
            </a:r>
            <a:r>
              <a:rPr lang="zh-CN" altLang="en-US" sz="2400" b="1" smtClean="0">
                <a:latin typeface="宋体" pitchFamily="2" charset="-122"/>
              </a:rPr>
              <a:t>的脉冲传递函数为：</a:t>
            </a:r>
          </a:p>
          <a:p>
            <a:pPr eaLnBrk="1" hangingPunct="1"/>
            <a:endParaRPr lang="zh-CN" altLang="en-US" sz="2400" b="1" smtClean="0">
              <a:latin typeface="宋体" pitchFamily="2" charset="-122"/>
            </a:endParaRPr>
          </a:p>
          <a:p>
            <a:pPr eaLnBrk="1" hangingPunct="1"/>
            <a:endParaRPr lang="zh-CN" altLang="en-US" sz="2400" b="1" smtClean="0">
              <a:latin typeface="宋体" pitchFamily="2" charset="-122"/>
            </a:endParaRPr>
          </a:p>
          <a:p>
            <a:pPr eaLnBrk="1" hangingPunct="1"/>
            <a:endParaRPr lang="zh-CN" altLang="en-US" sz="2400" b="1" smtClean="0">
              <a:latin typeface="宋体" pitchFamily="2" charset="-122"/>
            </a:endParaRPr>
          </a:p>
          <a:p>
            <a:pPr eaLnBrk="1" hangingPunct="1">
              <a:buFont typeface="Wingdings" pitchFamily="2" charset="2"/>
              <a:buNone/>
            </a:pPr>
            <a:endParaRPr lang="zh-CN" altLang="en-US" sz="2400" b="1" smtClean="0">
              <a:latin typeface="宋体" pitchFamily="2" charset="-122"/>
            </a:endParaRPr>
          </a:p>
          <a:p>
            <a:pPr eaLnBrk="1" hangingPunct="1">
              <a:buFont typeface="Wingdings" pitchFamily="2" charset="2"/>
              <a:buNone/>
            </a:pPr>
            <a:r>
              <a:rPr lang="zh-CN" altLang="en-US" sz="2400" b="1" smtClean="0">
                <a:latin typeface="宋体" pitchFamily="2" charset="-122"/>
              </a:rPr>
              <a:t>典型输入函数 </a:t>
            </a:r>
          </a:p>
          <a:p>
            <a:pPr eaLnBrk="1" hangingPunct="1">
              <a:buFont typeface="Wingdings" pitchFamily="2" charset="2"/>
              <a:buNone/>
            </a:pPr>
            <a:endParaRPr lang="zh-CN" altLang="en-US" sz="2400" b="1" smtClean="0">
              <a:latin typeface="宋体" pitchFamily="2" charset="-122"/>
            </a:endParaRPr>
          </a:p>
          <a:p>
            <a:pPr eaLnBrk="1" hangingPunct="1">
              <a:buFont typeface="Wingdings" pitchFamily="2" charset="2"/>
              <a:buNone/>
            </a:pPr>
            <a:r>
              <a:rPr lang="zh-CN" altLang="en-US" sz="2400" b="1" smtClean="0">
                <a:latin typeface="宋体" pitchFamily="2" charset="-122"/>
              </a:rPr>
              <a:t>对应的</a:t>
            </a:r>
            <a:r>
              <a:rPr lang="en-US" altLang="zh-CN" sz="2400" b="1" smtClean="0">
                <a:latin typeface="宋体" pitchFamily="2" charset="-122"/>
              </a:rPr>
              <a:t>z</a:t>
            </a:r>
            <a:r>
              <a:rPr lang="zh-CN" altLang="en-US" sz="2400" b="1" smtClean="0">
                <a:latin typeface="宋体" pitchFamily="2" charset="-122"/>
              </a:rPr>
              <a:t>变换</a:t>
            </a:r>
          </a:p>
        </p:txBody>
      </p:sp>
      <p:pic>
        <p:nvPicPr>
          <p:cNvPr id="8199" name="Picture 1030"/>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81000"/>
            <a:ext cx="6743700" cy="1055688"/>
          </a:xfrm>
          <a:prstGeom prst="rect">
            <a:avLst/>
          </a:prstGeom>
          <a:noFill/>
          <a:ln>
            <a:noFill/>
          </a:ln>
        </p:spPr>
      </p:pic>
      <p:graphicFrame>
        <p:nvGraphicFramePr>
          <p:cNvPr id="8194" name="Object 1024"/>
          <p:cNvGraphicFramePr>
            <a:graphicFrameLocks noChangeAspect="1"/>
          </p:cNvGraphicFramePr>
          <p:nvPr>
            <p:extLst>
              <p:ext uri="{D42A27DB-BD31-4B8C-83A1-F6EECF244321}">
                <p14:modId xmlns:p14="http://schemas.microsoft.com/office/powerpoint/2010/main" val="2788518436"/>
              </p:ext>
            </p:extLst>
          </p:nvPr>
        </p:nvGraphicFramePr>
        <p:xfrm>
          <a:off x="1284288" y="2667000"/>
          <a:ext cx="4838700" cy="854075"/>
        </p:xfrm>
        <a:graphic>
          <a:graphicData uri="http://schemas.openxmlformats.org/presentationml/2006/ole">
            <mc:AlternateContent xmlns:mc="http://schemas.openxmlformats.org/markup-compatibility/2006">
              <mc:Choice xmlns:v="urn:schemas-microsoft-com:vml" Requires="v">
                <p:oleObj spid="_x0000_s8224" name="公式" r:id="rId4" imgW="2374560" imgH="419040" progId="Equation.3">
                  <p:embed/>
                </p:oleObj>
              </mc:Choice>
              <mc:Fallback>
                <p:oleObj name="公式" r:id="rId4" imgW="2374560" imgH="419040" progId="Equation.3">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4288" y="2667000"/>
                        <a:ext cx="4838700" cy="854075"/>
                      </a:xfrm>
                      <a:prstGeom prst="rect">
                        <a:avLst/>
                      </a:prstGeom>
                      <a:noFill/>
                    </p:spPr>
                  </p:pic>
                </p:oleObj>
              </mc:Fallback>
            </mc:AlternateContent>
          </a:graphicData>
        </a:graphic>
      </p:graphicFrame>
      <p:graphicFrame>
        <p:nvGraphicFramePr>
          <p:cNvPr id="8195" name="Object 1025"/>
          <p:cNvGraphicFramePr>
            <a:graphicFrameLocks noChangeAspect="1"/>
          </p:cNvGraphicFramePr>
          <p:nvPr>
            <p:extLst>
              <p:ext uri="{D42A27DB-BD31-4B8C-83A1-F6EECF244321}">
                <p14:modId xmlns:p14="http://schemas.microsoft.com/office/powerpoint/2010/main" val="1369240901"/>
              </p:ext>
            </p:extLst>
          </p:nvPr>
        </p:nvGraphicFramePr>
        <p:xfrm>
          <a:off x="1258888" y="3573463"/>
          <a:ext cx="2862262" cy="574675"/>
        </p:xfrm>
        <a:graphic>
          <a:graphicData uri="http://schemas.openxmlformats.org/presentationml/2006/ole">
            <mc:AlternateContent xmlns:mc="http://schemas.openxmlformats.org/markup-compatibility/2006">
              <mc:Choice xmlns:v="urn:schemas-microsoft-com:vml" Requires="v">
                <p:oleObj spid="_x0000_s8225" name="Equation" r:id="rId6" imgW="1143000" imgH="228600" progId="Equation.3">
                  <p:embed/>
                </p:oleObj>
              </mc:Choice>
              <mc:Fallback>
                <p:oleObj name="Equation" r:id="rId6" imgW="1143000" imgH="228600" progId="Equation.3">
                  <p:embed/>
                  <p:pic>
                    <p:nvPicPr>
                      <p:cNvPr id="0"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3573463"/>
                        <a:ext cx="2862262" cy="574675"/>
                      </a:xfrm>
                      <a:prstGeom prst="rect">
                        <a:avLst/>
                      </a:prstGeom>
                      <a:noFill/>
                    </p:spPr>
                  </p:pic>
                </p:oleObj>
              </mc:Fallback>
            </mc:AlternateContent>
          </a:graphicData>
        </a:graphic>
      </p:graphicFrame>
      <p:graphicFrame>
        <p:nvGraphicFramePr>
          <p:cNvPr id="8196" name="Object 1026"/>
          <p:cNvGraphicFramePr>
            <a:graphicFrameLocks noChangeAspect="1"/>
          </p:cNvGraphicFramePr>
          <p:nvPr>
            <p:extLst>
              <p:ext uri="{D42A27DB-BD31-4B8C-83A1-F6EECF244321}">
                <p14:modId xmlns:p14="http://schemas.microsoft.com/office/powerpoint/2010/main" val="2317664391"/>
              </p:ext>
            </p:extLst>
          </p:nvPr>
        </p:nvGraphicFramePr>
        <p:xfrm>
          <a:off x="2750493" y="4077072"/>
          <a:ext cx="2541587" cy="838200"/>
        </p:xfrm>
        <a:graphic>
          <a:graphicData uri="http://schemas.openxmlformats.org/presentationml/2006/ole">
            <mc:AlternateContent xmlns:mc="http://schemas.openxmlformats.org/markup-compatibility/2006">
              <mc:Choice xmlns:v="urn:schemas-microsoft-com:vml" Requires="v">
                <p:oleObj spid="_x0000_s8226" name="公式" r:id="rId8" imgW="1054080" imgH="419040" progId="Equation.3">
                  <p:embed/>
                </p:oleObj>
              </mc:Choice>
              <mc:Fallback>
                <p:oleObj name="公式" r:id="rId8" imgW="1054080" imgH="419040" progId="Equation.3">
                  <p:embed/>
                  <p:pic>
                    <p:nvPicPr>
                      <p:cNvPr id="0" name="Object 10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0493" y="4077072"/>
                        <a:ext cx="2541587" cy="838200"/>
                      </a:xfrm>
                      <a:prstGeom prst="rect">
                        <a:avLst/>
                      </a:prstGeom>
                      <a:noFill/>
                    </p:spPr>
                  </p:pic>
                </p:oleObj>
              </mc:Fallback>
            </mc:AlternateContent>
          </a:graphicData>
        </a:graphic>
      </p:graphicFrame>
      <p:graphicFrame>
        <p:nvGraphicFramePr>
          <p:cNvPr id="8197" name="Object 1027"/>
          <p:cNvGraphicFramePr>
            <a:graphicFrameLocks noChangeAspect="1"/>
          </p:cNvGraphicFramePr>
          <p:nvPr>
            <p:extLst>
              <p:ext uri="{D42A27DB-BD31-4B8C-83A1-F6EECF244321}">
                <p14:modId xmlns:p14="http://schemas.microsoft.com/office/powerpoint/2010/main" val="2136808733"/>
              </p:ext>
            </p:extLst>
          </p:nvPr>
        </p:nvGraphicFramePr>
        <p:xfrm>
          <a:off x="2627313" y="4941168"/>
          <a:ext cx="2663825" cy="838200"/>
        </p:xfrm>
        <a:graphic>
          <a:graphicData uri="http://schemas.openxmlformats.org/presentationml/2006/ole">
            <mc:AlternateContent xmlns:mc="http://schemas.openxmlformats.org/markup-compatibility/2006">
              <mc:Choice xmlns:v="urn:schemas-microsoft-com:vml" Requires="v">
                <p:oleObj spid="_x0000_s8227" name="公式" r:id="rId10" imgW="1079032" imgH="431613" progId="Equation.3">
                  <p:embed/>
                </p:oleObj>
              </mc:Choice>
              <mc:Fallback>
                <p:oleObj name="公式" r:id="rId10" imgW="1079032" imgH="431613" progId="Equation.3">
                  <p:embed/>
                  <p:pic>
                    <p:nvPicPr>
                      <p:cNvPr id="0" name="Object 10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7313" y="4941168"/>
                        <a:ext cx="2663825" cy="838200"/>
                      </a:xfrm>
                      <a:prstGeom prst="rect">
                        <a:avLst/>
                      </a:prstGeom>
                      <a:noFill/>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027"/>
          <p:cNvSpPr>
            <a:spLocks noGrp="1" noChangeArrowheads="1"/>
          </p:cNvSpPr>
          <p:nvPr>
            <p:ph idx="1"/>
          </p:nvPr>
        </p:nvSpPr>
        <p:spPr>
          <a:xfrm>
            <a:off x="685800" y="685800"/>
            <a:ext cx="7772400" cy="5791200"/>
          </a:xfrm>
        </p:spPr>
        <p:txBody>
          <a:bodyPr/>
          <a:lstStyle/>
          <a:p>
            <a:pPr eaLnBrk="1" hangingPunct="1">
              <a:buFont typeface="Wingdings" pitchFamily="2" charset="2"/>
              <a:buNone/>
            </a:pPr>
            <a:r>
              <a:rPr lang="zh-CN" altLang="en-US" sz="2800" b="1" smtClean="0">
                <a:latin typeface="宋体" pitchFamily="2" charset="-122"/>
              </a:rPr>
              <a:t>	</a:t>
            </a:r>
            <a:r>
              <a:rPr lang="zh-CN" altLang="en-US" sz="2400" b="1" smtClean="0">
                <a:latin typeface="宋体" pitchFamily="2" charset="-122"/>
              </a:rPr>
              <a:t>根据</a:t>
            </a:r>
            <a:r>
              <a:rPr lang="en-US" altLang="zh-CN" sz="2400" b="1" smtClean="0">
                <a:latin typeface="宋体" pitchFamily="2" charset="-122"/>
              </a:rPr>
              <a:t>z</a:t>
            </a:r>
            <a:r>
              <a:rPr lang="zh-CN" altLang="en-US" sz="2400" b="1" smtClean="0">
                <a:latin typeface="宋体" pitchFamily="2" charset="-122"/>
              </a:rPr>
              <a:t>变换的终值定理，系统的稳态误差为</a:t>
            </a:r>
          </a:p>
          <a:p>
            <a:pPr eaLnBrk="1" hangingPunct="1"/>
            <a:endParaRPr lang="zh-CN" altLang="en-US" sz="2400" b="1" smtClean="0">
              <a:latin typeface="宋体" pitchFamily="2" charset="-122"/>
            </a:endParaRPr>
          </a:p>
          <a:p>
            <a:pPr eaLnBrk="1" fontAlgn="ctr" hangingPunct="1">
              <a:spcBef>
                <a:spcPct val="0"/>
              </a:spcBef>
              <a:buClrTx/>
              <a:buSzTx/>
              <a:buFontTx/>
              <a:buNone/>
            </a:pPr>
            <a:endParaRPr lang="zh-CN" altLang="en-US" sz="2400" b="1" smtClean="0">
              <a:latin typeface="宋体" pitchFamily="2" charset="-122"/>
            </a:endParaRPr>
          </a:p>
          <a:p>
            <a:pPr eaLnBrk="1" fontAlgn="ctr" hangingPunct="1">
              <a:spcBef>
                <a:spcPct val="0"/>
              </a:spcBef>
              <a:buClrTx/>
              <a:buSzTx/>
              <a:buFontTx/>
              <a:buNone/>
            </a:pPr>
            <a:endParaRPr lang="zh-CN" altLang="en-US" sz="2400" b="1" smtClean="0">
              <a:latin typeface="宋体" pitchFamily="2" charset="-122"/>
            </a:endParaRPr>
          </a:p>
          <a:p>
            <a:pPr eaLnBrk="1" fontAlgn="ctr" hangingPunct="1">
              <a:spcBef>
                <a:spcPct val="0"/>
              </a:spcBef>
              <a:buClrTx/>
              <a:buSzTx/>
              <a:buFontTx/>
              <a:buNone/>
            </a:pPr>
            <a:endParaRPr lang="zh-CN" altLang="en-US" sz="2400" b="1" smtClean="0">
              <a:latin typeface="宋体" pitchFamily="2" charset="-122"/>
            </a:endParaRPr>
          </a:p>
          <a:p>
            <a:pPr eaLnBrk="1" fontAlgn="ctr" hangingPunct="1">
              <a:spcBef>
                <a:spcPct val="0"/>
              </a:spcBef>
              <a:buClrTx/>
              <a:buSzTx/>
              <a:buFontTx/>
              <a:buNone/>
            </a:pPr>
            <a:r>
              <a:rPr lang="zh-CN" altLang="en-US" sz="2400" b="1" smtClean="0">
                <a:latin typeface="宋体" pitchFamily="2" charset="-122"/>
              </a:rPr>
              <a:t>	</a:t>
            </a:r>
          </a:p>
          <a:p>
            <a:pPr eaLnBrk="1" fontAlgn="ctr" hangingPunct="1">
              <a:spcBef>
                <a:spcPct val="0"/>
              </a:spcBef>
              <a:buClrTx/>
              <a:buSzTx/>
              <a:buFontTx/>
              <a:buNone/>
            </a:pPr>
            <a:r>
              <a:rPr lang="zh-CN" altLang="en-US" sz="2400" b="1" smtClean="0">
                <a:latin typeface="宋体" pitchFamily="2" charset="-122"/>
              </a:rPr>
              <a:t>	由于</a:t>
            </a:r>
            <a:r>
              <a:rPr lang="en-US" altLang="zh-CN" sz="2400" b="1" smtClean="0">
                <a:latin typeface="宋体" pitchFamily="2" charset="-122"/>
              </a:rPr>
              <a:t>B(z)</a:t>
            </a:r>
            <a:r>
              <a:rPr lang="zh-CN" altLang="en-US" sz="2400" b="1" smtClean="0">
                <a:latin typeface="宋体" pitchFamily="2" charset="-122"/>
              </a:rPr>
              <a:t>没有(1-</a:t>
            </a:r>
            <a:r>
              <a:rPr lang="en-US" altLang="zh-CN" sz="2400" b="1" smtClean="0">
                <a:latin typeface="宋体" pitchFamily="2" charset="-122"/>
              </a:rPr>
              <a:t>z</a:t>
            </a:r>
            <a:r>
              <a:rPr lang="en-US" altLang="zh-CN" sz="2400" b="1" baseline="30000" smtClean="0">
                <a:latin typeface="宋体" pitchFamily="2" charset="-122"/>
              </a:rPr>
              <a:t>-1</a:t>
            </a:r>
            <a:r>
              <a:rPr lang="en-US" altLang="zh-CN" sz="2400" b="1" smtClean="0">
                <a:latin typeface="宋体" pitchFamily="2" charset="-122"/>
              </a:rPr>
              <a:t>)</a:t>
            </a:r>
            <a:r>
              <a:rPr lang="zh-CN" altLang="en-US" sz="2400" b="1" smtClean="0">
                <a:latin typeface="宋体" pitchFamily="2" charset="-122"/>
              </a:rPr>
              <a:t>因子，因此要使稳态误差</a:t>
            </a:r>
            <a:r>
              <a:rPr lang="en-US" altLang="zh-CN" sz="2400" b="1" smtClean="0">
                <a:latin typeface="宋体" pitchFamily="2" charset="-122"/>
              </a:rPr>
              <a:t>e(∞)</a:t>
            </a:r>
            <a:r>
              <a:rPr lang="zh-CN" altLang="en-US" sz="2400" b="1" smtClean="0">
                <a:latin typeface="宋体" pitchFamily="2" charset="-122"/>
              </a:rPr>
              <a:t>为零，必须有 </a:t>
            </a:r>
          </a:p>
          <a:p>
            <a:pPr algn="just" eaLnBrk="1" fontAlgn="ctr" hangingPunct="1">
              <a:spcBef>
                <a:spcPct val="0"/>
              </a:spcBef>
              <a:buClrTx/>
              <a:buSzTx/>
              <a:buFontTx/>
              <a:buNone/>
            </a:pPr>
            <a:r>
              <a:rPr lang="zh-CN" altLang="en-US" sz="2400" b="1" smtClean="0">
                <a:latin typeface="宋体" pitchFamily="2" charset="-122"/>
              </a:rPr>
              <a:t>      </a:t>
            </a:r>
            <a:r>
              <a:rPr lang="en-US" altLang="zh-CN" sz="2400" b="1" smtClean="0">
                <a:latin typeface="宋体" pitchFamily="2" charset="-122"/>
              </a:rPr>
              <a:t>Ф</a:t>
            </a:r>
            <a:r>
              <a:rPr lang="en-US" altLang="zh-CN" sz="2400" b="1" baseline="-30000" smtClean="0">
                <a:latin typeface="宋体" pitchFamily="2" charset="-122"/>
              </a:rPr>
              <a:t>e</a:t>
            </a:r>
            <a:r>
              <a:rPr lang="en-US" altLang="zh-CN" sz="2400" b="1" smtClean="0">
                <a:latin typeface="宋体" pitchFamily="2" charset="-122"/>
              </a:rPr>
              <a:t>(z)=1-Ф(z)=(1-z</a:t>
            </a:r>
            <a:r>
              <a:rPr lang="en-US" altLang="zh-CN" sz="2400" b="1" baseline="30000" smtClean="0">
                <a:latin typeface="宋体" pitchFamily="2" charset="-122"/>
              </a:rPr>
              <a:t>-1</a:t>
            </a:r>
            <a:r>
              <a:rPr lang="en-US" altLang="zh-CN" sz="2400" b="1" smtClean="0">
                <a:latin typeface="宋体" pitchFamily="2" charset="-122"/>
              </a:rPr>
              <a:t>)</a:t>
            </a:r>
            <a:r>
              <a:rPr lang="en-US" altLang="zh-CN" sz="2400" b="1" baseline="30000" smtClean="0">
                <a:latin typeface="宋体" pitchFamily="2" charset="-122"/>
              </a:rPr>
              <a:t>q </a:t>
            </a:r>
            <a:r>
              <a:rPr lang="en-US" altLang="zh-CN" sz="2400" b="1" smtClean="0">
                <a:latin typeface="宋体" pitchFamily="2" charset="-122"/>
              </a:rPr>
              <a:t>F(z) </a:t>
            </a:r>
          </a:p>
          <a:p>
            <a:pPr algn="just" eaLnBrk="1" fontAlgn="ctr" hangingPunct="1">
              <a:spcBef>
                <a:spcPct val="0"/>
              </a:spcBef>
              <a:buClrTx/>
              <a:buSzTx/>
              <a:buFontTx/>
              <a:buNone/>
            </a:pPr>
            <a:r>
              <a:rPr lang="en-US" altLang="zh-CN" sz="2400" b="1" smtClean="0">
                <a:latin typeface="宋体" pitchFamily="2" charset="-122"/>
              </a:rPr>
              <a:t>    →Ф(z)=1-Ф</a:t>
            </a:r>
            <a:r>
              <a:rPr lang="en-US" altLang="zh-CN" sz="2400" b="1" baseline="-30000" smtClean="0">
                <a:latin typeface="宋体" pitchFamily="2" charset="-122"/>
              </a:rPr>
              <a:t>e</a:t>
            </a:r>
            <a:r>
              <a:rPr lang="en-US" altLang="zh-CN" sz="2400" b="1" smtClean="0">
                <a:latin typeface="宋体" pitchFamily="2" charset="-122"/>
              </a:rPr>
              <a:t>(z)=1-(1-z</a:t>
            </a:r>
            <a:r>
              <a:rPr lang="en-US" altLang="zh-CN" sz="2400" b="1" baseline="30000" smtClean="0">
                <a:latin typeface="宋体" pitchFamily="2" charset="-122"/>
              </a:rPr>
              <a:t>-1</a:t>
            </a:r>
            <a:r>
              <a:rPr lang="en-US" altLang="zh-CN" sz="2400" b="1" smtClean="0">
                <a:latin typeface="宋体" pitchFamily="2" charset="-122"/>
              </a:rPr>
              <a:t>)</a:t>
            </a:r>
            <a:r>
              <a:rPr lang="en-US" altLang="zh-CN" sz="2400" b="1" baseline="30000" smtClean="0">
                <a:latin typeface="宋体" pitchFamily="2" charset="-122"/>
              </a:rPr>
              <a:t>q </a:t>
            </a:r>
            <a:r>
              <a:rPr lang="en-US" altLang="zh-CN" sz="2400" b="1" smtClean="0">
                <a:latin typeface="宋体" pitchFamily="2" charset="-122"/>
              </a:rPr>
              <a:t>F(z) </a:t>
            </a:r>
          </a:p>
          <a:p>
            <a:pPr algn="just" eaLnBrk="1" fontAlgn="ctr" hangingPunct="1">
              <a:spcBef>
                <a:spcPct val="0"/>
              </a:spcBef>
              <a:buClrTx/>
              <a:buSzTx/>
              <a:buFontTx/>
              <a:buNone/>
            </a:pPr>
            <a:r>
              <a:rPr lang="zh-CN" altLang="en-US" sz="2400" b="1" smtClean="0">
                <a:latin typeface="宋体" pitchFamily="2" charset="-122"/>
              </a:rPr>
              <a:t>	这里</a:t>
            </a:r>
            <a:r>
              <a:rPr lang="en-US" altLang="zh-CN" sz="2400" b="1" smtClean="0">
                <a:latin typeface="宋体" pitchFamily="2" charset="-122"/>
              </a:rPr>
              <a:t>F(z)</a:t>
            </a:r>
            <a:r>
              <a:rPr lang="zh-CN" altLang="en-US" sz="2400" b="1" smtClean="0">
                <a:latin typeface="宋体" pitchFamily="2" charset="-122"/>
              </a:rPr>
              <a:t>是关于</a:t>
            </a:r>
            <a:r>
              <a:rPr lang="en-US" altLang="zh-CN" sz="2400" b="1" smtClean="0">
                <a:latin typeface="宋体" pitchFamily="2" charset="-122"/>
              </a:rPr>
              <a:t>z</a:t>
            </a:r>
            <a:r>
              <a:rPr lang="en-US" altLang="zh-CN" sz="2400" b="1" baseline="30000" smtClean="0">
                <a:latin typeface="宋体" pitchFamily="2" charset="-122"/>
              </a:rPr>
              <a:t>-1</a:t>
            </a:r>
            <a:r>
              <a:rPr lang="zh-CN" altLang="en-US" sz="2400" b="1" smtClean="0">
                <a:latin typeface="宋体" pitchFamily="2" charset="-122"/>
              </a:rPr>
              <a:t>的待定系数多项式。</a:t>
            </a:r>
          </a:p>
          <a:p>
            <a:pPr algn="just" eaLnBrk="1" fontAlgn="ctr" hangingPunct="1">
              <a:spcBef>
                <a:spcPct val="0"/>
              </a:spcBef>
              <a:buClrTx/>
              <a:buSzTx/>
              <a:buFontTx/>
              <a:buNone/>
            </a:pPr>
            <a:endParaRPr lang="zh-CN" altLang="en-US" sz="2400" b="1" smtClean="0">
              <a:latin typeface="宋体" pitchFamily="2" charset="-122"/>
            </a:endParaRPr>
          </a:p>
          <a:p>
            <a:pPr algn="just" eaLnBrk="1" fontAlgn="ctr" hangingPunct="1">
              <a:spcBef>
                <a:spcPct val="0"/>
              </a:spcBef>
              <a:buClrTx/>
              <a:buSzTx/>
              <a:buFontTx/>
              <a:buNone/>
            </a:pPr>
            <a:r>
              <a:rPr lang="zh-CN" altLang="en-US" sz="2400" b="1" smtClean="0">
                <a:latin typeface="宋体" pitchFamily="2" charset="-122"/>
              </a:rPr>
              <a:t>	为了使</a:t>
            </a:r>
            <a:r>
              <a:rPr lang="en-US" altLang="zh-CN" sz="2400" b="1" smtClean="0">
                <a:latin typeface="宋体" pitchFamily="2" charset="-122"/>
              </a:rPr>
              <a:t>Ф(z)</a:t>
            </a:r>
            <a:r>
              <a:rPr lang="zh-CN" altLang="en-US" sz="2400" b="1" smtClean="0">
                <a:latin typeface="宋体" pitchFamily="2" charset="-122"/>
              </a:rPr>
              <a:t>能够实现， </a:t>
            </a:r>
            <a:r>
              <a:rPr lang="en-US" altLang="zh-CN" sz="2400" b="1" smtClean="0">
                <a:latin typeface="宋体" pitchFamily="2" charset="-122"/>
              </a:rPr>
              <a:t>F(z)</a:t>
            </a:r>
            <a:r>
              <a:rPr lang="zh-CN" altLang="en-US" sz="2400" b="1" smtClean="0">
                <a:latin typeface="宋体" pitchFamily="2" charset="-122"/>
              </a:rPr>
              <a:t>中的首项应取为1，即： </a:t>
            </a:r>
          </a:p>
          <a:p>
            <a:pPr algn="just" eaLnBrk="1" fontAlgn="ctr" hangingPunct="1">
              <a:spcBef>
                <a:spcPct val="0"/>
              </a:spcBef>
              <a:buClrTx/>
              <a:buSzTx/>
              <a:buFontTx/>
              <a:buNone/>
            </a:pPr>
            <a:r>
              <a:rPr lang="zh-CN" altLang="en-US" sz="2400" b="1" smtClean="0">
                <a:latin typeface="宋体" pitchFamily="2" charset="-122"/>
              </a:rPr>
              <a:t>      </a:t>
            </a:r>
            <a:r>
              <a:rPr lang="en-US" altLang="zh-CN" sz="2400" b="1" smtClean="0">
                <a:latin typeface="宋体" pitchFamily="2" charset="-122"/>
              </a:rPr>
              <a:t>F(z)=1+f</a:t>
            </a:r>
            <a:r>
              <a:rPr lang="en-US" altLang="zh-CN" sz="2400" b="1" baseline="-30000" smtClean="0">
                <a:latin typeface="宋体" pitchFamily="2" charset="-122"/>
              </a:rPr>
              <a:t>１</a:t>
            </a:r>
            <a:r>
              <a:rPr lang="en-US" altLang="zh-CN" sz="2400" b="1" smtClean="0">
                <a:latin typeface="宋体" pitchFamily="2" charset="-122"/>
              </a:rPr>
              <a:t>z</a:t>
            </a:r>
            <a:r>
              <a:rPr lang="en-US" altLang="zh-CN" sz="2400" b="1" baseline="30000" smtClean="0">
                <a:latin typeface="宋体" pitchFamily="2" charset="-122"/>
              </a:rPr>
              <a:t>-1</a:t>
            </a:r>
            <a:r>
              <a:rPr lang="en-US" altLang="zh-CN" sz="2400" b="1" smtClean="0">
                <a:latin typeface="宋体" pitchFamily="2" charset="-122"/>
              </a:rPr>
              <a:t>+f</a:t>
            </a:r>
            <a:r>
              <a:rPr lang="en-US" altLang="zh-CN" sz="2400" b="1" baseline="-30000" smtClean="0">
                <a:latin typeface="宋体" pitchFamily="2" charset="-122"/>
              </a:rPr>
              <a:t>2</a:t>
            </a:r>
            <a:r>
              <a:rPr lang="en-US" altLang="zh-CN" sz="2400" b="1" smtClean="0">
                <a:latin typeface="宋体" pitchFamily="2" charset="-122"/>
              </a:rPr>
              <a:t>z</a:t>
            </a:r>
            <a:r>
              <a:rPr lang="en-US" altLang="zh-CN" sz="2400" b="1" baseline="30000" smtClean="0">
                <a:latin typeface="宋体" pitchFamily="2" charset="-122"/>
              </a:rPr>
              <a:t>-2</a:t>
            </a:r>
            <a:r>
              <a:rPr lang="en-US" altLang="zh-CN" sz="2400" b="1" smtClean="0">
                <a:latin typeface="宋体" pitchFamily="2" charset="-122"/>
              </a:rPr>
              <a:t>+…+f</a:t>
            </a:r>
            <a:r>
              <a:rPr lang="en-US" altLang="zh-CN" sz="2400" b="1" baseline="-30000" smtClean="0">
                <a:latin typeface="宋体" pitchFamily="2" charset="-122"/>
              </a:rPr>
              <a:t>p</a:t>
            </a:r>
            <a:r>
              <a:rPr lang="en-US" altLang="zh-CN" sz="2400" b="1" smtClean="0">
                <a:latin typeface="宋体" pitchFamily="2" charset="-122"/>
              </a:rPr>
              <a:t>z</a:t>
            </a:r>
            <a:r>
              <a:rPr lang="en-US" altLang="zh-CN" sz="2400" b="1" baseline="30000" smtClean="0">
                <a:latin typeface="宋体" pitchFamily="2" charset="-122"/>
              </a:rPr>
              <a:t>-p </a:t>
            </a:r>
            <a:endParaRPr lang="en-US" altLang="zh-CN" sz="2400" b="1" smtClean="0">
              <a:latin typeface="宋体" pitchFamily="2" charset="-122"/>
            </a:endParaRPr>
          </a:p>
        </p:txBody>
      </p:sp>
      <p:graphicFrame>
        <p:nvGraphicFramePr>
          <p:cNvPr id="9218" name="Object 1024"/>
          <p:cNvGraphicFramePr>
            <a:graphicFrameLocks noChangeAspect="1"/>
          </p:cNvGraphicFramePr>
          <p:nvPr>
            <p:extLst>
              <p:ext uri="{D42A27DB-BD31-4B8C-83A1-F6EECF244321}">
                <p14:modId xmlns:p14="http://schemas.microsoft.com/office/powerpoint/2010/main" val="3490606821"/>
              </p:ext>
            </p:extLst>
          </p:nvPr>
        </p:nvGraphicFramePr>
        <p:xfrm>
          <a:off x="1219200" y="1295400"/>
          <a:ext cx="6121400" cy="1516063"/>
        </p:xfrm>
        <a:graphic>
          <a:graphicData uri="http://schemas.openxmlformats.org/presentationml/2006/ole">
            <mc:AlternateContent xmlns:mc="http://schemas.openxmlformats.org/markup-compatibility/2006">
              <mc:Choice xmlns:v="urn:schemas-microsoft-com:vml" Requires="v">
                <p:oleObj spid="_x0000_s9226" name="公式" r:id="rId3" imgW="2984500" imgH="736600" progId="Equation.3">
                  <p:embed/>
                </p:oleObj>
              </mc:Choice>
              <mc:Fallback>
                <p:oleObj name="公式" r:id="rId3" imgW="2984500" imgH="7366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295400"/>
                        <a:ext cx="6121400" cy="1516063"/>
                      </a:xfrm>
                      <a:prstGeom prst="rect">
                        <a:avLst/>
                      </a:prstGeom>
                      <a:noFill/>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027"/>
          <p:cNvSpPr>
            <a:spLocks noGrp="1" noChangeArrowheads="1"/>
          </p:cNvSpPr>
          <p:nvPr>
            <p:ph idx="1"/>
          </p:nvPr>
        </p:nvSpPr>
        <p:spPr>
          <a:xfrm>
            <a:off x="457200" y="609600"/>
            <a:ext cx="8305800" cy="5867400"/>
          </a:xfrm>
        </p:spPr>
        <p:txBody>
          <a:bodyPr/>
          <a:lstStyle/>
          <a:p>
            <a:pPr algn="just" eaLnBrk="1" hangingPunct="1">
              <a:spcBef>
                <a:spcPct val="0"/>
              </a:spcBef>
              <a:buClrTx/>
              <a:buSzTx/>
              <a:buFontTx/>
              <a:buNone/>
            </a:pPr>
            <a:r>
              <a:rPr lang="zh-CN" altLang="en-US" sz="2400" b="1" smtClean="0">
                <a:latin typeface="宋体" pitchFamily="2" charset="-122"/>
              </a:rPr>
              <a:t>	显然，</a:t>
            </a:r>
            <a:r>
              <a:rPr lang="en-US" altLang="zh-CN" sz="2400" b="1" smtClean="0">
                <a:latin typeface="宋体" pitchFamily="2" charset="-122"/>
              </a:rPr>
              <a:t>Ф(z)</a:t>
            </a:r>
            <a:r>
              <a:rPr lang="zh-CN" altLang="en-US" sz="2400" b="1" smtClean="0">
                <a:latin typeface="宋体" pitchFamily="2" charset="-122"/>
              </a:rPr>
              <a:t>具有</a:t>
            </a:r>
            <a:r>
              <a:rPr lang="en-US" altLang="zh-CN" sz="2400" b="1" smtClean="0">
                <a:latin typeface="宋体" pitchFamily="2" charset="-122"/>
              </a:rPr>
              <a:t>z</a:t>
            </a:r>
            <a:r>
              <a:rPr lang="en-US" altLang="zh-CN" sz="2400" b="1" baseline="30000" smtClean="0">
                <a:latin typeface="宋体" pitchFamily="2" charset="-122"/>
              </a:rPr>
              <a:t>-1</a:t>
            </a:r>
            <a:r>
              <a:rPr lang="zh-CN" altLang="en-US" sz="2400" b="1" smtClean="0">
                <a:latin typeface="宋体" pitchFamily="2" charset="-122"/>
              </a:rPr>
              <a:t>的最高幂次为</a:t>
            </a:r>
            <a:r>
              <a:rPr lang="en-US" altLang="zh-CN" sz="2400" b="1" smtClean="0">
                <a:latin typeface="宋体" pitchFamily="2" charset="-122"/>
              </a:rPr>
              <a:t>N=p+q，</a:t>
            </a:r>
            <a:r>
              <a:rPr lang="zh-CN" altLang="en-US" sz="2400" b="1" smtClean="0">
                <a:latin typeface="宋体" pitchFamily="2" charset="-122"/>
              </a:rPr>
              <a:t>这表明系统闭环响应在采样点的值经</a:t>
            </a:r>
            <a:r>
              <a:rPr lang="en-US" altLang="zh-CN" sz="2400" b="1" smtClean="0">
                <a:latin typeface="宋体" pitchFamily="2" charset="-122"/>
              </a:rPr>
              <a:t>N</a:t>
            </a:r>
            <a:r>
              <a:rPr lang="zh-CN" altLang="en-US" sz="2400" b="1" smtClean="0">
                <a:latin typeface="宋体" pitchFamily="2" charset="-122"/>
              </a:rPr>
              <a:t>拍可达到稳态。 </a:t>
            </a:r>
          </a:p>
          <a:p>
            <a:pPr algn="just" eaLnBrk="1" hangingPunct="1">
              <a:spcBef>
                <a:spcPct val="0"/>
              </a:spcBef>
              <a:buClrTx/>
              <a:buSzTx/>
              <a:buFontTx/>
              <a:buNone/>
            </a:pPr>
            <a:r>
              <a:rPr lang="zh-CN" altLang="en-US" sz="2400" b="1" smtClean="0">
                <a:latin typeface="宋体" pitchFamily="2" charset="-122"/>
              </a:rPr>
              <a:t>	</a:t>
            </a:r>
          </a:p>
          <a:p>
            <a:pPr algn="just" eaLnBrk="1" hangingPunct="1">
              <a:spcBef>
                <a:spcPct val="0"/>
              </a:spcBef>
              <a:buClrTx/>
              <a:buSzTx/>
              <a:buFontTx/>
              <a:buNone/>
            </a:pPr>
            <a:r>
              <a:rPr lang="zh-CN" altLang="en-US" sz="2400" b="1" smtClean="0">
                <a:latin typeface="宋体" pitchFamily="2" charset="-122"/>
              </a:rPr>
              <a:t>	特别当</a:t>
            </a:r>
            <a:r>
              <a:rPr lang="en-US" altLang="zh-CN" sz="2400" b="1" smtClean="0">
                <a:latin typeface="宋体" pitchFamily="2" charset="-122"/>
              </a:rPr>
              <a:t>P=0</a:t>
            </a:r>
            <a:r>
              <a:rPr lang="zh-CN" altLang="en-US" sz="2400" b="1" smtClean="0">
                <a:latin typeface="宋体" pitchFamily="2" charset="-122"/>
              </a:rPr>
              <a:t>时，即</a:t>
            </a:r>
            <a:r>
              <a:rPr lang="en-US" altLang="zh-CN" sz="2400" b="1" smtClean="0">
                <a:latin typeface="宋体" pitchFamily="2" charset="-122"/>
              </a:rPr>
              <a:t>F(z)=1</a:t>
            </a:r>
            <a:r>
              <a:rPr lang="zh-CN" altLang="en-US" sz="2400" b="1" smtClean="0">
                <a:latin typeface="宋体" pitchFamily="2" charset="-122"/>
              </a:rPr>
              <a:t>时，系统在采样点的输出可在最少拍 (</a:t>
            </a:r>
            <a:r>
              <a:rPr lang="en-US" altLang="zh-CN" sz="2400" b="1" smtClean="0">
                <a:latin typeface="宋体" pitchFamily="2" charset="-122"/>
              </a:rPr>
              <a:t>q</a:t>
            </a:r>
            <a:r>
              <a:rPr lang="zh-CN" altLang="en-US" sz="2400" b="1" smtClean="0">
                <a:latin typeface="宋体" pitchFamily="2" charset="-122"/>
              </a:rPr>
              <a:t>拍)内达到稳态，即为最少拍控制。因此最少拍控制器设计时选择</a:t>
            </a:r>
            <a:r>
              <a:rPr lang="en-US" altLang="zh-CN" sz="2400" b="1" smtClean="0">
                <a:latin typeface="宋体" pitchFamily="2" charset="-122"/>
              </a:rPr>
              <a:t>Ф(z)</a:t>
            </a:r>
            <a:r>
              <a:rPr lang="zh-CN" altLang="en-US" sz="2400" b="1" smtClean="0">
                <a:latin typeface="宋体" pitchFamily="2" charset="-122"/>
              </a:rPr>
              <a:t>为： </a:t>
            </a:r>
          </a:p>
          <a:p>
            <a:pPr>
              <a:spcBef>
                <a:spcPct val="0"/>
              </a:spcBef>
              <a:buClrTx/>
              <a:buSzTx/>
              <a:buFontTx/>
              <a:buNone/>
            </a:pPr>
            <a:r>
              <a:rPr lang="zh-CN" altLang="en-US" sz="2400" b="1" smtClean="0">
                <a:latin typeface="宋体" pitchFamily="2" charset="-122"/>
              </a:rPr>
              <a:t>        </a:t>
            </a:r>
            <a:r>
              <a:rPr lang="en-US" altLang="zh-CN" sz="2400" b="1" smtClean="0">
                <a:latin typeface="宋体" pitchFamily="2" charset="-122"/>
              </a:rPr>
              <a:t>Ф(z)=1-(1-z</a:t>
            </a:r>
            <a:r>
              <a:rPr lang="en-US" altLang="zh-CN" sz="2400" b="1" baseline="30000" smtClean="0">
                <a:latin typeface="宋体" pitchFamily="2" charset="-122"/>
              </a:rPr>
              <a:t>-1</a:t>
            </a:r>
            <a:r>
              <a:rPr lang="en-US" altLang="zh-CN" sz="2400" b="1" smtClean="0">
                <a:latin typeface="宋体" pitchFamily="2" charset="-122"/>
              </a:rPr>
              <a:t>)</a:t>
            </a:r>
            <a:r>
              <a:rPr lang="en-US" altLang="zh-CN" sz="2400" b="1" baseline="30000" smtClean="0">
                <a:latin typeface="宋体" pitchFamily="2" charset="-122"/>
              </a:rPr>
              <a:t>q</a:t>
            </a:r>
          </a:p>
          <a:p>
            <a:pPr>
              <a:spcBef>
                <a:spcPct val="0"/>
              </a:spcBef>
              <a:buClrTx/>
              <a:buSzTx/>
              <a:buFontTx/>
              <a:buNone/>
            </a:pPr>
            <a:endParaRPr lang="zh-CN" altLang="en-US" sz="2400" b="1" baseline="30000" smtClean="0">
              <a:latin typeface="宋体" pitchFamily="2" charset="-122"/>
            </a:endParaRPr>
          </a:p>
          <a:p>
            <a:pPr eaLnBrk="1" hangingPunct="1">
              <a:spcBef>
                <a:spcPct val="0"/>
              </a:spcBef>
              <a:buClrTx/>
              <a:buSzTx/>
              <a:buFontTx/>
              <a:buNone/>
            </a:pPr>
            <a:r>
              <a:rPr lang="zh-CN" altLang="en-US" sz="2400" b="1" smtClean="0">
                <a:latin typeface="宋体" pitchFamily="2" charset="-122"/>
              </a:rPr>
              <a:t>	最少拍控制器</a:t>
            </a:r>
            <a:r>
              <a:rPr lang="en-US" altLang="zh-CN" sz="2400" b="1" smtClean="0">
                <a:latin typeface="宋体" pitchFamily="2" charset="-122"/>
              </a:rPr>
              <a:t>D(z)</a:t>
            </a:r>
            <a:r>
              <a:rPr lang="zh-CN" altLang="en-US" sz="2400" b="1" smtClean="0">
                <a:latin typeface="宋体" pitchFamily="2" charset="-122"/>
              </a:rPr>
              <a:t>为： </a:t>
            </a:r>
            <a:endParaRPr kumimoji="0" lang="zh-CN" altLang="en-US" sz="2400" b="1" smtClean="0">
              <a:latin typeface="宋体" pitchFamily="2" charset="-122"/>
            </a:endParaRPr>
          </a:p>
          <a:p>
            <a:pPr>
              <a:spcBef>
                <a:spcPct val="0"/>
              </a:spcBef>
              <a:buClrTx/>
              <a:buSzTx/>
              <a:buFontTx/>
              <a:buNone/>
            </a:pPr>
            <a:endParaRPr lang="zh-CN" altLang="en-US" sz="2400" b="1" baseline="30000" smtClean="0">
              <a:latin typeface="宋体" pitchFamily="2" charset="-122"/>
            </a:endParaRPr>
          </a:p>
        </p:txBody>
      </p:sp>
      <p:graphicFrame>
        <p:nvGraphicFramePr>
          <p:cNvPr id="10242" name="Object 1024"/>
          <p:cNvGraphicFramePr>
            <a:graphicFrameLocks noChangeAspect="1"/>
          </p:cNvGraphicFramePr>
          <p:nvPr>
            <p:extLst>
              <p:ext uri="{D42A27DB-BD31-4B8C-83A1-F6EECF244321}">
                <p14:modId xmlns:p14="http://schemas.microsoft.com/office/powerpoint/2010/main" val="2603766925"/>
              </p:ext>
            </p:extLst>
          </p:nvPr>
        </p:nvGraphicFramePr>
        <p:xfrm>
          <a:off x="1295400" y="4038600"/>
          <a:ext cx="5473700" cy="1033463"/>
        </p:xfrm>
        <a:graphic>
          <a:graphicData uri="http://schemas.openxmlformats.org/presentationml/2006/ole">
            <mc:AlternateContent xmlns:mc="http://schemas.openxmlformats.org/markup-compatibility/2006">
              <mc:Choice xmlns:v="urn:schemas-microsoft-com:vml" Requires="v">
                <p:oleObj spid="_x0000_s10250" name="公式" r:id="rId3" imgW="2400300" imgH="457200" progId="Equation.3">
                  <p:embed/>
                </p:oleObj>
              </mc:Choice>
              <mc:Fallback>
                <p:oleObj name="公式" r:id="rId3" imgW="2400300" imgH="4572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038600"/>
                        <a:ext cx="5473700" cy="1033463"/>
                      </a:xfrm>
                      <a:prstGeom prst="rect">
                        <a:avLst/>
                      </a:prstGeom>
                      <a:noFill/>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3"/>
          <p:cNvSpPr>
            <a:spLocks noGrp="1" noChangeArrowheads="1"/>
          </p:cNvSpPr>
          <p:nvPr>
            <p:ph idx="1"/>
          </p:nvPr>
        </p:nvSpPr>
        <p:spPr>
          <a:xfrm>
            <a:off x="381000" y="381000"/>
            <a:ext cx="8534400" cy="6477000"/>
          </a:xfrm>
        </p:spPr>
        <p:txBody>
          <a:bodyPr/>
          <a:lstStyle/>
          <a:p>
            <a:pPr eaLnBrk="1" hangingPunct="1">
              <a:spcBef>
                <a:spcPct val="0"/>
              </a:spcBef>
              <a:buFont typeface="Wingdings" pitchFamily="2" charset="2"/>
              <a:buNone/>
            </a:pPr>
            <a:r>
              <a:rPr lang="zh-CN" altLang="en-US" sz="2400" b="1" smtClean="0">
                <a:latin typeface="宋体" pitchFamily="2" charset="-122"/>
              </a:rPr>
              <a:t>2、典型输入下的最少拍控制系统分析</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（1）单位阶跃输入（</a:t>
            </a:r>
            <a:r>
              <a:rPr lang="en-US" altLang="zh-CN" sz="2400" b="1" i="1" smtClean="0">
                <a:latin typeface="宋体" pitchFamily="2" charset="-122"/>
              </a:rPr>
              <a:t>q </a:t>
            </a:r>
            <a:r>
              <a:rPr lang="en-US" altLang="zh-CN" sz="2400" b="1" smtClean="0">
                <a:latin typeface="宋体" pitchFamily="2" charset="-122"/>
              </a:rPr>
              <a:t>=1）</a:t>
            </a:r>
          </a:p>
          <a:p>
            <a:pPr eaLnBrk="1" hangingPunct="1">
              <a:spcBef>
                <a:spcPct val="0"/>
              </a:spcBef>
              <a:buFont typeface="Wingdings" pitchFamily="2" charset="2"/>
              <a:buNone/>
            </a:pPr>
            <a:r>
              <a:rPr lang="zh-CN" altLang="en-US" sz="2400" b="1" smtClean="0">
                <a:latin typeface="宋体" pitchFamily="2" charset="-122"/>
              </a:rPr>
              <a:t>	输入函数</a:t>
            </a:r>
            <a:r>
              <a:rPr lang="en-US" altLang="zh-CN" sz="2400" b="1" smtClean="0">
                <a:latin typeface="宋体" pitchFamily="2" charset="-122"/>
              </a:rPr>
              <a:t>r(t)=1，</a:t>
            </a:r>
            <a:r>
              <a:rPr lang="zh-CN" altLang="en-US" sz="2400" b="1" smtClean="0">
                <a:latin typeface="宋体" pitchFamily="2" charset="-122"/>
              </a:rPr>
              <a:t>其</a:t>
            </a:r>
            <a:r>
              <a:rPr lang="en-US" altLang="zh-CN" sz="2400" b="1" smtClean="0">
                <a:latin typeface="宋体" pitchFamily="2" charset="-122"/>
              </a:rPr>
              <a:t>z</a:t>
            </a:r>
            <a:r>
              <a:rPr lang="zh-CN" altLang="en-US" sz="2400" b="1" smtClean="0">
                <a:latin typeface="宋体" pitchFamily="2" charset="-122"/>
              </a:rPr>
              <a:t>变换为：</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由最少拍控制器设计时选择的系统闭环传函为：</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误差函数： </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进一步得到系统输出为： </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上两式说明系统只需1拍（一个采样周期）输出就能跟踪输入，误差为零，系统进入稳态。</a:t>
            </a:r>
          </a:p>
        </p:txBody>
      </p:sp>
      <p:graphicFrame>
        <p:nvGraphicFramePr>
          <p:cNvPr id="11266" name="Object 1024"/>
          <p:cNvGraphicFramePr>
            <a:graphicFrameLocks noChangeAspect="1"/>
          </p:cNvGraphicFramePr>
          <p:nvPr>
            <p:extLst>
              <p:ext uri="{D42A27DB-BD31-4B8C-83A1-F6EECF244321}">
                <p14:modId xmlns:p14="http://schemas.microsoft.com/office/powerpoint/2010/main" val="4093470259"/>
              </p:ext>
            </p:extLst>
          </p:nvPr>
        </p:nvGraphicFramePr>
        <p:xfrm>
          <a:off x="2667000" y="1981200"/>
          <a:ext cx="1698625" cy="533400"/>
        </p:xfrm>
        <a:graphic>
          <a:graphicData uri="http://schemas.openxmlformats.org/presentationml/2006/ole">
            <mc:AlternateContent xmlns:mc="http://schemas.openxmlformats.org/markup-compatibility/2006">
              <mc:Choice xmlns:v="urn:schemas-microsoft-com:vml" Requires="v">
                <p:oleObj spid="_x0000_s11295" name="公式" r:id="rId3" imgW="863225" imgH="393529" progId="Equation.3">
                  <p:embed/>
                </p:oleObj>
              </mc:Choice>
              <mc:Fallback>
                <p:oleObj name="公式" r:id="rId3" imgW="863225" imgH="393529"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81200"/>
                        <a:ext cx="1698625" cy="533400"/>
                      </a:xfrm>
                      <a:prstGeom prst="rect">
                        <a:avLst/>
                      </a:prstGeom>
                      <a:noFill/>
                    </p:spPr>
                  </p:pic>
                </p:oleObj>
              </mc:Fallback>
            </mc:AlternateContent>
          </a:graphicData>
        </a:graphic>
      </p:graphicFrame>
      <p:graphicFrame>
        <p:nvGraphicFramePr>
          <p:cNvPr id="11267" name="Object 1025"/>
          <p:cNvGraphicFramePr>
            <a:graphicFrameLocks noChangeAspect="1"/>
          </p:cNvGraphicFramePr>
          <p:nvPr>
            <p:extLst>
              <p:ext uri="{D42A27DB-BD31-4B8C-83A1-F6EECF244321}">
                <p14:modId xmlns:p14="http://schemas.microsoft.com/office/powerpoint/2010/main" val="2596619517"/>
              </p:ext>
            </p:extLst>
          </p:nvPr>
        </p:nvGraphicFramePr>
        <p:xfrm>
          <a:off x="2286000" y="3429000"/>
          <a:ext cx="4960938" cy="1036638"/>
        </p:xfrm>
        <a:graphic>
          <a:graphicData uri="http://schemas.openxmlformats.org/presentationml/2006/ole">
            <mc:AlternateContent xmlns:mc="http://schemas.openxmlformats.org/markup-compatibility/2006">
              <mc:Choice xmlns:v="urn:schemas-microsoft-com:vml" Requires="v">
                <p:oleObj spid="_x0000_s11296" name="Equation" r:id="rId5" imgW="2895480" imgH="596880" progId="Equation.3">
                  <p:embed/>
                </p:oleObj>
              </mc:Choice>
              <mc:Fallback>
                <p:oleObj name="Equation" r:id="rId5" imgW="2895480" imgH="59688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3429000"/>
                        <a:ext cx="4960938" cy="1036638"/>
                      </a:xfrm>
                      <a:prstGeom prst="rect">
                        <a:avLst/>
                      </a:prstGeom>
                      <a:noFill/>
                    </p:spPr>
                  </p:pic>
                </p:oleObj>
              </mc:Fallback>
            </mc:AlternateContent>
          </a:graphicData>
        </a:graphic>
      </p:graphicFrame>
      <p:graphicFrame>
        <p:nvGraphicFramePr>
          <p:cNvPr id="11268" name="Object 1026"/>
          <p:cNvGraphicFramePr>
            <a:graphicFrameLocks noChangeAspect="1"/>
          </p:cNvGraphicFramePr>
          <p:nvPr>
            <p:extLst>
              <p:ext uri="{D42A27DB-BD31-4B8C-83A1-F6EECF244321}">
                <p14:modId xmlns:p14="http://schemas.microsoft.com/office/powerpoint/2010/main" val="1620321829"/>
              </p:ext>
            </p:extLst>
          </p:nvPr>
        </p:nvGraphicFramePr>
        <p:xfrm>
          <a:off x="1524000" y="5229200"/>
          <a:ext cx="5329238" cy="660400"/>
        </p:xfrm>
        <a:graphic>
          <a:graphicData uri="http://schemas.openxmlformats.org/presentationml/2006/ole">
            <mc:AlternateContent xmlns:mc="http://schemas.openxmlformats.org/markup-compatibility/2006">
              <mc:Choice xmlns:v="urn:schemas-microsoft-com:vml" Requires="v">
                <p:oleObj spid="_x0000_s11297" name="公式" r:id="rId7" imgW="3048000" imgH="393700" progId="Equation.3">
                  <p:embed/>
                </p:oleObj>
              </mc:Choice>
              <mc:Fallback>
                <p:oleObj name="公式" r:id="rId7" imgW="3048000" imgH="39370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5229200"/>
                        <a:ext cx="5329238" cy="660400"/>
                      </a:xfrm>
                      <a:prstGeom prst="rect">
                        <a:avLst/>
                      </a:prstGeom>
                      <a:noFill/>
                    </p:spPr>
                  </p:pic>
                </p:oleObj>
              </mc:Fallback>
            </mc:AlternateContent>
          </a:graphicData>
        </a:graphic>
      </p:graphicFrame>
      <p:graphicFrame>
        <p:nvGraphicFramePr>
          <p:cNvPr id="11269" name="Object 1027"/>
          <p:cNvGraphicFramePr>
            <a:graphicFrameLocks noChangeAspect="1"/>
          </p:cNvGraphicFramePr>
          <p:nvPr>
            <p:extLst>
              <p:ext uri="{D42A27DB-BD31-4B8C-83A1-F6EECF244321}">
                <p14:modId xmlns:p14="http://schemas.microsoft.com/office/powerpoint/2010/main" val="2698225535"/>
              </p:ext>
            </p:extLst>
          </p:nvPr>
        </p:nvGraphicFramePr>
        <p:xfrm>
          <a:off x="2286000" y="3048000"/>
          <a:ext cx="2420938" cy="384175"/>
        </p:xfrm>
        <a:graphic>
          <a:graphicData uri="http://schemas.openxmlformats.org/presentationml/2006/ole">
            <mc:AlternateContent xmlns:mc="http://schemas.openxmlformats.org/markup-compatibility/2006">
              <mc:Choice xmlns:v="urn:schemas-microsoft-com:vml" Requires="v">
                <p:oleObj spid="_x0000_s11298" name="Equation" r:id="rId9" imgW="1384200" imgH="228600" progId="Equation.3">
                  <p:embed/>
                </p:oleObj>
              </mc:Choice>
              <mc:Fallback>
                <p:oleObj name="Equation" r:id="rId9" imgW="1384200" imgH="228600"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3048000"/>
                        <a:ext cx="2420938" cy="384175"/>
                      </a:xfrm>
                      <a:prstGeom prst="rect">
                        <a:avLst/>
                      </a:prstGeom>
                      <a:noFill/>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3"/>
          <p:cNvSpPr>
            <a:spLocks noGrp="1" noChangeArrowheads="1"/>
          </p:cNvSpPr>
          <p:nvPr>
            <p:ph idx="1"/>
          </p:nvPr>
        </p:nvSpPr>
        <p:spPr>
          <a:xfrm>
            <a:off x="381000" y="457200"/>
            <a:ext cx="8458200" cy="6400800"/>
          </a:xfrm>
        </p:spPr>
        <p:txBody>
          <a:bodyPr/>
          <a:lstStyle/>
          <a:p>
            <a:pPr eaLnBrk="1" hangingPunct="1">
              <a:spcBef>
                <a:spcPct val="0"/>
              </a:spcBef>
              <a:buFont typeface="Wingdings" pitchFamily="2" charset="2"/>
              <a:buNone/>
            </a:pPr>
            <a:r>
              <a:rPr lang="zh-CN" altLang="en-US" sz="2400" b="1" smtClean="0">
                <a:latin typeface="宋体" pitchFamily="2" charset="-122"/>
              </a:rPr>
              <a:t>（2）单位速度输入（</a:t>
            </a:r>
            <a:r>
              <a:rPr lang="en-US" altLang="zh-CN" sz="2400" b="1" i="1" smtClean="0">
                <a:latin typeface="宋体" pitchFamily="2" charset="-122"/>
              </a:rPr>
              <a:t>q </a:t>
            </a:r>
            <a:r>
              <a:rPr lang="en-US" altLang="zh-CN" sz="2400" b="1" smtClean="0">
                <a:latin typeface="宋体" pitchFamily="2" charset="-122"/>
              </a:rPr>
              <a:t>=2）</a:t>
            </a:r>
          </a:p>
          <a:p>
            <a:pPr eaLnBrk="1" hangingPunct="1">
              <a:spcBef>
                <a:spcPct val="0"/>
              </a:spcBef>
              <a:buFont typeface="Wingdings" pitchFamily="2" charset="2"/>
              <a:buNone/>
            </a:pPr>
            <a:r>
              <a:rPr lang="zh-CN" altLang="en-US" sz="2400" b="1" smtClean="0">
                <a:latin typeface="宋体" pitchFamily="2" charset="-122"/>
              </a:rPr>
              <a:t>	输入函数</a:t>
            </a:r>
            <a:r>
              <a:rPr lang="en-US" altLang="zh-CN" sz="2400" b="1" smtClean="0">
                <a:latin typeface="宋体" pitchFamily="2" charset="-122"/>
              </a:rPr>
              <a:t>r(t)=t，</a:t>
            </a:r>
            <a:r>
              <a:rPr lang="zh-CN" altLang="en-US" sz="2400" b="1" smtClean="0">
                <a:latin typeface="宋体" pitchFamily="2" charset="-122"/>
              </a:rPr>
              <a:t>其</a:t>
            </a:r>
            <a:r>
              <a:rPr lang="en-US" altLang="zh-CN" sz="2400" b="1" smtClean="0">
                <a:latin typeface="宋体" pitchFamily="2" charset="-122"/>
              </a:rPr>
              <a:t>z</a:t>
            </a:r>
            <a:r>
              <a:rPr lang="zh-CN" altLang="en-US" sz="2400" b="1" smtClean="0">
                <a:latin typeface="宋体" pitchFamily="2" charset="-122"/>
              </a:rPr>
              <a:t>变换为：</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由最少拍控制系统闭环传函为：</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误差函数： </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进一步得到系统输出为： </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以上两式说明，只需两拍(两个采样周期)输出就能跟踪输入，达到稳态，过渡过程结束。</a:t>
            </a:r>
            <a:r>
              <a:rPr lang="zh-CN" altLang="en-US" sz="1000" b="1" smtClean="0"/>
              <a:t> </a:t>
            </a:r>
          </a:p>
        </p:txBody>
      </p:sp>
      <p:graphicFrame>
        <p:nvGraphicFramePr>
          <p:cNvPr id="12290" name="Object 1024"/>
          <p:cNvGraphicFramePr>
            <a:graphicFrameLocks noChangeAspect="1"/>
          </p:cNvGraphicFramePr>
          <p:nvPr>
            <p:extLst>
              <p:ext uri="{D42A27DB-BD31-4B8C-83A1-F6EECF244321}">
                <p14:modId xmlns:p14="http://schemas.microsoft.com/office/powerpoint/2010/main" val="4078562860"/>
              </p:ext>
            </p:extLst>
          </p:nvPr>
        </p:nvGraphicFramePr>
        <p:xfrm>
          <a:off x="2514600" y="1524000"/>
          <a:ext cx="1752600" cy="765175"/>
        </p:xfrm>
        <a:graphic>
          <a:graphicData uri="http://schemas.openxmlformats.org/presentationml/2006/ole">
            <mc:AlternateContent xmlns:mc="http://schemas.openxmlformats.org/markup-compatibility/2006">
              <mc:Choice xmlns:v="urn:schemas-microsoft-com:vml" Requires="v">
                <p:oleObj spid="_x0000_s12319" name="公式" r:id="rId3" imgW="1040948" imgH="444307" progId="Equation.3">
                  <p:embed/>
                </p:oleObj>
              </mc:Choice>
              <mc:Fallback>
                <p:oleObj name="公式" r:id="rId3" imgW="1040948" imgH="444307"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524000"/>
                        <a:ext cx="1752600" cy="765175"/>
                      </a:xfrm>
                      <a:prstGeom prst="rect">
                        <a:avLst/>
                      </a:prstGeom>
                      <a:noFill/>
                    </p:spPr>
                  </p:pic>
                </p:oleObj>
              </mc:Fallback>
            </mc:AlternateContent>
          </a:graphicData>
        </a:graphic>
      </p:graphicFrame>
      <p:graphicFrame>
        <p:nvGraphicFramePr>
          <p:cNvPr id="12291" name="Object 1025"/>
          <p:cNvGraphicFramePr>
            <a:graphicFrameLocks noChangeAspect="1"/>
          </p:cNvGraphicFramePr>
          <p:nvPr>
            <p:extLst>
              <p:ext uri="{D42A27DB-BD31-4B8C-83A1-F6EECF244321}">
                <p14:modId xmlns:p14="http://schemas.microsoft.com/office/powerpoint/2010/main" val="2773490850"/>
              </p:ext>
            </p:extLst>
          </p:nvPr>
        </p:nvGraphicFramePr>
        <p:xfrm>
          <a:off x="1219200" y="3429000"/>
          <a:ext cx="6059488" cy="1060450"/>
        </p:xfrm>
        <a:graphic>
          <a:graphicData uri="http://schemas.openxmlformats.org/presentationml/2006/ole">
            <mc:AlternateContent xmlns:mc="http://schemas.openxmlformats.org/markup-compatibility/2006">
              <mc:Choice xmlns:v="urn:schemas-microsoft-com:vml" Requires="v">
                <p:oleObj spid="_x0000_s12320" name="Equation" r:id="rId5" imgW="3606480" imgH="647640" progId="Equation.3">
                  <p:embed/>
                </p:oleObj>
              </mc:Choice>
              <mc:Fallback>
                <p:oleObj name="Equation" r:id="rId5" imgW="3606480" imgH="64764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429000"/>
                        <a:ext cx="6059488" cy="1060450"/>
                      </a:xfrm>
                      <a:prstGeom prst="rect">
                        <a:avLst/>
                      </a:prstGeom>
                      <a:noFill/>
                    </p:spPr>
                  </p:pic>
                </p:oleObj>
              </mc:Fallback>
            </mc:AlternateContent>
          </a:graphicData>
        </a:graphic>
      </p:graphicFrame>
      <p:graphicFrame>
        <p:nvGraphicFramePr>
          <p:cNvPr id="12292" name="Object 1026"/>
          <p:cNvGraphicFramePr>
            <a:graphicFrameLocks noChangeAspect="1"/>
          </p:cNvGraphicFramePr>
          <p:nvPr>
            <p:extLst>
              <p:ext uri="{D42A27DB-BD31-4B8C-83A1-F6EECF244321}">
                <p14:modId xmlns:p14="http://schemas.microsoft.com/office/powerpoint/2010/main" val="2842973036"/>
              </p:ext>
            </p:extLst>
          </p:nvPr>
        </p:nvGraphicFramePr>
        <p:xfrm>
          <a:off x="1066800" y="5105400"/>
          <a:ext cx="6248400" cy="381000"/>
        </p:xfrm>
        <a:graphic>
          <a:graphicData uri="http://schemas.openxmlformats.org/presentationml/2006/ole">
            <mc:AlternateContent xmlns:mc="http://schemas.openxmlformats.org/markup-compatibility/2006">
              <mc:Choice xmlns:v="urn:schemas-microsoft-com:vml" Requires="v">
                <p:oleObj spid="_x0000_s12321" name="公式" r:id="rId7" imgW="2806700" imgH="228600" progId="Equation.3">
                  <p:embed/>
                </p:oleObj>
              </mc:Choice>
              <mc:Fallback>
                <p:oleObj name="公式" r:id="rId7" imgW="2806700" imgH="22860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5105400"/>
                        <a:ext cx="6248400" cy="381000"/>
                      </a:xfrm>
                      <a:prstGeom prst="rect">
                        <a:avLst/>
                      </a:prstGeom>
                      <a:noFill/>
                    </p:spPr>
                  </p:pic>
                </p:oleObj>
              </mc:Fallback>
            </mc:AlternateContent>
          </a:graphicData>
        </a:graphic>
      </p:graphicFrame>
      <p:graphicFrame>
        <p:nvGraphicFramePr>
          <p:cNvPr id="12293" name="Object 1027"/>
          <p:cNvGraphicFramePr>
            <a:graphicFrameLocks noChangeAspect="1"/>
          </p:cNvGraphicFramePr>
          <p:nvPr>
            <p:extLst>
              <p:ext uri="{D42A27DB-BD31-4B8C-83A1-F6EECF244321}">
                <p14:modId xmlns:p14="http://schemas.microsoft.com/office/powerpoint/2010/main" val="2508616862"/>
              </p:ext>
            </p:extLst>
          </p:nvPr>
        </p:nvGraphicFramePr>
        <p:xfrm>
          <a:off x="2449513" y="2819400"/>
          <a:ext cx="3043237" cy="384175"/>
        </p:xfrm>
        <a:graphic>
          <a:graphicData uri="http://schemas.openxmlformats.org/presentationml/2006/ole">
            <mc:AlternateContent xmlns:mc="http://schemas.openxmlformats.org/markup-compatibility/2006">
              <mc:Choice xmlns:v="urn:schemas-microsoft-com:vml" Requires="v">
                <p:oleObj spid="_x0000_s12322" name="Equation" r:id="rId9" imgW="1739880" imgH="228600" progId="Equation.3">
                  <p:embed/>
                </p:oleObj>
              </mc:Choice>
              <mc:Fallback>
                <p:oleObj name="Equation" r:id="rId9" imgW="1739880" imgH="228600"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9513" y="2819400"/>
                        <a:ext cx="3043237" cy="384175"/>
                      </a:xfrm>
                      <a:prstGeom prst="rect">
                        <a:avLst/>
                      </a:prstGeom>
                      <a:noFill/>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1027"/>
          <p:cNvSpPr>
            <a:spLocks noGrp="1" noChangeArrowheads="1"/>
          </p:cNvSpPr>
          <p:nvPr>
            <p:ph idx="1"/>
          </p:nvPr>
        </p:nvSpPr>
        <p:spPr>
          <a:xfrm>
            <a:off x="304800" y="457200"/>
            <a:ext cx="8686800" cy="6248400"/>
          </a:xfrm>
        </p:spPr>
        <p:txBody>
          <a:bodyPr/>
          <a:lstStyle/>
          <a:p>
            <a:pPr eaLnBrk="1" hangingPunct="1">
              <a:spcBef>
                <a:spcPct val="0"/>
              </a:spcBef>
              <a:buFont typeface="Wingdings" pitchFamily="2" charset="2"/>
              <a:buNone/>
            </a:pPr>
            <a:r>
              <a:rPr lang="zh-CN" altLang="en-US" sz="2400" b="1" smtClean="0">
                <a:latin typeface="宋体" pitchFamily="2" charset="-122"/>
              </a:rPr>
              <a:t>（2）单位加速度输入（</a:t>
            </a:r>
            <a:r>
              <a:rPr lang="en-US" altLang="zh-CN" sz="2400" b="1" i="1" smtClean="0">
                <a:latin typeface="宋体" pitchFamily="2" charset="-122"/>
              </a:rPr>
              <a:t>q </a:t>
            </a:r>
            <a:r>
              <a:rPr lang="en-US" altLang="zh-CN" sz="2400" b="1" smtClean="0">
                <a:latin typeface="宋体" pitchFamily="2" charset="-122"/>
              </a:rPr>
              <a:t>=3）</a:t>
            </a:r>
          </a:p>
          <a:p>
            <a:pPr eaLnBrk="1" hangingPunct="1">
              <a:spcBef>
                <a:spcPct val="0"/>
              </a:spcBef>
              <a:buFont typeface="Wingdings" pitchFamily="2" charset="2"/>
              <a:buNone/>
            </a:pPr>
            <a:r>
              <a:rPr lang="zh-CN" altLang="en-US" sz="2400" b="1" smtClean="0">
                <a:latin typeface="宋体" pitchFamily="2" charset="-122"/>
              </a:rPr>
              <a:t>	输入函数</a:t>
            </a:r>
            <a:r>
              <a:rPr lang="en-US" altLang="zh-CN" sz="2400" b="1" smtClean="0">
                <a:latin typeface="宋体" pitchFamily="2" charset="-122"/>
              </a:rPr>
              <a:t>r(t)=(1/2)t</a:t>
            </a:r>
            <a:r>
              <a:rPr lang="en-US" altLang="zh-CN" sz="2400" b="1" baseline="30000" smtClean="0">
                <a:latin typeface="宋体" pitchFamily="2" charset="-122"/>
              </a:rPr>
              <a:t>２</a:t>
            </a:r>
            <a:r>
              <a:rPr lang="en-US" altLang="zh-CN" sz="2400" b="1" smtClean="0">
                <a:latin typeface="宋体" pitchFamily="2" charset="-122"/>
              </a:rPr>
              <a:t>，</a:t>
            </a:r>
            <a:r>
              <a:rPr lang="zh-CN" altLang="en-US" sz="2400" b="1" smtClean="0">
                <a:latin typeface="宋体" pitchFamily="2" charset="-122"/>
              </a:rPr>
              <a:t>其</a:t>
            </a:r>
            <a:r>
              <a:rPr lang="en-US" altLang="zh-CN" sz="2400" b="1" smtClean="0">
                <a:latin typeface="宋体" pitchFamily="2" charset="-122"/>
              </a:rPr>
              <a:t>z</a:t>
            </a:r>
            <a:r>
              <a:rPr lang="zh-CN" altLang="en-US" sz="2400" b="1" smtClean="0">
                <a:latin typeface="宋体" pitchFamily="2" charset="-122"/>
              </a:rPr>
              <a:t>变换为：</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由最少拍控制系统闭环传函为：</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误差函数： </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系统输出为： </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以上两式说明，上式说明，只需三拍(三个采样周期)输出就能跟踪输入，达到稳态。</a:t>
            </a:r>
            <a:endParaRPr lang="zh-CN" altLang="en-US" sz="1000" b="1" smtClean="0"/>
          </a:p>
        </p:txBody>
      </p:sp>
      <p:graphicFrame>
        <p:nvGraphicFramePr>
          <p:cNvPr id="13314" name="Object 1024"/>
          <p:cNvGraphicFramePr>
            <a:graphicFrameLocks noChangeAspect="1"/>
          </p:cNvGraphicFramePr>
          <p:nvPr>
            <p:extLst>
              <p:ext uri="{D42A27DB-BD31-4B8C-83A1-F6EECF244321}">
                <p14:modId xmlns:p14="http://schemas.microsoft.com/office/powerpoint/2010/main" val="697686374"/>
              </p:ext>
            </p:extLst>
          </p:nvPr>
        </p:nvGraphicFramePr>
        <p:xfrm>
          <a:off x="2362200" y="1447800"/>
          <a:ext cx="2447925" cy="806450"/>
        </p:xfrm>
        <a:graphic>
          <a:graphicData uri="http://schemas.openxmlformats.org/presentationml/2006/ole">
            <mc:AlternateContent xmlns:mc="http://schemas.openxmlformats.org/markup-compatibility/2006">
              <mc:Choice xmlns:v="urn:schemas-microsoft-com:vml" Requires="v">
                <p:oleObj spid="_x0000_s13343" name="公式" r:id="rId3" imgW="1320227" imgH="444307" progId="Equation.3">
                  <p:embed/>
                </p:oleObj>
              </mc:Choice>
              <mc:Fallback>
                <p:oleObj name="公式" r:id="rId3" imgW="1320227" imgH="444307"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447800"/>
                        <a:ext cx="2447925" cy="806450"/>
                      </a:xfrm>
                      <a:prstGeom prst="rect">
                        <a:avLst/>
                      </a:prstGeom>
                      <a:noFill/>
                    </p:spPr>
                  </p:pic>
                </p:oleObj>
              </mc:Fallback>
            </mc:AlternateContent>
          </a:graphicData>
        </a:graphic>
      </p:graphicFrame>
      <p:graphicFrame>
        <p:nvGraphicFramePr>
          <p:cNvPr id="13315" name="Object 1025"/>
          <p:cNvGraphicFramePr>
            <a:graphicFrameLocks noChangeAspect="1"/>
          </p:cNvGraphicFramePr>
          <p:nvPr>
            <p:extLst>
              <p:ext uri="{D42A27DB-BD31-4B8C-83A1-F6EECF244321}">
                <p14:modId xmlns:p14="http://schemas.microsoft.com/office/powerpoint/2010/main" val="2559323633"/>
              </p:ext>
            </p:extLst>
          </p:nvPr>
        </p:nvGraphicFramePr>
        <p:xfrm>
          <a:off x="2057400" y="2743200"/>
          <a:ext cx="3665538" cy="384175"/>
        </p:xfrm>
        <a:graphic>
          <a:graphicData uri="http://schemas.openxmlformats.org/presentationml/2006/ole">
            <mc:AlternateContent xmlns:mc="http://schemas.openxmlformats.org/markup-compatibility/2006">
              <mc:Choice xmlns:v="urn:schemas-microsoft-com:vml" Requires="v">
                <p:oleObj spid="_x0000_s13344" name="Equation" r:id="rId5" imgW="2095200" imgH="228600" progId="Equation.3">
                  <p:embed/>
                </p:oleObj>
              </mc:Choice>
              <mc:Fallback>
                <p:oleObj name="Equation" r:id="rId5" imgW="2095200" imgH="22860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2743200"/>
                        <a:ext cx="3665538" cy="384175"/>
                      </a:xfrm>
                      <a:prstGeom prst="rect">
                        <a:avLst/>
                      </a:prstGeom>
                      <a:noFill/>
                    </p:spPr>
                  </p:pic>
                </p:oleObj>
              </mc:Fallback>
            </mc:AlternateContent>
          </a:graphicData>
        </a:graphic>
      </p:graphicFrame>
      <p:graphicFrame>
        <p:nvGraphicFramePr>
          <p:cNvPr id="13316" name="Object 1026"/>
          <p:cNvGraphicFramePr>
            <a:graphicFrameLocks noChangeAspect="1"/>
          </p:cNvGraphicFramePr>
          <p:nvPr>
            <p:extLst>
              <p:ext uri="{D42A27DB-BD31-4B8C-83A1-F6EECF244321}">
                <p14:modId xmlns:p14="http://schemas.microsoft.com/office/powerpoint/2010/main" val="4177779191"/>
              </p:ext>
            </p:extLst>
          </p:nvPr>
        </p:nvGraphicFramePr>
        <p:xfrm>
          <a:off x="2133600" y="3581400"/>
          <a:ext cx="3581400" cy="685800"/>
        </p:xfrm>
        <a:graphic>
          <a:graphicData uri="http://schemas.openxmlformats.org/presentationml/2006/ole">
            <mc:AlternateContent xmlns:mc="http://schemas.openxmlformats.org/markup-compatibility/2006">
              <mc:Choice xmlns:v="urn:schemas-microsoft-com:vml" Requires="v">
                <p:oleObj spid="_x0000_s13345" name="公式" r:id="rId7" imgW="1536033" imgH="393529" progId="Equation.3">
                  <p:embed/>
                </p:oleObj>
              </mc:Choice>
              <mc:Fallback>
                <p:oleObj name="公式" r:id="rId7" imgW="1536033" imgH="393529"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3581400"/>
                        <a:ext cx="3581400" cy="685800"/>
                      </a:xfrm>
                      <a:prstGeom prst="rect">
                        <a:avLst/>
                      </a:prstGeom>
                      <a:noFill/>
                    </p:spPr>
                  </p:pic>
                </p:oleObj>
              </mc:Fallback>
            </mc:AlternateContent>
          </a:graphicData>
        </a:graphic>
      </p:graphicFrame>
      <p:graphicFrame>
        <p:nvGraphicFramePr>
          <p:cNvPr id="13317" name="Object 1027"/>
          <p:cNvGraphicFramePr>
            <a:graphicFrameLocks noChangeAspect="1"/>
          </p:cNvGraphicFramePr>
          <p:nvPr>
            <p:extLst>
              <p:ext uri="{D42A27DB-BD31-4B8C-83A1-F6EECF244321}">
                <p14:modId xmlns:p14="http://schemas.microsoft.com/office/powerpoint/2010/main" val="2782734644"/>
              </p:ext>
            </p:extLst>
          </p:nvPr>
        </p:nvGraphicFramePr>
        <p:xfrm>
          <a:off x="1276350" y="5010150"/>
          <a:ext cx="6135688" cy="571500"/>
        </p:xfrm>
        <a:graphic>
          <a:graphicData uri="http://schemas.openxmlformats.org/presentationml/2006/ole">
            <mc:AlternateContent xmlns:mc="http://schemas.openxmlformats.org/markup-compatibility/2006">
              <mc:Choice xmlns:v="urn:schemas-microsoft-com:vml" Requires="v">
                <p:oleObj spid="_x0000_s13346" name="Equation" r:id="rId9" imgW="2755800" imgH="342720" progId="Equation.3">
                  <p:embed/>
                </p:oleObj>
              </mc:Choice>
              <mc:Fallback>
                <p:oleObj name="Equation" r:id="rId9" imgW="2755800" imgH="342720"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6350" y="5010150"/>
                        <a:ext cx="6135688" cy="571500"/>
                      </a:xfrm>
                      <a:prstGeom prst="rect">
                        <a:avLst/>
                      </a:prstGeom>
                      <a:noFill/>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1" name="Rectangle 1027"/>
          <p:cNvSpPr>
            <a:spLocks noGrp="1" noChangeArrowheads="1"/>
          </p:cNvSpPr>
          <p:nvPr>
            <p:ph type="body" sz="half" idx="1"/>
          </p:nvPr>
        </p:nvSpPr>
        <p:spPr>
          <a:xfrm>
            <a:off x="323850" y="620713"/>
            <a:ext cx="8351838" cy="5475287"/>
          </a:xfrm>
        </p:spPr>
        <p:txBody>
          <a:bodyPr/>
          <a:lstStyle/>
          <a:p>
            <a:pPr eaLnBrk="1" hangingPunct="1">
              <a:buFont typeface="Wingdings" pitchFamily="2" charset="2"/>
              <a:buNone/>
            </a:pPr>
            <a:r>
              <a:rPr lang="zh-CN" altLang="en-US" sz="2800" smtClean="0"/>
              <a:t>	例</a:t>
            </a:r>
            <a:r>
              <a:rPr lang="en-US" altLang="zh-CN" sz="2800" smtClean="0"/>
              <a:t>1</a:t>
            </a:r>
            <a:r>
              <a:rPr lang="zh-CN" altLang="en-US" sz="2800" smtClean="0"/>
              <a:t>：已知被控对象为：</a:t>
            </a:r>
          </a:p>
          <a:p>
            <a:pPr eaLnBrk="1" hangingPunct="1">
              <a:buFont typeface="Wingdings" pitchFamily="2" charset="2"/>
              <a:buNone/>
            </a:pPr>
            <a:r>
              <a:rPr lang="zh-CN" altLang="en-US" sz="2800" smtClean="0"/>
              <a:t>	采样周期</a:t>
            </a:r>
            <a:r>
              <a:rPr lang="en-US" altLang="zh-CN" sz="2800" smtClean="0"/>
              <a:t>T=1s</a:t>
            </a:r>
            <a:r>
              <a:rPr lang="zh-CN" altLang="en-US" sz="2800" smtClean="0"/>
              <a:t>，输入为单位速度</a:t>
            </a:r>
          </a:p>
          <a:p>
            <a:pPr eaLnBrk="1" hangingPunct="1">
              <a:buFont typeface="Wingdings" pitchFamily="2" charset="2"/>
              <a:buNone/>
            </a:pPr>
            <a:r>
              <a:rPr lang="zh-CN" altLang="en-US" sz="2800" smtClean="0"/>
              <a:t>	求：最少拍数字控制器</a:t>
            </a:r>
          </a:p>
          <a:p>
            <a:pPr eaLnBrk="1" hangingPunct="1">
              <a:buFont typeface="Wingdings" pitchFamily="2" charset="2"/>
              <a:buNone/>
            </a:pPr>
            <a:r>
              <a:rPr lang="zh-CN" altLang="en-US" sz="2800" smtClean="0"/>
              <a:t>	解：对象广义的脉冲传递函数为：</a:t>
            </a:r>
          </a:p>
          <a:p>
            <a:pPr eaLnBrk="1" hangingPunct="1"/>
            <a:endParaRPr lang="zh-CN" altLang="en-US" sz="2800" smtClean="0"/>
          </a:p>
        </p:txBody>
      </p:sp>
      <p:graphicFrame>
        <p:nvGraphicFramePr>
          <p:cNvPr id="14338" name="Object 1024"/>
          <p:cNvGraphicFramePr>
            <a:graphicFrameLocks noGrp="1" noChangeAspect="1"/>
          </p:cNvGraphicFramePr>
          <p:nvPr>
            <p:ph sz="quarter" idx="2"/>
            <p:extLst>
              <p:ext uri="{D42A27DB-BD31-4B8C-83A1-F6EECF244321}">
                <p14:modId xmlns:p14="http://schemas.microsoft.com/office/powerpoint/2010/main" val="2860469452"/>
              </p:ext>
            </p:extLst>
          </p:nvPr>
        </p:nvGraphicFramePr>
        <p:xfrm>
          <a:off x="4427538" y="692150"/>
          <a:ext cx="1003300" cy="419100"/>
        </p:xfrm>
        <a:graphic>
          <a:graphicData uri="http://schemas.openxmlformats.org/presentationml/2006/ole">
            <mc:AlternateContent xmlns:mc="http://schemas.openxmlformats.org/markup-compatibility/2006">
              <mc:Choice xmlns:v="urn:schemas-microsoft-com:vml" Requires="v">
                <p:oleObj spid="_x0000_s14360" name="公式" r:id="rId3" imgW="1002960" imgH="419040" progId="Equation.3">
                  <p:embed/>
                </p:oleObj>
              </mc:Choice>
              <mc:Fallback>
                <p:oleObj name="公式" r:id="rId3" imgW="1002960" imgH="41904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692150"/>
                        <a:ext cx="1003300" cy="419100"/>
                      </a:xfrm>
                      <a:prstGeom prst="rect">
                        <a:avLst/>
                      </a:prstGeom>
                      <a:noFill/>
                      <a:ln>
                        <a:noFill/>
                      </a:ln>
                      <a:effectLst/>
                    </p:spPr>
                  </p:pic>
                </p:oleObj>
              </mc:Fallback>
            </mc:AlternateContent>
          </a:graphicData>
        </a:graphic>
      </p:graphicFrame>
      <p:graphicFrame>
        <p:nvGraphicFramePr>
          <p:cNvPr id="14339" name="Object 1025"/>
          <p:cNvGraphicFramePr>
            <a:graphicFrameLocks noGrp="1" noChangeAspect="1"/>
          </p:cNvGraphicFramePr>
          <p:nvPr>
            <p:ph sz="quarter" idx="3"/>
            <p:extLst>
              <p:ext uri="{D42A27DB-BD31-4B8C-83A1-F6EECF244321}">
                <p14:modId xmlns:p14="http://schemas.microsoft.com/office/powerpoint/2010/main" val="1196129490"/>
              </p:ext>
            </p:extLst>
          </p:nvPr>
        </p:nvGraphicFramePr>
        <p:xfrm>
          <a:off x="1398588" y="2924175"/>
          <a:ext cx="4459287" cy="2808288"/>
        </p:xfrm>
        <a:graphic>
          <a:graphicData uri="http://schemas.openxmlformats.org/presentationml/2006/ole">
            <mc:AlternateContent xmlns:mc="http://schemas.openxmlformats.org/markup-compatibility/2006">
              <mc:Choice xmlns:v="urn:schemas-microsoft-com:vml" Requires="v">
                <p:oleObj spid="_x0000_s14361" name="公式" r:id="rId5" imgW="2984400" imgH="1879560" progId="Equation.3">
                  <p:embed/>
                </p:oleObj>
              </mc:Choice>
              <mc:Fallback>
                <p:oleObj name="公式" r:id="rId5" imgW="2984400" imgH="187956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8588" y="2924175"/>
                        <a:ext cx="4459287" cy="2808288"/>
                      </a:xfrm>
                      <a:prstGeom prst="rect">
                        <a:avLst/>
                      </a:prstGeom>
                      <a:noFill/>
                      <a:ln>
                        <a:noFill/>
                      </a:ln>
                      <a:effectLst/>
                    </p:spPr>
                  </p:pic>
                </p:oleObj>
              </mc:Fallback>
            </mc:AlternateContent>
          </a:graphicData>
        </a:graphic>
      </p:graphicFrame>
      <p:graphicFrame>
        <p:nvGraphicFramePr>
          <p:cNvPr id="14340" name="Object 1026"/>
          <p:cNvGraphicFramePr>
            <a:graphicFrameLocks noChangeAspect="1"/>
          </p:cNvGraphicFramePr>
          <p:nvPr>
            <p:extLst>
              <p:ext uri="{D42A27DB-BD31-4B8C-83A1-F6EECF244321}">
                <p14:modId xmlns:p14="http://schemas.microsoft.com/office/powerpoint/2010/main" val="1235363651"/>
              </p:ext>
            </p:extLst>
          </p:nvPr>
        </p:nvGraphicFramePr>
        <p:xfrm>
          <a:off x="6732588" y="3357563"/>
          <a:ext cx="2012950" cy="1897062"/>
        </p:xfrm>
        <a:graphic>
          <a:graphicData uri="http://schemas.openxmlformats.org/presentationml/2006/ole">
            <mc:AlternateContent xmlns:mc="http://schemas.openxmlformats.org/markup-compatibility/2006">
              <mc:Choice xmlns:v="urn:schemas-microsoft-com:vml" Requires="v">
                <p:oleObj spid="_x0000_s14362" name="公式" r:id="rId7" imgW="1346040" imgH="1269720" progId="Equation.3">
                  <p:embed/>
                </p:oleObj>
              </mc:Choice>
              <mc:Fallback>
                <p:oleObj name="公式" r:id="rId7" imgW="1346040" imgH="126972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3357563"/>
                        <a:ext cx="2012950" cy="1897062"/>
                      </a:xfrm>
                      <a:prstGeom prst="rect">
                        <a:avLst/>
                      </a:prstGeom>
                      <a:noFill/>
                      <a:ln>
                        <a:noFill/>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a:lstStyle/>
          <a:p>
            <a:pPr eaLnBrk="1" hangingPunct="1">
              <a:buFont typeface="Wingdings" pitchFamily="2" charset="2"/>
              <a:buNone/>
            </a:pPr>
            <a:r>
              <a:rPr kumimoji="0" lang="zh-CN" altLang="en-US" b="1" smtClean="0">
                <a:latin typeface="宋体" pitchFamily="2" charset="-122"/>
              </a:rPr>
              <a:t>  1、采样系统基础</a:t>
            </a:r>
          </a:p>
          <a:p>
            <a:pPr eaLnBrk="1" hangingPunct="1">
              <a:buFont typeface="Wingdings" pitchFamily="2" charset="2"/>
              <a:buNone/>
            </a:pPr>
            <a:r>
              <a:rPr kumimoji="0" lang="zh-CN" altLang="en-US" b="1" smtClean="0">
                <a:latin typeface="宋体" pitchFamily="2" charset="-122"/>
              </a:rPr>
              <a:t>  2、数字控制器离散化设计步骤</a:t>
            </a:r>
          </a:p>
          <a:p>
            <a:pPr eaLnBrk="1" hangingPunct="1">
              <a:buFont typeface="Wingdings" pitchFamily="2" charset="2"/>
              <a:buNone/>
            </a:pPr>
            <a:r>
              <a:rPr kumimoji="0" lang="zh-CN" altLang="en-US" b="1" smtClean="0">
                <a:latin typeface="宋体" pitchFamily="2" charset="-122"/>
              </a:rPr>
              <a:t>  3、最少拍控制器的设计</a:t>
            </a:r>
          </a:p>
          <a:p>
            <a:pPr eaLnBrk="1" hangingPunct="1">
              <a:buFont typeface="Wingdings" pitchFamily="2" charset="2"/>
              <a:buNone/>
            </a:pPr>
            <a:r>
              <a:rPr kumimoji="0" lang="zh-CN" altLang="en-US" b="1" smtClean="0">
                <a:latin typeface="宋体" pitchFamily="2" charset="-122"/>
              </a:rPr>
              <a:t>  4、最少拍无波纹控制器的设计</a:t>
            </a:r>
          </a:p>
          <a:p>
            <a:pPr eaLnBrk="1" hangingPunct="1">
              <a:buFont typeface="Wingdings" pitchFamily="2" charset="2"/>
              <a:buNone/>
            </a:pPr>
            <a:r>
              <a:rPr kumimoji="0" lang="zh-CN" altLang="en-US" b="1" smtClean="0">
                <a:latin typeface="宋体" pitchFamily="2" charset="-122"/>
              </a:rPr>
              <a:t>  5、达林算法</a:t>
            </a:r>
          </a:p>
        </p:txBody>
      </p:sp>
      <p:sp>
        <p:nvSpPr>
          <p:cNvPr id="51202" name="Rectangle 2"/>
          <p:cNvSpPr>
            <a:spLocks noGrp="1" noChangeArrowheads="1"/>
          </p:cNvSpPr>
          <p:nvPr>
            <p:ph type="title"/>
          </p:nvPr>
        </p:nvSpPr>
        <p:spPr/>
        <p:txBody>
          <a:bodyPr/>
          <a:lstStyle/>
          <a:p>
            <a:pPr eaLnBrk="1" hangingPunct="1"/>
            <a:r>
              <a:rPr kumimoji="0" lang="zh-CN" altLang="en-US" sz="3600" smtClean="0">
                <a:latin typeface="宋体" pitchFamily="2" charset="-122"/>
              </a:rPr>
              <a:t>主要内容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6" name="Rectangle 1027"/>
          <p:cNvSpPr>
            <a:spLocks noGrp="1" noChangeArrowheads="1"/>
          </p:cNvSpPr>
          <p:nvPr>
            <p:ph type="body" sz="half" idx="1"/>
          </p:nvPr>
        </p:nvSpPr>
        <p:spPr>
          <a:xfrm>
            <a:off x="250825" y="404813"/>
            <a:ext cx="8424863" cy="6119812"/>
          </a:xfrm>
        </p:spPr>
        <p:txBody>
          <a:bodyPr/>
          <a:lstStyle/>
          <a:p>
            <a:pPr eaLnBrk="1" hangingPunct="1">
              <a:lnSpc>
                <a:spcPct val="90000"/>
              </a:lnSpc>
              <a:spcBef>
                <a:spcPct val="0"/>
              </a:spcBef>
              <a:buFont typeface="Wingdings" pitchFamily="2" charset="2"/>
              <a:buNone/>
            </a:pPr>
            <a:r>
              <a:rPr lang="zh-CN" altLang="en-US" sz="2400" b="1" smtClean="0">
                <a:latin typeface="宋体" pitchFamily="2" charset="-122"/>
              </a:rPr>
              <a:t>	在单位速度输入下，最少拍控制系统闭环传函为：</a:t>
            </a:r>
          </a:p>
          <a:p>
            <a:pPr eaLnBrk="1" hangingPunct="1">
              <a:lnSpc>
                <a:spcPct val="90000"/>
              </a:lnSpc>
              <a:spcBef>
                <a:spcPct val="0"/>
              </a:spcBef>
              <a:buFont typeface="Wingdings" pitchFamily="2" charset="2"/>
              <a:buNone/>
            </a:pPr>
            <a:endParaRPr lang="zh-CN" altLang="en-US" sz="2400" b="1" smtClean="0">
              <a:latin typeface="宋体" pitchFamily="2" charset="-122"/>
            </a:endParaRPr>
          </a:p>
          <a:p>
            <a:pPr eaLnBrk="1" hangingPunct="1">
              <a:lnSpc>
                <a:spcPct val="90000"/>
              </a:lnSpc>
              <a:spcBef>
                <a:spcPct val="0"/>
              </a:spcBef>
              <a:buClrTx/>
              <a:buSzTx/>
              <a:buFontTx/>
              <a:buNone/>
            </a:pPr>
            <a:r>
              <a:rPr lang="zh-CN" altLang="en-US" sz="2400" b="1" smtClean="0">
                <a:latin typeface="宋体" pitchFamily="2" charset="-122"/>
              </a:rPr>
              <a:t>	最少拍控制器</a:t>
            </a:r>
            <a:r>
              <a:rPr lang="en-US" altLang="zh-CN" sz="2400" b="1" smtClean="0">
                <a:latin typeface="宋体" pitchFamily="2" charset="-122"/>
              </a:rPr>
              <a:t>D(z)</a:t>
            </a:r>
            <a:r>
              <a:rPr lang="zh-CN" altLang="en-US" sz="2400" b="1" smtClean="0">
                <a:latin typeface="宋体" pitchFamily="2" charset="-122"/>
              </a:rPr>
              <a:t>为： </a:t>
            </a:r>
            <a:endParaRPr kumimoji="0" lang="zh-CN" altLang="en-US" sz="2400" b="1" smtClean="0">
              <a:latin typeface="宋体" pitchFamily="2" charset="-122"/>
            </a:endParaRPr>
          </a:p>
          <a:p>
            <a:pPr eaLnBrk="1" hangingPunct="1">
              <a:lnSpc>
                <a:spcPct val="90000"/>
              </a:lnSpc>
              <a:spcBef>
                <a:spcPct val="0"/>
              </a:spcBef>
              <a:buFont typeface="Wingdings" pitchFamily="2" charset="2"/>
              <a:buNone/>
            </a:pPr>
            <a:endParaRPr lang="zh-CN" altLang="en-US" sz="2400" b="1" smtClean="0">
              <a:latin typeface="宋体" pitchFamily="2" charset="-122"/>
            </a:endParaRPr>
          </a:p>
          <a:p>
            <a:pPr eaLnBrk="1" hangingPunct="1">
              <a:lnSpc>
                <a:spcPct val="90000"/>
              </a:lnSpc>
              <a:spcBef>
                <a:spcPct val="0"/>
              </a:spcBef>
              <a:buFont typeface="Wingdings" pitchFamily="2" charset="2"/>
              <a:buNone/>
            </a:pPr>
            <a:endParaRPr lang="zh-CN" altLang="en-US" sz="2400" b="1" smtClean="0">
              <a:latin typeface="宋体" pitchFamily="2" charset="-122"/>
            </a:endParaRPr>
          </a:p>
          <a:p>
            <a:pPr eaLnBrk="1" hangingPunct="1">
              <a:lnSpc>
                <a:spcPct val="90000"/>
              </a:lnSpc>
              <a:spcBef>
                <a:spcPct val="0"/>
              </a:spcBef>
              <a:buFont typeface="Wingdings" pitchFamily="2" charset="2"/>
              <a:buNone/>
            </a:pPr>
            <a:endParaRPr lang="zh-CN" altLang="en-US" sz="2400" b="1" smtClean="0">
              <a:latin typeface="宋体" pitchFamily="2" charset="-122"/>
            </a:endParaRPr>
          </a:p>
          <a:p>
            <a:pPr eaLnBrk="1" hangingPunct="1">
              <a:lnSpc>
                <a:spcPct val="90000"/>
              </a:lnSpc>
              <a:spcBef>
                <a:spcPct val="0"/>
              </a:spcBef>
              <a:buFont typeface="Wingdings" pitchFamily="2" charset="2"/>
              <a:buNone/>
            </a:pPr>
            <a:endParaRPr lang="zh-CN" altLang="en-US" sz="2400" b="1" smtClean="0">
              <a:latin typeface="宋体" pitchFamily="2" charset="-122"/>
            </a:endParaRPr>
          </a:p>
          <a:p>
            <a:pPr eaLnBrk="1" hangingPunct="1">
              <a:lnSpc>
                <a:spcPct val="90000"/>
              </a:lnSpc>
              <a:spcBef>
                <a:spcPct val="0"/>
              </a:spcBef>
              <a:buFont typeface="Wingdings" pitchFamily="2" charset="2"/>
              <a:buNone/>
            </a:pPr>
            <a:endParaRPr lang="zh-CN" altLang="en-US" sz="2400" b="1" smtClean="0">
              <a:latin typeface="宋体" pitchFamily="2" charset="-122"/>
            </a:endParaRPr>
          </a:p>
          <a:p>
            <a:pPr eaLnBrk="1" hangingPunct="1">
              <a:lnSpc>
                <a:spcPct val="90000"/>
              </a:lnSpc>
              <a:spcBef>
                <a:spcPct val="0"/>
              </a:spcBef>
              <a:buFont typeface="Wingdings" pitchFamily="2" charset="2"/>
              <a:buNone/>
            </a:pPr>
            <a:endParaRPr lang="zh-CN" altLang="en-US" sz="2400" b="1" smtClean="0">
              <a:latin typeface="宋体" pitchFamily="2" charset="-122"/>
            </a:endParaRPr>
          </a:p>
          <a:p>
            <a:pPr eaLnBrk="1" hangingPunct="1">
              <a:lnSpc>
                <a:spcPct val="90000"/>
              </a:lnSpc>
              <a:spcBef>
                <a:spcPct val="0"/>
              </a:spcBef>
              <a:buFont typeface="Wingdings" pitchFamily="2" charset="2"/>
              <a:buNone/>
            </a:pPr>
            <a:r>
              <a:rPr lang="zh-CN" altLang="en-US" sz="2400" b="1" smtClean="0">
                <a:latin typeface="宋体" pitchFamily="2" charset="-122"/>
              </a:rPr>
              <a:t>	</a:t>
            </a:r>
          </a:p>
          <a:p>
            <a:pPr eaLnBrk="1" hangingPunct="1">
              <a:lnSpc>
                <a:spcPct val="90000"/>
              </a:lnSpc>
              <a:spcBef>
                <a:spcPct val="0"/>
              </a:spcBef>
              <a:buFont typeface="Wingdings" pitchFamily="2" charset="2"/>
              <a:buNone/>
            </a:pPr>
            <a:endParaRPr lang="zh-CN" altLang="en-US" sz="2400" b="1" smtClean="0">
              <a:latin typeface="宋体" pitchFamily="2" charset="-122"/>
            </a:endParaRPr>
          </a:p>
          <a:p>
            <a:pPr eaLnBrk="1" hangingPunct="1">
              <a:lnSpc>
                <a:spcPct val="90000"/>
              </a:lnSpc>
              <a:spcBef>
                <a:spcPct val="0"/>
              </a:spcBef>
              <a:buFont typeface="Wingdings" pitchFamily="2" charset="2"/>
              <a:buNone/>
            </a:pPr>
            <a:endParaRPr lang="zh-CN" altLang="en-US" sz="2400" b="1" smtClean="0">
              <a:latin typeface="宋体" pitchFamily="2" charset="-122"/>
            </a:endParaRPr>
          </a:p>
          <a:p>
            <a:pPr eaLnBrk="1" hangingPunct="1">
              <a:lnSpc>
                <a:spcPct val="90000"/>
              </a:lnSpc>
              <a:spcBef>
                <a:spcPct val="0"/>
              </a:spcBef>
              <a:buFont typeface="Wingdings" pitchFamily="2" charset="2"/>
              <a:buNone/>
            </a:pPr>
            <a:r>
              <a:rPr lang="zh-CN" altLang="en-US" sz="2400" b="1" smtClean="0">
                <a:latin typeface="宋体" pitchFamily="2" charset="-122"/>
              </a:rPr>
              <a:t>	</a:t>
            </a:r>
            <a:r>
              <a:rPr lang="zh-CN" altLang="en-US" sz="2400" b="1" smtClean="0">
                <a:solidFill>
                  <a:schemeClr val="hlink"/>
                </a:solidFill>
                <a:latin typeface="宋体" pitchFamily="2" charset="-122"/>
              </a:rPr>
              <a:t>结果分析：</a:t>
            </a:r>
          </a:p>
          <a:p>
            <a:pPr eaLnBrk="1" hangingPunct="1">
              <a:lnSpc>
                <a:spcPct val="90000"/>
              </a:lnSpc>
              <a:spcBef>
                <a:spcPct val="0"/>
              </a:spcBef>
              <a:buFont typeface="Wingdings" pitchFamily="2" charset="2"/>
              <a:buNone/>
            </a:pPr>
            <a:r>
              <a:rPr lang="zh-CN" altLang="en-US" sz="2400" b="1" smtClean="0">
                <a:latin typeface="宋体" pitchFamily="2" charset="-122"/>
              </a:rPr>
              <a:t>	系统的误差为： </a:t>
            </a:r>
          </a:p>
          <a:p>
            <a:pPr eaLnBrk="1" hangingPunct="1">
              <a:lnSpc>
                <a:spcPct val="90000"/>
              </a:lnSpc>
              <a:spcBef>
                <a:spcPct val="0"/>
              </a:spcBef>
              <a:buFont typeface="Wingdings" pitchFamily="2" charset="2"/>
              <a:buNone/>
            </a:pPr>
            <a:endParaRPr lang="zh-CN" altLang="en-US" sz="2400" b="1" smtClean="0">
              <a:latin typeface="宋体" pitchFamily="2" charset="-122"/>
            </a:endParaRPr>
          </a:p>
          <a:p>
            <a:pPr eaLnBrk="1" hangingPunct="1">
              <a:lnSpc>
                <a:spcPct val="90000"/>
              </a:lnSpc>
              <a:spcBef>
                <a:spcPct val="0"/>
              </a:spcBef>
              <a:buFont typeface="Wingdings" pitchFamily="2" charset="2"/>
              <a:buNone/>
            </a:pPr>
            <a:endParaRPr lang="zh-CN" altLang="en-US" sz="2400" b="1" smtClean="0">
              <a:latin typeface="宋体" pitchFamily="2" charset="-122"/>
            </a:endParaRPr>
          </a:p>
          <a:p>
            <a:pPr eaLnBrk="1" hangingPunct="1">
              <a:lnSpc>
                <a:spcPct val="90000"/>
              </a:lnSpc>
              <a:spcBef>
                <a:spcPct val="0"/>
              </a:spcBef>
              <a:buFont typeface="Wingdings" pitchFamily="2" charset="2"/>
              <a:buNone/>
            </a:pPr>
            <a:r>
              <a:rPr lang="zh-CN" altLang="en-US" sz="2400" b="1" smtClean="0">
                <a:latin typeface="宋体" pitchFamily="2" charset="-122"/>
              </a:rPr>
              <a:t>	</a:t>
            </a:r>
          </a:p>
          <a:p>
            <a:pPr eaLnBrk="1" hangingPunct="1">
              <a:lnSpc>
                <a:spcPct val="90000"/>
              </a:lnSpc>
              <a:spcBef>
                <a:spcPct val="0"/>
              </a:spcBef>
              <a:buFont typeface="Wingdings" pitchFamily="2" charset="2"/>
              <a:buNone/>
            </a:pPr>
            <a:r>
              <a:rPr lang="zh-CN" altLang="en-US" sz="2400" b="1" smtClean="0">
                <a:latin typeface="宋体" pitchFamily="2" charset="-122"/>
              </a:rPr>
              <a:t>	系统输出为：</a:t>
            </a:r>
          </a:p>
        </p:txBody>
      </p:sp>
      <p:graphicFrame>
        <p:nvGraphicFramePr>
          <p:cNvPr id="15362" name="Object 1024"/>
          <p:cNvGraphicFramePr>
            <a:graphicFrameLocks noGrp="1" noChangeAspect="1"/>
          </p:cNvGraphicFramePr>
          <p:nvPr>
            <p:ph sz="quarter" idx="2"/>
            <p:extLst>
              <p:ext uri="{D42A27DB-BD31-4B8C-83A1-F6EECF244321}">
                <p14:modId xmlns:p14="http://schemas.microsoft.com/office/powerpoint/2010/main" val="3163180149"/>
              </p:ext>
            </p:extLst>
          </p:nvPr>
        </p:nvGraphicFramePr>
        <p:xfrm>
          <a:off x="3995738" y="836613"/>
          <a:ext cx="2016125" cy="382587"/>
        </p:xfrm>
        <a:graphic>
          <a:graphicData uri="http://schemas.openxmlformats.org/presentationml/2006/ole">
            <mc:AlternateContent xmlns:mc="http://schemas.openxmlformats.org/markup-compatibility/2006">
              <mc:Choice xmlns:v="urn:schemas-microsoft-com:vml" Requires="v">
                <p:oleObj spid="_x0000_s15391" name="公式" r:id="rId3" imgW="1206360" imgH="228600" progId="Equation.3">
                  <p:embed/>
                </p:oleObj>
              </mc:Choice>
              <mc:Fallback>
                <p:oleObj name="公式" r:id="rId3" imgW="1206360" imgH="2286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836613"/>
                        <a:ext cx="2016125" cy="382587"/>
                      </a:xfrm>
                      <a:prstGeom prst="rect">
                        <a:avLst/>
                      </a:prstGeom>
                      <a:noFill/>
                      <a:ln>
                        <a:noFill/>
                      </a:ln>
                      <a:effectLst/>
                    </p:spPr>
                  </p:pic>
                </p:oleObj>
              </mc:Fallback>
            </mc:AlternateContent>
          </a:graphicData>
        </a:graphic>
      </p:graphicFrame>
      <p:graphicFrame>
        <p:nvGraphicFramePr>
          <p:cNvPr id="15363" name="Object 1025"/>
          <p:cNvGraphicFramePr>
            <a:graphicFrameLocks noGrp="1" noChangeAspect="1"/>
          </p:cNvGraphicFramePr>
          <p:nvPr>
            <p:ph sz="quarter" idx="3"/>
            <p:extLst>
              <p:ext uri="{D42A27DB-BD31-4B8C-83A1-F6EECF244321}">
                <p14:modId xmlns:p14="http://schemas.microsoft.com/office/powerpoint/2010/main" val="2038381206"/>
              </p:ext>
            </p:extLst>
          </p:nvPr>
        </p:nvGraphicFramePr>
        <p:xfrm>
          <a:off x="1905000" y="1524000"/>
          <a:ext cx="4032250" cy="2609850"/>
        </p:xfrm>
        <a:graphic>
          <a:graphicData uri="http://schemas.openxmlformats.org/presentationml/2006/ole">
            <mc:AlternateContent xmlns:mc="http://schemas.openxmlformats.org/markup-compatibility/2006">
              <mc:Choice xmlns:v="urn:schemas-microsoft-com:vml" Requires="v">
                <p:oleObj spid="_x0000_s15392" name="公式" r:id="rId5" imgW="2412720" imgH="1562040" progId="Equation.3">
                  <p:embed/>
                </p:oleObj>
              </mc:Choice>
              <mc:Fallback>
                <p:oleObj name="公式" r:id="rId5" imgW="2412720" imgH="156204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1524000"/>
                        <a:ext cx="4032250" cy="2609850"/>
                      </a:xfrm>
                      <a:prstGeom prst="rect">
                        <a:avLst/>
                      </a:prstGeom>
                      <a:noFill/>
                      <a:ln>
                        <a:noFill/>
                      </a:ln>
                      <a:effectLst/>
                    </p:spPr>
                  </p:pic>
                </p:oleObj>
              </mc:Fallback>
            </mc:AlternateContent>
          </a:graphicData>
        </a:graphic>
      </p:graphicFrame>
      <p:graphicFrame>
        <p:nvGraphicFramePr>
          <p:cNvPr id="15364" name="Object 1026"/>
          <p:cNvGraphicFramePr>
            <a:graphicFrameLocks noChangeAspect="1"/>
          </p:cNvGraphicFramePr>
          <p:nvPr>
            <p:extLst>
              <p:ext uri="{D42A27DB-BD31-4B8C-83A1-F6EECF244321}">
                <p14:modId xmlns:p14="http://schemas.microsoft.com/office/powerpoint/2010/main" val="2872229594"/>
              </p:ext>
            </p:extLst>
          </p:nvPr>
        </p:nvGraphicFramePr>
        <p:xfrm>
          <a:off x="827088" y="5157788"/>
          <a:ext cx="6805612" cy="728662"/>
        </p:xfrm>
        <a:graphic>
          <a:graphicData uri="http://schemas.openxmlformats.org/presentationml/2006/ole">
            <mc:AlternateContent xmlns:mc="http://schemas.openxmlformats.org/markup-compatibility/2006">
              <mc:Choice xmlns:v="urn:schemas-microsoft-com:vml" Requires="v">
                <p:oleObj spid="_x0000_s15393" name="公式" r:id="rId7" imgW="4051080" imgH="444240" progId="Equation.3">
                  <p:embed/>
                </p:oleObj>
              </mc:Choice>
              <mc:Fallback>
                <p:oleObj name="公式" r:id="rId7" imgW="4051080" imgH="44424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5157788"/>
                        <a:ext cx="6805612" cy="728662"/>
                      </a:xfrm>
                      <a:prstGeom prst="rect">
                        <a:avLst/>
                      </a:prstGeom>
                      <a:noFill/>
                    </p:spPr>
                  </p:pic>
                </p:oleObj>
              </mc:Fallback>
            </mc:AlternateContent>
          </a:graphicData>
        </a:graphic>
      </p:graphicFrame>
      <p:graphicFrame>
        <p:nvGraphicFramePr>
          <p:cNvPr id="15365" name="Object 1027"/>
          <p:cNvGraphicFramePr>
            <a:graphicFrameLocks noChangeAspect="1"/>
          </p:cNvGraphicFramePr>
          <p:nvPr>
            <p:extLst>
              <p:ext uri="{D42A27DB-BD31-4B8C-83A1-F6EECF244321}">
                <p14:modId xmlns:p14="http://schemas.microsoft.com/office/powerpoint/2010/main" val="2720488330"/>
              </p:ext>
            </p:extLst>
          </p:nvPr>
        </p:nvGraphicFramePr>
        <p:xfrm>
          <a:off x="2411413" y="6021388"/>
          <a:ext cx="6248400" cy="381000"/>
        </p:xfrm>
        <a:graphic>
          <a:graphicData uri="http://schemas.openxmlformats.org/presentationml/2006/ole">
            <mc:AlternateContent xmlns:mc="http://schemas.openxmlformats.org/markup-compatibility/2006">
              <mc:Choice xmlns:v="urn:schemas-microsoft-com:vml" Requires="v">
                <p:oleObj spid="_x0000_s15394" name="公式" r:id="rId9" imgW="2806700" imgH="228600" progId="Equation.3">
                  <p:embed/>
                </p:oleObj>
              </mc:Choice>
              <mc:Fallback>
                <p:oleObj name="公式" r:id="rId9" imgW="2806700" imgH="228600"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6021388"/>
                        <a:ext cx="6248400" cy="381000"/>
                      </a:xfrm>
                      <a:prstGeom prst="rect">
                        <a:avLst/>
                      </a:prstGeom>
                      <a:noFill/>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91" name="Rectangle 3"/>
          <p:cNvSpPr>
            <a:spLocks noGrp="1" noChangeArrowheads="1"/>
          </p:cNvSpPr>
          <p:nvPr>
            <p:ph type="body" sz="half" idx="1"/>
          </p:nvPr>
        </p:nvSpPr>
        <p:spPr>
          <a:xfrm>
            <a:off x="611188" y="188913"/>
            <a:ext cx="7342187" cy="576262"/>
          </a:xfrm>
        </p:spPr>
        <p:txBody>
          <a:bodyPr/>
          <a:lstStyle/>
          <a:p>
            <a:pPr eaLnBrk="1" hangingPunct="1">
              <a:spcBef>
                <a:spcPct val="0"/>
              </a:spcBef>
              <a:buClrTx/>
              <a:buSzTx/>
              <a:buFontTx/>
              <a:buNone/>
            </a:pPr>
            <a:r>
              <a:rPr lang="zh-CN" altLang="en-US" sz="2800" b="1" smtClean="0">
                <a:latin typeface="宋体" pitchFamily="2" charset="-122"/>
              </a:rPr>
              <a:t> 单位速度输入下输出和误差变化波形</a:t>
            </a:r>
          </a:p>
        </p:txBody>
      </p:sp>
      <p:graphicFrame>
        <p:nvGraphicFramePr>
          <p:cNvPr id="16386" name="Object 1024"/>
          <p:cNvGraphicFramePr>
            <a:graphicFrameLocks noGrp="1" noChangeAspect="1"/>
          </p:cNvGraphicFramePr>
          <p:nvPr>
            <p:ph sz="quarter" idx="2"/>
          </p:nvPr>
        </p:nvGraphicFramePr>
        <p:xfrm>
          <a:off x="1187450" y="765175"/>
          <a:ext cx="5614988" cy="1965325"/>
        </p:xfrm>
        <a:graphic>
          <a:graphicData uri="http://schemas.openxmlformats.org/presentationml/2006/ole">
            <mc:AlternateContent xmlns:mc="http://schemas.openxmlformats.org/markup-compatibility/2006">
              <mc:Choice xmlns:v="urn:schemas-microsoft-com:vml" Requires="v">
                <p:oleObj spid="_x0000_s16424" r:id="rId3" imgW="3810000" imgH="1333500" progId="PowerPoint.Slide.8">
                  <p:embed/>
                </p:oleObj>
              </mc:Choice>
              <mc:Fallback>
                <p:oleObj r:id="rId3" imgW="3810000" imgH="1333500" progId="PowerPoint.Slide.8">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765175"/>
                        <a:ext cx="5614988" cy="196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 name="Object 1025"/>
          <p:cNvGraphicFramePr>
            <a:graphicFrameLocks noGrp="1" noChangeAspect="1"/>
          </p:cNvGraphicFramePr>
          <p:nvPr>
            <p:ph sz="quarter" idx="3"/>
            <p:extLst>
              <p:ext uri="{D42A27DB-BD31-4B8C-83A1-F6EECF244321}">
                <p14:modId xmlns:p14="http://schemas.microsoft.com/office/powerpoint/2010/main" val="3791325037"/>
              </p:ext>
            </p:extLst>
          </p:nvPr>
        </p:nvGraphicFramePr>
        <p:xfrm>
          <a:off x="3132138" y="2997200"/>
          <a:ext cx="4176712" cy="450850"/>
        </p:xfrm>
        <a:graphic>
          <a:graphicData uri="http://schemas.openxmlformats.org/presentationml/2006/ole">
            <mc:AlternateContent xmlns:mc="http://schemas.openxmlformats.org/markup-compatibility/2006">
              <mc:Choice xmlns:v="urn:schemas-microsoft-com:vml" Requires="v">
                <p:oleObj spid="_x0000_s16425" name="公式" r:id="rId5" imgW="3644640" imgH="393480" progId="Equation.3">
                  <p:embed/>
                </p:oleObj>
              </mc:Choice>
              <mc:Fallback>
                <p:oleObj name="公式" r:id="rId5" imgW="3644640" imgH="39348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2997200"/>
                        <a:ext cx="4176712" cy="450850"/>
                      </a:xfrm>
                      <a:prstGeom prst="rect">
                        <a:avLst/>
                      </a:prstGeom>
                      <a:noFill/>
                      <a:ln>
                        <a:noFill/>
                      </a:ln>
                      <a:effectLst/>
                    </p:spPr>
                  </p:pic>
                </p:oleObj>
              </mc:Fallback>
            </mc:AlternateContent>
          </a:graphicData>
        </a:graphic>
      </p:graphicFrame>
      <p:sp>
        <p:nvSpPr>
          <p:cNvPr id="16392" name="Rectangle 7"/>
          <p:cNvSpPr>
            <a:spLocks noChangeArrowheads="1"/>
          </p:cNvSpPr>
          <p:nvPr/>
        </p:nvSpPr>
        <p:spPr bwMode="auto">
          <a:xfrm>
            <a:off x="179388" y="2924175"/>
            <a:ext cx="3028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pPr>
            <a:r>
              <a:rPr kumimoji="1" lang="zh-CN" altLang="en-US" sz="2800" b="1"/>
              <a:t>单位阶跃输入时：</a:t>
            </a:r>
            <a:endParaRPr kumimoji="1" lang="zh-CN" altLang="en-US"/>
          </a:p>
        </p:txBody>
      </p:sp>
      <p:sp>
        <p:nvSpPr>
          <p:cNvPr id="16393" name="Rectangle 11"/>
          <p:cNvSpPr>
            <a:spLocks noChangeArrowheads="1"/>
          </p:cNvSpPr>
          <p:nvPr/>
        </p:nvSpPr>
        <p:spPr bwMode="auto">
          <a:xfrm>
            <a:off x="6350" y="3500438"/>
            <a:ext cx="3384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pPr>
            <a:r>
              <a:rPr kumimoji="1" lang="zh-CN" altLang="en-US" sz="2800" b="1"/>
              <a:t>单位加速度输入时：</a:t>
            </a:r>
          </a:p>
        </p:txBody>
      </p:sp>
      <p:graphicFrame>
        <p:nvGraphicFramePr>
          <p:cNvPr id="16388" name="Object 1026"/>
          <p:cNvGraphicFramePr>
            <a:graphicFrameLocks noChangeAspect="1"/>
          </p:cNvGraphicFramePr>
          <p:nvPr>
            <p:extLst>
              <p:ext uri="{D42A27DB-BD31-4B8C-83A1-F6EECF244321}">
                <p14:modId xmlns:p14="http://schemas.microsoft.com/office/powerpoint/2010/main" val="1136322573"/>
              </p:ext>
            </p:extLst>
          </p:nvPr>
        </p:nvGraphicFramePr>
        <p:xfrm>
          <a:off x="3132138" y="3500438"/>
          <a:ext cx="5256212" cy="647700"/>
        </p:xfrm>
        <a:graphic>
          <a:graphicData uri="http://schemas.openxmlformats.org/presentationml/2006/ole">
            <mc:AlternateContent xmlns:mc="http://schemas.openxmlformats.org/markup-compatibility/2006">
              <mc:Choice xmlns:v="urn:schemas-microsoft-com:vml" Requires="v">
                <p:oleObj spid="_x0000_s16426" name="公式" r:id="rId7" imgW="4711680" imgH="444240" progId="Equation.3">
                  <p:embed/>
                </p:oleObj>
              </mc:Choice>
              <mc:Fallback>
                <p:oleObj name="公式" r:id="rId7" imgW="4711680" imgH="44424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3500438"/>
                        <a:ext cx="5256212" cy="647700"/>
                      </a:xfrm>
                      <a:prstGeom prst="rect">
                        <a:avLst/>
                      </a:prstGeom>
                      <a:noFill/>
                      <a:ln>
                        <a:noFill/>
                      </a:ln>
                    </p:spPr>
                  </p:pic>
                </p:oleObj>
              </mc:Fallback>
            </mc:AlternateContent>
          </a:graphicData>
        </a:graphic>
      </p:graphicFrame>
      <p:graphicFrame>
        <p:nvGraphicFramePr>
          <p:cNvPr id="16389" name="Object 1027"/>
          <p:cNvGraphicFramePr>
            <a:graphicFrameLocks noChangeAspect="1"/>
          </p:cNvGraphicFramePr>
          <p:nvPr/>
        </p:nvGraphicFramePr>
        <p:xfrm>
          <a:off x="1403350" y="4797425"/>
          <a:ext cx="6257925" cy="2060575"/>
        </p:xfrm>
        <a:graphic>
          <a:graphicData uri="http://schemas.openxmlformats.org/presentationml/2006/ole">
            <mc:AlternateContent xmlns:mc="http://schemas.openxmlformats.org/markup-compatibility/2006">
              <mc:Choice xmlns:v="urn:schemas-microsoft-com:vml" Requires="v">
                <p:oleObj spid="_x0000_s16427" r:id="rId9" imgW="3810000" imgH="1333500" progId="PowerPoint.Slide.8">
                  <p:embed/>
                </p:oleObj>
              </mc:Choice>
              <mc:Fallback>
                <p:oleObj r:id="rId9" imgW="3810000" imgH="1333500" progId="PowerPoint.Slide.8">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4797425"/>
                        <a:ext cx="6257925" cy="206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0" name="Object 1028"/>
          <p:cNvGraphicFramePr>
            <a:graphicFrameLocks noChangeAspect="1"/>
          </p:cNvGraphicFramePr>
          <p:nvPr>
            <p:extLst>
              <p:ext uri="{D42A27DB-BD31-4B8C-83A1-F6EECF244321}">
                <p14:modId xmlns:p14="http://schemas.microsoft.com/office/powerpoint/2010/main" val="2696958667"/>
              </p:ext>
            </p:extLst>
          </p:nvPr>
        </p:nvGraphicFramePr>
        <p:xfrm>
          <a:off x="3132138" y="4221163"/>
          <a:ext cx="4032250" cy="503237"/>
        </p:xfrm>
        <a:graphic>
          <a:graphicData uri="http://schemas.openxmlformats.org/presentationml/2006/ole">
            <mc:AlternateContent xmlns:mc="http://schemas.openxmlformats.org/markup-compatibility/2006">
              <mc:Choice xmlns:v="urn:schemas-microsoft-com:vml" Requires="v">
                <p:oleObj spid="_x0000_s16428" name="公式" r:id="rId11" imgW="2793960" imgH="431640" progId="Equation.3">
                  <p:embed/>
                </p:oleObj>
              </mc:Choice>
              <mc:Fallback>
                <p:oleObj name="公式" r:id="rId11" imgW="2793960" imgH="431640" progId="Equation.3">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2138" y="4221163"/>
                        <a:ext cx="4032250" cy="503237"/>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549275"/>
            <a:ext cx="6818312"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Text Box 3"/>
          <p:cNvSpPr txBox="1">
            <a:spLocks noChangeArrowheads="1"/>
          </p:cNvSpPr>
          <p:nvPr/>
        </p:nvSpPr>
        <p:spPr bwMode="auto">
          <a:xfrm>
            <a:off x="0" y="0"/>
            <a:ext cx="3779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ctr" hangingPunct="0">
              <a:spcBef>
                <a:spcPct val="50000"/>
              </a:spcBef>
              <a:spcAft>
                <a:spcPct val="0"/>
              </a:spcAft>
              <a:defRPr sz="1600">
                <a:solidFill>
                  <a:schemeClr val="tx1"/>
                </a:solidFill>
                <a:latin typeface="Arial" charset="0"/>
                <a:ea typeface="宋体" pitchFamily="2" charset="-122"/>
              </a:defRPr>
            </a:lvl6pPr>
            <a:lvl7pPr marL="2971800" indent="-228600" algn="ctr" eaLnBrk="0" fontAlgn="ctr" hangingPunct="0">
              <a:spcBef>
                <a:spcPct val="50000"/>
              </a:spcBef>
              <a:spcAft>
                <a:spcPct val="0"/>
              </a:spcAft>
              <a:defRPr sz="1600">
                <a:solidFill>
                  <a:schemeClr val="tx1"/>
                </a:solidFill>
                <a:latin typeface="Arial" charset="0"/>
                <a:ea typeface="宋体" pitchFamily="2" charset="-122"/>
              </a:defRPr>
            </a:lvl7pPr>
            <a:lvl8pPr marL="3429000" indent="-228600" algn="ctr" eaLnBrk="0" fontAlgn="ctr" hangingPunct="0">
              <a:spcBef>
                <a:spcPct val="50000"/>
              </a:spcBef>
              <a:spcAft>
                <a:spcPct val="0"/>
              </a:spcAft>
              <a:defRPr sz="1600">
                <a:solidFill>
                  <a:schemeClr val="tx1"/>
                </a:solidFill>
                <a:latin typeface="Arial" charset="0"/>
                <a:ea typeface="宋体" pitchFamily="2" charset="-122"/>
              </a:defRPr>
            </a:lvl8pPr>
            <a:lvl9pPr marL="3886200" indent="-228600" algn="ctr" eaLnBrk="0" fontAlgn="ctr" hangingPunct="0">
              <a:spcBef>
                <a:spcPct val="50000"/>
              </a:spcBef>
              <a:spcAft>
                <a:spcPct val="0"/>
              </a:spcAft>
              <a:defRPr sz="1600">
                <a:solidFill>
                  <a:schemeClr val="tx1"/>
                </a:solidFill>
                <a:latin typeface="Arial" charset="0"/>
                <a:ea typeface="宋体" pitchFamily="2" charset="-122"/>
              </a:defRPr>
            </a:lvl9pPr>
          </a:lstStyle>
          <a:p>
            <a:pPr algn="l" eaLnBrk="1" hangingPunct="1"/>
            <a:r>
              <a:rPr lang="zh-CN" altLang="en-US" sz="2800">
                <a:latin typeface="宋体" pitchFamily="2" charset="-122"/>
              </a:rPr>
              <a:t> </a:t>
            </a:r>
            <a:r>
              <a:rPr lang="zh-CN" altLang="en-US" sz="2800" b="1">
                <a:latin typeface="宋体" pitchFamily="2" charset="-122"/>
              </a:rPr>
              <a:t>单位速度输入仿真</a:t>
            </a:r>
          </a:p>
        </p:txBody>
      </p:sp>
      <p:sp>
        <p:nvSpPr>
          <p:cNvPr id="55300" name="Text Box 4"/>
          <p:cNvSpPr txBox="1">
            <a:spLocks noChangeArrowheads="1"/>
          </p:cNvSpPr>
          <p:nvPr/>
        </p:nvSpPr>
        <p:spPr bwMode="auto">
          <a:xfrm>
            <a:off x="250825" y="2924175"/>
            <a:ext cx="3779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ctr" hangingPunct="0">
              <a:spcBef>
                <a:spcPct val="50000"/>
              </a:spcBef>
              <a:spcAft>
                <a:spcPct val="0"/>
              </a:spcAft>
              <a:defRPr sz="1600">
                <a:solidFill>
                  <a:schemeClr val="tx1"/>
                </a:solidFill>
                <a:latin typeface="Arial" charset="0"/>
                <a:ea typeface="宋体" pitchFamily="2" charset="-122"/>
              </a:defRPr>
            </a:lvl6pPr>
            <a:lvl7pPr marL="2971800" indent="-228600" algn="ctr" eaLnBrk="0" fontAlgn="ctr" hangingPunct="0">
              <a:spcBef>
                <a:spcPct val="50000"/>
              </a:spcBef>
              <a:spcAft>
                <a:spcPct val="0"/>
              </a:spcAft>
              <a:defRPr sz="1600">
                <a:solidFill>
                  <a:schemeClr val="tx1"/>
                </a:solidFill>
                <a:latin typeface="Arial" charset="0"/>
                <a:ea typeface="宋体" pitchFamily="2" charset="-122"/>
              </a:defRPr>
            </a:lvl7pPr>
            <a:lvl8pPr marL="3429000" indent="-228600" algn="ctr" eaLnBrk="0" fontAlgn="ctr" hangingPunct="0">
              <a:spcBef>
                <a:spcPct val="50000"/>
              </a:spcBef>
              <a:spcAft>
                <a:spcPct val="0"/>
              </a:spcAft>
              <a:defRPr sz="1600">
                <a:solidFill>
                  <a:schemeClr val="tx1"/>
                </a:solidFill>
                <a:latin typeface="Arial" charset="0"/>
                <a:ea typeface="宋体" pitchFamily="2" charset="-122"/>
              </a:defRPr>
            </a:lvl8pPr>
            <a:lvl9pPr marL="3886200" indent="-228600" algn="ctr" eaLnBrk="0" fontAlgn="ctr" hangingPunct="0">
              <a:spcBef>
                <a:spcPct val="50000"/>
              </a:spcBef>
              <a:spcAft>
                <a:spcPct val="0"/>
              </a:spcAft>
              <a:defRPr sz="1600">
                <a:solidFill>
                  <a:schemeClr val="tx1"/>
                </a:solidFill>
                <a:latin typeface="Arial" charset="0"/>
                <a:ea typeface="宋体" pitchFamily="2" charset="-122"/>
              </a:defRPr>
            </a:lvl9pPr>
          </a:lstStyle>
          <a:p>
            <a:pPr algn="l" eaLnBrk="1" hangingPunct="1"/>
            <a:r>
              <a:rPr lang="zh-CN" altLang="en-US" sz="2800">
                <a:solidFill>
                  <a:schemeClr val="folHlink"/>
                </a:solidFill>
                <a:latin typeface="Times New Roman" pitchFamily="18" charset="0"/>
                <a:ea typeface="楷体_GB2312" pitchFamily="49" charset="-122"/>
              </a:rPr>
              <a:t> </a:t>
            </a:r>
            <a:r>
              <a:rPr lang="zh-CN" altLang="en-US" sz="2800" b="1">
                <a:latin typeface="Times New Roman" pitchFamily="18" charset="0"/>
              </a:rPr>
              <a:t>误差</a:t>
            </a:r>
          </a:p>
        </p:txBody>
      </p:sp>
      <p:sp>
        <p:nvSpPr>
          <p:cNvPr id="55301" name="Text Box 5"/>
          <p:cNvSpPr txBox="1">
            <a:spLocks noChangeArrowheads="1"/>
          </p:cNvSpPr>
          <p:nvPr/>
        </p:nvSpPr>
        <p:spPr bwMode="auto">
          <a:xfrm>
            <a:off x="4602163" y="2924175"/>
            <a:ext cx="3779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ctr" hangingPunct="0">
              <a:spcBef>
                <a:spcPct val="50000"/>
              </a:spcBef>
              <a:spcAft>
                <a:spcPct val="0"/>
              </a:spcAft>
              <a:defRPr sz="1600">
                <a:solidFill>
                  <a:schemeClr val="tx1"/>
                </a:solidFill>
                <a:latin typeface="Arial" charset="0"/>
                <a:ea typeface="宋体" pitchFamily="2" charset="-122"/>
              </a:defRPr>
            </a:lvl6pPr>
            <a:lvl7pPr marL="2971800" indent="-228600" algn="ctr" eaLnBrk="0" fontAlgn="ctr" hangingPunct="0">
              <a:spcBef>
                <a:spcPct val="50000"/>
              </a:spcBef>
              <a:spcAft>
                <a:spcPct val="0"/>
              </a:spcAft>
              <a:defRPr sz="1600">
                <a:solidFill>
                  <a:schemeClr val="tx1"/>
                </a:solidFill>
                <a:latin typeface="Arial" charset="0"/>
                <a:ea typeface="宋体" pitchFamily="2" charset="-122"/>
              </a:defRPr>
            </a:lvl7pPr>
            <a:lvl8pPr marL="3429000" indent="-228600" algn="ctr" eaLnBrk="0" fontAlgn="ctr" hangingPunct="0">
              <a:spcBef>
                <a:spcPct val="50000"/>
              </a:spcBef>
              <a:spcAft>
                <a:spcPct val="0"/>
              </a:spcAft>
              <a:defRPr sz="1600">
                <a:solidFill>
                  <a:schemeClr val="tx1"/>
                </a:solidFill>
                <a:latin typeface="Arial" charset="0"/>
                <a:ea typeface="宋体" pitchFamily="2" charset="-122"/>
              </a:defRPr>
            </a:lvl8pPr>
            <a:lvl9pPr marL="3886200" indent="-228600" algn="ctr" eaLnBrk="0" fontAlgn="ctr" hangingPunct="0">
              <a:spcBef>
                <a:spcPct val="50000"/>
              </a:spcBef>
              <a:spcAft>
                <a:spcPct val="0"/>
              </a:spcAft>
              <a:defRPr sz="1600">
                <a:solidFill>
                  <a:schemeClr val="tx1"/>
                </a:solidFill>
                <a:latin typeface="Arial" charset="0"/>
                <a:ea typeface="宋体" pitchFamily="2" charset="-122"/>
              </a:defRPr>
            </a:lvl9pPr>
          </a:lstStyle>
          <a:p>
            <a:pPr algn="l" eaLnBrk="1" hangingPunct="1"/>
            <a:r>
              <a:rPr lang="zh-CN" altLang="en-US" sz="2800">
                <a:solidFill>
                  <a:schemeClr val="folHlink"/>
                </a:solidFill>
                <a:latin typeface="Times New Roman" pitchFamily="18" charset="0"/>
                <a:ea typeface="楷体_GB2312" pitchFamily="49" charset="-122"/>
              </a:rPr>
              <a:t> </a:t>
            </a:r>
            <a:r>
              <a:rPr lang="zh-CN" altLang="en-US" sz="2800" b="1">
                <a:latin typeface="Times New Roman" pitchFamily="18" charset="0"/>
              </a:rPr>
              <a:t>输出响应</a:t>
            </a:r>
          </a:p>
        </p:txBody>
      </p:sp>
      <p:pic>
        <p:nvPicPr>
          <p:cNvPr id="553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100" y="3457575"/>
            <a:ext cx="45339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57575"/>
            <a:ext cx="45339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765175"/>
            <a:ext cx="6583363"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Text Box 3"/>
          <p:cNvSpPr txBox="1">
            <a:spLocks noChangeArrowheads="1"/>
          </p:cNvSpPr>
          <p:nvPr/>
        </p:nvSpPr>
        <p:spPr bwMode="auto">
          <a:xfrm>
            <a:off x="0" y="0"/>
            <a:ext cx="3779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ctr" hangingPunct="0">
              <a:spcBef>
                <a:spcPct val="50000"/>
              </a:spcBef>
              <a:spcAft>
                <a:spcPct val="0"/>
              </a:spcAft>
              <a:defRPr sz="1600">
                <a:solidFill>
                  <a:schemeClr val="tx1"/>
                </a:solidFill>
                <a:latin typeface="Arial" charset="0"/>
                <a:ea typeface="宋体" pitchFamily="2" charset="-122"/>
              </a:defRPr>
            </a:lvl6pPr>
            <a:lvl7pPr marL="2971800" indent="-228600" algn="ctr" eaLnBrk="0" fontAlgn="ctr" hangingPunct="0">
              <a:spcBef>
                <a:spcPct val="50000"/>
              </a:spcBef>
              <a:spcAft>
                <a:spcPct val="0"/>
              </a:spcAft>
              <a:defRPr sz="1600">
                <a:solidFill>
                  <a:schemeClr val="tx1"/>
                </a:solidFill>
                <a:latin typeface="Arial" charset="0"/>
                <a:ea typeface="宋体" pitchFamily="2" charset="-122"/>
              </a:defRPr>
            </a:lvl7pPr>
            <a:lvl8pPr marL="3429000" indent="-228600" algn="ctr" eaLnBrk="0" fontAlgn="ctr" hangingPunct="0">
              <a:spcBef>
                <a:spcPct val="50000"/>
              </a:spcBef>
              <a:spcAft>
                <a:spcPct val="0"/>
              </a:spcAft>
              <a:defRPr sz="1600">
                <a:solidFill>
                  <a:schemeClr val="tx1"/>
                </a:solidFill>
                <a:latin typeface="Arial" charset="0"/>
                <a:ea typeface="宋体" pitchFamily="2" charset="-122"/>
              </a:defRPr>
            </a:lvl8pPr>
            <a:lvl9pPr marL="3886200" indent="-228600" algn="ctr" eaLnBrk="0" fontAlgn="ctr" hangingPunct="0">
              <a:spcBef>
                <a:spcPct val="50000"/>
              </a:spcBef>
              <a:spcAft>
                <a:spcPct val="0"/>
              </a:spcAft>
              <a:defRPr sz="1600">
                <a:solidFill>
                  <a:schemeClr val="tx1"/>
                </a:solidFill>
                <a:latin typeface="Arial" charset="0"/>
                <a:ea typeface="宋体" pitchFamily="2" charset="-122"/>
              </a:defRPr>
            </a:lvl9pPr>
          </a:lstStyle>
          <a:p>
            <a:pPr algn="l" eaLnBrk="1" hangingPunct="1"/>
            <a:r>
              <a:rPr lang="zh-CN" altLang="en-US" sz="2800">
                <a:solidFill>
                  <a:schemeClr val="folHlink"/>
                </a:solidFill>
                <a:latin typeface="Times New Roman" pitchFamily="18" charset="0"/>
                <a:ea typeface="楷体_GB2312" pitchFamily="49" charset="-122"/>
              </a:rPr>
              <a:t> </a:t>
            </a:r>
            <a:r>
              <a:rPr lang="zh-CN" altLang="en-US" sz="2800" b="1">
                <a:latin typeface="Times New Roman" pitchFamily="18" charset="0"/>
              </a:rPr>
              <a:t>单位阶跃输入仿真</a:t>
            </a:r>
          </a:p>
        </p:txBody>
      </p:sp>
      <p:sp>
        <p:nvSpPr>
          <p:cNvPr id="56324" name="Text Box 4"/>
          <p:cNvSpPr txBox="1">
            <a:spLocks noChangeArrowheads="1"/>
          </p:cNvSpPr>
          <p:nvPr/>
        </p:nvSpPr>
        <p:spPr bwMode="auto">
          <a:xfrm>
            <a:off x="250825" y="2924175"/>
            <a:ext cx="3779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ctr" hangingPunct="0">
              <a:spcBef>
                <a:spcPct val="50000"/>
              </a:spcBef>
              <a:spcAft>
                <a:spcPct val="0"/>
              </a:spcAft>
              <a:defRPr sz="1600">
                <a:solidFill>
                  <a:schemeClr val="tx1"/>
                </a:solidFill>
                <a:latin typeface="Arial" charset="0"/>
                <a:ea typeface="宋体" pitchFamily="2" charset="-122"/>
              </a:defRPr>
            </a:lvl6pPr>
            <a:lvl7pPr marL="2971800" indent="-228600" algn="ctr" eaLnBrk="0" fontAlgn="ctr" hangingPunct="0">
              <a:spcBef>
                <a:spcPct val="50000"/>
              </a:spcBef>
              <a:spcAft>
                <a:spcPct val="0"/>
              </a:spcAft>
              <a:defRPr sz="1600">
                <a:solidFill>
                  <a:schemeClr val="tx1"/>
                </a:solidFill>
                <a:latin typeface="Arial" charset="0"/>
                <a:ea typeface="宋体" pitchFamily="2" charset="-122"/>
              </a:defRPr>
            </a:lvl7pPr>
            <a:lvl8pPr marL="3429000" indent="-228600" algn="ctr" eaLnBrk="0" fontAlgn="ctr" hangingPunct="0">
              <a:spcBef>
                <a:spcPct val="50000"/>
              </a:spcBef>
              <a:spcAft>
                <a:spcPct val="0"/>
              </a:spcAft>
              <a:defRPr sz="1600">
                <a:solidFill>
                  <a:schemeClr val="tx1"/>
                </a:solidFill>
                <a:latin typeface="Arial" charset="0"/>
                <a:ea typeface="宋体" pitchFamily="2" charset="-122"/>
              </a:defRPr>
            </a:lvl8pPr>
            <a:lvl9pPr marL="3886200" indent="-228600" algn="ctr" eaLnBrk="0" fontAlgn="ctr" hangingPunct="0">
              <a:spcBef>
                <a:spcPct val="50000"/>
              </a:spcBef>
              <a:spcAft>
                <a:spcPct val="0"/>
              </a:spcAft>
              <a:defRPr sz="1600">
                <a:solidFill>
                  <a:schemeClr val="tx1"/>
                </a:solidFill>
                <a:latin typeface="Arial" charset="0"/>
                <a:ea typeface="宋体" pitchFamily="2" charset="-122"/>
              </a:defRPr>
            </a:lvl9pPr>
          </a:lstStyle>
          <a:p>
            <a:pPr algn="l" eaLnBrk="1" hangingPunct="1"/>
            <a:r>
              <a:rPr lang="zh-CN" altLang="en-US" sz="2800">
                <a:solidFill>
                  <a:schemeClr val="folHlink"/>
                </a:solidFill>
                <a:latin typeface="Times New Roman" pitchFamily="18" charset="0"/>
                <a:ea typeface="楷体_GB2312" pitchFamily="49" charset="-122"/>
              </a:rPr>
              <a:t> </a:t>
            </a:r>
            <a:r>
              <a:rPr lang="zh-CN" altLang="en-US" sz="2800" b="1">
                <a:latin typeface="Times New Roman" pitchFamily="18" charset="0"/>
              </a:rPr>
              <a:t>误差</a:t>
            </a:r>
          </a:p>
        </p:txBody>
      </p:sp>
      <p:sp>
        <p:nvSpPr>
          <p:cNvPr id="56325" name="Text Box 5"/>
          <p:cNvSpPr txBox="1">
            <a:spLocks noChangeArrowheads="1"/>
          </p:cNvSpPr>
          <p:nvPr/>
        </p:nvSpPr>
        <p:spPr bwMode="auto">
          <a:xfrm>
            <a:off x="4602163" y="2924175"/>
            <a:ext cx="3779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ctr" hangingPunct="0">
              <a:spcBef>
                <a:spcPct val="50000"/>
              </a:spcBef>
              <a:spcAft>
                <a:spcPct val="0"/>
              </a:spcAft>
              <a:defRPr sz="1600">
                <a:solidFill>
                  <a:schemeClr val="tx1"/>
                </a:solidFill>
                <a:latin typeface="Arial" charset="0"/>
                <a:ea typeface="宋体" pitchFamily="2" charset="-122"/>
              </a:defRPr>
            </a:lvl6pPr>
            <a:lvl7pPr marL="2971800" indent="-228600" algn="ctr" eaLnBrk="0" fontAlgn="ctr" hangingPunct="0">
              <a:spcBef>
                <a:spcPct val="50000"/>
              </a:spcBef>
              <a:spcAft>
                <a:spcPct val="0"/>
              </a:spcAft>
              <a:defRPr sz="1600">
                <a:solidFill>
                  <a:schemeClr val="tx1"/>
                </a:solidFill>
                <a:latin typeface="Arial" charset="0"/>
                <a:ea typeface="宋体" pitchFamily="2" charset="-122"/>
              </a:defRPr>
            </a:lvl7pPr>
            <a:lvl8pPr marL="3429000" indent="-228600" algn="ctr" eaLnBrk="0" fontAlgn="ctr" hangingPunct="0">
              <a:spcBef>
                <a:spcPct val="50000"/>
              </a:spcBef>
              <a:spcAft>
                <a:spcPct val="0"/>
              </a:spcAft>
              <a:defRPr sz="1600">
                <a:solidFill>
                  <a:schemeClr val="tx1"/>
                </a:solidFill>
                <a:latin typeface="Arial" charset="0"/>
                <a:ea typeface="宋体" pitchFamily="2" charset="-122"/>
              </a:defRPr>
            </a:lvl8pPr>
            <a:lvl9pPr marL="3886200" indent="-228600" algn="ctr" eaLnBrk="0" fontAlgn="ctr" hangingPunct="0">
              <a:spcBef>
                <a:spcPct val="50000"/>
              </a:spcBef>
              <a:spcAft>
                <a:spcPct val="0"/>
              </a:spcAft>
              <a:defRPr sz="1600">
                <a:solidFill>
                  <a:schemeClr val="tx1"/>
                </a:solidFill>
                <a:latin typeface="Arial" charset="0"/>
                <a:ea typeface="宋体" pitchFamily="2" charset="-122"/>
              </a:defRPr>
            </a:lvl9pPr>
          </a:lstStyle>
          <a:p>
            <a:pPr algn="l" eaLnBrk="1" hangingPunct="1"/>
            <a:r>
              <a:rPr lang="zh-CN" altLang="en-US" sz="2800" b="1">
                <a:latin typeface="宋体" pitchFamily="2" charset="-122"/>
              </a:rPr>
              <a:t> 输出响应</a:t>
            </a:r>
          </a:p>
        </p:txBody>
      </p:sp>
      <p:pic>
        <p:nvPicPr>
          <p:cNvPr id="563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3490913"/>
            <a:ext cx="45339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3" y="3502025"/>
            <a:ext cx="45339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836613"/>
            <a:ext cx="7607300"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Text Box 3"/>
          <p:cNvSpPr txBox="1">
            <a:spLocks noChangeArrowheads="1"/>
          </p:cNvSpPr>
          <p:nvPr/>
        </p:nvSpPr>
        <p:spPr bwMode="auto">
          <a:xfrm>
            <a:off x="250825" y="260350"/>
            <a:ext cx="3779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ctr" hangingPunct="0">
              <a:spcBef>
                <a:spcPct val="50000"/>
              </a:spcBef>
              <a:spcAft>
                <a:spcPct val="0"/>
              </a:spcAft>
              <a:defRPr sz="1600">
                <a:solidFill>
                  <a:schemeClr val="tx1"/>
                </a:solidFill>
                <a:latin typeface="Arial" charset="0"/>
                <a:ea typeface="宋体" pitchFamily="2" charset="-122"/>
              </a:defRPr>
            </a:lvl6pPr>
            <a:lvl7pPr marL="2971800" indent="-228600" algn="ctr" eaLnBrk="0" fontAlgn="ctr" hangingPunct="0">
              <a:spcBef>
                <a:spcPct val="50000"/>
              </a:spcBef>
              <a:spcAft>
                <a:spcPct val="0"/>
              </a:spcAft>
              <a:defRPr sz="1600">
                <a:solidFill>
                  <a:schemeClr val="tx1"/>
                </a:solidFill>
                <a:latin typeface="Arial" charset="0"/>
                <a:ea typeface="宋体" pitchFamily="2" charset="-122"/>
              </a:defRPr>
            </a:lvl7pPr>
            <a:lvl8pPr marL="3429000" indent="-228600" algn="ctr" eaLnBrk="0" fontAlgn="ctr" hangingPunct="0">
              <a:spcBef>
                <a:spcPct val="50000"/>
              </a:spcBef>
              <a:spcAft>
                <a:spcPct val="0"/>
              </a:spcAft>
              <a:defRPr sz="1600">
                <a:solidFill>
                  <a:schemeClr val="tx1"/>
                </a:solidFill>
                <a:latin typeface="Arial" charset="0"/>
                <a:ea typeface="宋体" pitchFamily="2" charset="-122"/>
              </a:defRPr>
            </a:lvl8pPr>
            <a:lvl9pPr marL="3886200" indent="-228600" algn="ctr" eaLnBrk="0" fontAlgn="ctr" hangingPunct="0">
              <a:spcBef>
                <a:spcPct val="50000"/>
              </a:spcBef>
              <a:spcAft>
                <a:spcPct val="0"/>
              </a:spcAft>
              <a:defRPr sz="1600">
                <a:solidFill>
                  <a:schemeClr val="tx1"/>
                </a:solidFill>
                <a:latin typeface="Arial" charset="0"/>
                <a:ea typeface="宋体" pitchFamily="2" charset="-122"/>
              </a:defRPr>
            </a:lvl9pPr>
          </a:lstStyle>
          <a:p>
            <a:pPr algn="l" eaLnBrk="1" hangingPunct="1"/>
            <a:r>
              <a:rPr lang="zh-CN" altLang="en-US" sz="2800" b="1">
                <a:latin typeface="宋体" pitchFamily="2" charset="-122"/>
              </a:rPr>
              <a:t> 单位加速度输入仿真</a:t>
            </a:r>
          </a:p>
        </p:txBody>
      </p:sp>
      <p:sp>
        <p:nvSpPr>
          <p:cNvPr id="57348" name="Text Box 4"/>
          <p:cNvSpPr txBox="1">
            <a:spLocks noChangeArrowheads="1"/>
          </p:cNvSpPr>
          <p:nvPr/>
        </p:nvSpPr>
        <p:spPr bwMode="auto">
          <a:xfrm>
            <a:off x="250825" y="3038475"/>
            <a:ext cx="3779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ctr" hangingPunct="0">
              <a:spcBef>
                <a:spcPct val="50000"/>
              </a:spcBef>
              <a:spcAft>
                <a:spcPct val="0"/>
              </a:spcAft>
              <a:defRPr sz="1600">
                <a:solidFill>
                  <a:schemeClr val="tx1"/>
                </a:solidFill>
                <a:latin typeface="Arial" charset="0"/>
                <a:ea typeface="宋体" pitchFamily="2" charset="-122"/>
              </a:defRPr>
            </a:lvl6pPr>
            <a:lvl7pPr marL="2971800" indent="-228600" algn="ctr" eaLnBrk="0" fontAlgn="ctr" hangingPunct="0">
              <a:spcBef>
                <a:spcPct val="50000"/>
              </a:spcBef>
              <a:spcAft>
                <a:spcPct val="0"/>
              </a:spcAft>
              <a:defRPr sz="1600">
                <a:solidFill>
                  <a:schemeClr val="tx1"/>
                </a:solidFill>
                <a:latin typeface="Arial" charset="0"/>
                <a:ea typeface="宋体" pitchFamily="2" charset="-122"/>
              </a:defRPr>
            </a:lvl7pPr>
            <a:lvl8pPr marL="3429000" indent="-228600" algn="ctr" eaLnBrk="0" fontAlgn="ctr" hangingPunct="0">
              <a:spcBef>
                <a:spcPct val="50000"/>
              </a:spcBef>
              <a:spcAft>
                <a:spcPct val="0"/>
              </a:spcAft>
              <a:defRPr sz="1600">
                <a:solidFill>
                  <a:schemeClr val="tx1"/>
                </a:solidFill>
                <a:latin typeface="Arial" charset="0"/>
                <a:ea typeface="宋体" pitchFamily="2" charset="-122"/>
              </a:defRPr>
            </a:lvl8pPr>
            <a:lvl9pPr marL="3886200" indent="-228600" algn="ctr" eaLnBrk="0" fontAlgn="ctr" hangingPunct="0">
              <a:spcBef>
                <a:spcPct val="50000"/>
              </a:spcBef>
              <a:spcAft>
                <a:spcPct val="0"/>
              </a:spcAft>
              <a:defRPr sz="1600">
                <a:solidFill>
                  <a:schemeClr val="tx1"/>
                </a:solidFill>
                <a:latin typeface="Arial" charset="0"/>
                <a:ea typeface="宋体" pitchFamily="2" charset="-122"/>
              </a:defRPr>
            </a:lvl9pPr>
          </a:lstStyle>
          <a:p>
            <a:pPr algn="l" eaLnBrk="1" hangingPunct="1"/>
            <a:r>
              <a:rPr lang="zh-CN" altLang="en-US" sz="2800" b="1">
                <a:latin typeface="宋体" pitchFamily="2" charset="-122"/>
              </a:rPr>
              <a:t> 误差</a:t>
            </a:r>
          </a:p>
        </p:txBody>
      </p:sp>
      <p:sp>
        <p:nvSpPr>
          <p:cNvPr id="57349" name="Text Box 5"/>
          <p:cNvSpPr txBox="1">
            <a:spLocks noChangeArrowheads="1"/>
          </p:cNvSpPr>
          <p:nvPr/>
        </p:nvSpPr>
        <p:spPr bwMode="auto">
          <a:xfrm>
            <a:off x="4602163" y="3038475"/>
            <a:ext cx="3779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ctr" hangingPunct="0">
              <a:spcBef>
                <a:spcPct val="50000"/>
              </a:spcBef>
              <a:spcAft>
                <a:spcPct val="0"/>
              </a:spcAft>
              <a:defRPr sz="1600">
                <a:solidFill>
                  <a:schemeClr val="tx1"/>
                </a:solidFill>
                <a:latin typeface="Arial" charset="0"/>
                <a:ea typeface="宋体" pitchFamily="2" charset="-122"/>
              </a:defRPr>
            </a:lvl6pPr>
            <a:lvl7pPr marL="2971800" indent="-228600" algn="ctr" eaLnBrk="0" fontAlgn="ctr" hangingPunct="0">
              <a:spcBef>
                <a:spcPct val="50000"/>
              </a:spcBef>
              <a:spcAft>
                <a:spcPct val="0"/>
              </a:spcAft>
              <a:defRPr sz="1600">
                <a:solidFill>
                  <a:schemeClr val="tx1"/>
                </a:solidFill>
                <a:latin typeface="Arial" charset="0"/>
                <a:ea typeface="宋体" pitchFamily="2" charset="-122"/>
              </a:defRPr>
            </a:lvl7pPr>
            <a:lvl8pPr marL="3429000" indent="-228600" algn="ctr" eaLnBrk="0" fontAlgn="ctr" hangingPunct="0">
              <a:spcBef>
                <a:spcPct val="50000"/>
              </a:spcBef>
              <a:spcAft>
                <a:spcPct val="0"/>
              </a:spcAft>
              <a:defRPr sz="1600">
                <a:solidFill>
                  <a:schemeClr val="tx1"/>
                </a:solidFill>
                <a:latin typeface="Arial" charset="0"/>
                <a:ea typeface="宋体" pitchFamily="2" charset="-122"/>
              </a:defRPr>
            </a:lvl8pPr>
            <a:lvl9pPr marL="3886200" indent="-228600" algn="ctr" eaLnBrk="0" fontAlgn="ctr" hangingPunct="0">
              <a:spcBef>
                <a:spcPct val="50000"/>
              </a:spcBef>
              <a:spcAft>
                <a:spcPct val="0"/>
              </a:spcAft>
              <a:defRPr sz="1600">
                <a:solidFill>
                  <a:schemeClr val="tx1"/>
                </a:solidFill>
                <a:latin typeface="Arial" charset="0"/>
                <a:ea typeface="宋体" pitchFamily="2" charset="-122"/>
              </a:defRPr>
            </a:lvl9pPr>
          </a:lstStyle>
          <a:p>
            <a:pPr algn="l" eaLnBrk="1" hangingPunct="1"/>
            <a:r>
              <a:rPr lang="zh-CN" altLang="en-US" sz="2800">
                <a:solidFill>
                  <a:schemeClr val="folHlink"/>
                </a:solidFill>
                <a:latin typeface="Times New Roman" pitchFamily="18" charset="0"/>
                <a:ea typeface="楷体_GB2312" pitchFamily="49" charset="-122"/>
              </a:rPr>
              <a:t> 输出响应</a:t>
            </a:r>
          </a:p>
        </p:txBody>
      </p:sp>
      <p:pic>
        <p:nvPicPr>
          <p:cNvPr id="573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550" y="3490913"/>
            <a:ext cx="45339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 y="3490913"/>
            <a:ext cx="45339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a:xfrm>
            <a:off x="323850" y="476250"/>
            <a:ext cx="8451850" cy="5861050"/>
          </a:xfrm>
        </p:spPr>
        <p:txBody>
          <a:bodyPr/>
          <a:lstStyle/>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800" b="1" smtClean="0">
                <a:latin typeface="宋体" pitchFamily="2" charset="-122"/>
              </a:rPr>
              <a:t>	</a:t>
            </a:r>
            <a:r>
              <a:rPr lang="zh-CN" altLang="en-US" sz="2400" b="1" smtClean="0">
                <a:latin typeface="宋体" pitchFamily="2" charset="-122"/>
              </a:rPr>
              <a:t>最少拍控制器的设计是使系统对某一典型输入的响应为最少拍，但对于其它典型输入不一定为最少拍，甚至会引起大的超调和静差。</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一般来说，针对一种典型的输入函数</a:t>
            </a:r>
            <a:r>
              <a:rPr lang="en-US" altLang="zh-CN" sz="2400" b="1" smtClean="0">
                <a:latin typeface="宋体" pitchFamily="2" charset="-122"/>
              </a:rPr>
              <a:t>R(z)</a:t>
            </a:r>
            <a:r>
              <a:rPr lang="zh-CN" altLang="en-US" sz="2400" b="1" smtClean="0">
                <a:latin typeface="宋体" pitchFamily="2" charset="-122"/>
              </a:rPr>
              <a:t>设计，得到系统的闭环脉冲传递函数</a:t>
            </a:r>
            <a:r>
              <a:rPr lang="en-US" altLang="zh-CN" sz="2400" b="1" smtClean="0">
                <a:latin typeface="宋体" pitchFamily="2" charset="-122"/>
              </a:rPr>
              <a:t>Ф(z)</a:t>
            </a:r>
            <a:r>
              <a:rPr lang="zh-CN" altLang="en-US" sz="2400" b="1" smtClean="0">
                <a:latin typeface="宋体" pitchFamily="2" charset="-122"/>
              </a:rPr>
              <a:t>，用于次数较低的输入函数</a:t>
            </a:r>
            <a:r>
              <a:rPr lang="en-US" altLang="zh-CN" sz="2400" b="1" smtClean="0">
                <a:latin typeface="宋体" pitchFamily="2" charset="-122"/>
              </a:rPr>
              <a:t>R(z)</a:t>
            </a:r>
            <a:r>
              <a:rPr lang="zh-CN" altLang="en-US" sz="2400" b="1" smtClean="0">
                <a:latin typeface="宋体" pitchFamily="2" charset="-122"/>
              </a:rPr>
              <a:t>时，系统将出现较大的超调，响应时间也会增，但在采样时刻的误差为零。 </a:t>
            </a:r>
          </a:p>
          <a:p>
            <a:pPr eaLnBrk="1" hangingPunct="1">
              <a:spcBef>
                <a:spcPct val="0"/>
              </a:spcBef>
              <a:buSzPct val="70000"/>
              <a:buFont typeface="Wingdings" pitchFamily="2" charset="2"/>
              <a:buNone/>
            </a:pPr>
            <a:r>
              <a:rPr lang="zh-CN" altLang="en-US" sz="2400" b="1" smtClean="0">
                <a:latin typeface="宋体" pitchFamily="2" charset="-122"/>
              </a:rPr>
              <a:t>	反之，当一种典型的最少拍特性用于次数较高的输入函数时，输出将不能完全跟踪输入以致产生稳态误差。 </a:t>
            </a:r>
          </a:p>
          <a:p>
            <a:pPr eaLnBrk="1" hangingPunct="1">
              <a:spcBef>
                <a:spcPct val="0"/>
              </a:spcBef>
              <a:buSzPct val="70000"/>
              <a:buFont typeface="Wingdings" pitchFamily="2" charset="2"/>
              <a:buNone/>
            </a:pPr>
            <a:r>
              <a:rPr lang="zh-CN" altLang="en-US" sz="2400" b="1" smtClean="0">
                <a:latin typeface="宋体" pitchFamily="2" charset="-122"/>
              </a:rPr>
              <a:t>	由此可见，一种典型的最少拍闭环脉冲传递函数</a:t>
            </a:r>
            <a:r>
              <a:rPr lang="en-US" altLang="zh-CN" sz="2400" b="1" smtClean="0">
                <a:latin typeface="宋体" pitchFamily="2" charset="-122"/>
              </a:rPr>
              <a:t>Ф(z)</a:t>
            </a:r>
            <a:r>
              <a:rPr lang="zh-CN" altLang="en-US" sz="2400" b="1" smtClean="0">
                <a:latin typeface="宋体" pitchFamily="2" charset="-122"/>
              </a:rPr>
              <a:t>只适应一种特定的输入而不能适应于各种输入。</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1027"/>
          <p:cNvSpPr>
            <a:spLocks noGrp="1" noChangeArrowheads="1"/>
          </p:cNvSpPr>
          <p:nvPr>
            <p:ph type="body" sz="half" idx="1"/>
          </p:nvPr>
        </p:nvSpPr>
        <p:spPr>
          <a:xfrm>
            <a:off x="395288" y="476250"/>
            <a:ext cx="8424862" cy="6192838"/>
          </a:xfrm>
        </p:spPr>
        <p:txBody>
          <a:bodyPr>
            <a:normAutofit lnSpcReduction="10000"/>
          </a:bodyPr>
          <a:lstStyle/>
          <a:p>
            <a:pPr eaLnBrk="1" hangingPunct="1">
              <a:spcBef>
                <a:spcPct val="0"/>
              </a:spcBef>
              <a:buFont typeface="Wingdings" pitchFamily="2" charset="2"/>
              <a:buNone/>
            </a:pPr>
            <a:r>
              <a:rPr lang="en-US" altLang="zh-CN" sz="2400" b="1" smtClean="0">
                <a:latin typeface="宋体" pitchFamily="2" charset="-122"/>
              </a:rPr>
              <a:t>	3</a:t>
            </a:r>
            <a:r>
              <a:rPr lang="zh-CN" altLang="en-US" sz="2400" b="1" smtClean="0">
                <a:latin typeface="宋体" pitchFamily="2" charset="-122"/>
              </a:rPr>
              <a:t>、最少拍控制器设计的限制条件 </a:t>
            </a:r>
          </a:p>
          <a:p>
            <a:pPr eaLnBrk="1" hangingPunct="1">
              <a:spcBef>
                <a:spcPct val="0"/>
              </a:spcBef>
              <a:buFont typeface="Wingdings" pitchFamily="2" charset="2"/>
              <a:buNone/>
            </a:pPr>
            <a:r>
              <a:rPr lang="en-US" altLang="zh-CN" sz="2400" b="1" smtClean="0">
                <a:latin typeface="宋体" pitchFamily="2" charset="-122"/>
              </a:rPr>
              <a:t>	</a:t>
            </a:r>
            <a:r>
              <a:rPr lang="zh-CN" altLang="en-US" sz="2400" b="1" smtClean="0">
                <a:latin typeface="宋体" pitchFamily="2" charset="-122"/>
              </a:rPr>
              <a:t>前面的关于最小拍控制器的设计要求广义对象的脉冲传递函数</a:t>
            </a:r>
            <a:r>
              <a:rPr lang="en-US" altLang="zh-CN" sz="2400" b="1" smtClean="0">
                <a:latin typeface="宋体" pitchFamily="2" charset="-122"/>
              </a:rPr>
              <a:t>G(z)</a:t>
            </a:r>
            <a:r>
              <a:rPr lang="zh-CN" altLang="en-US" sz="2400" b="1" smtClean="0">
                <a:latin typeface="宋体" pitchFamily="2" charset="-122"/>
              </a:rPr>
              <a:t>是稳定的，在单位园上和单位园外没有零、极点，并且没有纯滞后因子。</a:t>
            </a:r>
          </a:p>
          <a:p>
            <a:pPr eaLnBrk="1" hangingPunct="1">
              <a:spcBef>
                <a:spcPct val="0"/>
              </a:spcBef>
              <a:buFont typeface="Wingdings" pitchFamily="2" charset="2"/>
              <a:buNone/>
            </a:pPr>
            <a:r>
              <a:rPr lang="en-US" altLang="zh-CN" sz="2400" b="1" smtClean="0">
                <a:latin typeface="宋体" pitchFamily="2" charset="-122"/>
              </a:rPr>
              <a:t>	</a:t>
            </a:r>
          </a:p>
          <a:p>
            <a:pPr eaLnBrk="1" hangingPunct="1">
              <a:spcBef>
                <a:spcPct val="0"/>
              </a:spcBef>
              <a:buFont typeface="Wingdings" pitchFamily="2" charset="2"/>
              <a:buNone/>
            </a:pPr>
            <a:r>
              <a:rPr lang="en-US" altLang="zh-CN" sz="2400" b="1" smtClean="0">
                <a:latin typeface="宋体" pitchFamily="2" charset="-122"/>
              </a:rPr>
              <a:t>	(1)</a:t>
            </a:r>
            <a:r>
              <a:rPr lang="zh-CN" altLang="en-US" sz="2400" b="1" smtClean="0">
                <a:latin typeface="宋体" pitchFamily="2" charset="-122"/>
              </a:rPr>
              <a:t>最少拍控制的物理实现问题</a:t>
            </a:r>
          </a:p>
          <a:p>
            <a:pPr eaLnBrk="1" hangingPunct="1">
              <a:spcBef>
                <a:spcPct val="0"/>
              </a:spcBef>
              <a:buFont typeface="Wingdings" pitchFamily="2" charset="2"/>
              <a:buNone/>
            </a:pPr>
            <a:r>
              <a:rPr lang="zh-CN" altLang="en-US" sz="2400" b="1" smtClean="0">
                <a:latin typeface="宋体" pitchFamily="2" charset="-122"/>
              </a:rPr>
              <a:t>	即要求数字控制器的脉冲传递函数中，不能有</a:t>
            </a:r>
            <a:r>
              <a:rPr lang="en-US" altLang="zh-CN" sz="2400" b="1" smtClean="0">
                <a:latin typeface="宋体" pitchFamily="2" charset="-122"/>
              </a:rPr>
              <a:t>z</a:t>
            </a:r>
            <a:r>
              <a:rPr lang="zh-CN" altLang="en-US" sz="2400" b="1" smtClean="0">
                <a:latin typeface="宋体" pitchFamily="2" charset="-122"/>
              </a:rPr>
              <a:t>的正幂次项，即不能含有超前环节。否则在控制算法中，将出现未来时刻的偏差值。</a:t>
            </a:r>
          </a:p>
          <a:p>
            <a:pPr eaLnBrk="1" hangingPunct="1">
              <a:spcBef>
                <a:spcPct val="0"/>
              </a:spcBef>
              <a:buFont typeface="Wingdings" pitchFamily="2" charset="2"/>
              <a:buNone/>
            </a:pPr>
            <a:r>
              <a:rPr lang="en-US" altLang="zh-CN" sz="2400" b="1" smtClean="0">
                <a:latin typeface="宋体" pitchFamily="2" charset="-122"/>
              </a:rPr>
              <a:t>	</a:t>
            </a:r>
            <a:r>
              <a:rPr lang="zh-CN" altLang="en-US" sz="2400" b="1" smtClean="0">
                <a:latin typeface="宋体" pitchFamily="2" charset="-122"/>
              </a:rPr>
              <a:t>假设广义对象存在纯滞后，脉冲传递函数为：</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控制器的传递函数为：</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为了保证控制器中不存在超前环节，当广义对象分子中存在</a:t>
            </a:r>
            <a:r>
              <a:rPr lang="en-US" altLang="zh-CN" sz="2400" b="1" smtClean="0">
                <a:latin typeface="宋体" pitchFamily="2" charset="-122"/>
              </a:rPr>
              <a:t>z</a:t>
            </a:r>
            <a:r>
              <a:rPr lang="en-US" altLang="zh-CN" sz="2400" b="1" baseline="30000" smtClean="0">
                <a:latin typeface="宋体" pitchFamily="2" charset="-122"/>
              </a:rPr>
              <a:t>-r</a:t>
            </a:r>
            <a:r>
              <a:rPr lang="zh-CN" altLang="en-US" sz="2400" b="1" smtClean="0">
                <a:latin typeface="宋体" pitchFamily="2" charset="-122"/>
              </a:rPr>
              <a:t>时，则闭环脉冲传递函数分子中也应包含</a:t>
            </a:r>
            <a:r>
              <a:rPr lang="en-US" altLang="zh-CN" sz="2400" b="1" smtClean="0">
                <a:latin typeface="宋体" pitchFamily="2" charset="-122"/>
              </a:rPr>
              <a:t>z</a:t>
            </a:r>
            <a:r>
              <a:rPr lang="en-US" altLang="zh-CN" sz="2400" b="1" baseline="30000" smtClean="0">
                <a:latin typeface="宋体" pitchFamily="2" charset="-122"/>
              </a:rPr>
              <a:t>-r</a:t>
            </a:r>
            <a:endParaRPr lang="zh-CN" altLang="en-US" sz="2400" b="1" baseline="30000" smtClean="0">
              <a:latin typeface="宋体" pitchFamily="2" charset="-122"/>
            </a:endParaRPr>
          </a:p>
        </p:txBody>
      </p:sp>
      <p:graphicFrame>
        <p:nvGraphicFramePr>
          <p:cNvPr id="17410" name="Object 1024"/>
          <p:cNvGraphicFramePr>
            <a:graphicFrameLocks noGrp="1" noChangeAspect="1"/>
          </p:cNvGraphicFramePr>
          <p:nvPr>
            <p:ph sz="quarter" idx="2"/>
            <p:extLst>
              <p:ext uri="{D42A27DB-BD31-4B8C-83A1-F6EECF244321}">
                <p14:modId xmlns:p14="http://schemas.microsoft.com/office/powerpoint/2010/main" val="880632494"/>
              </p:ext>
            </p:extLst>
          </p:nvPr>
        </p:nvGraphicFramePr>
        <p:xfrm>
          <a:off x="3491582" y="3861048"/>
          <a:ext cx="3168650" cy="582612"/>
        </p:xfrm>
        <a:graphic>
          <a:graphicData uri="http://schemas.openxmlformats.org/presentationml/2006/ole">
            <mc:AlternateContent xmlns:mc="http://schemas.openxmlformats.org/markup-compatibility/2006">
              <mc:Choice xmlns:v="urn:schemas-microsoft-com:vml" Requires="v">
                <p:oleObj spid="_x0000_s17425" name="公式" r:id="rId3" imgW="2489040" imgH="457200" progId="Equation.3">
                  <p:embed/>
                </p:oleObj>
              </mc:Choice>
              <mc:Fallback>
                <p:oleObj name="公式" r:id="rId3" imgW="2489040" imgH="4572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582" y="3861048"/>
                        <a:ext cx="3168650" cy="582612"/>
                      </a:xfrm>
                      <a:prstGeom prst="rect">
                        <a:avLst/>
                      </a:prstGeom>
                      <a:noFill/>
                      <a:ln>
                        <a:noFill/>
                      </a:ln>
                      <a:effectLst/>
                    </p:spPr>
                  </p:pic>
                </p:oleObj>
              </mc:Fallback>
            </mc:AlternateContent>
          </a:graphicData>
        </a:graphic>
      </p:graphicFrame>
      <p:graphicFrame>
        <p:nvGraphicFramePr>
          <p:cNvPr id="17411" name="Object 1025"/>
          <p:cNvGraphicFramePr>
            <a:graphicFrameLocks noGrp="1" noChangeAspect="1"/>
          </p:cNvGraphicFramePr>
          <p:nvPr>
            <p:ph sz="quarter" idx="3"/>
            <p:extLst>
              <p:ext uri="{D42A27DB-BD31-4B8C-83A1-F6EECF244321}">
                <p14:modId xmlns:p14="http://schemas.microsoft.com/office/powerpoint/2010/main" val="2541388902"/>
              </p:ext>
            </p:extLst>
          </p:nvPr>
        </p:nvGraphicFramePr>
        <p:xfrm>
          <a:off x="3140794" y="4869160"/>
          <a:ext cx="4527550" cy="539750"/>
        </p:xfrm>
        <a:graphic>
          <a:graphicData uri="http://schemas.openxmlformats.org/presentationml/2006/ole">
            <mc:AlternateContent xmlns:mc="http://schemas.openxmlformats.org/markup-compatibility/2006">
              <mc:Choice xmlns:v="urn:schemas-microsoft-com:vml" Requires="v">
                <p:oleObj spid="_x0000_s17426" name="公式" r:id="rId5" imgW="3835080" imgH="457200" progId="Equation.3">
                  <p:embed/>
                </p:oleObj>
              </mc:Choice>
              <mc:Fallback>
                <p:oleObj name="公式" r:id="rId5" imgW="3835080" imgH="45720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0794" y="4869160"/>
                        <a:ext cx="4527550" cy="539750"/>
                      </a:xfrm>
                      <a:prstGeom prst="rect">
                        <a:avLst/>
                      </a:prstGeom>
                      <a:noFill/>
                      <a:ln>
                        <a:noFill/>
                      </a:ln>
                      <a:effec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027"/>
          <p:cNvSpPr>
            <a:spLocks noGrp="1" noChangeArrowheads="1"/>
          </p:cNvSpPr>
          <p:nvPr>
            <p:ph type="body" sz="half" idx="1"/>
          </p:nvPr>
        </p:nvSpPr>
        <p:spPr>
          <a:xfrm>
            <a:off x="323850" y="692150"/>
            <a:ext cx="8640763" cy="5689600"/>
          </a:xfrm>
        </p:spPr>
        <p:txBody>
          <a:bodyPr/>
          <a:lstStyle/>
          <a:p>
            <a:pPr eaLnBrk="1" hangingPunct="1">
              <a:spcBef>
                <a:spcPct val="0"/>
              </a:spcBef>
              <a:buFont typeface="Wingdings" pitchFamily="2" charset="2"/>
              <a:buNone/>
            </a:pPr>
            <a:r>
              <a:rPr lang="en-US" altLang="zh-CN" sz="2400" b="1" smtClean="0">
                <a:latin typeface="宋体" pitchFamily="2" charset="-122"/>
              </a:rPr>
              <a:t>	</a:t>
            </a:r>
            <a:r>
              <a:rPr lang="zh-CN" altLang="en-US" sz="2400" b="1" smtClean="0">
                <a:latin typeface="宋体" pitchFamily="2" charset="-122"/>
              </a:rPr>
              <a:t>（</a:t>
            </a:r>
            <a:r>
              <a:rPr lang="en-US" altLang="zh-CN" sz="2400" b="1" smtClean="0">
                <a:latin typeface="宋体" pitchFamily="2" charset="-122"/>
              </a:rPr>
              <a:t>2</a:t>
            </a:r>
            <a:r>
              <a:rPr lang="zh-CN" altLang="en-US" sz="2400" b="1" smtClean="0">
                <a:latin typeface="宋体" pitchFamily="2" charset="-122"/>
              </a:rPr>
              <a:t>）最少拍控制的稳定性问题 </a:t>
            </a:r>
          </a:p>
          <a:p>
            <a:pPr eaLnBrk="1" hangingPunct="1">
              <a:spcBef>
                <a:spcPct val="0"/>
              </a:spcBef>
              <a:buFont typeface="Wingdings" pitchFamily="2" charset="2"/>
              <a:buNone/>
            </a:pPr>
            <a:r>
              <a:rPr lang="zh-CN" altLang="en-US" sz="2400" b="1" smtClean="0">
                <a:latin typeface="宋体" pitchFamily="2" charset="-122"/>
              </a:rPr>
              <a:t>	</a:t>
            </a:r>
            <a:r>
              <a:rPr lang="en-US" altLang="zh-CN" sz="2400" b="1" smtClean="0">
                <a:latin typeface="宋体" pitchFamily="2" charset="-122"/>
              </a:rPr>
              <a:t>1)</a:t>
            </a:r>
            <a:r>
              <a:rPr lang="zh-CN" altLang="en-US" sz="2400" b="1" smtClean="0"/>
              <a:t>当广义对象中存在单位圆上和单位圆外的不稳定零点时，为了避免控制器不稳定，闭环脉冲传递函数</a:t>
            </a:r>
            <a:r>
              <a:rPr lang="en-US" altLang="zh-CN" sz="2400" b="1" smtClean="0">
                <a:latin typeface="宋体" pitchFamily="2" charset="-122"/>
              </a:rPr>
              <a:t>Ф(z)</a:t>
            </a:r>
            <a:r>
              <a:rPr lang="zh-CN" altLang="en-US" sz="2400" b="1" smtClean="0"/>
              <a:t>必须包含广义对象</a:t>
            </a:r>
            <a:r>
              <a:rPr lang="en-US" altLang="zh-CN" sz="2400" b="1" smtClean="0">
                <a:latin typeface="宋体" pitchFamily="2" charset="-122"/>
              </a:rPr>
              <a:t>G(z)</a:t>
            </a:r>
            <a:r>
              <a:rPr lang="zh-CN" altLang="en-US" sz="2400" b="1" smtClean="0"/>
              <a:t>中不稳定的零点。</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a:t>
            </a:r>
            <a:r>
              <a:rPr lang="en-US" altLang="zh-CN" sz="2400" b="1" smtClean="0">
                <a:latin typeface="宋体" pitchFamily="2" charset="-122"/>
              </a:rPr>
              <a:t>2)</a:t>
            </a:r>
            <a:r>
              <a:rPr lang="zh-CN" altLang="en-US" sz="2400" b="1" smtClean="0"/>
              <a:t>当广义对象存在单位圆上和单位圆外不稳定极点时，由于</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不能简单地利用</a:t>
            </a:r>
            <a:r>
              <a:rPr lang="en-US" altLang="zh-CN" sz="2400" b="1" smtClean="0">
                <a:latin typeface="宋体" pitchFamily="2" charset="-122"/>
              </a:rPr>
              <a:t>D(z)</a:t>
            </a:r>
            <a:r>
              <a:rPr lang="zh-CN" altLang="en-US" sz="2400" b="1" smtClean="0">
                <a:latin typeface="宋体" pitchFamily="2" charset="-122"/>
              </a:rPr>
              <a:t>的零点去对消</a:t>
            </a:r>
            <a:r>
              <a:rPr lang="en-US" altLang="zh-CN" sz="2400" b="1" smtClean="0">
                <a:latin typeface="宋体" pitchFamily="2" charset="-122"/>
              </a:rPr>
              <a:t>G(z)</a:t>
            </a:r>
            <a:r>
              <a:rPr lang="zh-CN" altLang="en-US" sz="2400" b="1" smtClean="0">
                <a:latin typeface="宋体" pitchFamily="2" charset="-122"/>
              </a:rPr>
              <a:t>中的不稳定极点。虽然理论上可以得到一个稳定的闭环系统，但是这种稳定是建立在零极点完全对消的基础上的。当系统的参数产生漂移，或辩识的参数有误差时，这种零极点对消不可能准确实现，从而将引起闭环系统不稳定。</a:t>
            </a:r>
          </a:p>
          <a:p>
            <a:pPr eaLnBrk="1" hangingPunct="1">
              <a:spcBef>
                <a:spcPct val="0"/>
              </a:spcBef>
              <a:buFont typeface="Wingdings" pitchFamily="2" charset="2"/>
              <a:buNone/>
            </a:pPr>
            <a:r>
              <a:rPr lang="zh-CN" altLang="en-US" sz="2400" b="1" smtClean="0">
                <a:latin typeface="宋体" pitchFamily="2" charset="-122"/>
              </a:rPr>
              <a:t>	应采用误差脉冲传递函数</a:t>
            </a:r>
            <a:r>
              <a:rPr lang="en-US" altLang="zh-CN" sz="2400" b="1" smtClean="0">
                <a:latin typeface="宋体" pitchFamily="2" charset="-122"/>
              </a:rPr>
              <a:t>Ф</a:t>
            </a:r>
            <a:r>
              <a:rPr lang="en-US" altLang="zh-CN" sz="2400" b="1" baseline="-25000" smtClean="0">
                <a:latin typeface="宋体" pitchFamily="2" charset="-122"/>
              </a:rPr>
              <a:t>e</a:t>
            </a:r>
            <a:r>
              <a:rPr lang="en-US" altLang="zh-CN" sz="2400" b="1" smtClean="0">
                <a:latin typeface="宋体" pitchFamily="2" charset="-122"/>
              </a:rPr>
              <a:t>(s)</a:t>
            </a:r>
            <a:r>
              <a:rPr lang="zh-CN" altLang="en-US" sz="2400" b="1" smtClean="0">
                <a:latin typeface="宋体" pitchFamily="2" charset="-122"/>
              </a:rPr>
              <a:t>的零点抵消</a:t>
            </a:r>
            <a:r>
              <a:rPr lang="en-US" altLang="zh-CN" sz="2400" b="1" smtClean="0">
                <a:latin typeface="宋体" pitchFamily="2" charset="-122"/>
              </a:rPr>
              <a:t>G(z)</a:t>
            </a:r>
            <a:r>
              <a:rPr lang="zh-CN" altLang="en-US" sz="2400" b="1" smtClean="0"/>
              <a:t>中不稳定的零点。</a:t>
            </a:r>
          </a:p>
        </p:txBody>
      </p:sp>
      <p:graphicFrame>
        <p:nvGraphicFramePr>
          <p:cNvPr id="18434" name="Object 1024"/>
          <p:cNvGraphicFramePr>
            <a:graphicFrameLocks noGrp="1" noChangeAspect="1"/>
          </p:cNvGraphicFramePr>
          <p:nvPr>
            <p:ph sz="half" idx="2"/>
            <p:extLst>
              <p:ext uri="{D42A27DB-BD31-4B8C-83A1-F6EECF244321}">
                <p14:modId xmlns:p14="http://schemas.microsoft.com/office/powerpoint/2010/main" val="517051731"/>
              </p:ext>
            </p:extLst>
          </p:nvPr>
        </p:nvGraphicFramePr>
        <p:xfrm>
          <a:off x="2484438" y="3068638"/>
          <a:ext cx="2305050" cy="360362"/>
        </p:xfrm>
        <a:graphic>
          <a:graphicData uri="http://schemas.openxmlformats.org/presentationml/2006/ole">
            <mc:AlternateContent xmlns:mc="http://schemas.openxmlformats.org/markup-compatibility/2006">
              <mc:Choice xmlns:v="urn:schemas-microsoft-com:vml" Requires="v">
                <p:oleObj spid="_x0000_s18442" name="公式" r:id="rId3" imgW="1460160" imgH="228600" progId="Equation.3">
                  <p:embed/>
                </p:oleObj>
              </mc:Choice>
              <mc:Fallback>
                <p:oleObj name="公式" r:id="rId3" imgW="1460160" imgH="2286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3068638"/>
                        <a:ext cx="2305050" cy="360362"/>
                      </a:xfrm>
                      <a:prstGeom prst="rect">
                        <a:avLst/>
                      </a:prstGeom>
                      <a:noFill/>
                      <a:ln>
                        <a:noFill/>
                      </a:ln>
                      <a:effec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7"/>
          <p:cNvSpPr>
            <a:spLocks noGrp="1" noChangeArrowheads="1"/>
          </p:cNvSpPr>
          <p:nvPr>
            <p:ph type="body" sz="half" idx="1"/>
          </p:nvPr>
        </p:nvSpPr>
        <p:spPr>
          <a:xfrm>
            <a:off x="395288" y="620713"/>
            <a:ext cx="8353425" cy="5616575"/>
          </a:xfrm>
        </p:spPr>
        <p:txBody>
          <a:bodyPr/>
          <a:lstStyle/>
          <a:p>
            <a:pPr eaLnBrk="1" hangingPunct="1">
              <a:spcBef>
                <a:spcPct val="0"/>
              </a:spcBef>
              <a:buFont typeface="Wingdings" pitchFamily="2" charset="2"/>
              <a:buNone/>
            </a:pPr>
            <a:r>
              <a:rPr lang="zh-CN" altLang="en-US" sz="2400" b="1" smtClean="0">
                <a:latin typeface="宋体" pitchFamily="2" charset="-122"/>
              </a:rPr>
              <a:t>	最小拍控制器设计小结：</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a:t>
            </a:r>
            <a:r>
              <a:rPr lang="en-US" altLang="zh-CN" sz="2400" b="1" smtClean="0">
                <a:latin typeface="宋体" pitchFamily="2" charset="-122"/>
              </a:rPr>
              <a:t>1</a:t>
            </a:r>
            <a:r>
              <a:rPr lang="zh-CN" altLang="en-US" sz="2400" b="1" smtClean="0">
                <a:latin typeface="宋体" pitchFamily="2" charset="-122"/>
              </a:rPr>
              <a:t>）为了实现无静差，必须针对不同的输入选择不同的误差脉冲传递函数</a:t>
            </a:r>
            <a:r>
              <a:rPr lang="en-US" altLang="zh-CN" sz="2400" b="1" smtClean="0">
                <a:latin typeface="宋体" pitchFamily="2" charset="-122"/>
              </a:rPr>
              <a:t>Ф</a:t>
            </a:r>
            <a:r>
              <a:rPr lang="en-US" altLang="zh-CN" sz="2400" b="1" baseline="-30000" smtClean="0">
                <a:latin typeface="宋体" pitchFamily="2" charset="-122"/>
              </a:rPr>
              <a:t>e</a:t>
            </a:r>
            <a:r>
              <a:rPr lang="en-US" altLang="zh-CN" sz="2400" b="1" smtClean="0">
                <a:latin typeface="宋体" pitchFamily="2" charset="-122"/>
              </a:rPr>
              <a:t>(z)</a:t>
            </a:r>
            <a:r>
              <a:rPr lang="zh-CN" altLang="en-US" sz="2400" b="1" smtClean="0">
                <a:latin typeface="宋体" pitchFamily="2" charset="-122"/>
              </a:rPr>
              <a:t>。通常</a:t>
            </a:r>
            <a:r>
              <a:rPr lang="en-US" altLang="zh-CN" sz="2400" b="1" smtClean="0">
                <a:latin typeface="宋体" pitchFamily="2" charset="-122"/>
              </a:rPr>
              <a:t>Ф</a:t>
            </a:r>
            <a:r>
              <a:rPr lang="en-US" altLang="zh-CN" sz="2400" b="1" baseline="-30000" smtClean="0">
                <a:latin typeface="宋体" pitchFamily="2" charset="-122"/>
              </a:rPr>
              <a:t>e</a:t>
            </a:r>
            <a:r>
              <a:rPr lang="en-US" altLang="zh-CN" sz="2400" b="1" smtClean="0">
                <a:latin typeface="宋体" pitchFamily="2" charset="-122"/>
              </a:rPr>
              <a:t>(z)=(1-z</a:t>
            </a:r>
            <a:r>
              <a:rPr lang="en-US" altLang="zh-CN" sz="2400" b="1" baseline="30000" smtClean="0">
                <a:latin typeface="宋体" pitchFamily="2" charset="-122"/>
              </a:rPr>
              <a:t>-1</a:t>
            </a:r>
            <a:r>
              <a:rPr lang="en-US" altLang="zh-CN" sz="2400" b="1" smtClean="0">
                <a:latin typeface="宋体" pitchFamily="2" charset="-122"/>
              </a:rPr>
              <a:t>)</a:t>
            </a:r>
            <a:r>
              <a:rPr lang="en-US" altLang="zh-CN" sz="2400" b="1" baseline="30000" smtClean="0">
                <a:latin typeface="宋体" pitchFamily="2" charset="-122"/>
              </a:rPr>
              <a:t>q </a:t>
            </a:r>
            <a:r>
              <a:rPr lang="en-US" altLang="zh-CN" sz="2400" b="1" smtClean="0">
                <a:latin typeface="宋体" pitchFamily="2" charset="-122"/>
              </a:rPr>
              <a:t>F(z)</a:t>
            </a:r>
            <a:r>
              <a:rPr lang="zh-CN" altLang="en-US" sz="2400" b="1" smtClean="0">
                <a:latin typeface="宋体" pitchFamily="2" charset="-122"/>
              </a:rPr>
              <a:t>。</a:t>
            </a:r>
          </a:p>
          <a:p>
            <a:pPr eaLnBrk="1" hangingPunct="1">
              <a:spcBef>
                <a:spcPct val="0"/>
              </a:spcBef>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a:t>
            </a:r>
            <a:r>
              <a:rPr lang="en-US" altLang="zh-CN" sz="2400" b="1" smtClean="0">
                <a:latin typeface="宋体" pitchFamily="2" charset="-122"/>
              </a:rPr>
              <a:t>2</a:t>
            </a:r>
            <a:r>
              <a:rPr lang="zh-CN" altLang="en-US" sz="2400" b="1" smtClean="0">
                <a:latin typeface="宋体" pitchFamily="2" charset="-122"/>
              </a:rPr>
              <a:t>）为了保证闭环系统的稳定性，</a:t>
            </a:r>
            <a:r>
              <a:rPr lang="en-US" altLang="zh-CN" sz="2400" b="1" smtClean="0">
                <a:latin typeface="宋体" pitchFamily="2" charset="-122"/>
              </a:rPr>
              <a:t>Ф</a:t>
            </a:r>
            <a:r>
              <a:rPr lang="en-US" altLang="zh-CN" sz="2400" b="1" baseline="-30000" smtClean="0">
                <a:latin typeface="宋体" pitchFamily="2" charset="-122"/>
              </a:rPr>
              <a:t>e</a:t>
            </a:r>
            <a:r>
              <a:rPr lang="en-US" altLang="zh-CN" sz="2400" b="1" smtClean="0">
                <a:latin typeface="宋体" pitchFamily="2" charset="-122"/>
              </a:rPr>
              <a:t>(z)</a:t>
            </a:r>
            <a:r>
              <a:rPr lang="zh-CN" altLang="en-US" sz="2400" b="1" smtClean="0">
                <a:latin typeface="宋体" pitchFamily="2" charset="-122"/>
              </a:rPr>
              <a:t>的零点应包含广义对象脉冲传递函数</a:t>
            </a:r>
            <a:r>
              <a:rPr lang="en-US" altLang="zh-CN" sz="2400" b="1" smtClean="0">
                <a:latin typeface="宋体" pitchFamily="2" charset="-122"/>
              </a:rPr>
              <a:t>G(z)</a:t>
            </a:r>
            <a:r>
              <a:rPr lang="zh-CN" altLang="en-US" sz="2400" b="1" smtClean="0">
                <a:latin typeface="宋体" pitchFamily="2" charset="-122"/>
              </a:rPr>
              <a:t>中所有不稳定的极点。</a:t>
            </a:r>
          </a:p>
          <a:p>
            <a:pPr eaLnBrk="1" hangingPunct="1">
              <a:spcBef>
                <a:spcPct val="0"/>
              </a:spcBef>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a:t>
            </a:r>
            <a:r>
              <a:rPr lang="en-US" altLang="zh-CN" sz="2400" b="1" smtClean="0">
                <a:latin typeface="宋体" pitchFamily="2" charset="-122"/>
              </a:rPr>
              <a:t>3</a:t>
            </a:r>
            <a:r>
              <a:rPr lang="zh-CN" altLang="en-US" sz="2400" b="1" smtClean="0">
                <a:latin typeface="宋体" pitchFamily="2" charset="-122"/>
              </a:rPr>
              <a:t>）为了保证数字控制器能够实现，</a:t>
            </a:r>
            <a:r>
              <a:rPr lang="en-US" altLang="zh-CN" sz="2400" b="1" smtClean="0">
                <a:latin typeface="宋体" pitchFamily="2" charset="-122"/>
              </a:rPr>
              <a:t>G(z)</a:t>
            </a:r>
            <a:r>
              <a:rPr lang="zh-CN" altLang="en-US" sz="2400" b="1" smtClean="0">
                <a:latin typeface="宋体" pitchFamily="2" charset="-122"/>
              </a:rPr>
              <a:t>所有不稳定零点和滞后因子应包含在闭环脉冲传递函数</a:t>
            </a:r>
            <a:r>
              <a:rPr lang="en-US" altLang="zh-CN" sz="2400" b="1" smtClean="0">
                <a:latin typeface="宋体" pitchFamily="2" charset="-122"/>
              </a:rPr>
              <a:t>Ф(z)</a:t>
            </a:r>
            <a:r>
              <a:rPr lang="zh-CN" altLang="en-US" sz="2400" b="1" smtClean="0">
                <a:latin typeface="宋体" pitchFamily="2" charset="-122"/>
              </a:rPr>
              <a:t>中。</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a:t>
            </a:r>
            <a:r>
              <a:rPr lang="en-US" altLang="zh-CN" sz="2400" b="1" smtClean="0">
                <a:latin typeface="宋体" pitchFamily="2" charset="-122"/>
              </a:rPr>
              <a:t>4</a:t>
            </a:r>
            <a:r>
              <a:rPr lang="zh-CN" altLang="en-US" sz="2400" b="1" smtClean="0">
                <a:latin typeface="宋体" pitchFamily="2" charset="-122"/>
              </a:rPr>
              <a:t>）为了实现最小拍控制， </a:t>
            </a:r>
            <a:r>
              <a:rPr lang="en-US" altLang="zh-CN" sz="2400" b="1" smtClean="0">
                <a:latin typeface="宋体" pitchFamily="2" charset="-122"/>
              </a:rPr>
              <a:t>F(z)</a:t>
            </a:r>
            <a:r>
              <a:rPr lang="zh-CN" altLang="en-US" sz="2400" b="1" smtClean="0">
                <a:latin typeface="宋体" pitchFamily="2" charset="-122"/>
              </a:rPr>
              <a:t>应尽可能简单。 </a:t>
            </a:r>
            <a:r>
              <a:rPr lang="en-US" altLang="zh-CN" sz="2400" b="1" smtClean="0">
                <a:latin typeface="宋体" pitchFamily="2" charset="-122"/>
              </a:rPr>
              <a:t>F(z)</a:t>
            </a:r>
            <a:r>
              <a:rPr lang="zh-CN" altLang="en-US" sz="2400" b="1" smtClean="0">
                <a:latin typeface="宋体" pitchFamily="2" charset="-122"/>
              </a:rPr>
              <a:t>的选择必须满足： </a:t>
            </a:r>
            <a:r>
              <a:rPr lang="en-US" altLang="zh-CN" sz="2400" b="1" smtClean="0">
                <a:latin typeface="宋体" pitchFamily="2" charset="-122"/>
              </a:rPr>
              <a:t>Ф(z)=1-Ф</a:t>
            </a:r>
            <a:r>
              <a:rPr lang="en-US" altLang="zh-CN" sz="2400" b="1" baseline="-30000" smtClean="0">
                <a:latin typeface="宋体" pitchFamily="2" charset="-122"/>
              </a:rPr>
              <a:t>e</a:t>
            </a:r>
            <a:r>
              <a:rPr lang="en-US" altLang="zh-CN" sz="2400" b="1" smtClean="0">
                <a:latin typeface="宋体" pitchFamily="2" charset="-122"/>
              </a:rPr>
              <a:t>(z)</a:t>
            </a:r>
            <a:endParaRPr lang="zh-CN" altLang="en-US" sz="2400" b="1" smtClean="0">
              <a:latin typeface="宋体"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body" sz="half" idx="1"/>
          </p:nvPr>
        </p:nvSpPr>
        <p:spPr>
          <a:xfrm>
            <a:off x="395288" y="333375"/>
            <a:ext cx="8351837" cy="6119813"/>
          </a:xfrm>
        </p:spPr>
        <p:txBody>
          <a:bodyPr/>
          <a:lstStyle/>
          <a:p>
            <a:pPr eaLnBrk="1" hangingPunct="1">
              <a:buFont typeface="Wingdings" pitchFamily="2" charset="2"/>
              <a:buNone/>
            </a:pPr>
            <a:r>
              <a:rPr lang="zh-CN" altLang="en-US" sz="2800" b="1" smtClean="0">
                <a:latin typeface="宋体" pitchFamily="2" charset="-122"/>
              </a:rPr>
              <a:t>	例</a:t>
            </a:r>
            <a:r>
              <a:rPr lang="en-US" altLang="zh-CN" sz="2800" b="1" smtClean="0">
                <a:latin typeface="宋体" pitchFamily="2" charset="-122"/>
              </a:rPr>
              <a:t>2</a:t>
            </a:r>
            <a:r>
              <a:rPr lang="zh-CN" altLang="en-US" sz="2800" b="1" smtClean="0">
                <a:latin typeface="宋体" pitchFamily="2" charset="-122"/>
              </a:rPr>
              <a:t>：已知被控对象的传递函数为：</a:t>
            </a:r>
          </a:p>
          <a:p>
            <a:pPr eaLnBrk="1" hangingPunct="1"/>
            <a:endParaRPr lang="zh-CN" altLang="en-US" sz="2800" b="1" smtClean="0">
              <a:latin typeface="宋体" pitchFamily="2" charset="-122"/>
            </a:endParaRPr>
          </a:p>
          <a:p>
            <a:pPr eaLnBrk="1" hangingPunct="1">
              <a:buFont typeface="Wingdings" pitchFamily="2" charset="2"/>
              <a:buNone/>
            </a:pPr>
            <a:r>
              <a:rPr lang="zh-CN" altLang="en-US" sz="2800" b="1" smtClean="0">
                <a:latin typeface="宋体" pitchFamily="2" charset="-122"/>
              </a:rPr>
              <a:t>	设采样周期</a:t>
            </a:r>
            <a:r>
              <a:rPr lang="en-US" altLang="zh-CN" sz="2800" b="1" smtClean="0">
                <a:latin typeface="宋体" pitchFamily="2" charset="-122"/>
              </a:rPr>
              <a:t>T=0.5</a:t>
            </a:r>
            <a:r>
              <a:rPr lang="zh-CN" altLang="en-US" sz="2800" b="1" smtClean="0">
                <a:latin typeface="宋体" pitchFamily="2" charset="-122"/>
              </a:rPr>
              <a:t>秒，设计单位阶跃输入时最小拍数字控制器</a:t>
            </a:r>
            <a:r>
              <a:rPr lang="en-US" altLang="zh-CN" sz="2800" b="1" smtClean="0">
                <a:latin typeface="宋体" pitchFamily="2" charset="-122"/>
              </a:rPr>
              <a:t>D(z)</a:t>
            </a:r>
          </a:p>
          <a:p>
            <a:pPr eaLnBrk="1" hangingPunct="1">
              <a:buFont typeface="Wingdings" pitchFamily="2" charset="2"/>
              <a:buNone/>
            </a:pPr>
            <a:r>
              <a:rPr lang="en-US" altLang="zh-CN" sz="2800" b="1" smtClean="0">
                <a:latin typeface="宋体" pitchFamily="2" charset="-122"/>
              </a:rPr>
              <a:t>	</a:t>
            </a:r>
            <a:r>
              <a:rPr lang="zh-CN" altLang="en-US" sz="2800" b="1" smtClean="0">
                <a:latin typeface="宋体" pitchFamily="2" charset="-122"/>
              </a:rPr>
              <a:t>解：系统广义对象的脉冲传递函数</a:t>
            </a:r>
            <a:r>
              <a:rPr lang="en-US" altLang="zh-CN" sz="2800" b="1" smtClean="0">
                <a:latin typeface="宋体" pitchFamily="2" charset="-122"/>
              </a:rPr>
              <a:t>G(z)</a:t>
            </a:r>
            <a:r>
              <a:rPr lang="zh-CN" altLang="en-US" sz="2800" b="1" smtClean="0">
                <a:latin typeface="宋体" pitchFamily="2" charset="-122"/>
              </a:rPr>
              <a:t>为</a:t>
            </a:r>
          </a:p>
          <a:p>
            <a:pPr eaLnBrk="1" hangingPunct="1">
              <a:buFont typeface="Wingdings" pitchFamily="2" charset="2"/>
              <a:buNone/>
            </a:pPr>
            <a:endParaRPr lang="zh-CN" altLang="en-US" sz="2800" b="1" smtClean="0">
              <a:latin typeface="宋体" pitchFamily="2" charset="-122"/>
            </a:endParaRPr>
          </a:p>
          <a:p>
            <a:pPr eaLnBrk="1" hangingPunct="1">
              <a:buFont typeface="Wingdings" pitchFamily="2" charset="2"/>
              <a:buNone/>
            </a:pPr>
            <a:endParaRPr lang="zh-CN" altLang="en-US" sz="2800" b="1" smtClean="0">
              <a:latin typeface="宋体" pitchFamily="2" charset="-122"/>
            </a:endParaRPr>
          </a:p>
          <a:p>
            <a:pPr eaLnBrk="1" hangingPunct="1">
              <a:buFont typeface="Wingdings" pitchFamily="2" charset="2"/>
              <a:buNone/>
            </a:pPr>
            <a:endParaRPr lang="zh-CN" altLang="en-US" sz="2800" b="1" smtClean="0">
              <a:latin typeface="宋体" pitchFamily="2" charset="-122"/>
            </a:endParaRPr>
          </a:p>
          <a:p>
            <a:pPr eaLnBrk="1" hangingPunct="1">
              <a:buFont typeface="Wingdings" pitchFamily="2" charset="2"/>
              <a:buNone/>
            </a:pPr>
            <a:endParaRPr lang="zh-CN" altLang="en-US" sz="2800" b="1" smtClean="0">
              <a:latin typeface="宋体" pitchFamily="2" charset="-122"/>
            </a:endParaRPr>
          </a:p>
          <a:p>
            <a:pPr eaLnBrk="1" hangingPunct="1">
              <a:buFont typeface="Wingdings" pitchFamily="2" charset="2"/>
              <a:buNone/>
            </a:pPr>
            <a:endParaRPr lang="zh-CN" altLang="en-US" sz="2800" b="1" smtClean="0">
              <a:latin typeface="宋体" pitchFamily="2" charset="-122"/>
            </a:endParaRPr>
          </a:p>
          <a:p>
            <a:pPr eaLnBrk="1" hangingPunct="1">
              <a:buFont typeface="Wingdings" pitchFamily="2" charset="2"/>
              <a:buNone/>
            </a:pPr>
            <a:r>
              <a:rPr lang="zh-CN" altLang="en-US" sz="2800" b="1" smtClean="0">
                <a:latin typeface="宋体" pitchFamily="2" charset="-122"/>
              </a:rPr>
              <a:t>	 </a:t>
            </a:r>
            <a:r>
              <a:rPr lang="en-US" altLang="zh-CN" sz="2800" b="1" smtClean="0">
                <a:latin typeface="宋体" pitchFamily="2" charset="-122"/>
              </a:rPr>
              <a:t>G(z)</a:t>
            </a:r>
            <a:r>
              <a:rPr lang="zh-CN" altLang="en-US" sz="2800" b="1" smtClean="0">
                <a:latin typeface="宋体" pitchFamily="2" charset="-122"/>
              </a:rPr>
              <a:t>中包含单位圆外零点</a:t>
            </a:r>
            <a:r>
              <a:rPr lang="en-US" altLang="zh-CN" sz="2800" b="1" smtClean="0">
                <a:latin typeface="宋体" pitchFamily="2" charset="-122"/>
              </a:rPr>
              <a:t>z=-1.4815</a:t>
            </a:r>
            <a:r>
              <a:rPr lang="zh-CN" altLang="en-US" sz="2800" b="1" smtClean="0">
                <a:latin typeface="宋体" pitchFamily="2" charset="-122"/>
              </a:rPr>
              <a:t>和一个滞后因子</a:t>
            </a:r>
            <a:r>
              <a:rPr lang="en-US" altLang="zh-CN" sz="2800" b="1" smtClean="0">
                <a:latin typeface="宋体" pitchFamily="2" charset="-122"/>
              </a:rPr>
              <a:t>z</a:t>
            </a:r>
            <a:r>
              <a:rPr lang="en-US" altLang="zh-CN" sz="2800" b="1" baseline="30000" smtClean="0">
                <a:latin typeface="宋体" pitchFamily="2" charset="-122"/>
              </a:rPr>
              <a:t>-1</a:t>
            </a:r>
            <a:r>
              <a:rPr lang="zh-CN" altLang="en-US" sz="2800" b="1" smtClean="0">
                <a:latin typeface="宋体" pitchFamily="2" charset="-122"/>
              </a:rPr>
              <a:t>。</a:t>
            </a:r>
            <a:endParaRPr lang="zh-CN" altLang="en-US" sz="2800" b="1" baseline="30000" smtClean="0">
              <a:latin typeface="宋体" pitchFamily="2" charset="-122"/>
            </a:endParaRPr>
          </a:p>
        </p:txBody>
      </p:sp>
      <p:graphicFrame>
        <p:nvGraphicFramePr>
          <p:cNvPr id="19458" name="Object 1024"/>
          <p:cNvGraphicFramePr>
            <a:graphicFrameLocks noGrp="1" noChangeAspect="1"/>
          </p:cNvGraphicFramePr>
          <p:nvPr>
            <p:ph sz="quarter" idx="2"/>
            <p:extLst>
              <p:ext uri="{D42A27DB-BD31-4B8C-83A1-F6EECF244321}">
                <p14:modId xmlns:p14="http://schemas.microsoft.com/office/powerpoint/2010/main" val="2211634582"/>
              </p:ext>
            </p:extLst>
          </p:nvPr>
        </p:nvGraphicFramePr>
        <p:xfrm>
          <a:off x="2628900" y="836613"/>
          <a:ext cx="1652588" cy="450850"/>
        </p:xfrm>
        <a:graphic>
          <a:graphicData uri="http://schemas.openxmlformats.org/presentationml/2006/ole">
            <mc:AlternateContent xmlns:mc="http://schemas.openxmlformats.org/markup-compatibility/2006">
              <mc:Choice xmlns:v="urn:schemas-microsoft-com:vml" Requires="v">
                <p:oleObj spid="_x0000_s19473" name="公式" r:id="rId3" imgW="1536480" imgH="419040" progId="Equation.3">
                  <p:embed/>
                </p:oleObj>
              </mc:Choice>
              <mc:Fallback>
                <p:oleObj name="公式" r:id="rId3" imgW="1536480" imgH="41904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900" y="836613"/>
                        <a:ext cx="1652588" cy="450850"/>
                      </a:xfrm>
                      <a:prstGeom prst="rect">
                        <a:avLst/>
                      </a:prstGeom>
                      <a:noFill/>
                      <a:ln>
                        <a:noFill/>
                      </a:ln>
                      <a:effectLst/>
                    </p:spPr>
                  </p:pic>
                </p:oleObj>
              </mc:Fallback>
            </mc:AlternateContent>
          </a:graphicData>
        </a:graphic>
      </p:graphicFrame>
      <p:graphicFrame>
        <p:nvGraphicFramePr>
          <p:cNvPr id="19459" name="Object 1025"/>
          <p:cNvGraphicFramePr>
            <a:graphicFrameLocks noGrp="1" noChangeAspect="1"/>
          </p:cNvGraphicFramePr>
          <p:nvPr>
            <p:ph sz="quarter" idx="3"/>
            <p:extLst>
              <p:ext uri="{D42A27DB-BD31-4B8C-83A1-F6EECF244321}">
                <p14:modId xmlns:p14="http://schemas.microsoft.com/office/powerpoint/2010/main" val="880758634"/>
              </p:ext>
            </p:extLst>
          </p:nvPr>
        </p:nvGraphicFramePr>
        <p:xfrm>
          <a:off x="2124075" y="2852738"/>
          <a:ext cx="4594225" cy="2144712"/>
        </p:xfrm>
        <a:graphic>
          <a:graphicData uri="http://schemas.openxmlformats.org/presentationml/2006/ole">
            <mc:AlternateContent xmlns:mc="http://schemas.openxmlformats.org/markup-compatibility/2006">
              <mc:Choice xmlns:v="urn:schemas-microsoft-com:vml" Requires="v">
                <p:oleObj spid="_x0000_s19474" name="公式" r:id="rId5" imgW="4025880" imgH="1879560" progId="Equation.3">
                  <p:embed/>
                </p:oleObj>
              </mc:Choice>
              <mc:Fallback>
                <p:oleObj name="公式" r:id="rId5" imgW="4025880" imgH="187956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2852738"/>
                        <a:ext cx="4594225" cy="2144712"/>
                      </a:xfrm>
                      <a:prstGeom prst="rect">
                        <a:avLst/>
                      </a:prstGeom>
                      <a:noFill/>
                      <a:ln>
                        <a:noFill/>
                      </a:ln>
                      <a:effec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539750" y="836613"/>
            <a:ext cx="8353425" cy="5545137"/>
          </a:xfrm>
        </p:spPr>
        <p:txBody>
          <a:bodyPr/>
          <a:lstStyle/>
          <a:p>
            <a:pPr eaLnBrk="1" hangingPunct="1">
              <a:spcBef>
                <a:spcPct val="0"/>
              </a:spcBef>
              <a:buFont typeface="Wingdings" pitchFamily="2" charset="2"/>
              <a:buNone/>
            </a:pPr>
            <a:r>
              <a:rPr lang="zh-CN" altLang="en-US" sz="2200" b="1" smtClean="0">
                <a:latin typeface="宋体" pitchFamily="2" charset="-122"/>
              </a:rPr>
              <a:t>	数字控制器的模拟化设计的基本思想是在连续时间域设计出满足控制性能要求的模拟控制器，再通过某种近似将模拟控制器转换成数字控制器。这种方法一般要求采样周期尽量小（</a:t>
            </a:r>
            <a:r>
              <a:rPr lang="en-US" altLang="zh-CN" sz="2200" b="1" smtClean="0">
                <a:latin typeface="宋体" pitchFamily="2" charset="-122"/>
              </a:rPr>
              <a:t>T</a:t>
            </a:r>
            <a:r>
              <a:rPr lang="zh-CN" altLang="en-US" sz="2200" b="1" smtClean="0">
                <a:latin typeface="宋体" pitchFamily="2" charset="-122"/>
              </a:rPr>
              <a:t>越小，离散系统越接近连续系统）。对控制品质要求不高，且模拟控制器比较简单时，该方法有效。</a:t>
            </a:r>
          </a:p>
          <a:p>
            <a:pPr eaLnBrk="1" hangingPunct="1">
              <a:spcBef>
                <a:spcPct val="0"/>
              </a:spcBef>
            </a:pPr>
            <a:endParaRPr lang="zh-CN" altLang="en-US" sz="2200" b="1" smtClean="0">
              <a:latin typeface="宋体" pitchFamily="2" charset="-122"/>
            </a:endParaRPr>
          </a:p>
          <a:p>
            <a:pPr eaLnBrk="1" hangingPunct="1">
              <a:spcBef>
                <a:spcPct val="0"/>
              </a:spcBef>
              <a:buFont typeface="Wingdings" pitchFamily="2" charset="2"/>
              <a:buNone/>
            </a:pPr>
            <a:r>
              <a:rPr lang="zh-CN" altLang="en-US" sz="2200" b="1" smtClean="0">
                <a:latin typeface="宋体" pitchFamily="2" charset="-122"/>
              </a:rPr>
              <a:t>	当计算机控制系统对控制品质要求比较高，或者由于控制任务的需要选择比较大的采样周期时，则必须从被控对象的特性出发，将被控对象进行离散化变成离散系统，根据计算机控制理论</a:t>
            </a:r>
            <a:r>
              <a:rPr lang="en-US" altLang="zh-CN" sz="2200" b="1" smtClean="0">
                <a:latin typeface="宋体" pitchFamily="2" charset="-122"/>
              </a:rPr>
              <a:t>(</a:t>
            </a:r>
            <a:r>
              <a:rPr lang="zh-CN" altLang="en-US" sz="2200" b="1" smtClean="0">
                <a:latin typeface="宋体" pitchFamily="2" charset="-122"/>
              </a:rPr>
              <a:t>采样控制理论</a:t>
            </a:r>
            <a:r>
              <a:rPr lang="en-US" altLang="zh-CN" sz="2200" b="1" smtClean="0">
                <a:latin typeface="宋体" pitchFamily="2" charset="-122"/>
              </a:rPr>
              <a:t>)</a:t>
            </a:r>
            <a:r>
              <a:rPr lang="zh-CN" altLang="en-US" sz="2200" b="1" smtClean="0">
                <a:latin typeface="宋体" pitchFamily="2" charset="-122"/>
              </a:rPr>
              <a:t>来设计数字控制器，这类方法称为数字控制器的离散化设计或数字控制器直接设计。</a:t>
            </a:r>
          </a:p>
          <a:p>
            <a:pPr eaLnBrk="1" hangingPunct="1">
              <a:spcBef>
                <a:spcPct val="0"/>
              </a:spcBef>
            </a:pPr>
            <a:endParaRPr lang="zh-CN" altLang="en-US" sz="2200" b="1" smtClean="0">
              <a:latin typeface="宋体" pitchFamily="2" charset="-122"/>
            </a:endParaRPr>
          </a:p>
          <a:p>
            <a:pPr eaLnBrk="1" hangingPunct="1">
              <a:spcBef>
                <a:spcPct val="0"/>
              </a:spcBef>
              <a:buFont typeface="Wingdings" pitchFamily="2" charset="2"/>
              <a:buNone/>
            </a:pPr>
            <a:r>
              <a:rPr lang="zh-CN" altLang="en-US" sz="2200" b="1" smtClean="0">
                <a:latin typeface="宋体" pitchFamily="2" charset="-122"/>
              </a:rPr>
              <a:t>	离散化设计比连续化设计更具有一般意义，它完全是根据离散控制系统的特点进行分析和综合，并得出相应的控制规律和算法。</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sz="half" idx="1"/>
          </p:nvPr>
        </p:nvSpPr>
        <p:spPr>
          <a:xfrm>
            <a:off x="685800" y="476250"/>
            <a:ext cx="7773988" cy="5619750"/>
          </a:xfrm>
        </p:spPr>
        <p:txBody>
          <a:bodyPr/>
          <a:lstStyle/>
          <a:p>
            <a:pPr eaLnBrk="1" hangingPunct="1">
              <a:buFont typeface="Wingdings" pitchFamily="2" charset="2"/>
              <a:buNone/>
            </a:pPr>
            <a:r>
              <a:rPr lang="zh-CN" altLang="en-US" sz="2800" b="1" smtClean="0">
                <a:latin typeface="宋体" pitchFamily="2" charset="-122"/>
              </a:rPr>
              <a:t>	</a:t>
            </a:r>
            <a:r>
              <a:rPr lang="zh-CN" altLang="en-US" sz="2800" b="1" smtClean="0"/>
              <a:t>根据最小拍控制设计的条件，可假设：</a:t>
            </a:r>
          </a:p>
          <a:p>
            <a:pPr eaLnBrk="1" hangingPunct="1">
              <a:buFont typeface="Wingdings" pitchFamily="2" charset="2"/>
              <a:buNone/>
            </a:pPr>
            <a:r>
              <a:rPr lang="zh-CN" altLang="en-US" sz="2800" b="1" smtClean="0"/>
              <a:t>	</a:t>
            </a:r>
            <a:r>
              <a:rPr lang="en-US" altLang="zh-CN" sz="2800" b="1" smtClean="0"/>
              <a:t>Ф</a:t>
            </a:r>
            <a:r>
              <a:rPr lang="en-US" altLang="zh-CN" sz="2800" b="1" baseline="-30000" smtClean="0"/>
              <a:t>e</a:t>
            </a:r>
            <a:r>
              <a:rPr lang="en-US" altLang="zh-CN" sz="2800" b="1" smtClean="0"/>
              <a:t>(z)=(1-z</a:t>
            </a:r>
            <a:r>
              <a:rPr lang="en-US" altLang="zh-CN" sz="2800" b="1" baseline="30000" smtClean="0"/>
              <a:t>-1</a:t>
            </a:r>
            <a:r>
              <a:rPr lang="en-US" altLang="zh-CN" sz="2800" b="1" smtClean="0"/>
              <a:t>)F(z)</a:t>
            </a:r>
          </a:p>
          <a:p>
            <a:pPr eaLnBrk="1" hangingPunct="1">
              <a:buFont typeface="Wingdings" pitchFamily="2" charset="2"/>
              <a:buNone/>
            </a:pPr>
            <a:r>
              <a:rPr lang="en-US" altLang="zh-CN" sz="2800" b="1" smtClean="0"/>
              <a:t>	Ф(z)=1-Ф</a:t>
            </a:r>
            <a:r>
              <a:rPr lang="en-US" altLang="zh-CN" sz="2800" b="1" baseline="-30000" smtClean="0"/>
              <a:t>e</a:t>
            </a:r>
            <a:r>
              <a:rPr lang="en-US" altLang="zh-CN" sz="2800" b="1" smtClean="0"/>
              <a:t>(z)=az</a:t>
            </a:r>
            <a:r>
              <a:rPr lang="en-US" altLang="zh-CN" sz="2800" b="1" baseline="30000" smtClean="0"/>
              <a:t>-1</a:t>
            </a:r>
            <a:r>
              <a:rPr lang="en-US" altLang="zh-CN" sz="2800" b="1" smtClean="0"/>
              <a:t>(1+1.4815z</a:t>
            </a:r>
            <a:r>
              <a:rPr lang="en-US" altLang="zh-CN" sz="2800" b="1" baseline="30000" smtClean="0"/>
              <a:t>-1</a:t>
            </a:r>
            <a:r>
              <a:rPr lang="en-US" altLang="zh-CN" sz="2800" b="1" smtClean="0"/>
              <a:t>)</a:t>
            </a:r>
          </a:p>
          <a:p>
            <a:pPr eaLnBrk="1" hangingPunct="1">
              <a:buFont typeface="Wingdings" pitchFamily="2" charset="2"/>
              <a:buNone/>
            </a:pPr>
            <a:r>
              <a:rPr lang="zh-CN" altLang="en-US" sz="2800" b="1" smtClean="0"/>
              <a:t>	</a:t>
            </a:r>
          </a:p>
          <a:p>
            <a:pPr eaLnBrk="1" hangingPunct="1">
              <a:buFont typeface="Wingdings" pitchFamily="2" charset="2"/>
              <a:buNone/>
            </a:pPr>
            <a:r>
              <a:rPr lang="zh-CN" altLang="en-US" sz="2800" b="1" smtClean="0"/>
              <a:t>	由于</a:t>
            </a:r>
            <a:r>
              <a:rPr lang="en-US" altLang="zh-CN" sz="2800" b="1" smtClean="0"/>
              <a:t>Ф(z)</a:t>
            </a:r>
            <a:r>
              <a:rPr lang="zh-CN" altLang="en-US" sz="2800" b="1" smtClean="0"/>
              <a:t>和</a:t>
            </a:r>
            <a:r>
              <a:rPr lang="en-US" altLang="zh-CN" sz="2800" b="1" smtClean="0"/>
              <a:t>Ф</a:t>
            </a:r>
            <a:r>
              <a:rPr lang="en-US" altLang="zh-CN" sz="2800" b="1" baseline="-30000" smtClean="0"/>
              <a:t>e</a:t>
            </a:r>
            <a:r>
              <a:rPr lang="en-US" altLang="zh-CN" sz="2800" b="1" smtClean="0"/>
              <a:t>(z)</a:t>
            </a:r>
            <a:r>
              <a:rPr lang="zh-CN" altLang="en-US" sz="2800" b="1" smtClean="0"/>
              <a:t>为同阶多项式。可以简单的取</a:t>
            </a:r>
            <a:r>
              <a:rPr lang="en-US" altLang="zh-CN" sz="2800" b="1" smtClean="0"/>
              <a:t>F(z)=1+bz</a:t>
            </a:r>
            <a:r>
              <a:rPr lang="en-US" altLang="zh-CN" sz="2800" b="1" baseline="30000" smtClean="0"/>
              <a:t>-1</a:t>
            </a:r>
            <a:r>
              <a:rPr lang="zh-CN" altLang="en-US" sz="2800" b="1" smtClean="0"/>
              <a:t>。可得：</a:t>
            </a:r>
          </a:p>
          <a:p>
            <a:pPr eaLnBrk="1" hangingPunct="1">
              <a:buFont typeface="Wingdings" pitchFamily="2" charset="2"/>
              <a:buNone/>
            </a:pPr>
            <a:r>
              <a:rPr lang="en-US" altLang="zh-CN" sz="2800" b="1" smtClean="0"/>
              <a:t>	1-(1-z</a:t>
            </a:r>
            <a:r>
              <a:rPr lang="en-US" altLang="zh-CN" sz="2800" b="1" baseline="30000" smtClean="0"/>
              <a:t>-1</a:t>
            </a:r>
            <a:r>
              <a:rPr lang="en-US" altLang="zh-CN" sz="2800" b="1" smtClean="0"/>
              <a:t>)F(z)= az</a:t>
            </a:r>
            <a:r>
              <a:rPr lang="en-US" altLang="zh-CN" sz="2800" b="1" baseline="30000" smtClean="0"/>
              <a:t>-1</a:t>
            </a:r>
            <a:r>
              <a:rPr lang="en-US" altLang="zh-CN" sz="2800" b="1" smtClean="0"/>
              <a:t>(1+1.4815z</a:t>
            </a:r>
            <a:r>
              <a:rPr lang="en-US" altLang="zh-CN" sz="2800" b="1" baseline="30000" smtClean="0"/>
              <a:t>-1</a:t>
            </a:r>
            <a:r>
              <a:rPr lang="en-US" altLang="zh-CN" sz="2800" b="1" smtClean="0"/>
              <a:t>)</a:t>
            </a:r>
          </a:p>
          <a:p>
            <a:pPr eaLnBrk="1" hangingPunct="1">
              <a:buFont typeface="Wingdings" pitchFamily="2" charset="2"/>
              <a:buNone/>
            </a:pPr>
            <a:r>
              <a:rPr lang="en-US" altLang="zh-CN" sz="2800" b="1" smtClean="0"/>
              <a:t>	(1-b)z</a:t>
            </a:r>
            <a:r>
              <a:rPr lang="en-US" altLang="zh-CN" sz="2800" b="1" baseline="30000" smtClean="0"/>
              <a:t>-1</a:t>
            </a:r>
            <a:r>
              <a:rPr lang="en-US" altLang="zh-CN" sz="2800" b="1" smtClean="0"/>
              <a:t>+bz</a:t>
            </a:r>
            <a:r>
              <a:rPr lang="en-US" altLang="zh-CN" sz="2800" b="1" baseline="30000" smtClean="0"/>
              <a:t>-2</a:t>
            </a:r>
            <a:r>
              <a:rPr lang="en-US" altLang="zh-CN" sz="2800" b="1" smtClean="0"/>
              <a:t>=az</a:t>
            </a:r>
            <a:r>
              <a:rPr lang="en-US" altLang="zh-CN" sz="2800" b="1" baseline="30000" smtClean="0"/>
              <a:t>-1</a:t>
            </a:r>
            <a:r>
              <a:rPr lang="en-US" altLang="zh-CN" sz="2800" b="1" smtClean="0"/>
              <a:t>+1.4815az</a:t>
            </a:r>
            <a:r>
              <a:rPr lang="en-US" altLang="zh-CN" sz="2800" b="1" baseline="30000" smtClean="0"/>
              <a:t>-2</a:t>
            </a:r>
          </a:p>
          <a:p>
            <a:pPr eaLnBrk="1" hangingPunct="1">
              <a:buFont typeface="Wingdings" pitchFamily="2" charset="2"/>
              <a:buNone/>
            </a:pPr>
            <a:r>
              <a:rPr lang="en-US" altLang="zh-CN" sz="2800" b="1" baseline="30000" smtClean="0"/>
              <a:t>	</a:t>
            </a:r>
            <a:r>
              <a:rPr lang="zh-CN" altLang="en-US" sz="2800" b="1" smtClean="0"/>
              <a:t>比较系数可得：</a:t>
            </a:r>
          </a:p>
          <a:p>
            <a:pPr eaLnBrk="1" hangingPunct="1">
              <a:buFont typeface="Wingdings" pitchFamily="2" charset="2"/>
              <a:buNone/>
            </a:pPr>
            <a:endParaRPr lang="zh-CN" altLang="en-US" sz="2800" b="1" baseline="30000" smtClean="0"/>
          </a:p>
          <a:p>
            <a:pPr eaLnBrk="1" hangingPunct="1"/>
            <a:endParaRPr lang="zh-CN" altLang="en-US" sz="2800" smtClean="0"/>
          </a:p>
        </p:txBody>
      </p:sp>
      <p:graphicFrame>
        <p:nvGraphicFramePr>
          <p:cNvPr id="20482" name="Object 1024"/>
          <p:cNvGraphicFramePr>
            <a:graphicFrameLocks noGrp="1" noChangeAspect="1"/>
          </p:cNvGraphicFramePr>
          <p:nvPr>
            <p:ph sz="quarter" idx="2"/>
            <p:extLst>
              <p:ext uri="{D42A27DB-BD31-4B8C-83A1-F6EECF244321}">
                <p14:modId xmlns:p14="http://schemas.microsoft.com/office/powerpoint/2010/main" val="4124455563"/>
              </p:ext>
            </p:extLst>
          </p:nvPr>
        </p:nvGraphicFramePr>
        <p:xfrm>
          <a:off x="2511425" y="5157788"/>
          <a:ext cx="3184525" cy="1196975"/>
        </p:xfrm>
        <a:graphic>
          <a:graphicData uri="http://schemas.openxmlformats.org/presentationml/2006/ole">
            <mc:AlternateContent xmlns:mc="http://schemas.openxmlformats.org/markup-compatibility/2006">
              <mc:Choice xmlns:v="urn:schemas-microsoft-com:vml" Requires="v">
                <p:oleObj spid="_x0000_s20490" name="公式" r:id="rId3" imgW="1892160" imgH="711000" progId="Equation.3">
                  <p:embed/>
                </p:oleObj>
              </mc:Choice>
              <mc:Fallback>
                <p:oleObj name="公式" r:id="rId3" imgW="1892160" imgH="7110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1425" y="5157788"/>
                        <a:ext cx="3184525" cy="1196975"/>
                      </a:xfrm>
                      <a:prstGeom prst="rect">
                        <a:avLst/>
                      </a:prstGeom>
                      <a:noFill/>
                      <a:ln>
                        <a:noFill/>
                      </a:ln>
                      <a:effec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sz="half" idx="1"/>
          </p:nvPr>
        </p:nvSpPr>
        <p:spPr>
          <a:xfrm>
            <a:off x="323850" y="765175"/>
            <a:ext cx="8458200" cy="5330825"/>
          </a:xfrm>
        </p:spPr>
        <p:txBody>
          <a:bodyPr/>
          <a:lstStyle/>
          <a:p>
            <a:pPr eaLnBrk="1" hangingPunct="1">
              <a:buFont typeface="Wingdings" pitchFamily="2" charset="2"/>
              <a:buNone/>
            </a:pPr>
            <a:r>
              <a:rPr lang="zh-CN" altLang="en-US" sz="2800" b="1" dirty="0" smtClean="0">
                <a:latin typeface="宋体" pitchFamily="2" charset="-122"/>
              </a:rPr>
              <a:t>数字控制器的脉冲传递函数为：</a:t>
            </a:r>
          </a:p>
          <a:p>
            <a:pPr eaLnBrk="1" hangingPunct="1">
              <a:buFont typeface="Wingdings" pitchFamily="2" charset="2"/>
              <a:buNone/>
            </a:pPr>
            <a:endParaRPr lang="zh-CN" altLang="en-US" sz="2800" b="1" dirty="0" smtClean="0">
              <a:latin typeface="宋体" pitchFamily="2" charset="-122"/>
            </a:endParaRPr>
          </a:p>
          <a:p>
            <a:pPr eaLnBrk="1" hangingPunct="1">
              <a:buFont typeface="Wingdings" pitchFamily="2" charset="2"/>
              <a:buNone/>
            </a:pPr>
            <a:endParaRPr lang="zh-CN" altLang="en-US" sz="2800" b="1" dirty="0" smtClean="0">
              <a:latin typeface="宋体" pitchFamily="2" charset="-122"/>
            </a:endParaRPr>
          </a:p>
          <a:p>
            <a:pPr eaLnBrk="1" hangingPunct="1">
              <a:buFont typeface="Wingdings" pitchFamily="2" charset="2"/>
              <a:buNone/>
            </a:pPr>
            <a:endParaRPr lang="zh-CN" altLang="en-US" sz="2800" b="1" dirty="0" smtClean="0">
              <a:latin typeface="宋体" pitchFamily="2" charset="-122"/>
            </a:endParaRPr>
          </a:p>
          <a:p>
            <a:pPr eaLnBrk="1" hangingPunct="1">
              <a:buFont typeface="Wingdings" pitchFamily="2" charset="2"/>
              <a:buNone/>
            </a:pPr>
            <a:r>
              <a:rPr lang="zh-CN" altLang="en-US" sz="2800" b="1" dirty="0" smtClean="0">
                <a:latin typeface="宋体" pitchFamily="2" charset="-122"/>
              </a:rPr>
              <a:t>单位阶跃输入下，系统输出的</a:t>
            </a:r>
            <a:r>
              <a:rPr lang="en-US" altLang="zh-CN" sz="2800" b="1" dirty="0" smtClean="0">
                <a:latin typeface="宋体" pitchFamily="2" charset="-122"/>
              </a:rPr>
              <a:t>Z</a:t>
            </a:r>
            <a:r>
              <a:rPr lang="zh-CN" altLang="en-US" sz="2800" b="1" dirty="0" smtClean="0">
                <a:latin typeface="宋体" pitchFamily="2" charset="-122"/>
              </a:rPr>
              <a:t>变换为：</a:t>
            </a:r>
          </a:p>
          <a:p>
            <a:pPr eaLnBrk="1" hangingPunct="1">
              <a:buFont typeface="Wingdings" pitchFamily="2" charset="2"/>
              <a:buNone/>
            </a:pPr>
            <a:endParaRPr lang="zh-CN" altLang="en-US" sz="2800" b="1" dirty="0" smtClean="0">
              <a:latin typeface="宋体" pitchFamily="2" charset="-122"/>
            </a:endParaRPr>
          </a:p>
          <a:p>
            <a:pPr eaLnBrk="1" hangingPunct="1">
              <a:buFont typeface="Wingdings" pitchFamily="2" charset="2"/>
              <a:buNone/>
            </a:pPr>
            <a:endParaRPr lang="zh-CN" altLang="en-US" sz="2800" b="1" dirty="0" smtClean="0">
              <a:latin typeface="宋体" pitchFamily="2" charset="-122"/>
            </a:endParaRPr>
          </a:p>
          <a:p>
            <a:pPr eaLnBrk="1" hangingPunct="1">
              <a:buFont typeface="Wingdings" pitchFamily="2" charset="2"/>
              <a:buNone/>
            </a:pPr>
            <a:r>
              <a:rPr lang="zh-CN" altLang="en-US" sz="2800" b="1" dirty="0" smtClean="0">
                <a:latin typeface="宋体" pitchFamily="2" charset="-122"/>
              </a:rPr>
              <a:t>在单位阶跃输入下，系统误差的</a:t>
            </a:r>
            <a:r>
              <a:rPr lang="en-US" altLang="zh-CN" sz="2800" b="1" dirty="0" smtClean="0">
                <a:latin typeface="宋体" pitchFamily="2" charset="-122"/>
              </a:rPr>
              <a:t>Z</a:t>
            </a:r>
            <a:r>
              <a:rPr lang="zh-CN" altLang="en-US" sz="2800" b="1" dirty="0" smtClean="0">
                <a:latin typeface="宋体" pitchFamily="2" charset="-122"/>
              </a:rPr>
              <a:t>变换为：</a:t>
            </a:r>
          </a:p>
        </p:txBody>
      </p:sp>
      <p:graphicFrame>
        <p:nvGraphicFramePr>
          <p:cNvPr id="21506" name="Object 0"/>
          <p:cNvGraphicFramePr>
            <a:graphicFrameLocks noGrp="1" noChangeAspect="1"/>
          </p:cNvGraphicFramePr>
          <p:nvPr>
            <p:ph sz="quarter" idx="2"/>
            <p:extLst>
              <p:ext uri="{D42A27DB-BD31-4B8C-83A1-F6EECF244321}">
                <p14:modId xmlns:p14="http://schemas.microsoft.com/office/powerpoint/2010/main" val="592260405"/>
              </p:ext>
            </p:extLst>
          </p:nvPr>
        </p:nvGraphicFramePr>
        <p:xfrm>
          <a:off x="1995488" y="1341438"/>
          <a:ext cx="4000500" cy="1320800"/>
        </p:xfrm>
        <a:graphic>
          <a:graphicData uri="http://schemas.openxmlformats.org/presentationml/2006/ole">
            <mc:AlternateContent xmlns:mc="http://schemas.openxmlformats.org/markup-compatibility/2006">
              <mc:Choice xmlns:v="urn:schemas-microsoft-com:vml" Requires="v">
                <p:oleObj spid="_x0000_s21528" name="公式" r:id="rId3" imgW="2692080" imgH="888840" progId="Equation.3">
                  <p:embed/>
                </p:oleObj>
              </mc:Choice>
              <mc:Fallback>
                <p:oleObj name="公式" r:id="rId3" imgW="2692080" imgH="88884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5488" y="1341438"/>
                        <a:ext cx="4000500" cy="1320800"/>
                      </a:xfrm>
                      <a:prstGeom prst="rect">
                        <a:avLst/>
                      </a:prstGeom>
                      <a:noFill/>
                      <a:ln>
                        <a:noFill/>
                      </a:ln>
                      <a:effectLst/>
                    </p:spPr>
                  </p:pic>
                </p:oleObj>
              </mc:Fallback>
            </mc:AlternateContent>
          </a:graphicData>
        </a:graphic>
      </p:graphicFrame>
      <p:graphicFrame>
        <p:nvGraphicFramePr>
          <p:cNvPr id="21507" name="Object 1"/>
          <p:cNvGraphicFramePr>
            <a:graphicFrameLocks noGrp="1" noChangeAspect="1"/>
          </p:cNvGraphicFramePr>
          <p:nvPr>
            <p:ph sz="quarter" idx="3"/>
            <p:extLst>
              <p:ext uri="{D42A27DB-BD31-4B8C-83A1-F6EECF244321}">
                <p14:modId xmlns:p14="http://schemas.microsoft.com/office/powerpoint/2010/main" val="1388261897"/>
              </p:ext>
            </p:extLst>
          </p:nvPr>
        </p:nvGraphicFramePr>
        <p:xfrm>
          <a:off x="1981200" y="3140968"/>
          <a:ext cx="4748213" cy="1001712"/>
        </p:xfrm>
        <a:graphic>
          <a:graphicData uri="http://schemas.openxmlformats.org/presentationml/2006/ole">
            <mc:AlternateContent xmlns:mc="http://schemas.openxmlformats.org/markup-compatibility/2006">
              <mc:Choice xmlns:v="urn:schemas-microsoft-com:vml" Requires="v">
                <p:oleObj spid="_x0000_s21529" name="公式" r:id="rId5" imgW="3009600" imgH="634680" progId="Equation.3">
                  <p:embed/>
                </p:oleObj>
              </mc:Choice>
              <mc:Fallback>
                <p:oleObj name="公式" r:id="rId5" imgW="3009600" imgH="63468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140968"/>
                        <a:ext cx="4748213" cy="1001712"/>
                      </a:xfrm>
                      <a:prstGeom prst="rect">
                        <a:avLst/>
                      </a:prstGeom>
                      <a:noFill/>
                      <a:ln>
                        <a:noFill/>
                      </a:ln>
                      <a:effectLst/>
                    </p:spPr>
                  </p:pic>
                </p:oleObj>
              </mc:Fallback>
            </mc:AlternateContent>
          </a:graphicData>
        </a:graphic>
      </p:graphicFrame>
      <p:graphicFrame>
        <p:nvGraphicFramePr>
          <p:cNvPr id="21508" name="Object 2"/>
          <p:cNvGraphicFramePr>
            <a:graphicFrameLocks noChangeAspect="1"/>
          </p:cNvGraphicFramePr>
          <p:nvPr>
            <p:extLst>
              <p:ext uri="{D42A27DB-BD31-4B8C-83A1-F6EECF244321}">
                <p14:modId xmlns:p14="http://schemas.microsoft.com/office/powerpoint/2010/main" val="1165609748"/>
              </p:ext>
            </p:extLst>
          </p:nvPr>
        </p:nvGraphicFramePr>
        <p:xfrm>
          <a:off x="2051050" y="4653136"/>
          <a:ext cx="4826000" cy="1031875"/>
        </p:xfrm>
        <a:graphic>
          <a:graphicData uri="http://schemas.openxmlformats.org/presentationml/2006/ole">
            <mc:AlternateContent xmlns:mc="http://schemas.openxmlformats.org/markup-compatibility/2006">
              <mc:Choice xmlns:v="urn:schemas-microsoft-com:vml" Requires="v">
                <p:oleObj spid="_x0000_s21530" name="公式" r:id="rId7" imgW="2971800" imgH="634680" progId="Equation.3">
                  <p:embed/>
                </p:oleObj>
              </mc:Choice>
              <mc:Fallback>
                <p:oleObj name="公式" r:id="rId7" imgW="2971800" imgH="63468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4653136"/>
                        <a:ext cx="4826000" cy="1031875"/>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1027"/>
          <p:cNvSpPr>
            <a:spLocks noGrp="1" noChangeArrowheads="1"/>
          </p:cNvSpPr>
          <p:nvPr>
            <p:ph idx="1"/>
          </p:nvPr>
        </p:nvSpPr>
        <p:spPr>
          <a:xfrm>
            <a:off x="685800" y="1484313"/>
            <a:ext cx="7918450" cy="5113337"/>
          </a:xfrm>
        </p:spPr>
        <p:txBody>
          <a:bodyPr/>
          <a:lstStyle/>
          <a:p>
            <a:pPr eaLnBrk="1" hangingPunct="1">
              <a:spcBef>
                <a:spcPct val="0"/>
              </a:spcBef>
              <a:buFont typeface="Wingdings" pitchFamily="2" charset="2"/>
              <a:buNone/>
            </a:pPr>
            <a:r>
              <a:rPr lang="zh-CN" altLang="en-US" sz="1800" smtClean="0"/>
              <a:t>	</a:t>
            </a:r>
            <a:r>
              <a:rPr lang="zh-CN" altLang="en-US" sz="2400" b="1" smtClean="0">
                <a:latin typeface="宋体" pitchFamily="2" charset="-122"/>
              </a:rPr>
              <a:t>在前面的最小拍控制器的设计中，只是保证在采样点上的稳态误差为零，不能保证在采样点之间的误差值也为零。在许多情况下，系统在采样点之间的输出会出现波纹。输出波纹不仅会造成误差，使实际控制不能达到预期目的，而且增加了执行机构的功率损耗和机械磨损。</a:t>
            </a:r>
          </a:p>
          <a:p>
            <a:pPr eaLnBrk="1" hangingPunct="1">
              <a:spcBef>
                <a:spcPct val="0"/>
              </a:spcBef>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纹波产生的原因是在稳态时，控制量</a:t>
            </a:r>
            <a:r>
              <a:rPr lang="en-US" altLang="zh-CN" sz="2400" b="1" smtClean="0">
                <a:latin typeface="宋体" pitchFamily="2" charset="-122"/>
              </a:rPr>
              <a:t>U(k)</a:t>
            </a:r>
            <a:r>
              <a:rPr lang="zh-CN" altLang="en-US" sz="2400" b="1" smtClean="0">
                <a:latin typeface="宋体" pitchFamily="2" charset="-122"/>
              </a:rPr>
              <a:t>不是恒定值，而是波动的，从而造成输出有波动。</a:t>
            </a:r>
          </a:p>
          <a:p>
            <a:pPr eaLnBrk="1" hangingPunct="1">
              <a:spcBef>
                <a:spcPct val="0"/>
              </a:spcBef>
              <a:buFont typeface="Wingdings" pitchFamily="2" charset="2"/>
              <a:buNone/>
            </a:pPr>
            <a:endParaRPr kumimoji="0"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最少拍无纹波设计就是要求在典型输入信号的作用下，经过有限拍，系统达到稳定，并且在采样点之间没有纹波，输出误差为零，控制量保持恒定。</a:t>
            </a:r>
          </a:p>
        </p:txBody>
      </p:sp>
      <p:sp>
        <p:nvSpPr>
          <p:cNvPr id="60418" name="Rectangle 1026"/>
          <p:cNvSpPr>
            <a:spLocks noGrp="1" noChangeArrowheads="1"/>
          </p:cNvSpPr>
          <p:nvPr>
            <p:ph type="title"/>
          </p:nvPr>
        </p:nvSpPr>
        <p:spPr>
          <a:xfrm>
            <a:off x="684213" y="260350"/>
            <a:ext cx="7772400" cy="865188"/>
          </a:xfrm>
        </p:spPr>
        <p:txBody>
          <a:bodyPr/>
          <a:lstStyle/>
          <a:p>
            <a:pPr eaLnBrk="1" hangingPunct="1"/>
            <a:r>
              <a:rPr kumimoji="0" lang="en-US" altLang="zh-CN" sz="3600" smtClean="0">
                <a:latin typeface="宋体" pitchFamily="2" charset="-122"/>
              </a:rPr>
              <a:t>6.4 </a:t>
            </a:r>
            <a:r>
              <a:rPr kumimoji="0" lang="zh-CN" altLang="en-US" sz="3600" smtClean="0">
                <a:latin typeface="宋体" pitchFamily="2" charset="-122"/>
              </a:rPr>
              <a:t>最少拍无波纹控制器的设计</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1027"/>
          <p:cNvSpPr>
            <a:spLocks noGrp="1" noChangeArrowheads="1"/>
          </p:cNvSpPr>
          <p:nvPr>
            <p:ph type="body" sz="half" idx="1"/>
          </p:nvPr>
        </p:nvSpPr>
        <p:spPr>
          <a:xfrm>
            <a:off x="323850" y="620713"/>
            <a:ext cx="7847013" cy="4114800"/>
          </a:xfrm>
        </p:spPr>
        <p:txBody>
          <a:bodyPr/>
          <a:lstStyle/>
          <a:p>
            <a:pPr eaLnBrk="1" hangingPunct="1">
              <a:spcBef>
                <a:spcPct val="0"/>
              </a:spcBef>
              <a:buFont typeface="Wingdings" pitchFamily="2" charset="2"/>
              <a:buNone/>
            </a:pPr>
            <a:r>
              <a:rPr lang="zh-CN" altLang="en-US" sz="2400" b="1" dirty="0" smtClean="0">
                <a:latin typeface="宋体" pitchFamily="2" charset="-122"/>
              </a:rPr>
              <a:t>	例如在例</a:t>
            </a:r>
            <a:r>
              <a:rPr lang="en-US" altLang="zh-CN" sz="2400" b="1" dirty="0" smtClean="0">
                <a:latin typeface="宋体" pitchFamily="2" charset="-122"/>
              </a:rPr>
              <a:t>1</a:t>
            </a:r>
            <a:r>
              <a:rPr lang="zh-CN" altLang="en-US" sz="2400" b="1" dirty="0" smtClean="0">
                <a:latin typeface="宋体" pitchFamily="2" charset="-122"/>
              </a:rPr>
              <a:t>中，控制对象为</a:t>
            </a:r>
          </a:p>
          <a:p>
            <a:pPr eaLnBrk="1" hangingPunct="1">
              <a:spcBef>
                <a:spcPct val="0"/>
              </a:spcBef>
              <a:buFont typeface="Wingdings" pitchFamily="2" charset="2"/>
              <a:buNone/>
            </a:pPr>
            <a:r>
              <a:rPr lang="zh-CN" altLang="en-US" sz="2400" b="1" dirty="0" smtClean="0">
                <a:latin typeface="宋体" pitchFamily="2" charset="-122"/>
              </a:rPr>
              <a:t>	采样周期为</a:t>
            </a:r>
            <a:r>
              <a:rPr lang="en-US" altLang="zh-CN" sz="2400" b="1" dirty="0" smtClean="0">
                <a:latin typeface="宋体" pitchFamily="2" charset="-122"/>
              </a:rPr>
              <a:t>1</a:t>
            </a:r>
            <a:r>
              <a:rPr lang="zh-CN" altLang="en-US" sz="2400" b="1" dirty="0" smtClean="0">
                <a:latin typeface="宋体" pitchFamily="2" charset="-122"/>
              </a:rPr>
              <a:t>秒。</a:t>
            </a:r>
          </a:p>
          <a:p>
            <a:pPr eaLnBrk="1" hangingPunct="1">
              <a:spcBef>
                <a:spcPct val="0"/>
              </a:spcBef>
              <a:buFont typeface="Wingdings" pitchFamily="2" charset="2"/>
              <a:buNone/>
            </a:pPr>
            <a:r>
              <a:rPr lang="zh-CN" altLang="en-US" sz="2400" b="1" dirty="0" smtClean="0">
                <a:latin typeface="宋体" pitchFamily="2" charset="-122"/>
              </a:rPr>
              <a:t>	广义对象的脉冲传递函数为：</a:t>
            </a:r>
          </a:p>
          <a:p>
            <a:pPr eaLnBrk="1" hangingPunct="1">
              <a:spcBef>
                <a:spcPct val="0"/>
              </a:spcBef>
            </a:pPr>
            <a:endParaRPr lang="zh-CN" altLang="en-US" sz="2400" b="1" dirty="0" smtClean="0">
              <a:latin typeface="宋体" pitchFamily="2" charset="-122"/>
            </a:endParaRPr>
          </a:p>
          <a:p>
            <a:pPr eaLnBrk="1" hangingPunct="1">
              <a:spcBef>
                <a:spcPct val="0"/>
              </a:spcBef>
              <a:buFont typeface="Wingdings" pitchFamily="2" charset="2"/>
              <a:buNone/>
            </a:pPr>
            <a:r>
              <a:rPr lang="zh-CN" altLang="en-US" sz="2400" b="1" dirty="0" smtClean="0">
                <a:latin typeface="宋体" pitchFamily="2" charset="-122"/>
              </a:rPr>
              <a:t>	</a:t>
            </a:r>
          </a:p>
          <a:p>
            <a:pPr eaLnBrk="1" hangingPunct="1">
              <a:spcBef>
                <a:spcPct val="0"/>
              </a:spcBef>
              <a:buFont typeface="Wingdings" pitchFamily="2" charset="2"/>
              <a:buNone/>
            </a:pPr>
            <a:endParaRPr lang="zh-CN" altLang="en-US" sz="2400" b="1" dirty="0" smtClean="0">
              <a:latin typeface="宋体" pitchFamily="2" charset="-122"/>
            </a:endParaRPr>
          </a:p>
          <a:p>
            <a:pPr eaLnBrk="1" hangingPunct="1">
              <a:spcBef>
                <a:spcPct val="0"/>
              </a:spcBef>
              <a:buFont typeface="Wingdings" pitchFamily="2" charset="2"/>
              <a:buNone/>
            </a:pPr>
            <a:r>
              <a:rPr lang="zh-CN" altLang="en-US" sz="2400" b="1" dirty="0" smtClean="0">
                <a:latin typeface="宋体" pitchFamily="2" charset="-122"/>
              </a:rPr>
              <a:t>	考虑简单的单位阶跃输入情况下设计最小拍控制有：</a:t>
            </a:r>
          </a:p>
        </p:txBody>
      </p:sp>
      <p:graphicFrame>
        <p:nvGraphicFramePr>
          <p:cNvPr id="22530" name="Object 1028"/>
          <p:cNvGraphicFramePr>
            <a:graphicFrameLocks noGrp="1" noChangeAspect="1"/>
          </p:cNvGraphicFramePr>
          <p:nvPr>
            <p:ph sz="quarter" idx="2"/>
            <p:extLst>
              <p:ext uri="{D42A27DB-BD31-4B8C-83A1-F6EECF244321}">
                <p14:modId xmlns:p14="http://schemas.microsoft.com/office/powerpoint/2010/main" val="129260147"/>
              </p:ext>
            </p:extLst>
          </p:nvPr>
        </p:nvGraphicFramePr>
        <p:xfrm>
          <a:off x="4356100" y="620713"/>
          <a:ext cx="1223963" cy="511175"/>
        </p:xfrm>
        <a:graphic>
          <a:graphicData uri="http://schemas.openxmlformats.org/presentationml/2006/ole">
            <mc:AlternateContent xmlns:mc="http://schemas.openxmlformats.org/markup-compatibility/2006">
              <mc:Choice xmlns:v="urn:schemas-microsoft-com:vml" Requires="v">
                <p:oleObj spid="_x0000_s22559" name="公式" r:id="rId3" imgW="1002960" imgH="419040" progId="Equation.3">
                  <p:embed/>
                </p:oleObj>
              </mc:Choice>
              <mc:Fallback>
                <p:oleObj name="公式" r:id="rId3" imgW="1002960" imgH="419040" progId="Equation.3">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620713"/>
                        <a:ext cx="1223963" cy="511175"/>
                      </a:xfrm>
                      <a:prstGeom prst="rect">
                        <a:avLst/>
                      </a:prstGeom>
                      <a:noFill/>
                      <a:ln>
                        <a:noFill/>
                      </a:ln>
                      <a:effectLst/>
                    </p:spPr>
                  </p:pic>
                </p:oleObj>
              </mc:Fallback>
            </mc:AlternateContent>
          </a:graphicData>
        </a:graphic>
      </p:graphicFrame>
      <p:graphicFrame>
        <p:nvGraphicFramePr>
          <p:cNvPr id="22531" name="Object 1031"/>
          <p:cNvGraphicFramePr>
            <a:graphicFrameLocks noGrp="1" noChangeAspect="1"/>
          </p:cNvGraphicFramePr>
          <p:nvPr>
            <p:ph sz="quarter" idx="3"/>
            <p:extLst>
              <p:ext uri="{D42A27DB-BD31-4B8C-83A1-F6EECF244321}">
                <p14:modId xmlns:p14="http://schemas.microsoft.com/office/powerpoint/2010/main" val="1119312705"/>
              </p:ext>
            </p:extLst>
          </p:nvPr>
        </p:nvGraphicFramePr>
        <p:xfrm>
          <a:off x="1404938" y="1916113"/>
          <a:ext cx="5181600" cy="752475"/>
        </p:xfrm>
        <a:graphic>
          <a:graphicData uri="http://schemas.openxmlformats.org/presentationml/2006/ole">
            <mc:AlternateContent xmlns:mc="http://schemas.openxmlformats.org/markup-compatibility/2006">
              <mc:Choice xmlns:v="urn:schemas-microsoft-com:vml" Requires="v">
                <p:oleObj spid="_x0000_s22560" name="公式" r:id="rId5" imgW="3060360" imgH="444240" progId="Equation.3">
                  <p:embed/>
                </p:oleObj>
              </mc:Choice>
              <mc:Fallback>
                <p:oleObj name="公式" r:id="rId5" imgW="3060360" imgH="444240" progId="Equation.3">
                  <p:embed/>
                  <p:pic>
                    <p:nvPicPr>
                      <p:cNvPr id="0" name="Object 10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4938" y="1916113"/>
                        <a:ext cx="5181600" cy="752475"/>
                      </a:xfrm>
                      <a:prstGeom prst="rect">
                        <a:avLst/>
                      </a:prstGeom>
                      <a:noFill/>
                      <a:ln>
                        <a:noFill/>
                      </a:ln>
                      <a:effectLst/>
                    </p:spPr>
                  </p:pic>
                </p:oleObj>
              </mc:Fallback>
            </mc:AlternateContent>
          </a:graphicData>
        </a:graphic>
      </p:graphicFrame>
      <p:graphicFrame>
        <p:nvGraphicFramePr>
          <p:cNvPr id="22532" name="Object 1034"/>
          <p:cNvGraphicFramePr>
            <a:graphicFrameLocks noChangeAspect="1"/>
          </p:cNvGraphicFramePr>
          <p:nvPr>
            <p:extLst>
              <p:ext uri="{D42A27DB-BD31-4B8C-83A1-F6EECF244321}">
                <p14:modId xmlns:p14="http://schemas.microsoft.com/office/powerpoint/2010/main" val="1120127939"/>
              </p:ext>
            </p:extLst>
          </p:nvPr>
        </p:nvGraphicFramePr>
        <p:xfrm>
          <a:off x="1692275" y="3357563"/>
          <a:ext cx="2546350" cy="382587"/>
        </p:xfrm>
        <a:graphic>
          <a:graphicData uri="http://schemas.openxmlformats.org/presentationml/2006/ole">
            <mc:AlternateContent xmlns:mc="http://schemas.openxmlformats.org/markup-compatibility/2006">
              <mc:Choice xmlns:v="urn:schemas-microsoft-com:vml" Requires="v">
                <p:oleObj spid="_x0000_s22561" name="公式" r:id="rId7" imgW="1523880" imgH="228600" progId="Equation.3">
                  <p:embed/>
                </p:oleObj>
              </mc:Choice>
              <mc:Fallback>
                <p:oleObj name="公式" r:id="rId7" imgW="1523880" imgH="228600" progId="Equation.3">
                  <p:embed/>
                  <p:pic>
                    <p:nvPicPr>
                      <p:cNvPr id="0" name="Object 10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3357563"/>
                        <a:ext cx="2546350" cy="382587"/>
                      </a:xfrm>
                      <a:prstGeom prst="rect">
                        <a:avLst/>
                      </a:prstGeom>
                      <a:noFill/>
                      <a:ln>
                        <a:noFill/>
                      </a:ln>
                    </p:spPr>
                  </p:pic>
                </p:oleObj>
              </mc:Fallback>
            </mc:AlternateContent>
          </a:graphicData>
        </a:graphic>
      </p:graphicFrame>
      <p:graphicFrame>
        <p:nvGraphicFramePr>
          <p:cNvPr id="22533" name="Object 1035"/>
          <p:cNvGraphicFramePr>
            <a:graphicFrameLocks noChangeAspect="1"/>
          </p:cNvGraphicFramePr>
          <p:nvPr>
            <p:extLst>
              <p:ext uri="{D42A27DB-BD31-4B8C-83A1-F6EECF244321}">
                <p14:modId xmlns:p14="http://schemas.microsoft.com/office/powerpoint/2010/main" val="1846335300"/>
              </p:ext>
            </p:extLst>
          </p:nvPr>
        </p:nvGraphicFramePr>
        <p:xfrm>
          <a:off x="1682750" y="3860800"/>
          <a:ext cx="3905250" cy="2609850"/>
        </p:xfrm>
        <a:graphic>
          <a:graphicData uri="http://schemas.openxmlformats.org/presentationml/2006/ole">
            <mc:AlternateContent xmlns:mc="http://schemas.openxmlformats.org/markup-compatibility/2006">
              <mc:Choice xmlns:v="urn:schemas-microsoft-com:vml" Requires="v">
                <p:oleObj spid="_x0000_s22562" name="公式" r:id="rId9" imgW="2336760" imgH="1562040" progId="Equation.3">
                  <p:embed/>
                </p:oleObj>
              </mc:Choice>
              <mc:Fallback>
                <p:oleObj name="公式" r:id="rId9" imgW="2336760" imgH="1562040" progId="Equation.3">
                  <p:embed/>
                  <p:pic>
                    <p:nvPicPr>
                      <p:cNvPr id="0" name="Object 10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2750" y="3860800"/>
                        <a:ext cx="3905250" cy="2609850"/>
                      </a:xfrm>
                      <a:prstGeom prst="rect">
                        <a:avLst/>
                      </a:prstGeom>
                      <a:noFill/>
                      <a:ln>
                        <a:noFill/>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3"/>
          <p:cNvSpPr>
            <a:spLocks noGrp="1" noChangeArrowheads="1"/>
          </p:cNvSpPr>
          <p:nvPr>
            <p:ph type="body" sz="half" idx="1"/>
          </p:nvPr>
        </p:nvSpPr>
        <p:spPr>
          <a:xfrm>
            <a:off x="323850" y="620713"/>
            <a:ext cx="8351838" cy="4103687"/>
          </a:xfrm>
        </p:spPr>
        <p:txBody>
          <a:bodyPr/>
          <a:lstStyle/>
          <a:p>
            <a:pPr eaLnBrk="1" hangingPunct="1">
              <a:buFont typeface="Wingdings" pitchFamily="2" charset="2"/>
              <a:buNone/>
            </a:pPr>
            <a:r>
              <a:rPr lang="zh-CN" altLang="en-US" sz="2800" b="1" smtClean="0">
                <a:latin typeface="宋体" pitchFamily="2" charset="-122"/>
              </a:rPr>
              <a:t>	系统输出：</a:t>
            </a:r>
          </a:p>
          <a:p>
            <a:pPr eaLnBrk="1" hangingPunct="1">
              <a:buFont typeface="Wingdings" pitchFamily="2" charset="2"/>
              <a:buNone/>
            </a:pPr>
            <a:r>
              <a:rPr lang="zh-CN" altLang="en-US" sz="2800" b="1" smtClean="0">
                <a:latin typeface="宋体" pitchFamily="2" charset="-122"/>
              </a:rPr>
              <a:t>	</a:t>
            </a:r>
          </a:p>
          <a:p>
            <a:pPr eaLnBrk="1" hangingPunct="1">
              <a:buFont typeface="Wingdings" pitchFamily="2" charset="2"/>
              <a:buNone/>
            </a:pPr>
            <a:r>
              <a:rPr lang="zh-CN" altLang="en-US" sz="2800" b="1" smtClean="0">
                <a:latin typeface="宋体" pitchFamily="2" charset="-122"/>
              </a:rPr>
              <a:t>	系统误差：</a:t>
            </a:r>
          </a:p>
          <a:p>
            <a:pPr eaLnBrk="1" hangingPunct="1">
              <a:buFont typeface="Wingdings" pitchFamily="2" charset="2"/>
              <a:buNone/>
            </a:pPr>
            <a:r>
              <a:rPr lang="zh-CN" altLang="en-US" sz="2800" b="1" smtClean="0">
                <a:latin typeface="宋体" pitchFamily="2" charset="-122"/>
              </a:rPr>
              <a:t>	</a:t>
            </a:r>
          </a:p>
          <a:p>
            <a:pPr eaLnBrk="1" hangingPunct="1">
              <a:buFont typeface="Wingdings" pitchFamily="2" charset="2"/>
              <a:buNone/>
            </a:pPr>
            <a:r>
              <a:rPr lang="zh-CN" altLang="en-US" sz="2800" b="1" smtClean="0">
                <a:latin typeface="宋体" pitchFamily="2" charset="-122"/>
              </a:rPr>
              <a:t>	控制量：</a:t>
            </a:r>
          </a:p>
          <a:p>
            <a:pPr eaLnBrk="1" hangingPunct="1">
              <a:buFont typeface="Wingdings" pitchFamily="2" charset="2"/>
              <a:buNone/>
            </a:pPr>
            <a:endParaRPr lang="zh-CN" altLang="en-US" sz="2800" b="1" smtClean="0">
              <a:latin typeface="宋体" pitchFamily="2" charset="-122"/>
            </a:endParaRPr>
          </a:p>
          <a:p>
            <a:pPr eaLnBrk="1" hangingPunct="1">
              <a:buFont typeface="Wingdings" pitchFamily="2" charset="2"/>
              <a:buNone/>
            </a:pPr>
            <a:r>
              <a:rPr lang="zh-CN" altLang="en-US" sz="2800" b="1" smtClean="0">
                <a:latin typeface="宋体" pitchFamily="2" charset="-122"/>
              </a:rPr>
              <a:t>	由于控制量在稳态不为恒定值，在非采样点，系统的输出产生纹波。</a:t>
            </a:r>
            <a:endParaRPr lang="en-US" altLang="zh-CN" sz="2800" b="1" smtClean="0">
              <a:latin typeface="宋体" pitchFamily="2" charset="-122"/>
            </a:endParaRPr>
          </a:p>
        </p:txBody>
      </p:sp>
      <p:graphicFrame>
        <p:nvGraphicFramePr>
          <p:cNvPr id="23554" name="Object 1024"/>
          <p:cNvGraphicFramePr>
            <a:graphicFrameLocks noGrp="1" noChangeAspect="1"/>
          </p:cNvGraphicFramePr>
          <p:nvPr>
            <p:ph sz="quarter" idx="2"/>
            <p:extLst>
              <p:ext uri="{D42A27DB-BD31-4B8C-83A1-F6EECF244321}">
                <p14:modId xmlns:p14="http://schemas.microsoft.com/office/powerpoint/2010/main" val="208228678"/>
              </p:ext>
            </p:extLst>
          </p:nvPr>
        </p:nvGraphicFramePr>
        <p:xfrm>
          <a:off x="2484438" y="620688"/>
          <a:ext cx="5543550" cy="646113"/>
        </p:xfrm>
        <a:graphic>
          <a:graphicData uri="http://schemas.openxmlformats.org/presentationml/2006/ole">
            <mc:AlternateContent xmlns:mc="http://schemas.openxmlformats.org/markup-compatibility/2006">
              <mc:Choice xmlns:v="urn:schemas-microsoft-com:vml" Requires="v">
                <p:oleObj spid="_x0000_s23583" name="公式" r:id="rId3" imgW="3377880" imgH="393480" progId="Equation.3">
                  <p:embed/>
                </p:oleObj>
              </mc:Choice>
              <mc:Fallback>
                <p:oleObj name="公式" r:id="rId3" imgW="3377880" imgH="39348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620688"/>
                        <a:ext cx="5543550" cy="646113"/>
                      </a:xfrm>
                      <a:prstGeom prst="rect">
                        <a:avLst/>
                      </a:prstGeom>
                      <a:noFill/>
                      <a:ln>
                        <a:noFill/>
                      </a:ln>
                      <a:effectLst/>
                    </p:spPr>
                  </p:pic>
                </p:oleObj>
              </mc:Fallback>
            </mc:AlternateContent>
          </a:graphicData>
        </a:graphic>
      </p:graphicFrame>
      <p:graphicFrame>
        <p:nvGraphicFramePr>
          <p:cNvPr id="23555" name="Object 1025"/>
          <p:cNvGraphicFramePr>
            <a:graphicFrameLocks noGrp="1" noChangeAspect="1"/>
          </p:cNvGraphicFramePr>
          <p:nvPr>
            <p:ph sz="quarter" idx="3"/>
            <p:extLst>
              <p:ext uri="{D42A27DB-BD31-4B8C-83A1-F6EECF244321}">
                <p14:modId xmlns:p14="http://schemas.microsoft.com/office/powerpoint/2010/main" val="3788353531"/>
              </p:ext>
            </p:extLst>
          </p:nvPr>
        </p:nvGraphicFramePr>
        <p:xfrm>
          <a:off x="2487613" y="1628800"/>
          <a:ext cx="5538787" cy="566737"/>
        </p:xfrm>
        <a:graphic>
          <a:graphicData uri="http://schemas.openxmlformats.org/presentationml/2006/ole">
            <mc:AlternateContent xmlns:mc="http://schemas.openxmlformats.org/markup-compatibility/2006">
              <mc:Choice xmlns:v="urn:schemas-microsoft-com:vml" Requires="v">
                <p:oleObj spid="_x0000_s23584" name="公式" r:id="rId5" imgW="3848040" imgH="393480" progId="Equation.3">
                  <p:embed/>
                </p:oleObj>
              </mc:Choice>
              <mc:Fallback>
                <p:oleObj name="公式" r:id="rId5" imgW="3848040" imgH="39348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7613" y="1628800"/>
                        <a:ext cx="5538787" cy="566737"/>
                      </a:xfrm>
                      <a:prstGeom prst="rect">
                        <a:avLst/>
                      </a:prstGeom>
                      <a:noFill/>
                      <a:ln>
                        <a:noFill/>
                      </a:ln>
                      <a:effectLst/>
                    </p:spPr>
                  </p:pic>
                </p:oleObj>
              </mc:Fallback>
            </mc:AlternateContent>
          </a:graphicData>
        </a:graphic>
      </p:graphicFrame>
      <p:graphicFrame>
        <p:nvGraphicFramePr>
          <p:cNvPr id="23556" name="Object 1026"/>
          <p:cNvGraphicFramePr>
            <a:graphicFrameLocks noChangeAspect="1"/>
          </p:cNvGraphicFramePr>
          <p:nvPr>
            <p:extLst>
              <p:ext uri="{D42A27DB-BD31-4B8C-83A1-F6EECF244321}">
                <p14:modId xmlns:p14="http://schemas.microsoft.com/office/powerpoint/2010/main" val="2723756584"/>
              </p:ext>
            </p:extLst>
          </p:nvPr>
        </p:nvGraphicFramePr>
        <p:xfrm>
          <a:off x="2411413" y="2420888"/>
          <a:ext cx="6264275" cy="1027113"/>
        </p:xfrm>
        <a:graphic>
          <a:graphicData uri="http://schemas.openxmlformats.org/presentationml/2006/ole">
            <mc:AlternateContent xmlns:mc="http://schemas.openxmlformats.org/markup-compatibility/2006">
              <mc:Choice xmlns:v="urn:schemas-microsoft-com:vml" Requires="v">
                <p:oleObj spid="_x0000_s23585" name="公式" r:id="rId7" imgW="4025880" imgH="660240" progId="Equation.3">
                  <p:embed/>
                </p:oleObj>
              </mc:Choice>
              <mc:Fallback>
                <p:oleObj name="公式" r:id="rId7" imgW="4025880" imgH="66024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2420888"/>
                        <a:ext cx="6264275" cy="1027113"/>
                      </a:xfrm>
                      <a:prstGeom prst="rect">
                        <a:avLst/>
                      </a:prstGeom>
                      <a:noFill/>
                      <a:ln>
                        <a:noFill/>
                      </a:ln>
                    </p:spPr>
                  </p:pic>
                </p:oleObj>
              </mc:Fallback>
            </mc:AlternateContent>
          </a:graphicData>
        </a:graphic>
      </p:graphicFrame>
      <p:graphicFrame>
        <p:nvGraphicFramePr>
          <p:cNvPr id="23557" name="Object 1027"/>
          <p:cNvGraphicFramePr>
            <a:graphicFrameLocks noChangeAspect="1"/>
          </p:cNvGraphicFramePr>
          <p:nvPr/>
        </p:nvGraphicFramePr>
        <p:xfrm>
          <a:off x="1042988" y="4724400"/>
          <a:ext cx="7156450" cy="1943100"/>
        </p:xfrm>
        <a:graphic>
          <a:graphicData uri="http://schemas.openxmlformats.org/presentationml/2006/ole">
            <mc:AlternateContent xmlns:mc="http://schemas.openxmlformats.org/markup-compatibility/2006">
              <mc:Choice xmlns:v="urn:schemas-microsoft-com:vml" Requires="v">
                <p:oleObj spid="_x0000_s23586" name="Slide" r:id="rId9" imgW="4572000" imgH="1238400" progId="PowerPoint.Slide.8">
                  <p:embed/>
                </p:oleObj>
              </mc:Choice>
              <mc:Fallback>
                <p:oleObj name="Slide" r:id="rId9" imgW="4572000" imgH="1238400" progId="PowerPoint.Slide.8">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4724400"/>
                        <a:ext cx="7156450"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100" y="3457575"/>
            <a:ext cx="45339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49275"/>
            <a:ext cx="6923088"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57575"/>
            <a:ext cx="45339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 Box 5"/>
          <p:cNvSpPr txBox="1">
            <a:spLocks noChangeArrowheads="1"/>
          </p:cNvSpPr>
          <p:nvPr/>
        </p:nvSpPr>
        <p:spPr bwMode="auto">
          <a:xfrm>
            <a:off x="0" y="2781300"/>
            <a:ext cx="435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ctr" hangingPunct="0">
              <a:spcBef>
                <a:spcPct val="50000"/>
              </a:spcBef>
              <a:spcAft>
                <a:spcPct val="0"/>
              </a:spcAft>
              <a:defRPr sz="1600">
                <a:solidFill>
                  <a:schemeClr val="tx1"/>
                </a:solidFill>
                <a:latin typeface="Arial" charset="0"/>
                <a:ea typeface="宋体" pitchFamily="2" charset="-122"/>
              </a:defRPr>
            </a:lvl6pPr>
            <a:lvl7pPr marL="2971800" indent="-228600" algn="ctr" eaLnBrk="0" fontAlgn="ctr" hangingPunct="0">
              <a:spcBef>
                <a:spcPct val="50000"/>
              </a:spcBef>
              <a:spcAft>
                <a:spcPct val="0"/>
              </a:spcAft>
              <a:defRPr sz="1600">
                <a:solidFill>
                  <a:schemeClr val="tx1"/>
                </a:solidFill>
                <a:latin typeface="Arial" charset="0"/>
                <a:ea typeface="宋体" pitchFamily="2" charset="-122"/>
              </a:defRPr>
            </a:lvl7pPr>
            <a:lvl8pPr marL="3429000" indent="-228600" algn="ctr" eaLnBrk="0" fontAlgn="ctr" hangingPunct="0">
              <a:spcBef>
                <a:spcPct val="50000"/>
              </a:spcBef>
              <a:spcAft>
                <a:spcPct val="0"/>
              </a:spcAft>
              <a:defRPr sz="1600">
                <a:solidFill>
                  <a:schemeClr val="tx1"/>
                </a:solidFill>
                <a:latin typeface="Arial" charset="0"/>
                <a:ea typeface="宋体" pitchFamily="2" charset="-122"/>
              </a:defRPr>
            </a:lvl8pPr>
            <a:lvl9pPr marL="3886200" indent="-228600" algn="ctr" eaLnBrk="0" fontAlgn="ctr" hangingPunct="0">
              <a:spcBef>
                <a:spcPct val="50000"/>
              </a:spcBef>
              <a:spcAft>
                <a:spcPct val="0"/>
              </a:spcAft>
              <a:defRPr sz="1600">
                <a:solidFill>
                  <a:schemeClr val="tx1"/>
                </a:solidFill>
                <a:latin typeface="Arial" charset="0"/>
                <a:ea typeface="宋体" pitchFamily="2" charset="-122"/>
              </a:defRPr>
            </a:lvl9pPr>
          </a:lstStyle>
          <a:p>
            <a:pPr eaLnBrk="1" hangingPunct="1"/>
            <a:r>
              <a:rPr lang="zh-CN" altLang="en-US" sz="2400" b="1">
                <a:latin typeface="宋体" pitchFamily="2" charset="-122"/>
              </a:rPr>
              <a:t>误差</a:t>
            </a:r>
            <a:r>
              <a:rPr lang="en-US" altLang="zh-CN" sz="2400" b="1">
                <a:latin typeface="宋体" pitchFamily="2" charset="-122"/>
              </a:rPr>
              <a:t>(</a:t>
            </a:r>
            <a:r>
              <a:rPr lang="zh-CN" altLang="en-US" sz="2400" b="1">
                <a:latin typeface="宋体" pitchFamily="2" charset="-122"/>
              </a:rPr>
              <a:t>黑</a:t>
            </a:r>
            <a:r>
              <a:rPr lang="en-US" altLang="zh-CN" sz="2400" b="1">
                <a:latin typeface="宋体" pitchFamily="2" charset="-122"/>
              </a:rPr>
              <a:t>)</a:t>
            </a:r>
            <a:r>
              <a:rPr lang="zh-CN" altLang="en-US" sz="2400" b="1">
                <a:latin typeface="宋体" pitchFamily="2" charset="-122"/>
              </a:rPr>
              <a:t>与控制器</a:t>
            </a:r>
            <a:r>
              <a:rPr lang="en-US" altLang="zh-CN" sz="2400" b="1">
                <a:latin typeface="宋体" pitchFamily="2" charset="-122"/>
              </a:rPr>
              <a:t>(</a:t>
            </a:r>
            <a:r>
              <a:rPr lang="zh-CN" altLang="en-US" sz="2400" b="1">
                <a:latin typeface="宋体" pitchFamily="2" charset="-122"/>
              </a:rPr>
              <a:t>蓝</a:t>
            </a:r>
            <a:r>
              <a:rPr lang="en-US" altLang="zh-CN" sz="2400" b="1">
                <a:latin typeface="宋体" pitchFamily="2" charset="-122"/>
              </a:rPr>
              <a:t>)</a:t>
            </a:r>
            <a:r>
              <a:rPr lang="zh-CN" altLang="en-US" sz="2400" b="1">
                <a:latin typeface="宋体" pitchFamily="2" charset="-122"/>
              </a:rPr>
              <a:t>输出</a:t>
            </a:r>
          </a:p>
        </p:txBody>
      </p:sp>
      <p:sp>
        <p:nvSpPr>
          <p:cNvPr id="61446" name="Text Box 6"/>
          <p:cNvSpPr txBox="1">
            <a:spLocks noChangeArrowheads="1"/>
          </p:cNvSpPr>
          <p:nvPr/>
        </p:nvSpPr>
        <p:spPr bwMode="auto">
          <a:xfrm>
            <a:off x="4500563" y="2781300"/>
            <a:ext cx="435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ctr" hangingPunct="0">
              <a:spcBef>
                <a:spcPct val="50000"/>
              </a:spcBef>
              <a:spcAft>
                <a:spcPct val="0"/>
              </a:spcAft>
              <a:defRPr sz="1600">
                <a:solidFill>
                  <a:schemeClr val="tx1"/>
                </a:solidFill>
                <a:latin typeface="Arial" charset="0"/>
                <a:ea typeface="宋体" pitchFamily="2" charset="-122"/>
              </a:defRPr>
            </a:lvl6pPr>
            <a:lvl7pPr marL="2971800" indent="-228600" algn="ctr" eaLnBrk="0" fontAlgn="ctr" hangingPunct="0">
              <a:spcBef>
                <a:spcPct val="50000"/>
              </a:spcBef>
              <a:spcAft>
                <a:spcPct val="0"/>
              </a:spcAft>
              <a:defRPr sz="1600">
                <a:solidFill>
                  <a:schemeClr val="tx1"/>
                </a:solidFill>
                <a:latin typeface="Arial" charset="0"/>
                <a:ea typeface="宋体" pitchFamily="2" charset="-122"/>
              </a:defRPr>
            </a:lvl7pPr>
            <a:lvl8pPr marL="3429000" indent="-228600" algn="ctr" eaLnBrk="0" fontAlgn="ctr" hangingPunct="0">
              <a:spcBef>
                <a:spcPct val="50000"/>
              </a:spcBef>
              <a:spcAft>
                <a:spcPct val="0"/>
              </a:spcAft>
              <a:defRPr sz="1600">
                <a:solidFill>
                  <a:schemeClr val="tx1"/>
                </a:solidFill>
                <a:latin typeface="Arial" charset="0"/>
                <a:ea typeface="宋体" pitchFamily="2" charset="-122"/>
              </a:defRPr>
            </a:lvl8pPr>
            <a:lvl9pPr marL="3886200" indent="-228600" algn="ctr" eaLnBrk="0" fontAlgn="ctr" hangingPunct="0">
              <a:spcBef>
                <a:spcPct val="50000"/>
              </a:spcBef>
              <a:spcAft>
                <a:spcPct val="0"/>
              </a:spcAft>
              <a:defRPr sz="1600">
                <a:solidFill>
                  <a:schemeClr val="tx1"/>
                </a:solidFill>
                <a:latin typeface="Arial" charset="0"/>
                <a:ea typeface="宋体" pitchFamily="2" charset="-122"/>
              </a:defRPr>
            </a:lvl9pPr>
          </a:lstStyle>
          <a:p>
            <a:pPr eaLnBrk="1" hangingPunct="1"/>
            <a:r>
              <a:rPr lang="zh-CN" altLang="en-US" sz="2400" b="1">
                <a:latin typeface="Times New Roman" pitchFamily="18" charset="0"/>
              </a:rPr>
              <a:t>给定</a:t>
            </a:r>
            <a:r>
              <a:rPr lang="en-US" altLang="zh-CN" sz="2400" b="1">
                <a:latin typeface="Times New Roman" pitchFamily="18" charset="0"/>
              </a:rPr>
              <a:t>(</a:t>
            </a:r>
            <a:r>
              <a:rPr lang="zh-CN" altLang="en-US" sz="2400" b="1">
                <a:latin typeface="Times New Roman" pitchFamily="18" charset="0"/>
              </a:rPr>
              <a:t>蓝</a:t>
            </a:r>
            <a:r>
              <a:rPr lang="en-US" altLang="zh-CN" sz="2400" b="1">
                <a:latin typeface="Times New Roman" pitchFamily="18" charset="0"/>
              </a:rPr>
              <a:t>)</a:t>
            </a:r>
            <a:r>
              <a:rPr lang="zh-CN" altLang="en-US" sz="2400" b="1">
                <a:latin typeface="Times New Roman" pitchFamily="18" charset="0"/>
              </a:rPr>
              <a:t>与系统响应</a:t>
            </a:r>
            <a:r>
              <a:rPr lang="en-US" altLang="zh-CN" sz="2400" b="1">
                <a:latin typeface="Times New Roman" pitchFamily="18" charset="0"/>
              </a:rPr>
              <a:t>(</a:t>
            </a:r>
            <a:r>
              <a:rPr lang="zh-CN" altLang="en-US" sz="2400" b="1">
                <a:latin typeface="Times New Roman" pitchFamily="18" charset="0"/>
              </a:rPr>
              <a:t>黑</a:t>
            </a:r>
            <a:r>
              <a:rPr lang="en-US" altLang="zh-CN" sz="2400" b="1">
                <a:latin typeface="Times New Roman" pitchFamily="18" charset="0"/>
              </a:rPr>
              <a:t>)</a:t>
            </a:r>
            <a:endParaRPr lang="zh-CN" altLang="en-US" sz="2400" b="1">
              <a:latin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type="body" sz="half" idx="1"/>
          </p:nvPr>
        </p:nvSpPr>
        <p:spPr>
          <a:xfrm>
            <a:off x="684213" y="476250"/>
            <a:ext cx="7773987" cy="4537075"/>
          </a:xfrm>
        </p:spPr>
        <p:txBody>
          <a:bodyPr>
            <a:normAutofit lnSpcReduction="10000"/>
          </a:bodyPr>
          <a:lstStyle/>
          <a:p>
            <a:pPr eaLnBrk="1" hangingPunct="1">
              <a:spcBef>
                <a:spcPct val="0"/>
              </a:spcBef>
              <a:buFont typeface="Wingdings" pitchFamily="2" charset="2"/>
              <a:buNone/>
            </a:pPr>
            <a:r>
              <a:rPr lang="zh-CN" altLang="en-US" sz="2400" b="1" smtClean="0">
                <a:latin typeface="宋体" pitchFamily="2" charset="-122"/>
              </a:rPr>
              <a:t>	系统输出在采样点之间的波纹，是由控制量序列的波动引起的，其根源在于控制量的</a:t>
            </a:r>
            <a:r>
              <a:rPr lang="en-US" altLang="zh-CN" sz="2400" b="1" smtClean="0">
                <a:latin typeface="宋体" pitchFamily="2" charset="-122"/>
              </a:rPr>
              <a:t>Z</a:t>
            </a:r>
            <a:r>
              <a:rPr lang="zh-CN" altLang="en-US" sz="2400" b="1" smtClean="0">
                <a:latin typeface="宋体" pitchFamily="2" charset="-122"/>
              </a:rPr>
              <a:t>变换中含有非零极点。</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最少拍无波纹系统的设计，对期望闭环响应</a:t>
            </a:r>
            <a:r>
              <a:rPr lang="en-US" altLang="zh-CN" sz="2400" b="1" i="1" smtClean="0">
                <a:latin typeface="宋体" pitchFamily="2" charset="-122"/>
              </a:rPr>
              <a:t>φ</a:t>
            </a:r>
            <a:r>
              <a:rPr lang="en-US" altLang="zh-CN" sz="2400" b="1" smtClean="0">
                <a:latin typeface="宋体" pitchFamily="2" charset="-122"/>
              </a:rPr>
              <a:t>(</a:t>
            </a:r>
            <a:r>
              <a:rPr lang="en-US" altLang="zh-CN" sz="2400" b="1" i="1" smtClean="0">
                <a:latin typeface="宋体" pitchFamily="2" charset="-122"/>
              </a:rPr>
              <a:t>z</a:t>
            </a:r>
            <a:r>
              <a:rPr lang="en-US" altLang="zh-CN" sz="2400" b="1" smtClean="0">
                <a:latin typeface="宋体" pitchFamily="2" charset="-122"/>
              </a:rPr>
              <a:t>)</a:t>
            </a:r>
            <a:r>
              <a:rPr lang="zh-CN" altLang="en-US" sz="2400" b="1" smtClean="0">
                <a:latin typeface="宋体" pitchFamily="2" charset="-122"/>
              </a:rPr>
              <a:t>进行修正，使控制量在稳态不发生波动，即控制输出</a:t>
            </a:r>
            <a:r>
              <a:rPr lang="en-US" altLang="zh-CN" sz="2400" b="1" smtClean="0">
                <a:latin typeface="宋体" pitchFamily="2" charset="-122"/>
              </a:rPr>
              <a:t>u(k)</a:t>
            </a:r>
            <a:r>
              <a:rPr lang="zh-CN" altLang="en-US" sz="2400" b="1" smtClean="0">
                <a:latin typeface="宋体" pitchFamily="2" charset="-122"/>
              </a:rPr>
              <a:t>为常数或是零，为以达到消除采样点之间波纹的目的。</a:t>
            </a:r>
          </a:p>
          <a:p>
            <a:pPr eaLnBrk="1" hangingPunct="1">
              <a:spcBef>
                <a:spcPct val="0"/>
              </a:spcBef>
              <a:buFont typeface="Wingdings" pitchFamily="2" charset="2"/>
              <a:buNone/>
            </a:pPr>
            <a:r>
              <a:rPr lang="zh-CN" altLang="en-US" sz="2400" b="1" smtClean="0">
                <a:latin typeface="宋体" pitchFamily="2" charset="-122"/>
              </a:rPr>
              <a:t>	控制输出</a:t>
            </a:r>
            <a:r>
              <a:rPr lang="en-US" altLang="zh-CN" sz="2400" b="1" smtClean="0">
                <a:latin typeface="宋体" pitchFamily="2" charset="-122"/>
              </a:rPr>
              <a:t>u(k)</a:t>
            </a:r>
            <a:r>
              <a:rPr lang="zh-CN" altLang="en-US" sz="2400" b="1" smtClean="0">
                <a:latin typeface="宋体" pitchFamily="2" charset="-122"/>
              </a:rPr>
              <a:t>的</a:t>
            </a:r>
            <a:r>
              <a:rPr lang="en-US" altLang="zh-CN" sz="2400" b="1" smtClean="0">
                <a:latin typeface="宋体" pitchFamily="2" charset="-122"/>
              </a:rPr>
              <a:t>Z</a:t>
            </a:r>
            <a:r>
              <a:rPr lang="zh-CN" altLang="en-US" sz="2400" b="1" smtClean="0">
                <a:latin typeface="宋体" pitchFamily="2" charset="-122"/>
              </a:rPr>
              <a:t>变换为：</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如果系统经过</a:t>
            </a:r>
            <a:r>
              <a:rPr lang="en-US" altLang="zh-CN" sz="2400" b="1" smtClean="0">
                <a:latin typeface="宋体" pitchFamily="2" charset="-122"/>
              </a:rPr>
              <a:t>m</a:t>
            </a:r>
            <a:r>
              <a:rPr lang="zh-CN" altLang="en-US" sz="2400" b="1" smtClean="0">
                <a:latin typeface="宋体" pitchFamily="2" charset="-122"/>
              </a:rPr>
              <a:t>个采样周期到达稳态，无纹波控制设计的要求</a:t>
            </a:r>
            <a:r>
              <a:rPr lang="en-US" altLang="zh-CN" sz="2400" b="1" smtClean="0">
                <a:latin typeface="宋体" pitchFamily="2" charset="-122"/>
              </a:rPr>
              <a:t>u(m)=u(m+1)=u(m+2)=…=</a:t>
            </a:r>
            <a:r>
              <a:rPr lang="zh-CN" altLang="en-US" sz="2400" b="1" smtClean="0">
                <a:latin typeface="宋体" pitchFamily="2" charset="-122"/>
              </a:rPr>
              <a:t>常数或零。</a:t>
            </a:r>
            <a:r>
              <a:rPr lang="zh-CN" altLang="en-US" sz="2800" smtClean="0"/>
              <a:t> </a:t>
            </a:r>
          </a:p>
        </p:txBody>
      </p:sp>
      <p:graphicFrame>
        <p:nvGraphicFramePr>
          <p:cNvPr id="24578" name="Object 0"/>
          <p:cNvGraphicFramePr>
            <a:graphicFrameLocks noGrp="1" noChangeAspect="1"/>
          </p:cNvGraphicFramePr>
          <p:nvPr>
            <p:ph sz="quarter" idx="2"/>
            <p:extLst>
              <p:ext uri="{D42A27DB-BD31-4B8C-83A1-F6EECF244321}">
                <p14:modId xmlns:p14="http://schemas.microsoft.com/office/powerpoint/2010/main" val="2289061228"/>
              </p:ext>
            </p:extLst>
          </p:nvPr>
        </p:nvGraphicFramePr>
        <p:xfrm>
          <a:off x="3852143" y="2924944"/>
          <a:ext cx="2232025" cy="833437"/>
        </p:xfrm>
        <a:graphic>
          <a:graphicData uri="http://schemas.openxmlformats.org/presentationml/2006/ole">
            <mc:AlternateContent xmlns:mc="http://schemas.openxmlformats.org/markup-compatibility/2006">
              <mc:Choice xmlns:v="urn:schemas-microsoft-com:vml" Requires="v">
                <p:oleObj spid="_x0000_s24593" name="Microsoft 公式 3.0" r:id="rId3" imgW="1155600" imgH="431640" progId="Equation.3">
                  <p:embed/>
                </p:oleObj>
              </mc:Choice>
              <mc:Fallback>
                <p:oleObj name="Microsoft 公式 3.0" r:id="rId3" imgW="1155600" imgH="43164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143" y="2924944"/>
                        <a:ext cx="2232025" cy="833437"/>
                      </a:xfrm>
                      <a:prstGeom prst="rect">
                        <a:avLst/>
                      </a:prstGeom>
                      <a:noFill/>
                      <a:ln>
                        <a:noFill/>
                      </a:ln>
                      <a:effectLst/>
                    </p:spPr>
                  </p:pic>
                </p:oleObj>
              </mc:Fallback>
            </mc:AlternateContent>
          </a:graphicData>
        </a:graphic>
      </p:graphicFrame>
      <p:graphicFrame>
        <p:nvGraphicFramePr>
          <p:cNvPr id="24579" name="Object 1"/>
          <p:cNvGraphicFramePr>
            <a:graphicFrameLocks noGrp="1" noChangeAspect="1"/>
          </p:cNvGraphicFramePr>
          <p:nvPr>
            <p:ph sz="quarter" idx="3"/>
            <p:extLst>
              <p:ext uri="{D42A27DB-BD31-4B8C-83A1-F6EECF244321}">
                <p14:modId xmlns:p14="http://schemas.microsoft.com/office/powerpoint/2010/main" val="3070316584"/>
              </p:ext>
            </p:extLst>
          </p:nvPr>
        </p:nvGraphicFramePr>
        <p:xfrm>
          <a:off x="3493418" y="4509120"/>
          <a:ext cx="3598862" cy="1122363"/>
        </p:xfrm>
        <a:graphic>
          <a:graphicData uri="http://schemas.openxmlformats.org/presentationml/2006/ole">
            <mc:AlternateContent xmlns:mc="http://schemas.openxmlformats.org/markup-compatibility/2006">
              <mc:Choice xmlns:v="urn:schemas-microsoft-com:vml" Requires="v">
                <p:oleObj spid="_x0000_s24594" name="公式" r:id="rId5" imgW="2768400" imgH="863280" progId="Equation.3">
                  <p:embed/>
                </p:oleObj>
              </mc:Choice>
              <mc:Fallback>
                <p:oleObj name="公式" r:id="rId5" imgW="2768400" imgH="86328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3418" y="4509120"/>
                        <a:ext cx="3598862" cy="1122363"/>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sz="half" idx="1"/>
          </p:nvPr>
        </p:nvSpPr>
        <p:spPr>
          <a:xfrm>
            <a:off x="323850" y="620713"/>
            <a:ext cx="8207375" cy="5976937"/>
          </a:xfrm>
        </p:spPr>
        <p:txBody>
          <a:bodyPr/>
          <a:lstStyle/>
          <a:p>
            <a:pPr eaLnBrk="1" hangingPunct="1">
              <a:spcBef>
                <a:spcPct val="0"/>
              </a:spcBef>
              <a:buFont typeface="Wingdings" pitchFamily="2" charset="2"/>
              <a:buNone/>
            </a:pPr>
            <a:r>
              <a:rPr lang="zh-CN" altLang="en-US" sz="2800" smtClean="0"/>
              <a:t>	</a:t>
            </a:r>
            <a:r>
              <a:rPr lang="zh-CN" altLang="en-US" sz="2400" b="1" smtClean="0">
                <a:latin typeface="宋体" pitchFamily="2" charset="-122"/>
              </a:rPr>
              <a:t>要使控制信号</a:t>
            </a:r>
            <a:r>
              <a:rPr lang="en-US" altLang="zh-CN" sz="2400" b="1" smtClean="0">
                <a:latin typeface="宋体" pitchFamily="2" charset="-122"/>
              </a:rPr>
              <a:t>u(k)</a:t>
            </a:r>
            <a:r>
              <a:rPr lang="zh-CN" altLang="en-US" sz="2400" b="1" smtClean="0">
                <a:latin typeface="宋体" pitchFamily="2" charset="-122"/>
              </a:rPr>
              <a:t>在稳态过程中为常数或零，那么只能是关于</a:t>
            </a:r>
            <a:r>
              <a:rPr lang="en-US" altLang="zh-CN" sz="2400" b="1" smtClean="0">
                <a:latin typeface="宋体" pitchFamily="2" charset="-122"/>
              </a:rPr>
              <a:t>z</a:t>
            </a:r>
            <a:r>
              <a:rPr lang="en-US" altLang="zh-CN" sz="2400" b="1" baseline="30000" smtClean="0">
                <a:latin typeface="宋体" pitchFamily="2" charset="-122"/>
              </a:rPr>
              <a:t>-1</a:t>
            </a:r>
            <a:r>
              <a:rPr lang="zh-CN" altLang="en-US" sz="2400" b="1" smtClean="0">
                <a:latin typeface="宋体" pitchFamily="2" charset="-122"/>
              </a:rPr>
              <a:t>的有限多项式。因此，</a:t>
            </a:r>
            <a:r>
              <a:rPr lang="en-US" altLang="zh-CN" sz="2400" b="1" smtClean="0">
                <a:latin typeface="宋体" pitchFamily="2" charset="-122"/>
              </a:rPr>
              <a:t>Ф(z)</a:t>
            </a:r>
            <a:r>
              <a:rPr lang="zh-CN" altLang="en-US" sz="2400" b="1" smtClean="0">
                <a:latin typeface="宋体" pitchFamily="2" charset="-122"/>
              </a:rPr>
              <a:t>必须包含</a:t>
            </a:r>
            <a:r>
              <a:rPr lang="en-US" altLang="zh-CN" sz="2400" b="1" smtClean="0">
                <a:latin typeface="宋体" pitchFamily="2" charset="-122"/>
              </a:rPr>
              <a:t>G(z)</a:t>
            </a:r>
            <a:r>
              <a:rPr lang="zh-CN" altLang="en-US" sz="2400" b="1" smtClean="0">
                <a:latin typeface="宋体" pitchFamily="2" charset="-122"/>
              </a:rPr>
              <a:t>的分子多项式</a:t>
            </a:r>
            <a:r>
              <a:rPr lang="en-US" altLang="zh-CN" sz="2400" b="1" smtClean="0">
                <a:latin typeface="宋体" pitchFamily="2" charset="-122"/>
              </a:rPr>
              <a:t>B(z)</a:t>
            </a:r>
            <a:r>
              <a:rPr lang="zh-CN" altLang="en-US" sz="2400" b="1" smtClean="0">
                <a:latin typeface="宋体" pitchFamily="2" charset="-122"/>
              </a:rPr>
              <a:t>，即</a:t>
            </a:r>
            <a:r>
              <a:rPr lang="en-US" altLang="zh-CN" sz="2400" b="1" smtClean="0">
                <a:latin typeface="宋体" pitchFamily="2" charset="-122"/>
              </a:rPr>
              <a:t>Ф(z)</a:t>
            </a:r>
            <a:r>
              <a:rPr lang="zh-CN" altLang="en-US" sz="2400" b="1" smtClean="0">
                <a:latin typeface="宋体" pitchFamily="2" charset="-122"/>
              </a:rPr>
              <a:t>必须包含</a:t>
            </a:r>
            <a:r>
              <a:rPr lang="en-US" altLang="zh-CN" sz="2400" b="1" smtClean="0">
                <a:latin typeface="宋体" pitchFamily="2" charset="-122"/>
              </a:rPr>
              <a:t>G(z)</a:t>
            </a:r>
            <a:r>
              <a:rPr lang="zh-CN" altLang="en-US" sz="2400" b="1" smtClean="0">
                <a:latin typeface="宋体" pitchFamily="2" charset="-122"/>
              </a:rPr>
              <a:t>的所有零点。</a:t>
            </a:r>
          </a:p>
          <a:p>
            <a:pPr eaLnBrk="1" hangingPunct="1">
              <a:spcBef>
                <a:spcPct val="0"/>
              </a:spcBef>
              <a:buClrTx/>
              <a:buSzTx/>
              <a:buFontTx/>
              <a:buNone/>
            </a:pPr>
            <a:r>
              <a:rPr lang="zh-CN" altLang="en-US" sz="2400" b="1" smtClean="0">
                <a:latin typeface="宋体" pitchFamily="2" charset="-122"/>
              </a:rPr>
              <a:t>	</a:t>
            </a:r>
          </a:p>
          <a:p>
            <a:pPr eaLnBrk="1" hangingPunct="1">
              <a:spcBef>
                <a:spcPct val="0"/>
              </a:spcBef>
              <a:buClrTx/>
              <a:buSzTx/>
              <a:buFontTx/>
              <a:buNone/>
            </a:pPr>
            <a:r>
              <a:rPr lang="zh-CN" altLang="en-US" sz="2400" b="1" smtClean="0">
                <a:latin typeface="宋体" pitchFamily="2" charset="-122"/>
              </a:rPr>
              <a:t>	这样，原来最少拍控制器设计时确定</a:t>
            </a:r>
            <a:r>
              <a:rPr lang="en-US" altLang="zh-CN" sz="2400" b="1" smtClean="0">
                <a:latin typeface="宋体" pitchFamily="2" charset="-122"/>
              </a:rPr>
              <a:t>Ф(z)</a:t>
            </a:r>
            <a:r>
              <a:rPr lang="zh-CN" altLang="en-US" sz="2400" b="1" smtClean="0">
                <a:latin typeface="宋体" pitchFamily="2" charset="-122"/>
              </a:rPr>
              <a:t>的公式应修改为：</a:t>
            </a:r>
          </a:p>
          <a:p>
            <a:pPr eaLnBrk="1" hangingPunct="1">
              <a:spcBef>
                <a:spcPct val="0"/>
              </a:spcBef>
              <a:buClrTx/>
              <a:buSzTx/>
              <a:buFontTx/>
              <a:buNone/>
            </a:pPr>
            <a:endParaRPr lang="zh-CN" altLang="en-US" sz="2400" b="1" smtClean="0">
              <a:latin typeface="宋体" pitchFamily="2" charset="-122"/>
            </a:endParaRPr>
          </a:p>
          <a:p>
            <a:pPr eaLnBrk="1" hangingPunct="1">
              <a:spcBef>
                <a:spcPct val="0"/>
              </a:spcBef>
              <a:buClrTx/>
              <a:buSzTx/>
              <a:buFontTx/>
              <a:buNone/>
            </a:pPr>
            <a:endParaRPr lang="zh-CN" altLang="en-US" sz="2400" b="1" smtClean="0">
              <a:latin typeface="宋体" pitchFamily="2" charset="-122"/>
            </a:endParaRPr>
          </a:p>
          <a:p>
            <a:pPr eaLnBrk="1" hangingPunct="1">
              <a:spcBef>
                <a:spcPct val="0"/>
              </a:spcBef>
              <a:buClrTx/>
              <a:buSzTx/>
              <a:buFontTx/>
              <a:buNone/>
            </a:pPr>
            <a:endParaRPr lang="zh-CN" altLang="en-US" sz="2400" b="1" smtClean="0">
              <a:latin typeface="宋体" pitchFamily="2" charset="-122"/>
            </a:endParaRPr>
          </a:p>
          <a:p>
            <a:pPr eaLnBrk="1" hangingPunct="1">
              <a:spcBef>
                <a:spcPct val="0"/>
              </a:spcBef>
              <a:buClrTx/>
              <a:buSzTx/>
              <a:buFontTx/>
              <a:buNone/>
            </a:pPr>
            <a:r>
              <a:rPr lang="zh-CN" altLang="en-US" sz="2400" b="1" smtClean="0">
                <a:latin typeface="宋体" pitchFamily="2" charset="-122"/>
              </a:rPr>
              <a:t>	其中，</a:t>
            </a:r>
            <a:r>
              <a:rPr lang="en-US" altLang="zh-CN" sz="2400" b="1" smtClean="0">
                <a:latin typeface="宋体" pitchFamily="2" charset="-122"/>
              </a:rPr>
              <a:t>L</a:t>
            </a:r>
            <a:r>
              <a:rPr lang="zh-CN" altLang="en-US" sz="2400" b="1" smtClean="0">
                <a:latin typeface="宋体" pitchFamily="2" charset="-122"/>
              </a:rPr>
              <a:t>为</a:t>
            </a:r>
            <a:r>
              <a:rPr lang="en-US" altLang="zh-CN" sz="2400" b="1" smtClean="0">
                <a:latin typeface="宋体" pitchFamily="2" charset="-122"/>
              </a:rPr>
              <a:t>G(z)</a:t>
            </a:r>
            <a:r>
              <a:rPr lang="zh-CN" altLang="en-US" sz="2400" b="1" smtClean="0">
                <a:latin typeface="宋体" pitchFamily="2" charset="-122"/>
              </a:rPr>
              <a:t>的所有零点数； </a:t>
            </a:r>
          </a:p>
          <a:p>
            <a:pPr eaLnBrk="1" hangingPunct="1">
              <a:spcBef>
                <a:spcPct val="0"/>
              </a:spcBef>
              <a:buSzPct val="70000"/>
              <a:buFont typeface="Wingdings" pitchFamily="2" charset="2"/>
              <a:buNone/>
            </a:pPr>
            <a:r>
              <a:rPr lang="zh-CN" altLang="en-US" sz="2400" b="1" smtClean="0">
                <a:latin typeface="宋体" pitchFamily="2" charset="-122"/>
              </a:rPr>
              <a:t>	</a:t>
            </a:r>
            <a:r>
              <a:rPr lang="en-US" altLang="zh-CN" sz="2400" b="1" smtClean="0">
                <a:latin typeface="宋体" pitchFamily="2" charset="-122"/>
              </a:rPr>
              <a:t>b</a:t>
            </a:r>
            <a:r>
              <a:rPr lang="en-US" altLang="zh-CN" sz="2400" b="1" baseline="-30000" smtClean="0">
                <a:latin typeface="宋体" pitchFamily="2" charset="-122"/>
              </a:rPr>
              <a:t>1</a:t>
            </a:r>
            <a:r>
              <a:rPr lang="zh-CN" altLang="en-US" sz="2400" b="1" smtClean="0">
                <a:latin typeface="宋体" pitchFamily="2" charset="-122"/>
              </a:rPr>
              <a:t>、</a:t>
            </a:r>
            <a:r>
              <a:rPr lang="en-US" altLang="zh-CN" sz="2400" b="1" smtClean="0">
                <a:latin typeface="宋体" pitchFamily="2" charset="-122"/>
              </a:rPr>
              <a:t>b</a:t>
            </a:r>
            <a:r>
              <a:rPr lang="en-US" altLang="zh-CN" sz="2400" b="1" baseline="-30000" smtClean="0">
                <a:latin typeface="宋体" pitchFamily="2" charset="-122"/>
              </a:rPr>
              <a:t>2</a:t>
            </a:r>
            <a:r>
              <a:rPr lang="zh-CN" altLang="en-US" sz="2400" b="1" smtClean="0">
                <a:latin typeface="宋体" pitchFamily="2" charset="-122"/>
              </a:rPr>
              <a:t>、</a:t>
            </a:r>
            <a:r>
              <a:rPr lang="en-US" altLang="zh-CN" sz="2400" b="1" smtClean="0">
                <a:latin typeface="宋体" pitchFamily="2" charset="-122"/>
              </a:rPr>
              <a:t>…b</a:t>
            </a:r>
            <a:r>
              <a:rPr lang="en-US" altLang="zh-CN" sz="2400" b="1" baseline="-25000" smtClean="0">
                <a:latin typeface="宋体" pitchFamily="2" charset="-122"/>
              </a:rPr>
              <a:t>L</a:t>
            </a:r>
            <a:r>
              <a:rPr lang="zh-CN" altLang="en-US" sz="2400" b="1" smtClean="0">
                <a:latin typeface="宋体" pitchFamily="2" charset="-122"/>
              </a:rPr>
              <a:t>为</a:t>
            </a:r>
            <a:r>
              <a:rPr lang="en-US" altLang="zh-CN" sz="2400" b="1" smtClean="0">
                <a:latin typeface="宋体" pitchFamily="2" charset="-122"/>
              </a:rPr>
              <a:t>G(z)</a:t>
            </a:r>
            <a:r>
              <a:rPr lang="zh-CN" altLang="en-US" sz="2400" b="1" smtClean="0">
                <a:latin typeface="宋体" pitchFamily="2" charset="-122"/>
              </a:rPr>
              <a:t>的所有零点。</a:t>
            </a:r>
          </a:p>
        </p:txBody>
      </p:sp>
      <p:graphicFrame>
        <p:nvGraphicFramePr>
          <p:cNvPr id="25602" name="Object 1024"/>
          <p:cNvGraphicFramePr>
            <a:graphicFrameLocks noGrp="1" noChangeAspect="1"/>
          </p:cNvGraphicFramePr>
          <p:nvPr>
            <p:ph sz="half" idx="2"/>
            <p:extLst>
              <p:ext uri="{D42A27DB-BD31-4B8C-83A1-F6EECF244321}">
                <p14:modId xmlns:p14="http://schemas.microsoft.com/office/powerpoint/2010/main" val="3178810679"/>
              </p:ext>
            </p:extLst>
          </p:nvPr>
        </p:nvGraphicFramePr>
        <p:xfrm>
          <a:off x="1406525" y="2924175"/>
          <a:ext cx="5826125" cy="915988"/>
        </p:xfrm>
        <a:graphic>
          <a:graphicData uri="http://schemas.openxmlformats.org/presentationml/2006/ole">
            <mc:AlternateContent xmlns:mc="http://schemas.openxmlformats.org/markup-compatibility/2006">
              <mc:Choice xmlns:v="urn:schemas-microsoft-com:vml" Requires="v">
                <p:oleObj spid="_x0000_s25610" name="公式" r:id="rId3" imgW="2908080" imgH="457200" progId="Equation.3">
                  <p:embed/>
                </p:oleObj>
              </mc:Choice>
              <mc:Fallback>
                <p:oleObj name="公式" r:id="rId3" imgW="2908080" imgH="4572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525" y="2924175"/>
                        <a:ext cx="5826125" cy="915988"/>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a:xfrm>
            <a:off x="468313" y="836613"/>
            <a:ext cx="8207375" cy="5259387"/>
          </a:xfrm>
        </p:spPr>
        <p:txBody>
          <a:bodyPr/>
          <a:lstStyle/>
          <a:p>
            <a:pPr eaLnBrk="1" hangingPunct="1">
              <a:spcBef>
                <a:spcPct val="0"/>
              </a:spcBef>
              <a:buFont typeface="Wingdings" pitchFamily="2" charset="2"/>
              <a:buNone/>
            </a:pPr>
            <a:r>
              <a:rPr lang="zh-CN" altLang="en-US" sz="2400" b="1" smtClean="0">
                <a:latin typeface="宋体" pitchFamily="2" charset="-122"/>
              </a:rPr>
              <a:t>	最小拍无波纹控制器设计小结：</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a:t>
            </a:r>
            <a:r>
              <a:rPr lang="en-US" altLang="zh-CN" sz="2400" b="1" smtClean="0">
                <a:latin typeface="宋体" pitchFamily="2" charset="-122"/>
              </a:rPr>
              <a:t>1</a:t>
            </a:r>
            <a:r>
              <a:rPr lang="zh-CN" altLang="en-US" sz="2400" b="1" smtClean="0">
                <a:latin typeface="宋体" pitchFamily="2" charset="-122"/>
              </a:rPr>
              <a:t>）为了实现无静差，必须针对不同的输入选择不同的误差脉冲传递函数</a:t>
            </a:r>
            <a:r>
              <a:rPr lang="en-US" altLang="zh-CN" sz="2400" b="1" smtClean="0">
                <a:latin typeface="宋体" pitchFamily="2" charset="-122"/>
              </a:rPr>
              <a:t>Ф</a:t>
            </a:r>
            <a:r>
              <a:rPr lang="en-US" altLang="zh-CN" sz="2400" b="1" baseline="-30000" smtClean="0">
                <a:latin typeface="宋体" pitchFamily="2" charset="-122"/>
              </a:rPr>
              <a:t>e</a:t>
            </a:r>
            <a:r>
              <a:rPr lang="en-US" altLang="zh-CN" sz="2400" b="1" smtClean="0">
                <a:latin typeface="宋体" pitchFamily="2" charset="-122"/>
              </a:rPr>
              <a:t>(z)</a:t>
            </a:r>
            <a:r>
              <a:rPr lang="zh-CN" altLang="en-US" sz="2400" b="1" smtClean="0">
                <a:latin typeface="宋体" pitchFamily="2" charset="-122"/>
              </a:rPr>
              <a:t>。通常</a:t>
            </a:r>
            <a:r>
              <a:rPr lang="en-US" altLang="zh-CN" sz="2400" b="1" smtClean="0">
                <a:latin typeface="宋体" pitchFamily="2" charset="-122"/>
              </a:rPr>
              <a:t>Ф</a:t>
            </a:r>
            <a:r>
              <a:rPr lang="en-US" altLang="zh-CN" sz="2400" b="1" baseline="-30000" smtClean="0">
                <a:latin typeface="宋体" pitchFamily="2" charset="-122"/>
              </a:rPr>
              <a:t>e</a:t>
            </a:r>
            <a:r>
              <a:rPr lang="en-US" altLang="zh-CN" sz="2400" b="1" smtClean="0">
                <a:latin typeface="宋体" pitchFamily="2" charset="-122"/>
              </a:rPr>
              <a:t>(z)=(1-z</a:t>
            </a:r>
            <a:r>
              <a:rPr lang="en-US" altLang="zh-CN" sz="2400" b="1" baseline="30000" smtClean="0">
                <a:latin typeface="宋体" pitchFamily="2" charset="-122"/>
              </a:rPr>
              <a:t>-1</a:t>
            </a:r>
            <a:r>
              <a:rPr lang="en-US" altLang="zh-CN" sz="2400" b="1" smtClean="0">
                <a:latin typeface="宋体" pitchFamily="2" charset="-122"/>
              </a:rPr>
              <a:t>)</a:t>
            </a:r>
            <a:r>
              <a:rPr lang="en-US" altLang="zh-CN" sz="2400" b="1" baseline="30000" smtClean="0">
                <a:latin typeface="宋体" pitchFamily="2" charset="-122"/>
              </a:rPr>
              <a:t>q </a:t>
            </a:r>
            <a:r>
              <a:rPr lang="en-US" altLang="zh-CN" sz="2400" b="1" smtClean="0">
                <a:latin typeface="宋体" pitchFamily="2" charset="-122"/>
              </a:rPr>
              <a:t>F(z)</a:t>
            </a:r>
            <a:r>
              <a:rPr lang="zh-CN" altLang="en-US" sz="2400" b="1" smtClean="0">
                <a:latin typeface="宋体" pitchFamily="2" charset="-122"/>
              </a:rPr>
              <a:t>。</a:t>
            </a:r>
          </a:p>
          <a:p>
            <a:pPr eaLnBrk="1" hangingPunct="1">
              <a:spcBef>
                <a:spcPct val="0"/>
              </a:spcBef>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a:t>
            </a:r>
            <a:r>
              <a:rPr lang="en-US" altLang="zh-CN" sz="2400" b="1" smtClean="0">
                <a:latin typeface="宋体" pitchFamily="2" charset="-122"/>
              </a:rPr>
              <a:t>2</a:t>
            </a:r>
            <a:r>
              <a:rPr lang="zh-CN" altLang="en-US" sz="2400" b="1" smtClean="0">
                <a:latin typeface="宋体" pitchFamily="2" charset="-122"/>
              </a:rPr>
              <a:t>）为了保证闭环系统的稳定性，</a:t>
            </a:r>
            <a:r>
              <a:rPr lang="en-US" altLang="zh-CN" sz="2400" b="1" smtClean="0">
                <a:latin typeface="宋体" pitchFamily="2" charset="-122"/>
              </a:rPr>
              <a:t>Ф</a:t>
            </a:r>
            <a:r>
              <a:rPr lang="en-US" altLang="zh-CN" sz="2400" b="1" baseline="-30000" smtClean="0">
                <a:latin typeface="宋体" pitchFamily="2" charset="-122"/>
              </a:rPr>
              <a:t>e</a:t>
            </a:r>
            <a:r>
              <a:rPr lang="en-US" altLang="zh-CN" sz="2400" b="1" smtClean="0">
                <a:latin typeface="宋体" pitchFamily="2" charset="-122"/>
              </a:rPr>
              <a:t>(z)</a:t>
            </a:r>
            <a:r>
              <a:rPr lang="zh-CN" altLang="en-US" sz="2400" b="1" smtClean="0">
                <a:latin typeface="宋体" pitchFamily="2" charset="-122"/>
              </a:rPr>
              <a:t>的零点应包含广义对象脉冲传递函数</a:t>
            </a:r>
            <a:r>
              <a:rPr lang="en-US" altLang="zh-CN" sz="2400" b="1" smtClean="0">
                <a:latin typeface="宋体" pitchFamily="2" charset="-122"/>
              </a:rPr>
              <a:t>G(z)</a:t>
            </a:r>
            <a:r>
              <a:rPr lang="zh-CN" altLang="en-US" sz="2400" b="1" smtClean="0">
                <a:latin typeface="宋体" pitchFamily="2" charset="-122"/>
              </a:rPr>
              <a:t>中所有不稳定的极点。</a:t>
            </a:r>
          </a:p>
          <a:p>
            <a:pPr eaLnBrk="1" hangingPunct="1">
              <a:spcBef>
                <a:spcPct val="0"/>
              </a:spcBef>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a:t>
            </a:r>
            <a:r>
              <a:rPr lang="en-US" altLang="zh-CN" sz="2400" b="1" smtClean="0">
                <a:latin typeface="宋体" pitchFamily="2" charset="-122"/>
              </a:rPr>
              <a:t>3</a:t>
            </a:r>
            <a:r>
              <a:rPr lang="zh-CN" altLang="en-US" sz="2400" b="1" smtClean="0">
                <a:latin typeface="宋体" pitchFamily="2" charset="-122"/>
              </a:rPr>
              <a:t>）为了保证无波纹控制，闭环脉冲传递函数</a:t>
            </a:r>
            <a:r>
              <a:rPr lang="en-US" altLang="zh-CN" sz="2400" b="1" smtClean="0">
                <a:latin typeface="宋体" pitchFamily="2" charset="-122"/>
              </a:rPr>
              <a:t>Ф(z)</a:t>
            </a:r>
            <a:r>
              <a:rPr lang="zh-CN" altLang="en-US" sz="2400" b="1" smtClean="0">
                <a:latin typeface="宋体" pitchFamily="2" charset="-122"/>
              </a:rPr>
              <a:t>应包含</a:t>
            </a:r>
            <a:r>
              <a:rPr lang="en-US" altLang="zh-CN" sz="2400" b="1" smtClean="0">
                <a:latin typeface="宋体" pitchFamily="2" charset="-122"/>
              </a:rPr>
              <a:t>G(z)</a:t>
            </a:r>
            <a:r>
              <a:rPr lang="zh-CN" altLang="en-US" sz="2400" b="1" smtClean="0">
                <a:latin typeface="宋体" pitchFamily="2" charset="-122"/>
              </a:rPr>
              <a:t>所有零点和滞后因子</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a:t>
            </a:r>
            <a:r>
              <a:rPr lang="en-US" altLang="zh-CN" sz="2400" b="1" smtClean="0">
                <a:latin typeface="宋体" pitchFamily="2" charset="-122"/>
              </a:rPr>
              <a:t>4</a:t>
            </a:r>
            <a:r>
              <a:rPr lang="zh-CN" altLang="en-US" sz="2400" b="1" smtClean="0">
                <a:latin typeface="宋体" pitchFamily="2" charset="-122"/>
              </a:rPr>
              <a:t>）为了实现最小拍控制， </a:t>
            </a:r>
            <a:r>
              <a:rPr lang="en-US" altLang="zh-CN" sz="2400" b="1" smtClean="0">
                <a:latin typeface="宋体" pitchFamily="2" charset="-122"/>
              </a:rPr>
              <a:t>F(z)</a:t>
            </a:r>
            <a:r>
              <a:rPr lang="zh-CN" altLang="en-US" sz="2400" b="1" smtClean="0">
                <a:latin typeface="宋体" pitchFamily="2" charset="-122"/>
              </a:rPr>
              <a:t>应尽可能简单。</a:t>
            </a:r>
          </a:p>
          <a:p>
            <a:pPr eaLnBrk="1" hangingPunct="1">
              <a:spcBef>
                <a:spcPct val="0"/>
              </a:spcBef>
              <a:buFont typeface="Wingdings" pitchFamily="2" charset="2"/>
              <a:buNone/>
            </a:pPr>
            <a:r>
              <a:rPr lang="zh-CN" altLang="en-US" sz="2400" b="1" smtClean="0">
                <a:latin typeface="宋体" pitchFamily="2" charset="-122"/>
              </a:rPr>
              <a:t>	    同时 </a:t>
            </a:r>
            <a:r>
              <a:rPr lang="en-US" altLang="zh-CN" sz="2400" b="1" smtClean="0">
                <a:latin typeface="宋体" pitchFamily="2" charset="-122"/>
              </a:rPr>
              <a:t>F(z)</a:t>
            </a:r>
            <a:r>
              <a:rPr lang="zh-CN" altLang="en-US" sz="2400" b="1" smtClean="0">
                <a:latin typeface="宋体" pitchFamily="2" charset="-122"/>
              </a:rPr>
              <a:t>的选择必须满足： </a:t>
            </a:r>
            <a:r>
              <a:rPr lang="en-US" altLang="zh-CN" sz="2400" b="1" smtClean="0">
                <a:latin typeface="宋体" pitchFamily="2" charset="-122"/>
              </a:rPr>
              <a:t>Ф(z)=1-Ф</a:t>
            </a:r>
            <a:r>
              <a:rPr lang="en-US" altLang="zh-CN" sz="2400" b="1" baseline="-30000" smtClean="0">
                <a:latin typeface="宋体" pitchFamily="2" charset="-122"/>
              </a:rPr>
              <a:t>e</a:t>
            </a:r>
            <a:r>
              <a:rPr lang="en-US" altLang="zh-CN" sz="2400" b="1" smtClean="0">
                <a:latin typeface="宋体" pitchFamily="2" charset="-122"/>
              </a:rPr>
              <a:t>(z)</a:t>
            </a:r>
            <a:endParaRPr lang="zh-CN" altLang="en-US" sz="2400" b="1" smtClean="0">
              <a:latin typeface="宋体"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Rectangle 3"/>
          <p:cNvSpPr>
            <a:spLocks noGrp="1" noChangeArrowheads="1"/>
          </p:cNvSpPr>
          <p:nvPr>
            <p:ph type="body" sz="half" idx="1"/>
          </p:nvPr>
        </p:nvSpPr>
        <p:spPr>
          <a:xfrm>
            <a:off x="468313" y="620713"/>
            <a:ext cx="8424862" cy="5475287"/>
          </a:xfrm>
        </p:spPr>
        <p:txBody>
          <a:bodyPr/>
          <a:lstStyle/>
          <a:p>
            <a:pPr eaLnBrk="1" hangingPunct="1">
              <a:buFont typeface="Wingdings" pitchFamily="2" charset="2"/>
              <a:buNone/>
            </a:pPr>
            <a:r>
              <a:rPr lang="zh-CN" altLang="en-US" sz="2400" b="1" smtClean="0">
                <a:latin typeface="宋体" pitchFamily="2" charset="-122"/>
              </a:rPr>
              <a:t>	例</a:t>
            </a:r>
            <a:r>
              <a:rPr lang="en-US" altLang="zh-CN" sz="2400" b="1" smtClean="0">
                <a:latin typeface="宋体" pitchFamily="2" charset="-122"/>
              </a:rPr>
              <a:t>3</a:t>
            </a:r>
            <a:r>
              <a:rPr lang="zh-CN" altLang="en-US" sz="2400" b="1" smtClean="0">
                <a:latin typeface="宋体" pitchFamily="2" charset="-122"/>
              </a:rPr>
              <a:t>、对例</a:t>
            </a:r>
            <a:r>
              <a:rPr lang="en-US" altLang="zh-CN" sz="2400" b="1" smtClean="0">
                <a:latin typeface="宋体" pitchFamily="2" charset="-122"/>
              </a:rPr>
              <a:t>1</a:t>
            </a:r>
            <a:r>
              <a:rPr lang="zh-CN" altLang="en-US" sz="2400" b="1" smtClean="0">
                <a:latin typeface="宋体" pitchFamily="2" charset="-122"/>
              </a:rPr>
              <a:t>进行最小拍无纹波控制设计。假定输入为单位阶跃输入。</a:t>
            </a:r>
          </a:p>
          <a:p>
            <a:pPr eaLnBrk="1" hangingPunct="1">
              <a:buFont typeface="Wingdings" pitchFamily="2" charset="2"/>
              <a:buNone/>
            </a:pPr>
            <a:r>
              <a:rPr lang="zh-CN" altLang="en-US" sz="2400" b="1" smtClean="0">
                <a:latin typeface="宋体" pitchFamily="2" charset="-122"/>
              </a:rPr>
              <a:t>	解：广义对象的脉冲传递函数为：</a:t>
            </a:r>
          </a:p>
          <a:p>
            <a:pPr eaLnBrk="1" hangingPunct="1">
              <a:buFont typeface="Wingdings" pitchFamily="2" charset="2"/>
              <a:buNone/>
            </a:pPr>
            <a:endParaRPr lang="zh-CN" altLang="en-US" sz="2400" b="1" smtClean="0">
              <a:latin typeface="宋体" pitchFamily="2" charset="-122"/>
            </a:endParaRPr>
          </a:p>
          <a:p>
            <a:pPr eaLnBrk="1" hangingPunct="1">
              <a:buFont typeface="Wingdings" pitchFamily="2" charset="2"/>
              <a:buNone/>
            </a:pPr>
            <a:endParaRPr lang="zh-CN" altLang="en-US" sz="2400" b="1" smtClean="0">
              <a:latin typeface="宋体" pitchFamily="2" charset="-122"/>
            </a:endParaRPr>
          </a:p>
          <a:p>
            <a:pPr eaLnBrk="1" hangingPunct="1">
              <a:buFont typeface="Wingdings" pitchFamily="2" charset="2"/>
              <a:buNone/>
            </a:pPr>
            <a:r>
              <a:rPr lang="zh-CN" altLang="en-US" sz="2400" b="1" smtClean="0">
                <a:latin typeface="宋体" pitchFamily="2" charset="-122"/>
              </a:rPr>
              <a:t>	</a:t>
            </a:r>
            <a:r>
              <a:rPr lang="en-US" altLang="zh-CN" sz="2400" b="1" smtClean="0">
                <a:latin typeface="宋体" pitchFamily="2" charset="-122"/>
              </a:rPr>
              <a:t>G(z)</a:t>
            </a:r>
            <a:r>
              <a:rPr lang="zh-CN" altLang="en-US" sz="2400" b="1" smtClean="0">
                <a:latin typeface="宋体" pitchFamily="2" charset="-122"/>
              </a:rPr>
              <a:t>中包含</a:t>
            </a:r>
            <a:r>
              <a:rPr lang="en-US" altLang="zh-CN" sz="2400" b="1" smtClean="0">
                <a:latin typeface="宋体" pitchFamily="2" charset="-122"/>
              </a:rPr>
              <a:t>z</a:t>
            </a:r>
            <a:r>
              <a:rPr lang="en-US" altLang="zh-CN" sz="2400" b="1" baseline="30000" smtClean="0">
                <a:latin typeface="宋体" pitchFamily="2" charset="-122"/>
              </a:rPr>
              <a:t>-1</a:t>
            </a:r>
            <a:r>
              <a:rPr lang="zh-CN" altLang="en-US" sz="2400" b="1" smtClean="0">
                <a:latin typeface="宋体" pitchFamily="2" charset="-122"/>
              </a:rPr>
              <a:t>和零点</a:t>
            </a:r>
            <a:r>
              <a:rPr lang="en-US" altLang="zh-CN" sz="2400" b="1" smtClean="0">
                <a:latin typeface="宋体" pitchFamily="2" charset="-122"/>
              </a:rPr>
              <a:t>-0.718</a:t>
            </a:r>
            <a:r>
              <a:rPr lang="zh-CN" altLang="en-US" sz="2400" b="1" smtClean="0">
                <a:latin typeface="宋体" pitchFamily="2" charset="-122"/>
              </a:rPr>
              <a:t>。根据无波纹控制的要求有：</a:t>
            </a:r>
          </a:p>
          <a:p>
            <a:pPr eaLnBrk="1" hangingPunct="1"/>
            <a:endParaRPr lang="zh-CN" altLang="en-US" sz="2400" b="1" smtClean="0">
              <a:latin typeface="宋体" pitchFamily="2" charset="-122"/>
            </a:endParaRPr>
          </a:p>
          <a:p>
            <a:pPr eaLnBrk="1" hangingPunct="1">
              <a:buFont typeface="Wingdings" pitchFamily="2" charset="2"/>
              <a:buNone/>
            </a:pPr>
            <a:r>
              <a:rPr lang="zh-CN" altLang="en-US" sz="2400" b="1" smtClean="0">
                <a:latin typeface="宋体" pitchFamily="2" charset="-122"/>
              </a:rPr>
              <a:t>	</a:t>
            </a:r>
          </a:p>
          <a:p>
            <a:pPr eaLnBrk="1" hangingPunct="1">
              <a:buFont typeface="Wingdings" pitchFamily="2" charset="2"/>
              <a:buNone/>
            </a:pPr>
            <a:r>
              <a:rPr lang="zh-CN" altLang="en-US" sz="2400" b="1" smtClean="0">
                <a:latin typeface="宋体" pitchFamily="2" charset="-122"/>
              </a:rPr>
              <a:t>	为了实现最小拍控制，进一步有：</a:t>
            </a:r>
          </a:p>
        </p:txBody>
      </p:sp>
      <p:graphicFrame>
        <p:nvGraphicFramePr>
          <p:cNvPr id="26626" name="Object 1024"/>
          <p:cNvGraphicFramePr>
            <a:graphicFrameLocks noGrp="1" noChangeAspect="1"/>
          </p:cNvGraphicFramePr>
          <p:nvPr>
            <p:ph sz="quarter" idx="2"/>
            <p:extLst>
              <p:ext uri="{D42A27DB-BD31-4B8C-83A1-F6EECF244321}">
                <p14:modId xmlns:p14="http://schemas.microsoft.com/office/powerpoint/2010/main" val="104226267"/>
              </p:ext>
            </p:extLst>
          </p:nvPr>
        </p:nvGraphicFramePr>
        <p:xfrm>
          <a:off x="2124075" y="3213100"/>
          <a:ext cx="2808288" cy="754063"/>
        </p:xfrm>
        <a:graphic>
          <a:graphicData uri="http://schemas.openxmlformats.org/presentationml/2006/ole">
            <mc:AlternateContent xmlns:mc="http://schemas.openxmlformats.org/markup-compatibility/2006">
              <mc:Choice xmlns:v="urn:schemas-microsoft-com:vml" Requires="v">
                <p:oleObj spid="_x0000_s26662" name="公式" r:id="rId3" imgW="1892160" imgH="507960" progId="Equation.3">
                  <p:embed/>
                </p:oleObj>
              </mc:Choice>
              <mc:Fallback>
                <p:oleObj name="公式" r:id="rId3" imgW="1892160" imgH="50796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213100"/>
                        <a:ext cx="2808288" cy="754063"/>
                      </a:xfrm>
                      <a:prstGeom prst="rect">
                        <a:avLst/>
                      </a:prstGeom>
                      <a:noFill/>
                      <a:ln>
                        <a:noFill/>
                      </a:ln>
                      <a:effectLst/>
                    </p:spPr>
                  </p:pic>
                </p:oleObj>
              </mc:Fallback>
            </mc:AlternateContent>
          </a:graphicData>
        </a:graphic>
      </p:graphicFrame>
      <p:graphicFrame>
        <p:nvGraphicFramePr>
          <p:cNvPr id="26628" name="Object 1026"/>
          <p:cNvGraphicFramePr>
            <a:graphicFrameLocks noGrp="1" noChangeAspect="1"/>
          </p:cNvGraphicFramePr>
          <p:nvPr>
            <p:ph sz="quarter" idx="3"/>
            <p:extLst>
              <p:ext uri="{D42A27DB-BD31-4B8C-83A1-F6EECF244321}">
                <p14:modId xmlns:p14="http://schemas.microsoft.com/office/powerpoint/2010/main" val="1740537232"/>
              </p:ext>
            </p:extLst>
          </p:nvPr>
        </p:nvGraphicFramePr>
        <p:xfrm>
          <a:off x="2413000" y="4581525"/>
          <a:ext cx="2373313" cy="730250"/>
        </p:xfrm>
        <a:graphic>
          <a:graphicData uri="http://schemas.openxmlformats.org/presentationml/2006/ole">
            <mc:AlternateContent xmlns:mc="http://schemas.openxmlformats.org/markup-compatibility/2006">
              <mc:Choice xmlns:v="urn:schemas-microsoft-com:vml" Requires="v">
                <p:oleObj spid="_x0000_s26663" name="公式" r:id="rId5" imgW="1650960" imgH="507960" progId="Equation.3">
                  <p:embed/>
                </p:oleObj>
              </mc:Choice>
              <mc:Fallback>
                <p:oleObj name="公式" r:id="rId5" imgW="1650960" imgH="507960" progId="Equation.3">
                  <p:embed/>
                  <p:pic>
                    <p:nvPicPr>
                      <p:cNvPr id="0"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3000" y="4581525"/>
                        <a:ext cx="2373313" cy="730250"/>
                      </a:xfrm>
                      <a:prstGeom prst="rect">
                        <a:avLst/>
                      </a:prstGeom>
                      <a:noFill/>
                      <a:ln>
                        <a:noFill/>
                      </a:ln>
                      <a:effectLst/>
                    </p:spPr>
                  </p:pic>
                </p:oleObj>
              </mc:Fallback>
            </mc:AlternateContent>
          </a:graphicData>
        </a:graphic>
      </p:graphicFrame>
      <p:graphicFrame>
        <p:nvGraphicFramePr>
          <p:cNvPr id="26627" name="Object 1025"/>
          <p:cNvGraphicFramePr>
            <a:graphicFrameLocks noChangeAspect="1"/>
          </p:cNvGraphicFramePr>
          <p:nvPr>
            <p:extLst>
              <p:ext uri="{D42A27DB-BD31-4B8C-83A1-F6EECF244321}">
                <p14:modId xmlns:p14="http://schemas.microsoft.com/office/powerpoint/2010/main" val="3355825848"/>
              </p:ext>
            </p:extLst>
          </p:nvPr>
        </p:nvGraphicFramePr>
        <p:xfrm>
          <a:off x="1835150" y="1916113"/>
          <a:ext cx="3033713" cy="752475"/>
        </p:xfrm>
        <a:graphic>
          <a:graphicData uri="http://schemas.openxmlformats.org/presentationml/2006/ole">
            <mc:AlternateContent xmlns:mc="http://schemas.openxmlformats.org/markup-compatibility/2006">
              <mc:Choice xmlns:v="urn:schemas-microsoft-com:vml" Requires="v">
                <p:oleObj spid="_x0000_s26664" name="公式" r:id="rId7" imgW="1790640" imgH="444240" progId="Equation.3">
                  <p:embed/>
                </p:oleObj>
              </mc:Choice>
              <mc:Fallback>
                <p:oleObj name="公式" r:id="rId7" imgW="1790640" imgH="444240" progId="Equation.3">
                  <p:embed/>
                  <p:pic>
                    <p:nvPicPr>
                      <p:cNvPr id="0" name="Object 10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1916113"/>
                        <a:ext cx="3033713" cy="752475"/>
                      </a:xfrm>
                      <a:prstGeom prst="rect">
                        <a:avLst/>
                      </a:prstGeom>
                      <a:noFill/>
                      <a:ln>
                        <a:noFill/>
                      </a:ln>
                    </p:spPr>
                  </p:pic>
                </p:oleObj>
              </mc:Fallback>
            </mc:AlternateContent>
          </a:graphicData>
        </a:graphic>
      </p:graphicFrame>
      <p:graphicFrame>
        <p:nvGraphicFramePr>
          <p:cNvPr id="26629" name="Object 1027"/>
          <p:cNvGraphicFramePr>
            <a:graphicFrameLocks noChangeAspect="1"/>
          </p:cNvGraphicFramePr>
          <p:nvPr>
            <p:extLst>
              <p:ext uri="{D42A27DB-BD31-4B8C-83A1-F6EECF244321}">
                <p14:modId xmlns:p14="http://schemas.microsoft.com/office/powerpoint/2010/main" val="3653179573"/>
              </p:ext>
            </p:extLst>
          </p:nvPr>
        </p:nvGraphicFramePr>
        <p:xfrm>
          <a:off x="2195513" y="5445125"/>
          <a:ext cx="4538662" cy="387350"/>
        </p:xfrm>
        <a:graphic>
          <a:graphicData uri="http://schemas.openxmlformats.org/presentationml/2006/ole">
            <mc:AlternateContent xmlns:mc="http://schemas.openxmlformats.org/markup-compatibility/2006">
              <mc:Choice xmlns:v="urn:schemas-microsoft-com:vml" Requires="v">
                <p:oleObj spid="_x0000_s26665" name="公式" r:id="rId9" imgW="2679480" imgH="228600" progId="Equation.3">
                  <p:embed/>
                </p:oleObj>
              </mc:Choice>
              <mc:Fallback>
                <p:oleObj name="公式" r:id="rId9" imgW="2679480" imgH="228600"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5445125"/>
                        <a:ext cx="4538662" cy="387350"/>
                      </a:xfrm>
                      <a:prstGeom prst="rect">
                        <a:avLst/>
                      </a:prstGeom>
                      <a:noFill/>
                      <a:ln>
                        <a:noFill/>
                      </a:ln>
                    </p:spPr>
                  </p:pic>
                </p:oleObj>
              </mc:Fallback>
            </mc:AlternateContent>
          </a:graphicData>
        </a:graphic>
      </p:graphicFrame>
      <p:graphicFrame>
        <p:nvGraphicFramePr>
          <p:cNvPr id="26630" name="Object 1028"/>
          <p:cNvGraphicFramePr>
            <a:graphicFrameLocks noChangeAspect="1"/>
          </p:cNvGraphicFramePr>
          <p:nvPr>
            <p:extLst>
              <p:ext uri="{D42A27DB-BD31-4B8C-83A1-F6EECF244321}">
                <p14:modId xmlns:p14="http://schemas.microsoft.com/office/powerpoint/2010/main" val="3027618976"/>
              </p:ext>
            </p:extLst>
          </p:nvPr>
        </p:nvGraphicFramePr>
        <p:xfrm>
          <a:off x="2195513" y="5949950"/>
          <a:ext cx="4260850" cy="774700"/>
        </p:xfrm>
        <a:graphic>
          <a:graphicData uri="http://schemas.openxmlformats.org/presentationml/2006/ole">
            <mc:AlternateContent xmlns:mc="http://schemas.openxmlformats.org/markup-compatibility/2006">
              <mc:Choice xmlns:v="urn:schemas-microsoft-com:vml" Requires="v">
                <p:oleObj spid="_x0000_s26666" name="公式" r:id="rId11" imgW="2514600" imgH="457200" progId="Equation.3">
                  <p:embed/>
                </p:oleObj>
              </mc:Choice>
              <mc:Fallback>
                <p:oleObj name="公式" r:id="rId11" imgW="2514600" imgH="457200" progId="Equation.3">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5513" y="5949950"/>
                        <a:ext cx="4260850" cy="774700"/>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684213" y="260350"/>
            <a:ext cx="7772400" cy="865188"/>
          </a:xfrm>
        </p:spPr>
        <p:txBody>
          <a:bodyPr/>
          <a:lstStyle/>
          <a:p>
            <a:pPr eaLnBrk="1" hangingPunct="1"/>
            <a:r>
              <a:rPr lang="en-US" altLang="zh-CN" sz="3600" smtClean="0">
                <a:latin typeface="宋体" pitchFamily="2" charset="-122"/>
              </a:rPr>
              <a:t>6.1 </a:t>
            </a:r>
            <a:r>
              <a:rPr lang="zh-CN" altLang="en-US" sz="3600" smtClean="0">
                <a:latin typeface="宋体" pitchFamily="2" charset="-122"/>
              </a:rPr>
              <a:t>采样系统基础</a:t>
            </a:r>
          </a:p>
        </p:txBody>
      </p:sp>
      <p:sp>
        <p:nvSpPr>
          <p:cNvPr id="1031" name="Rectangle 3"/>
          <p:cNvSpPr>
            <a:spLocks noGrp="1" noChangeArrowheads="1"/>
          </p:cNvSpPr>
          <p:nvPr>
            <p:ph type="body" sz="half" idx="1"/>
          </p:nvPr>
        </p:nvSpPr>
        <p:spPr>
          <a:xfrm>
            <a:off x="685800" y="1268413"/>
            <a:ext cx="7989888" cy="4827587"/>
          </a:xfrm>
        </p:spPr>
        <p:txBody>
          <a:bodyPr>
            <a:normAutofit lnSpcReduction="10000"/>
          </a:bodyPr>
          <a:lstStyle/>
          <a:p>
            <a:pPr eaLnBrk="1" hangingPunct="1">
              <a:spcBef>
                <a:spcPct val="0"/>
              </a:spcBef>
              <a:buFont typeface="Wingdings" pitchFamily="2" charset="2"/>
              <a:buNone/>
            </a:pPr>
            <a:r>
              <a:rPr lang="zh-CN" altLang="en-US" sz="2400" b="1" smtClean="0">
                <a:latin typeface="宋体" pitchFamily="2" charset="-122"/>
              </a:rPr>
              <a:t>	</a:t>
            </a:r>
            <a:r>
              <a:rPr lang="en-US" altLang="zh-CN" sz="2400" b="1" smtClean="0">
                <a:latin typeface="宋体" pitchFamily="2" charset="-122"/>
              </a:rPr>
              <a:t>1</a:t>
            </a:r>
            <a:r>
              <a:rPr lang="zh-CN" altLang="en-US" sz="2400" b="1" smtClean="0">
                <a:latin typeface="宋体" pitchFamily="2" charset="-122"/>
              </a:rPr>
              <a:t>、采样系统的</a:t>
            </a:r>
            <a:r>
              <a:rPr lang="en-US" altLang="zh-CN" sz="2400" b="1" smtClean="0">
                <a:latin typeface="宋体" pitchFamily="2" charset="-122"/>
              </a:rPr>
              <a:t>Z</a:t>
            </a:r>
            <a:r>
              <a:rPr lang="zh-CN" altLang="en-US" sz="2400" b="1" smtClean="0">
                <a:latin typeface="宋体" pitchFamily="2" charset="-122"/>
              </a:rPr>
              <a:t>变换 </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en-US" altLang="zh-CN" sz="2400" b="1" smtClean="0">
                <a:latin typeface="宋体" pitchFamily="2" charset="-122"/>
              </a:rPr>
              <a:t>	</a:t>
            </a:r>
            <a:r>
              <a:rPr lang="zh-CN" altLang="en-US" sz="2400" b="1" smtClean="0">
                <a:latin typeface="宋体" pitchFamily="2" charset="-122"/>
              </a:rPr>
              <a:t>对连续信号</a:t>
            </a:r>
            <a:r>
              <a:rPr lang="en-US" altLang="zh-CN" sz="2400" b="1" smtClean="0">
                <a:latin typeface="宋体" pitchFamily="2" charset="-122"/>
              </a:rPr>
              <a:t>x(t)</a:t>
            </a:r>
            <a:r>
              <a:rPr lang="zh-CN" altLang="en-US" sz="2400" b="1" smtClean="0">
                <a:latin typeface="宋体" pitchFamily="2" charset="-122"/>
              </a:rPr>
              <a:t>进行周期为</a:t>
            </a:r>
            <a:r>
              <a:rPr lang="en-US" altLang="zh-CN" sz="2400" b="1" smtClean="0">
                <a:latin typeface="宋体" pitchFamily="2" charset="-122"/>
              </a:rPr>
              <a:t>T</a:t>
            </a:r>
            <a:r>
              <a:rPr lang="zh-CN" altLang="en-US" sz="2400" b="1" smtClean="0">
                <a:latin typeface="宋体" pitchFamily="2" charset="-122"/>
              </a:rPr>
              <a:t>的采样，可以得到采样信号</a:t>
            </a:r>
            <a:r>
              <a:rPr lang="en-US" altLang="zh-CN" sz="2400" b="1" smtClean="0">
                <a:latin typeface="宋体" pitchFamily="2" charset="-122"/>
              </a:rPr>
              <a:t>x</a:t>
            </a:r>
            <a:r>
              <a:rPr lang="en-US" altLang="zh-CN" sz="2400" b="1" baseline="30000" smtClean="0">
                <a:latin typeface="宋体" pitchFamily="2" charset="-122"/>
              </a:rPr>
              <a:t>*</a:t>
            </a:r>
            <a:r>
              <a:rPr lang="en-US" altLang="zh-CN" sz="2400" b="1" smtClean="0">
                <a:latin typeface="宋体" pitchFamily="2" charset="-122"/>
              </a:rPr>
              <a:t>(t)</a:t>
            </a:r>
            <a:r>
              <a:rPr lang="zh-CN" altLang="en-US" sz="2400" b="1" smtClean="0">
                <a:latin typeface="宋体" pitchFamily="2" charset="-122"/>
              </a:rPr>
              <a:t>，它也可以看作是连续信号对脉冲系列</a:t>
            </a:r>
            <a:r>
              <a:rPr lang="en-US" altLang="zh-CN" sz="2400" b="1" smtClean="0">
                <a:latin typeface="宋体" pitchFamily="2" charset="-122"/>
              </a:rPr>
              <a:t>δ</a:t>
            </a:r>
            <a:r>
              <a:rPr lang="zh-CN" altLang="en-US" sz="2400" b="1" smtClean="0">
                <a:latin typeface="宋体" pitchFamily="2" charset="-122"/>
              </a:rPr>
              <a:t>的调制，即</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对上式进行拉氏变换，可以得到</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引入记号</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由上式可以定义一种新的变换</a:t>
            </a:r>
          </a:p>
          <a:p>
            <a:pPr eaLnBrk="1" hangingPunct="1">
              <a:spcBef>
                <a:spcPct val="0"/>
              </a:spcBef>
              <a:buFont typeface="Wingdings" pitchFamily="2" charset="2"/>
              <a:buNone/>
            </a:pPr>
            <a:r>
              <a:rPr lang="zh-CN" altLang="en-US" sz="2400" b="1" smtClean="0">
                <a:latin typeface="宋体" pitchFamily="2" charset="-122"/>
              </a:rPr>
              <a:t>	它称为采样信号的</a:t>
            </a:r>
            <a:r>
              <a:rPr lang="en-US" altLang="zh-CN" sz="2400" b="1" smtClean="0">
                <a:latin typeface="宋体" pitchFamily="2" charset="-122"/>
              </a:rPr>
              <a:t>Z</a:t>
            </a:r>
            <a:r>
              <a:rPr lang="zh-CN" altLang="en-US" sz="2400" b="1" smtClean="0">
                <a:latin typeface="宋体" pitchFamily="2" charset="-122"/>
              </a:rPr>
              <a:t>变换</a:t>
            </a:r>
          </a:p>
        </p:txBody>
      </p:sp>
      <p:graphicFrame>
        <p:nvGraphicFramePr>
          <p:cNvPr id="1026" name="Object 4"/>
          <p:cNvGraphicFramePr>
            <a:graphicFrameLocks noGrp="1" noChangeAspect="1"/>
          </p:cNvGraphicFramePr>
          <p:nvPr>
            <p:ph sz="quarter" idx="2"/>
            <p:extLst>
              <p:ext uri="{D42A27DB-BD31-4B8C-83A1-F6EECF244321}">
                <p14:modId xmlns:p14="http://schemas.microsoft.com/office/powerpoint/2010/main" val="3109890820"/>
              </p:ext>
            </p:extLst>
          </p:nvPr>
        </p:nvGraphicFramePr>
        <p:xfrm>
          <a:off x="2124075" y="2827337"/>
          <a:ext cx="6192838" cy="601663"/>
        </p:xfrm>
        <a:graphic>
          <a:graphicData uri="http://schemas.openxmlformats.org/presentationml/2006/ole">
            <mc:AlternateContent xmlns:mc="http://schemas.openxmlformats.org/markup-compatibility/2006">
              <mc:Choice xmlns:v="urn:schemas-microsoft-com:vml" Requires="v">
                <p:oleObj spid="_x0000_s1056" name="公式" r:id="rId3" imgW="4444920" imgH="431640" progId="Equation.3">
                  <p:embed/>
                </p:oleObj>
              </mc:Choice>
              <mc:Fallback>
                <p:oleObj name="公式" r:id="rId3" imgW="444492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827337"/>
                        <a:ext cx="6192838" cy="601663"/>
                      </a:xfrm>
                      <a:prstGeom prst="rect">
                        <a:avLst/>
                      </a:prstGeom>
                      <a:noFill/>
                      <a:ln>
                        <a:noFill/>
                      </a:ln>
                      <a:effectLst/>
                    </p:spPr>
                  </p:pic>
                </p:oleObj>
              </mc:Fallback>
            </mc:AlternateContent>
          </a:graphicData>
        </a:graphic>
      </p:graphicFrame>
      <p:graphicFrame>
        <p:nvGraphicFramePr>
          <p:cNvPr id="1027" name="Object 6"/>
          <p:cNvGraphicFramePr>
            <a:graphicFrameLocks noGrp="1" noChangeAspect="1"/>
          </p:cNvGraphicFramePr>
          <p:nvPr>
            <p:ph sz="quarter" idx="3"/>
            <p:extLst>
              <p:ext uri="{D42A27DB-BD31-4B8C-83A1-F6EECF244321}">
                <p14:modId xmlns:p14="http://schemas.microsoft.com/office/powerpoint/2010/main" val="3186891763"/>
              </p:ext>
            </p:extLst>
          </p:nvPr>
        </p:nvGraphicFramePr>
        <p:xfrm>
          <a:off x="5580063" y="3501008"/>
          <a:ext cx="2232025" cy="649288"/>
        </p:xfrm>
        <a:graphic>
          <a:graphicData uri="http://schemas.openxmlformats.org/presentationml/2006/ole">
            <mc:AlternateContent xmlns:mc="http://schemas.openxmlformats.org/markup-compatibility/2006">
              <mc:Choice xmlns:v="urn:schemas-microsoft-com:vml" Requires="v">
                <p:oleObj spid="_x0000_s1057" name="公式" r:id="rId5" imgW="1485720" imgH="431640" progId="Equation.3">
                  <p:embed/>
                </p:oleObj>
              </mc:Choice>
              <mc:Fallback>
                <p:oleObj name="公式" r:id="rId5" imgW="1485720" imgH="431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3501008"/>
                        <a:ext cx="2232025" cy="649288"/>
                      </a:xfrm>
                      <a:prstGeom prst="rect">
                        <a:avLst/>
                      </a:prstGeom>
                      <a:noFill/>
                      <a:ln>
                        <a:noFill/>
                      </a:ln>
                      <a:effectLst/>
                    </p:spPr>
                  </p:pic>
                </p:oleObj>
              </mc:Fallback>
            </mc:AlternateContent>
          </a:graphicData>
        </a:graphic>
      </p:graphicFrame>
      <p:graphicFrame>
        <p:nvGraphicFramePr>
          <p:cNvPr id="1028" name="Object 8"/>
          <p:cNvGraphicFramePr>
            <a:graphicFrameLocks noChangeAspect="1"/>
          </p:cNvGraphicFramePr>
          <p:nvPr>
            <p:extLst>
              <p:ext uri="{D42A27DB-BD31-4B8C-83A1-F6EECF244321}">
                <p14:modId xmlns:p14="http://schemas.microsoft.com/office/powerpoint/2010/main" val="2965362807"/>
              </p:ext>
            </p:extLst>
          </p:nvPr>
        </p:nvGraphicFramePr>
        <p:xfrm>
          <a:off x="2484438" y="4221088"/>
          <a:ext cx="792162" cy="444500"/>
        </p:xfrm>
        <a:graphic>
          <a:graphicData uri="http://schemas.openxmlformats.org/presentationml/2006/ole">
            <mc:AlternateContent xmlns:mc="http://schemas.openxmlformats.org/markup-compatibility/2006">
              <mc:Choice xmlns:v="urn:schemas-microsoft-com:vml" Requires="v">
                <p:oleObj spid="_x0000_s1058" name="Equation" r:id="rId7" imgW="457200" imgH="203040" progId="Equation.3">
                  <p:embed/>
                </p:oleObj>
              </mc:Choice>
              <mc:Fallback>
                <p:oleObj name="Equation" r:id="rId7" imgW="457200" imgH="2030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4221088"/>
                        <a:ext cx="792162" cy="444500"/>
                      </a:xfrm>
                      <a:prstGeom prst="rect">
                        <a:avLst/>
                      </a:prstGeom>
                      <a:noFill/>
                      <a:ln>
                        <a:noFill/>
                      </a:ln>
                      <a:effectLst/>
                    </p:spPr>
                  </p:pic>
                </p:oleObj>
              </mc:Fallback>
            </mc:AlternateContent>
          </a:graphicData>
        </a:graphic>
      </p:graphicFrame>
      <p:graphicFrame>
        <p:nvGraphicFramePr>
          <p:cNvPr id="1029" name="Object 9"/>
          <p:cNvGraphicFramePr>
            <a:graphicFrameLocks noChangeAspect="1"/>
          </p:cNvGraphicFramePr>
          <p:nvPr>
            <p:extLst>
              <p:ext uri="{D42A27DB-BD31-4B8C-83A1-F6EECF244321}">
                <p14:modId xmlns:p14="http://schemas.microsoft.com/office/powerpoint/2010/main" val="1193377382"/>
              </p:ext>
            </p:extLst>
          </p:nvPr>
        </p:nvGraphicFramePr>
        <p:xfrm>
          <a:off x="5172075" y="4797152"/>
          <a:ext cx="3597275" cy="820738"/>
        </p:xfrm>
        <a:graphic>
          <a:graphicData uri="http://schemas.openxmlformats.org/presentationml/2006/ole">
            <mc:AlternateContent xmlns:mc="http://schemas.openxmlformats.org/markup-compatibility/2006">
              <mc:Choice xmlns:v="urn:schemas-microsoft-com:vml" Requires="v">
                <p:oleObj spid="_x0000_s1059" name="公式" r:id="rId9" imgW="1892160" imgH="431640" progId="Equation.3">
                  <p:embed/>
                </p:oleObj>
              </mc:Choice>
              <mc:Fallback>
                <p:oleObj name="公式" r:id="rId9" imgW="1892160" imgH="43164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72075" y="4797152"/>
                        <a:ext cx="3597275" cy="820738"/>
                      </a:xfrm>
                      <a:prstGeom prst="rect">
                        <a:avLst/>
                      </a:prstGeom>
                      <a:noFill/>
                      <a:ln>
                        <a:noFill/>
                      </a:ln>
                      <a:effec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3"/>
          <p:cNvSpPr>
            <a:spLocks noGrp="1" noChangeArrowheads="1"/>
          </p:cNvSpPr>
          <p:nvPr>
            <p:ph type="body" sz="half" idx="1"/>
          </p:nvPr>
        </p:nvSpPr>
        <p:spPr>
          <a:xfrm>
            <a:off x="395288" y="188913"/>
            <a:ext cx="7559675" cy="574675"/>
          </a:xfrm>
        </p:spPr>
        <p:txBody>
          <a:bodyPr/>
          <a:lstStyle/>
          <a:p>
            <a:pPr eaLnBrk="1" hangingPunct="1">
              <a:buFont typeface="Wingdings" pitchFamily="2" charset="2"/>
              <a:buNone/>
            </a:pPr>
            <a:r>
              <a:rPr lang="zh-CN" altLang="en-US" sz="2800" b="1" smtClean="0"/>
              <a:t>	可以得到：</a:t>
            </a:r>
          </a:p>
        </p:txBody>
      </p:sp>
      <p:graphicFrame>
        <p:nvGraphicFramePr>
          <p:cNvPr id="27653" name="Object 18"/>
          <p:cNvGraphicFramePr>
            <a:graphicFrameLocks noGrp="1" noChangeAspect="1"/>
          </p:cNvGraphicFramePr>
          <p:nvPr>
            <p:ph sz="half" idx="2"/>
            <p:extLst>
              <p:ext uri="{D42A27DB-BD31-4B8C-83A1-F6EECF244321}">
                <p14:modId xmlns:p14="http://schemas.microsoft.com/office/powerpoint/2010/main" val="3878352503"/>
              </p:ext>
            </p:extLst>
          </p:nvPr>
        </p:nvGraphicFramePr>
        <p:xfrm>
          <a:off x="971550" y="4868863"/>
          <a:ext cx="5975350" cy="1060450"/>
        </p:xfrm>
        <a:graphic>
          <a:graphicData uri="http://schemas.openxmlformats.org/presentationml/2006/ole">
            <mc:AlternateContent xmlns:mc="http://schemas.openxmlformats.org/markup-compatibility/2006">
              <mc:Choice xmlns:v="urn:schemas-microsoft-com:vml" Requires="v">
                <p:oleObj spid="_x0000_s27680" name="公式" r:id="rId3" imgW="3720960" imgH="660240" progId="Equation.3">
                  <p:embed/>
                </p:oleObj>
              </mc:Choice>
              <mc:Fallback>
                <p:oleObj name="公式" r:id="rId3" imgW="3720960" imgH="66024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868863"/>
                        <a:ext cx="5975350" cy="1060450"/>
                      </a:xfrm>
                      <a:prstGeom prst="rect">
                        <a:avLst/>
                      </a:prstGeom>
                      <a:noFill/>
                      <a:ln>
                        <a:noFill/>
                      </a:ln>
                      <a:effectLst/>
                    </p:spPr>
                  </p:pic>
                </p:oleObj>
              </mc:Fallback>
            </mc:AlternateContent>
          </a:graphicData>
        </a:graphic>
      </p:graphicFrame>
      <p:graphicFrame>
        <p:nvGraphicFramePr>
          <p:cNvPr id="27650" name="Object 10"/>
          <p:cNvGraphicFramePr>
            <a:graphicFrameLocks noChangeAspect="1"/>
          </p:cNvGraphicFramePr>
          <p:nvPr/>
        </p:nvGraphicFramePr>
        <p:xfrm>
          <a:off x="971550" y="2636838"/>
          <a:ext cx="6192838" cy="2168525"/>
        </p:xfrm>
        <a:graphic>
          <a:graphicData uri="http://schemas.openxmlformats.org/presentationml/2006/ole">
            <mc:AlternateContent xmlns:mc="http://schemas.openxmlformats.org/markup-compatibility/2006">
              <mc:Choice xmlns:v="urn:schemas-microsoft-com:vml" Requires="v">
                <p:oleObj spid="_x0000_s27681" r:id="rId5" imgW="3810000" imgH="1333500" progId="PowerPoint.Slide.8">
                  <p:embed/>
                </p:oleObj>
              </mc:Choice>
              <mc:Fallback>
                <p:oleObj r:id="rId5" imgW="3810000" imgH="1333500" progId="PowerPoint.Slide.8">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636838"/>
                        <a:ext cx="6192838"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11"/>
          <p:cNvGraphicFramePr>
            <a:graphicFrameLocks noChangeAspect="1"/>
          </p:cNvGraphicFramePr>
          <p:nvPr>
            <p:extLst>
              <p:ext uri="{D42A27DB-BD31-4B8C-83A1-F6EECF244321}">
                <p14:modId xmlns:p14="http://schemas.microsoft.com/office/powerpoint/2010/main" val="1193155338"/>
              </p:ext>
            </p:extLst>
          </p:nvPr>
        </p:nvGraphicFramePr>
        <p:xfrm>
          <a:off x="971550" y="1844675"/>
          <a:ext cx="7010400" cy="709613"/>
        </p:xfrm>
        <a:graphic>
          <a:graphicData uri="http://schemas.openxmlformats.org/presentationml/2006/ole">
            <mc:AlternateContent xmlns:mc="http://schemas.openxmlformats.org/markup-compatibility/2006">
              <mc:Choice xmlns:v="urn:schemas-microsoft-com:vml" Requires="v">
                <p:oleObj spid="_x0000_s27682" r:id="rId7" imgW="3924300" imgH="393700" progId="Equation.DSMT4">
                  <p:embed/>
                </p:oleObj>
              </mc:Choice>
              <mc:Fallback>
                <p:oleObj r:id="rId7" imgW="3924300" imgH="3937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1844675"/>
                        <a:ext cx="7010400" cy="709613"/>
                      </a:xfrm>
                      <a:prstGeom prst="rect">
                        <a:avLst/>
                      </a:prstGeom>
                      <a:noFill/>
                    </p:spPr>
                  </p:pic>
                </p:oleObj>
              </mc:Fallback>
            </mc:AlternateContent>
          </a:graphicData>
        </a:graphic>
      </p:graphicFrame>
      <p:graphicFrame>
        <p:nvGraphicFramePr>
          <p:cNvPr id="27652" name="Object 15"/>
          <p:cNvGraphicFramePr>
            <a:graphicFrameLocks noChangeAspect="1"/>
          </p:cNvGraphicFramePr>
          <p:nvPr>
            <p:extLst>
              <p:ext uri="{D42A27DB-BD31-4B8C-83A1-F6EECF244321}">
                <p14:modId xmlns:p14="http://schemas.microsoft.com/office/powerpoint/2010/main" val="3625389179"/>
              </p:ext>
            </p:extLst>
          </p:nvPr>
        </p:nvGraphicFramePr>
        <p:xfrm>
          <a:off x="971550" y="692150"/>
          <a:ext cx="4992688" cy="1074738"/>
        </p:xfrm>
        <a:graphic>
          <a:graphicData uri="http://schemas.openxmlformats.org/presentationml/2006/ole">
            <mc:AlternateContent xmlns:mc="http://schemas.openxmlformats.org/markup-compatibility/2006">
              <mc:Choice xmlns:v="urn:schemas-microsoft-com:vml" Requires="v">
                <p:oleObj spid="_x0000_s27683" name="公式" r:id="rId9" imgW="2946240" imgH="634680" progId="Equation.3">
                  <p:embed/>
                </p:oleObj>
              </mc:Choice>
              <mc:Fallback>
                <p:oleObj name="公式" r:id="rId9" imgW="2946240" imgH="63468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692150"/>
                        <a:ext cx="4992688" cy="1074738"/>
                      </a:xfrm>
                      <a:prstGeom prst="rect">
                        <a:avLst/>
                      </a:prstGeom>
                      <a:noFill/>
                      <a:ln>
                        <a:noFill/>
                      </a:ln>
                    </p:spPr>
                  </p:pic>
                </p:oleObj>
              </mc:Fallback>
            </mc:AlternateContent>
          </a:graphicData>
        </a:graphic>
      </p:graphicFrame>
      <p:sp>
        <p:nvSpPr>
          <p:cNvPr id="27655" name="Rectangle 21"/>
          <p:cNvSpPr>
            <a:spLocks noChangeArrowheads="1"/>
          </p:cNvSpPr>
          <p:nvPr/>
        </p:nvSpPr>
        <p:spPr bwMode="auto">
          <a:xfrm>
            <a:off x="468313" y="6021388"/>
            <a:ext cx="84248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a:latin typeface="宋体" pitchFamily="2" charset="-122"/>
              </a:rPr>
              <a:t>无纹波系统的调整时间比有纹波系统长，增加的拍数等于</a:t>
            </a:r>
            <a:r>
              <a:rPr lang="en-US" altLang="zh-CN" sz="2400" b="1">
                <a:latin typeface="宋体" pitchFamily="2" charset="-122"/>
              </a:rPr>
              <a:t>G(z)</a:t>
            </a:r>
            <a:r>
              <a:rPr lang="zh-CN" altLang="en-US" sz="2400" b="1">
                <a:latin typeface="宋体" pitchFamily="2" charset="-122"/>
              </a:rPr>
              <a:t>在单位圆内的零点数目</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100" y="3360738"/>
            <a:ext cx="45339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60738"/>
            <a:ext cx="45339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77813"/>
            <a:ext cx="6954837"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Text Box 5"/>
          <p:cNvSpPr txBox="1">
            <a:spLocks noChangeArrowheads="1"/>
          </p:cNvSpPr>
          <p:nvPr/>
        </p:nvSpPr>
        <p:spPr bwMode="auto">
          <a:xfrm>
            <a:off x="0" y="2781300"/>
            <a:ext cx="435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ctr" hangingPunct="0">
              <a:spcBef>
                <a:spcPct val="50000"/>
              </a:spcBef>
              <a:spcAft>
                <a:spcPct val="0"/>
              </a:spcAft>
              <a:defRPr sz="1600">
                <a:solidFill>
                  <a:schemeClr val="tx1"/>
                </a:solidFill>
                <a:latin typeface="Arial" charset="0"/>
                <a:ea typeface="宋体" pitchFamily="2" charset="-122"/>
              </a:defRPr>
            </a:lvl6pPr>
            <a:lvl7pPr marL="2971800" indent="-228600" algn="ctr" eaLnBrk="0" fontAlgn="ctr" hangingPunct="0">
              <a:spcBef>
                <a:spcPct val="50000"/>
              </a:spcBef>
              <a:spcAft>
                <a:spcPct val="0"/>
              </a:spcAft>
              <a:defRPr sz="1600">
                <a:solidFill>
                  <a:schemeClr val="tx1"/>
                </a:solidFill>
                <a:latin typeface="Arial" charset="0"/>
                <a:ea typeface="宋体" pitchFamily="2" charset="-122"/>
              </a:defRPr>
            </a:lvl7pPr>
            <a:lvl8pPr marL="3429000" indent="-228600" algn="ctr" eaLnBrk="0" fontAlgn="ctr" hangingPunct="0">
              <a:spcBef>
                <a:spcPct val="50000"/>
              </a:spcBef>
              <a:spcAft>
                <a:spcPct val="0"/>
              </a:spcAft>
              <a:defRPr sz="1600">
                <a:solidFill>
                  <a:schemeClr val="tx1"/>
                </a:solidFill>
                <a:latin typeface="Arial" charset="0"/>
                <a:ea typeface="宋体" pitchFamily="2" charset="-122"/>
              </a:defRPr>
            </a:lvl8pPr>
            <a:lvl9pPr marL="3886200" indent="-228600" algn="ctr" eaLnBrk="0" fontAlgn="ctr" hangingPunct="0">
              <a:spcBef>
                <a:spcPct val="50000"/>
              </a:spcBef>
              <a:spcAft>
                <a:spcPct val="0"/>
              </a:spcAft>
              <a:defRPr sz="1600">
                <a:solidFill>
                  <a:schemeClr val="tx1"/>
                </a:solidFill>
                <a:latin typeface="Arial" charset="0"/>
                <a:ea typeface="宋体" pitchFamily="2" charset="-122"/>
              </a:defRPr>
            </a:lvl9pPr>
          </a:lstStyle>
          <a:p>
            <a:pPr eaLnBrk="1" hangingPunct="1"/>
            <a:r>
              <a:rPr lang="zh-CN" altLang="en-US" sz="2400" b="1">
                <a:latin typeface="宋体" pitchFamily="2" charset="-122"/>
              </a:rPr>
              <a:t>误差</a:t>
            </a:r>
            <a:r>
              <a:rPr lang="en-US" altLang="zh-CN" sz="2400" b="1">
                <a:latin typeface="宋体" pitchFamily="2" charset="-122"/>
              </a:rPr>
              <a:t>(</a:t>
            </a:r>
            <a:r>
              <a:rPr lang="zh-CN" altLang="en-US" sz="2400" b="1">
                <a:latin typeface="宋体" pitchFamily="2" charset="-122"/>
              </a:rPr>
              <a:t>黑</a:t>
            </a:r>
            <a:r>
              <a:rPr lang="en-US" altLang="zh-CN" sz="2400" b="1">
                <a:latin typeface="宋体" pitchFamily="2" charset="-122"/>
              </a:rPr>
              <a:t>)</a:t>
            </a:r>
            <a:r>
              <a:rPr lang="zh-CN" altLang="en-US" sz="2400" b="1">
                <a:latin typeface="宋体" pitchFamily="2" charset="-122"/>
              </a:rPr>
              <a:t>与控制器</a:t>
            </a:r>
            <a:r>
              <a:rPr lang="en-US" altLang="zh-CN" sz="2400" b="1">
                <a:latin typeface="宋体" pitchFamily="2" charset="-122"/>
              </a:rPr>
              <a:t>(</a:t>
            </a:r>
            <a:r>
              <a:rPr lang="zh-CN" altLang="en-US" sz="2400" b="1">
                <a:latin typeface="宋体" pitchFamily="2" charset="-122"/>
              </a:rPr>
              <a:t>蓝</a:t>
            </a:r>
            <a:r>
              <a:rPr lang="en-US" altLang="zh-CN" sz="2400" b="1">
                <a:latin typeface="宋体" pitchFamily="2" charset="-122"/>
              </a:rPr>
              <a:t>)</a:t>
            </a:r>
            <a:r>
              <a:rPr lang="zh-CN" altLang="en-US" sz="2400" b="1">
                <a:latin typeface="宋体" pitchFamily="2" charset="-122"/>
              </a:rPr>
              <a:t>输出</a:t>
            </a:r>
          </a:p>
        </p:txBody>
      </p:sp>
      <p:sp>
        <p:nvSpPr>
          <p:cNvPr id="63494" name="Text Box 6"/>
          <p:cNvSpPr txBox="1">
            <a:spLocks noChangeArrowheads="1"/>
          </p:cNvSpPr>
          <p:nvPr/>
        </p:nvSpPr>
        <p:spPr bwMode="auto">
          <a:xfrm>
            <a:off x="4500563" y="2781300"/>
            <a:ext cx="435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ctr" hangingPunct="0">
              <a:spcBef>
                <a:spcPct val="50000"/>
              </a:spcBef>
              <a:spcAft>
                <a:spcPct val="0"/>
              </a:spcAft>
              <a:defRPr sz="1600">
                <a:solidFill>
                  <a:schemeClr val="tx1"/>
                </a:solidFill>
                <a:latin typeface="Arial" charset="0"/>
                <a:ea typeface="宋体" pitchFamily="2" charset="-122"/>
              </a:defRPr>
            </a:lvl6pPr>
            <a:lvl7pPr marL="2971800" indent="-228600" algn="ctr" eaLnBrk="0" fontAlgn="ctr" hangingPunct="0">
              <a:spcBef>
                <a:spcPct val="50000"/>
              </a:spcBef>
              <a:spcAft>
                <a:spcPct val="0"/>
              </a:spcAft>
              <a:defRPr sz="1600">
                <a:solidFill>
                  <a:schemeClr val="tx1"/>
                </a:solidFill>
                <a:latin typeface="Arial" charset="0"/>
                <a:ea typeface="宋体" pitchFamily="2" charset="-122"/>
              </a:defRPr>
            </a:lvl7pPr>
            <a:lvl8pPr marL="3429000" indent="-228600" algn="ctr" eaLnBrk="0" fontAlgn="ctr" hangingPunct="0">
              <a:spcBef>
                <a:spcPct val="50000"/>
              </a:spcBef>
              <a:spcAft>
                <a:spcPct val="0"/>
              </a:spcAft>
              <a:defRPr sz="1600">
                <a:solidFill>
                  <a:schemeClr val="tx1"/>
                </a:solidFill>
                <a:latin typeface="Arial" charset="0"/>
                <a:ea typeface="宋体" pitchFamily="2" charset="-122"/>
              </a:defRPr>
            </a:lvl8pPr>
            <a:lvl9pPr marL="3886200" indent="-228600" algn="ctr" eaLnBrk="0" fontAlgn="ctr" hangingPunct="0">
              <a:spcBef>
                <a:spcPct val="50000"/>
              </a:spcBef>
              <a:spcAft>
                <a:spcPct val="0"/>
              </a:spcAft>
              <a:defRPr sz="1600">
                <a:solidFill>
                  <a:schemeClr val="tx1"/>
                </a:solidFill>
                <a:latin typeface="Arial" charset="0"/>
                <a:ea typeface="宋体" pitchFamily="2" charset="-122"/>
              </a:defRPr>
            </a:lvl9pPr>
          </a:lstStyle>
          <a:p>
            <a:pPr eaLnBrk="1" hangingPunct="1"/>
            <a:r>
              <a:rPr lang="zh-CN" altLang="en-US" sz="2400" b="1">
                <a:latin typeface="宋体" pitchFamily="2" charset="-122"/>
              </a:rPr>
              <a:t>给定</a:t>
            </a:r>
            <a:r>
              <a:rPr lang="en-US" altLang="zh-CN" sz="2400" b="1">
                <a:latin typeface="宋体" pitchFamily="2" charset="-122"/>
              </a:rPr>
              <a:t>(</a:t>
            </a:r>
            <a:r>
              <a:rPr lang="zh-CN" altLang="en-US" sz="2400" b="1">
                <a:latin typeface="宋体" pitchFamily="2" charset="-122"/>
              </a:rPr>
              <a:t>蓝</a:t>
            </a:r>
            <a:r>
              <a:rPr lang="en-US" altLang="zh-CN" sz="2400" b="1">
                <a:latin typeface="宋体" pitchFamily="2" charset="-122"/>
              </a:rPr>
              <a:t>)</a:t>
            </a:r>
            <a:r>
              <a:rPr lang="zh-CN" altLang="en-US" sz="2400" b="1">
                <a:latin typeface="宋体" pitchFamily="2" charset="-122"/>
              </a:rPr>
              <a:t>与系统响应</a:t>
            </a:r>
            <a:r>
              <a:rPr lang="en-US" altLang="zh-CN" sz="2400" b="1">
                <a:latin typeface="宋体" pitchFamily="2" charset="-122"/>
              </a:rPr>
              <a:t>(</a:t>
            </a:r>
            <a:r>
              <a:rPr lang="zh-CN" altLang="en-US" sz="2400" b="1">
                <a:latin typeface="宋体" pitchFamily="2" charset="-122"/>
              </a:rPr>
              <a:t>黑</a:t>
            </a:r>
            <a:r>
              <a:rPr lang="en-US" altLang="zh-CN" sz="2400" b="1">
                <a:latin typeface="宋体" pitchFamily="2" charset="-122"/>
              </a:rPr>
              <a:t>)</a:t>
            </a:r>
            <a:endParaRPr lang="zh-CN" altLang="en-US" sz="2400" b="1">
              <a:latin typeface="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3"/>
          <p:cNvSpPr>
            <a:spLocks noGrp="1" noChangeArrowheads="1"/>
          </p:cNvSpPr>
          <p:nvPr>
            <p:ph type="body" sz="half" idx="1"/>
          </p:nvPr>
        </p:nvSpPr>
        <p:spPr>
          <a:xfrm>
            <a:off x="250825" y="333375"/>
            <a:ext cx="8569325" cy="6191250"/>
          </a:xfrm>
        </p:spPr>
        <p:txBody>
          <a:bodyPr>
            <a:normAutofit lnSpcReduction="10000"/>
          </a:bodyPr>
          <a:lstStyle/>
          <a:p>
            <a:pPr eaLnBrk="1" hangingPunct="1">
              <a:spcBef>
                <a:spcPct val="0"/>
              </a:spcBef>
              <a:buFont typeface="Wingdings" pitchFamily="2" charset="2"/>
              <a:buNone/>
            </a:pPr>
            <a:r>
              <a:rPr lang="zh-CN" altLang="en-US" sz="2000" b="1" dirty="0" smtClean="0">
                <a:latin typeface="宋体" pitchFamily="2" charset="-122"/>
              </a:rPr>
              <a:t>	</a:t>
            </a:r>
            <a:r>
              <a:rPr lang="zh-CN" altLang="en-US" sz="2400" b="1" dirty="0" smtClean="0">
                <a:latin typeface="宋体" pitchFamily="2" charset="-122"/>
              </a:rPr>
              <a:t>最少拍控制器中的最少拍是针对某一典型输入设计的，对于其它典型输入则不一定为最少拍，甚至引起大的超调和静差。</a:t>
            </a:r>
          </a:p>
          <a:p>
            <a:pPr eaLnBrk="1" hangingPunct="1">
              <a:spcBef>
                <a:spcPct val="0"/>
              </a:spcBef>
              <a:buFont typeface="Wingdings" pitchFamily="2" charset="2"/>
              <a:buNone/>
            </a:pPr>
            <a:r>
              <a:rPr lang="zh-CN" altLang="en-US" sz="2400" b="1" dirty="0" smtClean="0">
                <a:latin typeface="宋体" pitchFamily="2" charset="-122"/>
              </a:rPr>
              <a:t>	惯性因子法就是针对最少拍系统对输入适应性差而进行的一种改进方法，它以损失控制的有限拍无差性质为代价，而使系统对多种类型的输入有较满意的响应。</a:t>
            </a:r>
          </a:p>
          <a:p>
            <a:pPr eaLnBrk="1" hangingPunct="1">
              <a:spcBef>
                <a:spcPct val="0"/>
              </a:spcBef>
              <a:buFont typeface="Wingdings" pitchFamily="2" charset="2"/>
              <a:buNone/>
            </a:pPr>
            <a:endParaRPr lang="zh-CN" altLang="en-US" sz="2400" b="1" dirty="0" smtClean="0">
              <a:latin typeface="宋体" pitchFamily="2" charset="-122"/>
            </a:endParaRPr>
          </a:p>
          <a:p>
            <a:pPr eaLnBrk="1" hangingPunct="1">
              <a:spcBef>
                <a:spcPct val="0"/>
              </a:spcBef>
              <a:buFont typeface="Wingdings" pitchFamily="2" charset="2"/>
              <a:buNone/>
            </a:pPr>
            <a:r>
              <a:rPr lang="zh-CN" altLang="en-US" sz="2400" b="1" dirty="0" smtClean="0">
                <a:latin typeface="宋体" pitchFamily="2" charset="-122"/>
              </a:rPr>
              <a:t>	基本思想：使误差的脉冲传递函数                                    通过一惯性因子项                             </a:t>
            </a:r>
          </a:p>
          <a:p>
            <a:pPr eaLnBrk="1" hangingPunct="1">
              <a:spcBef>
                <a:spcPct val="0"/>
              </a:spcBef>
              <a:buFont typeface="Wingdings" pitchFamily="2" charset="2"/>
              <a:buNone/>
            </a:pPr>
            <a:r>
              <a:rPr lang="zh-CN" altLang="en-US" sz="2400" b="1" dirty="0" smtClean="0">
                <a:latin typeface="宋体" pitchFamily="2" charset="-122"/>
              </a:rPr>
              <a:t>	</a:t>
            </a:r>
          </a:p>
          <a:p>
            <a:pPr eaLnBrk="1" hangingPunct="1">
              <a:spcBef>
                <a:spcPct val="0"/>
              </a:spcBef>
              <a:buFont typeface="Wingdings" pitchFamily="2" charset="2"/>
              <a:buNone/>
            </a:pPr>
            <a:r>
              <a:rPr lang="zh-CN" altLang="en-US" sz="2400" b="1" dirty="0" smtClean="0">
                <a:latin typeface="宋体" pitchFamily="2" charset="-122"/>
              </a:rPr>
              <a:t>	将其修改为</a:t>
            </a:r>
          </a:p>
          <a:p>
            <a:pPr eaLnBrk="1" hangingPunct="1">
              <a:spcBef>
                <a:spcPct val="0"/>
              </a:spcBef>
              <a:buFont typeface="Wingdings" pitchFamily="2" charset="2"/>
              <a:buNone/>
            </a:pPr>
            <a:endParaRPr lang="zh-CN" altLang="en-US" sz="2400" b="1" dirty="0" smtClean="0">
              <a:latin typeface="宋体" pitchFamily="2" charset="-122"/>
            </a:endParaRPr>
          </a:p>
          <a:p>
            <a:pPr eaLnBrk="1" hangingPunct="1">
              <a:spcBef>
                <a:spcPct val="0"/>
              </a:spcBef>
              <a:buFont typeface="Wingdings" pitchFamily="2" charset="2"/>
              <a:buNone/>
            </a:pPr>
            <a:r>
              <a:rPr lang="zh-CN" altLang="en-US" sz="2400" b="1" dirty="0" smtClean="0">
                <a:latin typeface="宋体" pitchFamily="2" charset="-122"/>
              </a:rPr>
              <a:t>  即：</a:t>
            </a:r>
          </a:p>
          <a:p>
            <a:pPr eaLnBrk="1" hangingPunct="1">
              <a:spcBef>
                <a:spcPct val="0"/>
              </a:spcBef>
              <a:buFont typeface="Wingdings" pitchFamily="2" charset="2"/>
              <a:buNone/>
            </a:pPr>
            <a:endParaRPr lang="zh-CN" altLang="en-US" sz="2400" b="1" dirty="0" smtClean="0">
              <a:latin typeface="宋体" pitchFamily="2" charset="-122"/>
            </a:endParaRPr>
          </a:p>
          <a:p>
            <a:pPr eaLnBrk="1" hangingPunct="1">
              <a:spcBef>
                <a:spcPct val="0"/>
              </a:spcBef>
              <a:buFont typeface="Wingdings" pitchFamily="2" charset="2"/>
              <a:buNone/>
            </a:pPr>
            <a:r>
              <a:rPr lang="en-US" altLang="zh-CN" sz="2400" b="1" dirty="0" smtClean="0">
                <a:latin typeface="宋体" pitchFamily="2" charset="-122"/>
                <a:cs typeface="Times New Roman" pitchFamily="18" charset="0"/>
              </a:rPr>
              <a:t>  </a:t>
            </a:r>
            <a:r>
              <a:rPr lang="zh-CN" altLang="en-US" sz="2400" b="1" dirty="0" smtClean="0">
                <a:latin typeface="宋体" pitchFamily="2" charset="-122"/>
              </a:rPr>
              <a:t>采用惯性因子后，系统已不可能在有限个采样周期内准确到达稳态，而只能渐近地趋于稳态，但系统对输入类型的敏感程度却降低，通过选择参数 </a:t>
            </a:r>
            <a:r>
              <a:rPr lang="en-US" altLang="zh-CN" sz="2400" b="1" i="1" dirty="0" smtClean="0">
                <a:latin typeface="宋体" pitchFamily="2" charset="-122"/>
              </a:rPr>
              <a:t>c</a:t>
            </a:r>
            <a:r>
              <a:rPr lang="zh-CN" altLang="en-US" sz="2400" b="1" dirty="0" smtClean="0">
                <a:latin typeface="宋体" pitchFamily="2" charset="-122"/>
              </a:rPr>
              <a:t>，可对不同类型的输入均作出较好的响应</a:t>
            </a:r>
          </a:p>
        </p:txBody>
      </p:sp>
      <p:graphicFrame>
        <p:nvGraphicFramePr>
          <p:cNvPr id="28674" name="Object 1024"/>
          <p:cNvGraphicFramePr>
            <a:graphicFrameLocks noGrp="1" noChangeAspect="1"/>
          </p:cNvGraphicFramePr>
          <p:nvPr>
            <p:ph sz="quarter" idx="2"/>
            <p:extLst>
              <p:ext uri="{D42A27DB-BD31-4B8C-83A1-F6EECF244321}">
                <p14:modId xmlns:p14="http://schemas.microsoft.com/office/powerpoint/2010/main" val="3872186452"/>
              </p:ext>
            </p:extLst>
          </p:nvPr>
        </p:nvGraphicFramePr>
        <p:xfrm>
          <a:off x="5508625" y="2348880"/>
          <a:ext cx="2232025" cy="385763"/>
        </p:xfrm>
        <a:graphic>
          <a:graphicData uri="http://schemas.openxmlformats.org/presentationml/2006/ole">
            <mc:AlternateContent xmlns:mc="http://schemas.openxmlformats.org/markup-compatibility/2006">
              <mc:Choice xmlns:v="urn:schemas-microsoft-com:vml" Requires="v">
                <p:oleObj spid="_x0000_s28703" name="公式" r:id="rId3" imgW="1396800" imgH="241200" progId="Equation.3">
                  <p:embed/>
                </p:oleObj>
              </mc:Choice>
              <mc:Fallback>
                <p:oleObj name="公式" r:id="rId3" imgW="1396800" imgH="2412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2348880"/>
                        <a:ext cx="2232025" cy="385763"/>
                      </a:xfrm>
                      <a:prstGeom prst="rect">
                        <a:avLst/>
                      </a:prstGeom>
                      <a:noFill/>
                      <a:ln>
                        <a:noFill/>
                      </a:ln>
                      <a:effectLst/>
                    </p:spPr>
                  </p:pic>
                </p:oleObj>
              </mc:Fallback>
            </mc:AlternateContent>
          </a:graphicData>
        </a:graphic>
      </p:graphicFrame>
      <p:graphicFrame>
        <p:nvGraphicFramePr>
          <p:cNvPr id="28675" name="Object 1025"/>
          <p:cNvGraphicFramePr>
            <a:graphicFrameLocks noGrp="1" noChangeAspect="1"/>
          </p:cNvGraphicFramePr>
          <p:nvPr>
            <p:ph sz="quarter" idx="3"/>
            <p:extLst>
              <p:ext uri="{D42A27DB-BD31-4B8C-83A1-F6EECF244321}">
                <p14:modId xmlns:p14="http://schemas.microsoft.com/office/powerpoint/2010/main" val="754268226"/>
              </p:ext>
            </p:extLst>
          </p:nvPr>
        </p:nvGraphicFramePr>
        <p:xfrm>
          <a:off x="2556694" y="3356992"/>
          <a:ext cx="2519362" cy="561975"/>
        </p:xfrm>
        <a:graphic>
          <a:graphicData uri="http://schemas.openxmlformats.org/presentationml/2006/ole">
            <mc:AlternateContent xmlns:mc="http://schemas.openxmlformats.org/markup-compatibility/2006">
              <mc:Choice xmlns:v="urn:schemas-microsoft-com:vml" Requires="v">
                <p:oleObj spid="_x0000_s28704" name="公式" r:id="rId5" imgW="1765080" imgH="393480" progId="Equation.3">
                  <p:embed/>
                </p:oleObj>
              </mc:Choice>
              <mc:Fallback>
                <p:oleObj name="公式" r:id="rId5" imgW="1765080" imgH="39348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6694" y="3356992"/>
                        <a:ext cx="2519362" cy="561975"/>
                      </a:xfrm>
                      <a:prstGeom prst="rect">
                        <a:avLst/>
                      </a:prstGeom>
                      <a:noFill/>
                      <a:ln>
                        <a:noFill/>
                      </a:ln>
                      <a:effectLst/>
                    </p:spPr>
                  </p:pic>
                </p:oleObj>
              </mc:Fallback>
            </mc:AlternateContent>
          </a:graphicData>
        </a:graphic>
      </p:graphicFrame>
      <p:graphicFrame>
        <p:nvGraphicFramePr>
          <p:cNvPr id="28676" name="Object 1026"/>
          <p:cNvGraphicFramePr>
            <a:graphicFrameLocks noChangeAspect="1"/>
          </p:cNvGraphicFramePr>
          <p:nvPr>
            <p:extLst>
              <p:ext uri="{D42A27DB-BD31-4B8C-83A1-F6EECF244321}">
                <p14:modId xmlns:p14="http://schemas.microsoft.com/office/powerpoint/2010/main" val="3311368446"/>
              </p:ext>
            </p:extLst>
          </p:nvPr>
        </p:nvGraphicFramePr>
        <p:xfrm>
          <a:off x="3276600" y="2708920"/>
          <a:ext cx="1739900" cy="503238"/>
        </p:xfrm>
        <a:graphic>
          <a:graphicData uri="http://schemas.openxmlformats.org/presentationml/2006/ole">
            <mc:AlternateContent xmlns:mc="http://schemas.openxmlformats.org/markup-compatibility/2006">
              <mc:Choice xmlns:v="urn:schemas-microsoft-com:vml" Requires="v">
                <p:oleObj spid="_x0000_s28705" name="公式" r:id="rId7" imgW="1041120" imgH="393480" progId="Equation.3">
                  <p:embed/>
                </p:oleObj>
              </mc:Choice>
              <mc:Fallback>
                <p:oleObj name="公式" r:id="rId7" imgW="1041120" imgH="39348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2708920"/>
                        <a:ext cx="1739900" cy="503238"/>
                      </a:xfrm>
                      <a:prstGeom prst="rect">
                        <a:avLst/>
                      </a:prstGeom>
                      <a:noFill/>
                      <a:ln>
                        <a:noFill/>
                      </a:ln>
                    </p:spPr>
                  </p:pic>
                </p:oleObj>
              </mc:Fallback>
            </mc:AlternateContent>
          </a:graphicData>
        </a:graphic>
      </p:graphicFrame>
      <p:graphicFrame>
        <p:nvGraphicFramePr>
          <p:cNvPr id="28677" name="Object 1027"/>
          <p:cNvGraphicFramePr>
            <a:graphicFrameLocks noChangeAspect="1"/>
          </p:cNvGraphicFramePr>
          <p:nvPr>
            <p:extLst>
              <p:ext uri="{D42A27DB-BD31-4B8C-83A1-F6EECF244321}">
                <p14:modId xmlns:p14="http://schemas.microsoft.com/office/powerpoint/2010/main" val="2289372904"/>
              </p:ext>
            </p:extLst>
          </p:nvPr>
        </p:nvGraphicFramePr>
        <p:xfrm>
          <a:off x="1331913" y="3933056"/>
          <a:ext cx="2101850" cy="701675"/>
        </p:xfrm>
        <a:graphic>
          <a:graphicData uri="http://schemas.openxmlformats.org/presentationml/2006/ole">
            <mc:AlternateContent xmlns:mc="http://schemas.openxmlformats.org/markup-compatibility/2006">
              <mc:Choice xmlns:v="urn:schemas-microsoft-com:vml" Requires="v">
                <p:oleObj spid="_x0000_s28706" name="公式" r:id="rId9" imgW="1257120" imgH="419040" progId="Equation.3">
                  <p:embed/>
                </p:oleObj>
              </mc:Choice>
              <mc:Fallback>
                <p:oleObj name="公式" r:id="rId9" imgW="1257120" imgH="419040"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3933056"/>
                        <a:ext cx="2101850" cy="701675"/>
                      </a:xfrm>
                      <a:prstGeom prst="rect">
                        <a:avLst/>
                      </a:prstGeom>
                      <a:noFill/>
                      <a:ln>
                        <a:noFill/>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a:xfrm>
            <a:off x="395288" y="620713"/>
            <a:ext cx="8353425" cy="5761037"/>
          </a:xfrm>
        </p:spPr>
        <p:txBody>
          <a:bodyPr/>
          <a:lstStyle/>
          <a:p>
            <a:pPr eaLnBrk="1" hangingPunct="1">
              <a:spcBef>
                <a:spcPct val="0"/>
              </a:spcBef>
              <a:buFont typeface="Wingdings" pitchFamily="2" charset="2"/>
              <a:buNone/>
            </a:pPr>
            <a:r>
              <a:rPr lang="zh-CN" altLang="en-US" sz="2400" b="1" smtClean="0">
                <a:latin typeface="宋体" pitchFamily="2" charset="-122"/>
              </a:rPr>
              <a:t>	最少拍控制器存在的另一个问题是对参数变化过于敏感。 按最少拍控制设计的闭环系统只有多重极点</a:t>
            </a:r>
            <a:r>
              <a:rPr lang="en-US" altLang="zh-CN" sz="2400" b="1" i="1" smtClean="0">
                <a:latin typeface="宋体" pitchFamily="2" charset="-122"/>
              </a:rPr>
              <a:t>z</a:t>
            </a:r>
            <a:r>
              <a:rPr lang="en-US" altLang="zh-CN" sz="2400" b="1" smtClean="0">
                <a:latin typeface="宋体" pitchFamily="2" charset="-122"/>
              </a:rPr>
              <a:t>=0</a:t>
            </a:r>
            <a:r>
              <a:rPr lang="zh-CN" altLang="en-US" sz="2400" b="1" smtClean="0">
                <a:latin typeface="宋体" pitchFamily="2" charset="-122"/>
              </a:rPr>
              <a:t>。多重极点对系统参数变化非常灵敏，如果系统参数发生变化，将使实际系统控制严重偏离期望状态。一般可以采用非最少拍控制来改进。</a:t>
            </a:r>
          </a:p>
          <a:p>
            <a:pPr eaLnBrk="1" hangingPunct="1">
              <a:spcBef>
                <a:spcPct val="0"/>
              </a:spcBef>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非最少有限拍控制在最少拍设计的基础上，把闭环脉冲传递函数</a:t>
            </a:r>
            <a:r>
              <a:rPr lang="en-US" altLang="zh-CN" sz="2400" b="1" smtClean="0">
                <a:latin typeface="宋体" pitchFamily="2" charset="-122"/>
              </a:rPr>
              <a:t>φ(z)</a:t>
            </a:r>
            <a:r>
              <a:rPr lang="zh-CN" altLang="en-US" sz="2400" b="1" smtClean="0">
                <a:latin typeface="宋体" pitchFamily="2" charset="-122"/>
              </a:rPr>
              <a:t>中</a:t>
            </a:r>
            <a:r>
              <a:rPr lang="en-US" altLang="zh-CN" sz="2400" b="1" smtClean="0">
                <a:latin typeface="宋体" pitchFamily="2" charset="-122"/>
              </a:rPr>
              <a:t>z</a:t>
            </a:r>
            <a:r>
              <a:rPr lang="en-US" altLang="zh-CN" sz="2400" b="1" baseline="30000" smtClean="0">
                <a:latin typeface="宋体" pitchFamily="2" charset="-122"/>
              </a:rPr>
              <a:t>-1</a:t>
            </a:r>
            <a:r>
              <a:rPr lang="zh-CN" altLang="en-US" sz="2400" b="1" smtClean="0">
                <a:latin typeface="宋体" pitchFamily="2" charset="-122"/>
              </a:rPr>
              <a:t>的幂次适当增加</a:t>
            </a:r>
            <a:r>
              <a:rPr lang="en-US" altLang="zh-CN" sz="2400" b="1" smtClean="0">
                <a:latin typeface="宋体" pitchFamily="2" charset="-122"/>
              </a:rPr>
              <a:t>1</a:t>
            </a:r>
            <a:r>
              <a:rPr lang="zh-CN" altLang="en-US" sz="2400" b="1" smtClean="0">
                <a:latin typeface="宋体" pitchFamily="2" charset="-122"/>
              </a:rPr>
              <a:t>阶到</a:t>
            </a:r>
            <a:r>
              <a:rPr lang="en-US" altLang="zh-CN" sz="2400" b="1" smtClean="0">
                <a:latin typeface="宋体" pitchFamily="2" charset="-122"/>
              </a:rPr>
              <a:t>2</a:t>
            </a:r>
            <a:r>
              <a:rPr lang="zh-CN" altLang="en-US" sz="2400" b="1" smtClean="0">
                <a:latin typeface="宋体" pitchFamily="2" charset="-122"/>
              </a:rPr>
              <a:t>阶，闭环系统的脉冲响应将比最少拍时多持续</a:t>
            </a:r>
            <a:r>
              <a:rPr lang="en-US" altLang="zh-CN" sz="2400" b="1" smtClean="0">
                <a:latin typeface="宋体" pitchFamily="2" charset="-122"/>
              </a:rPr>
              <a:t>1</a:t>
            </a:r>
            <a:r>
              <a:rPr lang="zh-CN" altLang="en-US" sz="2400" b="1" smtClean="0">
                <a:latin typeface="宋体" pitchFamily="2" charset="-122"/>
              </a:rPr>
              <a:t>到</a:t>
            </a:r>
            <a:r>
              <a:rPr lang="en-US" altLang="zh-CN" sz="2400" b="1" smtClean="0">
                <a:latin typeface="宋体" pitchFamily="2" charset="-122"/>
              </a:rPr>
              <a:t>2</a:t>
            </a:r>
            <a:r>
              <a:rPr lang="zh-CN" altLang="en-US" sz="2400" b="1" smtClean="0">
                <a:latin typeface="宋体" pitchFamily="2" charset="-122"/>
              </a:rPr>
              <a:t>拍才归于零，这时显然已不是最少拍系统，但仍为一有限拍系统。</a:t>
            </a:r>
          </a:p>
          <a:p>
            <a:pPr eaLnBrk="1" hangingPunct="1">
              <a:spcBef>
                <a:spcPct val="0"/>
              </a:spcBef>
              <a:buFont typeface="Wingdings" pitchFamily="2" charset="2"/>
              <a:buNone/>
            </a:pPr>
            <a:r>
              <a:rPr lang="zh-CN" altLang="en-US" sz="2400" b="1" smtClean="0">
                <a:latin typeface="宋体" pitchFamily="2" charset="-122"/>
              </a:rPr>
              <a:t>	由于维数的增高，在设置控制初值</a:t>
            </a:r>
            <a:r>
              <a:rPr lang="en-US" altLang="zh-CN" sz="2400" b="1" smtClean="0">
                <a:latin typeface="宋体" pitchFamily="2" charset="-122"/>
              </a:rPr>
              <a:t>u(0)</a:t>
            </a:r>
            <a:r>
              <a:rPr lang="zh-CN" altLang="en-US" sz="2400" b="1" smtClean="0">
                <a:latin typeface="宋体" pitchFamily="2" charset="-122"/>
              </a:rPr>
              <a:t>或选择</a:t>
            </a:r>
            <a:r>
              <a:rPr lang="en-US" altLang="zh-CN" sz="2400" b="1" smtClean="0">
                <a:latin typeface="宋体" pitchFamily="2" charset="-122"/>
              </a:rPr>
              <a:t>φ(z)</a:t>
            </a:r>
            <a:r>
              <a:rPr lang="zh-CN" altLang="en-US" sz="2400" b="1" smtClean="0">
                <a:latin typeface="宋体" pitchFamily="2" charset="-122"/>
              </a:rPr>
              <a:t>及   </a:t>
            </a:r>
            <a:r>
              <a:rPr lang="en-US" altLang="zh-CN" sz="2400" b="1" smtClean="0">
                <a:latin typeface="宋体" pitchFamily="2" charset="-122"/>
              </a:rPr>
              <a:t>1-φ(z)</a:t>
            </a:r>
            <a:r>
              <a:rPr lang="zh-CN" altLang="en-US" sz="2400" b="1" smtClean="0">
                <a:latin typeface="宋体" pitchFamily="2" charset="-122"/>
              </a:rPr>
              <a:t>中的待定系数时会增加一定的自由度。从而降低系统对参数变化的敏感性，并减小控制作用。</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323850" y="1484313"/>
            <a:ext cx="8496300" cy="5113337"/>
          </a:xfrm>
        </p:spPr>
        <p:txBody>
          <a:bodyPr/>
          <a:lstStyle/>
          <a:p>
            <a:pPr eaLnBrk="1" hangingPunct="1">
              <a:spcBef>
                <a:spcPct val="0"/>
              </a:spcBef>
              <a:buFont typeface="Wingdings" pitchFamily="2" charset="2"/>
              <a:buNone/>
            </a:pPr>
            <a:r>
              <a:rPr lang="zh-CN" altLang="en-US" sz="2400" b="1" smtClean="0">
                <a:latin typeface="宋体" pitchFamily="2" charset="-122"/>
              </a:rPr>
              <a:t>	在工业过程</a:t>
            </a:r>
            <a:r>
              <a:rPr lang="en-US" altLang="zh-CN" sz="2400" b="1" smtClean="0">
                <a:latin typeface="宋体" pitchFamily="2" charset="-122"/>
              </a:rPr>
              <a:t>(</a:t>
            </a:r>
            <a:r>
              <a:rPr lang="zh-CN" altLang="en-US" sz="2400" b="1" smtClean="0">
                <a:latin typeface="宋体" pitchFamily="2" charset="-122"/>
              </a:rPr>
              <a:t>如热工、化工</a:t>
            </a:r>
            <a:r>
              <a:rPr lang="en-US" altLang="zh-CN" sz="2400" b="1" smtClean="0">
                <a:latin typeface="宋体" pitchFamily="2" charset="-122"/>
              </a:rPr>
              <a:t>)</a:t>
            </a:r>
            <a:r>
              <a:rPr lang="zh-CN" altLang="en-US" sz="2400" b="1" smtClean="0">
                <a:latin typeface="宋体" pitchFamily="2" charset="-122"/>
              </a:rPr>
              <a:t>控制中，由于物料或能量的传输延迟，许多被控制对象具有纯滞后性质。对象的这种纯滞后性质常引起系统产生超调或者振荡。</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在控制系统设计中，对这类纯滞后对象的控制，快速性是次要的，主要要求系统没有超调或很少的超调。</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史密斯</a:t>
            </a:r>
            <a:r>
              <a:rPr lang="en-US" altLang="zh-CN" sz="2400" b="1" smtClean="0">
                <a:latin typeface="宋体" pitchFamily="2" charset="-122"/>
              </a:rPr>
              <a:t>(Smith)</a:t>
            </a:r>
            <a:r>
              <a:rPr lang="zh-CN" altLang="en-US" sz="2400" b="1" smtClean="0">
                <a:latin typeface="宋体" pitchFamily="2" charset="-122"/>
              </a:rPr>
              <a:t>预估控制和达林（</a:t>
            </a:r>
            <a:r>
              <a:rPr lang="en-US" altLang="zh-CN" sz="2400" b="1" smtClean="0">
                <a:latin typeface="宋体" pitchFamily="2" charset="-122"/>
              </a:rPr>
              <a:t>Dahlin</a:t>
            </a:r>
            <a:r>
              <a:rPr lang="zh-CN" altLang="en-US" sz="2400" b="1" smtClean="0">
                <a:latin typeface="宋体" pitchFamily="2" charset="-122"/>
              </a:rPr>
              <a:t>）算法就是专门针对工业生产过程中含有纯滞后控制对象的控制算法。</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达林算法的设计目标是：设计控制器使系统期望的闭环传递函数等价于纯滞后环节和一阶惯性环节的串联。</a:t>
            </a:r>
          </a:p>
        </p:txBody>
      </p:sp>
      <p:sp>
        <p:nvSpPr>
          <p:cNvPr id="65538" name="Rectangle 2"/>
          <p:cNvSpPr>
            <a:spLocks noGrp="1" noChangeArrowheads="1"/>
          </p:cNvSpPr>
          <p:nvPr>
            <p:ph type="title"/>
          </p:nvPr>
        </p:nvSpPr>
        <p:spPr>
          <a:xfrm>
            <a:off x="684213" y="188913"/>
            <a:ext cx="7772400" cy="1143000"/>
          </a:xfrm>
        </p:spPr>
        <p:txBody>
          <a:bodyPr/>
          <a:lstStyle/>
          <a:p>
            <a:pPr eaLnBrk="1" hangingPunct="1"/>
            <a:r>
              <a:rPr kumimoji="0" lang="en-US" altLang="zh-CN" smtClean="0">
                <a:latin typeface="宋体" pitchFamily="2" charset="-122"/>
              </a:rPr>
              <a:t>6.5 </a:t>
            </a:r>
            <a:r>
              <a:rPr kumimoji="0" lang="zh-CN" altLang="en-US" smtClean="0">
                <a:latin typeface="宋体" pitchFamily="2" charset="-122"/>
              </a:rPr>
              <a:t>达林算法</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type="body" sz="half" idx="1"/>
          </p:nvPr>
        </p:nvSpPr>
        <p:spPr>
          <a:xfrm>
            <a:off x="251520" y="260350"/>
            <a:ext cx="8712968" cy="5835650"/>
          </a:xfrm>
        </p:spPr>
        <p:txBody>
          <a:bodyPr/>
          <a:lstStyle/>
          <a:p>
            <a:pPr eaLnBrk="1" hangingPunct="1">
              <a:spcBef>
                <a:spcPct val="0"/>
              </a:spcBef>
              <a:buFont typeface="Wingdings" pitchFamily="2" charset="2"/>
              <a:buNone/>
            </a:pPr>
            <a:r>
              <a:rPr lang="en-US" altLang="zh-CN" sz="2800" b="1" dirty="0" smtClean="0">
                <a:latin typeface="宋体" pitchFamily="2" charset="-122"/>
              </a:rPr>
              <a:t>1</a:t>
            </a:r>
            <a:r>
              <a:rPr lang="zh-CN" altLang="en-US" sz="2800" b="1" dirty="0" smtClean="0">
                <a:latin typeface="宋体" pitchFamily="2" charset="-122"/>
              </a:rPr>
              <a:t>、数字控制器</a:t>
            </a:r>
            <a:r>
              <a:rPr lang="en-US" altLang="zh-CN" sz="2800" b="1" dirty="0" smtClean="0">
                <a:latin typeface="宋体" pitchFamily="2" charset="-122"/>
              </a:rPr>
              <a:t>D(z)</a:t>
            </a:r>
            <a:r>
              <a:rPr lang="zh-CN" altLang="en-US" sz="2800" b="1" dirty="0" smtClean="0">
                <a:latin typeface="宋体" pitchFamily="2" charset="-122"/>
              </a:rPr>
              <a:t>的形式</a:t>
            </a:r>
            <a:r>
              <a:rPr lang="zh-CN" altLang="en-US" sz="2800" dirty="0" smtClean="0"/>
              <a:t>	</a:t>
            </a:r>
          </a:p>
          <a:p>
            <a:pPr eaLnBrk="1" hangingPunct="1">
              <a:spcBef>
                <a:spcPct val="0"/>
              </a:spcBef>
              <a:buFont typeface="Wingdings" pitchFamily="2" charset="2"/>
              <a:buNone/>
            </a:pPr>
            <a:r>
              <a:rPr lang="zh-CN" altLang="en-US" sz="2800" b="1" dirty="0" smtClean="0">
                <a:latin typeface="宋体" pitchFamily="2" charset="-122"/>
              </a:rPr>
              <a:t>系统期望的闭环传递函数</a:t>
            </a:r>
            <a:r>
              <a:rPr lang="en-US" altLang="zh-CN" sz="2800" b="1" dirty="0" smtClean="0">
                <a:latin typeface="宋体" pitchFamily="2" charset="-122"/>
              </a:rPr>
              <a:t>Ф(s)</a:t>
            </a:r>
            <a:r>
              <a:rPr lang="zh-CN" altLang="en-US" sz="2800" b="1" dirty="0" smtClean="0">
                <a:latin typeface="宋体" pitchFamily="2" charset="-122"/>
              </a:rPr>
              <a:t>为：</a:t>
            </a:r>
          </a:p>
          <a:p>
            <a:pPr eaLnBrk="1" hangingPunct="1">
              <a:spcBef>
                <a:spcPct val="0"/>
              </a:spcBef>
            </a:pPr>
            <a:endParaRPr lang="zh-CN" altLang="en-US" sz="2800" b="1" dirty="0" smtClean="0">
              <a:latin typeface="宋体" pitchFamily="2" charset="-122"/>
            </a:endParaRPr>
          </a:p>
          <a:p>
            <a:pPr eaLnBrk="1" hangingPunct="1">
              <a:spcBef>
                <a:spcPct val="0"/>
              </a:spcBef>
            </a:pPr>
            <a:endParaRPr lang="zh-CN" altLang="en-US" sz="2800" b="1" dirty="0" smtClean="0">
              <a:latin typeface="宋体" pitchFamily="2" charset="-122"/>
            </a:endParaRPr>
          </a:p>
          <a:p>
            <a:pPr eaLnBrk="1" hangingPunct="1">
              <a:spcBef>
                <a:spcPct val="0"/>
              </a:spcBef>
              <a:buFont typeface="Wingdings" pitchFamily="2" charset="2"/>
              <a:buNone/>
            </a:pPr>
            <a:r>
              <a:rPr lang="zh-CN" altLang="en-US" sz="2800" b="1" dirty="0" smtClean="0">
                <a:latin typeface="宋体" pitchFamily="2" charset="-122"/>
              </a:rPr>
              <a:t>整</a:t>
            </a:r>
            <a:r>
              <a:rPr lang="zh-CN" altLang="en-US" sz="2800" b="1" dirty="0" smtClean="0">
                <a:latin typeface="宋体" pitchFamily="2" charset="-122"/>
              </a:rPr>
              <a:t>个闭环系统的纯滞后时间和被控对象</a:t>
            </a:r>
            <a:r>
              <a:rPr lang="en-US" altLang="zh-CN" sz="2800" b="1" dirty="0" err="1" smtClean="0">
                <a:latin typeface="宋体" pitchFamily="2" charset="-122"/>
              </a:rPr>
              <a:t>G</a:t>
            </a:r>
            <a:r>
              <a:rPr lang="en-US" altLang="zh-CN" sz="2800" b="1" baseline="-25000" dirty="0" err="1" smtClean="0">
                <a:latin typeface="宋体" pitchFamily="2" charset="-122"/>
              </a:rPr>
              <a:t>p</a:t>
            </a:r>
            <a:r>
              <a:rPr lang="en-US" altLang="zh-CN" sz="2800" b="1" dirty="0" smtClean="0">
                <a:latin typeface="宋体" pitchFamily="2" charset="-122"/>
              </a:rPr>
              <a:t>(s)</a:t>
            </a:r>
            <a:r>
              <a:rPr lang="zh-CN" altLang="en-US" sz="2800" b="1" dirty="0" smtClean="0">
                <a:latin typeface="宋体" pitchFamily="2" charset="-122"/>
              </a:rPr>
              <a:t>的纯</a:t>
            </a:r>
            <a:r>
              <a:rPr lang="zh-CN" altLang="en-US" sz="2800" b="1" dirty="0" smtClean="0">
                <a:latin typeface="宋体" pitchFamily="2" charset="-122"/>
              </a:rPr>
              <a:t>滞后时间</a:t>
            </a:r>
            <a:r>
              <a:rPr lang="en-US" altLang="zh-CN" sz="2800" b="1" dirty="0" smtClean="0">
                <a:latin typeface="宋体" pitchFamily="2" charset="-122"/>
              </a:rPr>
              <a:t>τ</a:t>
            </a:r>
            <a:r>
              <a:rPr lang="zh-CN" altLang="en-US" sz="2800" b="1" dirty="0" smtClean="0">
                <a:latin typeface="宋体" pitchFamily="2" charset="-122"/>
              </a:rPr>
              <a:t>相同。一般选定采样周期</a:t>
            </a:r>
            <a:r>
              <a:rPr lang="en-US" altLang="zh-CN" sz="2800" b="1" dirty="0" smtClean="0">
                <a:latin typeface="宋体" pitchFamily="2" charset="-122"/>
              </a:rPr>
              <a:t>T</a:t>
            </a:r>
            <a:r>
              <a:rPr lang="zh-CN" altLang="en-US" sz="2800" b="1" dirty="0" smtClean="0">
                <a:latin typeface="宋体" pitchFamily="2" charset="-122"/>
              </a:rPr>
              <a:t>和纯滞后时间</a:t>
            </a:r>
            <a:r>
              <a:rPr lang="en-US" altLang="zh-CN" sz="2800" b="1" dirty="0" smtClean="0">
                <a:latin typeface="宋体" pitchFamily="2" charset="-122"/>
              </a:rPr>
              <a:t>τ</a:t>
            </a:r>
            <a:r>
              <a:rPr lang="zh-CN" altLang="en-US" sz="2800" b="1" dirty="0" smtClean="0">
                <a:latin typeface="宋体" pitchFamily="2" charset="-122"/>
              </a:rPr>
              <a:t>之间有整数倍关系，既</a:t>
            </a:r>
            <a:r>
              <a:rPr lang="en-US" altLang="zh-CN" sz="2800" b="1" dirty="0" smtClean="0">
                <a:latin typeface="宋体" pitchFamily="2" charset="-122"/>
              </a:rPr>
              <a:t>τ=NT</a:t>
            </a:r>
            <a:r>
              <a:rPr lang="zh-CN" altLang="en-US" sz="2800" b="1" dirty="0" smtClean="0">
                <a:latin typeface="宋体" pitchFamily="2" charset="-122"/>
              </a:rPr>
              <a:t>。 </a:t>
            </a:r>
            <a:r>
              <a:rPr lang="en-US" altLang="zh-CN" sz="2800" b="1" dirty="0" smtClean="0">
                <a:latin typeface="宋体" pitchFamily="2" charset="-122"/>
              </a:rPr>
              <a:t>Ф(s)</a:t>
            </a:r>
            <a:r>
              <a:rPr lang="zh-CN" altLang="en-US" sz="2800" b="1" dirty="0" smtClean="0">
                <a:latin typeface="宋体" pitchFamily="2" charset="-122"/>
              </a:rPr>
              <a:t>对应的闭环脉冲传递函数</a:t>
            </a:r>
            <a:r>
              <a:rPr lang="en-US" altLang="zh-CN" sz="2800" b="1" dirty="0" smtClean="0">
                <a:latin typeface="宋体" pitchFamily="2" charset="-122"/>
              </a:rPr>
              <a:t>Ф(z) </a:t>
            </a:r>
            <a:endParaRPr lang="zh-CN" altLang="en-US" sz="2800" b="1" dirty="0" smtClean="0">
              <a:latin typeface="宋体" pitchFamily="2" charset="-122"/>
            </a:endParaRPr>
          </a:p>
        </p:txBody>
      </p:sp>
      <p:graphicFrame>
        <p:nvGraphicFramePr>
          <p:cNvPr id="29698" name="Object 1024"/>
          <p:cNvGraphicFramePr>
            <a:graphicFrameLocks noGrp="1" noChangeAspect="1"/>
          </p:cNvGraphicFramePr>
          <p:nvPr>
            <p:ph sz="quarter" idx="2"/>
            <p:extLst>
              <p:ext uri="{D42A27DB-BD31-4B8C-83A1-F6EECF244321}">
                <p14:modId xmlns:p14="http://schemas.microsoft.com/office/powerpoint/2010/main" val="482942304"/>
              </p:ext>
            </p:extLst>
          </p:nvPr>
        </p:nvGraphicFramePr>
        <p:xfrm>
          <a:off x="2843213" y="1124744"/>
          <a:ext cx="2580621" cy="1008459"/>
        </p:xfrm>
        <a:graphic>
          <a:graphicData uri="http://schemas.openxmlformats.org/presentationml/2006/ole">
            <mc:AlternateContent xmlns:mc="http://schemas.openxmlformats.org/markup-compatibility/2006">
              <mc:Choice xmlns:v="urn:schemas-microsoft-com:vml" Requires="v">
                <p:oleObj spid="_x0000_s29713" name="公式" r:id="rId3" imgW="1104840" imgH="431640" progId="Equation.3">
                  <p:embed/>
                </p:oleObj>
              </mc:Choice>
              <mc:Fallback>
                <p:oleObj name="公式" r:id="rId3" imgW="1104840" imgH="43164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124744"/>
                        <a:ext cx="2580621" cy="1008459"/>
                      </a:xfrm>
                      <a:prstGeom prst="rect">
                        <a:avLst/>
                      </a:prstGeom>
                      <a:noFill/>
                      <a:ln>
                        <a:noFill/>
                      </a:ln>
                      <a:effectLst/>
                    </p:spPr>
                  </p:pic>
                </p:oleObj>
              </mc:Fallback>
            </mc:AlternateContent>
          </a:graphicData>
        </a:graphic>
      </p:graphicFrame>
      <p:graphicFrame>
        <p:nvGraphicFramePr>
          <p:cNvPr id="29699" name="Object 1025"/>
          <p:cNvGraphicFramePr>
            <a:graphicFrameLocks noGrp="1" noChangeAspect="1"/>
          </p:cNvGraphicFramePr>
          <p:nvPr>
            <p:ph sz="quarter" idx="3"/>
            <p:extLst>
              <p:ext uri="{D42A27DB-BD31-4B8C-83A1-F6EECF244321}">
                <p14:modId xmlns:p14="http://schemas.microsoft.com/office/powerpoint/2010/main" val="1588638228"/>
              </p:ext>
            </p:extLst>
          </p:nvPr>
        </p:nvGraphicFramePr>
        <p:xfrm>
          <a:off x="984603" y="3789040"/>
          <a:ext cx="7115789" cy="3006529"/>
        </p:xfrm>
        <a:graphic>
          <a:graphicData uri="http://schemas.openxmlformats.org/presentationml/2006/ole">
            <mc:AlternateContent xmlns:mc="http://schemas.openxmlformats.org/markup-compatibility/2006">
              <mc:Choice xmlns:v="urn:schemas-microsoft-com:vml" Requires="v">
                <p:oleObj spid="_x0000_s29714" name="公式" r:id="rId5" imgW="4178160" imgH="1765080" progId="Equation.3">
                  <p:embed/>
                </p:oleObj>
              </mc:Choice>
              <mc:Fallback>
                <p:oleObj name="公式" r:id="rId5" imgW="4178160" imgH="176508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4603" y="3789040"/>
                        <a:ext cx="7115789" cy="3006529"/>
                      </a:xfrm>
                      <a:prstGeom prst="rect">
                        <a:avLst/>
                      </a:prstGeom>
                      <a:solidFill>
                        <a:srgbClr val="FFC000"/>
                      </a:solid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3"/>
          <p:cNvSpPr>
            <a:spLocks noGrp="1" noChangeArrowheads="1"/>
          </p:cNvSpPr>
          <p:nvPr>
            <p:ph type="body" sz="half" idx="1"/>
          </p:nvPr>
        </p:nvSpPr>
        <p:spPr>
          <a:xfrm>
            <a:off x="684213" y="549275"/>
            <a:ext cx="7775575" cy="5832475"/>
          </a:xfrm>
        </p:spPr>
        <p:txBody>
          <a:bodyPr/>
          <a:lstStyle/>
          <a:p>
            <a:pPr eaLnBrk="1" hangingPunct="1">
              <a:buFont typeface="Wingdings" pitchFamily="2" charset="2"/>
              <a:buNone/>
            </a:pPr>
            <a:r>
              <a:rPr lang="zh-CN" altLang="en-US" sz="2800" b="1" smtClean="0">
                <a:latin typeface="宋体" pitchFamily="2" charset="-122"/>
              </a:rPr>
              <a:t>（</a:t>
            </a:r>
            <a:r>
              <a:rPr lang="en-US" altLang="zh-CN" sz="2800" b="1" smtClean="0">
                <a:latin typeface="宋体" pitchFamily="2" charset="-122"/>
              </a:rPr>
              <a:t>1</a:t>
            </a:r>
            <a:r>
              <a:rPr lang="zh-CN" altLang="en-US" sz="2800" b="1" smtClean="0">
                <a:latin typeface="宋体" pitchFamily="2" charset="-122"/>
              </a:rPr>
              <a:t>）、一阶惯性环节的达林算法</a:t>
            </a:r>
          </a:p>
          <a:p>
            <a:pPr eaLnBrk="1" hangingPunct="1">
              <a:buFont typeface="Wingdings" pitchFamily="2" charset="2"/>
              <a:buNone/>
            </a:pPr>
            <a:r>
              <a:rPr lang="zh-CN" altLang="en-US" sz="2800" b="1" smtClean="0">
                <a:latin typeface="宋体" pitchFamily="2" charset="-122"/>
              </a:rPr>
              <a:t>当被控对象为带纯滞后的一阶惯性环节时</a:t>
            </a:r>
          </a:p>
          <a:p>
            <a:pPr eaLnBrk="1" hangingPunct="1">
              <a:buFont typeface="Wingdings" pitchFamily="2" charset="2"/>
              <a:buNone/>
            </a:pPr>
            <a:endParaRPr lang="zh-CN" altLang="en-US" sz="2800" b="1" smtClean="0">
              <a:latin typeface="宋体" pitchFamily="2" charset="-122"/>
            </a:endParaRPr>
          </a:p>
          <a:p>
            <a:pPr eaLnBrk="1" hangingPunct="1">
              <a:buFont typeface="Wingdings" pitchFamily="2" charset="2"/>
              <a:buNone/>
            </a:pPr>
            <a:endParaRPr lang="zh-CN" altLang="en-US" sz="2800" b="1" smtClean="0">
              <a:latin typeface="宋体" pitchFamily="2" charset="-122"/>
            </a:endParaRPr>
          </a:p>
          <a:p>
            <a:pPr eaLnBrk="1" hangingPunct="1">
              <a:buFont typeface="Wingdings" pitchFamily="2" charset="2"/>
              <a:buNone/>
            </a:pPr>
            <a:endParaRPr lang="zh-CN" altLang="en-US" sz="2800" b="1" smtClean="0">
              <a:latin typeface="宋体" pitchFamily="2" charset="-122"/>
            </a:endParaRPr>
          </a:p>
          <a:p>
            <a:pPr eaLnBrk="1" hangingPunct="1">
              <a:buFont typeface="Wingdings" pitchFamily="2" charset="2"/>
              <a:buNone/>
            </a:pPr>
            <a:endParaRPr lang="zh-CN" altLang="en-US" sz="2800" b="1" smtClean="0">
              <a:latin typeface="宋体" pitchFamily="2" charset="-122"/>
            </a:endParaRPr>
          </a:p>
          <a:p>
            <a:pPr eaLnBrk="1" hangingPunct="1">
              <a:buFont typeface="Wingdings" pitchFamily="2" charset="2"/>
              <a:buNone/>
            </a:pPr>
            <a:endParaRPr lang="zh-CN" altLang="en-US" sz="2800" b="1" smtClean="0">
              <a:latin typeface="宋体" pitchFamily="2" charset="-122"/>
            </a:endParaRPr>
          </a:p>
          <a:p>
            <a:pPr eaLnBrk="1" hangingPunct="1">
              <a:buFont typeface="Wingdings" pitchFamily="2" charset="2"/>
              <a:buNone/>
            </a:pPr>
            <a:endParaRPr lang="zh-CN" altLang="en-US" sz="2800" b="1" smtClean="0">
              <a:latin typeface="宋体" pitchFamily="2" charset="-122"/>
            </a:endParaRPr>
          </a:p>
          <a:p>
            <a:pPr eaLnBrk="1" hangingPunct="1">
              <a:buFont typeface="Wingdings" pitchFamily="2" charset="2"/>
              <a:buNone/>
            </a:pPr>
            <a:r>
              <a:rPr lang="zh-CN" altLang="en-US" sz="2800" b="1" smtClean="0">
                <a:latin typeface="宋体" pitchFamily="2" charset="-122"/>
              </a:rPr>
              <a:t>可以得到达林算法的数字控制器为：</a:t>
            </a:r>
          </a:p>
        </p:txBody>
      </p:sp>
      <p:graphicFrame>
        <p:nvGraphicFramePr>
          <p:cNvPr id="30722" name="Object 1024"/>
          <p:cNvGraphicFramePr>
            <a:graphicFrameLocks noGrp="1" noChangeAspect="1"/>
          </p:cNvGraphicFramePr>
          <p:nvPr>
            <p:ph sz="quarter" idx="2"/>
            <p:extLst>
              <p:ext uri="{D42A27DB-BD31-4B8C-83A1-F6EECF244321}">
                <p14:modId xmlns:p14="http://schemas.microsoft.com/office/powerpoint/2010/main" val="3752967758"/>
              </p:ext>
            </p:extLst>
          </p:nvPr>
        </p:nvGraphicFramePr>
        <p:xfrm>
          <a:off x="2051050" y="1700213"/>
          <a:ext cx="2087563" cy="788987"/>
        </p:xfrm>
        <a:graphic>
          <a:graphicData uri="http://schemas.openxmlformats.org/presentationml/2006/ole">
            <mc:AlternateContent xmlns:mc="http://schemas.openxmlformats.org/markup-compatibility/2006">
              <mc:Choice xmlns:v="urn:schemas-microsoft-com:vml" Requires="v">
                <p:oleObj spid="_x0000_s30751" name="公式" r:id="rId3" imgW="1143000" imgH="431640" progId="Equation.3">
                  <p:embed/>
                </p:oleObj>
              </mc:Choice>
              <mc:Fallback>
                <p:oleObj name="公式" r:id="rId3" imgW="1143000" imgH="43164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700213"/>
                        <a:ext cx="2087563" cy="788987"/>
                      </a:xfrm>
                      <a:prstGeom prst="rect">
                        <a:avLst/>
                      </a:prstGeom>
                      <a:noFill/>
                      <a:ln>
                        <a:noFill/>
                      </a:ln>
                      <a:effectLst/>
                    </p:spPr>
                  </p:pic>
                </p:oleObj>
              </mc:Fallback>
            </mc:AlternateContent>
          </a:graphicData>
        </a:graphic>
      </p:graphicFrame>
      <p:graphicFrame>
        <p:nvGraphicFramePr>
          <p:cNvPr id="30723" name="Object 1025"/>
          <p:cNvGraphicFramePr>
            <a:graphicFrameLocks noGrp="1" noChangeAspect="1"/>
          </p:cNvGraphicFramePr>
          <p:nvPr>
            <p:ph sz="quarter" idx="3"/>
            <p:extLst>
              <p:ext uri="{D42A27DB-BD31-4B8C-83A1-F6EECF244321}">
                <p14:modId xmlns:p14="http://schemas.microsoft.com/office/powerpoint/2010/main" val="2878452258"/>
              </p:ext>
            </p:extLst>
          </p:nvPr>
        </p:nvGraphicFramePr>
        <p:xfrm>
          <a:off x="2051050" y="2564904"/>
          <a:ext cx="4535488" cy="755650"/>
        </p:xfrm>
        <a:graphic>
          <a:graphicData uri="http://schemas.openxmlformats.org/presentationml/2006/ole">
            <mc:AlternateContent xmlns:mc="http://schemas.openxmlformats.org/markup-compatibility/2006">
              <mc:Choice xmlns:v="urn:schemas-microsoft-com:vml" Requires="v">
                <p:oleObj spid="_x0000_s30752" name="公式" r:id="rId5" imgW="2895480" imgH="482400" progId="Equation.3">
                  <p:embed/>
                </p:oleObj>
              </mc:Choice>
              <mc:Fallback>
                <p:oleObj name="公式" r:id="rId5" imgW="2895480" imgH="48240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2564904"/>
                        <a:ext cx="4535488" cy="755650"/>
                      </a:xfrm>
                      <a:prstGeom prst="rect">
                        <a:avLst/>
                      </a:prstGeom>
                      <a:noFill/>
                      <a:ln>
                        <a:noFill/>
                      </a:ln>
                      <a:effectLst/>
                    </p:spPr>
                  </p:pic>
                </p:oleObj>
              </mc:Fallback>
            </mc:AlternateContent>
          </a:graphicData>
        </a:graphic>
      </p:graphicFrame>
      <p:graphicFrame>
        <p:nvGraphicFramePr>
          <p:cNvPr id="30724" name="Object 1026"/>
          <p:cNvGraphicFramePr>
            <a:graphicFrameLocks noChangeAspect="1"/>
          </p:cNvGraphicFramePr>
          <p:nvPr>
            <p:extLst>
              <p:ext uri="{D42A27DB-BD31-4B8C-83A1-F6EECF244321}">
                <p14:modId xmlns:p14="http://schemas.microsoft.com/office/powerpoint/2010/main" val="2367168429"/>
              </p:ext>
            </p:extLst>
          </p:nvPr>
        </p:nvGraphicFramePr>
        <p:xfrm>
          <a:off x="2051050" y="3429000"/>
          <a:ext cx="3384550" cy="930275"/>
        </p:xfrm>
        <a:graphic>
          <a:graphicData uri="http://schemas.openxmlformats.org/presentationml/2006/ole">
            <mc:AlternateContent xmlns:mc="http://schemas.openxmlformats.org/markup-compatibility/2006">
              <mc:Choice xmlns:v="urn:schemas-microsoft-com:vml" Requires="v">
                <p:oleObj spid="_x0000_s30753" name="公式" r:id="rId7" imgW="1536480" imgH="419040" progId="Equation.3">
                  <p:embed/>
                </p:oleObj>
              </mc:Choice>
              <mc:Fallback>
                <p:oleObj name="公式" r:id="rId7" imgW="1536480" imgH="41904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3429000"/>
                        <a:ext cx="3384550" cy="930275"/>
                      </a:xfrm>
                      <a:prstGeom prst="rect">
                        <a:avLst/>
                      </a:prstGeom>
                      <a:noFill/>
                    </p:spPr>
                  </p:pic>
                </p:oleObj>
              </mc:Fallback>
            </mc:AlternateContent>
          </a:graphicData>
        </a:graphic>
      </p:graphicFrame>
      <p:graphicFrame>
        <p:nvGraphicFramePr>
          <p:cNvPr id="30725" name="Object 1027"/>
          <p:cNvGraphicFramePr>
            <a:graphicFrameLocks noChangeAspect="1"/>
          </p:cNvGraphicFramePr>
          <p:nvPr>
            <p:extLst>
              <p:ext uri="{D42A27DB-BD31-4B8C-83A1-F6EECF244321}">
                <p14:modId xmlns:p14="http://schemas.microsoft.com/office/powerpoint/2010/main" val="2336748386"/>
              </p:ext>
            </p:extLst>
          </p:nvPr>
        </p:nvGraphicFramePr>
        <p:xfrm>
          <a:off x="827088" y="5013176"/>
          <a:ext cx="7921625" cy="877888"/>
        </p:xfrm>
        <a:graphic>
          <a:graphicData uri="http://schemas.openxmlformats.org/presentationml/2006/ole">
            <mc:AlternateContent xmlns:mc="http://schemas.openxmlformats.org/markup-compatibility/2006">
              <mc:Choice xmlns:v="urn:schemas-microsoft-com:vml" Requires="v">
                <p:oleObj spid="_x0000_s30754" name="公式" r:id="rId9" imgW="4152600" imgH="457200" progId="Equation.3">
                  <p:embed/>
                </p:oleObj>
              </mc:Choice>
              <mc:Fallback>
                <p:oleObj name="公式" r:id="rId9" imgW="4152600" imgH="457200"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5013176"/>
                        <a:ext cx="7921625" cy="877888"/>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Rectangle 1026"/>
          <p:cNvSpPr>
            <a:spLocks noGrp="1" noChangeArrowheads="1"/>
          </p:cNvSpPr>
          <p:nvPr>
            <p:ph type="body" sz="half" idx="1"/>
          </p:nvPr>
        </p:nvSpPr>
        <p:spPr>
          <a:xfrm>
            <a:off x="684213" y="549275"/>
            <a:ext cx="7775575" cy="5832475"/>
          </a:xfrm>
        </p:spPr>
        <p:txBody>
          <a:bodyPr/>
          <a:lstStyle/>
          <a:p>
            <a:pPr eaLnBrk="1" hangingPunct="1">
              <a:buFont typeface="Wingdings" pitchFamily="2" charset="2"/>
              <a:buNone/>
            </a:pPr>
            <a:r>
              <a:rPr lang="zh-CN" altLang="en-US" sz="2800" b="1" smtClean="0">
                <a:latin typeface="宋体" pitchFamily="2" charset="-122"/>
              </a:rPr>
              <a:t>（</a:t>
            </a:r>
            <a:r>
              <a:rPr lang="en-US" altLang="zh-CN" sz="2800" b="1" smtClean="0">
                <a:latin typeface="宋体" pitchFamily="2" charset="-122"/>
              </a:rPr>
              <a:t>2</a:t>
            </a:r>
            <a:r>
              <a:rPr lang="zh-CN" altLang="en-US" sz="2800" b="1" smtClean="0">
                <a:latin typeface="宋体" pitchFamily="2" charset="-122"/>
              </a:rPr>
              <a:t>）二阶惯性环节的达林算法</a:t>
            </a:r>
          </a:p>
          <a:p>
            <a:pPr eaLnBrk="1" hangingPunct="1">
              <a:buFont typeface="Wingdings" pitchFamily="2" charset="2"/>
              <a:buNone/>
            </a:pPr>
            <a:r>
              <a:rPr lang="zh-CN" altLang="en-US" sz="2800" b="1" smtClean="0">
                <a:latin typeface="宋体" pitchFamily="2" charset="-122"/>
              </a:rPr>
              <a:t>当被控对象为带纯滞后的二阶惯性环节时</a:t>
            </a:r>
          </a:p>
          <a:p>
            <a:pPr eaLnBrk="1" hangingPunct="1">
              <a:buFont typeface="Wingdings" pitchFamily="2" charset="2"/>
              <a:buNone/>
            </a:pPr>
            <a:endParaRPr lang="zh-CN" altLang="en-US" sz="2800" b="1" smtClean="0">
              <a:latin typeface="宋体" pitchFamily="2" charset="-122"/>
            </a:endParaRPr>
          </a:p>
          <a:p>
            <a:pPr eaLnBrk="1" hangingPunct="1">
              <a:buFont typeface="Wingdings" pitchFamily="2" charset="2"/>
              <a:buNone/>
            </a:pPr>
            <a:endParaRPr lang="zh-CN" altLang="en-US" sz="2800" b="1" smtClean="0">
              <a:latin typeface="宋体" pitchFamily="2" charset="-122"/>
            </a:endParaRPr>
          </a:p>
          <a:p>
            <a:pPr eaLnBrk="1" hangingPunct="1">
              <a:buFont typeface="Wingdings" pitchFamily="2" charset="2"/>
              <a:buNone/>
            </a:pPr>
            <a:endParaRPr lang="zh-CN" altLang="en-US" sz="2800" b="1" smtClean="0">
              <a:latin typeface="宋体" pitchFamily="2" charset="-122"/>
            </a:endParaRPr>
          </a:p>
          <a:p>
            <a:pPr eaLnBrk="1" hangingPunct="1">
              <a:buFont typeface="Wingdings" pitchFamily="2" charset="2"/>
              <a:buNone/>
            </a:pPr>
            <a:r>
              <a:rPr lang="zh-CN" altLang="en-US" sz="2800" b="1" smtClean="0">
                <a:latin typeface="宋体" pitchFamily="2" charset="-122"/>
              </a:rPr>
              <a:t>其中：</a:t>
            </a:r>
          </a:p>
          <a:p>
            <a:pPr eaLnBrk="1" hangingPunct="1">
              <a:buFont typeface="Wingdings" pitchFamily="2" charset="2"/>
              <a:buNone/>
            </a:pPr>
            <a:endParaRPr lang="zh-CN" altLang="en-US" sz="2800" b="1" smtClean="0">
              <a:latin typeface="宋体" pitchFamily="2" charset="-122"/>
            </a:endParaRPr>
          </a:p>
          <a:p>
            <a:pPr eaLnBrk="1" hangingPunct="1">
              <a:buFont typeface="Wingdings" pitchFamily="2" charset="2"/>
              <a:buNone/>
            </a:pPr>
            <a:endParaRPr lang="zh-CN" altLang="en-US" sz="2800" b="1" smtClean="0">
              <a:latin typeface="宋体" pitchFamily="2" charset="-122"/>
            </a:endParaRPr>
          </a:p>
          <a:p>
            <a:pPr eaLnBrk="1" hangingPunct="1">
              <a:buFont typeface="Wingdings" pitchFamily="2" charset="2"/>
              <a:buNone/>
            </a:pPr>
            <a:r>
              <a:rPr lang="zh-CN" altLang="en-US" sz="2800" b="1" smtClean="0">
                <a:latin typeface="宋体" pitchFamily="2" charset="-122"/>
              </a:rPr>
              <a:t>可以得到达林算法的数字控制器为：</a:t>
            </a:r>
          </a:p>
        </p:txBody>
      </p:sp>
      <p:graphicFrame>
        <p:nvGraphicFramePr>
          <p:cNvPr id="31746" name="Object 1024"/>
          <p:cNvGraphicFramePr>
            <a:graphicFrameLocks noGrp="1" noChangeAspect="1"/>
          </p:cNvGraphicFramePr>
          <p:nvPr>
            <p:ph sz="quarter" idx="2"/>
            <p:extLst>
              <p:ext uri="{D42A27DB-BD31-4B8C-83A1-F6EECF244321}">
                <p14:modId xmlns:p14="http://schemas.microsoft.com/office/powerpoint/2010/main" val="1851027501"/>
              </p:ext>
            </p:extLst>
          </p:nvPr>
        </p:nvGraphicFramePr>
        <p:xfrm>
          <a:off x="1619250" y="1484784"/>
          <a:ext cx="2087563" cy="631825"/>
        </p:xfrm>
        <a:graphic>
          <a:graphicData uri="http://schemas.openxmlformats.org/presentationml/2006/ole">
            <mc:AlternateContent xmlns:mc="http://schemas.openxmlformats.org/markup-compatibility/2006">
              <mc:Choice xmlns:v="urn:schemas-microsoft-com:vml" Requires="v">
                <p:oleObj spid="_x0000_s31789" name="公式" r:id="rId3" imgW="1511280" imgH="457200" progId="Equation.3">
                  <p:embed/>
                </p:oleObj>
              </mc:Choice>
              <mc:Fallback>
                <p:oleObj name="公式" r:id="rId3" imgW="1511280" imgH="4572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484784"/>
                        <a:ext cx="2087563" cy="631825"/>
                      </a:xfrm>
                      <a:prstGeom prst="rect">
                        <a:avLst/>
                      </a:prstGeom>
                      <a:noFill/>
                      <a:ln>
                        <a:noFill/>
                      </a:ln>
                      <a:effectLst/>
                    </p:spPr>
                  </p:pic>
                </p:oleObj>
              </mc:Fallback>
            </mc:AlternateContent>
          </a:graphicData>
        </a:graphic>
      </p:graphicFrame>
      <p:graphicFrame>
        <p:nvGraphicFramePr>
          <p:cNvPr id="31747" name="Object 1025"/>
          <p:cNvGraphicFramePr>
            <a:graphicFrameLocks noGrp="1" noChangeAspect="1"/>
          </p:cNvGraphicFramePr>
          <p:nvPr>
            <p:ph sz="quarter" idx="3"/>
            <p:extLst>
              <p:ext uri="{D42A27DB-BD31-4B8C-83A1-F6EECF244321}">
                <p14:modId xmlns:p14="http://schemas.microsoft.com/office/powerpoint/2010/main" val="1482401944"/>
              </p:ext>
            </p:extLst>
          </p:nvPr>
        </p:nvGraphicFramePr>
        <p:xfrm>
          <a:off x="1619250" y="2204864"/>
          <a:ext cx="5257800" cy="644525"/>
        </p:xfrm>
        <a:graphic>
          <a:graphicData uri="http://schemas.openxmlformats.org/presentationml/2006/ole">
            <mc:AlternateContent xmlns:mc="http://schemas.openxmlformats.org/markup-compatibility/2006">
              <mc:Choice xmlns:v="urn:schemas-microsoft-com:vml" Requires="v">
                <p:oleObj spid="_x0000_s31790" name="公式" r:id="rId5" imgW="3936960" imgH="482400" progId="Equation.3">
                  <p:embed/>
                </p:oleObj>
              </mc:Choice>
              <mc:Fallback>
                <p:oleObj name="公式" r:id="rId5" imgW="3936960" imgH="48240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2204864"/>
                        <a:ext cx="5257800" cy="644525"/>
                      </a:xfrm>
                      <a:prstGeom prst="rect">
                        <a:avLst/>
                      </a:prstGeom>
                      <a:noFill/>
                      <a:ln>
                        <a:noFill/>
                      </a:ln>
                      <a:effectLst/>
                    </p:spPr>
                  </p:pic>
                </p:oleObj>
              </mc:Fallback>
            </mc:AlternateContent>
          </a:graphicData>
        </a:graphic>
      </p:graphicFrame>
      <p:graphicFrame>
        <p:nvGraphicFramePr>
          <p:cNvPr id="31748" name="Object 1026"/>
          <p:cNvGraphicFramePr>
            <a:graphicFrameLocks noChangeAspect="1"/>
          </p:cNvGraphicFramePr>
          <p:nvPr>
            <p:extLst>
              <p:ext uri="{D42A27DB-BD31-4B8C-83A1-F6EECF244321}">
                <p14:modId xmlns:p14="http://schemas.microsoft.com/office/powerpoint/2010/main" val="2945200742"/>
              </p:ext>
            </p:extLst>
          </p:nvPr>
        </p:nvGraphicFramePr>
        <p:xfrm>
          <a:off x="1763713" y="3573016"/>
          <a:ext cx="3384550" cy="719137"/>
        </p:xfrm>
        <a:graphic>
          <a:graphicData uri="http://schemas.openxmlformats.org/presentationml/2006/ole">
            <mc:AlternateContent xmlns:mc="http://schemas.openxmlformats.org/markup-compatibility/2006">
              <mc:Choice xmlns:v="urn:schemas-microsoft-com:vml" Requires="v">
                <p:oleObj spid="_x0000_s31791" name="公式" r:id="rId7" imgW="1536480" imgH="419040" progId="Equation.3">
                  <p:embed/>
                </p:oleObj>
              </mc:Choice>
              <mc:Fallback>
                <p:oleObj name="公式" r:id="rId7" imgW="1536480" imgH="41904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3573016"/>
                        <a:ext cx="3384550" cy="719137"/>
                      </a:xfrm>
                      <a:prstGeom prst="rect">
                        <a:avLst/>
                      </a:prstGeom>
                      <a:noFill/>
                    </p:spPr>
                  </p:pic>
                </p:oleObj>
              </mc:Fallback>
            </mc:AlternateContent>
          </a:graphicData>
        </a:graphic>
      </p:graphicFrame>
      <p:graphicFrame>
        <p:nvGraphicFramePr>
          <p:cNvPr id="31749" name="Object 1027"/>
          <p:cNvGraphicFramePr>
            <a:graphicFrameLocks noChangeAspect="1"/>
          </p:cNvGraphicFramePr>
          <p:nvPr>
            <p:extLst>
              <p:ext uri="{D42A27DB-BD31-4B8C-83A1-F6EECF244321}">
                <p14:modId xmlns:p14="http://schemas.microsoft.com/office/powerpoint/2010/main" val="1077256625"/>
              </p:ext>
            </p:extLst>
          </p:nvPr>
        </p:nvGraphicFramePr>
        <p:xfrm>
          <a:off x="658813" y="5013176"/>
          <a:ext cx="8115300" cy="877887"/>
        </p:xfrm>
        <a:graphic>
          <a:graphicData uri="http://schemas.openxmlformats.org/presentationml/2006/ole">
            <mc:AlternateContent xmlns:mc="http://schemas.openxmlformats.org/markup-compatibility/2006">
              <mc:Choice xmlns:v="urn:schemas-microsoft-com:vml" Requires="v">
                <p:oleObj spid="_x0000_s31792" name="公式" r:id="rId9" imgW="4254480" imgH="457200" progId="Equation.3">
                  <p:embed/>
                </p:oleObj>
              </mc:Choice>
              <mc:Fallback>
                <p:oleObj name="公式" r:id="rId9" imgW="4254480" imgH="457200"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813" y="5013176"/>
                        <a:ext cx="8115300" cy="877887"/>
                      </a:xfrm>
                      <a:prstGeom prst="rect">
                        <a:avLst/>
                      </a:prstGeom>
                      <a:noFill/>
                    </p:spPr>
                  </p:pic>
                </p:oleObj>
              </mc:Fallback>
            </mc:AlternateContent>
          </a:graphicData>
        </a:graphic>
      </p:graphicFrame>
      <p:graphicFrame>
        <p:nvGraphicFramePr>
          <p:cNvPr id="31750" name="Object 1028"/>
          <p:cNvGraphicFramePr>
            <a:graphicFrameLocks noChangeAspect="1"/>
          </p:cNvGraphicFramePr>
          <p:nvPr>
            <p:extLst>
              <p:ext uri="{D42A27DB-BD31-4B8C-83A1-F6EECF244321}">
                <p14:modId xmlns:p14="http://schemas.microsoft.com/office/powerpoint/2010/main" val="3957584164"/>
              </p:ext>
            </p:extLst>
          </p:nvPr>
        </p:nvGraphicFramePr>
        <p:xfrm>
          <a:off x="1763713" y="2924944"/>
          <a:ext cx="3097212" cy="588963"/>
        </p:xfrm>
        <a:graphic>
          <a:graphicData uri="http://schemas.openxmlformats.org/presentationml/2006/ole">
            <mc:AlternateContent xmlns:mc="http://schemas.openxmlformats.org/markup-compatibility/2006">
              <mc:Choice xmlns:v="urn:schemas-microsoft-com:vml" Requires="v">
                <p:oleObj spid="_x0000_s31793" name="公式" r:id="rId11" imgW="2070000" imgH="431640" progId="Equation.3">
                  <p:embed/>
                </p:oleObj>
              </mc:Choice>
              <mc:Fallback>
                <p:oleObj name="公式" r:id="rId11" imgW="2070000" imgH="431640" progId="Equation.3">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713" y="2924944"/>
                        <a:ext cx="3097212" cy="588963"/>
                      </a:xfrm>
                      <a:prstGeom prst="rect">
                        <a:avLst/>
                      </a:prstGeom>
                      <a:noFill/>
                    </p:spPr>
                  </p:pic>
                </p:oleObj>
              </mc:Fallback>
            </mc:AlternateContent>
          </a:graphicData>
        </a:graphic>
      </p:graphicFrame>
      <p:graphicFrame>
        <p:nvGraphicFramePr>
          <p:cNvPr id="31751" name="Object 1029"/>
          <p:cNvGraphicFramePr>
            <a:graphicFrameLocks noChangeAspect="1"/>
          </p:cNvGraphicFramePr>
          <p:nvPr>
            <p:extLst>
              <p:ext uri="{D42A27DB-BD31-4B8C-83A1-F6EECF244321}">
                <p14:modId xmlns:p14="http://schemas.microsoft.com/office/powerpoint/2010/main" val="1777305447"/>
              </p:ext>
            </p:extLst>
          </p:nvPr>
        </p:nvGraphicFramePr>
        <p:xfrm>
          <a:off x="4932363" y="2924944"/>
          <a:ext cx="4032250" cy="576263"/>
        </p:xfrm>
        <a:graphic>
          <a:graphicData uri="http://schemas.openxmlformats.org/presentationml/2006/ole">
            <mc:AlternateContent xmlns:mc="http://schemas.openxmlformats.org/markup-compatibility/2006">
              <mc:Choice xmlns:v="urn:schemas-microsoft-com:vml" Requires="v">
                <p:oleObj spid="_x0000_s31794" name="公式" r:id="rId13" imgW="2654280" imgH="431640" progId="Equation.3">
                  <p:embed/>
                </p:oleObj>
              </mc:Choice>
              <mc:Fallback>
                <p:oleObj name="公式" r:id="rId13" imgW="2654280" imgH="431640" progId="Equation.3">
                  <p:embed/>
                  <p:pic>
                    <p:nvPicPr>
                      <p:cNvPr id="0" name="Object 10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32363" y="2924944"/>
                        <a:ext cx="4032250" cy="576263"/>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
          <p:cNvSpPr>
            <a:spLocks noGrp="1" noChangeArrowheads="1"/>
          </p:cNvSpPr>
          <p:nvPr>
            <p:ph type="body" sz="half" idx="1"/>
          </p:nvPr>
        </p:nvSpPr>
        <p:spPr>
          <a:xfrm>
            <a:off x="685800" y="609600"/>
            <a:ext cx="8001000" cy="5486400"/>
          </a:xfrm>
        </p:spPr>
        <p:txBody>
          <a:bodyPr/>
          <a:lstStyle/>
          <a:p>
            <a:pPr eaLnBrk="1" hangingPunct="1">
              <a:spcBef>
                <a:spcPct val="0"/>
              </a:spcBef>
              <a:buFont typeface="Wingdings" pitchFamily="2" charset="2"/>
              <a:buNone/>
            </a:pPr>
            <a:r>
              <a:rPr lang="en-US" altLang="zh-CN" sz="2400" b="1" smtClean="0">
                <a:latin typeface="宋体" pitchFamily="2" charset="-122"/>
              </a:rPr>
              <a:t>2</a:t>
            </a:r>
            <a:r>
              <a:rPr lang="zh-CN" altLang="en-US" sz="2400" b="1" smtClean="0">
                <a:latin typeface="宋体" pitchFamily="2" charset="-122"/>
              </a:rPr>
              <a:t>、振铃现象及其消除</a:t>
            </a:r>
          </a:p>
          <a:p>
            <a:pPr eaLnBrk="1" hangingPunct="1">
              <a:spcBef>
                <a:spcPct val="0"/>
              </a:spcBef>
              <a:buFont typeface="Wingdings" pitchFamily="2" charset="2"/>
              <a:buNone/>
            </a:pPr>
            <a:r>
              <a:rPr lang="zh-CN" altLang="en-US" sz="2400" b="1" smtClean="0">
                <a:latin typeface="宋体" pitchFamily="2" charset="-122"/>
              </a:rPr>
              <a:t>	所谓振铃（</a:t>
            </a:r>
            <a:r>
              <a:rPr lang="en-US" altLang="zh-CN" sz="2400" b="1" smtClean="0">
                <a:latin typeface="宋体" pitchFamily="2" charset="-122"/>
              </a:rPr>
              <a:t>Ringing</a:t>
            </a:r>
            <a:r>
              <a:rPr lang="zh-CN" altLang="en-US" sz="2400" b="1" smtClean="0">
                <a:latin typeface="宋体" pitchFamily="2" charset="-122"/>
              </a:rPr>
              <a:t>）现象，是指数字控制器的输出</a:t>
            </a:r>
            <a:r>
              <a:rPr lang="en-US" altLang="zh-CN" sz="2400" b="1" smtClean="0">
                <a:latin typeface="宋体" pitchFamily="2" charset="-122"/>
              </a:rPr>
              <a:t>u(k)</a:t>
            </a:r>
            <a:r>
              <a:rPr lang="zh-CN" altLang="en-US" sz="2400" b="1" smtClean="0">
                <a:latin typeface="宋体" pitchFamily="2" charset="-122"/>
              </a:rPr>
              <a:t>以</a:t>
            </a:r>
            <a:r>
              <a:rPr lang="en-US" altLang="zh-CN" sz="2400" b="1" smtClean="0">
                <a:latin typeface="宋体" pitchFamily="2" charset="-122"/>
              </a:rPr>
              <a:t>1/2</a:t>
            </a:r>
            <a:r>
              <a:rPr lang="zh-CN" altLang="en-US" sz="2400" b="1" smtClean="0">
                <a:latin typeface="宋体" pitchFamily="2" charset="-122"/>
              </a:rPr>
              <a:t>采样频率（</a:t>
            </a:r>
            <a:r>
              <a:rPr lang="en-US" altLang="zh-CN" sz="2400" b="1" smtClean="0">
                <a:latin typeface="宋体" pitchFamily="2" charset="-122"/>
              </a:rPr>
              <a:t>2T</a:t>
            </a:r>
            <a:r>
              <a:rPr lang="zh-CN" altLang="en-US" sz="2400" b="1" smtClean="0">
                <a:latin typeface="宋体" pitchFamily="2" charset="-122"/>
              </a:rPr>
              <a:t>采样周期） 大幅度上下摆动。振铃现象对系统的输出几乎无影响，但会增加执行机构的磨损，并影响多参数系统的稳定性。</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例：被控对象传递函数为：</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采样周期</a:t>
            </a:r>
            <a:r>
              <a:rPr lang="en-US" altLang="zh-CN" sz="2400" b="1" smtClean="0">
                <a:latin typeface="宋体" pitchFamily="2" charset="-122"/>
              </a:rPr>
              <a:t>T</a:t>
            </a:r>
            <a:r>
              <a:rPr lang="zh-CN" altLang="en-US" sz="2400" b="1" smtClean="0">
                <a:latin typeface="宋体" pitchFamily="2" charset="-122"/>
              </a:rPr>
              <a:t>为1</a:t>
            </a:r>
            <a:r>
              <a:rPr lang="en-US" altLang="zh-CN" sz="2400" b="1" smtClean="0">
                <a:latin typeface="宋体" pitchFamily="2" charset="-122"/>
              </a:rPr>
              <a:t>s，</a:t>
            </a:r>
            <a:r>
              <a:rPr lang="zh-CN" altLang="en-US" sz="2400" b="1" smtClean="0">
                <a:latin typeface="宋体" pitchFamily="2" charset="-122"/>
              </a:rPr>
              <a:t>则</a:t>
            </a:r>
            <a:r>
              <a:rPr lang="zh-CN" altLang="en-US" sz="2400" smtClean="0">
                <a:latin typeface="黑体" pitchFamily="2" charset="-122"/>
                <a:ea typeface="黑体" pitchFamily="2" charset="-122"/>
              </a:rPr>
              <a:t>广义对象的脉冲传递函数为</a:t>
            </a:r>
            <a:endParaRPr lang="zh-CN" altLang="en-US" sz="2400" b="1" smtClean="0">
              <a:latin typeface="宋体" pitchFamily="2" charset="-122"/>
            </a:endParaRPr>
          </a:p>
          <a:p>
            <a:pPr eaLnBrk="1" hangingPunct="1">
              <a:lnSpc>
                <a:spcPct val="80000"/>
              </a:lnSpc>
            </a:pPr>
            <a:endParaRPr lang="zh-CN" altLang="en-US" sz="2400" b="1" smtClean="0">
              <a:latin typeface="宋体" pitchFamily="2" charset="-122"/>
            </a:endParaRPr>
          </a:p>
          <a:p>
            <a:pPr eaLnBrk="1" hangingPunct="1">
              <a:lnSpc>
                <a:spcPct val="80000"/>
              </a:lnSpc>
            </a:pPr>
            <a:endParaRPr lang="zh-CN" altLang="en-US" sz="2400" b="1" smtClean="0">
              <a:latin typeface="宋体" pitchFamily="2" charset="-122"/>
            </a:endParaRPr>
          </a:p>
          <a:p>
            <a:pPr eaLnBrk="1" hangingPunct="1">
              <a:lnSpc>
                <a:spcPct val="80000"/>
              </a:lnSpc>
            </a:pPr>
            <a:endParaRPr lang="zh-CN" altLang="en-US" sz="2400" b="1" smtClean="0">
              <a:latin typeface="宋体" pitchFamily="2" charset="-122"/>
            </a:endParaRPr>
          </a:p>
          <a:p>
            <a:pPr eaLnBrk="1" hangingPunct="1">
              <a:spcBef>
                <a:spcPct val="0"/>
              </a:spcBef>
              <a:buFont typeface="Wingdings" pitchFamily="2" charset="2"/>
              <a:buNone/>
            </a:pPr>
            <a:r>
              <a:rPr lang="zh-CN" altLang="en-US" sz="2400" smtClean="0">
                <a:latin typeface="Arial" charset="0"/>
                <a:ea typeface="黑体" pitchFamily="2" charset="-122"/>
              </a:rPr>
              <a:t>	</a:t>
            </a:r>
            <a:r>
              <a:rPr lang="zh-CN" altLang="en-US" sz="2400" b="1" smtClean="0">
                <a:latin typeface="宋体" pitchFamily="2" charset="-122"/>
              </a:rPr>
              <a:t>按达林算法选取</a:t>
            </a:r>
            <a:r>
              <a:rPr lang="en-US" altLang="zh-CN" sz="2400" b="1" smtClean="0">
                <a:latin typeface="宋体" pitchFamily="2" charset="-122"/>
              </a:rPr>
              <a:t>Φ(z)，</a:t>
            </a:r>
            <a:r>
              <a:rPr lang="zh-CN" altLang="en-US" sz="2400" b="1" smtClean="0">
                <a:latin typeface="宋体" pitchFamily="2" charset="-122"/>
              </a:rPr>
              <a:t>纯滞后时间为2</a:t>
            </a:r>
            <a:r>
              <a:rPr lang="en-US" altLang="zh-CN" sz="2400" b="1" smtClean="0">
                <a:latin typeface="宋体" pitchFamily="2" charset="-122"/>
              </a:rPr>
              <a:t>s，</a:t>
            </a:r>
            <a:r>
              <a:rPr lang="zh-CN" altLang="en-US" sz="2400" b="1" smtClean="0">
                <a:latin typeface="宋体" pitchFamily="2" charset="-122"/>
              </a:rPr>
              <a:t>时间常数选为</a:t>
            </a:r>
            <a:r>
              <a:rPr lang="en-US" altLang="zh-CN" sz="2400" b="1" smtClean="0">
                <a:latin typeface="宋体" pitchFamily="2" charset="-122"/>
              </a:rPr>
              <a:t>2s。</a:t>
            </a:r>
            <a:r>
              <a:rPr lang="zh-CN" altLang="en-US" sz="2400" b="1" smtClean="0">
                <a:latin typeface="宋体" pitchFamily="2" charset="-122"/>
              </a:rPr>
              <a:t>则</a:t>
            </a:r>
            <a:r>
              <a:rPr lang="zh-CN" altLang="en-US" sz="2400" smtClean="0">
                <a:latin typeface="Arial" charset="0"/>
                <a:ea typeface="黑体" pitchFamily="2" charset="-122"/>
              </a:rPr>
              <a:t>：</a:t>
            </a:r>
          </a:p>
        </p:txBody>
      </p:sp>
      <p:graphicFrame>
        <p:nvGraphicFramePr>
          <p:cNvPr id="32770" name="Object 0"/>
          <p:cNvGraphicFramePr>
            <a:graphicFrameLocks noGrp="1" noChangeAspect="1"/>
          </p:cNvGraphicFramePr>
          <p:nvPr>
            <p:ph sz="quarter" idx="2"/>
            <p:extLst>
              <p:ext uri="{D42A27DB-BD31-4B8C-83A1-F6EECF244321}">
                <p14:modId xmlns:p14="http://schemas.microsoft.com/office/powerpoint/2010/main" val="870217967"/>
              </p:ext>
            </p:extLst>
          </p:nvPr>
        </p:nvGraphicFramePr>
        <p:xfrm>
          <a:off x="4495800" y="2819400"/>
          <a:ext cx="1371600" cy="608013"/>
        </p:xfrm>
        <a:graphic>
          <a:graphicData uri="http://schemas.openxmlformats.org/presentationml/2006/ole">
            <mc:AlternateContent xmlns:mc="http://schemas.openxmlformats.org/markup-compatibility/2006">
              <mc:Choice xmlns:v="urn:schemas-microsoft-com:vml" Requires="v">
                <p:oleObj spid="_x0000_s32792" name="公式" r:id="rId3" imgW="1002960" imgH="444240" progId="Equation.3">
                  <p:embed/>
                </p:oleObj>
              </mc:Choice>
              <mc:Fallback>
                <p:oleObj name="公式" r:id="rId3" imgW="1002960" imgH="44424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819400"/>
                        <a:ext cx="1371600" cy="608013"/>
                      </a:xfrm>
                      <a:prstGeom prst="rect">
                        <a:avLst/>
                      </a:prstGeom>
                      <a:noFill/>
                      <a:ln>
                        <a:noFill/>
                      </a:ln>
                      <a:effectLst/>
                    </p:spPr>
                  </p:pic>
                </p:oleObj>
              </mc:Fallback>
            </mc:AlternateContent>
          </a:graphicData>
        </a:graphic>
      </p:graphicFrame>
      <p:graphicFrame>
        <p:nvGraphicFramePr>
          <p:cNvPr id="32771" name="Object 1"/>
          <p:cNvGraphicFramePr>
            <a:graphicFrameLocks noChangeAspect="1"/>
          </p:cNvGraphicFramePr>
          <p:nvPr>
            <p:extLst>
              <p:ext uri="{D42A27DB-BD31-4B8C-83A1-F6EECF244321}">
                <p14:modId xmlns:p14="http://schemas.microsoft.com/office/powerpoint/2010/main" val="270761486"/>
              </p:ext>
            </p:extLst>
          </p:nvPr>
        </p:nvGraphicFramePr>
        <p:xfrm>
          <a:off x="1905000" y="4191000"/>
          <a:ext cx="4497388" cy="685800"/>
        </p:xfrm>
        <a:graphic>
          <a:graphicData uri="http://schemas.openxmlformats.org/presentationml/2006/ole">
            <mc:AlternateContent xmlns:mc="http://schemas.openxmlformats.org/markup-compatibility/2006">
              <mc:Choice xmlns:v="urn:schemas-microsoft-com:vml" Requires="v">
                <p:oleObj spid="_x0000_s32793" name="Equation" r:id="rId5" imgW="2908080" imgH="444240" progId="Equation.3">
                  <p:embed/>
                </p:oleObj>
              </mc:Choice>
              <mc:Fallback>
                <p:oleObj name="Equation" r:id="rId5" imgW="2908080" imgH="44424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191000"/>
                        <a:ext cx="4497388" cy="685800"/>
                      </a:xfrm>
                      <a:prstGeom prst="rect">
                        <a:avLst/>
                      </a:prstGeom>
                      <a:noFill/>
                    </p:spPr>
                  </p:pic>
                </p:oleObj>
              </mc:Fallback>
            </mc:AlternateContent>
          </a:graphicData>
        </a:graphic>
      </p:graphicFrame>
      <p:graphicFrame>
        <p:nvGraphicFramePr>
          <p:cNvPr id="32772" name="Object 2"/>
          <p:cNvGraphicFramePr>
            <a:graphicFrameLocks noChangeAspect="1"/>
          </p:cNvGraphicFramePr>
          <p:nvPr>
            <p:extLst>
              <p:ext uri="{D42A27DB-BD31-4B8C-83A1-F6EECF244321}">
                <p14:modId xmlns:p14="http://schemas.microsoft.com/office/powerpoint/2010/main" val="669753203"/>
              </p:ext>
            </p:extLst>
          </p:nvPr>
        </p:nvGraphicFramePr>
        <p:xfrm>
          <a:off x="1066800" y="5867400"/>
          <a:ext cx="7021513" cy="698500"/>
        </p:xfrm>
        <a:graphic>
          <a:graphicData uri="http://schemas.openxmlformats.org/presentationml/2006/ole">
            <mc:AlternateContent xmlns:mc="http://schemas.openxmlformats.org/markup-compatibility/2006">
              <mc:Choice xmlns:v="urn:schemas-microsoft-com:vml" Requires="v">
                <p:oleObj spid="_x0000_s32794" name="Equation" r:id="rId7" imgW="3187440" imgH="406080" progId="Equation.3">
                  <p:embed/>
                </p:oleObj>
              </mc:Choice>
              <mc:Fallback>
                <p:oleObj name="Equation" r:id="rId7" imgW="3187440" imgH="40608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5867400"/>
                        <a:ext cx="7021513" cy="698500"/>
                      </a:xfrm>
                      <a:prstGeom prst="rect">
                        <a:avLst/>
                      </a:prstGeom>
                      <a:solidFill>
                        <a:srgbClr val="FFC000"/>
                      </a:solidFill>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idx="1"/>
          </p:nvPr>
        </p:nvSpPr>
        <p:spPr>
          <a:xfrm>
            <a:off x="685800" y="609600"/>
            <a:ext cx="7772400" cy="5486400"/>
          </a:xfrm>
        </p:spPr>
        <p:txBody>
          <a:bodyPr/>
          <a:lstStyle/>
          <a:p>
            <a:pPr eaLnBrk="1" hangingPunct="1">
              <a:lnSpc>
                <a:spcPct val="130000"/>
              </a:lnSpc>
              <a:buFont typeface="Wingdings" pitchFamily="2" charset="2"/>
              <a:buNone/>
            </a:pPr>
            <a:r>
              <a:rPr lang="zh-CN" altLang="en-US" sz="2400" b="1" dirty="0" smtClean="0">
                <a:latin typeface="宋体" pitchFamily="2" charset="-122"/>
              </a:rPr>
              <a:t>数字控制器</a:t>
            </a:r>
            <a:r>
              <a:rPr lang="en-US" altLang="zh-CN" sz="2400" b="1" dirty="0" smtClean="0">
                <a:latin typeface="宋体" pitchFamily="2" charset="-122"/>
              </a:rPr>
              <a:t>D(z)</a:t>
            </a:r>
            <a:r>
              <a:rPr lang="zh-CN" altLang="en-US" sz="2400" b="1" dirty="0" smtClean="0">
                <a:latin typeface="宋体" pitchFamily="2" charset="-122"/>
              </a:rPr>
              <a:t>为</a:t>
            </a:r>
          </a:p>
          <a:p>
            <a:pPr eaLnBrk="1" hangingPunct="1">
              <a:lnSpc>
                <a:spcPct val="130000"/>
              </a:lnSpc>
              <a:buFont typeface="Wingdings" pitchFamily="2" charset="2"/>
              <a:buNone/>
            </a:pPr>
            <a:endParaRPr lang="zh-CN" altLang="en-US" sz="2400" b="1" dirty="0" smtClean="0">
              <a:latin typeface="宋体" pitchFamily="2" charset="-122"/>
            </a:endParaRPr>
          </a:p>
          <a:p>
            <a:pPr eaLnBrk="1" hangingPunct="1">
              <a:lnSpc>
                <a:spcPct val="130000"/>
              </a:lnSpc>
              <a:buFont typeface="Wingdings" pitchFamily="2" charset="2"/>
              <a:buNone/>
            </a:pPr>
            <a:r>
              <a:rPr lang="zh-CN" altLang="en-US" sz="2400" b="1" dirty="0" smtClean="0">
                <a:latin typeface="宋体" pitchFamily="2" charset="-122"/>
              </a:rPr>
              <a:t>单位阶跃输入下闭环系统的输出</a:t>
            </a:r>
            <a:r>
              <a:rPr lang="en-US" altLang="zh-CN" sz="2400" b="1" dirty="0" smtClean="0">
                <a:latin typeface="宋体" pitchFamily="2" charset="-122"/>
              </a:rPr>
              <a:t>Z</a:t>
            </a:r>
            <a:r>
              <a:rPr lang="zh-CN" altLang="en-US" sz="2400" b="1" dirty="0" smtClean="0">
                <a:latin typeface="宋体" pitchFamily="2" charset="-122"/>
              </a:rPr>
              <a:t>变换为</a:t>
            </a:r>
          </a:p>
          <a:p>
            <a:pPr eaLnBrk="1" hangingPunct="1">
              <a:lnSpc>
                <a:spcPct val="130000"/>
              </a:lnSpc>
              <a:buFont typeface="Wingdings" pitchFamily="2" charset="2"/>
              <a:buNone/>
            </a:pPr>
            <a:endParaRPr lang="zh-CN" altLang="en-US" sz="2400" b="1" dirty="0" smtClean="0">
              <a:latin typeface="宋体" pitchFamily="2" charset="-122"/>
            </a:endParaRPr>
          </a:p>
          <a:p>
            <a:pPr eaLnBrk="1" hangingPunct="1">
              <a:lnSpc>
                <a:spcPct val="130000"/>
              </a:lnSpc>
              <a:buFont typeface="Wingdings" pitchFamily="2" charset="2"/>
              <a:buNone/>
            </a:pPr>
            <a:endParaRPr lang="zh-CN" altLang="en-US" sz="2400" b="1" dirty="0" smtClean="0">
              <a:latin typeface="宋体" pitchFamily="2" charset="-122"/>
            </a:endParaRPr>
          </a:p>
          <a:p>
            <a:pPr eaLnBrk="1" hangingPunct="1">
              <a:lnSpc>
                <a:spcPct val="130000"/>
              </a:lnSpc>
              <a:buFont typeface="Wingdings" pitchFamily="2" charset="2"/>
              <a:buNone/>
            </a:pPr>
            <a:r>
              <a:rPr lang="zh-CN" altLang="en-US" sz="2400" b="1" dirty="0" smtClean="0">
                <a:latin typeface="宋体" pitchFamily="2" charset="-122"/>
              </a:rPr>
              <a:t>控制量的</a:t>
            </a:r>
            <a:r>
              <a:rPr lang="en-US" altLang="zh-CN" sz="2400" b="1" dirty="0" smtClean="0">
                <a:latin typeface="宋体" pitchFamily="2" charset="-122"/>
              </a:rPr>
              <a:t>Z</a:t>
            </a:r>
            <a:r>
              <a:rPr lang="zh-CN" altLang="en-US" sz="2400" b="1" dirty="0" smtClean="0">
                <a:latin typeface="宋体" pitchFamily="2" charset="-122"/>
              </a:rPr>
              <a:t>变换为</a:t>
            </a:r>
          </a:p>
          <a:p>
            <a:pPr eaLnBrk="1" hangingPunct="1">
              <a:lnSpc>
                <a:spcPct val="130000"/>
              </a:lnSpc>
              <a:buFont typeface="Wingdings" pitchFamily="2" charset="2"/>
              <a:buNone/>
            </a:pPr>
            <a:endParaRPr lang="zh-CN" altLang="en-US" sz="2400" b="1" dirty="0" smtClean="0">
              <a:latin typeface="宋体" pitchFamily="2" charset="-122"/>
            </a:endParaRPr>
          </a:p>
          <a:p>
            <a:pPr eaLnBrk="1" hangingPunct="1">
              <a:lnSpc>
                <a:spcPct val="130000"/>
              </a:lnSpc>
              <a:spcBef>
                <a:spcPct val="70000"/>
              </a:spcBef>
              <a:buFont typeface="Wingdings" pitchFamily="2" charset="2"/>
              <a:buNone/>
            </a:pPr>
            <a:r>
              <a:rPr lang="zh-CN" altLang="en-US" sz="2400" b="1" dirty="0" smtClean="0">
                <a:latin typeface="宋体" pitchFamily="2" charset="-122"/>
              </a:rPr>
              <a:t>   系统的输出以指数形式的趋于稳态值，而控制量则以2</a:t>
            </a:r>
            <a:r>
              <a:rPr lang="en-US" altLang="zh-CN" sz="2400" b="1" dirty="0" smtClean="0">
                <a:latin typeface="宋体" pitchFamily="2" charset="-122"/>
              </a:rPr>
              <a:t>T</a:t>
            </a:r>
            <a:r>
              <a:rPr lang="zh-CN" altLang="en-US" sz="2400" b="1" dirty="0" smtClean="0">
                <a:latin typeface="宋体" pitchFamily="2" charset="-122"/>
              </a:rPr>
              <a:t>大幅度衰减振荡</a:t>
            </a:r>
            <a:r>
              <a:rPr lang="zh-CN" altLang="en-US" sz="2400" dirty="0" smtClean="0">
                <a:latin typeface="Arial" charset="0"/>
                <a:ea typeface="黑体" pitchFamily="2" charset="-122"/>
              </a:rPr>
              <a:t>。</a:t>
            </a:r>
          </a:p>
        </p:txBody>
      </p:sp>
      <p:graphicFrame>
        <p:nvGraphicFramePr>
          <p:cNvPr id="33794" name="Object 1024"/>
          <p:cNvGraphicFramePr>
            <a:graphicFrameLocks noChangeAspect="1"/>
          </p:cNvGraphicFramePr>
          <p:nvPr>
            <p:extLst>
              <p:ext uri="{D42A27DB-BD31-4B8C-83A1-F6EECF244321}">
                <p14:modId xmlns:p14="http://schemas.microsoft.com/office/powerpoint/2010/main" val="2821438842"/>
              </p:ext>
            </p:extLst>
          </p:nvPr>
        </p:nvGraphicFramePr>
        <p:xfrm>
          <a:off x="1377950" y="1124744"/>
          <a:ext cx="5014913" cy="635000"/>
        </p:xfrm>
        <a:graphic>
          <a:graphicData uri="http://schemas.openxmlformats.org/presentationml/2006/ole">
            <mc:AlternateContent xmlns:mc="http://schemas.openxmlformats.org/markup-compatibility/2006">
              <mc:Choice xmlns:v="urn:schemas-microsoft-com:vml" Requires="v">
                <p:oleObj spid="_x0000_s33816" name="Equation" r:id="rId3" imgW="3288960" imgH="419040" progId="Equation.3">
                  <p:embed/>
                </p:oleObj>
              </mc:Choice>
              <mc:Fallback>
                <p:oleObj name="Equation" r:id="rId3" imgW="3288960" imgH="41904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7950" y="1124744"/>
                        <a:ext cx="5014913" cy="635000"/>
                      </a:xfrm>
                      <a:prstGeom prst="rect">
                        <a:avLst/>
                      </a:prstGeom>
                      <a:noFill/>
                    </p:spPr>
                  </p:pic>
                </p:oleObj>
              </mc:Fallback>
            </mc:AlternateContent>
          </a:graphicData>
        </a:graphic>
      </p:graphicFrame>
      <p:graphicFrame>
        <p:nvGraphicFramePr>
          <p:cNvPr id="33795" name="Object 1025"/>
          <p:cNvGraphicFramePr>
            <a:graphicFrameLocks noChangeAspect="1"/>
          </p:cNvGraphicFramePr>
          <p:nvPr>
            <p:extLst>
              <p:ext uri="{D42A27DB-BD31-4B8C-83A1-F6EECF244321}">
                <p14:modId xmlns:p14="http://schemas.microsoft.com/office/powerpoint/2010/main" val="1044810509"/>
              </p:ext>
            </p:extLst>
          </p:nvPr>
        </p:nvGraphicFramePr>
        <p:xfrm>
          <a:off x="1066800" y="2348880"/>
          <a:ext cx="6553200" cy="652463"/>
        </p:xfrm>
        <a:graphic>
          <a:graphicData uri="http://schemas.openxmlformats.org/presentationml/2006/ole">
            <mc:AlternateContent xmlns:mc="http://schemas.openxmlformats.org/markup-compatibility/2006">
              <mc:Choice xmlns:v="urn:schemas-microsoft-com:vml" Requires="v">
                <p:oleObj spid="_x0000_s33817" name="Equation" r:id="rId5" imgW="4190760" imgH="419040" progId="Equation.3">
                  <p:embed/>
                </p:oleObj>
              </mc:Choice>
              <mc:Fallback>
                <p:oleObj name="Equation" r:id="rId5" imgW="4190760" imgH="41904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2348880"/>
                        <a:ext cx="6553200" cy="652463"/>
                      </a:xfrm>
                      <a:prstGeom prst="rect">
                        <a:avLst/>
                      </a:prstGeom>
                      <a:noFill/>
                    </p:spPr>
                  </p:pic>
                </p:oleObj>
              </mc:Fallback>
            </mc:AlternateContent>
          </a:graphicData>
        </a:graphic>
      </p:graphicFrame>
      <p:graphicFrame>
        <p:nvGraphicFramePr>
          <p:cNvPr id="33796" name="Object 1026"/>
          <p:cNvGraphicFramePr>
            <a:graphicFrameLocks noChangeAspect="1"/>
          </p:cNvGraphicFramePr>
          <p:nvPr>
            <p:extLst>
              <p:ext uri="{D42A27DB-BD31-4B8C-83A1-F6EECF244321}">
                <p14:modId xmlns:p14="http://schemas.microsoft.com/office/powerpoint/2010/main" val="3534570530"/>
              </p:ext>
            </p:extLst>
          </p:nvPr>
        </p:nvGraphicFramePr>
        <p:xfrm>
          <a:off x="1110952" y="3789040"/>
          <a:ext cx="6629400" cy="652463"/>
        </p:xfrm>
        <a:graphic>
          <a:graphicData uri="http://schemas.openxmlformats.org/presentationml/2006/ole">
            <mc:AlternateContent xmlns:mc="http://schemas.openxmlformats.org/markup-compatibility/2006">
              <mc:Choice xmlns:v="urn:schemas-microsoft-com:vml" Requires="v">
                <p:oleObj spid="_x0000_s33818" name="Equation" r:id="rId7" imgW="4635360" imgH="419040" progId="Equation.3">
                  <p:embed/>
                </p:oleObj>
              </mc:Choice>
              <mc:Fallback>
                <p:oleObj name="Equation" r:id="rId7" imgW="4635360" imgH="41904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0952" y="3789040"/>
                        <a:ext cx="6629400" cy="652463"/>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3"/>
          <p:cNvSpPr>
            <a:spLocks noGrp="1" noChangeArrowheads="1"/>
          </p:cNvSpPr>
          <p:nvPr>
            <p:ph type="body" sz="half" idx="1"/>
          </p:nvPr>
        </p:nvSpPr>
        <p:spPr>
          <a:xfrm>
            <a:off x="323850" y="1341438"/>
            <a:ext cx="8207375" cy="5183187"/>
          </a:xfrm>
        </p:spPr>
        <p:txBody>
          <a:bodyPr/>
          <a:lstStyle/>
          <a:p>
            <a:pPr eaLnBrk="1" hangingPunct="1">
              <a:buFont typeface="Wingdings" pitchFamily="2" charset="2"/>
              <a:buNone/>
            </a:pPr>
            <a:r>
              <a:rPr lang="zh-CN" altLang="en-US" sz="2000" b="1" smtClean="0">
                <a:latin typeface="宋体" pitchFamily="2" charset="-122"/>
              </a:rPr>
              <a:t>	典型信号的</a:t>
            </a:r>
            <a:r>
              <a:rPr lang="en-US" altLang="zh-CN" sz="2000" b="1" smtClean="0">
                <a:latin typeface="宋体" pitchFamily="2" charset="-122"/>
              </a:rPr>
              <a:t>Z</a:t>
            </a:r>
            <a:r>
              <a:rPr lang="zh-CN" altLang="en-US" sz="2000" b="1" smtClean="0">
                <a:latin typeface="宋体" pitchFamily="2" charset="-122"/>
              </a:rPr>
              <a:t>变换</a:t>
            </a:r>
          </a:p>
          <a:p>
            <a:pPr eaLnBrk="1" hangingPunct="1">
              <a:buFont typeface="Wingdings" pitchFamily="2" charset="2"/>
              <a:buNone/>
            </a:pPr>
            <a:endParaRPr lang="zh-CN" altLang="en-US" sz="2000" b="1" smtClean="0">
              <a:latin typeface="宋体" pitchFamily="2" charset="-122"/>
            </a:endParaRPr>
          </a:p>
          <a:p>
            <a:pPr eaLnBrk="1" hangingPunct="1">
              <a:buFont typeface="Wingdings" pitchFamily="2" charset="2"/>
              <a:buNone/>
            </a:pPr>
            <a:r>
              <a:rPr lang="zh-CN" altLang="en-US" sz="2000" b="1" smtClean="0">
                <a:latin typeface="宋体" pitchFamily="2" charset="-122"/>
              </a:rPr>
              <a:t>	（</a:t>
            </a:r>
            <a:r>
              <a:rPr lang="en-US" altLang="zh-CN" sz="2000" b="1" smtClean="0">
                <a:latin typeface="宋体" pitchFamily="2" charset="-122"/>
              </a:rPr>
              <a:t>1</a:t>
            </a:r>
            <a:r>
              <a:rPr lang="zh-CN" altLang="en-US" sz="2000" b="1" smtClean="0">
                <a:latin typeface="宋体" pitchFamily="2" charset="-122"/>
              </a:rPr>
              <a:t>）单位脉冲函数</a:t>
            </a:r>
            <a:endParaRPr lang="en-US" altLang="zh-CN" sz="2000" b="1" smtClean="0">
              <a:latin typeface="宋体" pitchFamily="2" charset="-122"/>
            </a:endParaRPr>
          </a:p>
          <a:p>
            <a:pPr eaLnBrk="1" hangingPunct="1">
              <a:buFont typeface="Wingdings" pitchFamily="2" charset="2"/>
              <a:buNone/>
            </a:pPr>
            <a:endParaRPr lang="zh-CN" altLang="en-US" sz="2000" b="1" smtClean="0">
              <a:latin typeface="宋体" pitchFamily="2" charset="-122"/>
            </a:endParaRPr>
          </a:p>
          <a:p>
            <a:pPr eaLnBrk="1" hangingPunct="1">
              <a:buFont typeface="Wingdings" pitchFamily="2" charset="2"/>
              <a:buNone/>
            </a:pPr>
            <a:r>
              <a:rPr lang="zh-CN" altLang="en-US" sz="2000" b="1" smtClean="0">
                <a:latin typeface="宋体" pitchFamily="2" charset="-122"/>
              </a:rPr>
              <a:t>	（</a:t>
            </a:r>
            <a:r>
              <a:rPr lang="en-US" altLang="zh-CN" sz="2000" b="1" smtClean="0">
                <a:latin typeface="宋体" pitchFamily="2" charset="-122"/>
              </a:rPr>
              <a:t>2</a:t>
            </a:r>
            <a:r>
              <a:rPr lang="zh-CN" altLang="en-US" sz="2000" b="1" smtClean="0">
                <a:latin typeface="宋体" pitchFamily="2" charset="-122"/>
              </a:rPr>
              <a:t>）单位阶跃函数</a:t>
            </a:r>
          </a:p>
          <a:p>
            <a:pPr eaLnBrk="1" hangingPunct="1">
              <a:buFont typeface="Wingdings" pitchFamily="2" charset="2"/>
              <a:buNone/>
            </a:pPr>
            <a:endParaRPr lang="zh-CN" altLang="en-US" sz="2000" b="1" smtClean="0">
              <a:latin typeface="宋体" pitchFamily="2" charset="-122"/>
            </a:endParaRPr>
          </a:p>
          <a:p>
            <a:pPr eaLnBrk="1" hangingPunct="1">
              <a:buFont typeface="Wingdings" pitchFamily="2" charset="2"/>
              <a:buNone/>
            </a:pPr>
            <a:endParaRPr lang="zh-CN" altLang="en-US" sz="2000" b="1" smtClean="0">
              <a:latin typeface="宋体" pitchFamily="2" charset="-122"/>
            </a:endParaRPr>
          </a:p>
          <a:p>
            <a:pPr eaLnBrk="1" hangingPunct="1">
              <a:buFont typeface="Wingdings" pitchFamily="2" charset="2"/>
              <a:buNone/>
            </a:pPr>
            <a:r>
              <a:rPr lang="zh-CN" altLang="en-US" sz="2000" b="1" smtClean="0">
                <a:latin typeface="宋体" pitchFamily="2" charset="-122"/>
              </a:rPr>
              <a:t>	（</a:t>
            </a:r>
            <a:r>
              <a:rPr lang="en-US" altLang="zh-CN" sz="2000" b="1" smtClean="0">
                <a:latin typeface="宋体" pitchFamily="2" charset="-122"/>
              </a:rPr>
              <a:t>3</a:t>
            </a:r>
            <a:r>
              <a:rPr lang="zh-CN" altLang="en-US" sz="2000" b="1" smtClean="0">
                <a:latin typeface="宋体" pitchFamily="2" charset="-122"/>
              </a:rPr>
              <a:t>）单位速度函数</a:t>
            </a:r>
          </a:p>
          <a:p>
            <a:pPr eaLnBrk="1" hangingPunct="1">
              <a:buFont typeface="Wingdings" pitchFamily="2" charset="2"/>
              <a:buNone/>
            </a:pPr>
            <a:endParaRPr lang="zh-CN" altLang="en-US" sz="2000" b="1" smtClean="0">
              <a:latin typeface="宋体" pitchFamily="2" charset="-122"/>
            </a:endParaRPr>
          </a:p>
          <a:p>
            <a:pPr eaLnBrk="1" hangingPunct="1">
              <a:buFont typeface="Wingdings" pitchFamily="2" charset="2"/>
              <a:buNone/>
            </a:pPr>
            <a:endParaRPr lang="zh-CN" altLang="en-US" sz="2000" b="1" smtClean="0">
              <a:latin typeface="宋体" pitchFamily="2" charset="-122"/>
            </a:endParaRPr>
          </a:p>
          <a:p>
            <a:pPr eaLnBrk="1" hangingPunct="1">
              <a:buFont typeface="Wingdings" pitchFamily="2" charset="2"/>
              <a:buNone/>
            </a:pPr>
            <a:r>
              <a:rPr lang="zh-CN" altLang="en-US" sz="2000" b="1" smtClean="0">
                <a:latin typeface="宋体" pitchFamily="2" charset="-122"/>
              </a:rPr>
              <a:t>	（</a:t>
            </a:r>
            <a:r>
              <a:rPr lang="en-US" altLang="zh-CN" sz="2000" b="1" smtClean="0">
                <a:latin typeface="宋体" pitchFamily="2" charset="-122"/>
              </a:rPr>
              <a:t>4</a:t>
            </a:r>
            <a:r>
              <a:rPr lang="zh-CN" altLang="en-US" sz="2000" b="1" smtClean="0">
                <a:latin typeface="宋体" pitchFamily="2" charset="-122"/>
              </a:rPr>
              <a:t>）单位加速度函数</a:t>
            </a:r>
          </a:p>
          <a:p>
            <a:pPr eaLnBrk="1" hangingPunct="1">
              <a:buFont typeface="Wingdings" pitchFamily="2" charset="2"/>
              <a:buNone/>
            </a:pPr>
            <a:endParaRPr lang="zh-CN" altLang="en-US" sz="2000" b="1" smtClean="0">
              <a:latin typeface="宋体" pitchFamily="2" charset="-122"/>
            </a:endParaRPr>
          </a:p>
          <a:p>
            <a:pPr eaLnBrk="1" hangingPunct="1">
              <a:buFont typeface="Wingdings" pitchFamily="2" charset="2"/>
              <a:buNone/>
            </a:pPr>
            <a:r>
              <a:rPr lang="zh-CN" altLang="en-US" sz="2000" b="1" smtClean="0">
                <a:latin typeface="宋体" pitchFamily="2" charset="-122"/>
              </a:rPr>
              <a:t>	（5）典型输入函数	</a:t>
            </a:r>
          </a:p>
        </p:txBody>
      </p:sp>
      <p:graphicFrame>
        <p:nvGraphicFramePr>
          <p:cNvPr id="2050" name="Object 0"/>
          <p:cNvGraphicFramePr>
            <a:graphicFrameLocks noGrp="1" noChangeAspect="1"/>
          </p:cNvGraphicFramePr>
          <p:nvPr>
            <p:ph sz="quarter" idx="2"/>
            <p:extLst>
              <p:ext uri="{D42A27DB-BD31-4B8C-83A1-F6EECF244321}">
                <p14:modId xmlns:p14="http://schemas.microsoft.com/office/powerpoint/2010/main" val="2706197429"/>
              </p:ext>
            </p:extLst>
          </p:nvPr>
        </p:nvGraphicFramePr>
        <p:xfrm>
          <a:off x="3830638" y="1905000"/>
          <a:ext cx="2957512" cy="433388"/>
        </p:xfrm>
        <a:graphic>
          <a:graphicData uri="http://schemas.openxmlformats.org/presentationml/2006/ole">
            <mc:AlternateContent xmlns:mc="http://schemas.openxmlformats.org/markup-compatibility/2006">
              <mc:Choice xmlns:v="urn:schemas-microsoft-com:vml" Requires="v">
                <p:oleObj spid="_x0000_s2086" name="公式" r:id="rId3" imgW="1473120" imgH="215640" progId="Equation.3">
                  <p:embed/>
                </p:oleObj>
              </mc:Choice>
              <mc:Fallback>
                <p:oleObj name="公式" r:id="rId3" imgW="1473120" imgH="21564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0638" y="1905000"/>
                        <a:ext cx="2957512" cy="433388"/>
                      </a:xfrm>
                      <a:prstGeom prst="rect">
                        <a:avLst/>
                      </a:prstGeom>
                      <a:noFill/>
                      <a:ln>
                        <a:noFill/>
                      </a:ln>
                      <a:effectLst/>
                    </p:spPr>
                  </p:pic>
                </p:oleObj>
              </mc:Fallback>
            </mc:AlternateContent>
          </a:graphicData>
        </a:graphic>
      </p:graphicFrame>
      <p:graphicFrame>
        <p:nvGraphicFramePr>
          <p:cNvPr id="2051" name="Object 1"/>
          <p:cNvGraphicFramePr>
            <a:graphicFrameLocks noGrp="1" noChangeAspect="1"/>
          </p:cNvGraphicFramePr>
          <p:nvPr>
            <p:ph sz="quarter" idx="3"/>
            <p:extLst>
              <p:ext uri="{D42A27DB-BD31-4B8C-83A1-F6EECF244321}">
                <p14:modId xmlns:p14="http://schemas.microsoft.com/office/powerpoint/2010/main" val="4193801594"/>
              </p:ext>
            </p:extLst>
          </p:nvPr>
        </p:nvGraphicFramePr>
        <p:xfrm>
          <a:off x="3689350" y="2514600"/>
          <a:ext cx="3095625" cy="755650"/>
        </p:xfrm>
        <a:graphic>
          <a:graphicData uri="http://schemas.openxmlformats.org/presentationml/2006/ole">
            <mc:AlternateContent xmlns:mc="http://schemas.openxmlformats.org/markup-compatibility/2006">
              <mc:Choice xmlns:v="urn:schemas-microsoft-com:vml" Requires="v">
                <p:oleObj spid="_x0000_s2087" name="公式" r:id="rId5" imgW="1612800" imgH="393480" progId="Equation.3">
                  <p:embed/>
                </p:oleObj>
              </mc:Choice>
              <mc:Fallback>
                <p:oleObj name="公式" r:id="rId5" imgW="1612800" imgH="39348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9350" y="2514600"/>
                        <a:ext cx="3095625" cy="755650"/>
                      </a:xfrm>
                      <a:prstGeom prst="rect">
                        <a:avLst/>
                      </a:prstGeom>
                      <a:noFill/>
                      <a:ln>
                        <a:noFill/>
                      </a:ln>
                      <a:effectLst/>
                    </p:spPr>
                  </p:pic>
                </p:oleObj>
              </mc:Fallback>
            </mc:AlternateContent>
          </a:graphicData>
        </a:graphic>
      </p:graphicFrame>
      <p:graphicFrame>
        <p:nvGraphicFramePr>
          <p:cNvPr id="2052" name="Object 2"/>
          <p:cNvGraphicFramePr>
            <a:graphicFrameLocks noChangeAspect="1"/>
          </p:cNvGraphicFramePr>
          <p:nvPr>
            <p:extLst>
              <p:ext uri="{D42A27DB-BD31-4B8C-83A1-F6EECF244321}">
                <p14:modId xmlns:p14="http://schemas.microsoft.com/office/powerpoint/2010/main" val="3319357298"/>
              </p:ext>
            </p:extLst>
          </p:nvPr>
        </p:nvGraphicFramePr>
        <p:xfrm>
          <a:off x="3581400" y="3505200"/>
          <a:ext cx="4319588" cy="933450"/>
        </p:xfrm>
        <a:graphic>
          <a:graphicData uri="http://schemas.openxmlformats.org/presentationml/2006/ole">
            <mc:AlternateContent xmlns:mc="http://schemas.openxmlformats.org/markup-compatibility/2006">
              <mc:Choice xmlns:v="urn:schemas-microsoft-com:vml" Requires="v">
                <p:oleObj spid="_x0000_s2088" name="公式" r:id="rId7" imgW="1777680" imgH="444240" progId="Equation.3">
                  <p:embed/>
                </p:oleObj>
              </mc:Choice>
              <mc:Fallback>
                <p:oleObj name="公式" r:id="rId7" imgW="1777680" imgH="44424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3505200"/>
                        <a:ext cx="4319588" cy="933450"/>
                      </a:xfrm>
                      <a:prstGeom prst="rect">
                        <a:avLst/>
                      </a:prstGeom>
                      <a:noFill/>
                      <a:ln>
                        <a:noFill/>
                      </a:ln>
                      <a:effectLst/>
                    </p:spPr>
                  </p:pic>
                </p:oleObj>
              </mc:Fallback>
            </mc:AlternateContent>
          </a:graphicData>
        </a:graphic>
      </p:graphicFrame>
      <p:graphicFrame>
        <p:nvGraphicFramePr>
          <p:cNvPr id="2053" name="Object 3"/>
          <p:cNvGraphicFramePr>
            <a:graphicFrameLocks noChangeAspect="1"/>
          </p:cNvGraphicFramePr>
          <p:nvPr>
            <p:extLst>
              <p:ext uri="{D42A27DB-BD31-4B8C-83A1-F6EECF244321}">
                <p14:modId xmlns:p14="http://schemas.microsoft.com/office/powerpoint/2010/main" val="2260031690"/>
              </p:ext>
            </p:extLst>
          </p:nvPr>
        </p:nvGraphicFramePr>
        <p:xfrm>
          <a:off x="3581400" y="4572000"/>
          <a:ext cx="4824413" cy="862013"/>
        </p:xfrm>
        <a:graphic>
          <a:graphicData uri="http://schemas.openxmlformats.org/presentationml/2006/ole">
            <mc:AlternateContent xmlns:mc="http://schemas.openxmlformats.org/markup-compatibility/2006">
              <mc:Choice xmlns:v="urn:schemas-microsoft-com:vml" Requires="v">
                <p:oleObj spid="_x0000_s2089" name="公式" r:id="rId9" imgW="2247840" imgH="444240" progId="Equation.3">
                  <p:embed/>
                </p:oleObj>
              </mc:Choice>
              <mc:Fallback>
                <p:oleObj name="公式" r:id="rId9" imgW="2247840" imgH="44424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4572000"/>
                        <a:ext cx="4824413" cy="862013"/>
                      </a:xfrm>
                      <a:prstGeom prst="rect">
                        <a:avLst/>
                      </a:prstGeom>
                      <a:noFill/>
                      <a:ln>
                        <a:noFill/>
                      </a:ln>
                      <a:effectLst/>
                    </p:spPr>
                  </p:pic>
                </p:oleObj>
              </mc:Fallback>
            </mc:AlternateContent>
          </a:graphicData>
        </a:graphic>
      </p:graphicFrame>
      <p:graphicFrame>
        <p:nvGraphicFramePr>
          <p:cNvPr id="2054" name="Object 4"/>
          <p:cNvGraphicFramePr>
            <a:graphicFrameLocks noChangeAspect="1"/>
          </p:cNvGraphicFramePr>
          <p:nvPr>
            <p:extLst>
              <p:ext uri="{D42A27DB-BD31-4B8C-83A1-F6EECF244321}">
                <p14:modId xmlns:p14="http://schemas.microsoft.com/office/powerpoint/2010/main" val="3485268414"/>
              </p:ext>
            </p:extLst>
          </p:nvPr>
        </p:nvGraphicFramePr>
        <p:xfrm>
          <a:off x="3581400" y="5638800"/>
          <a:ext cx="4800600" cy="914400"/>
        </p:xfrm>
        <a:graphic>
          <a:graphicData uri="http://schemas.openxmlformats.org/presentationml/2006/ole">
            <mc:AlternateContent xmlns:mc="http://schemas.openxmlformats.org/markup-compatibility/2006">
              <mc:Choice xmlns:v="urn:schemas-microsoft-com:vml" Requires="v">
                <p:oleObj spid="_x0000_s2090" name="Equation" r:id="rId11" imgW="2108160" imgH="393480" progId="Equation.3">
                  <p:embed/>
                </p:oleObj>
              </mc:Choice>
              <mc:Fallback>
                <p:oleObj name="Equation" r:id="rId11" imgW="2108160" imgH="393480"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81400" y="5638800"/>
                        <a:ext cx="4800600" cy="914400"/>
                      </a:xfrm>
                      <a:prstGeom prst="rect">
                        <a:avLst/>
                      </a:prstGeom>
                      <a:solidFill>
                        <a:srgbClr val="FFC000"/>
                      </a:solidFill>
                      <a:ln>
                        <a:noFill/>
                      </a:ln>
                      <a:effec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3" y="307975"/>
            <a:ext cx="8809037"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3406775"/>
            <a:ext cx="45339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700" y="3406775"/>
            <a:ext cx="453390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Text Box 5"/>
          <p:cNvSpPr txBox="1">
            <a:spLocks noChangeArrowheads="1"/>
          </p:cNvSpPr>
          <p:nvPr/>
        </p:nvSpPr>
        <p:spPr bwMode="auto">
          <a:xfrm>
            <a:off x="0" y="2781300"/>
            <a:ext cx="435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ctr" hangingPunct="0">
              <a:spcBef>
                <a:spcPct val="50000"/>
              </a:spcBef>
              <a:spcAft>
                <a:spcPct val="0"/>
              </a:spcAft>
              <a:defRPr sz="1600">
                <a:solidFill>
                  <a:schemeClr val="tx1"/>
                </a:solidFill>
                <a:latin typeface="Arial" charset="0"/>
                <a:ea typeface="宋体" pitchFamily="2" charset="-122"/>
              </a:defRPr>
            </a:lvl6pPr>
            <a:lvl7pPr marL="2971800" indent="-228600" algn="ctr" eaLnBrk="0" fontAlgn="ctr" hangingPunct="0">
              <a:spcBef>
                <a:spcPct val="50000"/>
              </a:spcBef>
              <a:spcAft>
                <a:spcPct val="0"/>
              </a:spcAft>
              <a:defRPr sz="1600">
                <a:solidFill>
                  <a:schemeClr val="tx1"/>
                </a:solidFill>
                <a:latin typeface="Arial" charset="0"/>
                <a:ea typeface="宋体" pitchFamily="2" charset="-122"/>
              </a:defRPr>
            </a:lvl7pPr>
            <a:lvl8pPr marL="3429000" indent="-228600" algn="ctr" eaLnBrk="0" fontAlgn="ctr" hangingPunct="0">
              <a:spcBef>
                <a:spcPct val="50000"/>
              </a:spcBef>
              <a:spcAft>
                <a:spcPct val="0"/>
              </a:spcAft>
              <a:defRPr sz="1600">
                <a:solidFill>
                  <a:schemeClr val="tx1"/>
                </a:solidFill>
                <a:latin typeface="Arial" charset="0"/>
                <a:ea typeface="宋体" pitchFamily="2" charset="-122"/>
              </a:defRPr>
            </a:lvl8pPr>
            <a:lvl9pPr marL="3886200" indent="-228600" algn="ctr" eaLnBrk="0" fontAlgn="ctr" hangingPunct="0">
              <a:spcBef>
                <a:spcPct val="50000"/>
              </a:spcBef>
              <a:spcAft>
                <a:spcPct val="0"/>
              </a:spcAft>
              <a:defRPr sz="1600">
                <a:solidFill>
                  <a:schemeClr val="tx1"/>
                </a:solidFill>
                <a:latin typeface="Arial" charset="0"/>
                <a:ea typeface="宋体" pitchFamily="2" charset="-122"/>
              </a:defRPr>
            </a:lvl9pPr>
          </a:lstStyle>
          <a:p>
            <a:pPr eaLnBrk="1" hangingPunct="1"/>
            <a:r>
              <a:rPr lang="zh-CN" altLang="en-US" sz="2400" b="1">
                <a:latin typeface="宋体" pitchFamily="2" charset="-122"/>
              </a:rPr>
              <a:t>误差</a:t>
            </a:r>
            <a:r>
              <a:rPr lang="en-US" altLang="zh-CN" sz="2400" b="1">
                <a:latin typeface="宋体" pitchFamily="2" charset="-122"/>
              </a:rPr>
              <a:t>(</a:t>
            </a:r>
            <a:r>
              <a:rPr lang="zh-CN" altLang="en-US" sz="2400" b="1">
                <a:latin typeface="宋体" pitchFamily="2" charset="-122"/>
              </a:rPr>
              <a:t>黑</a:t>
            </a:r>
            <a:r>
              <a:rPr lang="en-US" altLang="zh-CN" sz="2400" b="1">
                <a:latin typeface="宋体" pitchFamily="2" charset="-122"/>
              </a:rPr>
              <a:t>)</a:t>
            </a:r>
            <a:r>
              <a:rPr lang="zh-CN" altLang="en-US" sz="2400" b="1">
                <a:latin typeface="宋体" pitchFamily="2" charset="-122"/>
              </a:rPr>
              <a:t>与控制</a:t>
            </a:r>
            <a:r>
              <a:rPr lang="en-US" altLang="zh-CN" sz="2400" b="1">
                <a:latin typeface="宋体" pitchFamily="2" charset="-122"/>
              </a:rPr>
              <a:t>(</a:t>
            </a:r>
            <a:r>
              <a:rPr lang="zh-CN" altLang="en-US" sz="2400" b="1">
                <a:latin typeface="宋体" pitchFamily="2" charset="-122"/>
              </a:rPr>
              <a:t>蓝</a:t>
            </a:r>
            <a:r>
              <a:rPr lang="en-US" altLang="zh-CN" sz="2400" b="1">
                <a:latin typeface="宋体" pitchFamily="2" charset="-122"/>
              </a:rPr>
              <a:t>)</a:t>
            </a:r>
            <a:r>
              <a:rPr lang="zh-CN" altLang="en-US" sz="2400" b="1">
                <a:latin typeface="宋体" pitchFamily="2" charset="-122"/>
              </a:rPr>
              <a:t>输出</a:t>
            </a:r>
          </a:p>
        </p:txBody>
      </p:sp>
      <p:sp>
        <p:nvSpPr>
          <p:cNvPr id="66566" name="Text Box 6"/>
          <p:cNvSpPr txBox="1">
            <a:spLocks noChangeArrowheads="1"/>
          </p:cNvSpPr>
          <p:nvPr/>
        </p:nvSpPr>
        <p:spPr bwMode="auto">
          <a:xfrm>
            <a:off x="4500563" y="2781300"/>
            <a:ext cx="435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ctr" hangingPunct="0">
              <a:spcBef>
                <a:spcPct val="50000"/>
              </a:spcBef>
              <a:spcAft>
                <a:spcPct val="0"/>
              </a:spcAft>
              <a:defRPr sz="1600">
                <a:solidFill>
                  <a:schemeClr val="tx1"/>
                </a:solidFill>
                <a:latin typeface="Arial" charset="0"/>
                <a:ea typeface="宋体" pitchFamily="2" charset="-122"/>
              </a:defRPr>
            </a:lvl6pPr>
            <a:lvl7pPr marL="2971800" indent="-228600" algn="ctr" eaLnBrk="0" fontAlgn="ctr" hangingPunct="0">
              <a:spcBef>
                <a:spcPct val="50000"/>
              </a:spcBef>
              <a:spcAft>
                <a:spcPct val="0"/>
              </a:spcAft>
              <a:defRPr sz="1600">
                <a:solidFill>
                  <a:schemeClr val="tx1"/>
                </a:solidFill>
                <a:latin typeface="Arial" charset="0"/>
                <a:ea typeface="宋体" pitchFamily="2" charset="-122"/>
              </a:defRPr>
            </a:lvl7pPr>
            <a:lvl8pPr marL="3429000" indent="-228600" algn="ctr" eaLnBrk="0" fontAlgn="ctr" hangingPunct="0">
              <a:spcBef>
                <a:spcPct val="50000"/>
              </a:spcBef>
              <a:spcAft>
                <a:spcPct val="0"/>
              </a:spcAft>
              <a:defRPr sz="1600">
                <a:solidFill>
                  <a:schemeClr val="tx1"/>
                </a:solidFill>
                <a:latin typeface="Arial" charset="0"/>
                <a:ea typeface="宋体" pitchFamily="2" charset="-122"/>
              </a:defRPr>
            </a:lvl8pPr>
            <a:lvl9pPr marL="3886200" indent="-228600" algn="ctr" eaLnBrk="0" fontAlgn="ctr" hangingPunct="0">
              <a:spcBef>
                <a:spcPct val="50000"/>
              </a:spcBef>
              <a:spcAft>
                <a:spcPct val="0"/>
              </a:spcAft>
              <a:defRPr sz="1600">
                <a:solidFill>
                  <a:schemeClr val="tx1"/>
                </a:solidFill>
                <a:latin typeface="Arial" charset="0"/>
                <a:ea typeface="宋体" pitchFamily="2" charset="-122"/>
              </a:defRPr>
            </a:lvl9pPr>
          </a:lstStyle>
          <a:p>
            <a:pPr eaLnBrk="1" hangingPunct="1"/>
            <a:r>
              <a:rPr lang="zh-CN" altLang="en-US" sz="2400" b="1"/>
              <a:t>给定</a:t>
            </a:r>
            <a:r>
              <a:rPr lang="en-US" altLang="zh-CN" sz="2400" b="1"/>
              <a:t>(</a:t>
            </a:r>
            <a:r>
              <a:rPr lang="zh-CN" altLang="en-US" sz="2400" b="1"/>
              <a:t>蓝</a:t>
            </a:r>
            <a:r>
              <a:rPr lang="en-US" altLang="zh-CN" sz="2400" b="1"/>
              <a:t>)</a:t>
            </a:r>
            <a:r>
              <a:rPr lang="zh-CN" altLang="en-US" sz="2400" b="1"/>
              <a:t>与系统响应</a:t>
            </a:r>
            <a:r>
              <a:rPr lang="en-US" altLang="zh-CN" sz="2400" b="1"/>
              <a:t>(</a:t>
            </a:r>
            <a:r>
              <a:rPr lang="zh-CN" altLang="en-US" sz="2400" b="1"/>
              <a:t>黑</a:t>
            </a:r>
            <a:r>
              <a:rPr lang="en-US" altLang="zh-CN" sz="2400" b="1"/>
              <a:t>)</a:t>
            </a:r>
            <a:endParaRPr lang="zh-CN" altLang="en-US" sz="2400"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a:xfrm>
            <a:off x="685800" y="381000"/>
            <a:ext cx="8153400" cy="5715000"/>
          </a:xfrm>
        </p:spPr>
        <p:txBody>
          <a:bodyPr/>
          <a:lstStyle/>
          <a:p>
            <a:pPr eaLnBrk="1" hangingPunct="1">
              <a:spcBef>
                <a:spcPct val="0"/>
              </a:spcBef>
              <a:buFont typeface="Wingdings" pitchFamily="2" charset="2"/>
              <a:buNone/>
            </a:pPr>
            <a:r>
              <a:rPr lang="zh-CN" altLang="en-US" sz="2400" b="1" smtClean="0">
                <a:latin typeface="宋体" pitchFamily="2" charset="-122"/>
              </a:rPr>
              <a:t>（1）振铃现象的分析</a:t>
            </a:r>
          </a:p>
          <a:p>
            <a:pPr eaLnBrk="1" hangingPunct="1">
              <a:spcBef>
                <a:spcPct val="0"/>
              </a:spcBef>
              <a:buFont typeface="Wingdings" pitchFamily="2" charset="2"/>
              <a:buNone/>
            </a:pPr>
            <a:endParaRPr lang="zh-CN" altLang="en-US" sz="2400" b="1" smtClean="0">
              <a:latin typeface="宋体" pitchFamily="2" charset="-122"/>
            </a:endParaRPr>
          </a:p>
          <a:p>
            <a:pPr algn="just" eaLnBrk="1" hangingPunct="1">
              <a:spcBef>
                <a:spcPct val="0"/>
              </a:spcBef>
              <a:buClrTx/>
              <a:buSzTx/>
              <a:buFontTx/>
              <a:buNone/>
            </a:pPr>
            <a:r>
              <a:rPr lang="zh-CN" altLang="en-US" sz="2400" b="1" smtClean="0">
                <a:latin typeface="宋体" pitchFamily="2" charset="-122"/>
              </a:rPr>
              <a:t>系统的输出</a:t>
            </a:r>
            <a:r>
              <a:rPr lang="en-US" altLang="zh-CN" sz="2400" b="1" smtClean="0">
                <a:latin typeface="宋体" pitchFamily="2" charset="-122"/>
              </a:rPr>
              <a:t>Y(z)</a:t>
            </a:r>
            <a:r>
              <a:rPr lang="zh-CN" altLang="en-US" sz="2400" b="1" smtClean="0">
                <a:latin typeface="宋体" pitchFamily="2" charset="-122"/>
              </a:rPr>
              <a:t>和数字控制器的输出</a:t>
            </a:r>
            <a:r>
              <a:rPr lang="en-US" altLang="zh-CN" sz="2400" b="1" smtClean="0">
                <a:latin typeface="宋体" pitchFamily="2" charset="-122"/>
              </a:rPr>
              <a:t>U(z)</a:t>
            </a:r>
            <a:r>
              <a:rPr lang="zh-CN" altLang="en-US" sz="2400" b="1" smtClean="0">
                <a:latin typeface="宋体" pitchFamily="2" charset="-122"/>
              </a:rPr>
              <a:t>间有下列关系： </a:t>
            </a:r>
          </a:p>
          <a:p>
            <a:pPr>
              <a:spcBef>
                <a:spcPct val="0"/>
              </a:spcBef>
              <a:buClrTx/>
              <a:buSzTx/>
              <a:buFontTx/>
              <a:buNone/>
            </a:pPr>
            <a:r>
              <a:rPr lang="en-US" altLang="zh-CN" sz="2400" b="1" smtClean="0">
                <a:latin typeface="宋体" pitchFamily="2" charset="-122"/>
              </a:rPr>
              <a:t>			Y(z)=U(z)G(z) </a:t>
            </a:r>
          </a:p>
          <a:p>
            <a:pPr algn="just">
              <a:spcBef>
                <a:spcPct val="0"/>
              </a:spcBef>
              <a:buClrTx/>
              <a:buSzTx/>
              <a:buFontTx/>
              <a:buNone/>
            </a:pPr>
            <a:r>
              <a:rPr lang="zh-CN" altLang="en-US" sz="2400" b="1" smtClean="0">
                <a:latin typeface="宋体" pitchFamily="2" charset="-122"/>
              </a:rPr>
              <a:t>系统的输出</a:t>
            </a:r>
            <a:r>
              <a:rPr lang="en-US" altLang="zh-CN" sz="2400" b="1" smtClean="0">
                <a:latin typeface="宋体" pitchFamily="2" charset="-122"/>
              </a:rPr>
              <a:t>Y(z)</a:t>
            </a:r>
            <a:r>
              <a:rPr lang="zh-CN" altLang="en-US" sz="2400" b="1" smtClean="0">
                <a:latin typeface="宋体" pitchFamily="2" charset="-122"/>
              </a:rPr>
              <a:t>和输入函数的</a:t>
            </a:r>
            <a:r>
              <a:rPr lang="en-US" altLang="zh-CN" sz="2400" b="1" smtClean="0">
                <a:latin typeface="宋体" pitchFamily="2" charset="-122"/>
              </a:rPr>
              <a:t>R(z)</a:t>
            </a:r>
            <a:r>
              <a:rPr lang="zh-CN" altLang="en-US" sz="2400" b="1" smtClean="0">
                <a:latin typeface="宋体" pitchFamily="2" charset="-122"/>
              </a:rPr>
              <a:t>之间有下列关系： </a:t>
            </a:r>
          </a:p>
          <a:p>
            <a:pPr algn="just">
              <a:spcBef>
                <a:spcPct val="0"/>
              </a:spcBef>
              <a:buClrTx/>
              <a:buSzTx/>
              <a:buFontTx/>
              <a:buNone/>
            </a:pPr>
            <a:r>
              <a:rPr lang="en-US" altLang="zh-CN" sz="2400" b="1" smtClean="0">
                <a:latin typeface="宋体" pitchFamily="2" charset="-122"/>
              </a:rPr>
              <a:t>			Y(z)=Ф(z)R(z) </a:t>
            </a:r>
          </a:p>
          <a:p>
            <a:pPr>
              <a:spcBef>
                <a:spcPct val="0"/>
              </a:spcBef>
              <a:buClrTx/>
              <a:buSzTx/>
              <a:buFontTx/>
              <a:buNone/>
            </a:pPr>
            <a:r>
              <a:rPr lang="zh-CN" altLang="en-US" sz="2400" b="1" smtClean="0">
                <a:latin typeface="宋体" pitchFamily="2" charset="-122"/>
              </a:rPr>
              <a:t>则数字控制器的输出</a:t>
            </a:r>
            <a:r>
              <a:rPr lang="en-US" altLang="zh-CN" sz="2400" b="1" smtClean="0">
                <a:latin typeface="宋体" pitchFamily="2" charset="-122"/>
              </a:rPr>
              <a:t>U(z)</a:t>
            </a:r>
            <a:r>
              <a:rPr lang="zh-CN" altLang="en-US" sz="2400" b="1" smtClean="0">
                <a:latin typeface="宋体" pitchFamily="2" charset="-122"/>
              </a:rPr>
              <a:t>与输入函数的</a:t>
            </a:r>
            <a:r>
              <a:rPr lang="en-US" altLang="zh-CN" sz="2400" b="1" smtClean="0">
                <a:latin typeface="宋体" pitchFamily="2" charset="-122"/>
              </a:rPr>
              <a:t>R(z)</a:t>
            </a:r>
            <a:r>
              <a:rPr lang="zh-CN" altLang="en-US" sz="2400" b="1" smtClean="0">
                <a:latin typeface="宋体" pitchFamily="2" charset="-122"/>
              </a:rPr>
              <a:t>之间的关系：</a:t>
            </a:r>
          </a:p>
          <a:p>
            <a:pPr>
              <a:spcBef>
                <a:spcPct val="0"/>
              </a:spcBef>
              <a:buClrTx/>
              <a:buSzTx/>
              <a:buFontTx/>
              <a:buNone/>
            </a:pPr>
            <a:endParaRPr lang="zh-CN" altLang="en-US" sz="2400" b="1" smtClean="0">
              <a:latin typeface="宋体" pitchFamily="2" charset="-122"/>
            </a:endParaRPr>
          </a:p>
          <a:p>
            <a:pPr>
              <a:spcBef>
                <a:spcPct val="0"/>
              </a:spcBef>
              <a:buClrTx/>
              <a:buSzTx/>
              <a:buFontTx/>
              <a:buNone/>
            </a:pPr>
            <a:endParaRPr lang="zh-CN" altLang="en-US" sz="2400" b="1" smtClean="0">
              <a:latin typeface="宋体" pitchFamily="2" charset="-122"/>
            </a:endParaRPr>
          </a:p>
          <a:p>
            <a:pPr>
              <a:spcBef>
                <a:spcPct val="0"/>
              </a:spcBef>
              <a:buClrTx/>
              <a:buSzTx/>
              <a:buFontTx/>
              <a:buNone/>
            </a:pPr>
            <a:endParaRPr lang="zh-CN" altLang="en-US" sz="2400" b="1" smtClean="0">
              <a:latin typeface="宋体" pitchFamily="2" charset="-122"/>
            </a:endParaRPr>
          </a:p>
          <a:p>
            <a:pPr>
              <a:spcBef>
                <a:spcPct val="0"/>
              </a:spcBef>
              <a:buClrTx/>
              <a:buSzTx/>
              <a:buFontTx/>
              <a:buNone/>
            </a:pPr>
            <a:r>
              <a:rPr lang="zh-CN" altLang="en-US" sz="2400" b="1" smtClean="0">
                <a:latin typeface="宋体" pitchFamily="2" charset="-122"/>
              </a:rPr>
              <a:t>其中，            </a:t>
            </a:r>
            <a:r>
              <a:rPr lang="zh-CN" altLang="en-US" sz="2400" smtClean="0">
                <a:latin typeface="黑体" pitchFamily="2" charset="-122"/>
                <a:ea typeface="黑体" pitchFamily="2" charset="-122"/>
              </a:rPr>
              <a:t>表达了数字控制器的输出与输入函数在</a:t>
            </a:r>
          </a:p>
          <a:p>
            <a:pPr>
              <a:spcBef>
                <a:spcPct val="0"/>
              </a:spcBef>
              <a:buClrTx/>
              <a:buSzTx/>
              <a:buFontTx/>
              <a:buNone/>
            </a:pPr>
            <a:endParaRPr lang="zh-CN" altLang="en-US" sz="2400" smtClean="0">
              <a:latin typeface="黑体" pitchFamily="2" charset="-122"/>
              <a:ea typeface="黑体" pitchFamily="2" charset="-122"/>
            </a:endParaRPr>
          </a:p>
          <a:p>
            <a:pPr>
              <a:spcBef>
                <a:spcPct val="0"/>
              </a:spcBef>
              <a:buClrTx/>
              <a:buSzTx/>
              <a:buFontTx/>
              <a:buNone/>
            </a:pPr>
            <a:r>
              <a:rPr lang="zh-CN" altLang="en-US" sz="2400" smtClean="0">
                <a:latin typeface="黑体" pitchFamily="2" charset="-122"/>
                <a:ea typeface="黑体" pitchFamily="2" charset="-122"/>
              </a:rPr>
              <a:t>闭环时的关系，是分析振铃现象的基础。</a:t>
            </a:r>
            <a:r>
              <a:rPr lang="zh-CN" altLang="en-US" sz="2400" smtClean="0">
                <a:latin typeface="Arial" charset="0"/>
              </a:rPr>
              <a:t> </a:t>
            </a:r>
          </a:p>
        </p:txBody>
      </p:sp>
      <p:graphicFrame>
        <p:nvGraphicFramePr>
          <p:cNvPr id="34818" name="Object 4"/>
          <p:cNvGraphicFramePr>
            <a:graphicFrameLocks noChangeAspect="1"/>
          </p:cNvGraphicFramePr>
          <p:nvPr>
            <p:extLst>
              <p:ext uri="{D42A27DB-BD31-4B8C-83A1-F6EECF244321}">
                <p14:modId xmlns:p14="http://schemas.microsoft.com/office/powerpoint/2010/main" val="1428198778"/>
              </p:ext>
            </p:extLst>
          </p:nvPr>
        </p:nvGraphicFramePr>
        <p:xfrm>
          <a:off x="1676400" y="3048000"/>
          <a:ext cx="3962400" cy="882650"/>
        </p:xfrm>
        <a:graphic>
          <a:graphicData uri="http://schemas.openxmlformats.org/presentationml/2006/ole">
            <mc:AlternateContent xmlns:mc="http://schemas.openxmlformats.org/markup-compatibility/2006">
              <mc:Choice xmlns:v="urn:schemas-microsoft-com:vml" Requires="v">
                <p:oleObj spid="_x0000_s34833" name="Equation" r:id="rId3" imgW="1701720" imgH="380880" progId="Equation.3">
                  <p:embed/>
                </p:oleObj>
              </mc:Choice>
              <mc:Fallback>
                <p:oleObj name="Equation" r:id="rId3" imgW="1701720" imgH="380880" progId="Equation.3">
                  <p:embed/>
                  <p:pic>
                    <p:nvPicPr>
                      <p:cNvPr id="0" name="Object 4"/>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048000"/>
                        <a:ext cx="3962400" cy="882650"/>
                      </a:xfrm>
                      <a:prstGeom prst="rect">
                        <a:avLst/>
                      </a:prstGeom>
                      <a:noFill/>
                    </p:spPr>
                  </p:pic>
                </p:oleObj>
              </mc:Fallback>
            </mc:AlternateContent>
          </a:graphicData>
        </a:graphic>
      </p:graphicFrame>
      <p:graphicFrame>
        <p:nvGraphicFramePr>
          <p:cNvPr id="34819" name="Object 5"/>
          <p:cNvGraphicFramePr>
            <a:graphicFrameLocks noChangeAspect="1"/>
          </p:cNvGraphicFramePr>
          <p:nvPr>
            <p:extLst>
              <p:ext uri="{D42A27DB-BD31-4B8C-83A1-F6EECF244321}">
                <p14:modId xmlns:p14="http://schemas.microsoft.com/office/powerpoint/2010/main" val="835587786"/>
              </p:ext>
            </p:extLst>
          </p:nvPr>
        </p:nvGraphicFramePr>
        <p:xfrm>
          <a:off x="1676400" y="4038600"/>
          <a:ext cx="1652588" cy="768350"/>
        </p:xfrm>
        <a:graphic>
          <a:graphicData uri="http://schemas.openxmlformats.org/presentationml/2006/ole">
            <mc:AlternateContent xmlns:mc="http://schemas.openxmlformats.org/markup-compatibility/2006">
              <mc:Choice xmlns:v="urn:schemas-microsoft-com:vml" Requires="v">
                <p:oleObj spid="_x0000_s34834" name="公式" r:id="rId5" imgW="901309" imgH="418918" progId="Equation.3">
                  <p:embed/>
                </p:oleObj>
              </mc:Choice>
              <mc:Fallback>
                <p:oleObj name="公式" r:id="rId5" imgW="901309" imgH="418918" progId="Equation.3">
                  <p:embed/>
                  <p:pic>
                    <p:nvPicPr>
                      <p:cNvPr id="0" name="Object 5"/>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038600"/>
                        <a:ext cx="1652588" cy="76835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idx="1"/>
          </p:nvPr>
        </p:nvSpPr>
        <p:spPr>
          <a:xfrm>
            <a:off x="457200" y="838200"/>
            <a:ext cx="8458200" cy="5257800"/>
          </a:xfrm>
        </p:spPr>
        <p:txBody>
          <a:bodyPr/>
          <a:lstStyle/>
          <a:p>
            <a:pPr eaLnBrk="1" hangingPunct="1">
              <a:spcBef>
                <a:spcPct val="0"/>
              </a:spcBef>
              <a:buClrTx/>
              <a:buSzTx/>
              <a:buFontTx/>
              <a:buNone/>
            </a:pPr>
            <a:r>
              <a:rPr lang="zh-CN" altLang="en-US" sz="2400" b="1" smtClean="0">
                <a:latin typeface="宋体" pitchFamily="2" charset="-122"/>
              </a:rPr>
              <a:t>	对于单位阶跃输入信号          含有极点</a:t>
            </a:r>
            <a:r>
              <a:rPr lang="en-US" altLang="zh-CN" sz="2400" b="1" smtClean="0">
                <a:latin typeface="宋体" pitchFamily="2" charset="-122"/>
              </a:rPr>
              <a:t>z=1。</a:t>
            </a:r>
          </a:p>
          <a:p>
            <a:pPr eaLnBrk="1" hangingPunct="1">
              <a:spcBef>
                <a:spcPct val="0"/>
              </a:spcBef>
              <a:buClrTx/>
              <a:buSzTx/>
              <a:buFontTx/>
              <a:buNone/>
            </a:pPr>
            <a:endParaRPr lang="en-US" altLang="zh-CN" sz="2400" b="1" smtClean="0">
              <a:latin typeface="宋体" pitchFamily="2" charset="-122"/>
            </a:endParaRPr>
          </a:p>
          <a:p>
            <a:pPr eaLnBrk="1" hangingPunct="1">
              <a:spcBef>
                <a:spcPct val="0"/>
              </a:spcBef>
              <a:buClrTx/>
              <a:buSzTx/>
              <a:buFontTx/>
              <a:buNone/>
            </a:pPr>
            <a:r>
              <a:rPr lang="zh-CN" altLang="en-US" sz="2400" b="1" smtClean="0">
                <a:latin typeface="宋体" pitchFamily="2" charset="-122"/>
              </a:rPr>
              <a:t>	如果</a:t>
            </a:r>
            <a:r>
              <a:rPr lang="en-US" altLang="zh-CN" sz="2400" b="1" smtClean="0">
                <a:latin typeface="宋体" pitchFamily="2" charset="-122"/>
              </a:rPr>
              <a:t>φ</a:t>
            </a:r>
            <a:r>
              <a:rPr lang="en-US" altLang="zh-CN" sz="2400" b="1" baseline="-25000" smtClean="0">
                <a:latin typeface="宋体" pitchFamily="2" charset="-122"/>
              </a:rPr>
              <a:t>u</a:t>
            </a:r>
            <a:r>
              <a:rPr lang="en-US" altLang="zh-CN" sz="2400" b="1" smtClean="0">
                <a:latin typeface="宋体" pitchFamily="2" charset="-122"/>
              </a:rPr>
              <a:t>(z)</a:t>
            </a:r>
            <a:r>
              <a:rPr lang="zh-CN" altLang="en-US" sz="2400" b="1" smtClean="0">
                <a:latin typeface="宋体" pitchFamily="2" charset="-122"/>
              </a:rPr>
              <a:t>的极点在负实轴上，且与</a:t>
            </a:r>
            <a:r>
              <a:rPr lang="en-US" altLang="zh-CN" sz="2400" b="1" smtClean="0">
                <a:latin typeface="宋体" pitchFamily="2" charset="-122"/>
              </a:rPr>
              <a:t>z = -1</a:t>
            </a:r>
            <a:r>
              <a:rPr lang="zh-CN" altLang="en-US" sz="2400" b="1" smtClean="0">
                <a:latin typeface="宋体" pitchFamily="2" charset="-122"/>
              </a:rPr>
              <a:t>接近，则数字控制器的输出序列</a:t>
            </a:r>
            <a:r>
              <a:rPr lang="en-US" altLang="zh-CN" sz="2400" b="1" smtClean="0">
                <a:latin typeface="宋体" pitchFamily="2" charset="-122"/>
              </a:rPr>
              <a:t>u(k)</a:t>
            </a:r>
            <a:r>
              <a:rPr lang="zh-CN" altLang="en-US" sz="2400" b="1" smtClean="0">
                <a:latin typeface="宋体" pitchFamily="2" charset="-122"/>
              </a:rPr>
              <a:t>中将含有这两个极点造成的瞬态项，且瞬态项的符号在不同时刻不相同，可能叠加也可能抵消（当两瞬态项符号相同时，数字控制器的输出控制作用加强；符号相反时，控制作用减弱），从而造成数字控制器的输出序列大幅度波动。</a:t>
            </a:r>
          </a:p>
          <a:p>
            <a:pPr eaLnBrk="1" hangingPunct="1">
              <a:spcBef>
                <a:spcPct val="0"/>
              </a:spcBef>
              <a:buClrTx/>
              <a:buSzTx/>
              <a:buFontTx/>
              <a:buNone/>
            </a:pPr>
            <a:endParaRPr lang="zh-CN" altLang="en-US" sz="2400" b="1" smtClean="0">
              <a:latin typeface="宋体" pitchFamily="2" charset="-122"/>
            </a:endParaRPr>
          </a:p>
          <a:p>
            <a:pPr eaLnBrk="1" hangingPunct="1">
              <a:spcBef>
                <a:spcPct val="0"/>
              </a:spcBef>
              <a:buClrTx/>
              <a:buSzTx/>
              <a:buFontTx/>
              <a:buNone/>
            </a:pPr>
            <a:r>
              <a:rPr lang="zh-CN" altLang="en-US" sz="2400" b="1" smtClean="0">
                <a:latin typeface="宋体" pitchFamily="2" charset="-122"/>
              </a:rPr>
              <a:t>	</a:t>
            </a:r>
            <a:r>
              <a:rPr lang="en-US" altLang="zh-CN" sz="2400" b="1" smtClean="0">
                <a:latin typeface="宋体" pitchFamily="2" charset="-122"/>
              </a:rPr>
              <a:t>φ</a:t>
            </a:r>
            <a:r>
              <a:rPr lang="en-US" altLang="zh-CN" sz="2400" b="1" baseline="-25000" smtClean="0">
                <a:latin typeface="宋体" pitchFamily="2" charset="-122"/>
              </a:rPr>
              <a:t>u</a:t>
            </a:r>
            <a:r>
              <a:rPr lang="en-US" altLang="zh-CN" sz="2400" b="1" smtClean="0">
                <a:latin typeface="宋体" pitchFamily="2" charset="-122"/>
              </a:rPr>
              <a:t>(z)</a:t>
            </a:r>
            <a:r>
              <a:rPr lang="zh-CN" altLang="en-US" sz="2400" b="1" smtClean="0"/>
              <a:t>极点距离 </a:t>
            </a:r>
            <a:r>
              <a:rPr lang="en-US" altLang="zh-CN" sz="2400" b="1" smtClean="0"/>
              <a:t>z = -1</a:t>
            </a:r>
            <a:r>
              <a:rPr lang="zh-CN" altLang="en-US" sz="2400" b="1" smtClean="0"/>
              <a:t>越近，振铃现象越严重。假设</a:t>
            </a:r>
            <a:r>
              <a:rPr lang="en-US" altLang="zh-CN" sz="2400" b="1" smtClean="0">
                <a:latin typeface="宋体" pitchFamily="2" charset="-122"/>
              </a:rPr>
              <a:t>φ</a:t>
            </a:r>
            <a:r>
              <a:rPr lang="en-US" altLang="zh-CN" sz="2400" b="1" baseline="-25000" smtClean="0">
                <a:latin typeface="宋体" pitchFamily="2" charset="-122"/>
              </a:rPr>
              <a:t>u</a:t>
            </a:r>
            <a:r>
              <a:rPr lang="en-US" altLang="zh-CN" sz="2400" b="1" smtClean="0">
                <a:latin typeface="宋体" pitchFamily="2" charset="-122"/>
              </a:rPr>
              <a:t>(z)</a:t>
            </a:r>
            <a:r>
              <a:rPr lang="zh-CN" altLang="en-US" sz="2400" b="1" smtClean="0">
                <a:latin typeface="宋体" pitchFamily="2" charset="-122"/>
              </a:rPr>
              <a:t>含有1/(</a:t>
            </a:r>
            <a:r>
              <a:rPr lang="en-US" altLang="zh-CN" sz="2400" b="1" smtClean="0">
                <a:latin typeface="宋体" pitchFamily="2" charset="-122"/>
              </a:rPr>
              <a:t>z-a)</a:t>
            </a:r>
            <a:r>
              <a:rPr lang="zh-CN" altLang="en-US" sz="2400" b="1" smtClean="0">
                <a:latin typeface="宋体" pitchFamily="2" charset="-122"/>
              </a:rPr>
              <a:t>因子（</a:t>
            </a:r>
            <a:r>
              <a:rPr lang="en-US" altLang="zh-CN" sz="2400" b="1" smtClean="0">
                <a:latin typeface="宋体" pitchFamily="2" charset="-122"/>
              </a:rPr>
              <a:t>a&lt;0），</a:t>
            </a:r>
            <a:r>
              <a:rPr lang="zh-CN" altLang="en-US" sz="2400" b="1" smtClean="0">
                <a:latin typeface="宋体" pitchFamily="2" charset="-122"/>
              </a:rPr>
              <a:t>即</a:t>
            </a:r>
            <a:r>
              <a:rPr lang="en-US" altLang="zh-CN" sz="2400" b="1" smtClean="0">
                <a:latin typeface="宋体" pitchFamily="2" charset="-122"/>
              </a:rPr>
              <a:t>φ</a:t>
            </a:r>
            <a:r>
              <a:rPr lang="en-US" altLang="zh-CN" sz="2400" b="1" baseline="-25000" smtClean="0">
                <a:latin typeface="宋体" pitchFamily="2" charset="-122"/>
              </a:rPr>
              <a:t>u</a:t>
            </a:r>
            <a:r>
              <a:rPr lang="en-US" altLang="zh-CN" sz="2400" b="1" smtClean="0">
                <a:latin typeface="宋体" pitchFamily="2" charset="-122"/>
              </a:rPr>
              <a:t>(z)</a:t>
            </a:r>
            <a:r>
              <a:rPr lang="zh-CN" altLang="en-US" sz="2400" b="1" smtClean="0">
                <a:latin typeface="宋体" pitchFamily="2" charset="-122"/>
              </a:rPr>
              <a:t>有</a:t>
            </a:r>
            <a:r>
              <a:rPr lang="en-US" altLang="zh-CN" sz="2400" b="1" smtClean="0">
                <a:latin typeface="宋体" pitchFamily="2" charset="-122"/>
              </a:rPr>
              <a:t>z=a</a:t>
            </a:r>
            <a:r>
              <a:rPr lang="zh-CN" altLang="en-US" sz="2400" b="1" smtClean="0">
                <a:latin typeface="宋体" pitchFamily="2" charset="-122"/>
              </a:rPr>
              <a:t>极点。则输出序列</a:t>
            </a:r>
            <a:r>
              <a:rPr lang="en-US" altLang="zh-CN" sz="2400" b="1" smtClean="0">
                <a:latin typeface="宋体" pitchFamily="2" charset="-122"/>
              </a:rPr>
              <a:t>u(k)</a:t>
            </a:r>
            <a:r>
              <a:rPr lang="zh-CN" altLang="en-US" sz="2400" b="1" smtClean="0">
                <a:latin typeface="宋体" pitchFamily="2" charset="-122"/>
              </a:rPr>
              <a:t>必有分量：</a:t>
            </a:r>
          </a:p>
          <a:p>
            <a:pPr eaLnBrk="1" hangingPunct="1">
              <a:spcBef>
                <a:spcPct val="0"/>
              </a:spcBef>
              <a:buClrTx/>
              <a:buSzTx/>
              <a:buFontTx/>
              <a:buNone/>
            </a:pPr>
            <a:r>
              <a:rPr lang="zh-CN" altLang="en-US" sz="2400" b="1" smtClean="0">
                <a:latin typeface="宋体" pitchFamily="2" charset="-122"/>
              </a:rPr>
              <a:t>	</a:t>
            </a:r>
          </a:p>
        </p:txBody>
      </p:sp>
      <p:graphicFrame>
        <p:nvGraphicFramePr>
          <p:cNvPr id="35842" name="Object 4"/>
          <p:cNvGraphicFramePr>
            <a:graphicFrameLocks noChangeAspect="1"/>
          </p:cNvGraphicFramePr>
          <p:nvPr>
            <p:extLst>
              <p:ext uri="{D42A27DB-BD31-4B8C-83A1-F6EECF244321}">
                <p14:modId xmlns:p14="http://schemas.microsoft.com/office/powerpoint/2010/main" val="643684622"/>
              </p:ext>
            </p:extLst>
          </p:nvPr>
        </p:nvGraphicFramePr>
        <p:xfrm>
          <a:off x="4038600" y="762000"/>
          <a:ext cx="1420813" cy="674688"/>
        </p:xfrm>
        <a:graphic>
          <a:graphicData uri="http://schemas.openxmlformats.org/presentationml/2006/ole">
            <mc:AlternateContent xmlns:mc="http://schemas.openxmlformats.org/markup-compatibility/2006">
              <mc:Choice xmlns:v="urn:schemas-microsoft-com:vml" Requires="v">
                <p:oleObj spid="_x0000_s35857" name="Equation" r:id="rId3" imgW="774360" imgH="368280" progId="Equation.3">
                  <p:embed/>
                </p:oleObj>
              </mc:Choice>
              <mc:Fallback>
                <p:oleObj name="Equation" r:id="rId3" imgW="774360" imgH="368280" progId="Equation.3">
                  <p:embed/>
                  <p:pic>
                    <p:nvPicPr>
                      <p:cNvPr id="0" name="Object 4"/>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762000"/>
                        <a:ext cx="1420813" cy="674688"/>
                      </a:xfrm>
                      <a:prstGeom prst="rect">
                        <a:avLst/>
                      </a:prstGeom>
                      <a:noFill/>
                    </p:spPr>
                  </p:pic>
                </p:oleObj>
              </mc:Fallback>
            </mc:AlternateContent>
          </a:graphicData>
        </a:graphic>
      </p:graphicFrame>
      <p:graphicFrame>
        <p:nvGraphicFramePr>
          <p:cNvPr id="35843" name="Object 5"/>
          <p:cNvGraphicFramePr>
            <a:graphicFrameLocks noChangeAspect="1"/>
          </p:cNvGraphicFramePr>
          <p:nvPr>
            <p:extLst>
              <p:ext uri="{D42A27DB-BD31-4B8C-83A1-F6EECF244321}">
                <p14:modId xmlns:p14="http://schemas.microsoft.com/office/powerpoint/2010/main" val="20071322"/>
              </p:ext>
            </p:extLst>
          </p:nvPr>
        </p:nvGraphicFramePr>
        <p:xfrm>
          <a:off x="1752600" y="5486400"/>
          <a:ext cx="4122738" cy="720725"/>
        </p:xfrm>
        <a:graphic>
          <a:graphicData uri="http://schemas.openxmlformats.org/presentationml/2006/ole">
            <mc:AlternateContent xmlns:mc="http://schemas.openxmlformats.org/markup-compatibility/2006">
              <mc:Choice xmlns:v="urn:schemas-microsoft-com:vml" Requires="v">
                <p:oleObj spid="_x0000_s35858" name="Equation" r:id="rId5" imgW="2247840" imgH="393480" progId="Equation.3">
                  <p:embed/>
                </p:oleObj>
              </mc:Choice>
              <mc:Fallback>
                <p:oleObj name="Equation" r:id="rId5" imgW="2247840" imgH="393480" progId="Equation.3">
                  <p:embed/>
                  <p:pic>
                    <p:nvPicPr>
                      <p:cNvPr id="0" name="Object 5"/>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5486400"/>
                        <a:ext cx="4122738" cy="720725"/>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idx="1"/>
          </p:nvPr>
        </p:nvSpPr>
        <p:spPr>
          <a:xfrm>
            <a:off x="304800" y="457200"/>
            <a:ext cx="8458200" cy="5638800"/>
          </a:xfrm>
        </p:spPr>
        <p:txBody>
          <a:bodyPr/>
          <a:lstStyle/>
          <a:p>
            <a:pPr eaLnBrk="1" hangingPunct="1">
              <a:spcBef>
                <a:spcPct val="0"/>
              </a:spcBef>
              <a:buFont typeface="Wingdings" pitchFamily="2" charset="2"/>
              <a:buNone/>
            </a:pPr>
            <a:r>
              <a:rPr lang="zh-CN" altLang="en-US" sz="2400" b="1" dirty="0" smtClean="0">
                <a:latin typeface="宋体" pitchFamily="2" charset="-122"/>
              </a:rPr>
              <a:t>	因为</a:t>
            </a:r>
            <a:r>
              <a:rPr lang="en-US" altLang="zh-CN" sz="2400" b="1" dirty="0" smtClean="0">
                <a:latin typeface="宋体" pitchFamily="2" charset="-122"/>
              </a:rPr>
              <a:t>a&lt;0，</a:t>
            </a:r>
            <a:r>
              <a:rPr lang="zh-CN" altLang="en-US" sz="2400" b="1" dirty="0" smtClean="0">
                <a:latin typeface="宋体" pitchFamily="2" charset="-122"/>
              </a:rPr>
              <a:t>当</a:t>
            </a:r>
            <a:r>
              <a:rPr lang="en-US" altLang="zh-CN" sz="2400" b="1" dirty="0" smtClean="0">
                <a:latin typeface="宋体" pitchFamily="2" charset="-122"/>
              </a:rPr>
              <a:t>k-1</a:t>
            </a:r>
            <a:r>
              <a:rPr lang="zh-CN" altLang="en-US" sz="2400" b="1" dirty="0" smtClean="0">
                <a:latin typeface="宋体" pitchFamily="2" charset="-122"/>
              </a:rPr>
              <a:t>为奇数时，</a:t>
            </a:r>
            <a:r>
              <a:rPr lang="en-US" altLang="zh-CN" sz="2400" b="1" dirty="0" smtClean="0">
                <a:latin typeface="宋体" pitchFamily="2" charset="-122"/>
              </a:rPr>
              <a:t>u(k)</a:t>
            </a:r>
            <a:r>
              <a:rPr lang="zh-CN" altLang="en-US" sz="2400" b="1" dirty="0" smtClean="0">
                <a:latin typeface="宋体" pitchFamily="2" charset="-122"/>
              </a:rPr>
              <a:t>为负，使控制作用减弱；当 </a:t>
            </a:r>
            <a:r>
              <a:rPr lang="en-US" altLang="zh-CN" sz="2400" b="1" dirty="0" smtClean="0">
                <a:latin typeface="宋体" pitchFamily="2" charset="-122"/>
              </a:rPr>
              <a:t>k-1</a:t>
            </a:r>
            <a:r>
              <a:rPr lang="zh-CN" altLang="en-US" sz="2400" b="1" dirty="0" smtClean="0">
                <a:latin typeface="宋体" pitchFamily="2" charset="-122"/>
              </a:rPr>
              <a:t>为偶数时，</a:t>
            </a:r>
            <a:r>
              <a:rPr lang="en-US" altLang="zh-CN" sz="2400" b="1" dirty="0" smtClean="0">
                <a:latin typeface="宋体" pitchFamily="2" charset="-122"/>
              </a:rPr>
              <a:t>u(k)</a:t>
            </a:r>
            <a:r>
              <a:rPr lang="zh-CN" altLang="en-US" sz="2400" b="1" dirty="0" smtClean="0">
                <a:latin typeface="宋体" pitchFamily="2" charset="-122"/>
              </a:rPr>
              <a:t>为正，使控制作用加强。这就是输出的控制量两倍采样周期振荡的原因。也说明振零现象产生的原因是</a:t>
            </a:r>
            <a:r>
              <a:rPr lang="en-US" altLang="zh-CN" sz="2400" b="1" dirty="0" err="1" smtClean="0">
                <a:latin typeface="宋体" pitchFamily="2" charset="-122"/>
              </a:rPr>
              <a:t>φ</a:t>
            </a:r>
            <a:r>
              <a:rPr lang="en-US" altLang="zh-CN" sz="2400" b="1" baseline="-25000" dirty="0" err="1" smtClean="0">
                <a:latin typeface="宋体" pitchFamily="2" charset="-122"/>
              </a:rPr>
              <a:t>u</a:t>
            </a:r>
            <a:r>
              <a:rPr lang="en-US" altLang="zh-CN" sz="2400" b="1" dirty="0" smtClean="0">
                <a:latin typeface="宋体" pitchFamily="2" charset="-122"/>
              </a:rPr>
              <a:t>(z)</a:t>
            </a:r>
            <a:r>
              <a:rPr lang="zh-CN" altLang="en-US" sz="2400" b="1" dirty="0" smtClean="0">
                <a:latin typeface="宋体" pitchFamily="2" charset="-122"/>
              </a:rPr>
              <a:t>有负实轴上接近</a:t>
            </a:r>
            <a:r>
              <a:rPr lang="en-US" altLang="zh-CN" sz="2400" b="1" dirty="0" smtClean="0">
                <a:latin typeface="宋体" pitchFamily="2" charset="-122"/>
              </a:rPr>
              <a:t>z =-1</a:t>
            </a:r>
            <a:r>
              <a:rPr lang="zh-CN" altLang="en-US" sz="2400" b="1" dirty="0" smtClean="0">
                <a:latin typeface="宋体" pitchFamily="2" charset="-122"/>
              </a:rPr>
              <a:t>的极点。</a:t>
            </a:r>
          </a:p>
          <a:p>
            <a:pPr eaLnBrk="1" hangingPunct="1">
              <a:spcBef>
                <a:spcPct val="0"/>
              </a:spcBef>
              <a:buFont typeface="Wingdings" pitchFamily="2" charset="2"/>
              <a:buNone/>
            </a:pPr>
            <a:r>
              <a:rPr lang="zh-CN" altLang="en-US" sz="2400" b="1" dirty="0" smtClean="0">
                <a:latin typeface="宋体" pitchFamily="2" charset="-122"/>
              </a:rPr>
              <a:t>	</a:t>
            </a:r>
          </a:p>
          <a:p>
            <a:pPr eaLnBrk="1" hangingPunct="1">
              <a:spcBef>
                <a:spcPct val="0"/>
              </a:spcBef>
              <a:buFont typeface="Wingdings" pitchFamily="2" charset="2"/>
              <a:buNone/>
            </a:pPr>
            <a:r>
              <a:rPr lang="zh-CN" altLang="en-US" sz="2400" b="1" dirty="0" smtClean="0">
                <a:latin typeface="宋体" pitchFamily="2" charset="-122"/>
              </a:rPr>
              <a:t>	</a:t>
            </a:r>
            <a:r>
              <a:rPr lang="zh-CN" altLang="en-US" sz="2400" dirty="0" smtClean="0">
                <a:latin typeface="黑体" pitchFamily="2" charset="-122"/>
                <a:ea typeface="黑体" pitchFamily="2" charset="-122"/>
              </a:rPr>
              <a:t>①带纯滞后的一阶惯性环节</a:t>
            </a:r>
            <a:r>
              <a:rPr lang="zh-CN" altLang="en-US" sz="2400" dirty="0" smtClean="0">
                <a:latin typeface="Arial" charset="0"/>
              </a:rPr>
              <a:t> </a:t>
            </a:r>
            <a:endParaRPr kumimoji="0" lang="zh-CN" altLang="en-US" sz="1800" dirty="0" smtClean="0">
              <a:latin typeface="Arial" charset="0"/>
            </a:endParaRPr>
          </a:p>
          <a:p>
            <a:pPr eaLnBrk="1" hangingPunct="1">
              <a:spcBef>
                <a:spcPct val="0"/>
              </a:spcBef>
              <a:buFont typeface="Wingdings" pitchFamily="2" charset="2"/>
              <a:buNone/>
            </a:pPr>
            <a:r>
              <a:rPr lang="zh-CN" altLang="en-US" sz="2400" b="1" dirty="0" smtClean="0">
                <a:latin typeface="宋体" pitchFamily="2" charset="-122"/>
              </a:rPr>
              <a:t>	</a:t>
            </a:r>
            <a:r>
              <a:rPr lang="zh-CN" altLang="en-US" sz="2400" dirty="0" smtClean="0">
                <a:latin typeface="黑体" pitchFamily="2" charset="-122"/>
                <a:ea typeface="黑体" pitchFamily="2" charset="-122"/>
              </a:rPr>
              <a:t>被控对象为带纯滞后的一阶惯性环节时</a:t>
            </a:r>
            <a:r>
              <a:rPr lang="zh-CN" altLang="en-US" sz="2400" dirty="0" smtClean="0">
                <a:latin typeface="Arial" charset="0"/>
              </a:rPr>
              <a:t> </a:t>
            </a:r>
          </a:p>
          <a:p>
            <a:pPr eaLnBrk="1" hangingPunct="1">
              <a:spcBef>
                <a:spcPct val="0"/>
              </a:spcBef>
              <a:buFont typeface="Wingdings" pitchFamily="2" charset="2"/>
              <a:buNone/>
            </a:pPr>
            <a:endParaRPr lang="zh-CN" altLang="en-US" sz="2400" dirty="0" smtClean="0">
              <a:latin typeface="Arial" charset="0"/>
            </a:endParaRPr>
          </a:p>
          <a:p>
            <a:pPr eaLnBrk="1" hangingPunct="1">
              <a:spcBef>
                <a:spcPct val="0"/>
              </a:spcBef>
              <a:buFont typeface="Wingdings" pitchFamily="2" charset="2"/>
              <a:buNone/>
            </a:pPr>
            <a:endParaRPr lang="zh-CN" altLang="en-US" sz="2400" dirty="0" smtClean="0">
              <a:latin typeface="Arial" charset="0"/>
            </a:endParaRPr>
          </a:p>
          <a:p>
            <a:pPr eaLnBrk="1" hangingPunct="1">
              <a:spcBef>
                <a:spcPct val="0"/>
              </a:spcBef>
              <a:buFont typeface="Wingdings" pitchFamily="2" charset="2"/>
              <a:buNone/>
            </a:pPr>
            <a:r>
              <a:rPr lang="zh-CN" altLang="en-US" sz="2400" dirty="0" smtClean="0">
                <a:latin typeface="Arial" charset="0"/>
              </a:rPr>
              <a:t>	</a:t>
            </a:r>
            <a:r>
              <a:rPr lang="zh-CN" altLang="en-US" sz="2400" dirty="0" smtClean="0">
                <a:latin typeface="黑体" pitchFamily="2" charset="-122"/>
                <a:ea typeface="黑体" pitchFamily="2" charset="-122"/>
              </a:rPr>
              <a:t>求得极点</a:t>
            </a:r>
            <a:r>
              <a:rPr lang="zh-CN" altLang="en-US" sz="2400" dirty="0" smtClean="0">
                <a:latin typeface="Arial" charset="0"/>
              </a:rPr>
              <a:t> </a:t>
            </a:r>
          </a:p>
          <a:p>
            <a:pPr eaLnBrk="1" hangingPunct="1">
              <a:spcBef>
                <a:spcPct val="0"/>
              </a:spcBef>
              <a:buFont typeface="Wingdings" pitchFamily="2" charset="2"/>
              <a:buNone/>
            </a:pPr>
            <a:endParaRPr lang="zh-CN" altLang="en-US" sz="2400" dirty="0" smtClean="0">
              <a:latin typeface="Arial" charset="0"/>
            </a:endParaRPr>
          </a:p>
          <a:p>
            <a:pPr eaLnBrk="1" hangingPunct="1">
              <a:spcBef>
                <a:spcPct val="0"/>
              </a:spcBef>
              <a:buFont typeface="Wingdings" pitchFamily="2" charset="2"/>
              <a:buNone/>
            </a:pPr>
            <a:r>
              <a:rPr lang="zh-CN" altLang="en-US" sz="2400" dirty="0" smtClean="0">
                <a:latin typeface="Arial" charset="0"/>
              </a:rPr>
              <a:t>	</a:t>
            </a:r>
            <a:r>
              <a:rPr lang="zh-CN" altLang="en-US" sz="2400" dirty="0" smtClean="0">
                <a:latin typeface="黑体" pitchFamily="2" charset="-122"/>
                <a:ea typeface="黑体" pitchFamily="2" charset="-122"/>
              </a:rPr>
              <a:t>显然是大于零的。故在带纯滞后的一阶惯性环节组成的系统中，数字控制器输出对输入的脉冲传递函数不存在负实轴上的极点，这种系统不存在振铃现象。</a:t>
            </a:r>
            <a:r>
              <a:rPr lang="zh-CN" altLang="en-US" sz="2400" dirty="0" smtClean="0">
                <a:latin typeface="Arial" charset="0"/>
              </a:rPr>
              <a:t> </a:t>
            </a:r>
          </a:p>
          <a:p>
            <a:pPr eaLnBrk="1" hangingPunct="1">
              <a:spcBef>
                <a:spcPct val="0"/>
              </a:spcBef>
              <a:buFont typeface="Wingdings" pitchFamily="2" charset="2"/>
              <a:buNone/>
            </a:pPr>
            <a:endParaRPr lang="zh-CN" altLang="en-US" sz="2400" dirty="0" smtClean="0">
              <a:latin typeface="Arial" charset="0"/>
            </a:endParaRPr>
          </a:p>
        </p:txBody>
      </p:sp>
      <p:graphicFrame>
        <p:nvGraphicFramePr>
          <p:cNvPr id="36866" name="Object 4"/>
          <p:cNvGraphicFramePr>
            <a:graphicFrameLocks noChangeAspect="1"/>
          </p:cNvGraphicFramePr>
          <p:nvPr>
            <p:extLst>
              <p:ext uri="{D42A27DB-BD31-4B8C-83A1-F6EECF244321}">
                <p14:modId xmlns:p14="http://schemas.microsoft.com/office/powerpoint/2010/main" val="3611152066"/>
              </p:ext>
            </p:extLst>
          </p:nvPr>
        </p:nvGraphicFramePr>
        <p:xfrm>
          <a:off x="1447800" y="2996952"/>
          <a:ext cx="4267200" cy="741363"/>
        </p:xfrm>
        <a:graphic>
          <a:graphicData uri="http://schemas.openxmlformats.org/presentationml/2006/ole">
            <mc:AlternateContent xmlns:mc="http://schemas.openxmlformats.org/markup-compatibility/2006">
              <mc:Choice xmlns:v="urn:schemas-microsoft-com:vml" Requires="v">
                <p:oleObj spid="_x0000_s36881" name="Equation" r:id="rId3" imgW="2628900" imgH="457200" progId="Equation.3">
                  <p:embed/>
                </p:oleObj>
              </mc:Choice>
              <mc:Fallback>
                <p:oleObj name="Equation" r:id="rId3" imgW="26289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996952"/>
                        <a:ext cx="4267200" cy="741363"/>
                      </a:xfrm>
                      <a:prstGeom prst="rect">
                        <a:avLst/>
                      </a:prstGeom>
                      <a:noFill/>
                    </p:spPr>
                  </p:pic>
                </p:oleObj>
              </mc:Fallback>
            </mc:AlternateContent>
          </a:graphicData>
        </a:graphic>
      </p:graphicFrame>
      <p:graphicFrame>
        <p:nvGraphicFramePr>
          <p:cNvPr id="36867" name="Object 5"/>
          <p:cNvGraphicFramePr>
            <a:graphicFrameLocks noChangeAspect="1"/>
          </p:cNvGraphicFramePr>
          <p:nvPr>
            <p:extLst>
              <p:ext uri="{D42A27DB-BD31-4B8C-83A1-F6EECF244321}">
                <p14:modId xmlns:p14="http://schemas.microsoft.com/office/powerpoint/2010/main" val="2981378772"/>
              </p:ext>
            </p:extLst>
          </p:nvPr>
        </p:nvGraphicFramePr>
        <p:xfrm>
          <a:off x="2133600" y="3717032"/>
          <a:ext cx="1166813" cy="423863"/>
        </p:xfrm>
        <a:graphic>
          <a:graphicData uri="http://schemas.openxmlformats.org/presentationml/2006/ole">
            <mc:AlternateContent xmlns:mc="http://schemas.openxmlformats.org/markup-compatibility/2006">
              <mc:Choice xmlns:v="urn:schemas-microsoft-com:vml" Requires="v">
                <p:oleObj spid="_x0000_s36882" name="Equation" r:id="rId5" imgW="571320" imgH="203040" progId="Equation.3">
                  <p:embed/>
                </p:oleObj>
              </mc:Choice>
              <mc:Fallback>
                <p:oleObj name="Equation" r:id="rId5" imgW="571320" imgH="2030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3717032"/>
                        <a:ext cx="1166813" cy="423863"/>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Rectangle 3"/>
          <p:cNvSpPr>
            <a:spLocks noGrp="1" noChangeArrowheads="1"/>
          </p:cNvSpPr>
          <p:nvPr>
            <p:ph idx="1"/>
          </p:nvPr>
        </p:nvSpPr>
        <p:spPr>
          <a:xfrm>
            <a:off x="457200" y="609600"/>
            <a:ext cx="8229600" cy="5715000"/>
          </a:xfrm>
        </p:spPr>
        <p:txBody>
          <a:bodyPr/>
          <a:lstStyle/>
          <a:p>
            <a:pPr eaLnBrk="1" hangingPunct="1">
              <a:spcBef>
                <a:spcPct val="50000"/>
              </a:spcBef>
              <a:buClrTx/>
              <a:buSzTx/>
              <a:buFontTx/>
              <a:buNone/>
            </a:pPr>
            <a:r>
              <a:rPr lang="zh-CN" altLang="en-US" sz="2400" dirty="0" smtClean="0">
                <a:latin typeface="黑体" pitchFamily="2" charset="-122"/>
                <a:ea typeface="黑体" pitchFamily="2" charset="-122"/>
              </a:rPr>
              <a:t>	②带纯滞后的二阶惯性环节</a:t>
            </a:r>
            <a:r>
              <a:rPr lang="zh-CN" altLang="en-US" sz="2400" dirty="0" smtClean="0">
                <a:latin typeface="Arial" charset="0"/>
              </a:rPr>
              <a:t> </a:t>
            </a:r>
            <a:endParaRPr kumimoji="0" lang="zh-CN" altLang="en-US" sz="1800" dirty="0" smtClean="0">
              <a:latin typeface="Arial" charset="0"/>
            </a:endParaRPr>
          </a:p>
          <a:p>
            <a:pPr eaLnBrk="1" hangingPunct="1">
              <a:buFont typeface="Wingdings" pitchFamily="2" charset="2"/>
              <a:buNone/>
            </a:pPr>
            <a:r>
              <a:rPr lang="zh-CN" altLang="en-US" sz="2400" dirty="0" smtClean="0">
                <a:latin typeface="黑体" pitchFamily="2" charset="-122"/>
                <a:ea typeface="黑体" pitchFamily="2" charset="-122"/>
              </a:rPr>
              <a:t>	被控制对象为带纯滞后的二阶惯性环节时，</a:t>
            </a:r>
          </a:p>
          <a:p>
            <a:pPr eaLnBrk="1" hangingPunct="1"/>
            <a:endParaRPr lang="zh-CN" altLang="en-US" sz="2400" dirty="0" smtClean="0">
              <a:latin typeface="黑体" pitchFamily="2" charset="-122"/>
              <a:ea typeface="黑体" pitchFamily="2" charset="-122"/>
            </a:endParaRPr>
          </a:p>
          <a:p>
            <a:pPr eaLnBrk="1" hangingPunct="1"/>
            <a:endParaRPr lang="zh-CN" altLang="en-US" sz="2400" dirty="0" smtClean="0">
              <a:latin typeface="黑体" pitchFamily="2" charset="-122"/>
              <a:ea typeface="黑体" pitchFamily="2" charset="-122"/>
            </a:endParaRPr>
          </a:p>
          <a:p>
            <a:pPr eaLnBrk="1" hangingPunct="1"/>
            <a:endParaRPr lang="zh-CN" altLang="en-US" sz="2400" dirty="0" smtClean="0">
              <a:latin typeface="黑体" pitchFamily="2" charset="-122"/>
              <a:ea typeface="黑体" pitchFamily="2" charset="-122"/>
            </a:endParaRPr>
          </a:p>
          <a:p>
            <a:pPr eaLnBrk="1" hangingPunct="1">
              <a:spcBef>
                <a:spcPct val="0"/>
              </a:spcBef>
              <a:buClrTx/>
              <a:buSzTx/>
              <a:buFontTx/>
              <a:buNone/>
            </a:pPr>
            <a:r>
              <a:rPr lang="zh-CN" altLang="en-US" sz="2400" dirty="0" smtClean="0">
                <a:latin typeface="黑体" pitchFamily="2" charset="-122"/>
                <a:ea typeface="黑体" pitchFamily="2" charset="-122"/>
              </a:rPr>
              <a:t>	有两个极点，第一个极点在</a:t>
            </a:r>
            <a:r>
              <a:rPr lang="zh-CN" altLang="en-US" sz="2400" dirty="0" smtClean="0">
                <a:latin typeface="Arial" charset="0"/>
              </a:rPr>
              <a:t> </a:t>
            </a:r>
            <a:endParaRPr kumimoji="0" lang="zh-CN" altLang="en-US" sz="1800" dirty="0" smtClean="0">
              <a:latin typeface="Arial" charset="0"/>
            </a:endParaRPr>
          </a:p>
          <a:p>
            <a:pPr eaLnBrk="1" hangingPunct="1">
              <a:buFont typeface="Wingdings" pitchFamily="2" charset="2"/>
              <a:buNone/>
            </a:pPr>
            <a:r>
              <a:rPr lang="zh-CN" altLang="en-US" sz="2400" dirty="0" smtClean="0">
                <a:latin typeface="黑体" pitchFamily="2" charset="-122"/>
                <a:ea typeface="黑体" pitchFamily="2" charset="-122"/>
              </a:rPr>
              <a:t>	不会引起振铃现象。</a:t>
            </a:r>
          </a:p>
          <a:p>
            <a:pPr eaLnBrk="1" hangingPunct="1">
              <a:buFont typeface="Wingdings" pitchFamily="2" charset="2"/>
              <a:buNone/>
            </a:pPr>
            <a:r>
              <a:rPr lang="zh-CN" altLang="en-US" sz="2400" dirty="0" smtClean="0">
                <a:latin typeface="黑体" pitchFamily="2" charset="-122"/>
                <a:ea typeface="黑体" pitchFamily="2" charset="-122"/>
              </a:rPr>
              <a:t>	第二个极点在</a:t>
            </a:r>
          </a:p>
          <a:p>
            <a:pPr eaLnBrk="1" hangingPunct="1"/>
            <a:endParaRPr lang="zh-CN" altLang="en-US" sz="2400" dirty="0" smtClean="0">
              <a:latin typeface="黑体" pitchFamily="2" charset="-122"/>
              <a:ea typeface="黑体" pitchFamily="2" charset="-122"/>
            </a:endParaRPr>
          </a:p>
          <a:p>
            <a:pPr eaLnBrk="1" hangingPunct="1">
              <a:spcBef>
                <a:spcPct val="0"/>
              </a:spcBef>
              <a:buClrTx/>
              <a:buSzTx/>
              <a:buFontTx/>
              <a:buNone/>
            </a:pPr>
            <a:r>
              <a:rPr lang="zh-CN" altLang="en-US" sz="2400" dirty="0" smtClean="0">
                <a:latin typeface="黑体" pitchFamily="2" charset="-122"/>
                <a:ea typeface="黑体" pitchFamily="2" charset="-122"/>
              </a:rPr>
              <a:t>	在</a:t>
            </a:r>
            <a:r>
              <a:rPr lang="en-US" altLang="zh-CN" sz="2400" dirty="0" err="1" smtClean="0">
                <a:latin typeface="Arial" charset="0"/>
              </a:rPr>
              <a:t>T</a:t>
            </a:r>
            <a:r>
              <a:rPr lang="en-US" altLang="zh-CN" sz="2400" dirty="0" err="1" smtClean="0">
                <a:latin typeface="黑体" pitchFamily="2" charset="-122"/>
                <a:ea typeface="黑体" pitchFamily="2" charset="-122"/>
              </a:rPr>
              <a:t>→</a:t>
            </a:r>
            <a:r>
              <a:rPr lang="en-US" altLang="zh-CN" sz="2400" dirty="0" err="1" smtClean="0">
                <a:latin typeface="Arial" charset="0"/>
              </a:rPr>
              <a:t>0</a:t>
            </a:r>
            <a:r>
              <a:rPr lang="zh-CN" altLang="en-US" sz="2400" dirty="0" smtClean="0">
                <a:latin typeface="黑体" pitchFamily="2" charset="-122"/>
                <a:ea typeface="黑体" pitchFamily="2" charset="-122"/>
              </a:rPr>
              <a:t>时，有</a:t>
            </a:r>
            <a:r>
              <a:rPr lang="zh-CN" altLang="en-US" sz="2400" dirty="0" smtClean="0">
                <a:latin typeface="Arial" charset="0"/>
              </a:rPr>
              <a:t> </a:t>
            </a:r>
          </a:p>
          <a:p>
            <a:pPr eaLnBrk="1" hangingPunct="1">
              <a:spcBef>
                <a:spcPct val="0"/>
              </a:spcBef>
              <a:buClrTx/>
              <a:buSzTx/>
              <a:buFontTx/>
              <a:buNone/>
            </a:pPr>
            <a:endParaRPr lang="zh-CN" altLang="en-US" sz="2400" dirty="0" smtClean="0">
              <a:latin typeface="Arial" charset="0"/>
            </a:endParaRPr>
          </a:p>
          <a:p>
            <a:pPr eaLnBrk="1" hangingPunct="1">
              <a:spcBef>
                <a:spcPct val="0"/>
              </a:spcBef>
              <a:buClrTx/>
              <a:buSzTx/>
              <a:buFontTx/>
              <a:buNone/>
            </a:pPr>
            <a:endParaRPr lang="zh-CN" altLang="en-US" sz="2400" dirty="0" smtClean="0">
              <a:latin typeface="Arial" charset="0"/>
            </a:endParaRPr>
          </a:p>
          <a:p>
            <a:pPr eaLnBrk="1" hangingPunct="1">
              <a:spcBef>
                <a:spcPct val="0"/>
              </a:spcBef>
              <a:buClrTx/>
              <a:buSzTx/>
              <a:buFontTx/>
              <a:buNone/>
            </a:pPr>
            <a:r>
              <a:rPr lang="zh-CN" altLang="en-US" sz="2400" dirty="0" smtClean="0">
                <a:latin typeface="黑体" pitchFamily="2" charset="-122"/>
                <a:ea typeface="黑体" pitchFamily="2" charset="-122"/>
              </a:rPr>
              <a:t>	说明会出现左半平面与</a:t>
            </a:r>
            <a:r>
              <a:rPr lang="en-US" altLang="zh-CN" sz="2400" dirty="0" smtClean="0">
                <a:latin typeface="Arial" charset="0"/>
              </a:rPr>
              <a:t>z=-1</a:t>
            </a:r>
            <a:r>
              <a:rPr lang="zh-CN" altLang="en-US" sz="2400" dirty="0" smtClean="0">
                <a:latin typeface="黑体" pitchFamily="2" charset="-122"/>
                <a:ea typeface="黑体" pitchFamily="2" charset="-122"/>
              </a:rPr>
              <a:t>相近的极点，这一极点将引起振铃现象。</a:t>
            </a:r>
          </a:p>
        </p:txBody>
      </p:sp>
      <p:graphicFrame>
        <p:nvGraphicFramePr>
          <p:cNvPr id="37890" name="Object 0"/>
          <p:cNvGraphicFramePr>
            <a:graphicFrameLocks noChangeAspect="1"/>
          </p:cNvGraphicFramePr>
          <p:nvPr>
            <p:extLst>
              <p:ext uri="{D42A27DB-BD31-4B8C-83A1-F6EECF244321}">
                <p14:modId xmlns:p14="http://schemas.microsoft.com/office/powerpoint/2010/main" val="1333938061"/>
              </p:ext>
            </p:extLst>
          </p:nvPr>
        </p:nvGraphicFramePr>
        <p:xfrm>
          <a:off x="838200" y="1556792"/>
          <a:ext cx="6096000" cy="1166813"/>
        </p:xfrm>
        <a:graphic>
          <a:graphicData uri="http://schemas.openxmlformats.org/presentationml/2006/ole">
            <mc:AlternateContent xmlns:mc="http://schemas.openxmlformats.org/markup-compatibility/2006">
              <mc:Choice xmlns:v="urn:schemas-microsoft-com:vml" Requires="v">
                <p:oleObj spid="_x0000_s37919" name="公式" r:id="rId3" imgW="3467100" imgH="660400" progId="Equation.3">
                  <p:embed/>
                </p:oleObj>
              </mc:Choice>
              <mc:Fallback>
                <p:oleObj name="公式" r:id="rId3" imgW="3467100" imgH="6604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556792"/>
                        <a:ext cx="6096000" cy="1166813"/>
                      </a:xfrm>
                      <a:prstGeom prst="rect">
                        <a:avLst/>
                      </a:prstGeom>
                      <a:noFill/>
                    </p:spPr>
                  </p:pic>
                </p:oleObj>
              </mc:Fallback>
            </mc:AlternateContent>
          </a:graphicData>
        </a:graphic>
      </p:graphicFrame>
      <p:graphicFrame>
        <p:nvGraphicFramePr>
          <p:cNvPr id="37891" name="Object 1"/>
          <p:cNvGraphicFramePr>
            <a:graphicFrameLocks noChangeAspect="1"/>
          </p:cNvGraphicFramePr>
          <p:nvPr>
            <p:extLst>
              <p:ext uri="{D42A27DB-BD31-4B8C-83A1-F6EECF244321}">
                <p14:modId xmlns:p14="http://schemas.microsoft.com/office/powerpoint/2010/main" val="3705876944"/>
              </p:ext>
            </p:extLst>
          </p:nvPr>
        </p:nvGraphicFramePr>
        <p:xfrm>
          <a:off x="4648200" y="2708920"/>
          <a:ext cx="1066800" cy="371475"/>
        </p:xfrm>
        <a:graphic>
          <a:graphicData uri="http://schemas.openxmlformats.org/presentationml/2006/ole">
            <mc:AlternateContent xmlns:mc="http://schemas.openxmlformats.org/markup-compatibility/2006">
              <mc:Choice xmlns:v="urn:schemas-microsoft-com:vml" Requires="v">
                <p:oleObj spid="_x0000_s37920" name="公式" r:id="rId5" imgW="596641" imgH="203112" progId="Equation.3">
                  <p:embed/>
                </p:oleObj>
              </mc:Choice>
              <mc:Fallback>
                <p:oleObj name="公式" r:id="rId5" imgW="596641" imgH="203112"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2708920"/>
                        <a:ext cx="1066800" cy="371475"/>
                      </a:xfrm>
                      <a:prstGeom prst="rect">
                        <a:avLst/>
                      </a:prstGeom>
                      <a:noFill/>
                    </p:spPr>
                  </p:pic>
                </p:oleObj>
              </mc:Fallback>
            </mc:AlternateContent>
          </a:graphicData>
        </a:graphic>
      </p:graphicFrame>
      <p:graphicFrame>
        <p:nvGraphicFramePr>
          <p:cNvPr id="37892" name="Object 2"/>
          <p:cNvGraphicFramePr>
            <a:graphicFrameLocks noChangeAspect="1"/>
          </p:cNvGraphicFramePr>
          <p:nvPr>
            <p:extLst>
              <p:ext uri="{D42A27DB-BD31-4B8C-83A1-F6EECF244321}">
                <p14:modId xmlns:p14="http://schemas.microsoft.com/office/powerpoint/2010/main" val="783506396"/>
              </p:ext>
            </p:extLst>
          </p:nvPr>
        </p:nvGraphicFramePr>
        <p:xfrm>
          <a:off x="2971800" y="3581400"/>
          <a:ext cx="1447800" cy="628650"/>
        </p:xfrm>
        <a:graphic>
          <a:graphicData uri="http://schemas.openxmlformats.org/presentationml/2006/ole">
            <mc:AlternateContent xmlns:mc="http://schemas.openxmlformats.org/markup-compatibility/2006">
              <mc:Choice xmlns:v="urn:schemas-microsoft-com:vml" Requires="v">
                <p:oleObj spid="_x0000_s37921" name="公式" r:id="rId7" imgW="583947" imgH="444307" progId="Equation.3">
                  <p:embed/>
                </p:oleObj>
              </mc:Choice>
              <mc:Fallback>
                <p:oleObj name="公式" r:id="rId7" imgW="583947" imgH="444307"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3581400"/>
                        <a:ext cx="1447800" cy="628650"/>
                      </a:xfrm>
                      <a:prstGeom prst="rect">
                        <a:avLst/>
                      </a:prstGeom>
                      <a:noFill/>
                    </p:spPr>
                  </p:pic>
                </p:oleObj>
              </mc:Fallback>
            </mc:AlternateContent>
          </a:graphicData>
        </a:graphic>
      </p:graphicFrame>
      <p:graphicFrame>
        <p:nvGraphicFramePr>
          <p:cNvPr id="37893" name="Object 3"/>
          <p:cNvGraphicFramePr>
            <a:graphicFrameLocks noChangeAspect="1"/>
          </p:cNvGraphicFramePr>
          <p:nvPr>
            <p:extLst>
              <p:ext uri="{D42A27DB-BD31-4B8C-83A1-F6EECF244321}">
                <p14:modId xmlns:p14="http://schemas.microsoft.com/office/powerpoint/2010/main" val="1713826279"/>
              </p:ext>
            </p:extLst>
          </p:nvPr>
        </p:nvGraphicFramePr>
        <p:xfrm>
          <a:off x="2895600" y="4267200"/>
          <a:ext cx="1828800" cy="871538"/>
        </p:xfrm>
        <a:graphic>
          <a:graphicData uri="http://schemas.openxmlformats.org/presentationml/2006/ole">
            <mc:AlternateContent xmlns:mc="http://schemas.openxmlformats.org/markup-compatibility/2006">
              <mc:Choice xmlns:v="urn:schemas-microsoft-com:vml" Requires="v">
                <p:oleObj spid="_x0000_s37922" name="公式" r:id="rId9" imgW="1002865" imgH="482391" progId="Equation.3">
                  <p:embed/>
                </p:oleObj>
              </mc:Choice>
              <mc:Fallback>
                <p:oleObj name="公式" r:id="rId9" imgW="1002865" imgH="482391"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4267200"/>
                        <a:ext cx="1828800" cy="871538"/>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3"/>
          <p:cNvSpPr>
            <a:spLocks noGrp="1" noChangeArrowheads="1"/>
          </p:cNvSpPr>
          <p:nvPr>
            <p:ph idx="1"/>
          </p:nvPr>
        </p:nvSpPr>
        <p:spPr>
          <a:xfrm>
            <a:off x="685800" y="381000"/>
            <a:ext cx="8001000" cy="5715000"/>
          </a:xfrm>
        </p:spPr>
        <p:txBody>
          <a:bodyPr/>
          <a:lstStyle/>
          <a:p>
            <a:pPr algn="just" eaLnBrk="1" hangingPunct="1">
              <a:spcBef>
                <a:spcPct val="0"/>
              </a:spcBef>
              <a:buClrTx/>
              <a:buSzTx/>
              <a:buFontTx/>
              <a:buNone/>
            </a:pPr>
            <a:r>
              <a:rPr lang="zh-CN" altLang="en-US" sz="2400" b="1" dirty="0" smtClean="0">
                <a:latin typeface="宋体" pitchFamily="2" charset="-122"/>
              </a:rPr>
              <a:t>(2)振铃幅度</a:t>
            </a:r>
            <a:r>
              <a:rPr lang="en-US" altLang="zh-CN" sz="2400" b="1" dirty="0" smtClean="0">
                <a:latin typeface="宋体" pitchFamily="2" charset="-122"/>
              </a:rPr>
              <a:t>RA </a:t>
            </a:r>
          </a:p>
          <a:p>
            <a:pPr algn="just">
              <a:spcBef>
                <a:spcPct val="0"/>
              </a:spcBef>
              <a:buClrTx/>
              <a:buSzTx/>
              <a:buFontTx/>
              <a:buNone/>
            </a:pPr>
            <a:r>
              <a:rPr lang="en-US" altLang="zh-CN" sz="2400" b="1" dirty="0" smtClean="0">
                <a:latin typeface="宋体" pitchFamily="2" charset="-122"/>
              </a:rPr>
              <a:t>    </a:t>
            </a:r>
            <a:r>
              <a:rPr lang="zh-CN" altLang="en-US" sz="2400" b="1" dirty="0" smtClean="0">
                <a:latin typeface="宋体" pitchFamily="2" charset="-122"/>
              </a:rPr>
              <a:t>振铃幅度</a:t>
            </a:r>
            <a:r>
              <a:rPr lang="en-US" altLang="zh-CN" sz="2400" b="1" dirty="0" smtClean="0">
                <a:latin typeface="宋体" pitchFamily="2" charset="-122"/>
              </a:rPr>
              <a:t>RA</a:t>
            </a:r>
            <a:r>
              <a:rPr lang="zh-CN" altLang="en-US" sz="2400" b="1" dirty="0" smtClean="0">
                <a:latin typeface="宋体" pitchFamily="2" charset="-122"/>
              </a:rPr>
              <a:t>用来衡量振铃强烈的程度。常用单位阶跃作用下数字控制器第0次输出量与第一次输出量的差值来衡量振铃现象强烈的程度。</a:t>
            </a:r>
          </a:p>
          <a:p>
            <a:pPr algn="just">
              <a:spcBef>
                <a:spcPct val="0"/>
              </a:spcBef>
              <a:buClrTx/>
              <a:buSzTx/>
              <a:buFontTx/>
              <a:buNone/>
            </a:pPr>
            <a:r>
              <a:rPr lang="zh-CN" altLang="en-US" sz="2400" b="1" dirty="0" smtClean="0">
                <a:latin typeface="宋体" pitchFamily="2" charset="-122"/>
              </a:rPr>
              <a:t>	数字控制器</a:t>
            </a:r>
            <a:r>
              <a:rPr lang="en-US" altLang="zh-CN" sz="2400" b="1" dirty="0" smtClean="0">
                <a:latin typeface="宋体" pitchFamily="2" charset="-122"/>
              </a:rPr>
              <a:t>D(z)</a:t>
            </a:r>
            <a:r>
              <a:rPr lang="zh-CN" altLang="en-US" sz="2400" b="1" dirty="0" smtClean="0">
                <a:latin typeface="宋体" pitchFamily="2" charset="-122"/>
              </a:rPr>
              <a:t>可以写成：</a:t>
            </a:r>
          </a:p>
          <a:p>
            <a:pPr algn="just">
              <a:spcBef>
                <a:spcPct val="0"/>
              </a:spcBef>
              <a:buClrTx/>
              <a:buSzTx/>
              <a:buFontTx/>
              <a:buNone/>
            </a:pPr>
            <a:endParaRPr lang="zh-CN" altLang="en-US" sz="2400" b="1" dirty="0" smtClean="0">
              <a:latin typeface="宋体" pitchFamily="2" charset="-122"/>
            </a:endParaRPr>
          </a:p>
          <a:p>
            <a:pPr algn="just">
              <a:spcBef>
                <a:spcPct val="0"/>
              </a:spcBef>
              <a:buClrTx/>
              <a:buSzTx/>
              <a:buFontTx/>
              <a:buNone/>
            </a:pPr>
            <a:endParaRPr lang="zh-CN" altLang="en-US" sz="2400" b="1" dirty="0" smtClean="0">
              <a:latin typeface="宋体" pitchFamily="2" charset="-122"/>
            </a:endParaRPr>
          </a:p>
          <a:p>
            <a:pPr algn="just">
              <a:spcBef>
                <a:spcPct val="0"/>
              </a:spcBef>
              <a:buClrTx/>
              <a:buSzTx/>
              <a:buFontTx/>
              <a:buNone/>
            </a:pPr>
            <a:r>
              <a:rPr lang="zh-CN" altLang="en-US" sz="2400" b="1" dirty="0" smtClean="0">
                <a:latin typeface="宋体" pitchFamily="2" charset="-122"/>
              </a:rPr>
              <a:t>	控制器输出幅值取决于</a:t>
            </a:r>
            <a:r>
              <a:rPr lang="en-US" altLang="zh-CN" sz="2400" b="1" dirty="0" smtClean="0">
                <a:latin typeface="宋体" pitchFamily="2" charset="-122"/>
              </a:rPr>
              <a:t>Q(z)</a:t>
            </a:r>
            <a:r>
              <a:rPr lang="zh-CN" altLang="en-US" sz="2400" b="1" dirty="0" smtClean="0">
                <a:latin typeface="宋体" pitchFamily="2" charset="-122"/>
              </a:rPr>
              <a:t>。单位阶跃输入下</a:t>
            </a:r>
            <a:r>
              <a:rPr lang="en-US" altLang="zh-CN" sz="2400" b="1" dirty="0" smtClean="0">
                <a:latin typeface="宋体" pitchFamily="2" charset="-122"/>
              </a:rPr>
              <a:t>Q(z)</a:t>
            </a:r>
            <a:r>
              <a:rPr lang="zh-CN" altLang="en-US" sz="2400" b="1" dirty="0" smtClean="0">
                <a:latin typeface="宋体" pitchFamily="2" charset="-122"/>
              </a:rPr>
              <a:t>输出</a:t>
            </a:r>
          </a:p>
          <a:p>
            <a:pPr algn="just">
              <a:spcBef>
                <a:spcPct val="0"/>
              </a:spcBef>
              <a:buClrTx/>
              <a:buSzTx/>
              <a:buFontTx/>
              <a:buNone/>
            </a:pPr>
            <a:endParaRPr lang="zh-CN" altLang="en-US" sz="2400" b="1" dirty="0" smtClean="0">
              <a:latin typeface="宋体" pitchFamily="2" charset="-122"/>
            </a:endParaRPr>
          </a:p>
          <a:p>
            <a:pPr algn="just">
              <a:spcBef>
                <a:spcPct val="0"/>
              </a:spcBef>
              <a:buClrTx/>
              <a:buSzTx/>
              <a:buFontTx/>
              <a:buNone/>
            </a:pPr>
            <a:endParaRPr lang="zh-CN" altLang="en-US" sz="2400" b="1" dirty="0" smtClean="0">
              <a:latin typeface="宋体" pitchFamily="2" charset="-122"/>
            </a:endParaRPr>
          </a:p>
          <a:p>
            <a:pPr algn="just">
              <a:spcBef>
                <a:spcPct val="0"/>
              </a:spcBef>
              <a:buClrTx/>
              <a:buSzTx/>
              <a:buFontTx/>
              <a:buNone/>
            </a:pPr>
            <a:endParaRPr lang="zh-CN" altLang="en-US" sz="2400" b="1" dirty="0" smtClean="0">
              <a:latin typeface="宋体" pitchFamily="2" charset="-122"/>
            </a:endParaRPr>
          </a:p>
          <a:p>
            <a:pPr algn="just">
              <a:spcBef>
                <a:spcPct val="0"/>
              </a:spcBef>
              <a:buClrTx/>
              <a:buSzTx/>
              <a:buFontTx/>
              <a:buNone/>
            </a:pPr>
            <a:endParaRPr lang="zh-CN" altLang="en-US" sz="2400" b="1" dirty="0" smtClean="0">
              <a:latin typeface="宋体" pitchFamily="2" charset="-122"/>
            </a:endParaRPr>
          </a:p>
          <a:p>
            <a:pPr eaLnBrk="1" hangingPunct="1">
              <a:spcBef>
                <a:spcPct val="0"/>
              </a:spcBef>
              <a:buFont typeface="Wingdings" pitchFamily="2" charset="2"/>
              <a:buNone/>
            </a:pPr>
            <a:r>
              <a:rPr lang="zh-CN" altLang="en-US" sz="2400" b="1" dirty="0" smtClean="0">
                <a:latin typeface="宋体" pitchFamily="2" charset="-122"/>
              </a:rPr>
              <a:t>	</a:t>
            </a:r>
          </a:p>
          <a:p>
            <a:pPr eaLnBrk="1" hangingPunct="1">
              <a:spcBef>
                <a:spcPct val="0"/>
              </a:spcBef>
              <a:buFont typeface="Wingdings" pitchFamily="2" charset="2"/>
              <a:buNone/>
            </a:pPr>
            <a:r>
              <a:rPr lang="zh-CN" altLang="en-US" sz="2400" b="1" dirty="0" smtClean="0">
                <a:latin typeface="宋体" pitchFamily="2" charset="-122"/>
              </a:rPr>
              <a:t>	因此</a:t>
            </a:r>
          </a:p>
          <a:p>
            <a:pPr eaLnBrk="1" hangingPunct="1">
              <a:spcBef>
                <a:spcPct val="0"/>
              </a:spcBef>
              <a:buFont typeface="Wingdings" pitchFamily="2" charset="2"/>
              <a:buNone/>
            </a:pPr>
            <a:r>
              <a:rPr lang="zh-CN" altLang="en-US" sz="2400" b="1" dirty="0" smtClean="0">
                <a:latin typeface="宋体" pitchFamily="2" charset="-122"/>
              </a:rPr>
              <a:t>    </a:t>
            </a:r>
          </a:p>
        </p:txBody>
      </p:sp>
      <p:graphicFrame>
        <p:nvGraphicFramePr>
          <p:cNvPr id="38914" name="Object 4"/>
          <p:cNvGraphicFramePr>
            <a:graphicFrameLocks noChangeAspect="1"/>
          </p:cNvGraphicFramePr>
          <p:nvPr>
            <p:extLst>
              <p:ext uri="{D42A27DB-BD31-4B8C-83A1-F6EECF244321}">
                <p14:modId xmlns:p14="http://schemas.microsoft.com/office/powerpoint/2010/main" val="2664906487"/>
              </p:ext>
            </p:extLst>
          </p:nvPr>
        </p:nvGraphicFramePr>
        <p:xfrm>
          <a:off x="1042988" y="2215331"/>
          <a:ext cx="7537450" cy="709613"/>
        </p:xfrm>
        <a:graphic>
          <a:graphicData uri="http://schemas.openxmlformats.org/presentationml/2006/ole">
            <mc:AlternateContent xmlns:mc="http://schemas.openxmlformats.org/markup-compatibility/2006">
              <mc:Choice xmlns:v="urn:schemas-microsoft-com:vml" Requires="v">
                <p:oleObj spid="_x0000_s38936" name="公式" r:id="rId3" imgW="4851360" imgH="457200" progId="Equation.3">
                  <p:embed/>
                </p:oleObj>
              </mc:Choice>
              <mc:Fallback>
                <p:oleObj name="公式" r:id="rId3" imgW="4851360" imgH="457200" progId="Equation.3">
                  <p:embed/>
                  <p:pic>
                    <p:nvPicPr>
                      <p:cNvPr id="0" name="Object 4"/>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215331"/>
                        <a:ext cx="7537450" cy="709613"/>
                      </a:xfrm>
                      <a:prstGeom prst="rect">
                        <a:avLst/>
                      </a:prstGeom>
                      <a:noFill/>
                    </p:spPr>
                  </p:pic>
                </p:oleObj>
              </mc:Fallback>
            </mc:AlternateContent>
          </a:graphicData>
        </a:graphic>
      </p:graphicFrame>
      <p:graphicFrame>
        <p:nvGraphicFramePr>
          <p:cNvPr id="38915" name="Object 5"/>
          <p:cNvGraphicFramePr>
            <a:graphicFrameLocks noChangeAspect="1"/>
          </p:cNvGraphicFramePr>
          <p:nvPr>
            <p:extLst>
              <p:ext uri="{D42A27DB-BD31-4B8C-83A1-F6EECF244321}">
                <p14:modId xmlns:p14="http://schemas.microsoft.com/office/powerpoint/2010/main" val="3617278811"/>
              </p:ext>
            </p:extLst>
          </p:nvPr>
        </p:nvGraphicFramePr>
        <p:xfrm>
          <a:off x="2489200" y="3429000"/>
          <a:ext cx="3556000" cy="1690688"/>
        </p:xfrm>
        <a:graphic>
          <a:graphicData uri="http://schemas.openxmlformats.org/presentationml/2006/ole">
            <mc:AlternateContent xmlns:mc="http://schemas.openxmlformats.org/markup-compatibility/2006">
              <mc:Choice xmlns:v="urn:schemas-microsoft-com:vml" Requires="v">
                <p:oleObj spid="_x0000_s38937" name="公式" r:id="rId5" imgW="2463480" imgH="1168200" progId="Equation.3">
                  <p:embed/>
                </p:oleObj>
              </mc:Choice>
              <mc:Fallback>
                <p:oleObj name="公式" r:id="rId5" imgW="2463480" imgH="1168200" progId="Equation.3">
                  <p:embed/>
                  <p:pic>
                    <p:nvPicPr>
                      <p:cNvPr id="0" name="Object 5"/>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9200" y="3429000"/>
                        <a:ext cx="3556000" cy="1690688"/>
                      </a:xfrm>
                      <a:prstGeom prst="rect">
                        <a:avLst/>
                      </a:prstGeom>
                      <a:noFill/>
                    </p:spPr>
                  </p:pic>
                </p:oleObj>
              </mc:Fallback>
            </mc:AlternateContent>
          </a:graphicData>
        </a:graphic>
      </p:graphicFrame>
      <p:graphicFrame>
        <p:nvGraphicFramePr>
          <p:cNvPr id="38916" name="Object 6"/>
          <p:cNvGraphicFramePr>
            <a:graphicFrameLocks noChangeAspect="1"/>
          </p:cNvGraphicFramePr>
          <p:nvPr>
            <p:extLst>
              <p:ext uri="{D42A27DB-BD31-4B8C-83A1-F6EECF244321}">
                <p14:modId xmlns:p14="http://schemas.microsoft.com/office/powerpoint/2010/main" val="2610354186"/>
              </p:ext>
            </p:extLst>
          </p:nvPr>
        </p:nvGraphicFramePr>
        <p:xfrm>
          <a:off x="2292350" y="5229200"/>
          <a:ext cx="3187700" cy="393700"/>
        </p:xfrm>
        <a:graphic>
          <a:graphicData uri="http://schemas.openxmlformats.org/presentationml/2006/ole">
            <mc:AlternateContent xmlns:mc="http://schemas.openxmlformats.org/markup-compatibility/2006">
              <mc:Choice xmlns:v="urn:schemas-microsoft-com:vml" Requires="v">
                <p:oleObj spid="_x0000_s38938" name="公式" r:id="rId7" imgW="1726920" imgH="215640" progId="Equation.3">
                  <p:embed/>
                </p:oleObj>
              </mc:Choice>
              <mc:Fallback>
                <p:oleObj name="公式" r:id="rId7" imgW="1726920" imgH="215640" progId="Equation.3">
                  <p:embed/>
                  <p:pic>
                    <p:nvPicPr>
                      <p:cNvPr id="0" name="Object 6"/>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2350" y="5229200"/>
                        <a:ext cx="3187700" cy="39370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type="body" sz="half" idx="1"/>
          </p:nvPr>
        </p:nvSpPr>
        <p:spPr>
          <a:xfrm>
            <a:off x="685800" y="404813"/>
            <a:ext cx="7773988" cy="5691187"/>
          </a:xfrm>
        </p:spPr>
        <p:txBody>
          <a:bodyPr/>
          <a:lstStyle/>
          <a:p>
            <a:pPr eaLnBrk="1" hangingPunct="1">
              <a:spcBef>
                <a:spcPct val="0"/>
              </a:spcBef>
              <a:buClrTx/>
              <a:buSzTx/>
              <a:buFontTx/>
              <a:buNone/>
            </a:pPr>
            <a:r>
              <a:rPr lang="zh-CN" altLang="en-US" sz="2800" b="1" smtClean="0">
                <a:latin typeface="宋体" pitchFamily="2" charset="-122"/>
              </a:rPr>
              <a:t>	对于带纯滞后的二阶惯性环节组成的系统，其振铃幅度 </a:t>
            </a:r>
          </a:p>
          <a:p>
            <a:pPr eaLnBrk="1" hangingPunct="1">
              <a:spcBef>
                <a:spcPct val="0"/>
              </a:spcBef>
              <a:buClrTx/>
              <a:buSzTx/>
              <a:buFontTx/>
              <a:buNone/>
            </a:pPr>
            <a:endParaRPr lang="zh-CN" altLang="en-US" sz="2800" b="1" smtClean="0">
              <a:latin typeface="宋体" pitchFamily="2" charset="-122"/>
            </a:endParaRPr>
          </a:p>
          <a:p>
            <a:pPr eaLnBrk="1" hangingPunct="1">
              <a:spcBef>
                <a:spcPct val="0"/>
              </a:spcBef>
              <a:buClrTx/>
              <a:buSzTx/>
              <a:buFontTx/>
              <a:buNone/>
            </a:pPr>
            <a:endParaRPr lang="zh-CN" altLang="en-US" sz="2800" b="1" smtClean="0">
              <a:latin typeface="宋体" pitchFamily="2" charset="-122"/>
            </a:endParaRPr>
          </a:p>
          <a:p>
            <a:pPr eaLnBrk="1" hangingPunct="1">
              <a:spcBef>
                <a:spcPct val="0"/>
              </a:spcBef>
              <a:buFont typeface="Wingdings" pitchFamily="2" charset="2"/>
              <a:buNone/>
            </a:pPr>
            <a:r>
              <a:rPr lang="zh-CN" altLang="en-US" sz="2800" b="1" smtClean="0">
                <a:latin typeface="宋体" pitchFamily="2" charset="-122"/>
              </a:rPr>
              <a:t>	</a:t>
            </a:r>
          </a:p>
          <a:p>
            <a:pPr eaLnBrk="1" hangingPunct="1">
              <a:spcBef>
                <a:spcPct val="0"/>
              </a:spcBef>
              <a:buFont typeface="Wingdings" pitchFamily="2" charset="2"/>
              <a:buNone/>
            </a:pPr>
            <a:endParaRPr lang="zh-CN" altLang="en-US" sz="2800" b="1" smtClean="0">
              <a:latin typeface="宋体" pitchFamily="2" charset="-122"/>
            </a:endParaRPr>
          </a:p>
          <a:p>
            <a:pPr eaLnBrk="1" hangingPunct="1">
              <a:spcBef>
                <a:spcPct val="0"/>
              </a:spcBef>
              <a:buFont typeface="Wingdings" pitchFamily="2" charset="2"/>
              <a:buNone/>
            </a:pPr>
            <a:r>
              <a:rPr lang="zh-CN" altLang="en-US" sz="2800" b="1" smtClean="0">
                <a:latin typeface="宋体" pitchFamily="2" charset="-122"/>
              </a:rPr>
              <a:t>	例：若数字控制器为</a:t>
            </a:r>
            <a:r>
              <a:rPr lang="en-US" altLang="zh-CN" sz="2800" b="1" smtClean="0">
                <a:latin typeface="宋体" pitchFamily="2" charset="-122"/>
              </a:rPr>
              <a:t>D(z)=1/(1+z</a:t>
            </a:r>
            <a:r>
              <a:rPr lang="en-US" altLang="zh-CN" sz="2800" b="1" baseline="30000" smtClean="0">
                <a:latin typeface="宋体" pitchFamily="2" charset="-122"/>
              </a:rPr>
              <a:t>-1</a:t>
            </a:r>
            <a:r>
              <a:rPr lang="en-US" altLang="zh-CN" sz="2800" b="1" smtClean="0">
                <a:latin typeface="宋体" pitchFamily="2" charset="-122"/>
              </a:rPr>
              <a:t> )</a:t>
            </a:r>
            <a:r>
              <a:rPr lang="zh-CN" altLang="en-US" sz="2800" b="1" smtClean="0">
                <a:latin typeface="宋体" pitchFamily="2" charset="-122"/>
              </a:rPr>
              <a:t>，</a:t>
            </a:r>
            <a:r>
              <a:rPr lang="en-US" altLang="zh-CN" sz="2800" b="1" smtClean="0">
                <a:latin typeface="宋体" pitchFamily="2" charset="-122"/>
              </a:rPr>
              <a:t> </a:t>
            </a:r>
            <a:r>
              <a:rPr lang="zh-CN" altLang="en-US" sz="2800" b="1" smtClean="0">
                <a:latin typeface="宋体" pitchFamily="2" charset="-122"/>
              </a:rPr>
              <a:t>求振铃幅度</a:t>
            </a:r>
            <a:r>
              <a:rPr lang="en-US" altLang="zh-CN" sz="2800" b="1" smtClean="0">
                <a:latin typeface="宋体" pitchFamily="2" charset="-122"/>
              </a:rPr>
              <a:t>RA</a:t>
            </a:r>
            <a:r>
              <a:rPr lang="zh-CN" altLang="en-US" sz="2800" b="1" smtClean="0">
                <a:latin typeface="宋体" pitchFamily="2" charset="-122"/>
              </a:rPr>
              <a:t>。 </a:t>
            </a:r>
          </a:p>
          <a:p>
            <a:pPr eaLnBrk="1" hangingPunct="1">
              <a:spcBef>
                <a:spcPct val="0"/>
              </a:spcBef>
              <a:buFont typeface="Wingdings" pitchFamily="2" charset="2"/>
              <a:buNone/>
            </a:pPr>
            <a:r>
              <a:rPr lang="zh-CN" altLang="en-US" sz="2800" b="1" smtClean="0">
                <a:latin typeface="宋体" pitchFamily="2" charset="-122"/>
              </a:rPr>
              <a:t>	解：</a:t>
            </a:r>
          </a:p>
          <a:p>
            <a:pPr eaLnBrk="1" hangingPunct="1">
              <a:spcBef>
                <a:spcPct val="0"/>
              </a:spcBef>
            </a:pPr>
            <a:endParaRPr lang="zh-CN" altLang="en-US" sz="2800" b="1" smtClean="0">
              <a:latin typeface="宋体" pitchFamily="2" charset="-122"/>
            </a:endParaRPr>
          </a:p>
          <a:p>
            <a:pPr eaLnBrk="1" hangingPunct="1">
              <a:spcBef>
                <a:spcPct val="0"/>
              </a:spcBef>
            </a:pPr>
            <a:endParaRPr lang="zh-CN" altLang="en-US" sz="2800" b="1" smtClean="0">
              <a:latin typeface="宋体" pitchFamily="2" charset="-122"/>
            </a:endParaRPr>
          </a:p>
          <a:p>
            <a:pPr eaLnBrk="1" hangingPunct="1">
              <a:spcBef>
                <a:spcPct val="0"/>
              </a:spcBef>
              <a:buFont typeface="Wingdings" pitchFamily="2" charset="2"/>
              <a:buNone/>
            </a:pPr>
            <a:r>
              <a:rPr lang="zh-CN" altLang="en-US" sz="2800" b="1" smtClean="0">
                <a:latin typeface="宋体" pitchFamily="2" charset="-122"/>
              </a:rPr>
              <a:t>	</a:t>
            </a:r>
          </a:p>
          <a:p>
            <a:pPr eaLnBrk="1" hangingPunct="1">
              <a:spcBef>
                <a:spcPct val="0"/>
              </a:spcBef>
              <a:buFont typeface="Wingdings" pitchFamily="2" charset="2"/>
              <a:buNone/>
            </a:pPr>
            <a:r>
              <a:rPr lang="zh-CN" altLang="en-US" sz="2800" b="1" smtClean="0">
                <a:latin typeface="宋体" pitchFamily="2" charset="-122"/>
              </a:rPr>
              <a:t>	则：</a:t>
            </a:r>
            <a:r>
              <a:rPr lang="en-US" altLang="zh-CN" sz="2800" b="1" smtClean="0">
                <a:latin typeface="宋体" pitchFamily="2" charset="-122"/>
              </a:rPr>
              <a:t>RA=1-0=1</a:t>
            </a:r>
          </a:p>
        </p:txBody>
      </p:sp>
      <p:graphicFrame>
        <p:nvGraphicFramePr>
          <p:cNvPr id="39939" name="Object 14"/>
          <p:cNvGraphicFramePr>
            <a:graphicFrameLocks noGrp="1" noChangeAspect="1"/>
          </p:cNvGraphicFramePr>
          <p:nvPr>
            <p:ph sz="half" idx="2"/>
            <p:extLst>
              <p:ext uri="{D42A27DB-BD31-4B8C-83A1-F6EECF244321}">
                <p14:modId xmlns:p14="http://schemas.microsoft.com/office/powerpoint/2010/main" val="2592293577"/>
              </p:ext>
            </p:extLst>
          </p:nvPr>
        </p:nvGraphicFramePr>
        <p:xfrm>
          <a:off x="2124075" y="4221163"/>
          <a:ext cx="2411413" cy="1104900"/>
        </p:xfrm>
        <a:graphic>
          <a:graphicData uri="http://schemas.openxmlformats.org/presentationml/2006/ole">
            <mc:AlternateContent xmlns:mc="http://schemas.openxmlformats.org/markup-compatibility/2006">
              <mc:Choice xmlns:v="urn:schemas-microsoft-com:vml" Requires="v">
                <p:oleObj spid="_x0000_s39953" name="公式" r:id="rId3" imgW="2273040" imgH="1041120" progId="Equation.3">
                  <p:embed/>
                </p:oleObj>
              </mc:Choice>
              <mc:Fallback>
                <p:oleObj name="公式" r:id="rId3" imgW="2273040" imgH="1041120" progId="Equation.3">
                  <p:embed/>
                  <p:pic>
                    <p:nvPicPr>
                      <p:cNvPr id="0" name="Object 14"/>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4221163"/>
                        <a:ext cx="2411413" cy="1104900"/>
                      </a:xfrm>
                      <a:prstGeom prst="rect">
                        <a:avLst/>
                      </a:prstGeom>
                      <a:noFill/>
                      <a:ln>
                        <a:noFill/>
                      </a:ln>
                      <a:effectLst/>
                    </p:spPr>
                  </p:pic>
                </p:oleObj>
              </mc:Fallback>
            </mc:AlternateContent>
          </a:graphicData>
        </a:graphic>
      </p:graphicFrame>
      <p:graphicFrame>
        <p:nvGraphicFramePr>
          <p:cNvPr id="39938" name="Object 4"/>
          <p:cNvGraphicFramePr>
            <a:graphicFrameLocks noChangeAspect="1"/>
          </p:cNvGraphicFramePr>
          <p:nvPr>
            <p:extLst>
              <p:ext uri="{D42A27DB-BD31-4B8C-83A1-F6EECF244321}">
                <p14:modId xmlns:p14="http://schemas.microsoft.com/office/powerpoint/2010/main" val="338420443"/>
              </p:ext>
            </p:extLst>
          </p:nvPr>
        </p:nvGraphicFramePr>
        <p:xfrm>
          <a:off x="1979613" y="1557338"/>
          <a:ext cx="3205162" cy="1173162"/>
        </p:xfrm>
        <a:graphic>
          <a:graphicData uri="http://schemas.openxmlformats.org/presentationml/2006/ole">
            <mc:AlternateContent xmlns:mc="http://schemas.openxmlformats.org/markup-compatibility/2006">
              <mc:Choice xmlns:v="urn:schemas-microsoft-com:vml" Requires="v">
                <p:oleObj spid="_x0000_s39954" name="Equation" r:id="rId5" imgW="1688760" imgH="622080" progId="Equation.3">
                  <p:embed/>
                </p:oleObj>
              </mc:Choice>
              <mc:Fallback>
                <p:oleObj name="Equation" r:id="rId5" imgW="1688760" imgH="622080" progId="Equation.3">
                  <p:embed/>
                  <p:pic>
                    <p:nvPicPr>
                      <p:cNvPr id="0" name="Object 4"/>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1557338"/>
                        <a:ext cx="3205162" cy="1173162"/>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5055" name="Picture 31"/>
          <p:cNvPicPr>
            <a:picLocks noChangeAspect="1" noChangeArrowheads="1"/>
          </p:cNvPicPr>
          <p:nvPr/>
        </p:nvPicPr>
        <p:blipFill>
          <a:blip r:embed="rId2">
            <a:extLst>
              <a:ext uri="{28A0092B-C50C-407E-A947-70E740481C1C}">
                <a14:useLocalDpi xmlns:a14="http://schemas.microsoft.com/office/drawing/2010/main" val="0"/>
              </a:ext>
            </a:extLst>
          </a:blip>
          <a:srcRect t="5417"/>
          <a:stretch>
            <a:fillRect/>
          </a:stretch>
        </p:blipFill>
        <p:spPr bwMode="auto">
          <a:xfrm>
            <a:off x="684213" y="836613"/>
            <a:ext cx="7632700" cy="549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85055"/>
                                        </p:tgtEl>
                                        <p:attrNameLst>
                                          <p:attrName>style.visibility</p:attrName>
                                        </p:attrNameLst>
                                      </p:cBhvr>
                                      <p:to>
                                        <p:strVal val="visible"/>
                                      </p:to>
                                    </p:set>
                                    <p:anim calcmode="lin" valueType="num">
                                      <p:cBhvr additive="base">
                                        <p:cTn id="7" dur="500" fill="hold"/>
                                        <p:tgtEl>
                                          <p:spTgt spid="385055"/>
                                        </p:tgtEl>
                                        <p:attrNameLst>
                                          <p:attrName>ppt_x</p:attrName>
                                        </p:attrNameLst>
                                      </p:cBhvr>
                                      <p:tavLst>
                                        <p:tav tm="0">
                                          <p:val>
                                            <p:strVal val="0-#ppt_w/2"/>
                                          </p:val>
                                        </p:tav>
                                        <p:tav tm="100000">
                                          <p:val>
                                            <p:strVal val="#ppt_x"/>
                                          </p:val>
                                        </p:tav>
                                      </p:tavLst>
                                    </p:anim>
                                    <p:anim calcmode="lin" valueType="num">
                                      <p:cBhvr additive="base">
                                        <p:cTn id="8" dur="500" fill="hold"/>
                                        <p:tgtEl>
                                          <p:spTgt spid="3850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Grp="1" noChangeArrowheads="1"/>
          </p:cNvSpPr>
          <p:nvPr>
            <p:ph type="body" sz="half" idx="1"/>
          </p:nvPr>
        </p:nvSpPr>
        <p:spPr>
          <a:xfrm>
            <a:off x="685800" y="404813"/>
            <a:ext cx="7918450" cy="5691187"/>
          </a:xfrm>
        </p:spPr>
        <p:txBody>
          <a:bodyPr/>
          <a:lstStyle/>
          <a:p>
            <a:pPr eaLnBrk="1" hangingPunct="1">
              <a:lnSpc>
                <a:spcPct val="90000"/>
              </a:lnSpc>
              <a:spcBef>
                <a:spcPct val="0"/>
              </a:spcBef>
              <a:buFont typeface="Wingdings" pitchFamily="2" charset="2"/>
              <a:buNone/>
            </a:pPr>
            <a:r>
              <a:rPr lang="zh-CN" altLang="en-US" sz="2400" b="1" smtClean="0">
                <a:latin typeface="宋体" pitchFamily="2" charset="-122"/>
              </a:rPr>
              <a:t>(2)振铃现象的消除</a:t>
            </a:r>
          </a:p>
          <a:p>
            <a:pPr eaLnBrk="1" hangingPunct="1">
              <a:lnSpc>
                <a:spcPct val="90000"/>
              </a:lnSpc>
              <a:spcBef>
                <a:spcPct val="0"/>
              </a:spcBef>
              <a:buFont typeface="Wingdings" pitchFamily="2" charset="2"/>
              <a:buNone/>
            </a:pPr>
            <a:r>
              <a:rPr lang="zh-CN" altLang="en-US" sz="2400" b="1" smtClean="0">
                <a:latin typeface="宋体" pitchFamily="2" charset="-122"/>
              </a:rPr>
              <a:t>	</a:t>
            </a:r>
          </a:p>
          <a:p>
            <a:pPr eaLnBrk="1" hangingPunct="1">
              <a:lnSpc>
                <a:spcPct val="90000"/>
              </a:lnSpc>
              <a:spcBef>
                <a:spcPct val="0"/>
              </a:spcBef>
              <a:buFont typeface="Wingdings" pitchFamily="2" charset="2"/>
              <a:buNone/>
            </a:pPr>
            <a:r>
              <a:rPr lang="zh-CN" altLang="en-US" sz="2400" b="1" smtClean="0">
                <a:latin typeface="宋体" pitchFamily="2" charset="-122"/>
              </a:rPr>
              <a:t>	方法</a:t>
            </a:r>
            <a:r>
              <a:rPr lang="en-US" altLang="zh-CN" sz="2400" b="1" smtClean="0">
                <a:latin typeface="宋体" pitchFamily="2" charset="-122"/>
              </a:rPr>
              <a:t>1</a:t>
            </a:r>
            <a:r>
              <a:rPr lang="zh-CN" altLang="en-US" sz="2400" b="1" smtClean="0">
                <a:latin typeface="宋体" pitchFamily="2" charset="-122"/>
              </a:rPr>
              <a:t>：找出</a:t>
            </a:r>
            <a:r>
              <a:rPr lang="en-US" altLang="zh-CN" sz="2400" b="1" smtClean="0">
                <a:latin typeface="宋体" pitchFamily="2" charset="-122"/>
              </a:rPr>
              <a:t>D(z)</a:t>
            </a:r>
            <a:r>
              <a:rPr lang="zh-CN" altLang="en-US" sz="2400" b="1" smtClean="0">
                <a:latin typeface="宋体" pitchFamily="2" charset="-122"/>
              </a:rPr>
              <a:t>中引起振铃的因子</a:t>
            </a:r>
            <a:r>
              <a:rPr lang="en-US" altLang="zh-CN" sz="2400" b="1" smtClean="0">
                <a:latin typeface="宋体" pitchFamily="2" charset="-122"/>
              </a:rPr>
              <a:t>(z=-1</a:t>
            </a:r>
            <a:r>
              <a:rPr lang="zh-CN" altLang="en-US" sz="2400" b="1" smtClean="0">
                <a:latin typeface="宋体" pitchFamily="2" charset="-122"/>
              </a:rPr>
              <a:t>附近的极点</a:t>
            </a:r>
            <a:r>
              <a:rPr lang="en-US" altLang="zh-CN" sz="2400" b="1" smtClean="0">
                <a:latin typeface="宋体" pitchFamily="2" charset="-122"/>
              </a:rPr>
              <a:t>)</a:t>
            </a:r>
            <a:r>
              <a:rPr lang="zh-CN" altLang="en-US" sz="2400" b="1" smtClean="0">
                <a:latin typeface="宋体" pitchFamily="2" charset="-122"/>
              </a:rPr>
              <a:t>，令其中的</a:t>
            </a:r>
            <a:r>
              <a:rPr lang="en-US" altLang="zh-CN" sz="2400" b="1" smtClean="0">
                <a:latin typeface="宋体" pitchFamily="2" charset="-122"/>
              </a:rPr>
              <a:t>z=1</a:t>
            </a:r>
            <a:r>
              <a:rPr lang="zh-CN" altLang="en-US" sz="2400" b="1" smtClean="0">
                <a:latin typeface="宋体" pitchFamily="2" charset="-122"/>
              </a:rPr>
              <a:t>。</a:t>
            </a:r>
            <a:r>
              <a:rPr lang="zh-CN" altLang="en-US" sz="2400" b="1" smtClean="0"/>
              <a:t>根据终值定理，这样处理不影响输出量的稳态值</a:t>
            </a:r>
            <a:r>
              <a:rPr lang="zh-CN" altLang="en-US" sz="2400" b="1" smtClean="0">
                <a:latin typeface="宋体" pitchFamily="2" charset="-122"/>
              </a:rPr>
              <a:t>但瞬态特性会变化，数字控制器的动态性能也会影响。</a:t>
            </a:r>
          </a:p>
          <a:p>
            <a:pPr eaLnBrk="1" hangingPunct="1">
              <a:lnSpc>
                <a:spcPct val="90000"/>
              </a:lnSpc>
              <a:spcBef>
                <a:spcPct val="0"/>
              </a:spcBef>
              <a:buFont typeface="Wingdings" pitchFamily="2" charset="2"/>
              <a:buNone/>
            </a:pPr>
            <a:r>
              <a:rPr lang="en-US" altLang="zh-CN" sz="2400" b="1" smtClean="0">
                <a:latin typeface="宋体" pitchFamily="2" charset="-122"/>
              </a:rPr>
              <a:t>	</a:t>
            </a:r>
          </a:p>
          <a:p>
            <a:pPr eaLnBrk="1" hangingPunct="1">
              <a:lnSpc>
                <a:spcPct val="90000"/>
              </a:lnSpc>
              <a:spcBef>
                <a:spcPct val="0"/>
              </a:spcBef>
              <a:buFont typeface="Wingdings" pitchFamily="2" charset="2"/>
              <a:buNone/>
            </a:pPr>
            <a:r>
              <a:rPr lang="zh-CN" altLang="en-US" sz="2400" b="1" smtClean="0">
                <a:latin typeface="宋体" pitchFamily="2" charset="-122"/>
              </a:rPr>
              <a:t>	例如上例中，</a:t>
            </a:r>
          </a:p>
          <a:p>
            <a:pPr eaLnBrk="1" hangingPunct="1">
              <a:lnSpc>
                <a:spcPct val="90000"/>
              </a:lnSpc>
              <a:spcBef>
                <a:spcPct val="0"/>
              </a:spcBef>
              <a:buFont typeface="Wingdings" pitchFamily="2" charset="2"/>
              <a:buNone/>
            </a:pPr>
            <a:endParaRPr lang="zh-CN" altLang="en-US" sz="2400" b="1" smtClean="0">
              <a:latin typeface="宋体" pitchFamily="2" charset="-122"/>
            </a:endParaRPr>
          </a:p>
          <a:p>
            <a:pPr eaLnBrk="1" hangingPunct="1">
              <a:lnSpc>
                <a:spcPct val="90000"/>
              </a:lnSpc>
              <a:spcBef>
                <a:spcPct val="0"/>
              </a:spcBef>
              <a:buFont typeface="Wingdings" pitchFamily="2" charset="2"/>
              <a:buNone/>
            </a:pPr>
            <a:r>
              <a:rPr lang="zh-CN" altLang="en-US" sz="2400" b="1" smtClean="0">
                <a:latin typeface="宋体" pitchFamily="2" charset="-122"/>
              </a:rPr>
              <a:t>	显然</a:t>
            </a:r>
            <a:r>
              <a:rPr lang="en-US" altLang="zh-CN" sz="2400" b="1" smtClean="0">
                <a:latin typeface="宋体" pitchFamily="2" charset="-122"/>
              </a:rPr>
              <a:t>z=-0.718</a:t>
            </a:r>
            <a:r>
              <a:rPr lang="zh-CN" altLang="en-US" sz="2400" b="1" smtClean="0">
                <a:latin typeface="宋体" pitchFamily="2" charset="-122"/>
              </a:rPr>
              <a:t>是一个接近</a:t>
            </a:r>
            <a:r>
              <a:rPr lang="en-US" altLang="zh-CN" sz="2400" b="1" smtClean="0">
                <a:latin typeface="宋体" pitchFamily="2" charset="-122"/>
              </a:rPr>
              <a:t>z=-1</a:t>
            </a:r>
            <a:r>
              <a:rPr lang="zh-CN" altLang="en-US" sz="2400" b="1" smtClean="0">
                <a:latin typeface="宋体" pitchFamily="2" charset="-122"/>
              </a:rPr>
              <a:t>的极点，它是引起振铃现象的主要原因。在因子</a:t>
            </a:r>
            <a:r>
              <a:rPr lang="en-US" altLang="zh-CN" sz="2400" b="1" smtClean="0">
                <a:latin typeface="宋体" pitchFamily="2" charset="-122"/>
              </a:rPr>
              <a:t>(1+0.718z</a:t>
            </a:r>
            <a:r>
              <a:rPr lang="en-US" altLang="zh-CN" sz="2400" b="1" baseline="30000" smtClean="0">
                <a:latin typeface="宋体" pitchFamily="2" charset="-122"/>
              </a:rPr>
              <a:t>-1</a:t>
            </a:r>
            <a:r>
              <a:rPr lang="en-US" altLang="zh-CN" sz="2400" b="1" smtClean="0">
                <a:latin typeface="宋体" pitchFamily="2" charset="-122"/>
              </a:rPr>
              <a:t>)</a:t>
            </a:r>
            <a:r>
              <a:rPr lang="zh-CN" altLang="en-US" sz="2400" b="1" smtClean="0">
                <a:latin typeface="宋体" pitchFamily="2" charset="-122"/>
              </a:rPr>
              <a:t>中令 </a:t>
            </a:r>
            <a:r>
              <a:rPr lang="en-US" altLang="zh-CN" sz="2400" b="1" smtClean="0">
                <a:latin typeface="宋体" pitchFamily="2" charset="-122"/>
              </a:rPr>
              <a:t>z=1</a:t>
            </a:r>
            <a:r>
              <a:rPr lang="zh-CN" altLang="en-US" sz="2400" b="1" smtClean="0">
                <a:latin typeface="宋体" pitchFamily="2" charset="-122"/>
              </a:rPr>
              <a:t>，得到新的</a:t>
            </a:r>
            <a:r>
              <a:rPr lang="en-US" altLang="zh-CN" sz="2400" b="1" smtClean="0">
                <a:latin typeface="宋体" pitchFamily="2" charset="-122"/>
              </a:rPr>
              <a:t>D(z)</a:t>
            </a:r>
            <a:r>
              <a:rPr lang="zh-CN" altLang="en-US" sz="2400" b="1" smtClean="0">
                <a:latin typeface="宋体" pitchFamily="2" charset="-122"/>
              </a:rPr>
              <a:t>为：</a:t>
            </a:r>
          </a:p>
          <a:p>
            <a:pPr eaLnBrk="1" hangingPunct="1">
              <a:lnSpc>
                <a:spcPct val="90000"/>
              </a:lnSpc>
              <a:spcBef>
                <a:spcPct val="0"/>
              </a:spcBef>
              <a:buFont typeface="Wingdings" pitchFamily="2" charset="2"/>
              <a:buNone/>
            </a:pPr>
            <a:endParaRPr lang="zh-CN" altLang="en-US" sz="2400" b="1" smtClean="0">
              <a:latin typeface="宋体" pitchFamily="2" charset="-122"/>
            </a:endParaRPr>
          </a:p>
          <a:p>
            <a:pPr eaLnBrk="1" hangingPunct="1">
              <a:lnSpc>
                <a:spcPct val="90000"/>
              </a:lnSpc>
              <a:spcBef>
                <a:spcPct val="0"/>
              </a:spcBef>
              <a:buFont typeface="Wingdings" pitchFamily="2" charset="2"/>
              <a:buNone/>
            </a:pPr>
            <a:endParaRPr lang="zh-CN" altLang="en-US" sz="2400" b="1" smtClean="0">
              <a:latin typeface="宋体" pitchFamily="2" charset="-122"/>
            </a:endParaRPr>
          </a:p>
          <a:p>
            <a:pPr eaLnBrk="1" hangingPunct="1">
              <a:lnSpc>
                <a:spcPct val="90000"/>
              </a:lnSpc>
              <a:spcBef>
                <a:spcPct val="0"/>
              </a:spcBef>
              <a:buFont typeface="Wingdings" pitchFamily="2" charset="2"/>
              <a:buNone/>
            </a:pPr>
            <a:r>
              <a:rPr lang="zh-CN" altLang="en-US" sz="2800" smtClean="0">
                <a:latin typeface="宋体" pitchFamily="2" charset="-122"/>
              </a:rPr>
              <a:t>     </a:t>
            </a:r>
          </a:p>
          <a:p>
            <a:pPr eaLnBrk="1" hangingPunct="1">
              <a:lnSpc>
                <a:spcPct val="90000"/>
              </a:lnSpc>
              <a:spcBef>
                <a:spcPct val="0"/>
              </a:spcBef>
              <a:buFont typeface="Wingdings" pitchFamily="2" charset="2"/>
              <a:buNone/>
            </a:pPr>
            <a:r>
              <a:rPr lang="zh-CN" altLang="en-US" sz="2800" smtClean="0">
                <a:latin typeface="宋体" pitchFamily="2" charset="-122"/>
              </a:rPr>
              <a:t>	</a:t>
            </a:r>
          </a:p>
        </p:txBody>
      </p:sp>
      <p:graphicFrame>
        <p:nvGraphicFramePr>
          <p:cNvPr id="40962" name="Object 4"/>
          <p:cNvGraphicFramePr>
            <a:graphicFrameLocks noGrp="1" noChangeAspect="1"/>
          </p:cNvGraphicFramePr>
          <p:nvPr>
            <p:ph sz="quarter" idx="2"/>
            <p:extLst>
              <p:ext uri="{D42A27DB-BD31-4B8C-83A1-F6EECF244321}">
                <p14:modId xmlns:p14="http://schemas.microsoft.com/office/powerpoint/2010/main" val="2722392687"/>
              </p:ext>
            </p:extLst>
          </p:nvPr>
        </p:nvGraphicFramePr>
        <p:xfrm>
          <a:off x="2916238" y="2636912"/>
          <a:ext cx="4895850" cy="623888"/>
        </p:xfrm>
        <a:graphic>
          <a:graphicData uri="http://schemas.openxmlformats.org/presentationml/2006/ole">
            <mc:AlternateContent xmlns:mc="http://schemas.openxmlformats.org/markup-compatibility/2006">
              <mc:Choice xmlns:v="urn:schemas-microsoft-com:vml" Requires="v">
                <p:oleObj spid="_x0000_s40977" name="Equation" r:id="rId3" imgW="3288960" imgH="419040" progId="Equation.3">
                  <p:embed/>
                </p:oleObj>
              </mc:Choice>
              <mc:Fallback>
                <p:oleObj name="Equation" r:id="rId3" imgW="3288960" imgH="419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636912"/>
                        <a:ext cx="4895850" cy="623888"/>
                      </a:xfrm>
                      <a:prstGeom prst="rect">
                        <a:avLst/>
                      </a:prstGeom>
                      <a:noFill/>
                      <a:ln>
                        <a:noFill/>
                      </a:ln>
                      <a:effectLst/>
                    </p:spPr>
                  </p:pic>
                </p:oleObj>
              </mc:Fallback>
            </mc:AlternateContent>
          </a:graphicData>
        </a:graphic>
      </p:graphicFrame>
      <p:graphicFrame>
        <p:nvGraphicFramePr>
          <p:cNvPr id="40963" name="Object 7"/>
          <p:cNvGraphicFramePr>
            <a:graphicFrameLocks noGrp="1" noChangeAspect="1"/>
          </p:cNvGraphicFramePr>
          <p:nvPr>
            <p:ph sz="quarter" idx="3"/>
            <p:extLst>
              <p:ext uri="{D42A27DB-BD31-4B8C-83A1-F6EECF244321}">
                <p14:modId xmlns:p14="http://schemas.microsoft.com/office/powerpoint/2010/main" val="1341201251"/>
              </p:ext>
            </p:extLst>
          </p:nvPr>
        </p:nvGraphicFramePr>
        <p:xfrm>
          <a:off x="1928813" y="4724400"/>
          <a:ext cx="5789612" cy="776288"/>
        </p:xfrm>
        <a:graphic>
          <a:graphicData uri="http://schemas.openxmlformats.org/presentationml/2006/ole">
            <mc:AlternateContent xmlns:mc="http://schemas.openxmlformats.org/markup-compatibility/2006">
              <mc:Choice xmlns:v="urn:schemas-microsoft-com:vml" Requires="v">
                <p:oleObj spid="_x0000_s40978" name="公式" r:id="rId5" imgW="3314520" imgH="444240" progId="Equation.3">
                  <p:embed/>
                </p:oleObj>
              </mc:Choice>
              <mc:Fallback>
                <p:oleObj name="公式" r:id="rId5" imgW="3314520" imgH="4442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8813" y="4724400"/>
                        <a:ext cx="5789612" cy="776288"/>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
          <p:cNvSpPr>
            <a:spLocks noGrp="1" noChangeArrowheads="1"/>
          </p:cNvSpPr>
          <p:nvPr>
            <p:ph type="body" sz="half" idx="1"/>
          </p:nvPr>
        </p:nvSpPr>
        <p:spPr>
          <a:xfrm>
            <a:off x="684213" y="1773238"/>
            <a:ext cx="7991475" cy="4114800"/>
          </a:xfrm>
        </p:spPr>
        <p:txBody>
          <a:bodyPr/>
          <a:lstStyle/>
          <a:p>
            <a:pPr eaLnBrk="1" hangingPunct="1">
              <a:buFont typeface="Wingdings" pitchFamily="2" charset="2"/>
              <a:buNone/>
            </a:pPr>
            <a:r>
              <a:rPr lang="zh-CN" altLang="en-US" sz="2400" b="1" smtClean="0"/>
              <a:t>	因此</a:t>
            </a:r>
          </a:p>
          <a:p>
            <a:pPr eaLnBrk="1" hangingPunct="1">
              <a:buFont typeface="Wingdings" pitchFamily="2" charset="2"/>
              <a:buNone/>
            </a:pPr>
            <a:endParaRPr lang="zh-CN" altLang="en-US" sz="2400" b="1" smtClean="0"/>
          </a:p>
          <a:p>
            <a:pPr eaLnBrk="1" hangingPunct="1">
              <a:buFont typeface="Wingdings" pitchFamily="2" charset="2"/>
              <a:buNone/>
            </a:pPr>
            <a:endParaRPr lang="zh-CN" altLang="en-US" sz="2400" b="1" smtClean="0"/>
          </a:p>
          <a:p>
            <a:pPr eaLnBrk="1" hangingPunct="1">
              <a:buFont typeface="Wingdings" pitchFamily="2" charset="2"/>
              <a:buNone/>
            </a:pPr>
            <a:endParaRPr lang="zh-CN" altLang="en-US" sz="2400" b="1" smtClean="0"/>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endParaRPr lang="zh-CN" altLang="en-US"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rPr>
              <a:t>	方法</a:t>
            </a:r>
            <a:r>
              <a:rPr lang="en-US" altLang="zh-CN" sz="2400" b="1" smtClean="0">
                <a:latin typeface="宋体" pitchFamily="2" charset="-122"/>
              </a:rPr>
              <a:t>2</a:t>
            </a:r>
            <a:r>
              <a:rPr lang="zh-CN" altLang="en-US" sz="2400" b="1" smtClean="0">
                <a:latin typeface="宋体" pitchFamily="2" charset="-122"/>
              </a:rPr>
              <a:t>：从保证闭环系统的特性出发，选择合适的采样周期</a:t>
            </a:r>
            <a:r>
              <a:rPr lang="en-US" altLang="zh-CN" sz="2400" b="1" smtClean="0">
                <a:latin typeface="宋体" pitchFamily="2" charset="-122"/>
              </a:rPr>
              <a:t>T</a:t>
            </a:r>
            <a:r>
              <a:rPr lang="zh-CN" altLang="en-US" sz="2400" b="1" smtClean="0">
                <a:latin typeface="宋体" pitchFamily="2" charset="-122"/>
              </a:rPr>
              <a:t>及系统闭环时间常数</a:t>
            </a:r>
            <a:r>
              <a:rPr lang="en-US" altLang="zh-CN" sz="2400" b="1" smtClean="0">
                <a:latin typeface="宋体" pitchFamily="2" charset="-122"/>
              </a:rPr>
              <a:t>T</a:t>
            </a:r>
            <a:r>
              <a:rPr lang="en-US" altLang="zh-CN" sz="2400" b="1" baseline="-25000" smtClean="0">
                <a:latin typeface="宋体" pitchFamily="2" charset="-122"/>
              </a:rPr>
              <a:t>τ</a:t>
            </a:r>
            <a:r>
              <a:rPr lang="zh-CN" altLang="en-US" sz="2400" b="1" smtClean="0">
                <a:latin typeface="宋体" pitchFamily="2" charset="-122"/>
              </a:rPr>
              <a:t>，使系统振铃幅度抑制在最低限度内，数字控制器的输出避免产生强烈的振铃现象。</a:t>
            </a:r>
          </a:p>
        </p:txBody>
      </p:sp>
      <p:graphicFrame>
        <p:nvGraphicFramePr>
          <p:cNvPr id="41986" name="Object 4"/>
          <p:cNvGraphicFramePr>
            <a:graphicFrameLocks noGrp="1" noChangeAspect="1"/>
          </p:cNvGraphicFramePr>
          <p:nvPr>
            <p:ph sz="quarter" idx="2"/>
            <p:extLst>
              <p:ext uri="{D42A27DB-BD31-4B8C-83A1-F6EECF244321}">
                <p14:modId xmlns:p14="http://schemas.microsoft.com/office/powerpoint/2010/main" val="2211518284"/>
              </p:ext>
            </p:extLst>
          </p:nvPr>
        </p:nvGraphicFramePr>
        <p:xfrm>
          <a:off x="1187450" y="2349500"/>
          <a:ext cx="6480175" cy="441325"/>
        </p:xfrm>
        <a:graphic>
          <a:graphicData uri="http://schemas.openxmlformats.org/presentationml/2006/ole">
            <mc:AlternateContent xmlns:mc="http://schemas.openxmlformats.org/markup-compatibility/2006">
              <mc:Choice xmlns:v="urn:schemas-microsoft-com:vml" Requires="v">
                <p:oleObj spid="_x0000_s42008" name="公式" r:id="rId3" imgW="3352680" imgH="228600" progId="Equation.3">
                  <p:embed/>
                </p:oleObj>
              </mc:Choice>
              <mc:Fallback>
                <p:oleObj name="公式" r:id="rId3" imgW="335268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349500"/>
                        <a:ext cx="6480175" cy="441325"/>
                      </a:xfrm>
                      <a:prstGeom prst="rect">
                        <a:avLst/>
                      </a:prstGeom>
                      <a:noFill/>
                      <a:ln>
                        <a:noFill/>
                      </a:ln>
                      <a:effectLst/>
                    </p:spPr>
                  </p:pic>
                </p:oleObj>
              </mc:Fallback>
            </mc:AlternateContent>
          </a:graphicData>
        </a:graphic>
      </p:graphicFrame>
      <p:graphicFrame>
        <p:nvGraphicFramePr>
          <p:cNvPr id="41987" name="Object 7"/>
          <p:cNvGraphicFramePr>
            <a:graphicFrameLocks noGrp="1" noChangeAspect="1"/>
          </p:cNvGraphicFramePr>
          <p:nvPr>
            <p:ph sz="quarter" idx="3"/>
            <p:extLst>
              <p:ext uri="{D42A27DB-BD31-4B8C-83A1-F6EECF244321}">
                <p14:modId xmlns:p14="http://schemas.microsoft.com/office/powerpoint/2010/main" val="4139395196"/>
              </p:ext>
            </p:extLst>
          </p:nvPr>
        </p:nvGraphicFramePr>
        <p:xfrm>
          <a:off x="1587500" y="2997200"/>
          <a:ext cx="5535613" cy="647700"/>
        </p:xfrm>
        <a:graphic>
          <a:graphicData uri="http://schemas.openxmlformats.org/presentationml/2006/ole">
            <mc:AlternateContent xmlns:mc="http://schemas.openxmlformats.org/markup-compatibility/2006">
              <mc:Choice xmlns:v="urn:schemas-microsoft-com:vml" Requires="v">
                <p:oleObj spid="_x0000_s42009" name="公式" r:id="rId5" imgW="3581280" imgH="419040" progId="Equation.3">
                  <p:embed/>
                </p:oleObj>
              </mc:Choice>
              <mc:Fallback>
                <p:oleObj name="公式" r:id="rId5" imgW="3581280" imgH="4190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500" y="2997200"/>
                        <a:ext cx="5535613" cy="647700"/>
                      </a:xfrm>
                      <a:prstGeom prst="rect">
                        <a:avLst/>
                      </a:prstGeom>
                      <a:noFill/>
                      <a:ln>
                        <a:noFill/>
                      </a:ln>
                      <a:effectLst/>
                    </p:spPr>
                  </p:pic>
                </p:oleObj>
              </mc:Fallback>
            </mc:AlternateContent>
          </a:graphicData>
        </a:graphic>
      </p:graphicFrame>
      <p:graphicFrame>
        <p:nvGraphicFramePr>
          <p:cNvPr id="41988" name="Object 10"/>
          <p:cNvGraphicFramePr>
            <a:graphicFrameLocks noChangeAspect="1"/>
          </p:cNvGraphicFramePr>
          <p:nvPr>
            <p:extLst>
              <p:ext uri="{D42A27DB-BD31-4B8C-83A1-F6EECF244321}">
                <p14:modId xmlns:p14="http://schemas.microsoft.com/office/powerpoint/2010/main" val="1385391548"/>
              </p:ext>
            </p:extLst>
          </p:nvPr>
        </p:nvGraphicFramePr>
        <p:xfrm>
          <a:off x="1187450" y="765175"/>
          <a:ext cx="5832475" cy="735013"/>
        </p:xfrm>
        <a:graphic>
          <a:graphicData uri="http://schemas.openxmlformats.org/presentationml/2006/ole">
            <mc:AlternateContent xmlns:mc="http://schemas.openxmlformats.org/markup-compatibility/2006">
              <mc:Choice xmlns:v="urn:schemas-microsoft-com:vml" Requires="v">
                <p:oleObj spid="_x0000_s42010" name="公式" r:id="rId7" imgW="3530520" imgH="444240" progId="Equation.3">
                  <p:embed/>
                </p:oleObj>
              </mc:Choice>
              <mc:Fallback>
                <p:oleObj name="公式" r:id="rId7" imgW="3530520" imgH="44424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765175"/>
                        <a:ext cx="5832475" cy="735013"/>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3"/>
          <p:cNvSpPr>
            <a:spLocks noGrp="1" noChangeArrowheads="1"/>
          </p:cNvSpPr>
          <p:nvPr>
            <p:ph type="body" sz="half" idx="1"/>
          </p:nvPr>
        </p:nvSpPr>
        <p:spPr>
          <a:xfrm>
            <a:off x="685800" y="1412875"/>
            <a:ext cx="2446338" cy="5111750"/>
          </a:xfrm>
        </p:spPr>
        <p:txBody>
          <a:bodyPr/>
          <a:lstStyle/>
          <a:p>
            <a:pPr eaLnBrk="1" hangingPunct="1">
              <a:lnSpc>
                <a:spcPct val="130000"/>
              </a:lnSpc>
              <a:buFont typeface="Wingdings" pitchFamily="2" charset="2"/>
              <a:buNone/>
            </a:pPr>
            <a:r>
              <a:rPr lang="en-US" altLang="zh-CN" sz="2800" b="1" smtClean="0">
                <a:latin typeface="宋体" pitchFamily="2" charset="-122"/>
              </a:rPr>
              <a:t>Z</a:t>
            </a:r>
            <a:r>
              <a:rPr lang="zh-CN" altLang="en-US" sz="2800" b="1" smtClean="0">
                <a:latin typeface="宋体" pitchFamily="2" charset="-122"/>
              </a:rPr>
              <a:t>变换的性质</a:t>
            </a:r>
          </a:p>
          <a:p>
            <a:pPr eaLnBrk="1" hangingPunct="1">
              <a:lnSpc>
                <a:spcPct val="130000"/>
              </a:lnSpc>
              <a:spcBef>
                <a:spcPct val="35000"/>
              </a:spcBef>
              <a:buFont typeface="Wingdings" pitchFamily="2" charset="2"/>
              <a:buNone/>
            </a:pPr>
            <a:r>
              <a:rPr lang="zh-CN" altLang="en-US" sz="2800" b="1" smtClean="0">
                <a:latin typeface="宋体" pitchFamily="2" charset="-122"/>
              </a:rPr>
              <a:t>线性定理</a:t>
            </a:r>
          </a:p>
          <a:p>
            <a:pPr eaLnBrk="1" hangingPunct="1">
              <a:lnSpc>
                <a:spcPct val="130000"/>
              </a:lnSpc>
              <a:spcBef>
                <a:spcPct val="35000"/>
              </a:spcBef>
              <a:buFont typeface="Wingdings" pitchFamily="2" charset="2"/>
              <a:buNone/>
            </a:pPr>
            <a:r>
              <a:rPr lang="zh-CN" altLang="en-US" sz="2800" b="1" smtClean="0">
                <a:latin typeface="宋体" pitchFamily="2" charset="-122"/>
              </a:rPr>
              <a:t>延迟定理</a:t>
            </a:r>
          </a:p>
          <a:p>
            <a:pPr eaLnBrk="1" hangingPunct="1">
              <a:lnSpc>
                <a:spcPct val="130000"/>
              </a:lnSpc>
              <a:spcBef>
                <a:spcPct val="35000"/>
              </a:spcBef>
              <a:buFont typeface="Wingdings" pitchFamily="2" charset="2"/>
              <a:buNone/>
            </a:pPr>
            <a:r>
              <a:rPr lang="zh-CN" altLang="en-US" sz="2800" b="1" smtClean="0">
                <a:latin typeface="宋体" pitchFamily="2" charset="-122"/>
              </a:rPr>
              <a:t>超前定理</a:t>
            </a:r>
          </a:p>
          <a:p>
            <a:pPr eaLnBrk="1" hangingPunct="1">
              <a:lnSpc>
                <a:spcPct val="130000"/>
              </a:lnSpc>
              <a:spcBef>
                <a:spcPct val="35000"/>
              </a:spcBef>
              <a:buFont typeface="Wingdings" pitchFamily="2" charset="2"/>
              <a:buNone/>
            </a:pPr>
            <a:r>
              <a:rPr lang="zh-CN" altLang="en-US" sz="2800" b="1" smtClean="0">
                <a:latin typeface="宋体" pitchFamily="2" charset="-122"/>
              </a:rPr>
              <a:t>初值定理</a:t>
            </a:r>
          </a:p>
          <a:p>
            <a:pPr eaLnBrk="1" hangingPunct="1">
              <a:lnSpc>
                <a:spcPct val="130000"/>
              </a:lnSpc>
              <a:spcBef>
                <a:spcPct val="35000"/>
              </a:spcBef>
              <a:buFont typeface="Wingdings" pitchFamily="2" charset="2"/>
              <a:buNone/>
            </a:pPr>
            <a:r>
              <a:rPr lang="zh-CN" altLang="en-US" sz="2800" b="1" smtClean="0">
                <a:latin typeface="宋体" pitchFamily="2" charset="-122"/>
              </a:rPr>
              <a:t>终值定理</a:t>
            </a:r>
          </a:p>
          <a:p>
            <a:pPr eaLnBrk="1" hangingPunct="1">
              <a:lnSpc>
                <a:spcPct val="130000"/>
              </a:lnSpc>
              <a:spcBef>
                <a:spcPct val="35000"/>
              </a:spcBef>
              <a:buFont typeface="Wingdings" pitchFamily="2" charset="2"/>
              <a:buNone/>
            </a:pPr>
            <a:r>
              <a:rPr lang="zh-CN" altLang="en-US" sz="2800" b="1" smtClean="0">
                <a:latin typeface="宋体" pitchFamily="2" charset="-122"/>
              </a:rPr>
              <a:t>卷积定理</a:t>
            </a:r>
          </a:p>
        </p:txBody>
      </p:sp>
      <p:graphicFrame>
        <p:nvGraphicFramePr>
          <p:cNvPr id="3074" name="Object 2048"/>
          <p:cNvGraphicFramePr>
            <a:graphicFrameLocks noGrp="1" noChangeAspect="1"/>
          </p:cNvGraphicFramePr>
          <p:nvPr>
            <p:ph sz="quarter" idx="2"/>
            <p:extLst>
              <p:ext uri="{D42A27DB-BD31-4B8C-83A1-F6EECF244321}">
                <p14:modId xmlns:p14="http://schemas.microsoft.com/office/powerpoint/2010/main" val="2487910029"/>
              </p:ext>
            </p:extLst>
          </p:nvPr>
        </p:nvGraphicFramePr>
        <p:xfrm>
          <a:off x="2673350" y="2349500"/>
          <a:ext cx="3581400" cy="360363"/>
        </p:xfrm>
        <a:graphic>
          <a:graphicData uri="http://schemas.openxmlformats.org/presentationml/2006/ole">
            <mc:AlternateContent xmlns:mc="http://schemas.openxmlformats.org/markup-compatibility/2006">
              <mc:Choice xmlns:v="urn:schemas-microsoft-com:vml" Requires="v">
                <p:oleObj spid="_x0000_s3117" name="Equation" r:id="rId3" imgW="2019240" imgH="203040" progId="Equation.3">
                  <p:embed/>
                </p:oleObj>
              </mc:Choice>
              <mc:Fallback>
                <p:oleObj name="Equation" r:id="rId3" imgW="2019240" imgH="203040" progId="Equation.3">
                  <p:embed/>
                  <p:pic>
                    <p:nvPicPr>
                      <p:cNvPr id="0" name="Object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3350" y="2349500"/>
                        <a:ext cx="3581400" cy="360363"/>
                      </a:xfrm>
                      <a:prstGeom prst="rect">
                        <a:avLst/>
                      </a:prstGeom>
                      <a:noFill/>
                      <a:ln>
                        <a:noFill/>
                      </a:ln>
                      <a:effectLst/>
                    </p:spPr>
                  </p:pic>
                </p:oleObj>
              </mc:Fallback>
            </mc:AlternateContent>
          </a:graphicData>
        </a:graphic>
      </p:graphicFrame>
      <p:graphicFrame>
        <p:nvGraphicFramePr>
          <p:cNvPr id="3075" name="Object 2049"/>
          <p:cNvGraphicFramePr>
            <a:graphicFrameLocks noGrp="1" noChangeAspect="1"/>
          </p:cNvGraphicFramePr>
          <p:nvPr>
            <p:ph sz="quarter" idx="3"/>
            <p:extLst>
              <p:ext uri="{D42A27DB-BD31-4B8C-83A1-F6EECF244321}">
                <p14:modId xmlns:p14="http://schemas.microsoft.com/office/powerpoint/2010/main" val="2060060593"/>
              </p:ext>
            </p:extLst>
          </p:nvPr>
        </p:nvGraphicFramePr>
        <p:xfrm>
          <a:off x="2997200" y="2997200"/>
          <a:ext cx="2282825" cy="360363"/>
        </p:xfrm>
        <a:graphic>
          <a:graphicData uri="http://schemas.openxmlformats.org/presentationml/2006/ole">
            <mc:AlternateContent xmlns:mc="http://schemas.openxmlformats.org/markup-compatibility/2006">
              <mc:Choice xmlns:v="urn:schemas-microsoft-com:vml" Requires="v">
                <p:oleObj spid="_x0000_s3118" name="Equation" r:id="rId5" imgW="1447560" imgH="228600" progId="Equation.3">
                  <p:embed/>
                </p:oleObj>
              </mc:Choice>
              <mc:Fallback>
                <p:oleObj name="Equation" r:id="rId5" imgW="1447560" imgH="228600" progId="Equation.3">
                  <p:embed/>
                  <p:pic>
                    <p:nvPicPr>
                      <p:cNvPr id="0" name="Object 20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7200" y="2997200"/>
                        <a:ext cx="2282825" cy="360363"/>
                      </a:xfrm>
                      <a:prstGeom prst="rect">
                        <a:avLst/>
                      </a:prstGeom>
                      <a:noFill/>
                      <a:ln>
                        <a:noFill/>
                      </a:ln>
                      <a:effectLst/>
                    </p:spPr>
                  </p:pic>
                </p:oleObj>
              </mc:Fallback>
            </mc:AlternateContent>
          </a:graphicData>
        </a:graphic>
      </p:graphicFrame>
      <p:graphicFrame>
        <p:nvGraphicFramePr>
          <p:cNvPr id="3076" name="Object 2050"/>
          <p:cNvGraphicFramePr>
            <a:graphicFrameLocks noChangeAspect="1"/>
          </p:cNvGraphicFramePr>
          <p:nvPr>
            <p:extLst>
              <p:ext uri="{D42A27DB-BD31-4B8C-83A1-F6EECF244321}">
                <p14:modId xmlns:p14="http://schemas.microsoft.com/office/powerpoint/2010/main" val="208421271"/>
              </p:ext>
            </p:extLst>
          </p:nvPr>
        </p:nvGraphicFramePr>
        <p:xfrm>
          <a:off x="2627313" y="3500438"/>
          <a:ext cx="4392612" cy="754062"/>
        </p:xfrm>
        <a:graphic>
          <a:graphicData uri="http://schemas.openxmlformats.org/presentationml/2006/ole">
            <mc:AlternateContent xmlns:mc="http://schemas.openxmlformats.org/markup-compatibility/2006">
              <mc:Choice xmlns:v="urn:schemas-microsoft-com:vml" Requires="v">
                <p:oleObj spid="_x0000_s3119" name="Equation" r:id="rId7" imgW="2400120" imgH="457200" progId="Equation.DSMT4">
                  <p:embed/>
                </p:oleObj>
              </mc:Choice>
              <mc:Fallback>
                <p:oleObj name="Equation" r:id="rId7" imgW="2400120" imgH="457200" progId="Equation.DSMT4">
                  <p:embed/>
                  <p:pic>
                    <p:nvPicPr>
                      <p:cNvPr id="0" name="Object 20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3500438"/>
                        <a:ext cx="4392612" cy="754062"/>
                      </a:xfrm>
                      <a:prstGeom prst="rect">
                        <a:avLst/>
                      </a:prstGeom>
                      <a:noFill/>
                      <a:ln>
                        <a:noFill/>
                      </a:ln>
                      <a:effectLst/>
                    </p:spPr>
                  </p:pic>
                </p:oleObj>
              </mc:Fallback>
            </mc:AlternateContent>
          </a:graphicData>
        </a:graphic>
      </p:graphicFrame>
      <p:graphicFrame>
        <p:nvGraphicFramePr>
          <p:cNvPr id="3077" name="Object 2051"/>
          <p:cNvGraphicFramePr>
            <a:graphicFrameLocks noChangeAspect="1"/>
          </p:cNvGraphicFramePr>
          <p:nvPr>
            <p:extLst>
              <p:ext uri="{D42A27DB-BD31-4B8C-83A1-F6EECF244321}">
                <p14:modId xmlns:p14="http://schemas.microsoft.com/office/powerpoint/2010/main" val="4013652883"/>
              </p:ext>
            </p:extLst>
          </p:nvPr>
        </p:nvGraphicFramePr>
        <p:xfrm>
          <a:off x="2627313" y="4437063"/>
          <a:ext cx="2506662" cy="530225"/>
        </p:xfrm>
        <a:graphic>
          <a:graphicData uri="http://schemas.openxmlformats.org/presentationml/2006/ole">
            <mc:AlternateContent xmlns:mc="http://schemas.openxmlformats.org/markup-compatibility/2006">
              <mc:Choice xmlns:v="urn:schemas-microsoft-com:vml" Requires="v">
                <p:oleObj spid="_x0000_s3120" name="Equation" r:id="rId9" imgW="1320480" imgH="279360" progId="Equation.DSMT4">
                  <p:embed/>
                </p:oleObj>
              </mc:Choice>
              <mc:Fallback>
                <p:oleObj name="Equation" r:id="rId9" imgW="1320480" imgH="279360" progId="Equation.DSMT4">
                  <p:embed/>
                  <p:pic>
                    <p:nvPicPr>
                      <p:cNvPr id="0" name="Object 20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313" y="4437063"/>
                        <a:ext cx="2506662" cy="530225"/>
                      </a:xfrm>
                      <a:prstGeom prst="rect">
                        <a:avLst/>
                      </a:prstGeom>
                      <a:noFill/>
                      <a:ln>
                        <a:noFill/>
                      </a:ln>
                      <a:effectLst/>
                    </p:spPr>
                  </p:pic>
                </p:oleObj>
              </mc:Fallback>
            </mc:AlternateContent>
          </a:graphicData>
        </a:graphic>
      </p:graphicFrame>
      <p:graphicFrame>
        <p:nvGraphicFramePr>
          <p:cNvPr id="3078" name="Object 2052"/>
          <p:cNvGraphicFramePr>
            <a:graphicFrameLocks noChangeAspect="1"/>
          </p:cNvGraphicFramePr>
          <p:nvPr>
            <p:extLst>
              <p:ext uri="{D42A27DB-BD31-4B8C-83A1-F6EECF244321}">
                <p14:modId xmlns:p14="http://schemas.microsoft.com/office/powerpoint/2010/main" val="1746496222"/>
              </p:ext>
            </p:extLst>
          </p:nvPr>
        </p:nvGraphicFramePr>
        <p:xfrm>
          <a:off x="2627313" y="5084763"/>
          <a:ext cx="3181350" cy="530225"/>
        </p:xfrm>
        <a:graphic>
          <a:graphicData uri="http://schemas.openxmlformats.org/presentationml/2006/ole">
            <mc:AlternateContent xmlns:mc="http://schemas.openxmlformats.org/markup-compatibility/2006">
              <mc:Choice xmlns:v="urn:schemas-microsoft-com:vml" Requires="v">
                <p:oleObj spid="_x0000_s3121" name="Equation" r:id="rId11" imgW="1676160" imgH="279360" progId="Equation.3">
                  <p:embed/>
                </p:oleObj>
              </mc:Choice>
              <mc:Fallback>
                <p:oleObj name="Equation" r:id="rId11" imgW="1676160" imgH="279360" progId="Equation.3">
                  <p:embed/>
                  <p:pic>
                    <p:nvPicPr>
                      <p:cNvPr id="0" name="Object 20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7313" y="5084763"/>
                        <a:ext cx="3181350" cy="530225"/>
                      </a:xfrm>
                      <a:prstGeom prst="rect">
                        <a:avLst/>
                      </a:prstGeom>
                      <a:noFill/>
                      <a:ln>
                        <a:noFill/>
                      </a:ln>
                      <a:effectLst/>
                    </p:spPr>
                  </p:pic>
                </p:oleObj>
              </mc:Fallback>
            </mc:AlternateContent>
          </a:graphicData>
        </a:graphic>
      </p:graphicFrame>
      <p:graphicFrame>
        <p:nvGraphicFramePr>
          <p:cNvPr id="3079" name="Object 2053"/>
          <p:cNvGraphicFramePr>
            <a:graphicFrameLocks noChangeAspect="1"/>
          </p:cNvGraphicFramePr>
          <p:nvPr>
            <p:extLst>
              <p:ext uri="{D42A27DB-BD31-4B8C-83A1-F6EECF244321}">
                <p14:modId xmlns:p14="http://schemas.microsoft.com/office/powerpoint/2010/main" val="253323493"/>
              </p:ext>
            </p:extLst>
          </p:nvPr>
        </p:nvGraphicFramePr>
        <p:xfrm>
          <a:off x="2627313" y="5734050"/>
          <a:ext cx="3887787" cy="727075"/>
        </p:xfrm>
        <a:graphic>
          <a:graphicData uri="http://schemas.openxmlformats.org/presentationml/2006/ole">
            <mc:AlternateContent xmlns:mc="http://schemas.openxmlformats.org/markup-compatibility/2006">
              <mc:Choice xmlns:v="urn:schemas-microsoft-com:vml" Requires="v">
                <p:oleObj spid="_x0000_s3122" name="Equation" r:id="rId13" imgW="2222280" imgH="457200" progId="Equation.3">
                  <p:embed/>
                </p:oleObj>
              </mc:Choice>
              <mc:Fallback>
                <p:oleObj name="Equation" r:id="rId13" imgW="2222280" imgH="457200" progId="Equation.3">
                  <p:embed/>
                  <p:pic>
                    <p:nvPicPr>
                      <p:cNvPr id="0" name="Object 20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27313" y="5734050"/>
                        <a:ext cx="3887787" cy="727075"/>
                      </a:xfrm>
                      <a:prstGeom prst="rect">
                        <a:avLst/>
                      </a:prstGeom>
                      <a:noFill/>
                      <a:ln>
                        <a:noFill/>
                      </a:ln>
                      <a:effec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3284538"/>
            <a:ext cx="4284662" cy="34020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86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3284538"/>
            <a:ext cx="4464050" cy="33845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8612" name="Text Box 8"/>
          <p:cNvSpPr txBox="1">
            <a:spLocks noChangeArrowheads="1"/>
          </p:cNvSpPr>
          <p:nvPr/>
        </p:nvSpPr>
        <p:spPr bwMode="auto">
          <a:xfrm>
            <a:off x="250825" y="2636838"/>
            <a:ext cx="435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ctr" hangingPunct="0">
              <a:spcBef>
                <a:spcPct val="50000"/>
              </a:spcBef>
              <a:spcAft>
                <a:spcPct val="0"/>
              </a:spcAft>
              <a:defRPr sz="1600">
                <a:solidFill>
                  <a:schemeClr val="tx1"/>
                </a:solidFill>
                <a:latin typeface="Arial" charset="0"/>
                <a:ea typeface="宋体" pitchFamily="2" charset="-122"/>
              </a:defRPr>
            </a:lvl6pPr>
            <a:lvl7pPr marL="2971800" indent="-228600" algn="ctr" eaLnBrk="0" fontAlgn="ctr" hangingPunct="0">
              <a:spcBef>
                <a:spcPct val="50000"/>
              </a:spcBef>
              <a:spcAft>
                <a:spcPct val="0"/>
              </a:spcAft>
              <a:defRPr sz="1600">
                <a:solidFill>
                  <a:schemeClr val="tx1"/>
                </a:solidFill>
                <a:latin typeface="Arial" charset="0"/>
                <a:ea typeface="宋体" pitchFamily="2" charset="-122"/>
              </a:defRPr>
            </a:lvl7pPr>
            <a:lvl8pPr marL="3429000" indent="-228600" algn="ctr" eaLnBrk="0" fontAlgn="ctr" hangingPunct="0">
              <a:spcBef>
                <a:spcPct val="50000"/>
              </a:spcBef>
              <a:spcAft>
                <a:spcPct val="0"/>
              </a:spcAft>
              <a:defRPr sz="1600">
                <a:solidFill>
                  <a:schemeClr val="tx1"/>
                </a:solidFill>
                <a:latin typeface="Arial" charset="0"/>
                <a:ea typeface="宋体" pitchFamily="2" charset="-122"/>
              </a:defRPr>
            </a:lvl8pPr>
            <a:lvl9pPr marL="3886200" indent="-228600" algn="ctr" eaLnBrk="0" fontAlgn="ctr" hangingPunct="0">
              <a:spcBef>
                <a:spcPct val="50000"/>
              </a:spcBef>
              <a:spcAft>
                <a:spcPct val="0"/>
              </a:spcAft>
              <a:defRPr sz="1600">
                <a:solidFill>
                  <a:schemeClr val="tx1"/>
                </a:solidFill>
                <a:latin typeface="Arial" charset="0"/>
                <a:ea typeface="宋体" pitchFamily="2" charset="-122"/>
              </a:defRPr>
            </a:lvl9pPr>
          </a:lstStyle>
          <a:p>
            <a:pPr eaLnBrk="1" hangingPunct="1"/>
            <a:r>
              <a:rPr lang="zh-CN" altLang="en-US" sz="2400" b="1">
                <a:latin typeface="宋体" pitchFamily="2" charset="-122"/>
              </a:rPr>
              <a:t>误差</a:t>
            </a:r>
            <a:r>
              <a:rPr lang="en-US" altLang="zh-CN" sz="2400" b="1">
                <a:latin typeface="宋体" pitchFamily="2" charset="-122"/>
              </a:rPr>
              <a:t>(</a:t>
            </a:r>
            <a:r>
              <a:rPr lang="zh-CN" altLang="en-US" sz="2400" b="1">
                <a:latin typeface="宋体" pitchFamily="2" charset="-122"/>
              </a:rPr>
              <a:t>黑</a:t>
            </a:r>
            <a:r>
              <a:rPr lang="en-US" altLang="zh-CN" sz="2400" b="1">
                <a:latin typeface="宋体" pitchFamily="2" charset="-122"/>
              </a:rPr>
              <a:t>)</a:t>
            </a:r>
            <a:r>
              <a:rPr lang="zh-CN" altLang="en-US" sz="2400" b="1">
                <a:latin typeface="宋体" pitchFamily="2" charset="-122"/>
              </a:rPr>
              <a:t>与控制</a:t>
            </a:r>
            <a:r>
              <a:rPr lang="en-US" altLang="zh-CN" sz="2400" b="1">
                <a:latin typeface="宋体" pitchFamily="2" charset="-122"/>
              </a:rPr>
              <a:t>(</a:t>
            </a:r>
            <a:r>
              <a:rPr lang="zh-CN" altLang="en-US" sz="2400" b="1">
                <a:latin typeface="宋体" pitchFamily="2" charset="-122"/>
              </a:rPr>
              <a:t>蓝</a:t>
            </a:r>
            <a:r>
              <a:rPr lang="en-US" altLang="zh-CN" sz="2400" b="1">
                <a:latin typeface="宋体" pitchFamily="2" charset="-122"/>
              </a:rPr>
              <a:t>)</a:t>
            </a:r>
            <a:r>
              <a:rPr lang="zh-CN" altLang="en-US" sz="2400" b="1">
                <a:latin typeface="宋体" pitchFamily="2" charset="-122"/>
              </a:rPr>
              <a:t>输出</a:t>
            </a:r>
          </a:p>
        </p:txBody>
      </p:sp>
      <p:sp>
        <p:nvSpPr>
          <p:cNvPr id="68613" name="Text Box 9"/>
          <p:cNvSpPr txBox="1">
            <a:spLocks noChangeArrowheads="1"/>
          </p:cNvSpPr>
          <p:nvPr/>
        </p:nvSpPr>
        <p:spPr bwMode="auto">
          <a:xfrm>
            <a:off x="4643438" y="2636838"/>
            <a:ext cx="435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ctr" hangingPunct="0">
              <a:spcBef>
                <a:spcPct val="50000"/>
              </a:spcBef>
              <a:spcAft>
                <a:spcPct val="0"/>
              </a:spcAft>
              <a:defRPr sz="1600">
                <a:solidFill>
                  <a:schemeClr val="tx1"/>
                </a:solidFill>
                <a:latin typeface="Arial" charset="0"/>
                <a:ea typeface="宋体" pitchFamily="2" charset="-122"/>
              </a:defRPr>
            </a:lvl6pPr>
            <a:lvl7pPr marL="2971800" indent="-228600" algn="ctr" eaLnBrk="0" fontAlgn="ctr" hangingPunct="0">
              <a:spcBef>
                <a:spcPct val="50000"/>
              </a:spcBef>
              <a:spcAft>
                <a:spcPct val="0"/>
              </a:spcAft>
              <a:defRPr sz="1600">
                <a:solidFill>
                  <a:schemeClr val="tx1"/>
                </a:solidFill>
                <a:latin typeface="Arial" charset="0"/>
                <a:ea typeface="宋体" pitchFamily="2" charset="-122"/>
              </a:defRPr>
            </a:lvl7pPr>
            <a:lvl8pPr marL="3429000" indent="-228600" algn="ctr" eaLnBrk="0" fontAlgn="ctr" hangingPunct="0">
              <a:spcBef>
                <a:spcPct val="50000"/>
              </a:spcBef>
              <a:spcAft>
                <a:spcPct val="0"/>
              </a:spcAft>
              <a:defRPr sz="1600">
                <a:solidFill>
                  <a:schemeClr val="tx1"/>
                </a:solidFill>
                <a:latin typeface="Arial" charset="0"/>
                <a:ea typeface="宋体" pitchFamily="2" charset="-122"/>
              </a:defRPr>
            </a:lvl8pPr>
            <a:lvl9pPr marL="3886200" indent="-228600" algn="ctr" eaLnBrk="0" fontAlgn="ctr" hangingPunct="0">
              <a:spcBef>
                <a:spcPct val="50000"/>
              </a:spcBef>
              <a:spcAft>
                <a:spcPct val="0"/>
              </a:spcAft>
              <a:defRPr sz="1600">
                <a:solidFill>
                  <a:schemeClr val="tx1"/>
                </a:solidFill>
                <a:latin typeface="Arial" charset="0"/>
                <a:ea typeface="宋体" pitchFamily="2" charset="-122"/>
              </a:defRPr>
            </a:lvl9pPr>
          </a:lstStyle>
          <a:p>
            <a:pPr eaLnBrk="1" hangingPunct="1"/>
            <a:r>
              <a:rPr lang="zh-CN" altLang="en-US" sz="2400" b="1"/>
              <a:t>给定</a:t>
            </a:r>
            <a:r>
              <a:rPr lang="en-US" altLang="zh-CN" sz="2400" b="1"/>
              <a:t>(</a:t>
            </a:r>
            <a:r>
              <a:rPr lang="zh-CN" altLang="en-US" sz="2400" b="1"/>
              <a:t>蓝</a:t>
            </a:r>
            <a:r>
              <a:rPr lang="en-US" altLang="zh-CN" sz="2400" b="1"/>
              <a:t>)</a:t>
            </a:r>
            <a:r>
              <a:rPr lang="zh-CN" altLang="en-US" sz="2400" b="1"/>
              <a:t>与系统响应</a:t>
            </a:r>
            <a:r>
              <a:rPr lang="en-US" altLang="zh-CN" sz="2400" b="1"/>
              <a:t>(</a:t>
            </a:r>
            <a:r>
              <a:rPr lang="zh-CN" altLang="en-US" sz="2400" b="1"/>
              <a:t>黑</a:t>
            </a:r>
            <a:r>
              <a:rPr lang="en-US" altLang="zh-CN" sz="2400" b="1"/>
              <a:t>)</a:t>
            </a:r>
            <a:endParaRPr lang="zh-CN" altLang="en-US" sz="2400" b="1"/>
          </a:p>
        </p:txBody>
      </p:sp>
      <p:pic>
        <p:nvPicPr>
          <p:cNvPr id="6861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60350"/>
            <a:ext cx="8280400"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p:txBody>
          <a:bodyPr/>
          <a:lstStyle/>
          <a:p>
            <a:pPr eaLnBrk="1" hangingPunct="1">
              <a:buSzPct val="70000"/>
              <a:buFont typeface="Wingdings" pitchFamily="2" charset="2"/>
              <a:buNone/>
            </a:pPr>
            <a:r>
              <a:rPr lang="zh-CN" altLang="en-US" sz="2400" b="1" smtClean="0">
                <a:latin typeface="宋体" pitchFamily="2" charset="-122"/>
              </a:rPr>
              <a:t>	在计算机控制系统中，所设计的数字控制器是通过计算机程序来实现的。编程过程中，必须把用</a:t>
            </a:r>
            <a:r>
              <a:rPr lang="en-US" altLang="zh-CN" sz="2400" b="1" smtClean="0">
                <a:latin typeface="宋体" pitchFamily="2" charset="-122"/>
              </a:rPr>
              <a:t>Z</a:t>
            </a:r>
            <a:r>
              <a:rPr lang="zh-CN" altLang="en-US" sz="2400" b="1" smtClean="0">
                <a:latin typeface="宋体" pitchFamily="2" charset="-122"/>
              </a:rPr>
              <a:t>传递函数</a:t>
            </a:r>
            <a:r>
              <a:rPr lang="en-US" altLang="zh-CN" sz="2400" b="1" smtClean="0">
                <a:latin typeface="宋体" pitchFamily="2" charset="-122"/>
              </a:rPr>
              <a:t>D(z)</a:t>
            </a:r>
            <a:r>
              <a:rPr lang="zh-CN" altLang="en-US" sz="2400" b="1" smtClean="0">
                <a:latin typeface="宋体" pitchFamily="2" charset="-122"/>
              </a:rPr>
              <a:t>表示的控制算法转换为计算机中的数据传送、加减、相乘等运算操作。 </a:t>
            </a:r>
          </a:p>
          <a:p>
            <a:pPr eaLnBrk="1" hangingPunct="1">
              <a:buSzPct val="70000"/>
              <a:buFont typeface="Wingdings" pitchFamily="2" charset="2"/>
              <a:buNone/>
            </a:pPr>
            <a:r>
              <a:rPr lang="zh-CN" altLang="en-US" sz="2400" b="1" smtClean="0">
                <a:latin typeface="宋体" pitchFamily="2" charset="-122"/>
              </a:rPr>
              <a:t>	</a:t>
            </a:r>
          </a:p>
          <a:p>
            <a:pPr eaLnBrk="1" hangingPunct="1">
              <a:buSzPct val="70000"/>
              <a:buFont typeface="Wingdings" pitchFamily="2" charset="2"/>
              <a:buNone/>
            </a:pPr>
            <a:r>
              <a:rPr lang="zh-CN" altLang="en-US" sz="2400" b="1" smtClean="0">
                <a:latin typeface="宋体" pitchFamily="2" charset="-122"/>
              </a:rPr>
              <a:t>	对同一个</a:t>
            </a:r>
            <a:r>
              <a:rPr lang="en-US" altLang="zh-CN" sz="2400" b="1" smtClean="0">
                <a:latin typeface="宋体" pitchFamily="2" charset="-122"/>
              </a:rPr>
              <a:t>D(z)</a:t>
            </a:r>
            <a:r>
              <a:rPr lang="zh-CN" altLang="en-US" sz="2400" b="1" smtClean="0">
                <a:latin typeface="宋体" pitchFamily="2" charset="-122"/>
              </a:rPr>
              <a:t>可有几种不同的程序实现方法</a:t>
            </a:r>
            <a:r>
              <a:rPr lang="en-US" altLang="zh-CN" sz="2400" b="1" smtClean="0">
                <a:latin typeface="宋体" pitchFamily="2" charset="-122"/>
              </a:rPr>
              <a:t>,</a:t>
            </a:r>
            <a:r>
              <a:rPr lang="zh-CN" altLang="en-US" sz="2400" b="1" smtClean="0">
                <a:latin typeface="宋体" pitchFamily="2" charset="-122"/>
              </a:rPr>
              <a:t>他们虽然在数学上是完全等效的</a:t>
            </a:r>
            <a:r>
              <a:rPr lang="en-US" altLang="zh-CN" sz="2400" b="1" smtClean="0">
                <a:latin typeface="宋体" pitchFamily="2" charset="-122"/>
              </a:rPr>
              <a:t>,</a:t>
            </a:r>
            <a:r>
              <a:rPr lang="zh-CN" altLang="en-US" sz="2400" b="1" smtClean="0">
                <a:latin typeface="宋体" pitchFamily="2" charset="-122"/>
              </a:rPr>
              <a:t>但在编程难易</a:t>
            </a:r>
            <a:r>
              <a:rPr lang="en-US" altLang="zh-CN" sz="2400" b="1" smtClean="0">
                <a:latin typeface="宋体" pitchFamily="2" charset="-122"/>
              </a:rPr>
              <a:t>\</a:t>
            </a:r>
            <a:r>
              <a:rPr lang="zh-CN" altLang="en-US" sz="2400" b="1" smtClean="0">
                <a:latin typeface="宋体" pitchFamily="2" charset="-122"/>
              </a:rPr>
              <a:t>计算效率</a:t>
            </a:r>
            <a:r>
              <a:rPr lang="en-US" altLang="zh-CN" sz="2400" b="1" smtClean="0">
                <a:latin typeface="宋体" pitchFamily="2" charset="-122"/>
              </a:rPr>
              <a:t>\</a:t>
            </a:r>
            <a:r>
              <a:rPr lang="zh-CN" altLang="en-US" sz="2400" b="1" smtClean="0">
                <a:latin typeface="宋体" pitchFamily="2" charset="-122"/>
              </a:rPr>
              <a:t>误差传递以及参数误差的敏感性等方面不一样。 </a:t>
            </a:r>
          </a:p>
          <a:p>
            <a:pPr eaLnBrk="1" hangingPunct="1">
              <a:buSzPct val="70000"/>
              <a:buFont typeface="Wingdings" pitchFamily="2" charset="2"/>
              <a:buNone/>
            </a:pPr>
            <a:r>
              <a:rPr lang="zh-CN" altLang="en-US" sz="2400" b="1" smtClean="0">
                <a:latin typeface="宋体" pitchFamily="2" charset="-122"/>
              </a:rPr>
              <a:t>	</a:t>
            </a:r>
          </a:p>
          <a:p>
            <a:pPr eaLnBrk="1" hangingPunct="1">
              <a:buSzPct val="70000"/>
              <a:buFont typeface="Wingdings" pitchFamily="2" charset="2"/>
              <a:buNone/>
            </a:pPr>
            <a:r>
              <a:rPr lang="zh-CN" altLang="en-US" sz="2400" b="1" smtClean="0">
                <a:latin typeface="宋体" pitchFamily="2" charset="-122"/>
              </a:rPr>
              <a:t>	常用的方法包括：直接法、串行法和并行法。</a:t>
            </a:r>
          </a:p>
        </p:txBody>
      </p:sp>
      <p:sp>
        <p:nvSpPr>
          <p:cNvPr id="69634" name="Rectangle 2"/>
          <p:cNvSpPr>
            <a:spLocks noGrp="1" noChangeArrowheads="1"/>
          </p:cNvSpPr>
          <p:nvPr>
            <p:ph type="title"/>
          </p:nvPr>
        </p:nvSpPr>
        <p:spPr/>
        <p:txBody>
          <a:bodyPr/>
          <a:lstStyle/>
          <a:p>
            <a:pPr eaLnBrk="1" hangingPunct="1"/>
            <a:r>
              <a:rPr lang="en-US" altLang="zh-CN" sz="3600" smtClean="0">
                <a:latin typeface="宋体" pitchFamily="2" charset="-122"/>
              </a:rPr>
              <a:t>6.6 </a:t>
            </a:r>
            <a:r>
              <a:rPr lang="zh-CN" altLang="en-US" sz="3600" smtClean="0">
                <a:latin typeface="宋体" pitchFamily="2" charset="-122"/>
              </a:rPr>
              <a:t>数字控制器的程序实现方法</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3"/>
          <p:cNvSpPr>
            <a:spLocks noGrp="1" noChangeArrowheads="1"/>
          </p:cNvSpPr>
          <p:nvPr>
            <p:ph type="body" sz="half" idx="1"/>
          </p:nvPr>
        </p:nvSpPr>
        <p:spPr>
          <a:xfrm>
            <a:off x="0" y="476250"/>
            <a:ext cx="9144000" cy="6121400"/>
          </a:xfrm>
        </p:spPr>
        <p:txBody>
          <a:bodyPr/>
          <a:lstStyle/>
          <a:p>
            <a:pPr eaLnBrk="1" hangingPunct="1">
              <a:spcBef>
                <a:spcPct val="0"/>
              </a:spcBef>
              <a:buFont typeface="Wingdings" pitchFamily="2" charset="2"/>
              <a:buNone/>
            </a:pPr>
            <a:r>
              <a:rPr lang="en-US" altLang="zh-CN" sz="2400" b="1" smtClean="0">
                <a:latin typeface="宋体" pitchFamily="2" charset="-122"/>
              </a:rPr>
              <a:t>	1.</a:t>
            </a:r>
            <a:r>
              <a:rPr lang="zh-CN" altLang="en-US" sz="2400" b="1" smtClean="0">
                <a:latin typeface="宋体" pitchFamily="2" charset="-122"/>
              </a:rPr>
              <a:t>直接程序设计法</a:t>
            </a:r>
          </a:p>
          <a:p>
            <a:pPr eaLnBrk="1" hangingPunct="1">
              <a:spcBef>
                <a:spcPct val="0"/>
              </a:spcBef>
            </a:pPr>
            <a:endParaRPr lang="zh-CN" altLang="en-US" sz="2400" b="1" smtClean="0">
              <a:latin typeface="宋体" pitchFamily="2" charset="-122"/>
            </a:endParaRPr>
          </a:p>
          <a:p>
            <a:pPr eaLnBrk="1" hangingPunct="1">
              <a:spcBef>
                <a:spcPct val="0"/>
              </a:spcBef>
              <a:buSzPct val="70000"/>
              <a:buFont typeface="Wingdings" pitchFamily="2" charset="2"/>
              <a:buNone/>
            </a:pPr>
            <a:r>
              <a:rPr lang="zh-CN" altLang="en-US" sz="2400" b="1" smtClean="0">
                <a:latin typeface="宋体" pitchFamily="2" charset="-122"/>
              </a:rPr>
              <a:t>	对于物理可实现的数字控制器</a:t>
            </a:r>
            <a:r>
              <a:rPr lang="en-US" altLang="zh-CN" sz="2400" b="1" smtClean="0">
                <a:latin typeface="宋体" pitchFamily="2" charset="-122"/>
              </a:rPr>
              <a:t>(</a:t>
            </a:r>
            <a:r>
              <a:rPr lang="en-US" altLang="zh-CN" sz="2800" smtClean="0"/>
              <a:t>m+r </a:t>
            </a:r>
            <a:r>
              <a:rPr lang="en-US" altLang="zh-CN" sz="2400" b="1" smtClean="0">
                <a:latin typeface="宋体" pitchFamily="2" charset="-122"/>
              </a:rPr>
              <a:t>≤</a:t>
            </a:r>
            <a:r>
              <a:rPr lang="en-US" altLang="zh-CN" sz="2800" smtClean="0"/>
              <a:t> n)</a:t>
            </a:r>
            <a:endParaRPr lang="zh-CN" altLang="en-US" sz="2400" b="1" smtClean="0">
              <a:latin typeface="宋体" pitchFamily="2" charset="-122"/>
            </a:endParaRPr>
          </a:p>
          <a:p>
            <a:pPr eaLnBrk="1" hangingPunct="1">
              <a:spcBef>
                <a:spcPct val="0"/>
              </a:spcBef>
              <a:buSzPct val="70000"/>
              <a:buFont typeface="Wingdings" pitchFamily="2" charset="2"/>
              <a:buChar char="n"/>
            </a:pPr>
            <a:endParaRPr lang="zh-CN" altLang="en-US" sz="2400" b="1" smtClean="0">
              <a:latin typeface="宋体" pitchFamily="2" charset="-122"/>
            </a:endParaRPr>
          </a:p>
          <a:p>
            <a:pPr eaLnBrk="1" hangingPunct="1">
              <a:spcBef>
                <a:spcPct val="0"/>
              </a:spcBef>
              <a:buSzPct val="70000"/>
              <a:buFont typeface="Wingdings" pitchFamily="2" charset="2"/>
              <a:buNone/>
            </a:pPr>
            <a:r>
              <a:rPr lang="zh-CN" altLang="en-US" sz="2400" b="1" smtClean="0">
                <a:latin typeface="宋体" pitchFamily="2" charset="-122"/>
              </a:rPr>
              <a:t>	</a:t>
            </a:r>
          </a:p>
          <a:p>
            <a:pPr eaLnBrk="1" hangingPunct="1">
              <a:spcBef>
                <a:spcPct val="0"/>
              </a:spcBef>
              <a:buSzPct val="70000"/>
              <a:buFont typeface="Wingdings" pitchFamily="2" charset="2"/>
              <a:buNone/>
            </a:pPr>
            <a:endParaRPr lang="zh-CN" altLang="en-US" sz="2400" b="1" smtClean="0">
              <a:latin typeface="宋体" pitchFamily="2" charset="-122"/>
            </a:endParaRPr>
          </a:p>
          <a:p>
            <a:pPr eaLnBrk="1" hangingPunct="1">
              <a:spcBef>
                <a:spcPct val="0"/>
              </a:spcBef>
              <a:buSzPct val="70000"/>
              <a:buFont typeface="Wingdings" pitchFamily="2" charset="2"/>
              <a:buNone/>
            </a:pPr>
            <a:endParaRPr lang="zh-CN" altLang="en-US" sz="2400" b="1" smtClean="0">
              <a:latin typeface="宋体" pitchFamily="2" charset="-122"/>
            </a:endParaRPr>
          </a:p>
          <a:p>
            <a:pPr eaLnBrk="1" hangingPunct="1">
              <a:spcBef>
                <a:spcPct val="0"/>
              </a:spcBef>
              <a:buSzPct val="70000"/>
              <a:buFont typeface="Wingdings" pitchFamily="2" charset="2"/>
              <a:buNone/>
            </a:pPr>
            <a:endParaRPr lang="zh-CN" altLang="en-US" sz="2400" b="1" smtClean="0">
              <a:latin typeface="宋体" pitchFamily="2" charset="-122"/>
            </a:endParaRPr>
          </a:p>
          <a:p>
            <a:pPr eaLnBrk="1" hangingPunct="1">
              <a:spcBef>
                <a:spcPct val="0"/>
              </a:spcBef>
              <a:buSzPct val="70000"/>
              <a:buFont typeface="Wingdings" pitchFamily="2" charset="2"/>
              <a:buNone/>
            </a:pPr>
            <a:endParaRPr lang="zh-CN" altLang="en-US" sz="2400" b="1" smtClean="0">
              <a:latin typeface="宋体" pitchFamily="2" charset="-122"/>
            </a:endParaRPr>
          </a:p>
          <a:p>
            <a:pPr eaLnBrk="1" hangingPunct="1">
              <a:spcBef>
                <a:spcPct val="0"/>
              </a:spcBef>
              <a:buSzPct val="70000"/>
              <a:buFont typeface="Wingdings" pitchFamily="2" charset="2"/>
              <a:buNone/>
            </a:pPr>
            <a:endParaRPr lang="zh-CN" altLang="en-US" sz="2400" b="1" smtClean="0">
              <a:latin typeface="宋体" pitchFamily="2" charset="-122"/>
            </a:endParaRPr>
          </a:p>
          <a:p>
            <a:pPr eaLnBrk="1" hangingPunct="1">
              <a:spcBef>
                <a:spcPct val="0"/>
              </a:spcBef>
              <a:buSzPct val="70000"/>
              <a:buFont typeface="Wingdings" pitchFamily="2" charset="2"/>
              <a:buNone/>
            </a:pPr>
            <a:r>
              <a:rPr lang="zh-CN" altLang="en-US" sz="2400" b="1" smtClean="0">
                <a:latin typeface="宋体" pitchFamily="2" charset="-122"/>
              </a:rPr>
              <a:t>	上面计算</a:t>
            </a:r>
            <a:r>
              <a:rPr lang="en-US" altLang="zh-CN" sz="2400" b="1" smtClean="0">
                <a:latin typeface="宋体" pitchFamily="2" charset="-122"/>
              </a:rPr>
              <a:t>u(k)</a:t>
            </a:r>
            <a:r>
              <a:rPr lang="zh-CN" altLang="en-US" sz="2400" b="1" smtClean="0">
                <a:latin typeface="宋体" pitchFamily="2" charset="-122"/>
              </a:rPr>
              <a:t>的方法即为直接法，在这个方法中，每算一次</a:t>
            </a:r>
            <a:r>
              <a:rPr lang="en-US" altLang="zh-CN" sz="2400" b="1" smtClean="0">
                <a:latin typeface="宋体" pitchFamily="2" charset="-122"/>
              </a:rPr>
              <a:t>u(k)</a:t>
            </a:r>
            <a:r>
              <a:rPr lang="zh-CN" altLang="en-US" sz="2400" b="1" smtClean="0">
                <a:latin typeface="宋体" pitchFamily="2" charset="-122"/>
              </a:rPr>
              <a:t>，要进行</a:t>
            </a:r>
            <a:r>
              <a:rPr lang="en-US" altLang="zh-CN" sz="2400" b="1" smtClean="0">
                <a:latin typeface="宋体" pitchFamily="2" charset="-122"/>
              </a:rPr>
              <a:t>(m+n)</a:t>
            </a:r>
            <a:r>
              <a:rPr lang="zh-CN" altLang="en-US" sz="2400" b="1" smtClean="0">
                <a:latin typeface="宋体" pitchFamily="2" charset="-122"/>
              </a:rPr>
              <a:t>次加减法， </a:t>
            </a:r>
            <a:r>
              <a:rPr lang="en-US" altLang="zh-CN" sz="2400" b="1" smtClean="0">
                <a:latin typeface="宋体" pitchFamily="2" charset="-122"/>
              </a:rPr>
              <a:t>(m+n+1)</a:t>
            </a:r>
            <a:r>
              <a:rPr lang="zh-CN" altLang="en-US" sz="2400" b="1" smtClean="0">
                <a:latin typeface="宋体" pitchFamily="2" charset="-122"/>
              </a:rPr>
              <a:t>次乘法。由于纯滞后的存在，在一次计算中，除常数外，虽然只涉及</a:t>
            </a:r>
            <a:r>
              <a:rPr lang="en-US" altLang="zh-CN" sz="2400" b="1" smtClean="0">
                <a:latin typeface="宋体" pitchFamily="2" charset="-122"/>
              </a:rPr>
              <a:t>(m+n+2)</a:t>
            </a:r>
            <a:r>
              <a:rPr lang="zh-CN" altLang="en-US" sz="2400" b="1" smtClean="0">
                <a:latin typeface="宋体" pitchFamily="2" charset="-122"/>
              </a:rPr>
              <a:t>个数据，但考虑到以后计算中要用，需保留并传送的数据有</a:t>
            </a:r>
            <a:r>
              <a:rPr lang="en-US" altLang="zh-CN" sz="2400" b="1" smtClean="0">
                <a:latin typeface="宋体" pitchFamily="2" charset="-122"/>
              </a:rPr>
              <a:t>2n(=m+n+r)</a:t>
            </a:r>
            <a:r>
              <a:rPr lang="zh-CN" altLang="en-US" sz="2400" b="1" smtClean="0">
                <a:latin typeface="宋体" pitchFamily="2" charset="-122"/>
              </a:rPr>
              <a:t>个，包括</a:t>
            </a:r>
          </a:p>
          <a:p>
            <a:pPr eaLnBrk="1" hangingPunct="1"/>
            <a:endParaRPr lang="zh-CN" altLang="en-US" sz="2400" b="1" smtClean="0">
              <a:latin typeface="宋体" pitchFamily="2" charset="-122"/>
            </a:endParaRPr>
          </a:p>
        </p:txBody>
      </p:sp>
      <p:graphicFrame>
        <p:nvGraphicFramePr>
          <p:cNvPr id="43010" name="Object 0"/>
          <p:cNvGraphicFramePr>
            <a:graphicFrameLocks noGrp="1" noChangeAspect="1"/>
          </p:cNvGraphicFramePr>
          <p:nvPr>
            <p:ph sz="quarter" idx="2"/>
            <p:extLst>
              <p:ext uri="{D42A27DB-BD31-4B8C-83A1-F6EECF244321}">
                <p14:modId xmlns:p14="http://schemas.microsoft.com/office/powerpoint/2010/main" val="1763121673"/>
              </p:ext>
            </p:extLst>
          </p:nvPr>
        </p:nvGraphicFramePr>
        <p:xfrm>
          <a:off x="827088" y="1773238"/>
          <a:ext cx="4175125" cy="719137"/>
        </p:xfrm>
        <a:graphic>
          <a:graphicData uri="http://schemas.openxmlformats.org/presentationml/2006/ole">
            <mc:AlternateContent xmlns:mc="http://schemas.openxmlformats.org/markup-compatibility/2006">
              <mc:Choice xmlns:v="urn:schemas-microsoft-com:vml" Requires="v">
                <p:oleObj spid="_x0000_s43032" name="公式" r:id="rId3" imgW="2654300" imgH="457200" progId="Equation.3">
                  <p:embed/>
                </p:oleObj>
              </mc:Choice>
              <mc:Fallback>
                <p:oleObj name="公式" r:id="rId3" imgW="2654300" imgH="457200" progId="Equation.3">
                  <p:embed/>
                  <p:pic>
                    <p:nvPicPr>
                      <p:cNvPr id="0" name="Object 0"/>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773238"/>
                        <a:ext cx="4175125" cy="719137"/>
                      </a:xfrm>
                      <a:prstGeom prst="rect">
                        <a:avLst/>
                      </a:prstGeom>
                      <a:noFill/>
                      <a:ln>
                        <a:noFill/>
                      </a:ln>
                      <a:effectLst/>
                    </p:spPr>
                  </p:pic>
                </p:oleObj>
              </mc:Fallback>
            </mc:AlternateContent>
          </a:graphicData>
        </a:graphic>
      </p:graphicFrame>
      <p:graphicFrame>
        <p:nvGraphicFramePr>
          <p:cNvPr id="43011" name="Object 1"/>
          <p:cNvGraphicFramePr>
            <a:graphicFrameLocks noGrp="1" noChangeAspect="1"/>
          </p:cNvGraphicFramePr>
          <p:nvPr>
            <p:ph sz="quarter" idx="3"/>
            <p:extLst>
              <p:ext uri="{D42A27DB-BD31-4B8C-83A1-F6EECF244321}">
                <p14:modId xmlns:p14="http://schemas.microsoft.com/office/powerpoint/2010/main" val="1510053675"/>
              </p:ext>
            </p:extLst>
          </p:nvPr>
        </p:nvGraphicFramePr>
        <p:xfrm>
          <a:off x="827088" y="2636838"/>
          <a:ext cx="7058025" cy="1366837"/>
        </p:xfrm>
        <a:graphic>
          <a:graphicData uri="http://schemas.openxmlformats.org/presentationml/2006/ole">
            <mc:AlternateContent xmlns:mc="http://schemas.openxmlformats.org/markup-compatibility/2006">
              <mc:Choice xmlns:v="urn:schemas-microsoft-com:vml" Requires="v">
                <p:oleObj spid="_x0000_s43033" name="公式" r:id="rId5" imgW="4787640" imgH="927000" progId="Equation.3">
                  <p:embed/>
                </p:oleObj>
              </mc:Choice>
              <mc:Fallback>
                <p:oleObj name="公式" r:id="rId5" imgW="4787640" imgH="927000" progId="Equation.3">
                  <p:embed/>
                  <p:pic>
                    <p:nvPicPr>
                      <p:cNvPr id="0" name="Object 1"/>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636838"/>
                        <a:ext cx="7058025" cy="1366837"/>
                      </a:xfrm>
                      <a:prstGeom prst="rect">
                        <a:avLst/>
                      </a:prstGeom>
                      <a:noFill/>
                      <a:ln>
                        <a:noFill/>
                      </a:ln>
                      <a:effectLst/>
                    </p:spPr>
                  </p:pic>
                </p:oleObj>
              </mc:Fallback>
            </mc:AlternateContent>
          </a:graphicData>
        </a:graphic>
      </p:graphicFrame>
      <p:graphicFrame>
        <p:nvGraphicFramePr>
          <p:cNvPr id="43012" name="Object 2"/>
          <p:cNvGraphicFramePr>
            <a:graphicFrameLocks noChangeAspect="1"/>
          </p:cNvGraphicFramePr>
          <p:nvPr>
            <p:extLst>
              <p:ext uri="{D42A27DB-BD31-4B8C-83A1-F6EECF244321}">
                <p14:modId xmlns:p14="http://schemas.microsoft.com/office/powerpoint/2010/main" val="4074107736"/>
              </p:ext>
            </p:extLst>
          </p:nvPr>
        </p:nvGraphicFramePr>
        <p:xfrm>
          <a:off x="1882775" y="5805488"/>
          <a:ext cx="6048375" cy="333375"/>
        </p:xfrm>
        <a:graphic>
          <a:graphicData uri="http://schemas.openxmlformats.org/presentationml/2006/ole">
            <mc:AlternateContent xmlns:mc="http://schemas.openxmlformats.org/markup-compatibility/2006">
              <mc:Choice xmlns:v="urn:schemas-microsoft-com:vml" Requires="v">
                <p:oleObj spid="_x0000_s43034" name="公式" r:id="rId7" imgW="3682800" imgH="203040" progId="Equation.3">
                  <p:embed/>
                </p:oleObj>
              </mc:Choice>
              <mc:Fallback>
                <p:oleObj name="公式" r:id="rId7" imgW="3682800" imgH="203040" progId="Equation.3">
                  <p:embed/>
                  <p:pic>
                    <p:nvPicPr>
                      <p:cNvPr id="0" name="Object 2"/>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2775" y="5805488"/>
                        <a:ext cx="6048375" cy="333375"/>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3"/>
          <p:cNvSpPr>
            <a:spLocks noGrp="1" noChangeArrowheads="1"/>
          </p:cNvSpPr>
          <p:nvPr>
            <p:ph type="body" sz="half" idx="1"/>
          </p:nvPr>
        </p:nvSpPr>
        <p:spPr>
          <a:xfrm>
            <a:off x="685800" y="476250"/>
            <a:ext cx="8278813" cy="6381750"/>
          </a:xfrm>
        </p:spPr>
        <p:txBody>
          <a:bodyPr/>
          <a:lstStyle/>
          <a:p>
            <a:pPr eaLnBrk="1" hangingPunct="1">
              <a:spcBef>
                <a:spcPct val="0"/>
              </a:spcBef>
              <a:buFont typeface="Wingdings" pitchFamily="2" charset="2"/>
              <a:buNone/>
            </a:pPr>
            <a:r>
              <a:rPr lang="en-US" altLang="zh-CN" sz="2400" b="1" dirty="0" smtClean="0">
                <a:latin typeface="宋体" pitchFamily="2" charset="-122"/>
              </a:rPr>
              <a:t>	2.</a:t>
            </a:r>
            <a:r>
              <a:rPr lang="zh-CN" altLang="en-US" sz="2400" b="1" dirty="0" smtClean="0">
                <a:latin typeface="宋体" pitchFamily="2" charset="-122"/>
              </a:rPr>
              <a:t>串行程序设计法</a:t>
            </a:r>
          </a:p>
          <a:p>
            <a:pPr eaLnBrk="1" hangingPunct="1">
              <a:spcBef>
                <a:spcPct val="0"/>
              </a:spcBef>
            </a:pPr>
            <a:endParaRPr lang="zh-CN" altLang="en-US" sz="2400" b="1" dirty="0" smtClean="0">
              <a:latin typeface="宋体" pitchFamily="2" charset="-122"/>
            </a:endParaRPr>
          </a:p>
          <a:p>
            <a:pPr eaLnBrk="1" hangingPunct="1">
              <a:spcBef>
                <a:spcPct val="0"/>
              </a:spcBef>
              <a:buFont typeface="Wingdings" pitchFamily="2" charset="2"/>
              <a:buNone/>
            </a:pPr>
            <a:r>
              <a:rPr lang="zh-CN" altLang="en-US" sz="2400" b="1" dirty="0" smtClean="0">
                <a:latin typeface="宋体" pitchFamily="2" charset="-122"/>
              </a:rPr>
              <a:t>	一个物理可实现的数字控制器脉冲传递函数还可以写成</a:t>
            </a:r>
            <a:r>
              <a:rPr lang="en-US" altLang="zh-CN" sz="2400" b="1" dirty="0" smtClean="0">
                <a:latin typeface="宋体" pitchFamily="2" charset="-122"/>
              </a:rPr>
              <a:t>(</a:t>
            </a:r>
            <a:r>
              <a:rPr lang="zh-CN" altLang="en-US" sz="2400" b="1" dirty="0" smtClean="0">
                <a:latin typeface="宋体" pitchFamily="2" charset="-122"/>
              </a:rPr>
              <a:t>式中</a:t>
            </a:r>
            <a:r>
              <a:rPr lang="en-US" altLang="zh-CN" sz="2400" b="1" dirty="0" err="1" smtClean="0">
                <a:latin typeface="宋体" pitchFamily="2" charset="-122"/>
              </a:rPr>
              <a:t>m≤n</a:t>
            </a:r>
            <a:r>
              <a:rPr lang="en-US" altLang="zh-CN" sz="2400" b="1" dirty="0" smtClean="0">
                <a:latin typeface="宋体" pitchFamily="2" charset="-122"/>
              </a:rPr>
              <a:t>)</a:t>
            </a:r>
            <a:endParaRPr lang="zh-CN" altLang="en-US" sz="2400" b="1" dirty="0" smtClean="0">
              <a:latin typeface="宋体" pitchFamily="2" charset="-122"/>
            </a:endParaRPr>
          </a:p>
          <a:p>
            <a:pPr eaLnBrk="1" hangingPunct="1">
              <a:spcBef>
                <a:spcPct val="0"/>
              </a:spcBef>
            </a:pPr>
            <a:endParaRPr lang="zh-CN" altLang="en-US" sz="2400" b="1" dirty="0" smtClean="0">
              <a:latin typeface="宋体" pitchFamily="2" charset="-122"/>
            </a:endParaRPr>
          </a:p>
          <a:p>
            <a:pPr eaLnBrk="1" hangingPunct="1">
              <a:spcBef>
                <a:spcPct val="0"/>
              </a:spcBef>
            </a:pPr>
            <a:endParaRPr lang="zh-CN" altLang="en-US" sz="2400" b="1" dirty="0" smtClean="0">
              <a:latin typeface="宋体" pitchFamily="2" charset="-122"/>
            </a:endParaRPr>
          </a:p>
          <a:p>
            <a:pPr eaLnBrk="1" hangingPunct="1">
              <a:spcBef>
                <a:spcPct val="0"/>
              </a:spcBef>
              <a:buFont typeface="Wingdings" pitchFamily="2" charset="2"/>
              <a:buNone/>
            </a:pPr>
            <a:r>
              <a:rPr lang="zh-CN" altLang="en-US" sz="2400" b="1" dirty="0" smtClean="0">
                <a:latin typeface="宋体" pitchFamily="2" charset="-122"/>
              </a:rPr>
              <a:t>	令</a:t>
            </a:r>
          </a:p>
          <a:p>
            <a:pPr eaLnBrk="1" hangingPunct="1">
              <a:spcBef>
                <a:spcPct val="0"/>
              </a:spcBef>
            </a:pPr>
            <a:endParaRPr lang="zh-CN" altLang="en-US" sz="2400" b="1" dirty="0" smtClean="0">
              <a:latin typeface="宋体" pitchFamily="2" charset="-122"/>
            </a:endParaRPr>
          </a:p>
          <a:p>
            <a:pPr eaLnBrk="1" hangingPunct="1">
              <a:spcBef>
                <a:spcPct val="0"/>
              </a:spcBef>
            </a:pPr>
            <a:endParaRPr lang="zh-CN" altLang="en-US" sz="2400" b="1" dirty="0" smtClean="0">
              <a:latin typeface="宋体" pitchFamily="2" charset="-122"/>
            </a:endParaRPr>
          </a:p>
          <a:p>
            <a:pPr eaLnBrk="1" hangingPunct="1">
              <a:spcBef>
                <a:spcPct val="0"/>
              </a:spcBef>
            </a:pPr>
            <a:endParaRPr lang="zh-CN" altLang="en-US" sz="2400" b="1" dirty="0" smtClean="0">
              <a:latin typeface="宋体" pitchFamily="2" charset="-122"/>
            </a:endParaRPr>
          </a:p>
          <a:p>
            <a:pPr eaLnBrk="1" hangingPunct="1">
              <a:spcBef>
                <a:spcPct val="0"/>
              </a:spcBef>
              <a:buFont typeface="Wingdings" pitchFamily="2" charset="2"/>
              <a:buNone/>
            </a:pPr>
            <a:r>
              <a:rPr lang="zh-CN" altLang="en-US" sz="2400" b="1" dirty="0" smtClean="0">
                <a:latin typeface="宋体" pitchFamily="2" charset="-122"/>
              </a:rPr>
              <a:t>	</a:t>
            </a:r>
          </a:p>
          <a:p>
            <a:pPr eaLnBrk="1" hangingPunct="1">
              <a:spcBef>
                <a:spcPct val="0"/>
              </a:spcBef>
              <a:buFont typeface="Wingdings" pitchFamily="2" charset="2"/>
              <a:buNone/>
            </a:pPr>
            <a:endParaRPr lang="zh-CN" altLang="en-US" sz="2400" b="1" dirty="0" smtClean="0">
              <a:latin typeface="宋体" pitchFamily="2" charset="-122"/>
            </a:endParaRPr>
          </a:p>
          <a:p>
            <a:pPr eaLnBrk="1" hangingPunct="1">
              <a:spcBef>
                <a:spcPct val="0"/>
              </a:spcBef>
              <a:buFont typeface="Wingdings" pitchFamily="2" charset="2"/>
              <a:buNone/>
            </a:pPr>
            <a:endParaRPr lang="zh-CN" altLang="en-US" sz="2400" b="1" dirty="0" smtClean="0">
              <a:latin typeface="宋体" pitchFamily="2" charset="-122"/>
            </a:endParaRPr>
          </a:p>
          <a:p>
            <a:pPr eaLnBrk="1" hangingPunct="1">
              <a:spcBef>
                <a:spcPct val="0"/>
              </a:spcBef>
              <a:buFont typeface="Wingdings" pitchFamily="2" charset="2"/>
              <a:buNone/>
            </a:pPr>
            <a:r>
              <a:rPr lang="zh-CN" altLang="en-US" sz="2400" b="1" dirty="0" smtClean="0">
                <a:latin typeface="宋体" pitchFamily="2" charset="-122"/>
              </a:rPr>
              <a:t>	</a:t>
            </a:r>
          </a:p>
          <a:p>
            <a:pPr eaLnBrk="1" hangingPunct="1">
              <a:spcBef>
                <a:spcPct val="0"/>
              </a:spcBef>
              <a:buFont typeface="Wingdings" pitchFamily="2" charset="2"/>
              <a:buNone/>
            </a:pPr>
            <a:endParaRPr lang="zh-CN" altLang="en-US" sz="2400" b="1" dirty="0" smtClean="0">
              <a:latin typeface="宋体" pitchFamily="2" charset="-122"/>
            </a:endParaRPr>
          </a:p>
          <a:p>
            <a:pPr eaLnBrk="1" hangingPunct="1">
              <a:spcBef>
                <a:spcPct val="0"/>
              </a:spcBef>
              <a:buFont typeface="Wingdings" pitchFamily="2" charset="2"/>
              <a:buNone/>
            </a:pPr>
            <a:r>
              <a:rPr lang="zh-CN" altLang="en-US" sz="2400" b="1" dirty="0" smtClean="0">
                <a:latin typeface="宋体" pitchFamily="2" charset="-122"/>
              </a:rPr>
              <a:t>	则有：                     即</a:t>
            </a:r>
            <a:r>
              <a:rPr lang="en-US" altLang="zh-CN" sz="2400" b="1" dirty="0" smtClean="0">
                <a:latin typeface="宋体" pitchFamily="2" charset="-122"/>
              </a:rPr>
              <a:t>D(z)</a:t>
            </a:r>
            <a:r>
              <a:rPr lang="zh-CN" altLang="en-US" sz="2400" b="1" dirty="0" smtClean="0">
                <a:latin typeface="宋体" pitchFamily="2" charset="-122"/>
              </a:rPr>
              <a:t>是由各部分串联而成。</a:t>
            </a:r>
            <a:endParaRPr lang="zh-CN" altLang="en-US" sz="2800" dirty="0" smtClean="0"/>
          </a:p>
        </p:txBody>
      </p:sp>
      <p:graphicFrame>
        <p:nvGraphicFramePr>
          <p:cNvPr id="44034" name="Object 0"/>
          <p:cNvGraphicFramePr>
            <a:graphicFrameLocks noGrp="1" noChangeAspect="1"/>
          </p:cNvGraphicFramePr>
          <p:nvPr>
            <p:ph sz="quarter" idx="2"/>
            <p:extLst>
              <p:ext uri="{D42A27DB-BD31-4B8C-83A1-F6EECF244321}">
                <p14:modId xmlns:p14="http://schemas.microsoft.com/office/powerpoint/2010/main" val="1082587489"/>
              </p:ext>
            </p:extLst>
          </p:nvPr>
        </p:nvGraphicFramePr>
        <p:xfrm>
          <a:off x="2771775" y="1700213"/>
          <a:ext cx="4465638" cy="727075"/>
        </p:xfrm>
        <a:graphic>
          <a:graphicData uri="http://schemas.openxmlformats.org/presentationml/2006/ole">
            <mc:AlternateContent xmlns:mc="http://schemas.openxmlformats.org/markup-compatibility/2006">
              <mc:Choice xmlns:v="urn:schemas-microsoft-com:vml" Requires="v">
                <p:oleObj spid="_x0000_s44056" name="Equation" r:id="rId3" imgW="2654300" imgH="431800" progId="Equation.3">
                  <p:embed/>
                </p:oleObj>
              </mc:Choice>
              <mc:Fallback>
                <p:oleObj name="Equation" r:id="rId3" imgW="2654300" imgH="4318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700213"/>
                        <a:ext cx="4465638" cy="727075"/>
                      </a:xfrm>
                      <a:prstGeom prst="rect">
                        <a:avLst/>
                      </a:prstGeom>
                      <a:noFill/>
                      <a:ln>
                        <a:noFill/>
                      </a:ln>
                      <a:effectLst/>
                    </p:spPr>
                  </p:pic>
                </p:oleObj>
              </mc:Fallback>
            </mc:AlternateContent>
          </a:graphicData>
        </a:graphic>
      </p:graphicFrame>
      <p:graphicFrame>
        <p:nvGraphicFramePr>
          <p:cNvPr id="44035" name="Object 1"/>
          <p:cNvGraphicFramePr>
            <a:graphicFrameLocks noGrp="1" noChangeAspect="1"/>
          </p:cNvGraphicFramePr>
          <p:nvPr>
            <p:ph sz="quarter" idx="3"/>
            <p:extLst>
              <p:ext uri="{D42A27DB-BD31-4B8C-83A1-F6EECF244321}">
                <p14:modId xmlns:p14="http://schemas.microsoft.com/office/powerpoint/2010/main" val="824013235"/>
              </p:ext>
            </p:extLst>
          </p:nvPr>
        </p:nvGraphicFramePr>
        <p:xfrm>
          <a:off x="2530475" y="2651125"/>
          <a:ext cx="2209800" cy="3067050"/>
        </p:xfrm>
        <a:graphic>
          <a:graphicData uri="http://schemas.openxmlformats.org/presentationml/2006/ole">
            <mc:AlternateContent xmlns:mc="http://schemas.openxmlformats.org/markup-compatibility/2006">
              <mc:Choice xmlns:v="urn:schemas-microsoft-com:vml" Requires="v">
                <p:oleObj spid="_x0000_s44057" name="公式" r:id="rId5" imgW="1930320" imgH="2679480" progId="Equation.3">
                  <p:embed/>
                </p:oleObj>
              </mc:Choice>
              <mc:Fallback>
                <p:oleObj name="公式" r:id="rId5" imgW="1930320" imgH="267948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0475" y="2651125"/>
                        <a:ext cx="2209800" cy="3067050"/>
                      </a:xfrm>
                      <a:prstGeom prst="rect">
                        <a:avLst/>
                      </a:prstGeom>
                      <a:noFill/>
                      <a:ln>
                        <a:noFill/>
                      </a:ln>
                      <a:effectLst/>
                    </p:spPr>
                  </p:pic>
                </p:oleObj>
              </mc:Fallback>
            </mc:AlternateContent>
          </a:graphicData>
        </a:graphic>
      </p:graphicFrame>
      <p:graphicFrame>
        <p:nvGraphicFramePr>
          <p:cNvPr id="44036" name="Object 2"/>
          <p:cNvGraphicFramePr>
            <a:graphicFrameLocks noChangeAspect="1"/>
          </p:cNvGraphicFramePr>
          <p:nvPr>
            <p:extLst>
              <p:ext uri="{D42A27DB-BD31-4B8C-83A1-F6EECF244321}">
                <p14:modId xmlns:p14="http://schemas.microsoft.com/office/powerpoint/2010/main" val="1267242267"/>
              </p:ext>
            </p:extLst>
          </p:nvPr>
        </p:nvGraphicFramePr>
        <p:xfrm>
          <a:off x="1979613" y="6021388"/>
          <a:ext cx="2952750" cy="393700"/>
        </p:xfrm>
        <a:graphic>
          <a:graphicData uri="http://schemas.openxmlformats.org/presentationml/2006/ole">
            <mc:AlternateContent xmlns:mc="http://schemas.openxmlformats.org/markup-compatibility/2006">
              <mc:Choice xmlns:v="urn:schemas-microsoft-com:vml" Requires="v">
                <p:oleObj spid="_x0000_s44058" name="公式" r:id="rId7" imgW="1714500" imgH="228600" progId="Equation.3">
                  <p:embed/>
                </p:oleObj>
              </mc:Choice>
              <mc:Fallback>
                <p:oleObj name="公式" r:id="rId7" imgW="1714500" imgH="2286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6021388"/>
                        <a:ext cx="2952750" cy="39370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3"/>
          <p:cNvSpPr>
            <a:spLocks noGrp="1" noChangeArrowheads="1"/>
          </p:cNvSpPr>
          <p:nvPr>
            <p:ph type="body" sz="half" idx="1"/>
          </p:nvPr>
        </p:nvSpPr>
        <p:spPr>
          <a:xfrm>
            <a:off x="323850" y="404813"/>
            <a:ext cx="8569325" cy="6192837"/>
          </a:xfrm>
        </p:spPr>
        <p:txBody>
          <a:bodyPr/>
          <a:lstStyle/>
          <a:p>
            <a:pPr eaLnBrk="1" hangingPunct="1">
              <a:spcBef>
                <a:spcPct val="0"/>
              </a:spcBef>
              <a:buFont typeface="Wingdings" pitchFamily="2" charset="2"/>
              <a:buNone/>
            </a:pPr>
            <a:r>
              <a:rPr lang="zh-CN" altLang="en-US" sz="2400" b="1" smtClean="0">
                <a:latin typeface="宋体" pitchFamily="2" charset="-122"/>
              </a:rPr>
              <a:t>	为了计算</a:t>
            </a:r>
            <a:r>
              <a:rPr lang="en-US" altLang="zh-CN" sz="2400" b="1" smtClean="0">
                <a:latin typeface="宋体" pitchFamily="2" charset="-122"/>
              </a:rPr>
              <a:t>u(k) </a:t>
            </a:r>
            <a:r>
              <a:rPr lang="zh-CN" altLang="en-US" sz="2400" b="1" smtClean="0">
                <a:latin typeface="宋体" pitchFamily="2" charset="-122"/>
              </a:rPr>
              <a:t>，可以先计算出</a:t>
            </a:r>
            <a:r>
              <a:rPr lang="en-US" altLang="zh-CN" sz="2400" b="1" smtClean="0">
                <a:latin typeface="宋体" pitchFamily="2" charset="-122"/>
              </a:rPr>
              <a:t>u</a:t>
            </a:r>
            <a:r>
              <a:rPr lang="en-US" altLang="zh-CN" sz="2400" b="1" baseline="-25000" smtClean="0">
                <a:latin typeface="宋体" pitchFamily="2" charset="-122"/>
              </a:rPr>
              <a:t>1</a:t>
            </a:r>
            <a:r>
              <a:rPr lang="en-US" altLang="zh-CN" sz="2400" b="1" smtClean="0">
                <a:latin typeface="宋体" pitchFamily="2" charset="-122"/>
              </a:rPr>
              <a:t>(k)</a:t>
            </a:r>
            <a:r>
              <a:rPr lang="zh-CN" altLang="en-US" sz="2400" b="1" smtClean="0">
                <a:latin typeface="宋体" pitchFamily="2" charset="-122"/>
              </a:rPr>
              <a:t>，再算出</a:t>
            </a:r>
            <a:r>
              <a:rPr lang="en-US" altLang="zh-CN" sz="2400" b="1" smtClean="0">
                <a:latin typeface="宋体" pitchFamily="2" charset="-122"/>
              </a:rPr>
              <a:t>u</a:t>
            </a:r>
            <a:r>
              <a:rPr lang="en-US" altLang="zh-CN" sz="2400" b="1" baseline="-25000" smtClean="0">
                <a:latin typeface="宋体" pitchFamily="2" charset="-122"/>
              </a:rPr>
              <a:t>2</a:t>
            </a:r>
            <a:r>
              <a:rPr lang="en-US" altLang="zh-CN" sz="2400" b="1" smtClean="0">
                <a:latin typeface="宋体" pitchFamily="2" charset="-122"/>
              </a:rPr>
              <a:t>(k)</a:t>
            </a:r>
            <a:r>
              <a:rPr lang="zh-CN" altLang="en-US" sz="2400" b="1" smtClean="0">
                <a:latin typeface="宋体" pitchFamily="2" charset="-122"/>
              </a:rPr>
              <a:t>，</a:t>
            </a:r>
            <a:r>
              <a:rPr lang="en-US" altLang="zh-CN" sz="2400" b="1" smtClean="0">
                <a:latin typeface="宋体" pitchFamily="2" charset="-122"/>
              </a:rPr>
              <a:t>u</a:t>
            </a:r>
            <a:r>
              <a:rPr lang="en-US" altLang="zh-CN" sz="2400" b="1" baseline="-25000" smtClean="0">
                <a:latin typeface="宋体" pitchFamily="2" charset="-122"/>
              </a:rPr>
              <a:t>3</a:t>
            </a:r>
            <a:r>
              <a:rPr lang="en-US" altLang="zh-CN" sz="2400" b="1" smtClean="0">
                <a:latin typeface="宋体" pitchFamily="2" charset="-122"/>
              </a:rPr>
              <a:t>(k)</a:t>
            </a:r>
            <a:r>
              <a:rPr lang="zh-CN" altLang="en-US" sz="2400" b="1" smtClean="0">
                <a:latin typeface="宋体" pitchFamily="2" charset="-122"/>
              </a:rPr>
              <a:t>，直到最后算出</a:t>
            </a:r>
            <a:r>
              <a:rPr lang="en-US" altLang="zh-CN" sz="2400" b="1" smtClean="0">
                <a:latin typeface="宋体" pitchFamily="2" charset="-122"/>
              </a:rPr>
              <a:t>u(k)</a:t>
            </a: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从上式可以得到：</a:t>
            </a:r>
          </a:p>
          <a:p>
            <a:pPr eaLnBrk="1" hangingPunct="1">
              <a:spcBef>
                <a:spcPct val="0"/>
              </a:spcBef>
            </a:pPr>
            <a:endParaRPr lang="zh-CN" altLang="en-US" sz="2400" b="1" smtClean="0">
              <a:latin typeface="宋体" pitchFamily="2" charset="-122"/>
            </a:endParaRPr>
          </a:p>
          <a:p>
            <a:pPr eaLnBrk="1" hangingPunct="1">
              <a:spcBef>
                <a:spcPct val="0"/>
              </a:spcBef>
            </a:pPr>
            <a:endParaRPr lang="zh-CN" altLang="en-US" sz="2400" b="1" smtClean="0">
              <a:latin typeface="宋体" pitchFamily="2" charset="-122"/>
            </a:endParaRPr>
          </a:p>
          <a:p>
            <a:pPr eaLnBrk="1" hangingPunct="1">
              <a:spcBef>
                <a:spcPct val="0"/>
              </a:spcBef>
              <a:buClrTx/>
              <a:buSzTx/>
              <a:buFontTx/>
              <a:buNone/>
            </a:pPr>
            <a:endParaRPr lang="zh-CN" altLang="en-US" sz="2400" b="1" smtClean="0">
              <a:latin typeface="宋体" pitchFamily="2" charset="-122"/>
            </a:endParaRPr>
          </a:p>
          <a:p>
            <a:pPr eaLnBrk="1" hangingPunct="1">
              <a:spcBef>
                <a:spcPct val="0"/>
              </a:spcBef>
              <a:buClrTx/>
              <a:buSzTx/>
              <a:buFontTx/>
              <a:buNone/>
            </a:pPr>
            <a:endParaRPr lang="zh-CN" altLang="en-US" sz="2400" b="1" smtClean="0">
              <a:latin typeface="宋体" pitchFamily="2" charset="-122"/>
            </a:endParaRPr>
          </a:p>
          <a:p>
            <a:pPr eaLnBrk="1" hangingPunct="1">
              <a:spcBef>
                <a:spcPct val="0"/>
              </a:spcBef>
              <a:buClrTx/>
              <a:buSzTx/>
              <a:buFontTx/>
              <a:buNone/>
            </a:pPr>
            <a:endParaRPr lang="zh-CN" altLang="en-US" sz="2400" b="1" smtClean="0">
              <a:latin typeface="宋体" pitchFamily="2" charset="-122"/>
            </a:endParaRPr>
          </a:p>
          <a:p>
            <a:pPr eaLnBrk="1" hangingPunct="1">
              <a:spcBef>
                <a:spcPct val="0"/>
              </a:spcBef>
              <a:buClrTx/>
              <a:buSzTx/>
              <a:buFontTx/>
              <a:buNone/>
            </a:pPr>
            <a:endParaRPr lang="zh-CN" altLang="en-US" sz="2400" b="1" smtClean="0">
              <a:latin typeface="宋体" pitchFamily="2" charset="-122"/>
            </a:endParaRPr>
          </a:p>
          <a:p>
            <a:pPr eaLnBrk="1" hangingPunct="1">
              <a:spcBef>
                <a:spcPct val="0"/>
              </a:spcBef>
              <a:buClrTx/>
              <a:buSzTx/>
              <a:buFontTx/>
              <a:buNone/>
            </a:pPr>
            <a:r>
              <a:rPr lang="zh-CN" altLang="en-US" sz="2400" b="1" smtClean="0">
                <a:latin typeface="宋体" pitchFamily="2" charset="-122"/>
              </a:rPr>
              <a:t>	用类似得方法，可以得到</a:t>
            </a:r>
            <a:r>
              <a:rPr lang="en-US" altLang="zh-CN" sz="2400" b="1" smtClean="0">
                <a:latin typeface="宋体" pitchFamily="2" charset="-122"/>
              </a:rPr>
              <a:t>u</a:t>
            </a:r>
            <a:r>
              <a:rPr lang="en-US" altLang="zh-CN" sz="2400" b="1" baseline="-25000" smtClean="0">
                <a:latin typeface="宋体" pitchFamily="2" charset="-122"/>
              </a:rPr>
              <a:t>2</a:t>
            </a:r>
            <a:r>
              <a:rPr lang="en-US" altLang="zh-CN" sz="2400" b="1" smtClean="0">
                <a:latin typeface="宋体" pitchFamily="2" charset="-122"/>
              </a:rPr>
              <a:t>(k)</a:t>
            </a:r>
            <a:r>
              <a:rPr lang="zh-CN" altLang="en-US" sz="2400" b="1" smtClean="0">
                <a:latin typeface="宋体" pitchFamily="2" charset="-122"/>
              </a:rPr>
              <a:t>，</a:t>
            </a:r>
            <a:r>
              <a:rPr lang="en-US" altLang="zh-CN" sz="2400" b="1" smtClean="0">
                <a:latin typeface="宋体" pitchFamily="2" charset="-122"/>
              </a:rPr>
              <a:t>u</a:t>
            </a:r>
            <a:r>
              <a:rPr lang="en-US" altLang="zh-CN" sz="2400" b="1" baseline="-25000" smtClean="0">
                <a:latin typeface="宋体" pitchFamily="2" charset="-122"/>
              </a:rPr>
              <a:t>3</a:t>
            </a:r>
            <a:r>
              <a:rPr lang="en-US" altLang="zh-CN" sz="2400" b="1" smtClean="0">
                <a:latin typeface="宋体" pitchFamily="2" charset="-122"/>
              </a:rPr>
              <a:t>(k)</a:t>
            </a:r>
            <a:r>
              <a:rPr lang="zh-CN" altLang="en-US" sz="2400" b="1" smtClean="0">
                <a:latin typeface="宋体" pitchFamily="2" charset="-122"/>
              </a:rPr>
              <a:t>，</a:t>
            </a:r>
            <a:r>
              <a:rPr lang="en-US" altLang="zh-CN" sz="2400" b="1" smtClean="0">
                <a:latin typeface="宋体" pitchFamily="2" charset="-122"/>
              </a:rPr>
              <a:t>…u(k)</a:t>
            </a:r>
            <a:r>
              <a:rPr lang="zh-CN" altLang="en-US" sz="2400" b="1" smtClean="0">
                <a:latin typeface="宋体" pitchFamily="2" charset="-122"/>
              </a:rPr>
              <a:t>的计算公式。</a:t>
            </a:r>
          </a:p>
          <a:p>
            <a:pPr eaLnBrk="1" hangingPunct="1">
              <a:spcBef>
                <a:spcPct val="0"/>
              </a:spcBef>
              <a:buClrTx/>
              <a:buSzTx/>
              <a:buFontTx/>
              <a:buNone/>
            </a:pPr>
            <a:r>
              <a:rPr lang="zh-CN" altLang="en-US" sz="2400" b="1" smtClean="0">
                <a:latin typeface="宋体" pitchFamily="2" charset="-122"/>
              </a:rPr>
              <a:t>	串行程序设计法每算一次</a:t>
            </a:r>
            <a:r>
              <a:rPr lang="en-US" altLang="zh-CN" sz="2400" b="1" smtClean="0">
                <a:latin typeface="宋体" pitchFamily="2" charset="-122"/>
              </a:rPr>
              <a:t>u(k)</a:t>
            </a:r>
            <a:r>
              <a:rPr lang="zh-CN" altLang="en-US" sz="2400" b="1" smtClean="0">
                <a:latin typeface="宋体" pitchFamily="2" charset="-122"/>
              </a:rPr>
              <a:t>，要进行</a:t>
            </a:r>
            <a:r>
              <a:rPr lang="en-US" altLang="zh-CN" sz="2400" b="1" smtClean="0">
                <a:latin typeface="宋体" pitchFamily="2" charset="-122"/>
              </a:rPr>
              <a:t>(m+n)</a:t>
            </a:r>
            <a:r>
              <a:rPr lang="zh-CN" altLang="en-US" sz="2400" b="1" smtClean="0">
                <a:latin typeface="宋体" pitchFamily="2" charset="-122"/>
              </a:rPr>
              <a:t>次加减法，</a:t>
            </a:r>
            <a:r>
              <a:rPr lang="en-US" altLang="zh-CN" sz="2400" b="1" smtClean="0">
                <a:latin typeface="宋体" pitchFamily="2" charset="-122"/>
              </a:rPr>
              <a:t>(m+n+1)</a:t>
            </a:r>
            <a:r>
              <a:rPr lang="zh-CN" altLang="en-US" sz="2400" b="1" smtClean="0">
                <a:latin typeface="宋体" pitchFamily="2" charset="-122"/>
              </a:rPr>
              <a:t>次乘法。一次计算中涉及的数据，除常数外，有（</a:t>
            </a:r>
            <a:r>
              <a:rPr lang="en-US" altLang="zh-CN" sz="2400" b="1" smtClean="0">
                <a:latin typeface="宋体" pitchFamily="2" charset="-122"/>
              </a:rPr>
              <a:t>2n+2</a:t>
            </a:r>
            <a:r>
              <a:rPr lang="zh-CN" altLang="en-US" sz="2400" b="1" smtClean="0">
                <a:latin typeface="宋体" pitchFamily="2" charset="-122"/>
              </a:rPr>
              <a:t>）个，为以后计算用需要保留与传送的共有</a:t>
            </a:r>
            <a:r>
              <a:rPr lang="en-US" altLang="zh-CN" sz="2400" b="1" smtClean="0">
                <a:latin typeface="宋体" pitchFamily="2" charset="-122"/>
              </a:rPr>
              <a:t>(n+1)</a:t>
            </a:r>
            <a:r>
              <a:rPr lang="zh-CN" altLang="en-US" sz="2400" b="1" smtClean="0">
                <a:latin typeface="宋体" pitchFamily="2" charset="-122"/>
              </a:rPr>
              <a:t>个，包括</a:t>
            </a:r>
            <a:r>
              <a:rPr lang="en-US" altLang="zh-CN" sz="2400" b="1" smtClean="0">
                <a:latin typeface="宋体" pitchFamily="2" charset="-122"/>
              </a:rPr>
              <a:t>u</a:t>
            </a:r>
            <a:r>
              <a:rPr lang="en-US" altLang="zh-CN" sz="2400" b="1" baseline="-25000" smtClean="0">
                <a:latin typeface="宋体" pitchFamily="2" charset="-122"/>
              </a:rPr>
              <a:t>1</a:t>
            </a:r>
            <a:r>
              <a:rPr lang="en-US" altLang="zh-CN" sz="2400" b="1" smtClean="0">
                <a:latin typeface="宋体" pitchFamily="2" charset="-122"/>
              </a:rPr>
              <a:t>(k) u</a:t>
            </a:r>
            <a:r>
              <a:rPr lang="en-US" altLang="zh-CN" sz="2400" b="1" baseline="-25000" smtClean="0">
                <a:latin typeface="宋体" pitchFamily="2" charset="-122"/>
              </a:rPr>
              <a:t>2</a:t>
            </a:r>
            <a:r>
              <a:rPr lang="en-US" altLang="zh-CN" sz="2400" b="1" smtClean="0">
                <a:latin typeface="宋体" pitchFamily="2" charset="-122"/>
              </a:rPr>
              <a:t>(k)</a:t>
            </a:r>
            <a:r>
              <a:rPr lang="zh-CN" altLang="en-US" sz="2400" b="1" smtClean="0">
                <a:latin typeface="宋体" pitchFamily="2" charset="-122"/>
              </a:rPr>
              <a:t>，</a:t>
            </a:r>
            <a:r>
              <a:rPr lang="en-US" altLang="zh-CN" sz="2400" b="1" smtClean="0">
                <a:latin typeface="宋体" pitchFamily="2" charset="-122"/>
              </a:rPr>
              <a:t>u</a:t>
            </a:r>
            <a:r>
              <a:rPr lang="en-US" altLang="zh-CN" sz="2400" b="1" baseline="-25000" smtClean="0">
                <a:latin typeface="宋体" pitchFamily="2" charset="-122"/>
              </a:rPr>
              <a:t>3</a:t>
            </a:r>
            <a:r>
              <a:rPr lang="en-US" altLang="zh-CN" sz="2400" b="1" smtClean="0">
                <a:latin typeface="宋体" pitchFamily="2" charset="-122"/>
              </a:rPr>
              <a:t>(k)</a:t>
            </a:r>
            <a:r>
              <a:rPr lang="zh-CN" altLang="en-US" sz="2400" b="1" smtClean="0">
                <a:latin typeface="宋体" pitchFamily="2" charset="-122"/>
              </a:rPr>
              <a:t>，</a:t>
            </a:r>
            <a:r>
              <a:rPr lang="en-US" altLang="zh-CN" sz="2400" b="1" smtClean="0">
                <a:latin typeface="宋体" pitchFamily="2" charset="-122"/>
              </a:rPr>
              <a:t>…u</a:t>
            </a:r>
            <a:r>
              <a:rPr lang="en-US" altLang="zh-CN" sz="2400" b="1" baseline="-25000" smtClean="0">
                <a:latin typeface="宋体" pitchFamily="2" charset="-122"/>
              </a:rPr>
              <a:t>n</a:t>
            </a:r>
            <a:r>
              <a:rPr lang="en-US" altLang="zh-CN" sz="2400" b="1" smtClean="0">
                <a:latin typeface="宋体" pitchFamily="2" charset="-122"/>
              </a:rPr>
              <a:t>(k)</a:t>
            </a:r>
            <a:r>
              <a:rPr lang="zh-CN" altLang="en-US" sz="2400" b="1" smtClean="0">
                <a:latin typeface="宋体" pitchFamily="2" charset="-122"/>
              </a:rPr>
              <a:t>和</a:t>
            </a:r>
            <a:r>
              <a:rPr lang="en-US" altLang="zh-CN" sz="2400" b="1" smtClean="0">
                <a:latin typeface="宋体" pitchFamily="2" charset="-122"/>
              </a:rPr>
              <a:t>e(k)</a:t>
            </a:r>
            <a:r>
              <a:rPr lang="zh-CN" altLang="en-US" sz="2400" b="1" smtClean="0">
                <a:latin typeface="宋体" pitchFamily="2" charset="-122"/>
              </a:rPr>
              <a:t>。</a:t>
            </a:r>
            <a:endParaRPr kumimoji="0" lang="zh-CN" altLang="en-US" sz="2400" b="1" smtClean="0">
              <a:latin typeface="宋体" pitchFamily="2" charset="-122"/>
            </a:endParaRPr>
          </a:p>
        </p:txBody>
      </p:sp>
      <p:graphicFrame>
        <p:nvGraphicFramePr>
          <p:cNvPr id="45058" name="Object 0"/>
          <p:cNvGraphicFramePr>
            <a:graphicFrameLocks noGrp="1" noChangeAspect="1"/>
          </p:cNvGraphicFramePr>
          <p:nvPr>
            <p:ph sz="quarter" idx="2"/>
            <p:extLst>
              <p:ext uri="{D42A27DB-BD31-4B8C-83A1-F6EECF244321}">
                <p14:modId xmlns:p14="http://schemas.microsoft.com/office/powerpoint/2010/main" val="3317674038"/>
              </p:ext>
            </p:extLst>
          </p:nvPr>
        </p:nvGraphicFramePr>
        <p:xfrm>
          <a:off x="1187450" y="1628775"/>
          <a:ext cx="2590800" cy="647700"/>
        </p:xfrm>
        <a:graphic>
          <a:graphicData uri="http://schemas.openxmlformats.org/presentationml/2006/ole">
            <mc:AlternateContent xmlns:mc="http://schemas.openxmlformats.org/markup-compatibility/2006">
              <mc:Choice xmlns:v="urn:schemas-microsoft-com:vml" Requires="v">
                <p:oleObj spid="_x0000_s45080" name="公式" r:id="rId3" imgW="1828800" imgH="457200" progId="Equation.3">
                  <p:embed/>
                </p:oleObj>
              </mc:Choice>
              <mc:Fallback>
                <p:oleObj name="公式" r:id="rId3" imgW="1828800" imgH="4572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628775"/>
                        <a:ext cx="2590800" cy="647700"/>
                      </a:xfrm>
                      <a:prstGeom prst="rect">
                        <a:avLst/>
                      </a:prstGeom>
                      <a:noFill/>
                      <a:ln>
                        <a:noFill/>
                      </a:ln>
                      <a:effectLst/>
                    </p:spPr>
                  </p:pic>
                </p:oleObj>
              </mc:Fallback>
            </mc:AlternateContent>
          </a:graphicData>
        </a:graphic>
      </p:graphicFrame>
      <p:graphicFrame>
        <p:nvGraphicFramePr>
          <p:cNvPr id="45059" name="Object 1"/>
          <p:cNvGraphicFramePr>
            <a:graphicFrameLocks noGrp="1" noChangeAspect="1"/>
          </p:cNvGraphicFramePr>
          <p:nvPr>
            <p:ph sz="quarter" idx="3"/>
            <p:extLst>
              <p:ext uri="{D42A27DB-BD31-4B8C-83A1-F6EECF244321}">
                <p14:modId xmlns:p14="http://schemas.microsoft.com/office/powerpoint/2010/main" val="3476513813"/>
              </p:ext>
            </p:extLst>
          </p:nvPr>
        </p:nvGraphicFramePr>
        <p:xfrm>
          <a:off x="1119188" y="2492375"/>
          <a:ext cx="4098925" cy="436563"/>
        </p:xfrm>
        <a:graphic>
          <a:graphicData uri="http://schemas.openxmlformats.org/presentationml/2006/ole">
            <mc:AlternateContent xmlns:mc="http://schemas.openxmlformats.org/markup-compatibility/2006">
              <mc:Choice xmlns:v="urn:schemas-microsoft-com:vml" Requires="v">
                <p:oleObj spid="_x0000_s45081" name="公式" r:id="rId5" imgW="2146300" imgH="228600" progId="Equation.3">
                  <p:embed/>
                </p:oleObj>
              </mc:Choice>
              <mc:Fallback>
                <p:oleObj name="公式" r:id="rId5" imgW="2146300" imgH="2286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9188" y="2492375"/>
                        <a:ext cx="4098925" cy="436563"/>
                      </a:xfrm>
                      <a:prstGeom prst="rect">
                        <a:avLst/>
                      </a:prstGeom>
                      <a:noFill/>
                      <a:ln>
                        <a:noFill/>
                      </a:ln>
                      <a:effectLst/>
                    </p:spPr>
                  </p:pic>
                </p:oleObj>
              </mc:Fallback>
            </mc:AlternateContent>
          </a:graphicData>
        </a:graphic>
      </p:graphicFrame>
      <p:graphicFrame>
        <p:nvGraphicFramePr>
          <p:cNvPr id="45060" name="Object 2"/>
          <p:cNvGraphicFramePr>
            <a:graphicFrameLocks noChangeAspect="1"/>
          </p:cNvGraphicFramePr>
          <p:nvPr>
            <p:extLst>
              <p:ext uri="{D42A27DB-BD31-4B8C-83A1-F6EECF244321}">
                <p14:modId xmlns:p14="http://schemas.microsoft.com/office/powerpoint/2010/main" val="890576510"/>
              </p:ext>
            </p:extLst>
          </p:nvPr>
        </p:nvGraphicFramePr>
        <p:xfrm>
          <a:off x="1116013" y="3068638"/>
          <a:ext cx="4679950" cy="425450"/>
        </p:xfrm>
        <a:graphic>
          <a:graphicData uri="http://schemas.openxmlformats.org/presentationml/2006/ole">
            <mc:AlternateContent xmlns:mc="http://schemas.openxmlformats.org/markup-compatibility/2006">
              <mc:Choice xmlns:v="urn:schemas-microsoft-com:vml" Requires="v">
                <p:oleObj spid="_x0000_s45082" name="公式" r:id="rId7" imgW="2349500" imgH="215900" progId="Equation.3">
                  <p:embed/>
                </p:oleObj>
              </mc:Choice>
              <mc:Fallback>
                <p:oleObj name="公式" r:id="rId7" imgW="2349500" imgH="2159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3068638"/>
                        <a:ext cx="4679950" cy="42545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3"/>
          <p:cNvSpPr>
            <a:spLocks noGrp="1" noChangeArrowheads="1"/>
          </p:cNvSpPr>
          <p:nvPr>
            <p:ph type="body" sz="half" idx="1"/>
          </p:nvPr>
        </p:nvSpPr>
        <p:spPr>
          <a:xfrm>
            <a:off x="395288" y="333375"/>
            <a:ext cx="8353425" cy="6191250"/>
          </a:xfrm>
        </p:spPr>
        <p:txBody>
          <a:bodyPr/>
          <a:lstStyle/>
          <a:p>
            <a:pPr eaLnBrk="1" hangingPunct="1">
              <a:buFont typeface="Wingdings" pitchFamily="2" charset="2"/>
              <a:buNone/>
            </a:pPr>
            <a:r>
              <a:rPr lang="en-US" altLang="zh-CN" sz="2800" b="1" dirty="0" smtClean="0">
                <a:latin typeface="宋体" pitchFamily="2" charset="-122"/>
              </a:rPr>
              <a:t>	3.</a:t>
            </a:r>
            <a:r>
              <a:rPr lang="zh-CN" altLang="en-US" sz="2800" b="1" dirty="0" smtClean="0">
                <a:latin typeface="宋体" pitchFamily="2" charset="-122"/>
              </a:rPr>
              <a:t>并行程序设计法</a:t>
            </a:r>
          </a:p>
          <a:p>
            <a:pPr eaLnBrk="1" hangingPunct="1">
              <a:buFont typeface="Wingdings" pitchFamily="2" charset="2"/>
              <a:buNone/>
            </a:pPr>
            <a:r>
              <a:rPr lang="zh-CN" altLang="en-US" sz="2800" b="1" dirty="0" smtClean="0">
                <a:latin typeface="宋体" pitchFamily="2" charset="-122"/>
              </a:rPr>
              <a:t>	数字控制器的脉冲传递函数还可以写成部分分式的形式</a:t>
            </a:r>
          </a:p>
          <a:p>
            <a:pPr eaLnBrk="1" hangingPunct="1"/>
            <a:endParaRPr lang="zh-CN" altLang="en-US" sz="2800" b="1" dirty="0" smtClean="0">
              <a:latin typeface="宋体" pitchFamily="2" charset="-122"/>
            </a:endParaRPr>
          </a:p>
          <a:p>
            <a:pPr eaLnBrk="1" hangingPunct="1">
              <a:buFont typeface="Wingdings" pitchFamily="2" charset="2"/>
              <a:buNone/>
            </a:pPr>
            <a:r>
              <a:rPr lang="zh-CN" altLang="en-US" sz="2800" b="1" dirty="0" smtClean="0">
                <a:latin typeface="宋体" pitchFamily="2" charset="-122"/>
              </a:rPr>
              <a:t>	令：</a:t>
            </a:r>
          </a:p>
          <a:p>
            <a:pPr eaLnBrk="1" hangingPunct="1"/>
            <a:endParaRPr lang="zh-CN" altLang="en-US" sz="2800" b="1" dirty="0" smtClean="0">
              <a:latin typeface="宋体" pitchFamily="2" charset="-122"/>
            </a:endParaRPr>
          </a:p>
          <a:p>
            <a:pPr eaLnBrk="1" hangingPunct="1"/>
            <a:endParaRPr lang="zh-CN" altLang="en-US" sz="2800" b="1" dirty="0" smtClean="0">
              <a:latin typeface="宋体" pitchFamily="2" charset="-122"/>
            </a:endParaRPr>
          </a:p>
          <a:p>
            <a:pPr eaLnBrk="1" hangingPunct="1"/>
            <a:endParaRPr lang="zh-CN" altLang="en-US" sz="2800" b="1" dirty="0" smtClean="0">
              <a:latin typeface="宋体" pitchFamily="2" charset="-122"/>
            </a:endParaRPr>
          </a:p>
          <a:p>
            <a:pPr eaLnBrk="1" hangingPunct="1">
              <a:spcBef>
                <a:spcPct val="0"/>
              </a:spcBef>
              <a:buFont typeface="Wingdings" pitchFamily="2" charset="2"/>
              <a:buNone/>
            </a:pPr>
            <a:r>
              <a:rPr lang="zh-CN" altLang="en-US" sz="2800" b="1" dirty="0" smtClean="0">
                <a:latin typeface="宋体" pitchFamily="2" charset="-122"/>
              </a:rPr>
              <a:t>	</a:t>
            </a:r>
          </a:p>
          <a:p>
            <a:pPr eaLnBrk="1" hangingPunct="1">
              <a:spcBef>
                <a:spcPct val="0"/>
              </a:spcBef>
              <a:buFont typeface="Wingdings" pitchFamily="2" charset="2"/>
              <a:buNone/>
            </a:pPr>
            <a:endParaRPr lang="zh-CN" altLang="en-US" sz="2800" b="1" dirty="0" smtClean="0">
              <a:latin typeface="宋体" pitchFamily="2" charset="-122"/>
            </a:endParaRPr>
          </a:p>
          <a:p>
            <a:pPr eaLnBrk="1" hangingPunct="1">
              <a:spcBef>
                <a:spcPct val="0"/>
              </a:spcBef>
              <a:buFont typeface="Wingdings" pitchFamily="2" charset="2"/>
              <a:buNone/>
            </a:pPr>
            <a:endParaRPr lang="zh-CN" altLang="en-US" sz="2800" b="1" dirty="0" smtClean="0">
              <a:latin typeface="宋体" pitchFamily="2" charset="-122"/>
            </a:endParaRPr>
          </a:p>
          <a:p>
            <a:pPr eaLnBrk="1" hangingPunct="1">
              <a:spcBef>
                <a:spcPct val="0"/>
              </a:spcBef>
              <a:buFont typeface="Wingdings" pitchFamily="2" charset="2"/>
              <a:buNone/>
            </a:pPr>
            <a:r>
              <a:rPr lang="zh-CN" altLang="en-US" sz="2800" b="1" dirty="0" smtClean="0">
                <a:latin typeface="宋体" pitchFamily="2" charset="-122"/>
              </a:rPr>
              <a:t>	则有：                     即</a:t>
            </a:r>
            <a:r>
              <a:rPr lang="en-US" altLang="zh-CN" sz="2800" b="1" dirty="0" smtClean="0">
                <a:latin typeface="宋体" pitchFamily="2" charset="-122"/>
              </a:rPr>
              <a:t>D(z)</a:t>
            </a:r>
            <a:r>
              <a:rPr lang="zh-CN" altLang="en-US" sz="2800" b="1" dirty="0" smtClean="0">
                <a:latin typeface="宋体" pitchFamily="2" charset="-122"/>
              </a:rPr>
              <a:t>是由各部分并联而成。</a:t>
            </a:r>
            <a:endParaRPr lang="zh-CN" altLang="en-US" sz="2800" dirty="0" smtClean="0"/>
          </a:p>
        </p:txBody>
      </p:sp>
      <p:graphicFrame>
        <p:nvGraphicFramePr>
          <p:cNvPr id="46082" name="Object 5"/>
          <p:cNvGraphicFramePr>
            <a:graphicFrameLocks noGrp="1" noChangeAspect="1"/>
          </p:cNvGraphicFramePr>
          <p:nvPr>
            <p:ph sz="quarter" idx="2"/>
            <p:extLst>
              <p:ext uri="{D42A27DB-BD31-4B8C-83A1-F6EECF244321}">
                <p14:modId xmlns:p14="http://schemas.microsoft.com/office/powerpoint/2010/main" val="1362635751"/>
              </p:ext>
            </p:extLst>
          </p:nvPr>
        </p:nvGraphicFramePr>
        <p:xfrm>
          <a:off x="1577975" y="2667000"/>
          <a:ext cx="2601913" cy="2601913"/>
        </p:xfrm>
        <a:graphic>
          <a:graphicData uri="http://schemas.openxmlformats.org/presentationml/2006/ole">
            <mc:AlternateContent xmlns:mc="http://schemas.openxmlformats.org/markup-compatibility/2006">
              <mc:Choice xmlns:v="urn:schemas-microsoft-com:vml" Requires="v">
                <p:oleObj spid="_x0000_s46105" name="公式" r:id="rId3" imgW="1625400" imgH="1625400" progId="Equation.3">
                  <p:embed/>
                </p:oleObj>
              </mc:Choice>
              <mc:Fallback>
                <p:oleObj name="公式" r:id="rId3" imgW="1625400" imgH="1625400" progId="Equation.3">
                  <p:embed/>
                  <p:pic>
                    <p:nvPicPr>
                      <p:cNvPr id="0" name="Object 5"/>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7975" y="2667000"/>
                        <a:ext cx="2601913" cy="2601913"/>
                      </a:xfrm>
                      <a:prstGeom prst="rect">
                        <a:avLst/>
                      </a:prstGeom>
                      <a:noFill/>
                      <a:ln>
                        <a:noFill/>
                      </a:ln>
                      <a:effectLst/>
                    </p:spPr>
                  </p:pic>
                </p:oleObj>
              </mc:Fallback>
            </mc:AlternateContent>
          </a:graphicData>
        </a:graphic>
      </p:graphicFrame>
      <p:graphicFrame>
        <p:nvGraphicFramePr>
          <p:cNvPr id="46083" name="Object 8"/>
          <p:cNvGraphicFramePr>
            <a:graphicFrameLocks noGrp="1" noChangeAspect="1"/>
          </p:cNvGraphicFramePr>
          <p:nvPr>
            <p:ph sz="quarter" idx="3"/>
            <p:extLst>
              <p:ext uri="{D42A27DB-BD31-4B8C-83A1-F6EECF244321}">
                <p14:modId xmlns:p14="http://schemas.microsoft.com/office/powerpoint/2010/main" val="3327981285"/>
              </p:ext>
            </p:extLst>
          </p:nvPr>
        </p:nvGraphicFramePr>
        <p:xfrm>
          <a:off x="4643438" y="2708275"/>
          <a:ext cx="3598862" cy="1727200"/>
        </p:xfrm>
        <a:graphic>
          <a:graphicData uri="http://schemas.openxmlformats.org/presentationml/2006/ole">
            <mc:AlternateContent xmlns:mc="http://schemas.openxmlformats.org/markup-compatibility/2006">
              <mc:Choice xmlns:v="urn:schemas-microsoft-com:vml" Requires="v">
                <p:oleObj spid="_x0000_s46106" name="公式" r:id="rId5" imgW="1904760" imgH="914400" progId="Equation.3">
                  <p:embed/>
                </p:oleObj>
              </mc:Choice>
              <mc:Fallback>
                <p:oleObj name="公式" r:id="rId5" imgW="1904760" imgH="914400" progId="Equation.3">
                  <p:embed/>
                  <p:pic>
                    <p:nvPicPr>
                      <p:cNvPr id="0" name="Object 8"/>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2708275"/>
                        <a:ext cx="3598862" cy="1727200"/>
                      </a:xfrm>
                      <a:prstGeom prst="rect">
                        <a:avLst/>
                      </a:prstGeom>
                      <a:noFill/>
                      <a:ln>
                        <a:noFill/>
                      </a:ln>
                      <a:effectLst/>
                    </p:spPr>
                  </p:pic>
                </p:oleObj>
              </mc:Fallback>
            </mc:AlternateContent>
          </a:graphicData>
        </a:graphic>
      </p:graphicFrame>
      <p:pic>
        <p:nvPicPr>
          <p:cNvPr id="46086" name="Picture 4"/>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1412875"/>
            <a:ext cx="5410200" cy="733425"/>
          </a:xfrm>
          <a:prstGeom prst="rect">
            <a:avLst/>
          </a:prstGeom>
          <a:noFill/>
          <a:ln>
            <a:noFill/>
          </a:ln>
        </p:spPr>
      </p:pic>
      <p:graphicFrame>
        <p:nvGraphicFramePr>
          <p:cNvPr id="46084" name="Object 11"/>
          <p:cNvGraphicFramePr>
            <a:graphicFrameLocks noChangeAspect="1"/>
          </p:cNvGraphicFramePr>
          <p:nvPr>
            <p:extLst>
              <p:ext uri="{D42A27DB-BD31-4B8C-83A1-F6EECF244321}">
                <p14:modId xmlns:p14="http://schemas.microsoft.com/office/powerpoint/2010/main" val="2126257726"/>
              </p:ext>
            </p:extLst>
          </p:nvPr>
        </p:nvGraphicFramePr>
        <p:xfrm>
          <a:off x="1763713" y="5379814"/>
          <a:ext cx="3816350" cy="425450"/>
        </p:xfrm>
        <a:graphic>
          <a:graphicData uri="http://schemas.openxmlformats.org/presentationml/2006/ole">
            <mc:AlternateContent xmlns:mc="http://schemas.openxmlformats.org/markup-compatibility/2006">
              <mc:Choice xmlns:v="urn:schemas-microsoft-com:vml" Requires="v">
                <p:oleObj spid="_x0000_s46107" name="Equation" r:id="rId8" imgW="2044700" imgH="228600" progId="Equation.3">
                  <p:embed/>
                </p:oleObj>
              </mc:Choice>
              <mc:Fallback>
                <p:oleObj name="Equation" r:id="rId8" imgW="2044700" imgH="228600" progId="Equation.3">
                  <p:embed/>
                  <p:pic>
                    <p:nvPicPr>
                      <p:cNvPr id="0" name="Object 11"/>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3713" y="5379814"/>
                        <a:ext cx="3816350" cy="42545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sz="half" idx="1"/>
          </p:nvPr>
        </p:nvSpPr>
        <p:spPr>
          <a:xfrm>
            <a:off x="685800" y="1981200"/>
            <a:ext cx="7847013" cy="4114800"/>
          </a:xfrm>
        </p:spPr>
        <p:txBody>
          <a:bodyPr/>
          <a:lstStyle/>
          <a:p>
            <a:pPr eaLnBrk="1" hangingPunct="1">
              <a:spcBef>
                <a:spcPct val="0"/>
              </a:spcBef>
              <a:buFont typeface="Wingdings" pitchFamily="2" charset="2"/>
              <a:buNone/>
            </a:pPr>
            <a:r>
              <a:rPr lang="zh-CN" altLang="en-US" sz="2800" b="1" smtClean="0">
                <a:latin typeface="宋体" pitchFamily="2" charset="-122"/>
              </a:rPr>
              <a:t>	按照上面编制程序计算</a:t>
            </a:r>
            <a:r>
              <a:rPr lang="en-US" altLang="zh-CN" sz="2800" b="1" smtClean="0">
                <a:latin typeface="宋体" pitchFamily="2" charset="-122"/>
              </a:rPr>
              <a:t>u(k)</a:t>
            </a:r>
            <a:r>
              <a:rPr lang="zh-CN" altLang="en-US" sz="2800" b="1" smtClean="0">
                <a:latin typeface="宋体" pitchFamily="2" charset="-122"/>
              </a:rPr>
              <a:t>的方法，称为并行程序设计法。</a:t>
            </a:r>
          </a:p>
          <a:p>
            <a:pPr eaLnBrk="1" hangingPunct="1">
              <a:spcBef>
                <a:spcPct val="0"/>
              </a:spcBef>
            </a:pPr>
            <a:endParaRPr lang="zh-CN" altLang="en-US" sz="2800" b="1" smtClean="0">
              <a:latin typeface="宋体" pitchFamily="2" charset="-122"/>
            </a:endParaRPr>
          </a:p>
          <a:p>
            <a:pPr eaLnBrk="1" hangingPunct="1">
              <a:spcBef>
                <a:spcPct val="0"/>
              </a:spcBef>
              <a:buFont typeface="Wingdings" pitchFamily="2" charset="2"/>
              <a:buNone/>
            </a:pPr>
            <a:r>
              <a:rPr lang="zh-CN" altLang="en-US" sz="2800" b="1" smtClean="0">
                <a:latin typeface="宋体" pitchFamily="2" charset="-122"/>
              </a:rPr>
              <a:t>	并行程序设计法每算一次</a:t>
            </a:r>
            <a:r>
              <a:rPr lang="en-US" altLang="zh-CN" sz="2800" b="1" smtClean="0">
                <a:latin typeface="宋体" pitchFamily="2" charset="-122"/>
              </a:rPr>
              <a:t>u(k)</a:t>
            </a:r>
            <a:r>
              <a:rPr lang="zh-CN" altLang="en-US" sz="2800" b="1" smtClean="0">
                <a:latin typeface="宋体" pitchFamily="2" charset="-122"/>
              </a:rPr>
              <a:t>要进行</a:t>
            </a:r>
            <a:r>
              <a:rPr lang="en-US" altLang="zh-CN" sz="2800" b="1" smtClean="0">
                <a:latin typeface="宋体" pitchFamily="2" charset="-122"/>
              </a:rPr>
              <a:t>(2n-1)</a:t>
            </a:r>
            <a:r>
              <a:rPr lang="zh-CN" altLang="en-US" sz="2800" b="1" smtClean="0">
                <a:latin typeface="宋体" pitchFamily="2" charset="-122"/>
              </a:rPr>
              <a:t>次加减法，</a:t>
            </a:r>
            <a:r>
              <a:rPr lang="en-US" altLang="zh-CN" sz="2800" b="1" smtClean="0">
                <a:latin typeface="宋体" pitchFamily="2" charset="-122"/>
              </a:rPr>
              <a:t>2n</a:t>
            </a:r>
            <a:r>
              <a:rPr lang="zh-CN" altLang="en-US" sz="2800" b="1" smtClean="0">
                <a:latin typeface="宋体" pitchFamily="2" charset="-122"/>
              </a:rPr>
              <a:t>次乘法。一次计算中涉及的数据除常数外有</a:t>
            </a:r>
            <a:r>
              <a:rPr lang="en-US" altLang="zh-CN" sz="2800" b="1" smtClean="0">
                <a:latin typeface="宋体" pitchFamily="2" charset="-122"/>
              </a:rPr>
              <a:t>(2n+1)</a:t>
            </a:r>
            <a:r>
              <a:rPr lang="zh-CN" altLang="en-US" sz="2800" b="1" smtClean="0">
                <a:latin typeface="宋体" pitchFamily="2" charset="-122"/>
              </a:rPr>
              <a:t>个，为以后计算用需要保留与传送的数据共有</a:t>
            </a:r>
            <a:r>
              <a:rPr lang="en-US" altLang="zh-CN" sz="2800" b="1" smtClean="0">
                <a:latin typeface="宋体" pitchFamily="2" charset="-122"/>
              </a:rPr>
              <a:t>(n+1)</a:t>
            </a:r>
            <a:r>
              <a:rPr lang="zh-CN" altLang="en-US" sz="2800" b="1" smtClean="0">
                <a:latin typeface="宋体" pitchFamily="2" charset="-122"/>
              </a:rPr>
              <a:t>个，包括</a:t>
            </a:r>
            <a:r>
              <a:rPr lang="en-US" altLang="zh-CN" sz="2800" b="1" smtClean="0">
                <a:latin typeface="宋体" pitchFamily="2" charset="-122"/>
              </a:rPr>
              <a:t>u</a:t>
            </a:r>
            <a:r>
              <a:rPr lang="en-US" altLang="zh-CN" sz="2800" b="1" baseline="-25000" smtClean="0">
                <a:latin typeface="宋体" pitchFamily="2" charset="-122"/>
              </a:rPr>
              <a:t>1</a:t>
            </a:r>
            <a:r>
              <a:rPr lang="en-US" altLang="zh-CN" sz="2800" b="1" smtClean="0">
                <a:latin typeface="宋体" pitchFamily="2" charset="-122"/>
              </a:rPr>
              <a:t>(k) u</a:t>
            </a:r>
            <a:r>
              <a:rPr lang="en-US" altLang="zh-CN" sz="2800" b="1" baseline="-25000" smtClean="0">
                <a:latin typeface="宋体" pitchFamily="2" charset="-122"/>
              </a:rPr>
              <a:t>2</a:t>
            </a:r>
            <a:r>
              <a:rPr lang="en-US" altLang="zh-CN" sz="2800" b="1" smtClean="0">
                <a:latin typeface="宋体" pitchFamily="2" charset="-122"/>
              </a:rPr>
              <a:t>(k)</a:t>
            </a:r>
            <a:r>
              <a:rPr lang="zh-CN" altLang="en-US" sz="2800" b="1" smtClean="0">
                <a:latin typeface="宋体" pitchFamily="2" charset="-122"/>
              </a:rPr>
              <a:t>，</a:t>
            </a:r>
            <a:r>
              <a:rPr lang="en-US" altLang="zh-CN" sz="2800" b="1" smtClean="0">
                <a:latin typeface="宋体" pitchFamily="2" charset="-122"/>
              </a:rPr>
              <a:t>u</a:t>
            </a:r>
            <a:r>
              <a:rPr lang="en-US" altLang="zh-CN" sz="2800" b="1" baseline="-25000" smtClean="0">
                <a:latin typeface="宋体" pitchFamily="2" charset="-122"/>
              </a:rPr>
              <a:t>3</a:t>
            </a:r>
            <a:r>
              <a:rPr lang="en-US" altLang="zh-CN" sz="2800" b="1" smtClean="0">
                <a:latin typeface="宋体" pitchFamily="2" charset="-122"/>
              </a:rPr>
              <a:t>(k)</a:t>
            </a:r>
            <a:r>
              <a:rPr lang="zh-CN" altLang="en-US" sz="2800" b="1" smtClean="0">
                <a:latin typeface="宋体" pitchFamily="2" charset="-122"/>
              </a:rPr>
              <a:t>，</a:t>
            </a:r>
            <a:r>
              <a:rPr lang="en-US" altLang="zh-CN" sz="2800" b="1" smtClean="0">
                <a:latin typeface="宋体" pitchFamily="2" charset="-122"/>
              </a:rPr>
              <a:t>…u</a:t>
            </a:r>
            <a:r>
              <a:rPr lang="en-US" altLang="zh-CN" sz="2800" b="1" baseline="-25000" smtClean="0">
                <a:latin typeface="宋体" pitchFamily="2" charset="-122"/>
              </a:rPr>
              <a:t>n</a:t>
            </a:r>
            <a:r>
              <a:rPr lang="en-US" altLang="zh-CN" sz="2800" b="1" smtClean="0">
                <a:latin typeface="宋体" pitchFamily="2" charset="-122"/>
              </a:rPr>
              <a:t>(k)</a:t>
            </a:r>
            <a:r>
              <a:rPr lang="zh-CN" altLang="en-US" sz="2800" b="1" smtClean="0">
                <a:latin typeface="宋体" pitchFamily="2" charset="-122"/>
              </a:rPr>
              <a:t>和</a:t>
            </a:r>
            <a:r>
              <a:rPr lang="en-US" altLang="zh-CN" sz="2800" b="1" smtClean="0">
                <a:latin typeface="宋体" pitchFamily="2" charset="-122"/>
              </a:rPr>
              <a:t>e(k)</a:t>
            </a:r>
            <a:r>
              <a:rPr lang="zh-CN" altLang="en-US" sz="2800" b="1" smtClean="0">
                <a:latin typeface="宋体" pitchFamily="2" charset="-122"/>
              </a:rPr>
              <a:t>。</a:t>
            </a:r>
          </a:p>
        </p:txBody>
      </p:sp>
      <p:graphicFrame>
        <p:nvGraphicFramePr>
          <p:cNvPr id="47106" name="Object 4"/>
          <p:cNvGraphicFramePr>
            <a:graphicFrameLocks noGrp="1" noChangeAspect="1"/>
          </p:cNvGraphicFramePr>
          <p:nvPr>
            <p:ph sz="half" idx="2"/>
            <p:extLst>
              <p:ext uri="{D42A27DB-BD31-4B8C-83A1-F6EECF244321}">
                <p14:modId xmlns:p14="http://schemas.microsoft.com/office/powerpoint/2010/main" val="2813878502"/>
              </p:ext>
            </p:extLst>
          </p:nvPr>
        </p:nvGraphicFramePr>
        <p:xfrm>
          <a:off x="1763713" y="1125538"/>
          <a:ext cx="5545137" cy="620712"/>
        </p:xfrm>
        <a:graphic>
          <a:graphicData uri="http://schemas.openxmlformats.org/presentationml/2006/ole">
            <mc:AlternateContent xmlns:mc="http://schemas.openxmlformats.org/markup-compatibility/2006">
              <mc:Choice xmlns:v="urn:schemas-microsoft-com:vml" Requires="v">
                <p:oleObj spid="_x0000_s47114" name="公式" r:id="rId3" imgW="2044700" imgH="228600" progId="Equation.3">
                  <p:embed/>
                </p:oleObj>
              </mc:Choice>
              <mc:Fallback>
                <p:oleObj name="公式" r:id="rId3" imgW="20447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125538"/>
                        <a:ext cx="5545137" cy="620712"/>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idx="1"/>
          </p:nvPr>
        </p:nvSpPr>
        <p:spPr>
          <a:xfrm>
            <a:off x="685800" y="549275"/>
            <a:ext cx="8207375" cy="6119813"/>
          </a:xfrm>
        </p:spPr>
        <p:txBody>
          <a:bodyPr/>
          <a:lstStyle/>
          <a:p>
            <a:pPr eaLnBrk="1" hangingPunct="1">
              <a:spcBef>
                <a:spcPct val="0"/>
              </a:spcBef>
              <a:buFont typeface="Wingdings" pitchFamily="2" charset="2"/>
              <a:buNone/>
            </a:pPr>
            <a:r>
              <a:rPr lang="zh-CN" altLang="en-US" sz="2800" b="1" smtClean="0">
                <a:latin typeface="宋体" pitchFamily="2" charset="-122"/>
              </a:rPr>
              <a:t>	上述三种程序实现方法的计算效率可以通过下列表格进行比较。对比每计算一次</a:t>
            </a:r>
            <a:r>
              <a:rPr lang="en-US" altLang="zh-CN" sz="2800" b="1" smtClean="0">
                <a:latin typeface="宋体" pitchFamily="2" charset="-122"/>
              </a:rPr>
              <a:t>u(k)</a:t>
            </a:r>
            <a:r>
              <a:rPr lang="zh-CN" altLang="en-US" sz="2800" b="1" smtClean="0">
                <a:latin typeface="宋体" pitchFamily="2" charset="-122"/>
              </a:rPr>
              <a:t>所需要进行的加减法、乘法及数据传送次数。</a:t>
            </a:r>
          </a:p>
          <a:p>
            <a:pPr eaLnBrk="1" hangingPunct="1">
              <a:spcBef>
                <a:spcPct val="0"/>
              </a:spcBef>
            </a:pPr>
            <a:endParaRPr lang="zh-CN" altLang="en-US" sz="2800" b="1" smtClean="0">
              <a:latin typeface="宋体" pitchFamily="2" charset="-122"/>
            </a:endParaRPr>
          </a:p>
          <a:p>
            <a:pPr eaLnBrk="1" hangingPunct="1">
              <a:spcBef>
                <a:spcPct val="0"/>
              </a:spcBef>
              <a:buClrTx/>
              <a:buSzTx/>
              <a:buFontTx/>
              <a:buNone/>
            </a:pPr>
            <a:endParaRPr lang="zh-CN" altLang="en-US" sz="2800" b="1" smtClean="0">
              <a:latin typeface="宋体" pitchFamily="2" charset="-122"/>
            </a:endParaRPr>
          </a:p>
          <a:p>
            <a:pPr eaLnBrk="1" hangingPunct="1">
              <a:spcBef>
                <a:spcPct val="0"/>
              </a:spcBef>
              <a:buClrTx/>
              <a:buSzTx/>
              <a:buFontTx/>
              <a:buNone/>
            </a:pPr>
            <a:endParaRPr lang="zh-CN" altLang="en-US" sz="2800" b="1" smtClean="0">
              <a:latin typeface="宋体" pitchFamily="2" charset="-122"/>
            </a:endParaRPr>
          </a:p>
          <a:p>
            <a:pPr eaLnBrk="1" hangingPunct="1">
              <a:spcBef>
                <a:spcPct val="0"/>
              </a:spcBef>
              <a:buClrTx/>
              <a:buSzTx/>
              <a:buFontTx/>
              <a:buNone/>
            </a:pPr>
            <a:r>
              <a:rPr lang="zh-CN" altLang="en-US" sz="2800" b="1" smtClean="0">
                <a:latin typeface="宋体" pitchFamily="2" charset="-122"/>
              </a:rPr>
              <a:t>	</a:t>
            </a:r>
          </a:p>
          <a:p>
            <a:pPr eaLnBrk="1" hangingPunct="1">
              <a:spcBef>
                <a:spcPct val="0"/>
              </a:spcBef>
              <a:buClrTx/>
              <a:buSzTx/>
              <a:buFontTx/>
              <a:buNone/>
            </a:pPr>
            <a:endParaRPr lang="zh-CN" altLang="en-US" sz="2800" b="1" smtClean="0">
              <a:latin typeface="宋体" pitchFamily="2" charset="-122"/>
            </a:endParaRPr>
          </a:p>
          <a:p>
            <a:pPr eaLnBrk="1" hangingPunct="1">
              <a:spcBef>
                <a:spcPct val="0"/>
              </a:spcBef>
              <a:buClrTx/>
              <a:buSzTx/>
              <a:buFontTx/>
              <a:buNone/>
            </a:pPr>
            <a:endParaRPr lang="zh-CN" altLang="en-US" sz="2800" b="1" smtClean="0">
              <a:latin typeface="宋体" pitchFamily="2" charset="-122"/>
            </a:endParaRPr>
          </a:p>
          <a:p>
            <a:pPr eaLnBrk="1" hangingPunct="1">
              <a:spcBef>
                <a:spcPct val="0"/>
              </a:spcBef>
              <a:buClrTx/>
              <a:buSzTx/>
              <a:buFontTx/>
              <a:buNone/>
            </a:pPr>
            <a:r>
              <a:rPr lang="zh-CN" altLang="en-US" sz="2800" b="1" smtClean="0">
                <a:latin typeface="宋体" pitchFamily="2" charset="-122"/>
              </a:rPr>
              <a:t>	从表中数据可见，串行程序设计法计算效率最高，特别当</a:t>
            </a:r>
            <a:r>
              <a:rPr lang="en-US" altLang="zh-CN" sz="2800" b="1" smtClean="0">
                <a:latin typeface="宋体" pitchFamily="2" charset="-122"/>
              </a:rPr>
              <a:t>n&gt;m</a:t>
            </a:r>
            <a:r>
              <a:rPr lang="zh-CN" altLang="en-US" sz="2800" b="1" smtClean="0">
                <a:latin typeface="宋体" pitchFamily="2" charset="-122"/>
              </a:rPr>
              <a:t>，且</a:t>
            </a:r>
            <a:r>
              <a:rPr lang="en-US" altLang="zh-CN" sz="2800" b="1" smtClean="0">
                <a:latin typeface="宋体" pitchFamily="2" charset="-122"/>
              </a:rPr>
              <a:t>n</a:t>
            </a:r>
            <a:r>
              <a:rPr lang="zh-CN" altLang="en-US" sz="2800" b="1" smtClean="0">
                <a:latin typeface="宋体" pitchFamily="2" charset="-122"/>
              </a:rPr>
              <a:t>较大时差距格外明显。</a:t>
            </a:r>
          </a:p>
        </p:txBody>
      </p:sp>
      <p:pic>
        <p:nvPicPr>
          <p:cNvPr id="7065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060575"/>
            <a:ext cx="74676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type="body" sz="half" idx="1"/>
          </p:nvPr>
        </p:nvSpPr>
        <p:spPr>
          <a:xfrm>
            <a:off x="685800" y="1412875"/>
            <a:ext cx="7918450" cy="5184775"/>
          </a:xfrm>
        </p:spPr>
        <p:txBody>
          <a:bodyPr/>
          <a:lstStyle/>
          <a:p>
            <a:pPr eaLnBrk="1" hangingPunct="1">
              <a:spcBef>
                <a:spcPct val="0"/>
              </a:spcBef>
              <a:buFont typeface="Wingdings" pitchFamily="2" charset="2"/>
              <a:buNone/>
            </a:pPr>
            <a:r>
              <a:rPr lang="en-US" altLang="zh-CN" sz="2400" b="1" dirty="0" smtClean="0">
                <a:latin typeface="宋体" pitchFamily="2" charset="-122"/>
              </a:rPr>
              <a:t>	2</a:t>
            </a:r>
            <a:r>
              <a:rPr lang="zh-CN" altLang="en-US" sz="2400" b="1" dirty="0" smtClean="0">
                <a:latin typeface="宋体" pitchFamily="2" charset="-122"/>
              </a:rPr>
              <a:t>、</a:t>
            </a:r>
            <a:r>
              <a:rPr lang="en-US" altLang="zh-CN" sz="2400" b="1" dirty="0" smtClean="0">
                <a:latin typeface="宋体" pitchFamily="2" charset="-122"/>
              </a:rPr>
              <a:t>Z</a:t>
            </a:r>
            <a:r>
              <a:rPr lang="zh-CN" altLang="en-US" sz="2400" b="1" dirty="0" smtClean="0">
                <a:latin typeface="宋体" pitchFamily="2" charset="-122"/>
              </a:rPr>
              <a:t>传递函数</a:t>
            </a:r>
          </a:p>
          <a:p>
            <a:pPr eaLnBrk="1" hangingPunct="1">
              <a:spcBef>
                <a:spcPct val="0"/>
              </a:spcBef>
              <a:buFont typeface="Wingdings" pitchFamily="2" charset="2"/>
              <a:buNone/>
            </a:pPr>
            <a:r>
              <a:rPr lang="zh-CN" altLang="en-US" sz="2400" b="1" dirty="0" smtClean="0">
                <a:latin typeface="宋体" pitchFamily="2" charset="-122"/>
              </a:rPr>
              <a:t>  设离散系统的输入脉冲系列为</a:t>
            </a:r>
            <a:r>
              <a:rPr lang="en-US" altLang="zh-CN" sz="2400" b="1" dirty="0" smtClean="0">
                <a:latin typeface="宋体" pitchFamily="2" charset="-122"/>
              </a:rPr>
              <a:t>{x</a:t>
            </a:r>
            <a:r>
              <a:rPr lang="en-US" altLang="zh-CN" sz="2400" b="1" baseline="-25000" dirty="0" smtClean="0">
                <a:latin typeface="宋体" pitchFamily="2" charset="-122"/>
              </a:rPr>
              <a:t>i</a:t>
            </a:r>
            <a:r>
              <a:rPr lang="en-US" altLang="zh-CN" sz="2400" b="1" dirty="0" smtClean="0">
                <a:latin typeface="宋体" pitchFamily="2" charset="-122"/>
              </a:rPr>
              <a:t>}</a:t>
            </a:r>
            <a:r>
              <a:rPr lang="zh-CN" altLang="en-US" sz="2400" b="1" dirty="0" smtClean="0">
                <a:latin typeface="宋体" pitchFamily="2" charset="-122"/>
              </a:rPr>
              <a:t>，输出脉冲系列为</a:t>
            </a:r>
            <a:r>
              <a:rPr lang="en-US" altLang="zh-CN" sz="2400" b="1" dirty="0" smtClean="0">
                <a:latin typeface="宋体" pitchFamily="2" charset="-122"/>
              </a:rPr>
              <a:t>{</a:t>
            </a:r>
            <a:r>
              <a:rPr lang="en-US" altLang="zh-CN" sz="2400" b="1" dirty="0" err="1" smtClean="0">
                <a:latin typeface="宋体" pitchFamily="2" charset="-122"/>
              </a:rPr>
              <a:t>y</a:t>
            </a:r>
            <a:r>
              <a:rPr lang="en-US" altLang="zh-CN" sz="2400" b="1" baseline="-25000" dirty="0" err="1" smtClean="0">
                <a:latin typeface="宋体" pitchFamily="2" charset="-122"/>
              </a:rPr>
              <a:t>i</a:t>
            </a:r>
            <a:r>
              <a:rPr lang="en-US" altLang="zh-CN" sz="2400" b="1" dirty="0" smtClean="0">
                <a:latin typeface="宋体" pitchFamily="2" charset="-122"/>
              </a:rPr>
              <a:t>}</a:t>
            </a:r>
            <a:r>
              <a:rPr lang="zh-CN" altLang="en-US" sz="2400" b="1" dirty="0" smtClean="0">
                <a:latin typeface="宋体" pitchFamily="2" charset="-122"/>
              </a:rPr>
              <a:t>，它们的</a:t>
            </a:r>
            <a:r>
              <a:rPr lang="en-US" altLang="zh-CN" sz="2400" b="1" dirty="0" smtClean="0">
                <a:latin typeface="宋体" pitchFamily="2" charset="-122"/>
              </a:rPr>
              <a:t>Z</a:t>
            </a:r>
            <a:r>
              <a:rPr lang="zh-CN" altLang="en-US" sz="2400" b="1" dirty="0" smtClean="0">
                <a:latin typeface="宋体" pitchFamily="2" charset="-122"/>
              </a:rPr>
              <a:t>变换分别为</a:t>
            </a:r>
            <a:r>
              <a:rPr lang="en-US" altLang="zh-CN" sz="2400" b="1" dirty="0" smtClean="0">
                <a:latin typeface="宋体" pitchFamily="2" charset="-122"/>
              </a:rPr>
              <a:t>X(z)</a:t>
            </a:r>
            <a:r>
              <a:rPr lang="zh-CN" altLang="en-US" sz="2400" b="1" dirty="0" smtClean="0">
                <a:latin typeface="宋体" pitchFamily="2" charset="-122"/>
              </a:rPr>
              <a:t>和</a:t>
            </a:r>
            <a:r>
              <a:rPr lang="en-US" altLang="zh-CN" sz="2400" b="1" dirty="0" smtClean="0">
                <a:latin typeface="宋体" pitchFamily="2" charset="-122"/>
              </a:rPr>
              <a:t>Y(z)</a:t>
            </a:r>
            <a:r>
              <a:rPr lang="zh-CN" altLang="en-US" sz="2400" b="1" dirty="0" smtClean="0">
                <a:latin typeface="宋体" pitchFamily="2" charset="-122"/>
              </a:rPr>
              <a:t>，则可定义该离散系统的</a:t>
            </a:r>
            <a:r>
              <a:rPr lang="en-US" altLang="zh-CN" sz="2400" b="1" dirty="0" smtClean="0">
                <a:latin typeface="宋体" pitchFamily="2" charset="-122"/>
              </a:rPr>
              <a:t>Z</a:t>
            </a:r>
            <a:r>
              <a:rPr lang="zh-CN" altLang="en-US" sz="2400" b="1" dirty="0" smtClean="0">
                <a:latin typeface="宋体" pitchFamily="2" charset="-122"/>
              </a:rPr>
              <a:t>传递函数为</a:t>
            </a:r>
          </a:p>
          <a:p>
            <a:pPr eaLnBrk="1" hangingPunct="1">
              <a:spcBef>
                <a:spcPct val="0"/>
              </a:spcBef>
              <a:buFont typeface="Wingdings" pitchFamily="2" charset="2"/>
              <a:buNone/>
            </a:pPr>
            <a:r>
              <a:rPr lang="zh-CN" altLang="en-US" sz="2400" b="1" dirty="0" smtClean="0">
                <a:latin typeface="宋体" pitchFamily="2" charset="-122"/>
              </a:rPr>
              <a:t>	</a:t>
            </a:r>
          </a:p>
          <a:p>
            <a:pPr eaLnBrk="1" hangingPunct="1">
              <a:spcBef>
                <a:spcPct val="0"/>
              </a:spcBef>
              <a:buFont typeface="Wingdings" pitchFamily="2" charset="2"/>
              <a:buNone/>
            </a:pPr>
            <a:r>
              <a:rPr lang="en-US" altLang="zh-CN" sz="2400" b="1" dirty="0" smtClean="0">
                <a:latin typeface="宋体" pitchFamily="2" charset="-122"/>
              </a:rPr>
              <a:t>	Z</a:t>
            </a:r>
            <a:r>
              <a:rPr lang="zh-CN" altLang="en-US" sz="2400" b="1" dirty="0" smtClean="0">
                <a:latin typeface="宋体" pitchFamily="2" charset="-122"/>
              </a:rPr>
              <a:t>传递函数也称为脉冲传递函数，它表征了离散系统对采样信号的输入输出传递性能。</a:t>
            </a:r>
          </a:p>
          <a:p>
            <a:pPr eaLnBrk="1" hangingPunct="1">
              <a:spcBef>
                <a:spcPct val="0"/>
              </a:spcBef>
              <a:buFont typeface="Wingdings" pitchFamily="2" charset="2"/>
              <a:buNone/>
            </a:pPr>
            <a:endParaRPr lang="zh-CN" altLang="en-US" sz="2400" b="1" dirty="0" smtClean="0">
              <a:latin typeface="宋体" pitchFamily="2" charset="-122"/>
            </a:endParaRPr>
          </a:p>
          <a:p>
            <a:pPr eaLnBrk="1" hangingPunct="1">
              <a:spcBef>
                <a:spcPct val="0"/>
              </a:spcBef>
              <a:buFont typeface="Wingdings" pitchFamily="2" charset="2"/>
              <a:buNone/>
            </a:pPr>
            <a:r>
              <a:rPr lang="en-US" altLang="zh-CN" sz="2400" b="1" dirty="0" smtClean="0">
                <a:latin typeface="宋体" pitchFamily="2" charset="-122"/>
              </a:rPr>
              <a:t>	 Z</a:t>
            </a:r>
            <a:r>
              <a:rPr lang="zh-CN" altLang="en-US" sz="2400" b="1" dirty="0" smtClean="0">
                <a:latin typeface="宋体" pitchFamily="2" charset="-122"/>
              </a:rPr>
              <a:t>传递函数的求解步骤（已知系统的连续传递函数</a:t>
            </a:r>
            <a:r>
              <a:rPr lang="en-US" altLang="zh-CN" sz="2400" b="1" dirty="0" smtClean="0">
                <a:latin typeface="宋体" pitchFamily="2" charset="-122"/>
              </a:rPr>
              <a:t>G(s)</a:t>
            </a:r>
            <a:r>
              <a:rPr lang="zh-CN" altLang="en-US" sz="2400" b="1" dirty="0" smtClean="0">
                <a:latin typeface="宋体" pitchFamily="2" charset="-122"/>
              </a:rPr>
              <a:t>）</a:t>
            </a:r>
          </a:p>
          <a:p>
            <a:pPr eaLnBrk="1" hangingPunct="1">
              <a:spcBef>
                <a:spcPct val="0"/>
              </a:spcBef>
              <a:buFont typeface="Wingdings" pitchFamily="2" charset="2"/>
              <a:buNone/>
            </a:pPr>
            <a:r>
              <a:rPr lang="zh-CN" altLang="en-US" sz="2400" b="1" dirty="0" smtClean="0">
                <a:latin typeface="宋体" pitchFamily="2" charset="-122"/>
              </a:rPr>
              <a:t>	（</a:t>
            </a:r>
            <a:r>
              <a:rPr lang="en-US" altLang="zh-CN" sz="2400" b="1" dirty="0" smtClean="0">
                <a:latin typeface="宋体" pitchFamily="2" charset="-122"/>
              </a:rPr>
              <a:t>1</a:t>
            </a:r>
            <a:r>
              <a:rPr lang="zh-CN" altLang="en-US" sz="2400" b="1" dirty="0" smtClean="0">
                <a:latin typeface="宋体" pitchFamily="2" charset="-122"/>
              </a:rPr>
              <a:t>）根据</a:t>
            </a:r>
            <a:r>
              <a:rPr lang="en-US" altLang="zh-CN" sz="2400" b="1" dirty="0" smtClean="0">
                <a:latin typeface="宋体" pitchFamily="2" charset="-122"/>
              </a:rPr>
              <a:t>G(s)</a:t>
            </a:r>
            <a:r>
              <a:rPr lang="zh-CN" altLang="en-US" sz="2400" b="1" dirty="0" smtClean="0">
                <a:latin typeface="宋体" pitchFamily="2" charset="-122"/>
              </a:rPr>
              <a:t>求出系统脉冲响应函数</a:t>
            </a:r>
          </a:p>
          <a:p>
            <a:pPr eaLnBrk="1" hangingPunct="1">
              <a:spcBef>
                <a:spcPct val="0"/>
              </a:spcBef>
              <a:buFont typeface="Wingdings" pitchFamily="2" charset="2"/>
              <a:buNone/>
            </a:pPr>
            <a:endParaRPr lang="zh-CN" altLang="en-US" sz="2400" b="1" dirty="0" smtClean="0">
              <a:latin typeface="宋体" pitchFamily="2" charset="-122"/>
            </a:endParaRPr>
          </a:p>
          <a:p>
            <a:pPr eaLnBrk="1" hangingPunct="1">
              <a:spcBef>
                <a:spcPct val="0"/>
              </a:spcBef>
              <a:buFont typeface="Wingdings" pitchFamily="2" charset="2"/>
              <a:buNone/>
            </a:pPr>
            <a:r>
              <a:rPr lang="zh-CN" altLang="en-US" sz="2400" b="1" dirty="0" smtClean="0">
                <a:latin typeface="宋体" pitchFamily="2" charset="-122"/>
              </a:rPr>
              <a:t>	（</a:t>
            </a:r>
            <a:r>
              <a:rPr lang="en-US" altLang="zh-CN" sz="2400" b="1" dirty="0" smtClean="0">
                <a:latin typeface="宋体" pitchFamily="2" charset="-122"/>
              </a:rPr>
              <a:t>2</a:t>
            </a:r>
            <a:r>
              <a:rPr lang="zh-CN" altLang="en-US" sz="2400" b="1" dirty="0" smtClean="0">
                <a:latin typeface="宋体" pitchFamily="2" charset="-122"/>
              </a:rPr>
              <a:t>）确定系统脉冲响应函数在采样时刻</a:t>
            </a:r>
            <a:r>
              <a:rPr lang="en-US" altLang="zh-CN" sz="2400" b="1" dirty="0" smtClean="0">
                <a:latin typeface="宋体" pitchFamily="2" charset="-122"/>
              </a:rPr>
              <a:t>t=</a:t>
            </a:r>
            <a:r>
              <a:rPr lang="en-US" altLang="zh-CN" sz="2400" b="1" dirty="0" err="1" smtClean="0">
                <a:latin typeface="宋体" pitchFamily="2" charset="-122"/>
              </a:rPr>
              <a:t>iT</a:t>
            </a:r>
            <a:r>
              <a:rPr lang="zh-CN" altLang="en-US" sz="2400" b="1" dirty="0" smtClean="0">
                <a:latin typeface="宋体" pitchFamily="2" charset="-122"/>
              </a:rPr>
              <a:t>的值</a:t>
            </a:r>
            <a:r>
              <a:rPr lang="en-US" altLang="zh-CN" sz="2400" b="1" dirty="0" err="1" smtClean="0">
                <a:latin typeface="宋体" pitchFamily="2" charset="-122"/>
              </a:rPr>
              <a:t>g</a:t>
            </a:r>
            <a:r>
              <a:rPr lang="en-US" altLang="zh-CN" sz="2400" b="1" baseline="-25000" dirty="0" err="1" smtClean="0">
                <a:latin typeface="宋体" pitchFamily="2" charset="-122"/>
              </a:rPr>
              <a:t>i</a:t>
            </a:r>
            <a:endParaRPr lang="en-US" altLang="zh-CN" sz="2400" b="1" baseline="-25000" dirty="0" smtClean="0">
              <a:latin typeface="宋体" pitchFamily="2" charset="-122"/>
            </a:endParaRPr>
          </a:p>
          <a:p>
            <a:pPr eaLnBrk="1" hangingPunct="1">
              <a:spcBef>
                <a:spcPct val="0"/>
              </a:spcBef>
              <a:buFont typeface="Wingdings" pitchFamily="2" charset="2"/>
              <a:buNone/>
            </a:pPr>
            <a:r>
              <a:rPr lang="zh-CN" altLang="en-US" sz="2400" b="1" dirty="0" smtClean="0">
                <a:latin typeface="宋体" pitchFamily="2" charset="-122"/>
              </a:rPr>
              <a:t>	（</a:t>
            </a:r>
            <a:r>
              <a:rPr lang="en-US" altLang="zh-CN" sz="2400" b="1" dirty="0" smtClean="0">
                <a:latin typeface="宋体" pitchFamily="2" charset="-122"/>
              </a:rPr>
              <a:t>3</a:t>
            </a:r>
            <a:r>
              <a:rPr lang="zh-CN" altLang="en-US" sz="2400" b="1" dirty="0" smtClean="0">
                <a:latin typeface="宋体" pitchFamily="2" charset="-122"/>
              </a:rPr>
              <a:t>）根据</a:t>
            </a:r>
            <a:r>
              <a:rPr lang="en-US" altLang="zh-CN" sz="2400" b="1" dirty="0" smtClean="0">
                <a:latin typeface="宋体" pitchFamily="2" charset="-122"/>
              </a:rPr>
              <a:t>Z</a:t>
            </a:r>
            <a:r>
              <a:rPr lang="zh-CN" altLang="en-US" sz="2400" b="1" dirty="0" smtClean="0">
                <a:latin typeface="宋体" pitchFamily="2" charset="-122"/>
              </a:rPr>
              <a:t>变换定义得到系统的</a:t>
            </a:r>
            <a:r>
              <a:rPr lang="en-US" altLang="zh-CN" sz="2400" b="1" dirty="0" smtClean="0">
                <a:latin typeface="宋体" pitchFamily="2" charset="-122"/>
              </a:rPr>
              <a:t>Z</a:t>
            </a:r>
            <a:r>
              <a:rPr lang="zh-CN" altLang="en-US" sz="2400" b="1" dirty="0" smtClean="0">
                <a:latin typeface="宋体" pitchFamily="2" charset="-122"/>
              </a:rPr>
              <a:t>传递函数</a:t>
            </a:r>
          </a:p>
          <a:p>
            <a:pPr eaLnBrk="1" hangingPunct="1">
              <a:lnSpc>
                <a:spcPct val="90000"/>
              </a:lnSpc>
              <a:spcBef>
                <a:spcPct val="0"/>
              </a:spcBef>
              <a:buFont typeface="Wingdings" pitchFamily="2" charset="2"/>
              <a:buNone/>
            </a:pPr>
            <a:endParaRPr lang="zh-CN" altLang="en-US" sz="2400" b="1" dirty="0" smtClean="0">
              <a:latin typeface="宋体" pitchFamily="2" charset="-122"/>
            </a:endParaRPr>
          </a:p>
        </p:txBody>
      </p:sp>
      <p:graphicFrame>
        <p:nvGraphicFramePr>
          <p:cNvPr id="4098" name="Object 0"/>
          <p:cNvGraphicFramePr>
            <a:graphicFrameLocks noGrp="1" noChangeAspect="1"/>
          </p:cNvGraphicFramePr>
          <p:nvPr>
            <p:ph sz="quarter" idx="2"/>
            <p:extLst>
              <p:ext uri="{D42A27DB-BD31-4B8C-83A1-F6EECF244321}">
                <p14:modId xmlns:p14="http://schemas.microsoft.com/office/powerpoint/2010/main" val="2010654937"/>
              </p:ext>
            </p:extLst>
          </p:nvPr>
        </p:nvGraphicFramePr>
        <p:xfrm>
          <a:off x="4250556" y="2636838"/>
          <a:ext cx="1185540" cy="601890"/>
        </p:xfrm>
        <a:graphic>
          <a:graphicData uri="http://schemas.openxmlformats.org/presentationml/2006/ole">
            <mc:AlternateContent xmlns:mc="http://schemas.openxmlformats.org/markup-compatibility/2006">
              <mc:Choice xmlns:v="urn:schemas-microsoft-com:vml" Requires="v">
                <p:oleObj spid="_x0000_s4120" name="Equation" r:id="rId3" imgW="825480" imgH="419040" progId="Equation.3">
                  <p:embed/>
                </p:oleObj>
              </mc:Choice>
              <mc:Fallback>
                <p:oleObj name="Equation" r:id="rId3" imgW="825480" imgH="41904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0556" y="2636838"/>
                        <a:ext cx="1185540" cy="601890"/>
                      </a:xfrm>
                      <a:prstGeom prst="rect">
                        <a:avLst/>
                      </a:prstGeom>
                      <a:noFill/>
                      <a:ln>
                        <a:noFill/>
                      </a:ln>
                      <a:effectLst/>
                    </p:spPr>
                  </p:pic>
                </p:oleObj>
              </mc:Fallback>
            </mc:AlternateContent>
          </a:graphicData>
        </a:graphic>
      </p:graphicFrame>
      <p:graphicFrame>
        <p:nvGraphicFramePr>
          <p:cNvPr id="4099" name="Object 1"/>
          <p:cNvGraphicFramePr>
            <a:graphicFrameLocks noGrp="1" noChangeAspect="1"/>
          </p:cNvGraphicFramePr>
          <p:nvPr>
            <p:ph sz="quarter" idx="3"/>
            <p:extLst>
              <p:ext uri="{D42A27DB-BD31-4B8C-83A1-F6EECF244321}">
                <p14:modId xmlns:p14="http://schemas.microsoft.com/office/powerpoint/2010/main" val="2426351549"/>
              </p:ext>
            </p:extLst>
          </p:nvPr>
        </p:nvGraphicFramePr>
        <p:xfrm>
          <a:off x="4500290" y="5157788"/>
          <a:ext cx="1439862" cy="328612"/>
        </p:xfrm>
        <a:graphic>
          <a:graphicData uri="http://schemas.openxmlformats.org/presentationml/2006/ole">
            <mc:AlternateContent xmlns:mc="http://schemas.openxmlformats.org/markup-compatibility/2006">
              <mc:Choice xmlns:v="urn:schemas-microsoft-com:vml" Requires="v">
                <p:oleObj spid="_x0000_s4121" name="公式" r:id="rId5" imgW="1002960" imgH="228600" progId="Equation.3">
                  <p:embed/>
                </p:oleObj>
              </mc:Choice>
              <mc:Fallback>
                <p:oleObj name="公式" r:id="rId5" imgW="1002960" imgH="2286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290" y="5157788"/>
                        <a:ext cx="1439862" cy="328612"/>
                      </a:xfrm>
                      <a:prstGeom prst="rect">
                        <a:avLst/>
                      </a:prstGeom>
                      <a:noFill/>
                      <a:ln>
                        <a:noFill/>
                      </a:ln>
                      <a:effectLst/>
                    </p:spPr>
                  </p:pic>
                </p:oleObj>
              </mc:Fallback>
            </mc:AlternateContent>
          </a:graphicData>
        </a:graphic>
      </p:graphicFrame>
      <p:graphicFrame>
        <p:nvGraphicFramePr>
          <p:cNvPr id="4100" name="Object 2"/>
          <p:cNvGraphicFramePr>
            <a:graphicFrameLocks noChangeAspect="1"/>
          </p:cNvGraphicFramePr>
          <p:nvPr>
            <p:extLst>
              <p:ext uri="{D42A27DB-BD31-4B8C-83A1-F6EECF244321}">
                <p14:modId xmlns:p14="http://schemas.microsoft.com/office/powerpoint/2010/main" val="732860169"/>
              </p:ext>
            </p:extLst>
          </p:nvPr>
        </p:nvGraphicFramePr>
        <p:xfrm>
          <a:off x="5004346" y="6283325"/>
          <a:ext cx="1439862" cy="574675"/>
        </p:xfrm>
        <a:graphic>
          <a:graphicData uri="http://schemas.openxmlformats.org/presentationml/2006/ole">
            <mc:AlternateContent xmlns:mc="http://schemas.openxmlformats.org/markup-compatibility/2006">
              <mc:Choice xmlns:v="urn:schemas-microsoft-com:vml" Requires="v">
                <p:oleObj spid="_x0000_s4122" name="公式" r:id="rId7" imgW="977760" imgH="431640" progId="Equation.3">
                  <p:embed/>
                </p:oleObj>
              </mc:Choice>
              <mc:Fallback>
                <p:oleObj name="公式" r:id="rId7" imgW="977760" imgH="43164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346" y="6283325"/>
                        <a:ext cx="1439862" cy="574675"/>
                      </a:xfrm>
                      <a:prstGeom prst="rect">
                        <a:avLst/>
                      </a:prstGeom>
                      <a:noFill/>
                      <a:ln>
                        <a:noFill/>
                      </a:ln>
                      <a:effec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7"/>
          <p:cNvSpPr>
            <a:spLocks noGrp="1" noChangeArrowheads="1"/>
          </p:cNvSpPr>
          <p:nvPr>
            <p:ph idx="1"/>
          </p:nvPr>
        </p:nvSpPr>
        <p:spPr>
          <a:xfrm>
            <a:off x="685800" y="1557338"/>
            <a:ext cx="7918450" cy="4538662"/>
          </a:xfrm>
        </p:spPr>
        <p:txBody>
          <a:bodyPr/>
          <a:lstStyle/>
          <a:p>
            <a:pPr eaLnBrk="1" hangingPunct="1">
              <a:spcBef>
                <a:spcPct val="0"/>
              </a:spcBef>
              <a:buFont typeface="Wingdings" pitchFamily="2" charset="2"/>
              <a:buNone/>
            </a:pPr>
            <a:r>
              <a:rPr lang="en-US" altLang="zh-CN" sz="2400" b="1" smtClean="0">
                <a:latin typeface="宋体" pitchFamily="2" charset="-122"/>
              </a:rPr>
              <a:t>3</a:t>
            </a:r>
            <a:r>
              <a:rPr lang="zh-CN" altLang="en-US" sz="2400" b="1" smtClean="0">
                <a:latin typeface="宋体" pitchFamily="2" charset="-122"/>
              </a:rPr>
              <a:t>、采样系统的稳定性</a:t>
            </a:r>
          </a:p>
          <a:p>
            <a:pPr eaLnBrk="1" hangingPunct="1">
              <a:spcBef>
                <a:spcPct val="0"/>
              </a:spcBef>
              <a:buFont typeface="Wingdings" pitchFamily="2" charset="2"/>
              <a:buNone/>
            </a:pPr>
            <a:endParaRPr lang="en-US" altLang="zh-CN" sz="2400" b="1" smtClean="0">
              <a:latin typeface="宋体" pitchFamily="2" charset="-122"/>
            </a:endParaRPr>
          </a:p>
          <a:p>
            <a:pPr eaLnBrk="1" hangingPunct="1">
              <a:spcBef>
                <a:spcPct val="0"/>
              </a:spcBef>
              <a:buFont typeface="Wingdings" pitchFamily="2" charset="2"/>
              <a:buNone/>
            </a:pPr>
            <a:r>
              <a:rPr lang="zh-CN" altLang="en-US" sz="2400" b="1" smtClean="0">
                <a:latin typeface="宋体" pitchFamily="2" charset="-122"/>
                <a:cs typeface="Times New Roman" pitchFamily="18" charset="0"/>
              </a:rPr>
              <a:t>	</a:t>
            </a:r>
            <a:r>
              <a:rPr lang="zh-CN" altLang="en-US" sz="2400" b="1" smtClean="0">
                <a:latin typeface="宋体" pitchFamily="2" charset="-122"/>
              </a:rPr>
              <a:t>如果采样系统</a:t>
            </a:r>
            <a:r>
              <a:rPr lang="en-US" altLang="zh-CN" sz="2400" b="1" smtClean="0">
                <a:latin typeface="宋体" pitchFamily="2" charset="-122"/>
              </a:rPr>
              <a:t>Z</a:t>
            </a:r>
            <a:r>
              <a:rPr lang="zh-CN" altLang="en-US" sz="2400" b="1" smtClean="0">
                <a:latin typeface="宋体" pitchFamily="2" charset="-122"/>
              </a:rPr>
              <a:t>传递函数 </a:t>
            </a:r>
            <a:r>
              <a:rPr lang="en-US" altLang="zh-CN" sz="2400" b="1" smtClean="0">
                <a:latin typeface="宋体" pitchFamily="2" charset="-122"/>
              </a:rPr>
              <a:t>G(z) </a:t>
            </a:r>
            <a:r>
              <a:rPr lang="zh-CN" altLang="en-US" sz="2400" b="1" smtClean="0">
                <a:latin typeface="宋体" pitchFamily="2" charset="-122"/>
              </a:rPr>
              <a:t>的极点 </a:t>
            </a:r>
            <a:r>
              <a:rPr lang="en-US" altLang="zh-CN" sz="2400" b="1" smtClean="0">
                <a:latin typeface="宋体" pitchFamily="2" charset="-122"/>
              </a:rPr>
              <a:t>z</a:t>
            </a:r>
            <a:r>
              <a:rPr lang="en-US" altLang="zh-CN" sz="2400" b="1" baseline="-25000" smtClean="0">
                <a:latin typeface="宋体" pitchFamily="2" charset="-122"/>
              </a:rPr>
              <a:t>i </a:t>
            </a:r>
            <a:r>
              <a:rPr lang="zh-CN" altLang="en-US" sz="2400" b="1" smtClean="0">
                <a:latin typeface="宋体" pitchFamily="2" charset="-122"/>
              </a:rPr>
              <a:t>在</a:t>
            </a:r>
            <a:r>
              <a:rPr lang="en-US" altLang="zh-CN" sz="2400" b="1" smtClean="0">
                <a:latin typeface="宋体" pitchFamily="2" charset="-122"/>
              </a:rPr>
              <a:t>Z</a:t>
            </a:r>
            <a:r>
              <a:rPr lang="zh-CN" altLang="en-US" sz="2400" b="1" smtClean="0">
                <a:latin typeface="宋体" pitchFamily="2" charset="-122"/>
              </a:rPr>
              <a:t>平面的单位圆内，则采样系统是稳定的，对于有界的输入，系统的输出收敛于某一有限值；</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如果某一极点 </a:t>
            </a:r>
            <a:r>
              <a:rPr lang="en-US" altLang="zh-CN" sz="2400" b="1" smtClean="0">
                <a:latin typeface="宋体" pitchFamily="2" charset="-122"/>
              </a:rPr>
              <a:t>z</a:t>
            </a:r>
            <a:r>
              <a:rPr lang="en-US" altLang="zh-CN" sz="2400" b="1" baseline="-25000" smtClean="0">
                <a:latin typeface="宋体" pitchFamily="2" charset="-122"/>
              </a:rPr>
              <a:t>j </a:t>
            </a:r>
            <a:r>
              <a:rPr lang="zh-CN" altLang="en-US" sz="2400" b="1" smtClean="0">
                <a:latin typeface="宋体" pitchFamily="2" charset="-122"/>
              </a:rPr>
              <a:t>在单位圆上，则系统处于稳定的边缘，对于有界的输入，系统的输出持续地等幅振荡；</a:t>
            </a:r>
          </a:p>
          <a:p>
            <a:pPr eaLnBrk="1" hangingPunct="1">
              <a:spcBef>
                <a:spcPct val="0"/>
              </a:spcBef>
              <a:buFont typeface="Wingdings" pitchFamily="2" charset="2"/>
              <a:buNone/>
            </a:pPr>
            <a:r>
              <a:rPr lang="zh-CN" altLang="en-US" sz="2400" b="1" smtClean="0">
                <a:latin typeface="宋体" pitchFamily="2" charset="-122"/>
              </a:rPr>
              <a:t>	</a:t>
            </a:r>
          </a:p>
          <a:p>
            <a:pPr eaLnBrk="1" hangingPunct="1">
              <a:spcBef>
                <a:spcPct val="0"/>
              </a:spcBef>
              <a:buFont typeface="Wingdings" pitchFamily="2" charset="2"/>
              <a:buNone/>
            </a:pPr>
            <a:r>
              <a:rPr lang="zh-CN" altLang="en-US" sz="2400" b="1" smtClean="0">
                <a:latin typeface="宋体" pitchFamily="2" charset="-122"/>
              </a:rPr>
              <a:t>	如果 </a:t>
            </a:r>
            <a:r>
              <a:rPr lang="en-US" altLang="zh-CN" sz="2400" b="1" smtClean="0">
                <a:latin typeface="宋体" pitchFamily="2" charset="-122"/>
              </a:rPr>
              <a:t>G(z) </a:t>
            </a:r>
            <a:r>
              <a:rPr lang="zh-CN" altLang="en-US" sz="2400" b="1" smtClean="0">
                <a:latin typeface="宋体" pitchFamily="2" charset="-122"/>
              </a:rPr>
              <a:t>的极点至少有一个在单位圆外，则采样系统是不稳定的，对于有界的输入，系统的输出发散</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6" name="Rectangle 1026"/>
          <p:cNvSpPr>
            <a:spLocks noGrp="1" noChangeArrowheads="1"/>
          </p:cNvSpPr>
          <p:nvPr>
            <p:ph type="title"/>
          </p:nvPr>
        </p:nvSpPr>
        <p:spPr>
          <a:xfrm>
            <a:off x="684213" y="0"/>
            <a:ext cx="7772400" cy="792163"/>
          </a:xfrm>
        </p:spPr>
        <p:txBody>
          <a:bodyPr/>
          <a:lstStyle/>
          <a:p>
            <a:pPr eaLnBrk="1" hangingPunct="1"/>
            <a:r>
              <a:rPr kumimoji="0" lang="en-US" altLang="zh-CN" sz="3600" smtClean="0">
                <a:latin typeface="宋体" pitchFamily="2" charset="-122"/>
              </a:rPr>
              <a:t>6.2 </a:t>
            </a:r>
            <a:r>
              <a:rPr kumimoji="0" lang="zh-CN" altLang="en-US" sz="3600" smtClean="0">
                <a:latin typeface="宋体" pitchFamily="2" charset="-122"/>
              </a:rPr>
              <a:t>数字控制器离散化设计步骤</a:t>
            </a:r>
          </a:p>
        </p:txBody>
      </p:sp>
      <p:sp>
        <p:nvSpPr>
          <p:cNvPr id="5127" name="Rectangle 1027"/>
          <p:cNvSpPr>
            <a:spLocks noGrp="1" noChangeArrowheads="1"/>
          </p:cNvSpPr>
          <p:nvPr>
            <p:ph type="body" sz="half" idx="1"/>
          </p:nvPr>
        </p:nvSpPr>
        <p:spPr>
          <a:xfrm>
            <a:off x="179388" y="3357563"/>
            <a:ext cx="8642350" cy="3816350"/>
          </a:xfrm>
        </p:spPr>
        <p:txBody>
          <a:bodyPr/>
          <a:lstStyle/>
          <a:p>
            <a:pPr eaLnBrk="1" hangingPunct="1">
              <a:buFont typeface="Wingdings" pitchFamily="2" charset="2"/>
              <a:buNone/>
            </a:pPr>
            <a:r>
              <a:rPr lang="en-US" altLang="zh-CN" sz="2400" b="1" smtClean="0">
                <a:latin typeface="宋体" pitchFamily="2" charset="-122"/>
              </a:rPr>
              <a:t>	1</a:t>
            </a:r>
            <a:r>
              <a:rPr lang="zh-CN" altLang="en-US" sz="2400" b="1" smtClean="0">
                <a:latin typeface="宋体" pitchFamily="2" charset="-122"/>
              </a:rPr>
              <a:t>、根据控制系统的性能指标要求和其它约束条件，确定所需的闭环脉冲传递函数</a:t>
            </a:r>
            <a:r>
              <a:rPr lang="en-US" altLang="zh-CN" sz="2400" b="1" smtClean="0">
                <a:latin typeface="宋体" pitchFamily="2" charset="-122"/>
              </a:rPr>
              <a:t>Ф(z)</a:t>
            </a:r>
          </a:p>
          <a:p>
            <a:pPr eaLnBrk="1" hangingPunct="1">
              <a:buFont typeface="Wingdings" pitchFamily="2" charset="2"/>
              <a:buNone/>
            </a:pPr>
            <a:r>
              <a:rPr lang="en-US" altLang="zh-CN" sz="2400" b="1" smtClean="0">
                <a:latin typeface="宋体" pitchFamily="2" charset="-122"/>
              </a:rPr>
              <a:t>	2</a:t>
            </a:r>
            <a:r>
              <a:rPr lang="zh-CN" altLang="en-US" sz="2400" b="1" smtClean="0">
                <a:latin typeface="宋体" pitchFamily="2" charset="-122"/>
              </a:rPr>
              <a:t>、求广义对象的脉冲传递函数</a:t>
            </a:r>
            <a:r>
              <a:rPr lang="en-US" altLang="zh-CN" sz="2400" b="1" smtClean="0">
                <a:latin typeface="宋体" pitchFamily="2" charset="-122"/>
              </a:rPr>
              <a:t>G(z)</a:t>
            </a:r>
            <a:endParaRPr lang="zh-CN" altLang="en-US" sz="2400" b="1" smtClean="0">
              <a:latin typeface="宋体" pitchFamily="2" charset="-122"/>
            </a:endParaRPr>
          </a:p>
          <a:p>
            <a:pPr eaLnBrk="1" hangingPunct="1"/>
            <a:endParaRPr lang="en-US" altLang="zh-CN" sz="2400" b="1" smtClean="0">
              <a:latin typeface="宋体" pitchFamily="2" charset="-122"/>
            </a:endParaRPr>
          </a:p>
          <a:p>
            <a:pPr eaLnBrk="1" hangingPunct="1">
              <a:buFont typeface="Wingdings" pitchFamily="2" charset="2"/>
              <a:buNone/>
            </a:pPr>
            <a:r>
              <a:rPr lang="en-US" altLang="zh-CN" sz="2400" b="1" smtClean="0">
                <a:latin typeface="宋体" pitchFamily="2" charset="-122"/>
              </a:rPr>
              <a:t>	</a:t>
            </a:r>
          </a:p>
          <a:p>
            <a:pPr eaLnBrk="1" hangingPunct="1">
              <a:buFont typeface="Wingdings" pitchFamily="2" charset="2"/>
              <a:buNone/>
            </a:pPr>
            <a:r>
              <a:rPr lang="en-US" altLang="zh-CN" sz="2400" b="1" smtClean="0">
                <a:latin typeface="宋体" pitchFamily="2" charset="-122"/>
              </a:rPr>
              <a:t>	3</a:t>
            </a:r>
            <a:r>
              <a:rPr lang="zh-CN" altLang="en-US" sz="2400" b="1" smtClean="0">
                <a:latin typeface="宋体" pitchFamily="2" charset="-122"/>
              </a:rPr>
              <a:t>、求取数字控制器的脉冲传递函数</a:t>
            </a:r>
            <a:r>
              <a:rPr lang="en-US" altLang="zh-CN" sz="2400" b="1" smtClean="0">
                <a:latin typeface="宋体" pitchFamily="2" charset="-122"/>
              </a:rPr>
              <a:t>D(z)</a:t>
            </a:r>
            <a:endParaRPr lang="zh-CN" altLang="en-US" sz="2400" b="1" smtClean="0">
              <a:latin typeface="宋体" pitchFamily="2" charset="-122"/>
            </a:endParaRPr>
          </a:p>
        </p:txBody>
      </p:sp>
      <p:graphicFrame>
        <p:nvGraphicFramePr>
          <p:cNvPr id="5122" name="Object 1024"/>
          <p:cNvGraphicFramePr>
            <a:graphicFrameLocks noGrp="1" noChangeAspect="1"/>
          </p:cNvGraphicFramePr>
          <p:nvPr>
            <p:ph sz="quarter" idx="2"/>
            <p:extLst>
              <p:ext uri="{D42A27DB-BD31-4B8C-83A1-F6EECF244321}">
                <p14:modId xmlns:p14="http://schemas.microsoft.com/office/powerpoint/2010/main" val="481501981"/>
              </p:ext>
            </p:extLst>
          </p:nvPr>
        </p:nvGraphicFramePr>
        <p:xfrm>
          <a:off x="1692275" y="4653136"/>
          <a:ext cx="5543550" cy="625475"/>
        </p:xfrm>
        <a:graphic>
          <a:graphicData uri="http://schemas.openxmlformats.org/presentationml/2006/ole">
            <mc:AlternateContent xmlns:mc="http://schemas.openxmlformats.org/markup-compatibility/2006">
              <mc:Choice xmlns:v="urn:schemas-microsoft-com:vml" Requires="v">
                <p:oleObj spid="_x0000_s5152" name="公式" r:id="rId3" imgW="4279680" imgH="482400" progId="Equation.3">
                  <p:embed/>
                </p:oleObj>
              </mc:Choice>
              <mc:Fallback>
                <p:oleObj name="公式" r:id="rId3" imgW="4279680" imgH="4824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653136"/>
                        <a:ext cx="5543550" cy="625475"/>
                      </a:xfrm>
                      <a:prstGeom prst="rect">
                        <a:avLst/>
                      </a:prstGeom>
                      <a:noFill/>
                      <a:ln>
                        <a:noFill/>
                      </a:ln>
                      <a:effectLst/>
                    </p:spPr>
                  </p:pic>
                </p:oleObj>
              </mc:Fallback>
            </mc:AlternateContent>
          </a:graphicData>
        </a:graphic>
      </p:graphicFrame>
      <p:graphicFrame>
        <p:nvGraphicFramePr>
          <p:cNvPr id="5123" name="Object 1025"/>
          <p:cNvGraphicFramePr>
            <a:graphicFrameLocks noGrp="1" noChangeAspect="1"/>
          </p:cNvGraphicFramePr>
          <p:nvPr>
            <p:ph sz="quarter" idx="3"/>
            <p:extLst>
              <p:ext uri="{D42A27DB-BD31-4B8C-83A1-F6EECF244321}">
                <p14:modId xmlns:p14="http://schemas.microsoft.com/office/powerpoint/2010/main" val="3404606500"/>
              </p:ext>
            </p:extLst>
          </p:nvPr>
        </p:nvGraphicFramePr>
        <p:xfrm>
          <a:off x="3185914" y="6021388"/>
          <a:ext cx="1962150" cy="647700"/>
        </p:xfrm>
        <a:graphic>
          <a:graphicData uri="http://schemas.openxmlformats.org/presentationml/2006/ole">
            <mc:AlternateContent xmlns:mc="http://schemas.openxmlformats.org/markup-compatibility/2006">
              <mc:Choice xmlns:v="urn:schemas-microsoft-com:vml" Requires="v">
                <p:oleObj spid="_x0000_s5153" name="Equation" r:id="rId5" imgW="1270000" imgH="419100" progId="Equation.3">
                  <p:embed/>
                </p:oleObj>
              </mc:Choice>
              <mc:Fallback>
                <p:oleObj name="Equation" r:id="rId5" imgW="1270000" imgH="41910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5914" y="6021388"/>
                        <a:ext cx="1962150" cy="647700"/>
                      </a:xfrm>
                      <a:prstGeom prst="rect">
                        <a:avLst/>
                      </a:prstGeom>
                      <a:noFill/>
                      <a:ln>
                        <a:noFill/>
                      </a:ln>
                      <a:effectLst/>
                    </p:spPr>
                  </p:pic>
                </p:oleObj>
              </mc:Fallback>
            </mc:AlternateContent>
          </a:graphicData>
        </a:graphic>
      </p:graphicFrame>
      <p:graphicFrame>
        <p:nvGraphicFramePr>
          <p:cNvPr id="5124" name="Object 1026"/>
          <p:cNvGraphicFramePr>
            <a:graphicFrameLocks noChangeAspect="1"/>
          </p:cNvGraphicFramePr>
          <p:nvPr>
            <p:extLst>
              <p:ext uri="{D42A27DB-BD31-4B8C-83A1-F6EECF244321}">
                <p14:modId xmlns:p14="http://schemas.microsoft.com/office/powerpoint/2010/main" val="2203779758"/>
              </p:ext>
            </p:extLst>
          </p:nvPr>
        </p:nvGraphicFramePr>
        <p:xfrm>
          <a:off x="6012705" y="6021388"/>
          <a:ext cx="1871663" cy="647700"/>
        </p:xfrm>
        <a:graphic>
          <a:graphicData uri="http://schemas.openxmlformats.org/presentationml/2006/ole">
            <mc:AlternateContent xmlns:mc="http://schemas.openxmlformats.org/markup-compatibility/2006">
              <mc:Choice xmlns:v="urn:schemas-microsoft-com:vml" Requires="v">
                <p:oleObj spid="_x0000_s5154" name="公式" r:id="rId7" imgW="1358900" imgH="419100" progId="Equation.3">
                  <p:embed/>
                </p:oleObj>
              </mc:Choice>
              <mc:Fallback>
                <p:oleObj name="公式" r:id="rId7" imgW="1358900" imgH="41910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2705" y="6021388"/>
                        <a:ext cx="1871663" cy="647700"/>
                      </a:xfrm>
                      <a:prstGeom prst="rect">
                        <a:avLst/>
                      </a:prstGeom>
                      <a:noFill/>
                    </p:spPr>
                  </p:pic>
                </p:oleObj>
              </mc:Fallback>
            </mc:AlternateContent>
          </a:graphicData>
        </a:graphic>
      </p:graphicFrame>
      <p:graphicFrame>
        <p:nvGraphicFramePr>
          <p:cNvPr id="5125" name="Object 1027"/>
          <p:cNvGraphicFramePr>
            <a:graphicFrameLocks noChangeAspect="1"/>
          </p:cNvGraphicFramePr>
          <p:nvPr/>
        </p:nvGraphicFramePr>
        <p:xfrm>
          <a:off x="1908175" y="1125538"/>
          <a:ext cx="5400675" cy="2016125"/>
        </p:xfrm>
        <a:graphic>
          <a:graphicData uri="http://schemas.openxmlformats.org/presentationml/2006/ole">
            <mc:AlternateContent xmlns:mc="http://schemas.openxmlformats.org/markup-compatibility/2006">
              <mc:Choice xmlns:v="urn:schemas-microsoft-com:vml" Requires="v">
                <p:oleObj spid="_x0000_s5155" r:id="rId9" imgW="3429000" imgH="1524000" progId="PowerPoint.Slide.8">
                  <p:embed/>
                </p:oleObj>
              </mc:Choice>
              <mc:Fallback>
                <p:oleObj r:id="rId9" imgW="3429000" imgH="1524000" progId="PowerPoint.Slide.8">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t="8995" b="7010"/>
                      <a:stretch>
                        <a:fillRect/>
                      </a:stretch>
                    </p:blipFill>
                    <p:spPr bwMode="auto">
                      <a:xfrm>
                        <a:off x="1908175" y="1125538"/>
                        <a:ext cx="5400675" cy="20161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8183</TotalTime>
  <Words>884</Words>
  <Application>Microsoft Office PowerPoint</Application>
  <PresentationFormat>On-screen Show (4:3)</PresentationFormat>
  <Paragraphs>544</Paragraphs>
  <Slides>67</Slides>
  <Notes>0</Notes>
  <HiddenSlides>0</HiddenSlides>
  <MMClips>0</MMClips>
  <ScaleCrop>false</ScaleCrop>
  <HeadingPairs>
    <vt:vector size="6" baseType="variant">
      <vt:variant>
        <vt:lpstr>Theme</vt:lpstr>
      </vt:variant>
      <vt:variant>
        <vt:i4>1</vt:i4>
      </vt:variant>
      <vt:variant>
        <vt:lpstr>Embedded OLE Servers</vt:lpstr>
      </vt:variant>
      <vt:variant>
        <vt:i4>6</vt:i4>
      </vt:variant>
      <vt:variant>
        <vt:lpstr>Slide Titles</vt:lpstr>
      </vt:variant>
      <vt:variant>
        <vt:i4>67</vt:i4>
      </vt:variant>
    </vt:vector>
  </HeadingPairs>
  <TitlesOfParts>
    <vt:vector size="74" baseType="lpstr">
      <vt:lpstr>Concourse</vt:lpstr>
      <vt:lpstr>公式</vt:lpstr>
      <vt:lpstr>Equation</vt:lpstr>
      <vt:lpstr>Microsoft PowerPoint 97-2003 Slide</vt:lpstr>
      <vt:lpstr>Slide</vt:lpstr>
      <vt:lpstr>Microsoft 公式 3.0</vt:lpstr>
      <vt:lpstr>MathType 6.0 Equation</vt:lpstr>
      <vt:lpstr>计算机控制技术</vt:lpstr>
      <vt:lpstr>主要内容</vt:lpstr>
      <vt:lpstr>PowerPoint Presentation</vt:lpstr>
      <vt:lpstr>6.1 采样系统基础</vt:lpstr>
      <vt:lpstr>PowerPoint Presentation</vt:lpstr>
      <vt:lpstr>PowerPoint Presentation</vt:lpstr>
      <vt:lpstr>PowerPoint Presentation</vt:lpstr>
      <vt:lpstr>PowerPoint Presentation</vt:lpstr>
      <vt:lpstr>6.2 数字控制器离散化设计步骤</vt:lpstr>
      <vt:lpstr>PowerPoint Presentation</vt:lpstr>
      <vt:lpstr>6.3 最少拍控制器的设计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6.4 最少拍无波纹控制器的设计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6.5 达林算法</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6.6 数字控制器的程序实现方法</vt:lpstr>
      <vt:lpstr>PowerPoint Presentation</vt:lpstr>
      <vt:lpstr>PowerPoint Presentation</vt:lpstr>
      <vt:lpstr>PowerPoint Presentation</vt:lpstr>
      <vt:lpstr>PowerPoint Presentation</vt:lpstr>
      <vt:lpstr>PowerPoint Presentation</vt:lpstr>
      <vt:lpstr>PowerPoint Presentation</vt:lpstr>
    </vt:vector>
  </TitlesOfParts>
  <Company>hust.ac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计算机控制</dc:title>
  <dc:creator>sun</dc:creator>
  <cp:lastModifiedBy>LiuYang</cp:lastModifiedBy>
  <cp:revision>235</cp:revision>
  <cp:lastPrinted>1601-01-01T00:00:00Z</cp:lastPrinted>
  <dcterms:created xsi:type="dcterms:W3CDTF">2002-05-16T02:59:03Z</dcterms:created>
  <dcterms:modified xsi:type="dcterms:W3CDTF">2018-06-04T01:27:08Z</dcterms:modified>
</cp:coreProperties>
</file>