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 id="2147483715" r:id="rId2"/>
    <p:sldMasterId id="2147483727" r:id="rId3"/>
    <p:sldMasterId id="2147483739" r:id="rId4"/>
    <p:sldMasterId id="2147483751" r:id="rId5"/>
  </p:sldMasterIdLst>
  <p:notesMasterIdLst>
    <p:notesMasterId r:id="rId55"/>
  </p:notesMasterIdLst>
  <p:sldIdLst>
    <p:sldId id="277" r:id="rId6"/>
    <p:sldId id="278" r:id="rId7"/>
    <p:sldId id="279" r:id="rId8"/>
    <p:sldId id="334" r:id="rId9"/>
    <p:sldId id="280" r:id="rId10"/>
    <p:sldId id="330" r:id="rId11"/>
    <p:sldId id="331" r:id="rId12"/>
    <p:sldId id="281" r:id="rId13"/>
    <p:sldId id="332" r:id="rId14"/>
    <p:sldId id="283" r:id="rId15"/>
    <p:sldId id="284" r:id="rId16"/>
    <p:sldId id="285" r:id="rId17"/>
    <p:sldId id="335" r:id="rId18"/>
    <p:sldId id="286" r:id="rId19"/>
    <p:sldId id="287" r:id="rId20"/>
    <p:sldId id="288" r:id="rId21"/>
    <p:sldId id="289" r:id="rId22"/>
    <p:sldId id="336" r:id="rId23"/>
    <p:sldId id="290" r:id="rId24"/>
    <p:sldId id="337"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9" r:id="rId40"/>
    <p:sldId id="308" r:id="rId41"/>
    <p:sldId id="307" r:id="rId42"/>
    <p:sldId id="306" r:id="rId43"/>
    <p:sldId id="314" r:id="rId44"/>
    <p:sldId id="312" r:id="rId45"/>
    <p:sldId id="311" r:id="rId46"/>
    <p:sldId id="310" r:id="rId47"/>
    <p:sldId id="319" r:id="rId48"/>
    <p:sldId id="324" r:id="rId49"/>
    <p:sldId id="323" r:id="rId50"/>
    <p:sldId id="322" r:id="rId51"/>
    <p:sldId id="321" r:id="rId52"/>
    <p:sldId id="320" r:id="rId53"/>
    <p:sldId id="338" r:id="rId5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3366FF"/>
    <a:srgbClr val="0033CC"/>
    <a:srgbClr val="9933FF"/>
    <a:srgbClr val="00FF00"/>
    <a:srgbClr val="CC99FF"/>
    <a:srgbClr val="FF99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09" autoAdjust="0"/>
    <p:restoredTop sz="86358" autoAdjust="0"/>
  </p:normalViewPr>
  <p:slideViewPr>
    <p:cSldViewPr>
      <p:cViewPr varScale="1">
        <p:scale>
          <a:sx n="58" d="100"/>
          <a:sy n="58" d="100"/>
        </p:scale>
        <p:origin x="621" y="3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heme" Target="theme/theme1.xml"/><Relationship Id="rId5" Type="http://schemas.openxmlformats.org/officeDocument/2006/relationships/slideMaster" Target="slideMasters/slideMaster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F56349-17E0-448A-9DE7-9CED98603841}" type="datetimeFigureOut">
              <a:rPr lang="zh-CN" altLang="en-US" smtClean="0"/>
              <a:t>2022/8/26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AC0C5-1E6A-4EAD-A4F0-3C9A92901F31}" type="slidenum">
              <a:rPr lang="zh-CN" altLang="en-US" smtClean="0"/>
              <a:t>‹#›</a:t>
            </a:fld>
            <a:endParaRPr lang="zh-CN" altLang="en-US"/>
          </a:p>
        </p:txBody>
      </p:sp>
    </p:spTree>
    <p:extLst>
      <p:ext uri="{BB962C8B-B14F-4D97-AF65-F5344CB8AC3E}">
        <p14:creationId xmlns:p14="http://schemas.microsoft.com/office/powerpoint/2010/main" val="1102321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76AC0C5-1E6A-4EAD-A4F0-3C9A92901F31}" type="slidenum">
              <a:rPr lang="zh-CN" altLang="en-US" smtClean="0"/>
              <a:t>21</a:t>
            </a:fld>
            <a:endParaRPr lang="zh-CN" altLang="en-US"/>
          </a:p>
        </p:txBody>
      </p:sp>
    </p:spTree>
    <p:extLst>
      <p:ext uri="{BB962C8B-B14F-4D97-AF65-F5344CB8AC3E}">
        <p14:creationId xmlns:p14="http://schemas.microsoft.com/office/powerpoint/2010/main" val="1338356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76AC0C5-1E6A-4EAD-A4F0-3C9A92901F31}" type="slidenum">
              <a:rPr lang="zh-CN" altLang="en-US" smtClean="0"/>
              <a:t>24</a:t>
            </a:fld>
            <a:endParaRPr lang="zh-CN" altLang="en-US"/>
          </a:p>
        </p:txBody>
      </p:sp>
    </p:spTree>
    <p:extLst>
      <p:ext uri="{BB962C8B-B14F-4D97-AF65-F5344CB8AC3E}">
        <p14:creationId xmlns:p14="http://schemas.microsoft.com/office/powerpoint/2010/main" val="826318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单击以编辑母版副标题样式</a:t>
            </a:r>
            <a:endParaRPr lang="zh-CN" altLang="en-US" noProof="1"/>
          </a:p>
        </p:txBody>
      </p:sp>
    </p:spTree>
    <p:extLst>
      <p:ext uri="{BB962C8B-B14F-4D97-AF65-F5344CB8AC3E}">
        <p14:creationId xmlns:p14="http://schemas.microsoft.com/office/powerpoint/2010/main" val="21259738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721450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编辑母版文本样式</a:t>
            </a:r>
          </a:p>
        </p:txBody>
      </p:sp>
    </p:spTree>
    <p:extLst>
      <p:ext uri="{BB962C8B-B14F-4D97-AF65-F5344CB8AC3E}">
        <p14:creationId xmlns:p14="http://schemas.microsoft.com/office/powerpoint/2010/main" val="29592410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编辑母版文本样式</a:t>
            </a:r>
          </a:p>
        </p:txBody>
      </p:sp>
    </p:spTree>
    <p:extLst>
      <p:ext uri="{BB962C8B-B14F-4D97-AF65-F5344CB8AC3E}">
        <p14:creationId xmlns:p14="http://schemas.microsoft.com/office/powerpoint/2010/main" val="28770304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602539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87907776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6471649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F2299729-E19B-45EA-B928-0C817C7D6239}" type="slidenum">
              <a:rPr lang="zh-CN" altLang="en-US"/>
              <a:pPr>
                <a:defRPr/>
              </a:pPr>
              <a:t>‹#›</a:t>
            </a:fld>
            <a:endParaRPr lang="en-US" altLang="zh-CN"/>
          </a:p>
        </p:txBody>
      </p:sp>
    </p:spTree>
    <p:extLst>
      <p:ext uri="{BB962C8B-B14F-4D97-AF65-F5344CB8AC3E}">
        <p14:creationId xmlns:p14="http://schemas.microsoft.com/office/powerpoint/2010/main" val="3979099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8"/>
          <p:cNvSpPr>
            <a:spLocks noGrp="1" noChangeArrowheads="1"/>
          </p:cNvSpPr>
          <p:nvPr>
            <p:ph type="sldNum" sz="quarter" idx="12"/>
          </p:nvPr>
        </p:nvSpPr>
        <p:spPr>
          <a:ln/>
        </p:spPr>
        <p:txBody>
          <a:bodyPr/>
          <a:lstStyle>
            <a:lvl1pPr>
              <a:defRPr/>
            </a:lvl1pPr>
          </a:lstStyle>
          <a:p>
            <a:pPr>
              <a:defRPr/>
            </a:pPr>
            <a:fld id="{80F1C09D-2C0A-4CEE-BB59-61B7D4DBE069}" type="slidenum">
              <a:rPr lang="zh-CN" altLang="en-US"/>
              <a:pPr>
                <a:defRPr/>
              </a:pPr>
              <a:t>‹#›</a:t>
            </a:fld>
            <a:endParaRPr lang="en-US" altLang="zh-CN"/>
          </a:p>
        </p:txBody>
      </p:sp>
    </p:spTree>
    <p:extLst>
      <p:ext uri="{BB962C8B-B14F-4D97-AF65-F5344CB8AC3E}">
        <p14:creationId xmlns:p14="http://schemas.microsoft.com/office/powerpoint/2010/main" val="30974565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20785496-8282-4F24-9F4E-382DE156615A}" type="slidenum">
              <a:rPr lang="zh-CN" altLang="en-US"/>
              <a:pPr>
                <a:defRPr/>
              </a:pPr>
              <a:t>‹#›</a:t>
            </a:fld>
            <a:endParaRPr lang="en-US" altLang="zh-CN"/>
          </a:p>
        </p:txBody>
      </p:sp>
    </p:spTree>
    <p:extLst>
      <p:ext uri="{BB962C8B-B14F-4D97-AF65-F5344CB8AC3E}">
        <p14:creationId xmlns:p14="http://schemas.microsoft.com/office/powerpoint/2010/main" val="16365690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8"/>
          <p:cNvSpPr>
            <a:spLocks noGrp="1" noChangeArrowheads="1"/>
          </p:cNvSpPr>
          <p:nvPr>
            <p:ph type="sldNum" sz="quarter" idx="12"/>
          </p:nvPr>
        </p:nvSpPr>
        <p:spPr>
          <a:ln/>
        </p:spPr>
        <p:txBody>
          <a:bodyPr/>
          <a:lstStyle>
            <a:lvl1pPr>
              <a:defRPr/>
            </a:lvl1pPr>
          </a:lstStyle>
          <a:p>
            <a:pPr>
              <a:defRPr/>
            </a:pPr>
            <a:fld id="{C47BA953-647C-4FF6-84A1-CA981AAE1D64}" type="slidenum">
              <a:rPr lang="zh-CN" altLang="en-US"/>
              <a:pPr>
                <a:defRPr/>
              </a:pPr>
              <a:t>‹#›</a:t>
            </a:fld>
            <a:endParaRPr lang="en-US" altLang="zh-CN"/>
          </a:p>
        </p:txBody>
      </p:sp>
    </p:spTree>
    <p:extLst>
      <p:ext uri="{BB962C8B-B14F-4D97-AF65-F5344CB8AC3E}">
        <p14:creationId xmlns:p14="http://schemas.microsoft.com/office/powerpoint/2010/main" val="328850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80002065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85447013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17669579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40552222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99994107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60AC2B8-C764-40F4-A3BE-4C03647DB1BF}" type="datetimeFigureOut">
              <a:rPr lang="zh-CN" altLang="en-US" smtClean="0"/>
              <a:t>2022/8/26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87090956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0AC2B8-C764-40F4-A3BE-4C03647DB1BF}" type="datetimeFigureOut">
              <a:rPr lang="zh-CN" altLang="en-US" smtClean="0"/>
              <a:t>2022/8/26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53602222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0AC2B8-C764-40F4-A3BE-4C03647DB1BF}" type="datetimeFigureOut">
              <a:rPr lang="zh-CN" altLang="en-US" smtClean="0"/>
              <a:t>2022/8/26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97263876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97051042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30679009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4039320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5707137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104197023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45474808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25782404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66320417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6914283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C665D11-F3CA-4175-BD83-62B4FD7A977E}" type="datetimeFigureOut">
              <a:rPr lang="zh-CN" altLang="en-US" smtClean="0"/>
              <a:t>2022/8/26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355118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C665D11-F3CA-4175-BD83-62B4FD7A977E}" type="datetimeFigureOut">
              <a:rPr lang="zh-CN" altLang="en-US" smtClean="0"/>
              <a:t>2022/8/26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53756065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C665D11-F3CA-4175-BD83-62B4FD7A977E}" type="datetimeFigureOut">
              <a:rPr lang="zh-CN" altLang="en-US" smtClean="0"/>
              <a:t>2022/8/26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6719119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93707632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2702834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编辑母版文本样式</a:t>
            </a:r>
          </a:p>
        </p:txBody>
      </p:sp>
    </p:spTree>
    <p:extLst>
      <p:ext uri="{BB962C8B-B14F-4D97-AF65-F5344CB8AC3E}">
        <p14:creationId xmlns:p14="http://schemas.microsoft.com/office/powerpoint/2010/main" val="2810158109"/>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349983892"/>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345036826"/>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420154571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1781901596"/>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198272554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1811818422"/>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74A188E-6049-4A1D-BA57-21C4B136A928}" type="datetimeFigureOut">
              <a:rPr lang="zh-CN" altLang="en-US" smtClean="0"/>
              <a:t>2022/8/26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3343998620"/>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74A188E-6049-4A1D-BA57-21C4B136A928}" type="datetimeFigureOut">
              <a:rPr lang="zh-CN" altLang="en-US" smtClean="0"/>
              <a:t>2022/8/26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320254984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4A188E-6049-4A1D-BA57-21C4B136A928}" type="datetimeFigureOut">
              <a:rPr lang="zh-CN" altLang="en-US" smtClean="0"/>
              <a:t>2022/8/26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193784567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1134809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7071261"/>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839680943"/>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412137318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364778450"/>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6766173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284106561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512019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2724049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26F75C3-1807-4A38-B52E-F8E50961AD17}" type="datetimeFigureOut">
              <a:rPr lang="zh-CN" altLang="en-US" smtClean="0"/>
              <a:t>2022/8/26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88592939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26F75C3-1807-4A38-B52E-F8E50961AD17}" type="datetimeFigureOut">
              <a:rPr lang="zh-CN" altLang="en-US" smtClean="0"/>
              <a:t>2022/8/26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86735474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6F75C3-1807-4A38-B52E-F8E50961AD17}" type="datetimeFigureOut">
              <a:rPr lang="zh-CN" altLang="en-US" smtClean="0"/>
              <a:t>2022/8/26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3860320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678164078"/>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297998959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19420738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352985915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2568691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40941531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40913833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4217979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theme" Target="../theme/theme4.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theme" Target="../theme/theme5.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2050" name="Group 13"/>
          <p:cNvGrpSpPr>
            <a:grpSpLocks/>
          </p:cNvGrpSpPr>
          <p:nvPr/>
        </p:nvGrpSpPr>
        <p:grpSpPr bwMode="auto">
          <a:xfrm>
            <a:off x="76200" y="152400"/>
            <a:ext cx="8839200" cy="6324600"/>
            <a:chOff x="48" y="96"/>
            <a:chExt cx="5568" cy="3984"/>
          </a:xfrm>
        </p:grpSpPr>
        <p:grpSp>
          <p:nvGrpSpPr>
            <p:cNvPr id="2051" name="Group 14"/>
            <p:cNvGrpSpPr>
              <a:grpSpLocks/>
            </p:cNvGrpSpPr>
            <p:nvPr/>
          </p:nvGrpSpPr>
          <p:grpSpPr bwMode="auto">
            <a:xfrm>
              <a:off x="48" y="96"/>
              <a:ext cx="432" cy="336"/>
              <a:chOff x="370" y="482"/>
              <a:chExt cx="726" cy="663"/>
            </a:xfrm>
          </p:grpSpPr>
          <p:sp>
            <p:nvSpPr>
              <p:cNvPr id="1033" name="Rectangle 15"/>
              <p:cNvSpPr>
                <a:spLocks noChangeArrowheads="1"/>
              </p:cNvSpPr>
              <p:nvPr/>
            </p:nvSpPr>
            <p:spPr bwMode="ltGray">
              <a:xfrm>
                <a:off x="553" y="549"/>
                <a:ext cx="276" cy="300"/>
              </a:xfrm>
              <a:prstGeom prst="rect">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4" name="Rectangle 16"/>
              <p:cNvSpPr>
                <a:spLocks noChangeArrowheads="1"/>
              </p:cNvSpPr>
              <p:nvPr/>
            </p:nvSpPr>
            <p:spPr bwMode="ltGray">
              <a:xfrm>
                <a:off x="794" y="549"/>
                <a:ext cx="207" cy="300"/>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5" name="Rectangle 17"/>
              <p:cNvSpPr>
                <a:spLocks noChangeArrowheads="1"/>
              </p:cNvSpPr>
              <p:nvPr/>
            </p:nvSpPr>
            <p:spPr bwMode="ltGray">
              <a:xfrm>
                <a:off x="630" y="815"/>
                <a:ext cx="267" cy="300"/>
              </a:xfrm>
              <a:prstGeom prst="rect">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6" name="Rectangle 18"/>
              <p:cNvSpPr>
                <a:spLocks noChangeArrowheads="1"/>
              </p:cNvSpPr>
              <p:nvPr/>
            </p:nvSpPr>
            <p:spPr bwMode="ltGray">
              <a:xfrm>
                <a:off x="864" y="815"/>
                <a:ext cx="232" cy="300"/>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7" name="Rectangle 19"/>
              <p:cNvSpPr>
                <a:spLocks noChangeArrowheads="1"/>
              </p:cNvSpPr>
              <p:nvPr/>
            </p:nvSpPr>
            <p:spPr bwMode="ltGray">
              <a:xfrm>
                <a:off x="370" y="770"/>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8" name="Rectangle 20"/>
              <p:cNvSpPr>
                <a:spLocks noChangeArrowheads="1"/>
              </p:cNvSpPr>
              <p:nvPr/>
            </p:nvSpPr>
            <p:spPr bwMode="gray">
              <a:xfrm>
                <a:off x="770" y="482"/>
                <a:ext cx="20" cy="663"/>
              </a:xfrm>
              <a:prstGeom prst="rect">
                <a:avLst/>
              </a:prstGeom>
              <a:solidFill>
                <a:schemeClr val="bg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grpSp>
        <p:sp>
          <p:nvSpPr>
            <p:cNvPr id="2052" name="Line 21"/>
            <p:cNvSpPr>
              <a:spLocks noChangeShapeType="1"/>
            </p:cNvSpPr>
            <p:nvPr/>
          </p:nvSpPr>
          <p:spPr bwMode="auto">
            <a:xfrm>
              <a:off x="1728" y="336"/>
              <a:ext cx="3888"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 name="Line 22"/>
            <p:cNvSpPr>
              <a:spLocks noChangeShapeType="1"/>
            </p:cNvSpPr>
            <p:nvPr/>
          </p:nvSpPr>
          <p:spPr bwMode="auto">
            <a:xfrm>
              <a:off x="192" y="4080"/>
              <a:ext cx="5424"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 name="Rectangle 23"/>
            <p:cNvSpPr>
              <a:spLocks noChangeArrowheads="1"/>
            </p:cNvSpPr>
            <p:nvPr/>
          </p:nvSpPr>
          <p:spPr bwMode="auto">
            <a:xfrm>
              <a:off x="3120" y="144"/>
              <a:ext cx="2400" cy="193"/>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r>
                <a:rPr kumimoji="1" lang="zh-CN" altLang="en-US" sz="1400" b="1" i="1" dirty="0">
                  <a:solidFill>
                    <a:srgbClr val="3333FF"/>
                  </a:solidFill>
                  <a:latin typeface="Times New Roman" panose="02020603050405020304" pitchFamily="18" charset="0"/>
                  <a:cs typeface="Times New Roman" panose="02020603050405020304" pitchFamily="18" charset="0"/>
                </a:rPr>
                <a:t>第 </a:t>
              </a:r>
              <a:r>
                <a:rPr kumimoji="1" lang="en-US" altLang="zh-CN" sz="1400" b="1" i="1" dirty="0" smtClean="0">
                  <a:solidFill>
                    <a:srgbClr val="3333FF"/>
                  </a:solidFill>
                  <a:latin typeface="Times New Roman" panose="02020603050405020304" pitchFamily="18" charset="0"/>
                  <a:cs typeface="Times New Roman" panose="02020603050405020304" pitchFamily="18" charset="0"/>
                </a:rPr>
                <a:t>3</a:t>
              </a:r>
              <a:r>
                <a:rPr kumimoji="1" lang="zh-CN" altLang="en-US" sz="1400" b="1" i="1" dirty="0" smtClean="0">
                  <a:solidFill>
                    <a:srgbClr val="3333FF"/>
                  </a:solidFill>
                  <a:latin typeface="Times New Roman" panose="02020603050405020304" pitchFamily="18" charset="0"/>
                  <a:cs typeface="Times New Roman" panose="02020603050405020304" pitchFamily="18" charset="0"/>
                </a:rPr>
                <a:t>章</a:t>
              </a:r>
              <a:r>
                <a:rPr kumimoji="1" lang="zh-CN" altLang="en-US" sz="1400" b="1" i="1" dirty="0" smtClean="0">
                  <a:solidFill>
                    <a:srgbClr val="3333FF"/>
                  </a:solidFill>
                  <a:latin typeface="Times New Roman" panose="02020603050405020304" pitchFamily="18" charset="0"/>
                </a:rPr>
                <a:t> 数据采集与处理技术</a:t>
              </a:r>
              <a:endParaRPr kumimoji="1" lang="zh-CN" altLang="en-US" sz="1400" b="1" i="1" dirty="0">
                <a:solidFill>
                  <a:srgbClr val="3333FF"/>
                </a:solidFill>
                <a:latin typeface="Times New Roman" panose="02020603050405020304" pitchFamily="18" charset="0"/>
                <a:cs typeface="Times New Roman" panose="02020603050405020304" pitchFamily="18" charset="0"/>
              </a:endParaRPr>
            </a:p>
          </p:txBody>
        </p:sp>
        <p:sp>
          <p:nvSpPr>
            <p:cNvPr id="1031" name="Text Box 24"/>
            <p:cNvSpPr txBox="1">
              <a:spLocks noChangeArrowheads="1"/>
            </p:cNvSpPr>
            <p:nvPr/>
          </p:nvSpPr>
          <p:spPr bwMode="auto">
            <a:xfrm>
              <a:off x="480" y="192"/>
              <a:ext cx="1392" cy="250"/>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zh-CN" altLang="en-US" sz="2000" b="1" i="1">
                  <a:solidFill>
                    <a:srgbClr val="3333FF"/>
                  </a:solidFill>
                  <a:latin typeface="Times New Roman" panose="02020603050405020304" pitchFamily="18" charset="0"/>
                </a:rPr>
                <a:t>计算机控制技术</a:t>
              </a:r>
            </a:p>
          </p:txBody>
        </p:sp>
        <p:sp>
          <p:nvSpPr>
            <p:cNvPr id="2056" name="Line 25"/>
            <p:cNvSpPr>
              <a:spLocks noChangeShapeType="1"/>
            </p:cNvSpPr>
            <p:nvPr/>
          </p:nvSpPr>
          <p:spPr bwMode="auto">
            <a:xfrm flipV="1">
              <a:off x="192" y="336"/>
              <a:ext cx="336"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82729310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0AC2B8-C764-40F4-A3BE-4C03647DB1BF}" type="datetimeFigureOut">
              <a:rPr lang="zh-CN" altLang="en-US" smtClean="0"/>
              <a:t>2022/8/26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6235246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65D11-F3CA-4175-BD83-62B4FD7A977E}" type="datetimeFigureOut">
              <a:rPr lang="zh-CN" altLang="en-US" smtClean="0"/>
              <a:t>2022/8/26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4239727682"/>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A188E-6049-4A1D-BA57-21C4B136A928}" type="datetimeFigureOut">
              <a:rPr lang="zh-CN" altLang="en-US" smtClean="0"/>
              <a:t>2022/8/26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312929820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6F75C3-1807-4A38-B52E-F8E50961AD17}" type="datetimeFigureOut">
              <a:rPr lang="zh-CN" altLang="en-US" smtClean="0"/>
              <a:t>2022/8/26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294007167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7.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8.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6.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1.wmf"/><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8.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8.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8.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14.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6.xml"/><Relationship Id="rId1" Type="http://schemas.openxmlformats.org/officeDocument/2006/relationships/vmlDrawing" Target="../drawings/vmlDrawing9.vml"/><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6.xml"/><Relationship Id="rId1" Type="http://schemas.openxmlformats.org/officeDocument/2006/relationships/vmlDrawing" Target="../drawings/vmlDrawing10.vml"/><Relationship Id="rId5" Type="http://schemas.openxmlformats.org/officeDocument/2006/relationships/image" Target="../media/image17.wmf"/><Relationship Id="rId4" Type="http://schemas.openxmlformats.org/officeDocument/2006/relationships/oleObject" Target="../embeddings/oleObject16.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18.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image" Target="../media/image19.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6.xml"/><Relationship Id="rId1" Type="http://schemas.openxmlformats.org/officeDocument/2006/relationships/vmlDrawing" Target="../drawings/vmlDrawing13.vml"/><Relationship Id="rId4" Type="http://schemas.openxmlformats.org/officeDocument/2006/relationships/image" Target="../media/image20.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7.xml"/><Relationship Id="rId1" Type="http://schemas.openxmlformats.org/officeDocument/2006/relationships/vmlDrawing" Target="../drawings/vmlDrawing14.vml"/><Relationship Id="rId6" Type="http://schemas.openxmlformats.org/officeDocument/2006/relationships/image" Target="../media/image22.wmf"/><Relationship Id="rId5" Type="http://schemas.openxmlformats.org/officeDocument/2006/relationships/oleObject" Target="../embeddings/oleObject21.bin"/><Relationship Id="rId4" Type="http://schemas.openxmlformats.org/officeDocument/2006/relationships/image" Target="../media/image21.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6.xml"/><Relationship Id="rId1" Type="http://schemas.openxmlformats.org/officeDocument/2006/relationships/vmlDrawing" Target="../drawings/vmlDrawing15.vml"/><Relationship Id="rId4" Type="http://schemas.openxmlformats.org/officeDocument/2006/relationships/image" Target="../media/image23.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6.xml"/><Relationship Id="rId1" Type="http://schemas.openxmlformats.org/officeDocument/2006/relationships/vmlDrawing" Target="../drawings/vmlDrawing16.vml"/><Relationship Id="rId4" Type="http://schemas.openxmlformats.org/officeDocument/2006/relationships/image" Target="../media/image24.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6.xml"/><Relationship Id="rId1" Type="http://schemas.openxmlformats.org/officeDocument/2006/relationships/vmlDrawing" Target="../drawings/vmlDrawing17.vml"/><Relationship Id="rId4" Type="http://schemas.openxmlformats.org/officeDocument/2006/relationships/image" Target="../media/image25.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7.xml"/><Relationship Id="rId1" Type="http://schemas.openxmlformats.org/officeDocument/2006/relationships/vmlDrawing" Target="../drawings/vmlDrawing18.vml"/><Relationship Id="rId6" Type="http://schemas.openxmlformats.org/officeDocument/2006/relationships/image" Target="../media/image27.wmf"/><Relationship Id="rId5" Type="http://schemas.openxmlformats.org/officeDocument/2006/relationships/oleObject" Target="../embeddings/oleObject26.bin"/><Relationship Id="rId4" Type="http://schemas.openxmlformats.org/officeDocument/2006/relationships/image" Target="../media/image26.wmf"/></Relationships>
</file>

<file path=ppt/slides/_rels/slide36.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19.xml"/><Relationship Id="rId1" Type="http://schemas.openxmlformats.org/officeDocument/2006/relationships/vmlDrawing" Target="../drawings/vmlDrawing19.vml"/><Relationship Id="rId6" Type="http://schemas.openxmlformats.org/officeDocument/2006/relationships/image" Target="../media/image29.wmf"/><Relationship Id="rId5" Type="http://schemas.openxmlformats.org/officeDocument/2006/relationships/oleObject" Target="../embeddings/oleObject28.bin"/><Relationship Id="rId4" Type="http://schemas.openxmlformats.org/officeDocument/2006/relationships/image" Target="../media/image28.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3.xml"/><Relationship Id="rId1" Type="http://schemas.openxmlformats.org/officeDocument/2006/relationships/vmlDrawing" Target="../drawings/vmlDrawing20.vml"/><Relationship Id="rId4" Type="http://schemas.openxmlformats.org/officeDocument/2006/relationships/image" Target="../media/image31.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3.xml"/><Relationship Id="rId1" Type="http://schemas.openxmlformats.org/officeDocument/2006/relationships/vmlDrawing" Target="../drawings/vmlDrawing21.vml"/><Relationship Id="rId4" Type="http://schemas.openxmlformats.org/officeDocument/2006/relationships/image" Target="../media/image34.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6.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67544" y="1772816"/>
            <a:ext cx="8229600" cy="1143000"/>
          </a:xfrm>
        </p:spPr>
        <p:txBody>
          <a:bodyPr/>
          <a:lstStyle/>
          <a:p>
            <a:pPr eaLnBrk="1" hangingPunct="1"/>
            <a:r>
              <a:rPr lang="zh-CN" altLang="en-US" dirty="0">
                <a:solidFill>
                  <a:srgbClr val="C00000"/>
                </a:solidFill>
              </a:rPr>
              <a:t>计算机控制技术</a:t>
            </a:r>
          </a:p>
        </p:txBody>
      </p:sp>
      <p:sp>
        <p:nvSpPr>
          <p:cNvPr id="24579" name="Rectangle 3"/>
          <p:cNvSpPr>
            <a:spLocks noGrp="1" noChangeArrowheads="1"/>
          </p:cNvSpPr>
          <p:nvPr>
            <p:ph idx="1"/>
          </p:nvPr>
        </p:nvSpPr>
        <p:spPr>
          <a:xfrm>
            <a:off x="1877244" y="3645024"/>
            <a:ext cx="5410200" cy="685800"/>
          </a:xfrm>
        </p:spPr>
        <p:txBody>
          <a:bodyPr/>
          <a:lstStyle/>
          <a:p>
            <a:pPr eaLnBrk="1" hangingPunct="1">
              <a:buFont typeface="Wingdings" pitchFamily="2" charset="2"/>
              <a:buNone/>
            </a:pPr>
            <a:r>
              <a:rPr lang="zh-CN" altLang="en-US" b="1" dirty="0">
                <a:solidFill>
                  <a:srgbClr val="FF0000"/>
                </a:solidFill>
                <a:latin typeface="宋体" pitchFamily="2" charset="-122"/>
              </a:rPr>
              <a:t>第三章 数据采集与处理技术</a:t>
            </a:r>
            <a:endParaRPr lang="en-US" altLang="zh-CN" b="1" dirty="0">
              <a:solidFill>
                <a:srgbClr val="FF0000"/>
              </a:solidFill>
              <a:latin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21519" y="764704"/>
            <a:ext cx="7772400" cy="1143000"/>
          </a:xfrm>
        </p:spPr>
        <p:txBody>
          <a:bodyPr/>
          <a:lstStyle/>
          <a:p>
            <a:pPr eaLnBrk="1" hangingPunct="1"/>
            <a:r>
              <a:rPr lang="en-US" altLang="zh-CN" sz="3200" dirty="0">
                <a:solidFill>
                  <a:srgbClr val="C00000"/>
                </a:solidFill>
              </a:rPr>
              <a:t>3.2 </a:t>
            </a:r>
            <a:r>
              <a:rPr lang="zh-CN" altLang="en-US" sz="3200" dirty="0">
                <a:solidFill>
                  <a:srgbClr val="C00000"/>
                </a:solidFill>
              </a:rPr>
              <a:t>数字滤波处理</a:t>
            </a:r>
          </a:p>
        </p:txBody>
      </p:sp>
      <p:sp>
        <p:nvSpPr>
          <p:cNvPr id="32771" name="Rectangle 3"/>
          <p:cNvSpPr>
            <a:spLocks noGrp="1" noChangeArrowheads="1"/>
          </p:cNvSpPr>
          <p:nvPr>
            <p:ph idx="1"/>
          </p:nvPr>
        </p:nvSpPr>
        <p:spPr>
          <a:xfrm>
            <a:off x="395288" y="1773239"/>
            <a:ext cx="8424862" cy="3671985"/>
          </a:xfrm>
        </p:spPr>
        <p:txBody>
          <a:bodyPr/>
          <a:lstStyle/>
          <a:p>
            <a:pPr eaLnBrk="1" hangingPunct="1">
              <a:lnSpc>
                <a:spcPct val="90000"/>
              </a:lnSpc>
              <a:spcBef>
                <a:spcPct val="0"/>
              </a:spcBef>
              <a:buClr>
                <a:schemeClr val="bg1"/>
              </a:buClr>
              <a:buSzTx/>
              <a:buFont typeface="Wingdings" panose="05000000000000000000" pitchFamily="2" charset="2"/>
              <a:buChar char="p"/>
            </a:pPr>
            <a:r>
              <a:rPr kumimoji="0" lang="zh-CN" altLang="en-US" sz="2400" b="1" dirty="0">
                <a:solidFill>
                  <a:srgbClr val="000080"/>
                </a:solidFill>
                <a:latin typeface="宋体" pitchFamily="2" charset="-122"/>
              </a:rPr>
              <a:t>计算机系统通过输入通道采集到的数据信号，虽经硬件的抗干扰处理，仍会有很多随机干扰噪声。因此，为了达到准确的测量与控制，一般情况下还需要进行数字滤波。</a:t>
            </a:r>
          </a:p>
          <a:p>
            <a:pPr marL="0" indent="0" eaLnBrk="1" hangingPunct="1">
              <a:lnSpc>
                <a:spcPct val="90000"/>
              </a:lnSpc>
              <a:spcBef>
                <a:spcPct val="0"/>
              </a:spcBef>
              <a:buClr>
                <a:schemeClr val="bg1"/>
              </a:buClr>
              <a:buSzTx/>
              <a:buNone/>
            </a:pPr>
            <a:r>
              <a:rPr kumimoji="0" lang="zh-CN" altLang="en-US" sz="2400" b="1" dirty="0">
                <a:latin typeface="宋体" pitchFamily="2" charset="-122"/>
              </a:rPr>
              <a:t>	</a:t>
            </a:r>
          </a:p>
          <a:p>
            <a:pPr eaLnBrk="1" hangingPunct="1">
              <a:lnSpc>
                <a:spcPct val="90000"/>
              </a:lnSpc>
              <a:spcBef>
                <a:spcPct val="0"/>
              </a:spcBef>
              <a:buClr>
                <a:schemeClr val="bg1"/>
              </a:buClr>
              <a:buSzTx/>
              <a:buFont typeface="Wingdings" panose="05000000000000000000" pitchFamily="2" charset="2"/>
              <a:buChar char="p"/>
            </a:pPr>
            <a:r>
              <a:rPr kumimoji="0" lang="zh-CN" altLang="en-US" sz="2400" b="1" dirty="0">
                <a:solidFill>
                  <a:srgbClr val="FF0000"/>
                </a:solidFill>
                <a:latin typeface="宋体" pitchFamily="2" charset="-122"/>
              </a:rPr>
              <a:t>数字滤波</a:t>
            </a:r>
            <a:r>
              <a:rPr kumimoji="0" lang="zh-CN" altLang="en-US" sz="2400" b="1" dirty="0">
                <a:solidFill>
                  <a:srgbClr val="000080"/>
                </a:solidFill>
                <a:latin typeface="宋体" pitchFamily="2" charset="-122"/>
              </a:rPr>
              <a:t>，就是对输入信号采样多次，然后通过一定的程序计算或程序判断进行数字处理，以削弱或滤除干扰造成的误差，从而获得一个真实信号的过程。</a:t>
            </a:r>
          </a:p>
          <a:p>
            <a:pPr marL="0" indent="0" eaLnBrk="1" hangingPunct="1">
              <a:lnSpc>
                <a:spcPct val="90000"/>
              </a:lnSpc>
              <a:spcBef>
                <a:spcPct val="0"/>
              </a:spcBef>
              <a:buClr>
                <a:schemeClr val="bg1"/>
              </a:buClr>
              <a:buSzTx/>
              <a:buNone/>
            </a:pPr>
            <a:r>
              <a:rPr kumimoji="0" lang="zh-CN" altLang="en-US" sz="2400" b="1" dirty="0">
                <a:latin typeface="宋体" pitchFamily="2" charset="-122"/>
              </a:rPr>
              <a:t>	</a:t>
            </a:r>
          </a:p>
          <a:p>
            <a:pPr eaLnBrk="1" hangingPunct="1">
              <a:lnSpc>
                <a:spcPct val="90000"/>
              </a:lnSpc>
              <a:spcBef>
                <a:spcPct val="0"/>
              </a:spcBef>
              <a:buClr>
                <a:schemeClr val="bg1"/>
              </a:buClr>
              <a:buSzTx/>
              <a:buFont typeface="Wingdings" panose="05000000000000000000" pitchFamily="2" charset="2"/>
              <a:buChar char="p"/>
            </a:pPr>
            <a:r>
              <a:rPr kumimoji="0" lang="zh-CN" altLang="en-US" sz="2400" b="1" dirty="0">
                <a:solidFill>
                  <a:srgbClr val="FF0000"/>
                </a:solidFill>
                <a:latin typeface="宋体" pitchFamily="2" charset="-122"/>
              </a:rPr>
              <a:t>数字滤波实质上是一种程序滤波。</a:t>
            </a:r>
            <a:endParaRPr kumimoji="0" lang="zh-CN" altLang="en-US" sz="2400" b="1" dirty="0">
              <a:solidFill>
                <a:srgbClr val="000080"/>
              </a:solidFill>
              <a:latin typeface="宋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a:xfrm>
            <a:off x="323528" y="836712"/>
            <a:ext cx="8568952" cy="5457825"/>
          </a:xfrm>
        </p:spPr>
        <p:txBody>
          <a:bodyPr/>
          <a:lstStyle/>
          <a:p>
            <a:pPr eaLnBrk="1" hangingPunct="1">
              <a:spcBef>
                <a:spcPct val="0"/>
              </a:spcBef>
              <a:buFont typeface="Wingdings" panose="05000000000000000000" pitchFamily="2" charset="2"/>
              <a:buChar char="p"/>
            </a:pPr>
            <a:r>
              <a:rPr lang="zh-CN" altLang="en-US" sz="2400" b="1" dirty="0">
                <a:solidFill>
                  <a:srgbClr val="000080"/>
                </a:solidFill>
                <a:latin typeface="宋体" pitchFamily="2" charset="-122"/>
              </a:rPr>
              <a:t>与模拟滤波器相比，</a:t>
            </a:r>
            <a:r>
              <a:rPr lang="zh-CN" altLang="en-US" sz="2400" b="1" dirty="0">
                <a:solidFill>
                  <a:srgbClr val="FF0000"/>
                </a:solidFill>
                <a:latin typeface="宋体" pitchFamily="2" charset="-122"/>
              </a:rPr>
              <a:t>数字滤波主要优点</a:t>
            </a:r>
            <a:r>
              <a:rPr lang="en-US" altLang="zh-CN" sz="2400" b="1" dirty="0">
                <a:solidFill>
                  <a:srgbClr val="FF0000"/>
                </a:solidFill>
                <a:latin typeface="宋体" pitchFamily="2" charset="-122"/>
              </a:rPr>
              <a:t>:</a:t>
            </a:r>
          </a:p>
          <a:p>
            <a:pPr eaLnBrk="1" hangingPunct="1">
              <a:spcBef>
                <a:spcPct val="0"/>
              </a:spcBef>
              <a:buFont typeface="Wingdings" pitchFamily="2" charset="2"/>
              <a:buNone/>
            </a:pPr>
            <a:endParaRPr lang="en-US" altLang="zh-CN" sz="2400" b="1" dirty="0">
              <a:solidFill>
                <a:srgbClr val="000080"/>
              </a:solidFill>
              <a:latin typeface="宋体" pitchFamily="2" charset="-122"/>
            </a:endParaRPr>
          </a:p>
          <a:p>
            <a:pPr eaLnBrk="1" hangingPunct="1">
              <a:spcBef>
                <a:spcPct val="0"/>
              </a:spcBef>
              <a:buFont typeface="Wingdings" panose="05000000000000000000" pitchFamily="2" charset="2"/>
              <a:buChar char="Ø"/>
            </a:pPr>
            <a:r>
              <a:rPr lang="zh-CN" altLang="en-US" sz="2400" b="1" dirty="0">
                <a:solidFill>
                  <a:srgbClr val="000080"/>
                </a:solidFill>
                <a:latin typeface="宋体" pitchFamily="2" charset="-122"/>
              </a:rPr>
              <a:t>数字滤波是用程序实现的，不需要增加硬件设备，可靠性高、稳定性好。</a:t>
            </a:r>
          </a:p>
          <a:p>
            <a:pPr eaLnBrk="1" hangingPunct="1">
              <a:spcBef>
                <a:spcPct val="0"/>
              </a:spcBef>
              <a:buFont typeface="Wingdings" panose="05000000000000000000" pitchFamily="2" charset="2"/>
              <a:buChar char="Ø"/>
            </a:pPr>
            <a:r>
              <a:rPr kumimoji="0" lang="zh-CN" altLang="en-US" sz="2400" b="1" dirty="0">
                <a:solidFill>
                  <a:srgbClr val="000080"/>
                </a:solidFill>
              </a:rPr>
              <a:t>一种滤波子程序可以被多个通道所共用，因而成本很低。</a:t>
            </a:r>
            <a:endParaRPr lang="zh-CN" altLang="en-US" sz="2400" b="1" dirty="0">
              <a:solidFill>
                <a:srgbClr val="000080"/>
              </a:solidFill>
              <a:latin typeface="宋体" pitchFamily="2" charset="-122"/>
            </a:endParaRPr>
          </a:p>
          <a:p>
            <a:pPr eaLnBrk="1" hangingPunct="1">
              <a:spcBef>
                <a:spcPct val="0"/>
              </a:spcBef>
              <a:buFont typeface="Wingdings" panose="05000000000000000000" pitchFamily="2" charset="2"/>
              <a:buChar char="Ø"/>
            </a:pPr>
            <a:r>
              <a:rPr lang="zh-CN" altLang="en-US" sz="2400" b="1" dirty="0">
                <a:solidFill>
                  <a:srgbClr val="000080"/>
                </a:solidFill>
              </a:rPr>
              <a:t>数字滤波器可以根据信号的不同，采用不同的滤波方法或滤波参数，灵活、方便、功能强</a:t>
            </a:r>
            <a:r>
              <a:rPr kumimoji="0" lang="zh-CN" altLang="en-US" sz="2400" b="1" dirty="0">
                <a:solidFill>
                  <a:srgbClr val="000080"/>
                </a:solidFill>
                <a:latin typeface="宋体" pitchFamily="2" charset="-122"/>
              </a:rPr>
              <a:t>。</a:t>
            </a:r>
            <a:endParaRPr lang="zh-CN" altLang="en-US" sz="2400" b="1" dirty="0">
              <a:solidFill>
                <a:srgbClr val="000080"/>
              </a:solidFill>
              <a:latin typeface="宋体" pitchFamily="2" charset="-122"/>
            </a:endParaRPr>
          </a:p>
          <a:p>
            <a:pPr eaLnBrk="1" hangingPunct="1">
              <a:spcBef>
                <a:spcPct val="0"/>
              </a:spcBef>
              <a:buFont typeface="Wingdings" panose="05000000000000000000" pitchFamily="2" charset="2"/>
              <a:buChar char="Ø"/>
            </a:pPr>
            <a:r>
              <a:rPr kumimoji="0" lang="zh-CN" altLang="en-US" sz="2400" b="1" dirty="0">
                <a:solidFill>
                  <a:srgbClr val="000080"/>
                </a:solidFill>
                <a:latin typeface="宋体" pitchFamily="2" charset="-122"/>
              </a:rPr>
              <a:t>数字滤波能对频率很低</a:t>
            </a:r>
            <a:r>
              <a:rPr lang="en-US" altLang="zh-CN" sz="2400" b="1" dirty="0">
                <a:solidFill>
                  <a:srgbClr val="000080"/>
                </a:solidFill>
                <a:latin typeface="宋体" pitchFamily="2" charset="-122"/>
              </a:rPr>
              <a:t>(</a:t>
            </a:r>
            <a:r>
              <a:rPr lang="zh-CN" altLang="en-US" sz="2400" b="1" dirty="0">
                <a:solidFill>
                  <a:srgbClr val="000080"/>
                </a:solidFill>
                <a:latin typeface="宋体" pitchFamily="2" charset="-122"/>
              </a:rPr>
              <a:t>如</a:t>
            </a:r>
            <a:r>
              <a:rPr lang="en-US" altLang="zh-CN" sz="2400" b="1" dirty="0">
                <a:solidFill>
                  <a:srgbClr val="000080"/>
                </a:solidFill>
                <a:latin typeface="宋体" pitchFamily="2" charset="-122"/>
              </a:rPr>
              <a:t>0.01HZ )</a:t>
            </a:r>
            <a:r>
              <a:rPr kumimoji="0" lang="zh-CN" altLang="en-US" sz="2400" b="1" dirty="0">
                <a:solidFill>
                  <a:srgbClr val="000080"/>
                </a:solidFill>
                <a:latin typeface="宋体" pitchFamily="2" charset="-122"/>
              </a:rPr>
              <a:t>的信号进行滤波。</a:t>
            </a:r>
            <a:r>
              <a:rPr lang="zh-CN" altLang="en-US" sz="2400" b="1" dirty="0">
                <a:solidFill>
                  <a:srgbClr val="000080"/>
                </a:solidFill>
                <a:latin typeface="宋体" pitchFamily="2" charset="-122"/>
              </a:rPr>
              <a:t>克服了模拟滤波器的缺陷。</a:t>
            </a:r>
          </a:p>
          <a:p>
            <a:pPr eaLnBrk="1" hangingPunct="1">
              <a:spcBef>
                <a:spcPct val="0"/>
              </a:spcBef>
              <a:buFont typeface="Wingdings" pitchFamily="2" charset="2"/>
              <a:buNone/>
            </a:pPr>
            <a:endParaRPr lang="zh-CN" altLang="en-US" sz="2400" b="1" dirty="0">
              <a:solidFill>
                <a:srgbClr val="000080"/>
              </a:solidFill>
              <a:latin typeface="宋体" pitchFamily="2" charset="-122"/>
            </a:endParaRPr>
          </a:p>
          <a:p>
            <a:pPr eaLnBrk="1" hangingPunct="1">
              <a:spcBef>
                <a:spcPct val="0"/>
              </a:spcBef>
              <a:buFont typeface="Wingdings" panose="05000000000000000000" pitchFamily="2" charset="2"/>
              <a:buChar char="p"/>
            </a:pPr>
            <a:r>
              <a:rPr kumimoji="0" lang="zh-CN" altLang="en-US" sz="2400" b="1" dirty="0">
                <a:solidFill>
                  <a:srgbClr val="000080"/>
                </a:solidFill>
                <a:latin typeface="宋体" pitchFamily="2" charset="-122"/>
              </a:rPr>
              <a:t>数字滤波的不足之处在于要占用</a:t>
            </a:r>
            <a:r>
              <a:rPr kumimoji="0" lang="en-US" altLang="zh-CN" sz="2400" b="1" dirty="0">
                <a:solidFill>
                  <a:srgbClr val="000080"/>
                </a:solidFill>
                <a:latin typeface="宋体" pitchFamily="2" charset="-122"/>
              </a:rPr>
              <a:t>CPU</a:t>
            </a:r>
            <a:r>
              <a:rPr kumimoji="0" lang="zh-CN" altLang="en-US" sz="2400" b="1" dirty="0">
                <a:solidFill>
                  <a:srgbClr val="000080"/>
                </a:solidFill>
                <a:latin typeface="宋体" pitchFamily="2" charset="-122"/>
              </a:rPr>
              <a:t>的运行时间。</a:t>
            </a:r>
            <a:endParaRPr lang="zh-CN" altLang="en-US" sz="2400" dirty="0">
              <a:solidFill>
                <a:srgbClr val="000080"/>
              </a:solidFill>
              <a:latin typeface="宋体" pitchFamily="2" charset="-122"/>
            </a:endParaRPr>
          </a:p>
          <a:p>
            <a:pPr eaLnBrk="1" hangingPunct="1">
              <a:spcBef>
                <a:spcPct val="0"/>
              </a:spcBef>
              <a:buFont typeface="Wingdings" pitchFamily="2" charset="2"/>
              <a:buNone/>
            </a:pPr>
            <a:r>
              <a:rPr lang="zh-CN" altLang="en-US" sz="2400" b="1" dirty="0">
                <a:solidFill>
                  <a:srgbClr val="000080"/>
                </a:solidFill>
                <a:latin typeface="宋体" pitchFamily="2" charset="-122"/>
              </a:rPr>
              <a:t>	</a:t>
            </a:r>
          </a:p>
          <a:p>
            <a:pPr eaLnBrk="1" hangingPunct="1">
              <a:spcBef>
                <a:spcPct val="0"/>
              </a:spcBef>
              <a:buFont typeface="Wingdings" panose="05000000000000000000" pitchFamily="2" charset="2"/>
              <a:buChar char="p"/>
            </a:pPr>
            <a:r>
              <a:rPr lang="zh-CN" altLang="en-US" sz="2400" b="1" dirty="0">
                <a:solidFill>
                  <a:srgbClr val="000080"/>
                </a:solidFill>
                <a:latin typeface="宋体" pitchFamily="2" charset="-122"/>
              </a:rPr>
              <a:t>主要数字滤波算法包括：</a:t>
            </a:r>
            <a:r>
              <a:rPr lang="zh-CN" altLang="en-US" sz="2400" b="1" dirty="0">
                <a:solidFill>
                  <a:srgbClr val="FF0000"/>
                </a:solidFill>
                <a:latin typeface="宋体" pitchFamily="2" charset="-122"/>
              </a:rPr>
              <a:t>平均值滤波、中值滤波、限幅滤波、惯性滤波等</a:t>
            </a:r>
            <a:r>
              <a:rPr lang="zh-CN" altLang="en-US" sz="2400" b="1" dirty="0">
                <a:solidFill>
                  <a:srgbClr val="000080"/>
                </a:solidFill>
                <a:latin typeface="宋体" pitchFamily="2" charset="-122"/>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596106" y="764045"/>
            <a:ext cx="7772400" cy="1143000"/>
          </a:xfrm>
        </p:spPr>
        <p:txBody>
          <a:bodyPr/>
          <a:lstStyle/>
          <a:p>
            <a:pPr eaLnBrk="1" hangingPunct="1"/>
            <a:r>
              <a:rPr lang="en-US" altLang="zh-CN" sz="3200" dirty="0" smtClean="0">
                <a:solidFill>
                  <a:srgbClr val="C00000"/>
                </a:solidFill>
              </a:rPr>
              <a:t>1 </a:t>
            </a:r>
            <a:r>
              <a:rPr lang="zh-CN" altLang="en-US" sz="3200" dirty="0">
                <a:solidFill>
                  <a:srgbClr val="C00000"/>
                </a:solidFill>
              </a:rPr>
              <a:t>平均值滤波</a:t>
            </a:r>
          </a:p>
        </p:txBody>
      </p:sp>
      <p:sp>
        <p:nvSpPr>
          <p:cNvPr id="2053" name="Rectangle 3"/>
          <p:cNvSpPr>
            <a:spLocks noGrp="1" noChangeArrowheads="1"/>
          </p:cNvSpPr>
          <p:nvPr>
            <p:ph type="body" sz="half" idx="1"/>
          </p:nvPr>
        </p:nvSpPr>
        <p:spPr>
          <a:xfrm>
            <a:off x="0" y="1557338"/>
            <a:ext cx="8964613" cy="2816225"/>
          </a:xfrm>
        </p:spPr>
        <p:txBody>
          <a:bodyPr/>
          <a:lstStyle/>
          <a:p>
            <a:pPr eaLnBrk="1" hangingPunct="1">
              <a:spcBef>
                <a:spcPct val="0"/>
              </a:spcBef>
              <a:buFont typeface="Wingdings" pitchFamily="2" charset="2"/>
              <a:buNone/>
            </a:pPr>
            <a:r>
              <a:rPr kumimoji="0" lang="zh-CN" altLang="en-US" sz="2400" b="1" dirty="0">
                <a:solidFill>
                  <a:schemeClr val="bg1"/>
                </a:solidFill>
                <a:latin typeface="宋体" pitchFamily="2" charset="-122"/>
              </a:rPr>
              <a:t>	</a:t>
            </a:r>
            <a:r>
              <a:rPr kumimoji="0" lang="zh-CN" altLang="en-US" sz="2400" b="1" dirty="0">
                <a:solidFill>
                  <a:srgbClr val="000080"/>
                </a:solidFill>
                <a:latin typeface="宋体" pitchFamily="2" charset="-122"/>
              </a:rPr>
              <a:t>平均值滤波就是对多个采样值进行某种平均来得到测量值。平均值滤波是消除随机误差最常用的方法。可分为如下几种。</a:t>
            </a:r>
          </a:p>
          <a:p>
            <a:pPr eaLnBrk="1" hangingPunct="1">
              <a:spcBef>
                <a:spcPct val="0"/>
              </a:spcBef>
              <a:buFont typeface="Wingdings" pitchFamily="2" charset="2"/>
              <a:buNone/>
            </a:pPr>
            <a:r>
              <a:rPr kumimoji="0" lang="zh-CN" altLang="en-US" sz="2400" b="1" dirty="0">
                <a:latin typeface="宋体" pitchFamily="2" charset="-122"/>
              </a:rPr>
              <a:t> </a:t>
            </a:r>
          </a:p>
          <a:p>
            <a:pPr eaLnBrk="1" hangingPunct="1">
              <a:spcBef>
                <a:spcPct val="0"/>
              </a:spcBef>
              <a:buFont typeface="Wingdings" pitchFamily="2" charset="2"/>
              <a:buNone/>
            </a:pPr>
            <a:r>
              <a:rPr kumimoji="0" lang="zh-CN" altLang="en-US" sz="2400" b="1" dirty="0">
                <a:solidFill>
                  <a:schemeClr val="folHlink"/>
                </a:solidFill>
                <a:latin typeface="宋体" pitchFamily="2" charset="-122"/>
              </a:rPr>
              <a:t>	</a:t>
            </a:r>
            <a:r>
              <a:rPr kumimoji="0" lang="zh-CN" altLang="en-US" sz="2400" b="1" dirty="0">
                <a:solidFill>
                  <a:srgbClr val="C00000"/>
                </a:solidFill>
                <a:latin typeface="宋体" pitchFamily="2" charset="-122"/>
              </a:rPr>
              <a:t>（</a:t>
            </a:r>
            <a:r>
              <a:rPr kumimoji="0" lang="en-US" altLang="zh-CN" sz="2400" b="1" dirty="0">
                <a:solidFill>
                  <a:srgbClr val="C00000"/>
                </a:solidFill>
                <a:latin typeface="宋体" pitchFamily="2" charset="-122"/>
              </a:rPr>
              <a:t>1</a:t>
            </a:r>
            <a:r>
              <a:rPr kumimoji="0" lang="zh-CN" altLang="en-US" sz="2400" b="1" dirty="0">
                <a:solidFill>
                  <a:srgbClr val="C00000"/>
                </a:solidFill>
                <a:latin typeface="宋体" pitchFamily="2" charset="-122"/>
              </a:rPr>
              <a:t>）算术平均滤波</a:t>
            </a:r>
          </a:p>
          <a:p>
            <a:pPr eaLnBrk="1" hangingPunct="1">
              <a:spcBef>
                <a:spcPct val="0"/>
              </a:spcBef>
              <a:buFont typeface="Wingdings" pitchFamily="2" charset="2"/>
              <a:buNone/>
            </a:pPr>
            <a:r>
              <a:rPr kumimoji="0" lang="zh-CN" altLang="en-US" sz="2400" b="1" dirty="0">
                <a:solidFill>
                  <a:schemeClr val="bg1"/>
                </a:solidFill>
                <a:latin typeface="宋体" pitchFamily="2" charset="-122"/>
              </a:rPr>
              <a:t>	</a:t>
            </a:r>
            <a:r>
              <a:rPr kumimoji="0" lang="zh-CN" altLang="en-US" sz="2400" b="1" dirty="0">
                <a:solidFill>
                  <a:srgbClr val="000080"/>
                </a:solidFill>
                <a:latin typeface="宋体" pitchFamily="2" charset="-122"/>
              </a:rPr>
              <a:t>算术平均值法是对输入进行</a:t>
            </a:r>
            <a:r>
              <a:rPr kumimoji="0" lang="en-US" altLang="zh-CN" sz="2400" b="1" dirty="0">
                <a:solidFill>
                  <a:srgbClr val="000080"/>
                </a:solidFill>
                <a:latin typeface="宋体" pitchFamily="2" charset="-122"/>
              </a:rPr>
              <a:t>N</a:t>
            </a:r>
            <a:r>
              <a:rPr kumimoji="0" lang="zh-CN" altLang="en-US" sz="2400" b="1" dirty="0">
                <a:solidFill>
                  <a:srgbClr val="000080"/>
                </a:solidFill>
                <a:latin typeface="宋体" pitchFamily="2" charset="-122"/>
              </a:rPr>
              <a:t>次采样，得到</a:t>
            </a:r>
            <a:r>
              <a:rPr kumimoji="0" lang="en-US" altLang="zh-CN" sz="2400" b="1" dirty="0">
                <a:solidFill>
                  <a:srgbClr val="000080"/>
                </a:solidFill>
                <a:latin typeface="宋体" pitchFamily="2" charset="-122"/>
              </a:rPr>
              <a:t>N</a:t>
            </a:r>
            <a:r>
              <a:rPr kumimoji="0" lang="zh-CN" altLang="en-US" sz="2400" b="1" dirty="0">
                <a:solidFill>
                  <a:srgbClr val="000080"/>
                </a:solidFill>
                <a:latin typeface="宋体" pitchFamily="2" charset="-122"/>
              </a:rPr>
              <a:t>个采样数据</a:t>
            </a:r>
            <a:r>
              <a:rPr kumimoji="0" lang="en-US" altLang="zh-CN" sz="2400" b="1" dirty="0">
                <a:solidFill>
                  <a:srgbClr val="000080"/>
                </a:solidFill>
                <a:latin typeface="宋体" pitchFamily="2" charset="-122"/>
              </a:rPr>
              <a:t>Xi (</a:t>
            </a:r>
            <a:r>
              <a:rPr kumimoji="0" lang="en-US" altLang="zh-CN" sz="2400" b="1" dirty="0" err="1">
                <a:solidFill>
                  <a:srgbClr val="000080"/>
                </a:solidFill>
                <a:latin typeface="宋体" pitchFamily="2" charset="-122"/>
              </a:rPr>
              <a:t>i</a:t>
            </a:r>
            <a:r>
              <a:rPr kumimoji="0" lang="en-US" altLang="zh-CN" sz="2400" b="1" dirty="0">
                <a:solidFill>
                  <a:srgbClr val="000080"/>
                </a:solidFill>
                <a:latin typeface="宋体" pitchFamily="2" charset="-122"/>
              </a:rPr>
              <a:t>=1</a:t>
            </a:r>
            <a:r>
              <a:rPr kumimoji="0" lang="zh-CN" altLang="en-US" sz="2400" b="1" dirty="0">
                <a:solidFill>
                  <a:srgbClr val="000080"/>
                </a:solidFill>
                <a:latin typeface="宋体" pitchFamily="2" charset="-122"/>
              </a:rPr>
              <a:t>～</a:t>
            </a:r>
            <a:r>
              <a:rPr kumimoji="0" lang="en-US" altLang="zh-CN" sz="2400" b="1" dirty="0">
                <a:solidFill>
                  <a:srgbClr val="000080"/>
                </a:solidFill>
                <a:latin typeface="宋体" pitchFamily="2" charset="-122"/>
              </a:rPr>
              <a:t>N)</a:t>
            </a:r>
            <a:r>
              <a:rPr kumimoji="0" lang="zh-CN" altLang="en-US" sz="2400" b="1" dirty="0">
                <a:solidFill>
                  <a:srgbClr val="000080"/>
                </a:solidFill>
                <a:latin typeface="宋体" pitchFamily="2" charset="-122"/>
              </a:rPr>
              <a:t>，再寻找一个</a:t>
            </a:r>
            <a:r>
              <a:rPr kumimoji="0" lang="en-US" altLang="zh-CN" sz="2400" b="1" dirty="0">
                <a:solidFill>
                  <a:srgbClr val="000080"/>
                </a:solidFill>
                <a:latin typeface="宋体" pitchFamily="2" charset="-122"/>
              </a:rPr>
              <a:t>y</a:t>
            </a:r>
            <a:r>
              <a:rPr kumimoji="0" lang="zh-CN" altLang="en-US" sz="2400" b="1" dirty="0">
                <a:solidFill>
                  <a:srgbClr val="000080"/>
                </a:solidFill>
                <a:latin typeface="宋体" pitchFamily="2" charset="-122"/>
              </a:rPr>
              <a:t>，使</a:t>
            </a:r>
            <a:r>
              <a:rPr kumimoji="0" lang="en-US" altLang="zh-CN" sz="2400" b="1" dirty="0">
                <a:solidFill>
                  <a:srgbClr val="000080"/>
                </a:solidFill>
                <a:latin typeface="宋体" pitchFamily="2" charset="-122"/>
              </a:rPr>
              <a:t>y</a:t>
            </a:r>
            <a:r>
              <a:rPr kumimoji="0" lang="zh-CN" altLang="en-US" sz="2400" b="1" dirty="0">
                <a:solidFill>
                  <a:srgbClr val="000080"/>
                </a:solidFill>
                <a:latin typeface="宋体" pitchFamily="2" charset="-122"/>
              </a:rPr>
              <a:t>与各采样值间的误差平方和最小，即</a:t>
            </a:r>
          </a:p>
        </p:txBody>
      </p:sp>
      <p:sp>
        <p:nvSpPr>
          <p:cNvPr id="2054" name="Rectangle 6"/>
          <p:cNvSpPr>
            <a:spLocks noChangeArrowheads="1"/>
          </p:cNvSpPr>
          <p:nvPr/>
        </p:nvSpPr>
        <p:spPr bwMode="auto">
          <a:xfrm>
            <a:off x="468313" y="5157788"/>
            <a:ext cx="4206601" cy="461665"/>
          </a:xfrm>
          <a:prstGeom prst="rect">
            <a:avLst/>
          </a:prstGeom>
          <a:noFill/>
          <a:ln w="12700" cap="sq">
            <a:noFill/>
            <a:miter lim="800000"/>
            <a:headEnd type="none" w="sm" len="sm"/>
            <a:tailEnd type="none" w="sm" len="sm"/>
          </a:ln>
        </p:spPr>
        <p:txBody>
          <a:bodyPr wrap="none">
            <a:spAutoFit/>
          </a:bodyPr>
          <a:lstStyle/>
          <a:p>
            <a:pPr>
              <a:spcBef>
                <a:spcPct val="0"/>
              </a:spcBef>
            </a:pPr>
            <a:r>
              <a:rPr lang="zh-CN" altLang="en-US" sz="2400" b="1" dirty="0">
                <a:solidFill>
                  <a:srgbClr val="000080"/>
                </a:solidFill>
                <a:latin typeface="Times New Roman" pitchFamily="18" charset="0"/>
              </a:rPr>
              <a:t>由一元函数求极值原理可得：</a:t>
            </a:r>
          </a:p>
        </p:txBody>
      </p:sp>
      <p:graphicFrame>
        <p:nvGraphicFramePr>
          <p:cNvPr id="2050" name="Object 4"/>
          <p:cNvGraphicFramePr>
            <a:graphicFrameLocks noChangeAspect="1"/>
          </p:cNvGraphicFramePr>
          <p:nvPr/>
        </p:nvGraphicFramePr>
        <p:xfrm>
          <a:off x="2411413" y="4076700"/>
          <a:ext cx="2484437" cy="828675"/>
        </p:xfrm>
        <a:graphic>
          <a:graphicData uri="http://schemas.openxmlformats.org/presentationml/2006/ole">
            <mc:AlternateContent xmlns:mc="http://schemas.openxmlformats.org/markup-compatibility/2006">
              <mc:Choice xmlns:v="urn:schemas-microsoft-com:vml" Requires="v">
                <p:oleObj spid="_x0000_s2090" name="公式" r:id="rId3" imgW="1371600" imgH="457200" progId="">
                  <p:embed/>
                </p:oleObj>
              </mc:Choice>
              <mc:Fallback>
                <p:oleObj name="公式" r:id="rId3" imgW="1371600" imgH="4572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4076700"/>
                        <a:ext cx="2484437" cy="828675"/>
                      </a:xfrm>
                      <a:prstGeom prst="rect">
                        <a:avLst/>
                      </a:prstGeom>
                      <a:solidFill>
                        <a:srgbClr val="CC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5"/>
          <p:cNvGraphicFramePr>
            <a:graphicFrameLocks noChangeAspect="1"/>
          </p:cNvGraphicFramePr>
          <p:nvPr>
            <p:extLst>
              <p:ext uri="{D42A27DB-BD31-4B8C-83A1-F6EECF244321}">
                <p14:modId xmlns:p14="http://schemas.microsoft.com/office/powerpoint/2010/main" val="2369083812"/>
              </p:ext>
            </p:extLst>
          </p:nvPr>
        </p:nvGraphicFramePr>
        <p:xfrm>
          <a:off x="3168583" y="5621041"/>
          <a:ext cx="1287462" cy="782637"/>
        </p:xfrm>
        <a:graphic>
          <a:graphicData uri="http://schemas.openxmlformats.org/presentationml/2006/ole">
            <mc:AlternateContent xmlns:mc="http://schemas.openxmlformats.org/markup-compatibility/2006">
              <mc:Choice xmlns:v="urn:schemas-microsoft-com:vml" Requires="v">
                <p:oleObj spid="_x0000_s2091" name="公式" r:id="rId5" imgW="711000" imgH="431640" progId="">
                  <p:embed/>
                </p:oleObj>
              </mc:Choice>
              <mc:Fallback>
                <p:oleObj name="公式" r:id="rId5" imgW="711000" imgH="431640"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8583" y="5621041"/>
                        <a:ext cx="1287462" cy="782637"/>
                      </a:xfrm>
                      <a:prstGeom prst="rect">
                        <a:avLst/>
                      </a:prstGeom>
                      <a:solidFill>
                        <a:srgbClr val="CC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4"/>
          <p:cNvGraphicFramePr>
            <a:graphicFrameLocks noGrp="1" noChangeAspect="1"/>
          </p:cNvGraphicFramePr>
          <p:nvPr>
            <p:ph/>
            <p:extLst>
              <p:ext uri="{D42A27DB-BD31-4B8C-83A1-F6EECF244321}">
                <p14:modId xmlns:p14="http://schemas.microsoft.com/office/powerpoint/2010/main" val="2597138916"/>
              </p:ext>
            </p:extLst>
          </p:nvPr>
        </p:nvGraphicFramePr>
        <p:xfrm>
          <a:off x="899592" y="1412776"/>
          <a:ext cx="7489825" cy="4430713"/>
        </p:xfrm>
        <a:graphic>
          <a:graphicData uri="http://schemas.openxmlformats.org/presentationml/2006/ole">
            <mc:AlternateContent xmlns:mc="http://schemas.openxmlformats.org/markup-compatibility/2006">
              <mc:Choice xmlns:v="urn:schemas-microsoft-com:vml" Requires="v">
                <p:oleObj spid="_x0000_s3094" name="Visio" r:id="rId3" imgW="4679280" imgH="2769120" progId="Visio.Drawing.11">
                  <p:embed/>
                </p:oleObj>
              </mc:Choice>
              <mc:Fallback>
                <p:oleObj name="Visio" r:id="rId3" imgW="4679280" imgH="276912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412776"/>
                        <a:ext cx="7489825" cy="4430713"/>
                      </a:xfrm>
                      <a:prstGeom prst="rect">
                        <a:avLst/>
                      </a:prstGeom>
                      <a:solidFill>
                        <a:schemeClr val="accent1">
                          <a:lumMod val="20000"/>
                          <a:lumOff val="80000"/>
                        </a:schemeClr>
                      </a:solidFill>
                      <a:ln>
                        <a:noFill/>
                      </a:ln>
                      <a:effec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323528" y="1340768"/>
            <a:ext cx="8496300" cy="4824413"/>
          </a:xfrm>
        </p:spPr>
        <p:txBody>
          <a:bodyPr/>
          <a:lstStyle/>
          <a:p>
            <a:pPr eaLnBrk="1" hangingPunct="1">
              <a:spcBef>
                <a:spcPct val="0"/>
              </a:spcBef>
              <a:buFont typeface="Wingdings" panose="05000000000000000000" pitchFamily="2" charset="2"/>
              <a:buChar char="p"/>
            </a:pPr>
            <a:r>
              <a:rPr kumimoji="0" lang="zh-CN" altLang="en-US" sz="2400" b="1" dirty="0" smtClean="0">
                <a:solidFill>
                  <a:srgbClr val="000080"/>
                </a:solidFill>
                <a:latin typeface="宋体" pitchFamily="2" charset="-122"/>
              </a:rPr>
              <a:t> </a:t>
            </a:r>
            <a:r>
              <a:rPr kumimoji="0" lang="zh-CN" altLang="en-US" sz="2400" b="1" dirty="0" smtClean="0">
                <a:solidFill>
                  <a:srgbClr val="FF0000"/>
                </a:solidFill>
                <a:latin typeface="宋体" pitchFamily="2" charset="-122"/>
              </a:rPr>
              <a:t>算术平均</a:t>
            </a:r>
            <a:r>
              <a:rPr kumimoji="0" lang="zh-CN" altLang="en-US" sz="2400" b="1" dirty="0">
                <a:solidFill>
                  <a:srgbClr val="FF0000"/>
                </a:solidFill>
                <a:latin typeface="宋体" pitchFamily="2" charset="-122"/>
              </a:rPr>
              <a:t>滤波实际上是在采样周期内，对测量信号多次采样</a:t>
            </a:r>
            <a:r>
              <a:rPr kumimoji="0" lang="zh-CN" altLang="en-US" sz="2400" b="1" dirty="0">
                <a:solidFill>
                  <a:srgbClr val="000080"/>
                </a:solidFill>
                <a:latin typeface="宋体" pitchFamily="2" charset="-122"/>
              </a:rPr>
              <a:t>，把多个采样值相加后的算术平均值作为本次的有效采样值。</a:t>
            </a:r>
          </a:p>
          <a:p>
            <a:pPr marL="0" indent="0" eaLnBrk="1" hangingPunct="1">
              <a:spcBef>
                <a:spcPct val="0"/>
              </a:spcBef>
              <a:buNone/>
            </a:pPr>
            <a:r>
              <a:rPr kumimoji="0" lang="zh-CN" altLang="en-US" sz="2400" b="1" dirty="0">
                <a:solidFill>
                  <a:srgbClr val="000080"/>
                </a:solidFill>
                <a:latin typeface="宋体" pitchFamily="2" charset="-122"/>
              </a:rPr>
              <a:t>	</a:t>
            </a:r>
          </a:p>
          <a:p>
            <a:pPr eaLnBrk="1" hangingPunct="1">
              <a:spcBef>
                <a:spcPct val="0"/>
              </a:spcBef>
              <a:buFont typeface="Wingdings" panose="05000000000000000000" pitchFamily="2" charset="2"/>
              <a:buChar char="p"/>
            </a:pPr>
            <a:r>
              <a:rPr kumimoji="0" lang="zh-CN" altLang="en-US" sz="2400" b="1" dirty="0">
                <a:solidFill>
                  <a:srgbClr val="000080"/>
                </a:solidFill>
                <a:latin typeface="宋体" pitchFamily="2" charset="-122"/>
              </a:rPr>
              <a:t>采样次数</a:t>
            </a:r>
            <a:r>
              <a:rPr kumimoji="0" lang="en-US" altLang="zh-CN" sz="2400" b="1" dirty="0">
                <a:solidFill>
                  <a:srgbClr val="000080"/>
                </a:solidFill>
                <a:latin typeface="宋体" pitchFamily="2" charset="-122"/>
              </a:rPr>
              <a:t>N</a:t>
            </a:r>
            <a:r>
              <a:rPr kumimoji="0" lang="zh-CN" altLang="en-US" sz="2400" b="1" dirty="0">
                <a:solidFill>
                  <a:srgbClr val="000080"/>
                </a:solidFill>
                <a:latin typeface="宋体" pitchFamily="2" charset="-122"/>
              </a:rPr>
              <a:t>值决定了信号的平滑度和灵敏度。提高</a:t>
            </a:r>
            <a:r>
              <a:rPr kumimoji="0" lang="en-US" altLang="zh-CN" sz="2400" b="1" dirty="0">
                <a:solidFill>
                  <a:srgbClr val="000080"/>
                </a:solidFill>
                <a:latin typeface="宋体" pitchFamily="2" charset="-122"/>
              </a:rPr>
              <a:t>N</a:t>
            </a:r>
            <a:r>
              <a:rPr kumimoji="0" lang="zh-CN" altLang="en-US" sz="2400" b="1" dirty="0">
                <a:solidFill>
                  <a:srgbClr val="000080"/>
                </a:solidFill>
                <a:latin typeface="宋体" pitchFamily="2" charset="-122"/>
              </a:rPr>
              <a:t>的值，可提高平滑度，但系统的灵敏度随之降低，采样次数</a:t>
            </a:r>
            <a:r>
              <a:rPr kumimoji="0" lang="en-US" altLang="zh-CN" sz="2400" b="1" dirty="0">
                <a:solidFill>
                  <a:srgbClr val="000080"/>
                </a:solidFill>
                <a:latin typeface="宋体" pitchFamily="2" charset="-122"/>
              </a:rPr>
              <a:t>N</a:t>
            </a:r>
            <a:r>
              <a:rPr kumimoji="0" lang="zh-CN" altLang="en-US" sz="2400" b="1" dirty="0">
                <a:solidFill>
                  <a:srgbClr val="000080"/>
                </a:solidFill>
                <a:latin typeface="宋体" pitchFamily="2" charset="-122"/>
              </a:rPr>
              <a:t>的取值随被控对象的不同而不同。一般情况下，流量信号可取</a:t>
            </a:r>
            <a:r>
              <a:rPr kumimoji="0" lang="en-US" altLang="zh-CN" sz="2400" b="1" dirty="0">
                <a:solidFill>
                  <a:srgbClr val="000080"/>
                </a:solidFill>
                <a:latin typeface="宋体" pitchFamily="2" charset="-122"/>
              </a:rPr>
              <a:t>10</a:t>
            </a:r>
            <a:r>
              <a:rPr kumimoji="0" lang="zh-CN" altLang="en-US" sz="2400" b="1" dirty="0">
                <a:solidFill>
                  <a:srgbClr val="000080"/>
                </a:solidFill>
                <a:latin typeface="宋体" pitchFamily="2" charset="-122"/>
              </a:rPr>
              <a:t>左右，压力信号可取</a:t>
            </a:r>
            <a:r>
              <a:rPr kumimoji="0" lang="en-US" altLang="zh-CN" sz="2400" b="1" dirty="0">
                <a:solidFill>
                  <a:srgbClr val="000080"/>
                </a:solidFill>
                <a:latin typeface="宋体" pitchFamily="2" charset="-122"/>
              </a:rPr>
              <a:t>4</a:t>
            </a:r>
            <a:r>
              <a:rPr kumimoji="0" lang="zh-CN" altLang="en-US" sz="2400" b="1" dirty="0">
                <a:solidFill>
                  <a:srgbClr val="000080"/>
                </a:solidFill>
                <a:latin typeface="宋体" pitchFamily="2" charset="-122"/>
              </a:rPr>
              <a:t>左右，温度、成分等缓变信号可取</a:t>
            </a:r>
            <a:r>
              <a:rPr kumimoji="0" lang="en-US" altLang="zh-CN" sz="2400" b="1" dirty="0">
                <a:solidFill>
                  <a:srgbClr val="000080"/>
                </a:solidFill>
                <a:latin typeface="宋体" pitchFamily="2" charset="-122"/>
              </a:rPr>
              <a:t>2</a:t>
            </a:r>
            <a:r>
              <a:rPr kumimoji="0" lang="zh-CN" altLang="en-US" sz="2400" b="1" dirty="0">
                <a:solidFill>
                  <a:srgbClr val="000080"/>
                </a:solidFill>
                <a:latin typeface="宋体" pitchFamily="2" charset="-122"/>
              </a:rPr>
              <a:t>甚至不进行算术平均。</a:t>
            </a:r>
          </a:p>
          <a:p>
            <a:pPr marL="0" indent="0" eaLnBrk="1" hangingPunct="1">
              <a:spcBef>
                <a:spcPct val="0"/>
              </a:spcBef>
              <a:buNone/>
            </a:pPr>
            <a:r>
              <a:rPr kumimoji="0" lang="zh-CN" altLang="en-US" sz="2400" b="1" dirty="0">
                <a:solidFill>
                  <a:srgbClr val="000080"/>
                </a:solidFill>
                <a:latin typeface="宋体" pitchFamily="2" charset="-122"/>
              </a:rPr>
              <a:t>	</a:t>
            </a:r>
          </a:p>
          <a:p>
            <a:pPr eaLnBrk="1" hangingPunct="1">
              <a:spcBef>
                <a:spcPct val="0"/>
              </a:spcBef>
              <a:buFont typeface="Wingdings" panose="05000000000000000000" pitchFamily="2" charset="2"/>
              <a:buChar char="p"/>
            </a:pPr>
            <a:r>
              <a:rPr kumimoji="0" lang="zh-CN" altLang="en-US" sz="2400" b="1" dirty="0">
                <a:solidFill>
                  <a:srgbClr val="000080"/>
                </a:solidFill>
                <a:latin typeface="宋体" pitchFamily="2" charset="-122"/>
              </a:rPr>
              <a:t>平均值滤波法一般适用于含有周期性干扰的信号，但对偶然出现的脉冲干扰信号，滤波效果不理想。</a:t>
            </a:r>
            <a:r>
              <a:rPr kumimoji="0" lang="zh-CN" altLang="en-US" sz="2400" b="1" dirty="0">
                <a:solidFill>
                  <a:srgbClr val="000080"/>
                </a:solidFill>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sz="half" idx="1"/>
          </p:nvPr>
        </p:nvSpPr>
        <p:spPr>
          <a:xfrm>
            <a:off x="179388" y="981075"/>
            <a:ext cx="8964612" cy="3744913"/>
          </a:xfrm>
        </p:spPr>
        <p:txBody>
          <a:bodyPr/>
          <a:lstStyle/>
          <a:p>
            <a:pPr eaLnBrk="1" hangingPunct="1">
              <a:spcBef>
                <a:spcPct val="0"/>
              </a:spcBef>
              <a:buFont typeface="Wingdings" pitchFamily="2" charset="2"/>
              <a:buNone/>
            </a:pPr>
            <a:r>
              <a:rPr kumimoji="0" lang="zh-CN" altLang="en-US" sz="2400" b="1" dirty="0">
                <a:solidFill>
                  <a:srgbClr val="C00000"/>
                </a:solidFill>
                <a:latin typeface="宋体" pitchFamily="2" charset="-122"/>
              </a:rPr>
              <a:t>（</a:t>
            </a:r>
            <a:r>
              <a:rPr kumimoji="0" lang="en-US" altLang="zh-CN" sz="2400" b="1" dirty="0">
                <a:solidFill>
                  <a:srgbClr val="C00000"/>
                </a:solidFill>
                <a:latin typeface="宋体" pitchFamily="2" charset="-122"/>
              </a:rPr>
              <a:t>2</a:t>
            </a:r>
            <a:r>
              <a:rPr kumimoji="0" lang="zh-CN" altLang="en-US" sz="2400" b="1" dirty="0">
                <a:solidFill>
                  <a:srgbClr val="C00000"/>
                </a:solidFill>
                <a:latin typeface="宋体" pitchFamily="2" charset="-122"/>
              </a:rPr>
              <a:t>）加权平均滤波</a:t>
            </a:r>
          </a:p>
          <a:p>
            <a:pPr eaLnBrk="1" hangingPunct="1">
              <a:spcBef>
                <a:spcPct val="0"/>
              </a:spcBef>
            </a:pPr>
            <a:endParaRPr kumimoji="0" lang="zh-CN" altLang="en-US" sz="2400" b="1" dirty="0">
              <a:latin typeface="宋体" pitchFamily="2" charset="-122"/>
            </a:endParaRPr>
          </a:p>
          <a:p>
            <a:pPr eaLnBrk="1" hangingPunct="1">
              <a:spcBef>
                <a:spcPct val="0"/>
              </a:spcBef>
              <a:buFont typeface="Wingdings" panose="05000000000000000000" pitchFamily="2" charset="2"/>
              <a:buChar char="p"/>
            </a:pPr>
            <a:r>
              <a:rPr kumimoji="0" lang="zh-CN" altLang="en-US" sz="2400" b="1" dirty="0">
                <a:solidFill>
                  <a:srgbClr val="000080"/>
                </a:solidFill>
                <a:latin typeface="宋体" pitchFamily="2" charset="-122"/>
              </a:rPr>
              <a:t>算术平均值滤波存在</a:t>
            </a:r>
            <a:r>
              <a:rPr kumimoji="0" lang="zh-CN" altLang="en-US" sz="2400" b="1" dirty="0">
                <a:solidFill>
                  <a:srgbClr val="FF0000"/>
                </a:solidFill>
                <a:latin typeface="宋体" pitchFamily="2" charset="-122"/>
              </a:rPr>
              <a:t>平滑性</a:t>
            </a:r>
            <a:r>
              <a:rPr kumimoji="0" lang="zh-CN" altLang="en-US" sz="2400" b="1" dirty="0">
                <a:solidFill>
                  <a:srgbClr val="000080"/>
                </a:solidFill>
                <a:latin typeface="宋体" pitchFamily="2" charset="-122"/>
              </a:rPr>
              <a:t>和</a:t>
            </a:r>
            <a:r>
              <a:rPr kumimoji="0" lang="zh-CN" altLang="en-US" sz="2400" b="1" dirty="0">
                <a:solidFill>
                  <a:srgbClr val="FF0000"/>
                </a:solidFill>
                <a:latin typeface="宋体" pitchFamily="2" charset="-122"/>
              </a:rPr>
              <a:t>灵敏度</a:t>
            </a:r>
            <a:r>
              <a:rPr kumimoji="0" lang="zh-CN" altLang="en-US" sz="2400" b="1" dirty="0">
                <a:solidFill>
                  <a:srgbClr val="000080"/>
                </a:solidFill>
                <a:latin typeface="宋体" pitchFamily="2" charset="-122"/>
              </a:rPr>
              <a:t>的矛盾。采样次数太少则平滑效果差，次数太多则灵敏度下降，对测量参数的变化趋势不敏感。为协调两者关系，可采用加权平均滤波。</a:t>
            </a:r>
          </a:p>
          <a:p>
            <a:pPr eaLnBrk="1" hangingPunct="1">
              <a:spcBef>
                <a:spcPct val="0"/>
              </a:spcBef>
              <a:buFont typeface="Wingdings" panose="05000000000000000000" pitchFamily="2" charset="2"/>
              <a:buChar char="p"/>
            </a:pPr>
            <a:endParaRPr kumimoji="0" lang="zh-CN" altLang="en-US" sz="2400" b="1" dirty="0">
              <a:solidFill>
                <a:srgbClr val="000080"/>
              </a:solidFill>
              <a:latin typeface="宋体" pitchFamily="2" charset="-122"/>
            </a:endParaRPr>
          </a:p>
          <a:p>
            <a:pPr eaLnBrk="1" hangingPunct="1">
              <a:spcBef>
                <a:spcPct val="0"/>
              </a:spcBef>
              <a:buFont typeface="Wingdings" panose="05000000000000000000" pitchFamily="2" charset="2"/>
              <a:buChar char="p"/>
            </a:pPr>
            <a:r>
              <a:rPr kumimoji="0" lang="zh-CN" altLang="en-US" sz="2400" b="1" dirty="0">
                <a:solidFill>
                  <a:srgbClr val="000080"/>
                </a:solidFill>
                <a:latin typeface="宋体" pitchFamily="2" charset="-122"/>
              </a:rPr>
              <a:t>算术平均值滤波对每次采样值的加权系数相同，为</a:t>
            </a:r>
            <a:r>
              <a:rPr kumimoji="0" lang="en-US" altLang="zh-CN" sz="2400" b="1" dirty="0">
                <a:solidFill>
                  <a:srgbClr val="000080"/>
                </a:solidFill>
                <a:latin typeface="宋体" pitchFamily="2" charset="-122"/>
              </a:rPr>
              <a:t>1/N</a:t>
            </a:r>
            <a:r>
              <a:rPr kumimoji="0" lang="zh-CN" altLang="en-US" sz="2400" b="1" dirty="0">
                <a:solidFill>
                  <a:srgbClr val="000080"/>
                </a:solidFill>
                <a:latin typeface="宋体" pitchFamily="2" charset="-122"/>
              </a:rPr>
              <a:t>。加权平均滤波是对各次采样值采用不同的权系数，</a:t>
            </a:r>
            <a:r>
              <a:rPr kumimoji="0" lang="zh-CN" altLang="en-US" sz="2400" b="1" dirty="0">
                <a:solidFill>
                  <a:srgbClr val="FF0000"/>
                </a:solidFill>
                <a:latin typeface="宋体" pitchFamily="2" charset="-122"/>
              </a:rPr>
              <a:t>增加新采样值的权系数。</a:t>
            </a:r>
          </a:p>
        </p:txBody>
      </p:sp>
      <p:graphicFrame>
        <p:nvGraphicFramePr>
          <p:cNvPr id="4098" name="Object 3"/>
          <p:cNvGraphicFramePr>
            <a:graphicFrameLocks noGrp="1" noChangeAspect="1"/>
          </p:cNvGraphicFramePr>
          <p:nvPr>
            <p:ph sz="half" idx="2"/>
            <p:extLst>
              <p:ext uri="{D42A27DB-BD31-4B8C-83A1-F6EECF244321}">
                <p14:modId xmlns:p14="http://schemas.microsoft.com/office/powerpoint/2010/main" val="3448175077"/>
              </p:ext>
            </p:extLst>
          </p:nvPr>
        </p:nvGraphicFramePr>
        <p:xfrm>
          <a:off x="3275856" y="4437112"/>
          <a:ext cx="2303462" cy="1087437"/>
        </p:xfrm>
        <a:graphic>
          <a:graphicData uri="http://schemas.openxmlformats.org/presentationml/2006/ole">
            <mc:AlternateContent xmlns:mc="http://schemas.openxmlformats.org/markup-compatibility/2006">
              <mc:Choice xmlns:v="urn:schemas-microsoft-com:vml" Requires="v">
                <p:oleObj spid="_x0000_s4118" name="Equation" r:id="rId3" imgW="914400" imgH="431640" progId="Equation.DSMT4">
                  <p:embed/>
                </p:oleObj>
              </mc:Choice>
              <mc:Fallback>
                <p:oleObj name="Equation" r:id="rId3" imgW="914400" imgH="4316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4437112"/>
                        <a:ext cx="2303462" cy="1087437"/>
                      </a:xfrm>
                      <a:prstGeom prst="rect">
                        <a:avLst/>
                      </a:prstGeom>
                      <a:solidFill>
                        <a:srgbClr val="CC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3"/>
          <p:cNvSpPr>
            <a:spLocks noGrp="1" noChangeArrowheads="1"/>
          </p:cNvSpPr>
          <p:nvPr>
            <p:ph idx="1"/>
          </p:nvPr>
        </p:nvSpPr>
        <p:spPr>
          <a:xfrm>
            <a:off x="358153" y="842775"/>
            <a:ext cx="8496300" cy="5153881"/>
          </a:xfrm>
        </p:spPr>
        <p:txBody>
          <a:bodyPr/>
          <a:lstStyle/>
          <a:p>
            <a:pPr eaLnBrk="1" hangingPunct="1">
              <a:spcBef>
                <a:spcPct val="0"/>
              </a:spcBef>
              <a:buClr>
                <a:schemeClr val="bg1"/>
              </a:buClr>
              <a:buSzTx/>
              <a:buFont typeface="Wingdings" panose="05000000000000000000" pitchFamily="2" charset="2"/>
              <a:buChar char="p"/>
            </a:pPr>
            <a:r>
              <a:rPr kumimoji="0" lang="zh-CN" altLang="en-US" sz="2400" b="1" dirty="0">
                <a:solidFill>
                  <a:srgbClr val="000080"/>
                </a:solidFill>
                <a:latin typeface="宋体" pitchFamily="2" charset="-122"/>
              </a:rPr>
              <a:t>式中，第</a:t>
            </a:r>
            <a:r>
              <a:rPr kumimoji="0" lang="en-US" altLang="zh-CN" sz="2400" b="1" dirty="0">
                <a:solidFill>
                  <a:srgbClr val="000080"/>
                </a:solidFill>
                <a:latin typeface="宋体" pitchFamily="2" charset="-122"/>
              </a:rPr>
              <a:t>N</a:t>
            </a:r>
            <a:r>
              <a:rPr kumimoji="0" lang="zh-CN" altLang="en-US" sz="2400" b="1" dirty="0">
                <a:solidFill>
                  <a:srgbClr val="000080"/>
                </a:solidFill>
                <a:latin typeface="宋体" pitchFamily="2" charset="-122"/>
              </a:rPr>
              <a:t>次为最新值，</a:t>
            </a:r>
            <a:r>
              <a:rPr kumimoji="0" lang="en-US" altLang="zh-CN" sz="2400" b="1" dirty="0">
                <a:solidFill>
                  <a:srgbClr val="000080"/>
                </a:solidFill>
                <a:latin typeface="宋体" pitchFamily="2" charset="-122"/>
              </a:rPr>
              <a:t>C</a:t>
            </a:r>
            <a:r>
              <a:rPr kumimoji="0" lang="en-US" altLang="zh-CN" sz="2400" b="1" baseline="-25000" dirty="0">
                <a:solidFill>
                  <a:srgbClr val="000080"/>
                </a:solidFill>
                <a:latin typeface="宋体" pitchFamily="2" charset="-122"/>
              </a:rPr>
              <a:t>1</a:t>
            </a:r>
            <a:r>
              <a:rPr kumimoji="0" lang="zh-CN" altLang="en-US" sz="2400" b="1" dirty="0">
                <a:solidFill>
                  <a:srgbClr val="000080"/>
                </a:solidFill>
                <a:latin typeface="宋体" pitchFamily="2" charset="-122"/>
              </a:rPr>
              <a:t>、</a:t>
            </a:r>
            <a:r>
              <a:rPr kumimoji="0" lang="en-US" altLang="zh-CN" sz="2400" b="1" dirty="0">
                <a:solidFill>
                  <a:srgbClr val="000080"/>
                </a:solidFill>
                <a:latin typeface="宋体" pitchFamily="2" charset="-122"/>
              </a:rPr>
              <a:t>C</a:t>
            </a:r>
            <a:r>
              <a:rPr kumimoji="0" lang="en-US" altLang="zh-CN" sz="2400" b="1" baseline="-25000" dirty="0">
                <a:solidFill>
                  <a:srgbClr val="000080"/>
                </a:solidFill>
                <a:latin typeface="宋体" pitchFamily="2" charset="-122"/>
              </a:rPr>
              <a:t>2</a:t>
            </a:r>
            <a:r>
              <a:rPr kumimoji="0" lang="zh-CN" altLang="en-US" sz="2400" b="1" dirty="0">
                <a:solidFill>
                  <a:srgbClr val="000080"/>
                </a:solidFill>
                <a:latin typeface="宋体" pitchFamily="2" charset="-122"/>
              </a:rPr>
              <a:t>、</a:t>
            </a:r>
            <a:r>
              <a:rPr kumimoji="0" lang="en-US" altLang="zh-CN" sz="2400" b="1" dirty="0">
                <a:solidFill>
                  <a:srgbClr val="000080"/>
                </a:solidFill>
                <a:latin typeface="宋体" pitchFamily="2" charset="-122"/>
              </a:rPr>
              <a:t>…</a:t>
            </a:r>
            <a:r>
              <a:rPr kumimoji="0" lang="zh-CN" altLang="en-US" sz="2400" b="1" dirty="0">
                <a:solidFill>
                  <a:srgbClr val="000080"/>
                </a:solidFill>
                <a:latin typeface="宋体" pitchFamily="2" charset="-122"/>
              </a:rPr>
              <a:t>、</a:t>
            </a:r>
            <a:r>
              <a:rPr kumimoji="0" lang="en-US" altLang="zh-CN" sz="2400" b="1" dirty="0">
                <a:solidFill>
                  <a:srgbClr val="000080"/>
                </a:solidFill>
                <a:latin typeface="宋体" pitchFamily="2" charset="-122"/>
              </a:rPr>
              <a:t>C</a:t>
            </a:r>
            <a:r>
              <a:rPr kumimoji="0" lang="en-US" altLang="zh-CN" sz="2400" b="1" baseline="-25000" dirty="0">
                <a:solidFill>
                  <a:srgbClr val="000080"/>
                </a:solidFill>
                <a:latin typeface="宋体" pitchFamily="2" charset="-122"/>
              </a:rPr>
              <a:t>N</a:t>
            </a:r>
            <a:r>
              <a:rPr kumimoji="0" lang="en-US" altLang="zh-CN" sz="2400" b="1" dirty="0">
                <a:solidFill>
                  <a:srgbClr val="000080"/>
                </a:solidFill>
                <a:latin typeface="宋体" pitchFamily="2" charset="-122"/>
              </a:rPr>
              <a:t> </a:t>
            </a:r>
            <a:r>
              <a:rPr kumimoji="0" lang="zh-CN" altLang="en-US" sz="2400" b="1" dirty="0">
                <a:solidFill>
                  <a:srgbClr val="000080"/>
                </a:solidFill>
                <a:latin typeface="宋体" pitchFamily="2" charset="-122"/>
              </a:rPr>
              <a:t>为加权系数，一般满足下式：</a:t>
            </a:r>
          </a:p>
          <a:p>
            <a:pPr eaLnBrk="1" hangingPunct="1">
              <a:spcBef>
                <a:spcPct val="0"/>
              </a:spcBef>
              <a:buFont typeface="Wingdings" pitchFamily="2" charset="2"/>
              <a:buNone/>
            </a:pPr>
            <a:r>
              <a:rPr kumimoji="0" lang="en-US" altLang="zh-CN" sz="2400" b="1" dirty="0">
                <a:solidFill>
                  <a:srgbClr val="000080"/>
                </a:solidFill>
                <a:latin typeface="宋体" pitchFamily="2" charset="-122"/>
              </a:rPr>
              <a:t>			C</a:t>
            </a:r>
            <a:r>
              <a:rPr kumimoji="0" lang="en-US" altLang="zh-CN" sz="2400" b="1" baseline="-25000" dirty="0">
                <a:solidFill>
                  <a:srgbClr val="000080"/>
                </a:solidFill>
                <a:latin typeface="宋体" pitchFamily="2" charset="-122"/>
              </a:rPr>
              <a:t>1</a:t>
            </a:r>
            <a:r>
              <a:rPr kumimoji="0" lang="en-US" altLang="zh-CN" sz="2400" b="1" dirty="0">
                <a:solidFill>
                  <a:srgbClr val="000080"/>
                </a:solidFill>
                <a:latin typeface="宋体" pitchFamily="2" charset="-122"/>
              </a:rPr>
              <a:t> + C</a:t>
            </a:r>
            <a:r>
              <a:rPr kumimoji="0" lang="en-US" altLang="zh-CN" sz="2400" b="1" baseline="-25000" dirty="0">
                <a:solidFill>
                  <a:srgbClr val="000080"/>
                </a:solidFill>
                <a:latin typeface="宋体" pitchFamily="2" charset="-122"/>
              </a:rPr>
              <a:t>2</a:t>
            </a:r>
            <a:r>
              <a:rPr kumimoji="0" lang="en-US" altLang="zh-CN" sz="2400" b="1" dirty="0">
                <a:solidFill>
                  <a:srgbClr val="000080"/>
                </a:solidFill>
                <a:latin typeface="宋体" pitchFamily="2" charset="-122"/>
              </a:rPr>
              <a:t> + … + C</a:t>
            </a:r>
            <a:r>
              <a:rPr kumimoji="0" lang="en-US" altLang="zh-CN" sz="2400" b="1" baseline="-25000" dirty="0">
                <a:solidFill>
                  <a:srgbClr val="000080"/>
                </a:solidFill>
                <a:latin typeface="宋体" pitchFamily="2" charset="-122"/>
              </a:rPr>
              <a:t>N</a:t>
            </a:r>
            <a:r>
              <a:rPr kumimoji="0" lang="en-US" altLang="zh-CN" sz="2400" b="1" dirty="0">
                <a:solidFill>
                  <a:srgbClr val="000080"/>
                </a:solidFill>
                <a:latin typeface="宋体" pitchFamily="2" charset="-122"/>
              </a:rPr>
              <a:t> = 1</a:t>
            </a:r>
          </a:p>
          <a:p>
            <a:pPr eaLnBrk="1" hangingPunct="1">
              <a:spcBef>
                <a:spcPct val="0"/>
              </a:spcBef>
              <a:buFont typeface="Wingdings" pitchFamily="2" charset="2"/>
              <a:buNone/>
            </a:pPr>
            <a:r>
              <a:rPr kumimoji="0" lang="en-US" altLang="zh-CN" sz="2400" b="1" dirty="0">
                <a:solidFill>
                  <a:srgbClr val="000080"/>
                </a:solidFill>
                <a:latin typeface="宋体" pitchFamily="2" charset="-122"/>
              </a:rPr>
              <a:t>			C</a:t>
            </a:r>
            <a:r>
              <a:rPr kumimoji="0" lang="en-US" altLang="zh-CN" sz="2400" b="1" baseline="-25000" dirty="0">
                <a:solidFill>
                  <a:srgbClr val="000080"/>
                </a:solidFill>
                <a:latin typeface="宋体" pitchFamily="2" charset="-122"/>
              </a:rPr>
              <a:t>N</a:t>
            </a:r>
            <a:r>
              <a:rPr kumimoji="0" lang="en-US" altLang="zh-CN" sz="2400" b="1" dirty="0">
                <a:solidFill>
                  <a:srgbClr val="000080"/>
                </a:solidFill>
                <a:latin typeface="宋体" pitchFamily="2" charset="-122"/>
              </a:rPr>
              <a:t> &gt; C</a:t>
            </a:r>
            <a:r>
              <a:rPr kumimoji="0" lang="en-US" altLang="zh-CN" sz="2400" b="1" baseline="-25000" dirty="0">
                <a:solidFill>
                  <a:srgbClr val="000080"/>
                </a:solidFill>
                <a:latin typeface="宋体" pitchFamily="2" charset="-122"/>
              </a:rPr>
              <a:t>N-1</a:t>
            </a:r>
            <a:r>
              <a:rPr kumimoji="0" lang="en-US" altLang="zh-CN" sz="2400" b="1" dirty="0">
                <a:solidFill>
                  <a:srgbClr val="000080"/>
                </a:solidFill>
                <a:latin typeface="宋体" pitchFamily="2" charset="-122"/>
              </a:rPr>
              <a:t> &gt; …C</a:t>
            </a:r>
            <a:r>
              <a:rPr kumimoji="0" lang="en-US" altLang="zh-CN" sz="2400" b="1" baseline="-25000" dirty="0">
                <a:solidFill>
                  <a:srgbClr val="000080"/>
                </a:solidFill>
                <a:latin typeface="宋体" pitchFamily="2" charset="-122"/>
              </a:rPr>
              <a:t>1</a:t>
            </a:r>
            <a:r>
              <a:rPr kumimoji="0" lang="en-US" altLang="zh-CN" sz="2400" b="1" dirty="0">
                <a:solidFill>
                  <a:srgbClr val="000080"/>
                </a:solidFill>
                <a:latin typeface="宋体" pitchFamily="2" charset="-122"/>
              </a:rPr>
              <a:t> &gt; 0</a:t>
            </a:r>
          </a:p>
          <a:p>
            <a:pPr eaLnBrk="1" hangingPunct="1">
              <a:spcBef>
                <a:spcPct val="0"/>
              </a:spcBef>
              <a:buClrTx/>
              <a:buSzTx/>
              <a:buFontTx/>
              <a:buNone/>
            </a:pPr>
            <a:r>
              <a:rPr kumimoji="0" lang="en-US" altLang="zh-CN" sz="2400" b="1" dirty="0">
                <a:solidFill>
                  <a:srgbClr val="000080"/>
                </a:solidFill>
                <a:latin typeface="宋体" pitchFamily="2" charset="-122"/>
              </a:rPr>
              <a:t>	C</a:t>
            </a:r>
            <a:r>
              <a:rPr kumimoji="0" lang="en-US" altLang="zh-CN" sz="2400" b="1" baseline="-25000" dirty="0">
                <a:solidFill>
                  <a:srgbClr val="000080"/>
                </a:solidFill>
                <a:latin typeface="宋体" pitchFamily="2" charset="-122"/>
              </a:rPr>
              <a:t>1</a:t>
            </a:r>
            <a:r>
              <a:rPr kumimoji="0" lang="zh-CN" altLang="en-US" sz="2400" b="1" dirty="0">
                <a:solidFill>
                  <a:srgbClr val="000080"/>
                </a:solidFill>
                <a:latin typeface="宋体" pitchFamily="2" charset="-122"/>
              </a:rPr>
              <a:t>、</a:t>
            </a:r>
            <a:r>
              <a:rPr kumimoji="0" lang="en-US" altLang="zh-CN" sz="2400" b="1" dirty="0">
                <a:solidFill>
                  <a:srgbClr val="000080"/>
                </a:solidFill>
                <a:latin typeface="宋体" pitchFamily="2" charset="-122"/>
              </a:rPr>
              <a:t>C</a:t>
            </a:r>
            <a:r>
              <a:rPr kumimoji="0" lang="en-US" altLang="zh-CN" sz="2400" b="1" baseline="-25000" dirty="0">
                <a:solidFill>
                  <a:srgbClr val="000080"/>
                </a:solidFill>
                <a:latin typeface="宋体" pitchFamily="2" charset="-122"/>
              </a:rPr>
              <a:t>2</a:t>
            </a:r>
            <a:r>
              <a:rPr kumimoji="0" lang="zh-CN" altLang="en-US" sz="2400" b="1" dirty="0">
                <a:solidFill>
                  <a:srgbClr val="000080"/>
                </a:solidFill>
                <a:latin typeface="宋体" pitchFamily="2" charset="-122"/>
              </a:rPr>
              <a:t>、</a:t>
            </a:r>
            <a:r>
              <a:rPr kumimoji="0" lang="en-US" altLang="zh-CN" sz="2400" b="1" dirty="0">
                <a:solidFill>
                  <a:srgbClr val="000080"/>
                </a:solidFill>
                <a:latin typeface="宋体" pitchFamily="2" charset="-122"/>
              </a:rPr>
              <a:t>…</a:t>
            </a:r>
            <a:r>
              <a:rPr kumimoji="0" lang="zh-CN" altLang="en-US" sz="2400" b="1" dirty="0">
                <a:solidFill>
                  <a:srgbClr val="000080"/>
                </a:solidFill>
                <a:latin typeface="宋体" pitchFamily="2" charset="-122"/>
              </a:rPr>
              <a:t>、</a:t>
            </a:r>
            <a:r>
              <a:rPr kumimoji="0" lang="en-US" altLang="zh-CN" sz="2400" b="1" dirty="0">
                <a:solidFill>
                  <a:srgbClr val="000080"/>
                </a:solidFill>
                <a:latin typeface="宋体" pitchFamily="2" charset="-122"/>
              </a:rPr>
              <a:t>C</a:t>
            </a:r>
            <a:r>
              <a:rPr kumimoji="0" lang="en-US" altLang="zh-CN" sz="2400" b="1" baseline="-25000" dirty="0">
                <a:solidFill>
                  <a:srgbClr val="000080"/>
                </a:solidFill>
                <a:latin typeface="宋体" pitchFamily="2" charset="-122"/>
              </a:rPr>
              <a:t>N</a:t>
            </a:r>
            <a:r>
              <a:rPr kumimoji="0" lang="zh-CN" altLang="en-US" sz="2400" b="1" dirty="0">
                <a:solidFill>
                  <a:srgbClr val="000080"/>
                </a:solidFill>
                <a:latin typeface="宋体" pitchFamily="2" charset="-122"/>
              </a:rPr>
              <a:t>的取值根据具体情况选取，并通过调试确定。</a:t>
            </a:r>
          </a:p>
          <a:p>
            <a:pPr eaLnBrk="1" hangingPunct="1">
              <a:spcBef>
                <a:spcPct val="0"/>
              </a:spcBef>
              <a:buClrTx/>
              <a:buSzTx/>
              <a:buFontTx/>
              <a:buNone/>
            </a:pPr>
            <a:endParaRPr kumimoji="0" lang="zh-CN" altLang="en-US" sz="2400" b="1" dirty="0">
              <a:solidFill>
                <a:srgbClr val="000080"/>
              </a:solidFill>
              <a:latin typeface="宋体" pitchFamily="2" charset="-122"/>
            </a:endParaRPr>
          </a:p>
          <a:p>
            <a:pPr eaLnBrk="1" hangingPunct="1">
              <a:spcBef>
                <a:spcPct val="0"/>
              </a:spcBef>
              <a:buClr>
                <a:schemeClr val="bg1"/>
              </a:buClr>
              <a:buSzTx/>
              <a:buFont typeface="Wingdings" panose="05000000000000000000" pitchFamily="2" charset="2"/>
              <a:buChar char="p"/>
            </a:pPr>
            <a:r>
              <a:rPr kumimoji="0" lang="zh-CN" altLang="en-US" sz="2400" b="1" dirty="0">
                <a:solidFill>
                  <a:srgbClr val="000080"/>
                </a:solidFill>
                <a:latin typeface="宋体" pitchFamily="2" charset="-122"/>
              </a:rPr>
              <a:t>加权平均滤波能</a:t>
            </a:r>
            <a:r>
              <a:rPr kumimoji="0" lang="zh-CN" altLang="en-US" sz="2400" b="1" dirty="0">
                <a:solidFill>
                  <a:srgbClr val="FF0000"/>
                </a:solidFill>
                <a:latin typeface="宋体" pitchFamily="2" charset="-122"/>
              </a:rPr>
              <a:t>协调系统的平滑度和灵敏度的矛盾</a:t>
            </a:r>
            <a:r>
              <a:rPr kumimoji="0" lang="zh-CN" altLang="en-US" sz="2400" b="1" dirty="0">
                <a:solidFill>
                  <a:srgbClr val="000080"/>
                </a:solidFill>
                <a:latin typeface="宋体" pitchFamily="2" charset="-122"/>
              </a:rPr>
              <a:t>，提高灵敏度，适用于纯滞后较大的对象。</a:t>
            </a:r>
          </a:p>
          <a:p>
            <a:pPr eaLnBrk="1" hangingPunct="1">
              <a:spcBef>
                <a:spcPct val="0"/>
              </a:spcBef>
              <a:buClrTx/>
              <a:buSzTx/>
              <a:buFontTx/>
              <a:buNone/>
            </a:pPr>
            <a:endParaRPr kumimoji="0" lang="zh-CN" altLang="en-US" sz="2400" b="1" dirty="0">
              <a:solidFill>
                <a:srgbClr val="000080"/>
              </a:solidFill>
              <a:latin typeface="宋体" pitchFamily="2" charset="-122"/>
            </a:endParaRPr>
          </a:p>
          <a:p>
            <a:pPr eaLnBrk="1" hangingPunct="1">
              <a:spcBef>
                <a:spcPct val="0"/>
              </a:spcBef>
              <a:buClr>
                <a:schemeClr val="bg1"/>
              </a:buClr>
              <a:buSzTx/>
              <a:buFont typeface="Wingdings" panose="05000000000000000000" pitchFamily="2" charset="2"/>
              <a:buChar char="p"/>
            </a:pPr>
            <a:r>
              <a:rPr kumimoji="0" lang="zh-CN" altLang="en-US" sz="2400" b="1" dirty="0">
                <a:solidFill>
                  <a:srgbClr val="000080"/>
                </a:solidFill>
                <a:latin typeface="宋体" pitchFamily="2" charset="-122"/>
              </a:rPr>
              <a:t>例如，某纯滞后时间为</a:t>
            </a:r>
            <a:r>
              <a:rPr kumimoji="0" lang="en-US" altLang="zh-CN" sz="2400" b="1" dirty="0">
                <a:solidFill>
                  <a:srgbClr val="000080"/>
                </a:solidFill>
                <a:latin typeface="宋体" pitchFamily="2" charset="-122"/>
              </a:rPr>
              <a:t>τ</a:t>
            </a:r>
            <a:r>
              <a:rPr kumimoji="0" lang="zh-CN" altLang="en-US" sz="2400" b="1" dirty="0">
                <a:solidFill>
                  <a:srgbClr val="000080"/>
                </a:solidFill>
                <a:latin typeface="宋体" pitchFamily="2" charset="-122"/>
              </a:rPr>
              <a:t>的被控对象，采用</a:t>
            </a:r>
            <a:r>
              <a:rPr kumimoji="0" lang="en-US" altLang="zh-CN" sz="2400" b="1" dirty="0">
                <a:solidFill>
                  <a:srgbClr val="000080"/>
                </a:solidFill>
                <a:latin typeface="宋体" pitchFamily="2" charset="-122"/>
              </a:rPr>
              <a:t>m =4</a:t>
            </a:r>
            <a:r>
              <a:rPr kumimoji="0" lang="zh-CN" altLang="en-US" sz="2400" b="1" dirty="0">
                <a:solidFill>
                  <a:srgbClr val="000080"/>
                </a:solidFill>
                <a:latin typeface="宋体" pitchFamily="2" charset="-122"/>
              </a:rPr>
              <a:t>的加权平均滤波算式为</a:t>
            </a:r>
          </a:p>
          <a:p>
            <a:pPr eaLnBrk="1" hangingPunct="1">
              <a:spcBef>
                <a:spcPct val="0"/>
              </a:spcBef>
              <a:buClrTx/>
              <a:buSzTx/>
              <a:buFontTx/>
              <a:buNone/>
            </a:pPr>
            <a:r>
              <a:rPr kumimoji="0" lang="en-US" altLang="zh-CN" sz="2400" b="1" dirty="0">
                <a:solidFill>
                  <a:schemeClr val="bg1"/>
                </a:solidFill>
                <a:latin typeface="宋体" pitchFamily="2" charset="-122"/>
              </a:rPr>
              <a:t>		y(k)=C</a:t>
            </a:r>
            <a:r>
              <a:rPr kumimoji="0" lang="en-US" altLang="zh-CN" sz="2400" b="1" baseline="-25000" dirty="0">
                <a:solidFill>
                  <a:schemeClr val="bg1"/>
                </a:solidFill>
                <a:latin typeface="宋体" pitchFamily="2" charset="-122"/>
              </a:rPr>
              <a:t>1 </a:t>
            </a:r>
            <a:r>
              <a:rPr kumimoji="0" lang="en-US" altLang="zh-CN" sz="2400" b="1" dirty="0">
                <a:solidFill>
                  <a:schemeClr val="bg1"/>
                </a:solidFill>
                <a:latin typeface="宋体" pitchFamily="2" charset="-122"/>
              </a:rPr>
              <a:t>x</a:t>
            </a:r>
            <a:r>
              <a:rPr kumimoji="0" lang="en-US" altLang="zh-CN" sz="2400" b="1" baseline="-25000" dirty="0">
                <a:solidFill>
                  <a:schemeClr val="bg1"/>
                </a:solidFill>
                <a:latin typeface="宋体" pitchFamily="2" charset="-122"/>
              </a:rPr>
              <a:t>1</a:t>
            </a:r>
            <a:r>
              <a:rPr kumimoji="0" lang="en-US" altLang="zh-CN" sz="2400" b="1" dirty="0">
                <a:solidFill>
                  <a:schemeClr val="bg1"/>
                </a:solidFill>
                <a:latin typeface="宋体" pitchFamily="2" charset="-122"/>
              </a:rPr>
              <a:t>+ C</a:t>
            </a:r>
            <a:r>
              <a:rPr kumimoji="0" lang="en-US" altLang="zh-CN" sz="2400" b="1" baseline="-25000" dirty="0">
                <a:solidFill>
                  <a:schemeClr val="bg1"/>
                </a:solidFill>
                <a:latin typeface="宋体" pitchFamily="2" charset="-122"/>
              </a:rPr>
              <a:t>2</a:t>
            </a:r>
            <a:r>
              <a:rPr kumimoji="0" lang="en-US" altLang="zh-CN" sz="2400" b="1" dirty="0">
                <a:solidFill>
                  <a:schemeClr val="bg1"/>
                </a:solidFill>
                <a:latin typeface="宋体" pitchFamily="2" charset="-122"/>
              </a:rPr>
              <a:t> x</a:t>
            </a:r>
            <a:r>
              <a:rPr kumimoji="0" lang="en-US" altLang="zh-CN" sz="2400" b="1" baseline="-25000" dirty="0">
                <a:solidFill>
                  <a:schemeClr val="bg1"/>
                </a:solidFill>
                <a:latin typeface="宋体" pitchFamily="2" charset="-122"/>
              </a:rPr>
              <a:t>2</a:t>
            </a:r>
            <a:r>
              <a:rPr kumimoji="0" lang="en-US" altLang="zh-CN" sz="2400" b="1" dirty="0">
                <a:solidFill>
                  <a:schemeClr val="bg1"/>
                </a:solidFill>
                <a:latin typeface="宋体" pitchFamily="2" charset="-122"/>
              </a:rPr>
              <a:t>+ C</a:t>
            </a:r>
            <a:r>
              <a:rPr kumimoji="0" lang="en-US" altLang="zh-CN" sz="2400" b="1" baseline="-25000" dirty="0">
                <a:solidFill>
                  <a:schemeClr val="bg1"/>
                </a:solidFill>
                <a:latin typeface="宋体" pitchFamily="2" charset="-122"/>
              </a:rPr>
              <a:t>3</a:t>
            </a:r>
            <a:r>
              <a:rPr kumimoji="0" lang="en-US" altLang="zh-CN" sz="2400" b="1" dirty="0">
                <a:solidFill>
                  <a:schemeClr val="bg1"/>
                </a:solidFill>
                <a:latin typeface="宋体" pitchFamily="2" charset="-122"/>
              </a:rPr>
              <a:t>x</a:t>
            </a:r>
            <a:r>
              <a:rPr kumimoji="0" lang="en-US" altLang="zh-CN" sz="2400" b="1" baseline="-25000" dirty="0">
                <a:solidFill>
                  <a:schemeClr val="bg1"/>
                </a:solidFill>
                <a:latin typeface="宋体" pitchFamily="2" charset="-122"/>
              </a:rPr>
              <a:t>3</a:t>
            </a:r>
            <a:r>
              <a:rPr kumimoji="0" lang="en-US" altLang="zh-CN" sz="2400" b="1" dirty="0">
                <a:solidFill>
                  <a:schemeClr val="bg1"/>
                </a:solidFill>
                <a:latin typeface="宋体" pitchFamily="2" charset="-122"/>
              </a:rPr>
              <a:t> + C</a:t>
            </a:r>
            <a:r>
              <a:rPr kumimoji="0" lang="en-US" altLang="zh-CN" sz="2400" b="1" baseline="-25000" dirty="0">
                <a:solidFill>
                  <a:schemeClr val="bg1"/>
                </a:solidFill>
                <a:latin typeface="宋体" pitchFamily="2" charset="-122"/>
              </a:rPr>
              <a:t>4</a:t>
            </a:r>
            <a:r>
              <a:rPr kumimoji="0" lang="en-US" altLang="zh-CN" sz="2400" b="1" dirty="0">
                <a:solidFill>
                  <a:schemeClr val="bg1"/>
                </a:solidFill>
                <a:latin typeface="宋体" pitchFamily="2" charset="-122"/>
              </a:rPr>
              <a:t>x</a:t>
            </a:r>
            <a:r>
              <a:rPr kumimoji="0" lang="en-US" altLang="zh-CN" sz="2400" b="1" baseline="-25000" dirty="0">
                <a:solidFill>
                  <a:schemeClr val="bg1"/>
                </a:solidFill>
                <a:latin typeface="宋体" pitchFamily="2" charset="-122"/>
              </a:rPr>
              <a:t>4 </a:t>
            </a:r>
            <a:r>
              <a:rPr kumimoji="0" lang="zh-CN" altLang="en-US" sz="2400" b="1" dirty="0">
                <a:solidFill>
                  <a:schemeClr val="bg1"/>
                </a:solidFill>
                <a:latin typeface="宋体" pitchFamily="2" charset="-122"/>
              </a:rPr>
              <a:t>，</a:t>
            </a:r>
            <a:endParaRPr kumimoji="0" lang="en-US" altLang="zh-CN" sz="2400" b="1" dirty="0">
              <a:solidFill>
                <a:schemeClr val="bg1"/>
              </a:solidFill>
              <a:latin typeface="宋体" pitchFamily="2" charset="-122"/>
            </a:endParaRPr>
          </a:p>
          <a:p>
            <a:pPr eaLnBrk="1" hangingPunct="1">
              <a:spcBef>
                <a:spcPct val="0"/>
              </a:spcBef>
              <a:buClrTx/>
              <a:buSzTx/>
              <a:buFontTx/>
              <a:buNone/>
            </a:pPr>
            <a:r>
              <a:rPr kumimoji="0" lang="zh-CN" altLang="en-US" sz="2400" b="1" dirty="0">
                <a:solidFill>
                  <a:schemeClr val="bg1"/>
                </a:solidFill>
                <a:latin typeface="宋体" pitchFamily="2" charset="-122"/>
              </a:rPr>
              <a:t>    </a:t>
            </a:r>
          </a:p>
        </p:txBody>
      </p:sp>
      <p:sp>
        <p:nvSpPr>
          <p:cNvPr id="5128" name="Rectangle 5"/>
          <p:cNvSpPr>
            <a:spLocks noChangeArrowheads="1"/>
          </p:cNvSpPr>
          <p:nvPr/>
        </p:nvSpPr>
        <p:spPr bwMode="auto">
          <a:xfrm>
            <a:off x="1116013" y="5772150"/>
            <a:ext cx="5767387" cy="0"/>
          </a:xfrm>
          <a:prstGeom prst="rect">
            <a:avLst/>
          </a:prstGeom>
          <a:noFill/>
          <a:ln w="9525" algn="ctr">
            <a:noFill/>
            <a:miter lim="800000"/>
            <a:headEnd/>
            <a:tailEnd/>
          </a:ln>
        </p:spPr>
        <p:txBody>
          <a:bodyPr wrap="none" anchor="ctr">
            <a:spAutoFit/>
          </a:bodyPr>
          <a:lstStyle/>
          <a:p>
            <a:endParaRPr lang="zh-CN" altLang="en-US"/>
          </a:p>
        </p:txBody>
      </p:sp>
      <p:grpSp>
        <p:nvGrpSpPr>
          <p:cNvPr id="5129" name="Group 6"/>
          <p:cNvGrpSpPr>
            <a:grpSpLocks/>
          </p:cNvGrpSpPr>
          <p:nvPr/>
        </p:nvGrpSpPr>
        <p:grpSpPr bwMode="auto">
          <a:xfrm>
            <a:off x="2843808" y="4797152"/>
            <a:ext cx="4530725" cy="1368425"/>
            <a:chOff x="728" y="768"/>
            <a:chExt cx="4524" cy="768"/>
          </a:xfrm>
        </p:grpSpPr>
        <p:grpSp>
          <p:nvGrpSpPr>
            <p:cNvPr id="5130" name="Group 7"/>
            <p:cNvGrpSpPr>
              <a:grpSpLocks/>
            </p:cNvGrpSpPr>
            <p:nvPr/>
          </p:nvGrpSpPr>
          <p:grpSpPr bwMode="auto">
            <a:xfrm>
              <a:off x="728" y="768"/>
              <a:ext cx="4251" cy="768"/>
              <a:chOff x="728" y="768"/>
              <a:chExt cx="4251" cy="768"/>
            </a:xfrm>
          </p:grpSpPr>
          <p:sp>
            <p:nvSpPr>
              <p:cNvPr id="5132" name="Rectangle 8"/>
              <p:cNvSpPr>
                <a:spLocks noChangeArrowheads="1"/>
              </p:cNvSpPr>
              <p:nvPr/>
            </p:nvSpPr>
            <p:spPr bwMode="auto">
              <a:xfrm>
                <a:off x="2590" y="969"/>
                <a:ext cx="260" cy="154"/>
              </a:xfrm>
              <a:prstGeom prst="rect">
                <a:avLst/>
              </a:prstGeom>
              <a:noFill/>
              <a:ln w="9525" algn="ctr">
                <a:noFill/>
                <a:miter lim="800000"/>
                <a:headEnd/>
                <a:tailEnd/>
              </a:ln>
            </p:spPr>
            <p:txBody>
              <a:bodyPr wrap="none" anchor="ctr">
                <a:spAutoFit/>
              </a:bodyPr>
              <a:lstStyle/>
              <a:p>
                <a:pPr>
                  <a:spcBef>
                    <a:spcPct val="0"/>
                  </a:spcBef>
                </a:pPr>
                <a:r>
                  <a:rPr lang="en-US" altLang="zh-CN" sz="1200" b="0">
                    <a:latin typeface="Times New Roman" pitchFamily="18" charset="0"/>
                    <a:cs typeface="Times New Roman" pitchFamily="18" charset="0"/>
                  </a:rPr>
                  <a:t>, </a:t>
                </a:r>
                <a:endParaRPr lang="en-US" altLang="zh-CN" sz="1800" b="0"/>
              </a:p>
            </p:txBody>
          </p:sp>
          <p:grpSp>
            <p:nvGrpSpPr>
              <p:cNvPr id="5133" name="Group 9"/>
              <p:cNvGrpSpPr>
                <a:grpSpLocks/>
              </p:cNvGrpSpPr>
              <p:nvPr/>
            </p:nvGrpSpPr>
            <p:grpSpPr bwMode="auto">
              <a:xfrm>
                <a:off x="728" y="768"/>
                <a:ext cx="4251" cy="768"/>
                <a:chOff x="728" y="768"/>
                <a:chExt cx="4251" cy="768"/>
              </a:xfrm>
            </p:grpSpPr>
            <p:graphicFrame>
              <p:nvGraphicFramePr>
                <p:cNvPr id="5122" name="Object 3"/>
                <p:cNvGraphicFramePr>
                  <a:graphicFrameLocks noChangeAspect="1"/>
                </p:cNvGraphicFramePr>
                <p:nvPr>
                  <p:extLst>
                    <p:ext uri="{D42A27DB-BD31-4B8C-83A1-F6EECF244321}">
                      <p14:modId xmlns:p14="http://schemas.microsoft.com/office/powerpoint/2010/main" val="3883397922"/>
                    </p:ext>
                  </p:extLst>
                </p:nvPr>
              </p:nvGraphicFramePr>
              <p:xfrm>
                <a:off x="728" y="768"/>
                <a:ext cx="856" cy="383"/>
              </p:xfrm>
              <a:graphic>
                <a:graphicData uri="http://schemas.openxmlformats.org/presentationml/2006/ole">
                  <mc:AlternateContent xmlns:mc="http://schemas.openxmlformats.org/markup-compatibility/2006">
                    <mc:Choice xmlns:v="urn:schemas-microsoft-com:vml" Requires="v">
                      <p:oleObj spid="_x0000_s5227" name="Equation" r:id="rId3" imgW="622030" imgH="431613" progId="Equation.DSMT4">
                        <p:embed/>
                      </p:oleObj>
                    </mc:Choice>
                    <mc:Fallback>
                      <p:oleObj name="Equation" r:id="rId3" imgW="622030" imgH="431613"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 y="768"/>
                              <a:ext cx="856" cy="383"/>
                            </a:xfrm>
                            <a:prstGeom prst="rect">
                              <a:avLst/>
                            </a:prstGeom>
                            <a:solidFill>
                              <a:schemeClr val="accent5"/>
                            </a:solidFill>
                          </p:spPr>
                        </p:pic>
                      </p:oleObj>
                    </mc:Fallback>
                  </mc:AlternateContent>
                </a:graphicData>
              </a:graphic>
            </p:graphicFrame>
            <p:graphicFrame>
              <p:nvGraphicFramePr>
                <p:cNvPr id="5123" name="Object 4"/>
                <p:cNvGraphicFramePr>
                  <a:graphicFrameLocks noChangeAspect="1"/>
                </p:cNvGraphicFramePr>
                <p:nvPr>
                  <p:extLst>
                    <p:ext uri="{D42A27DB-BD31-4B8C-83A1-F6EECF244321}">
                      <p14:modId xmlns:p14="http://schemas.microsoft.com/office/powerpoint/2010/main" val="2743438544"/>
                    </p:ext>
                  </p:extLst>
                </p:nvPr>
              </p:nvGraphicFramePr>
              <p:xfrm>
                <a:off x="1802" y="768"/>
                <a:ext cx="877" cy="383"/>
              </p:xfrm>
              <a:graphic>
                <a:graphicData uri="http://schemas.openxmlformats.org/presentationml/2006/ole">
                  <mc:AlternateContent xmlns:mc="http://schemas.openxmlformats.org/markup-compatibility/2006">
                    <mc:Choice xmlns:v="urn:schemas-microsoft-com:vml" Requires="v">
                      <p:oleObj spid="_x0000_s5228" name="Equation" r:id="rId5" imgW="647700" imgH="431800" progId="Equation.DSMT4">
                        <p:embed/>
                      </p:oleObj>
                    </mc:Choice>
                    <mc:Fallback>
                      <p:oleObj name="Equation" r:id="rId5" imgW="647700" imgH="431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2" y="768"/>
                              <a:ext cx="877" cy="383"/>
                            </a:xfrm>
                            <a:prstGeom prst="rect">
                              <a:avLst/>
                            </a:prstGeom>
                            <a:solidFill>
                              <a:schemeClr val="accent5"/>
                            </a:solidFill>
                          </p:spPr>
                        </p:pic>
                      </p:oleObj>
                    </mc:Fallback>
                  </mc:AlternateContent>
                </a:graphicData>
              </a:graphic>
            </p:graphicFrame>
            <p:graphicFrame>
              <p:nvGraphicFramePr>
                <p:cNvPr id="5124" name="Object 5"/>
                <p:cNvGraphicFramePr>
                  <a:graphicFrameLocks noChangeAspect="1"/>
                </p:cNvGraphicFramePr>
                <p:nvPr>
                  <p:extLst>
                    <p:ext uri="{D42A27DB-BD31-4B8C-83A1-F6EECF244321}">
                      <p14:modId xmlns:p14="http://schemas.microsoft.com/office/powerpoint/2010/main" val="1506540035"/>
                    </p:ext>
                  </p:extLst>
                </p:nvPr>
              </p:nvGraphicFramePr>
              <p:xfrm>
                <a:off x="3024" y="768"/>
                <a:ext cx="830" cy="384"/>
              </p:xfrm>
              <a:graphic>
                <a:graphicData uri="http://schemas.openxmlformats.org/presentationml/2006/ole">
                  <mc:AlternateContent xmlns:mc="http://schemas.openxmlformats.org/markup-compatibility/2006">
                    <mc:Choice xmlns:v="urn:schemas-microsoft-com:vml" Requires="v">
                      <p:oleObj spid="_x0000_s5229" name="Equation" r:id="rId7" imgW="596900" imgH="431800" progId="Equation.DSMT4">
                        <p:embed/>
                      </p:oleObj>
                    </mc:Choice>
                    <mc:Fallback>
                      <p:oleObj name="Equation" r:id="rId7" imgW="596900" imgH="4318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4" y="768"/>
                              <a:ext cx="830" cy="384"/>
                            </a:xfrm>
                            <a:prstGeom prst="rect">
                              <a:avLst/>
                            </a:prstGeom>
                            <a:solidFill>
                              <a:schemeClr val="accent5"/>
                            </a:solidFill>
                          </p:spPr>
                        </p:pic>
                      </p:oleObj>
                    </mc:Fallback>
                  </mc:AlternateContent>
                </a:graphicData>
              </a:graphic>
            </p:graphicFrame>
            <p:graphicFrame>
              <p:nvGraphicFramePr>
                <p:cNvPr id="5125" name="Object 6"/>
                <p:cNvGraphicFramePr>
                  <a:graphicFrameLocks noChangeAspect="1"/>
                </p:cNvGraphicFramePr>
                <p:nvPr>
                  <p:extLst>
                    <p:ext uri="{D42A27DB-BD31-4B8C-83A1-F6EECF244321}">
                      <p14:modId xmlns:p14="http://schemas.microsoft.com/office/powerpoint/2010/main" val="1470165630"/>
                    </p:ext>
                  </p:extLst>
                </p:nvPr>
              </p:nvGraphicFramePr>
              <p:xfrm>
                <a:off x="4316" y="786"/>
                <a:ext cx="663" cy="350"/>
              </p:xfrm>
              <a:graphic>
                <a:graphicData uri="http://schemas.openxmlformats.org/presentationml/2006/ole">
                  <mc:AlternateContent xmlns:mc="http://schemas.openxmlformats.org/markup-compatibility/2006">
                    <mc:Choice xmlns:v="urn:schemas-microsoft-com:vml" Requires="v">
                      <p:oleObj spid="_x0000_s5230" name="Equation" r:id="rId9" imgW="545863" imgH="431613" progId="Equation.DSMT4">
                        <p:embed/>
                      </p:oleObj>
                    </mc:Choice>
                    <mc:Fallback>
                      <p:oleObj name="Equation" r:id="rId9" imgW="545863" imgH="431613"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16" y="786"/>
                              <a:ext cx="663" cy="350"/>
                            </a:xfrm>
                            <a:prstGeom prst="rect">
                              <a:avLst/>
                            </a:prstGeom>
                            <a:solidFill>
                              <a:schemeClr val="accent5"/>
                            </a:solidFill>
                          </p:spPr>
                        </p:pic>
                      </p:oleObj>
                    </mc:Fallback>
                  </mc:AlternateContent>
                </a:graphicData>
              </a:graphic>
            </p:graphicFrame>
            <p:graphicFrame>
              <p:nvGraphicFramePr>
                <p:cNvPr id="5126" name="Object 7"/>
                <p:cNvGraphicFramePr>
                  <a:graphicFrameLocks noChangeAspect="1"/>
                </p:cNvGraphicFramePr>
                <p:nvPr>
                  <p:extLst>
                    <p:ext uri="{D42A27DB-BD31-4B8C-83A1-F6EECF244321}">
                      <p14:modId xmlns:p14="http://schemas.microsoft.com/office/powerpoint/2010/main" val="222722821"/>
                    </p:ext>
                  </p:extLst>
                </p:nvPr>
              </p:nvGraphicFramePr>
              <p:xfrm>
                <a:off x="1580" y="1357"/>
                <a:ext cx="1928" cy="179"/>
              </p:xfrm>
              <a:graphic>
                <a:graphicData uri="http://schemas.openxmlformats.org/presentationml/2006/ole">
                  <mc:AlternateContent xmlns:mc="http://schemas.openxmlformats.org/markup-compatibility/2006">
                    <mc:Choice xmlns:v="urn:schemas-microsoft-com:vml" Requires="v">
                      <p:oleObj spid="_x0000_s5231" name="Equation" r:id="rId11" imgW="1459866" imgH="203112" progId="Equation.DSMT4">
                        <p:embed/>
                      </p:oleObj>
                    </mc:Choice>
                    <mc:Fallback>
                      <p:oleObj name="Equation" r:id="rId11" imgW="1459866" imgH="203112"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0" y="1357"/>
                              <a:ext cx="1928" cy="179"/>
                            </a:xfrm>
                            <a:prstGeom prst="rect">
                              <a:avLst/>
                            </a:prstGeom>
                            <a:solidFill>
                              <a:schemeClr val="accent5"/>
                            </a:solidFill>
                          </p:spPr>
                        </p:pic>
                      </p:oleObj>
                    </mc:Fallback>
                  </mc:AlternateContent>
                </a:graphicData>
              </a:graphic>
            </p:graphicFrame>
          </p:grpSp>
          <p:sp>
            <p:nvSpPr>
              <p:cNvPr id="5134" name="Rectangle 15"/>
              <p:cNvSpPr>
                <a:spLocks noChangeArrowheads="1"/>
              </p:cNvSpPr>
              <p:nvPr/>
            </p:nvSpPr>
            <p:spPr bwMode="auto">
              <a:xfrm>
                <a:off x="1085" y="993"/>
                <a:ext cx="901" cy="206"/>
              </a:xfrm>
              <a:prstGeom prst="rect">
                <a:avLst/>
              </a:prstGeom>
              <a:noFill/>
              <a:ln w="9525" algn="ctr">
                <a:noFill/>
                <a:miter lim="800000"/>
                <a:headEnd/>
                <a:tailEnd/>
              </a:ln>
            </p:spPr>
            <p:txBody>
              <a:bodyPr anchor="ctr">
                <a:spAutoFit/>
              </a:bodyPr>
              <a:lstStyle/>
              <a:p>
                <a:pPr>
                  <a:spcBef>
                    <a:spcPct val="0"/>
                  </a:spcBef>
                </a:pPr>
                <a:endParaRPr lang="en-US" altLang="zh-CN" sz="1800" b="0"/>
              </a:p>
            </p:txBody>
          </p:sp>
          <p:sp>
            <p:nvSpPr>
              <p:cNvPr id="5135" name="Rectangle 16"/>
              <p:cNvSpPr>
                <a:spLocks noChangeArrowheads="1"/>
              </p:cNvSpPr>
              <p:nvPr/>
            </p:nvSpPr>
            <p:spPr bwMode="auto">
              <a:xfrm>
                <a:off x="3744" y="969"/>
                <a:ext cx="374" cy="154"/>
              </a:xfrm>
              <a:prstGeom prst="rect">
                <a:avLst/>
              </a:prstGeom>
              <a:noFill/>
              <a:ln w="9525" algn="ctr">
                <a:noFill/>
                <a:miter lim="800000"/>
                <a:headEnd/>
                <a:tailEnd/>
              </a:ln>
            </p:spPr>
            <p:txBody>
              <a:bodyPr wrap="none" anchor="ctr">
                <a:spAutoFit/>
              </a:bodyPr>
              <a:lstStyle/>
              <a:p>
                <a:pPr>
                  <a:spcBef>
                    <a:spcPct val="0"/>
                  </a:spcBef>
                </a:pPr>
                <a:r>
                  <a:rPr lang="zh-CN" altLang="en-US" sz="1200" b="0">
                    <a:latin typeface="Times New Roman" pitchFamily="18" charset="0"/>
                    <a:cs typeface="Times New Roman" pitchFamily="18" charset="0"/>
                  </a:rPr>
                  <a:t>， </a:t>
                </a:r>
                <a:endParaRPr lang="zh-CN" altLang="en-US" sz="1800" b="0"/>
              </a:p>
            </p:txBody>
          </p:sp>
        </p:grpSp>
        <p:sp>
          <p:nvSpPr>
            <p:cNvPr id="5131" name="Rectangle 17"/>
            <p:cNvSpPr>
              <a:spLocks noChangeArrowheads="1"/>
            </p:cNvSpPr>
            <p:nvPr/>
          </p:nvSpPr>
          <p:spPr bwMode="auto">
            <a:xfrm>
              <a:off x="4992" y="969"/>
              <a:ext cx="260" cy="154"/>
            </a:xfrm>
            <a:prstGeom prst="rect">
              <a:avLst/>
            </a:prstGeom>
            <a:noFill/>
            <a:ln w="9525" algn="ctr">
              <a:noFill/>
              <a:miter lim="800000"/>
              <a:headEnd/>
              <a:tailEnd/>
            </a:ln>
          </p:spPr>
          <p:txBody>
            <a:bodyPr wrap="none" anchor="ctr">
              <a:spAutoFit/>
            </a:bodyPr>
            <a:lstStyle/>
            <a:p>
              <a:pPr>
                <a:spcBef>
                  <a:spcPct val="0"/>
                </a:spcBef>
              </a:pPr>
              <a:r>
                <a:rPr lang="en-US" altLang="zh-CN" sz="1200" b="0">
                  <a:latin typeface="Times New Roman" pitchFamily="18" charset="0"/>
                  <a:cs typeface="Times New Roman" pitchFamily="18" charset="0"/>
                </a:rPr>
                <a:t>, </a:t>
              </a:r>
              <a:endParaRPr lang="en-US" altLang="zh-CN" sz="1800" b="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a:xfrm>
            <a:off x="107504" y="1412875"/>
            <a:ext cx="8893175" cy="4680421"/>
          </a:xfrm>
        </p:spPr>
        <p:txBody>
          <a:bodyPr/>
          <a:lstStyle/>
          <a:p>
            <a:pPr eaLnBrk="1" hangingPunct="1">
              <a:lnSpc>
                <a:spcPct val="90000"/>
              </a:lnSpc>
              <a:spcBef>
                <a:spcPct val="0"/>
              </a:spcBef>
              <a:buFont typeface="Wingdings" pitchFamily="2" charset="2"/>
              <a:buNone/>
            </a:pPr>
            <a:r>
              <a:rPr kumimoji="0" lang="zh-CN" altLang="en-US" sz="2400" b="1" dirty="0">
                <a:solidFill>
                  <a:srgbClr val="C00000"/>
                </a:solidFill>
                <a:latin typeface="+mn-ea"/>
              </a:rPr>
              <a:t>（</a:t>
            </a:r>
            <a:r>
              <a:rPr kumimoji="0" lang="en-US" altLang="zh-CN" sz="2400" b="1" dirty="0">
                <a:solidFill>
                  <a:srgbClr val="C00000"/>
                </a:solidFill>
                <a:latin typeface="+mn-ea"/>
              </a:rPr>
              <a:t>3</a:t>
            </a:r>
            <a:r>
              <a:rPr kumimoji="0" lang="zh-CN" altLang="en-US" sz="2400" b="1" dirty="0">
                <a:solidFill>
                  <a:srgbClr val="C00000"/>
                </a:solidFill>
                <a:latin typeface="+mn-ea"/>
              </a:rPr>
              <a:t>）滑动平均滤波</a:t>
            </a:r>
          </a:p>
          <a:p>
            <a:pPr eaLnBrk="1" hangingPunct="1">
              <a:lnSpc>
                <a:spcPct val="90000"/>
              </a:lnSpc>
              <a:spcBef>
                <a:spcPct val="0"/>
              </a:spcBef>
              <a:buFont typeface="Wingdings" pitchFamily="2" charset="2"/>
              <a:buNone/>
            </a:pPr>
            <a:endParaRPr kumimoji="0" lang="zh-CN" altLang="en-US" sz="2400" b="1" dirty="0">
              <a:solidFill>
                <a:schemeClr val="folHlink"/>
              </a:solidFill>
            </a:endParaRPr>
          </a:p>
          <a:p>
            <a:pPr eaLnBrk="1" hangingPunct="1">
              <a:lnSpc>
                <a:spcPct val="90000"/>
              </a:lnSpc>
              <a:spcBef>
                <a:spcPct val="0"/>
              </a:spcBef>
              <a:buFont typeface="Wingdings" panose="05000000000000000000" pitchFamily="2" charset="2"/>
              <a:buChar char="p"/>
            </a:pPr>
            <a:r>
              <a:rPr kumimoji="0" lang="zh-CN" altLang="en-US" sz="2400" b="1" dirty="0" smtClean="0">
                <a:solidFill>
                  <a:srgbClr val="000080"/>
                </a:solidFill>
              </a:rPr>
              <a:t> </a:t>
            </a:r>
            <a:r>
              <a:rPr kumimoji="0" lang="zh-CN" altLang="en-US" sz="2400" b="1" dirty="0" smtClean="0">
                <a:solidFill>
                  <a:srgbClr val="FF0000"/>
                </a:solidFill>
              </a:rPr>
              <a:t>滑动</a:t>
            </a:r>
            <a:r>
              <a:rPr kumimoji="0" lang="zh-CN" altLang="en-US" sz="2400" b="1" dirty="0">
                <a:solidFill>
                  <a:srgbClr val="FF0000"/>
                </a:solidFill>
              </a:rPr>
              <a:t>平均滤波是在每个采样周期只采样一次，将这一次采样值和过去的若干次采样值一起算术平均或加权平均</a:t>
            </a:r>
            <a:r>
              <a:rPr kumimoji="0" lang="zh-CN" altLang="en-US" sz="2400" b="1" dirty="0">
                <a:solidFill>
                  <a:srgbClr val="000080"/>
                </a:solidFill>
              </a:rPr>
              <a:t>，所得结果即为有效采样值。</a:t>
            </a:r>
          </a:p>
          <a:p>
            <a:pPr eaLnBrk="1" hangingPunct="1">
              <a:lnSpc>
                <a:spcPct val="90000"/>
              </a:lnSpc>
              <a:spcBef>
                <a:spcPct val="0"/>
              </a:spcBef>
              <a:buFont typeface="Wingdings" panose="05000000000000000000" pitchFamily="2" charset="2"/>
              <a:buChar char="p"/>
            </a:pPr>
            <a:endParaRPr kumimoji="0" lang="zh-CN" altLang="en-US" sz="2400" b="1" dirty="0">
              <a:solidFill>
                <a:srgbClr val="000080"/>
              </a:solidFill>
            </a:endParaRPr>
          </a:p>
          <a:p>
            <a:pPr eaLnBrk="1" hangingPunct="1">
              <a:lnSpc>
                <a:spcPct val="90000"/>
              </a:lnSpc>
              <a:spcBef>
                <a:spcPct val="0"/>
              </a:spcBef>
              <a:buFont typeface="Wingdings" panose="05000000000000000000" pitchFamily="2" charset="2"/>
              <a:buChar char="p"/>
            </a:pPr>
            <a:r>
              <a:rPr kumimoji="0" lang="zh-CN" altLang="en-US" sz="2400" b="1" dirty="0">
                <a:solidFill>
                  <a:srgbClr val="000080"/>
                </a:solidFill>
              </a:rPr>
              <a:t>具体作法可由循环队列结构方式来实现数据的存放，比如取</a:t>
            </a:r>
            <a:r>
              <a:rPr kumimoji="0" lang="zh-CN" altLang="en-US" sz="2400" b="1" i="1" dirty="0">
                <a:solidFill>
                  <a:srgbClr val="000080"/>
                </a:solidFill>
              </a:rPr>
              <a:t> </a:t>
            </a:r>
            <a:r>
              <a:rPr kumimoji="0" lang="en-US" altLang="zh-CN" sz="2400" b="1" i="1" dirty="0">
                <a:solidFill>
                  <a:srgbClr val="000080"/>
                </a:solidFill>
              </a:rPr>
              <a:t>m </a:t>
            </a:r>
            <a:r>
              <a:rPr kumimoji="0" lang="zh-CN" altLang="en-US" sz="2400" b="1" dirty="0">
                <a:solidFill>
                  <a:srgbClr val="000080"/>
                </a:solidFill>
              </a:rPr>
              <a:t>个采样值求滑动平均，只要在</a:t>
            </a:r>
            <a:r>
              <a:rPr kumimoji="0" lang="en-US" altLang="zh-CN" sz="2400" b="1" dirty="0">
                <a:solidFill>
                  <a:srgbClr val="000080"/>
                </a:solidFill>
              </a:rPr>
              <a:t>RAM</a:t>
            </a:r>
            <a:r>
              <a:rPr kumimoji="0" lang="zh-CN" altLang="en-US" sz="2400" b="1" dirty="0">
                <a:solidFill>
                  <a:srgbClr val="000080"/>
                </a:solidFill>
              </a:rPr>
              <a:t>中开辟</a:t>
            </a:r>
            <a:r>
              <a:rPr kumimoji="0" lang="en-US" altLang="zh-CN" sz="2400" b="1" i="1" dirty="0">
                <a:solidFill>
                  <a:srgbClr val="000080"/>
                </a:solidFill>
              </a:rPr>
              <a:t>m</a:t>
            </a:r>
            <a:r>
              <a:rPr kumimoji="0" lang="zh-CN" altLang="en-US" sz="2400" b="1" dirty="0">
                <a:solidFill>
                  <a:srgbClr val="000080"/>
                </a:solidFill>
              </a:rPr>
              <a:t>个数据暂存区，每次新采集一个数据便存入暂存区的队尾， 同时冲掉队首的一个数据，这样在存储器队列中始终保持有</a:t>
            </a:r>
            <a:r>
              <a:rPr kumimoji="0" lang="en-US" altLang="zh-CN" sz="2400" b="1" i="1" dirty="0">
                <a:solidFill>
                  <a:srgbClr val="000080"/>
                </a:solidFill>
              </a:rPr>
              <a:t>m</a:t>
            </a:r>
            <a:r>
              <a:rPr kumimoji="0" lang="zh-CN" altLang="en-US" sz="2400" b="1" dirty="0">
                <a:solidFill>
                  <a:srgbClr val="000080"/>
                </a:solidFill>
              </a:rPr>
              <a:t>个最新的数据。</a:t>
            </a:r>
          </a:p>
          <a:p>
            <a:pPr eaLnBrk="1" hangingPunct="1">
              <a:lnSpc>
                <a:spcPct val="90000"/>
              </a:lnSpc>
              <a:spcBef>
                <a:spcPct val="0"/>
              </a:spcBef>
              <a:buFont typeface="Wingdings" panose="05000000000000000000" pitchFamily="2" charset="2"/>
              <a:buChar char="p"/>
            </a:pPr>
            <a:endParaRPr kumimoji="0" lang="en-US" altLang="zh-CN" sz="2400" b="1" dirty="0">
              <a:solidFill>
                <a:srgbClr val="000080"/>
              </a:solidFill>
            </a:endParaRPr>
          </a:p>
          <a:p>
            <a:pPr eaLnBrk="1" hangingPunct="1">
              <a:lnSpc>
                <a:spcPct val="90000"/>
              </a:lnSpc>
              <a:spcBef>
                <a:spcPct val="0"/>
              </a:spcBef>
              <a:buFont typeface="Wingdings" panose="05000000000000000000" pitchFamily="2" charset="2"/>
              <a:buChar char="p"/>
            </a:pPr>
            <a:r>
              <a:rPr kumimoji="0" lang="zh-CN" altLang="en-US" sz="2400" b="1" dirty="0">
                <a:solidFill>
                  <a:srgbClr val="000080"/>
                </a:solidFill>
              </a:rPr>
              <a:t>滑动平均滤波算法的最大优势就是实时性好，提高了系统的响应速度。</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4"/>
          <p:cNvGraphicFramePr>
            <a:graphicFrameLocks noGrp="1" noChangeAspect="1"/>
          </p:cNvGraphicFramePr>
          <p:nvPr>
            <p:ph/>
            <p:extLst>
              <p:ext uri="{D42A27DB-BD31-4B8C-83A1-F6EECF244321}">
                <p14:modId xmlns:p14="http://schemas.microsoft.com/office/powerpoint/2010/main" val="3412730109"/>
              </p:ext>
            </p:extLst>
          </p:nvPr>
        </p:nvGraphicFramePr>
        <p:xfrm>
          <a:off x="827584" y="1484784"/>
          <a:ext cx="7775575" cy="4003675"/>
        </p:xfrm>
        <a:graphic>
          <a:graphicData uri="http://schemas.openxmlformats.org/presentationml/2006/ole">
            <mc:AlternateContent xmlns:mc="http://schemas.openxmlformats.org/markup-compatibility/2006">
              <mc:Choice xmlns:v="urn:schemas-microsoft-com:vml" Requires="v">
                <p:oleObj spid="_x0000_s6165" name="Visio" r:id="rId3" imgW="4463280" imgH="2298960" progId="Visio.Drawing.11">
                  <p:embed/>
                </p:oleObj>
              </mc:Choice>
              <mc:Fallback>
                <p:oleObj name="Visio" r:id="rId3" imgW="4463280" imgH="22989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484784"/>
                        <a:ext cx="7775575" cy="4003675"/>
                      </a:xfrm>
                      <a:prstGeom prst="rect">
                        <a:avLst/>
                      </a:prstGeom>
                      <a:solidFill>
                        <a:schemeClr val="accent1">
                          <a:lumMod val="20000"/>
                          <a:lumOff val="80000"/>
                        </a:schemeClr>
                      </a:solidFill>
                      <a:ln>
                        <a:noFill/>
                      </a:ln>
                      <a:effec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23528" y="836712"/>
            <a:ext cx="8064500" cy="908050"/>
          </a:xfrm>
        </p:spPr>
        <p:txBody>
          <a:bodyPr/>
          <a:lstStyle/>
          <a:p>
            <a:pPr eaLnBrk="1" hangingPunct="1"/>
            <a:r>
              <a:rPr lang="en-US" altLang="zh-CN" sz="3200" dirty="0">
                <a:solidFill>
                  <a:srgbClr val="C00000"/>
                </a:solidFill>
              </a:rPr>
              <a:t>2 </a:t>
            </a:r>
            <a:r>
              <a:rPr lang="zh-CN" altLang="en-US" sz="3200" dirty="0">
                <a:solidFill>
                  <a:srgbClr val="C00000"/>
                </a:solidFill>
              </a:rPr>
              <a:t>中值滤波</a:t>
            </a:r>
          </a:p>
        </p:txBody>
      </p:sp>
      <p:sp>
        <p:nvSpPr>
          <p:cNvPr id="36867" name="Rectangle 3"/>
          <p:cNvSpPr>
            <a:spLocks noGrp="1" noChangeArrowheads="1"/>
          </p:cNvSpPr>
          <p:nvPr>
            <p:ph type="body" sz="half" idx="1"/>
          </p:nvPr>
        </p:nvSpPr>
        <p:spPr>
          <a:xfrm>
            <a:off x="323528" y="1916832"/>
            <a:ext cx="8496300" cy="3599730"/>
          </a:xfrm>
        </p:spPr>
        <p:txBody>
          <a:bodyPr/>
          <a:lstStyle/>
          <a:p>
            <a:pPr eaLnBrk="1" hangingPunct="1">
              <a:spcBef>
                <a:spcPct val="0"/>
              </a:spcBef>
              <a:buFont typeface="Wingdings" panose="05000000000000000000" pitchFamily="2" charset="2"/>
              <a:buChar char="p"/>
            </a:pPr>
            <a:r>
              <a:rPr kumimoji="0" lang="zh-CN" altLang="en-US" sz="2400" b="1" dirty="0">
                <a:solidFill>
                  <a:srgbClr val="000080"/>
                </a:solidFill>
                <a:latin typeface="宋体" pitchFamily="2" charset="-122"/>
              </a:rPr>
              <a:t>中值滤波是将信号的连续</a:t>
            </a:r>
            <a:r>
              <a:rPr kumimoji="0" lang="en-US" altLang="zh-CN" sz="2400" b="1" dirty="0">
                <a:solidFill>
                  <a:srgbClr val="000080"/>
                </a:solidFill>
                <a:latin typeface="宋体" pitchFamily="2" charset="-122"/>
              </a:rPr>
              <a:t>m</a:t>
            </a:r>
            <a:r>
              <a:rPr kumimoji="0" lang="zh-CN" altLang="en-US" sz="2400" b="1" dirty="0">
                <a:solidFill>
                  <a:srgbClr val="000080"/>
                </a:solidFill>
                <a:latin typeface="宋体" pitchFamily="2" charset="-122"/>
              </a:rPr>
              <a:t>次采样值按大小进行排序，取其</a:t>
            </a:r>
            <a:r>
              <a:rPr kumimoji="0" lang="zh-CN" altLang="en-US" sz="2400" b="1" dirty="0">
                <a:solidFill>
                  <a:srgbClr val="FF0000"/>
                </a:solidFill>
                <a:latin typeface="宋体" pitchFamily="2" charset="-122"/>
              </a:rPr>
              <a:t>中间值作为本次的有效采样值</a:t>
            </a:r>
            <a:r>
              <a:rPr kumimoji="0" lang="zh-CN" altLang="en-US" sz="2400" b="1" dirty="0">
                <a:solidFill>
                  <a:srgbClr val="000080"/>
                </a:solidFill>
                <a:latin typeface="宋体" pitchFamily="2" charset="-122"/>
              </a:rPr>
              <a:t>。采样次数</a:t>
            </a:r>
            <a:r>
              <a:rPr kumimoji="0" lang="en-US" altLang="zh-CN" sz="2400" b="1" dirty="0">
                <a:solidFill>
                  <a:srgbClr val="000080"/>
                </a:solidFill>
                <a:latin typeface="宋体" pitchFamily="2" charset="-122"/>
              </a:rPr>
              <a:t>m</a:t>
            </a:r>
            <a:r>
              <a:rPr kumimoji="0" lang="zh-CN" altLang="en-US" sz="2400" b="1" dirty="0">
                <a:solidFill>
                  <a:srgbClr val="000080"/>
                </a:solidFill>
                <a:latin typeface="宋体" pitchFamily="2" charset="-122"/>
              </a:rPr>
              <a:t>应为奇数，一般</a:t>
            </a:r>
            <a:r>
              <a:rPr kumimoji="0" lang="en-US" altLang="zh-CN" sz="2400" b="1" dirty="0">
                <a:solidFill>
                  <a:srgbClr val="000080"/>
                </a:solidFill>
                <a:latin typeface="宋体" pitchFamily="2" charset="-122"/>
              </a:rPr>
              <a:t>3</a:t>
            </a:r>
            <a:r>
              <a:rPr kumimoji="0" lang="zh-CN" altLang="en-US" sz="2400" b="1" dirty="0">
                <a:solidFill>
                  <a:srgbClr val="000080"/>
                </a:solidFill>
                <a:latin typeface="宋体" pitchFamily="2" charset="-122"/>
              </a:rPr>
              <a:t>～</a:t>
            </a:r>
            <a:r>
              <a:rPr kumimoji="0" lang="en-US" altLang="zh-CN" sz="2400" b="1" dirty="0">
                <a:solidFill>
                  <a:srgbClr val="000080"/>
                </a:solidFill>
                <a:latin typeface="宋体" pitchFamily="2" charset="-122"/>
              </a:rPr>
              <a:t>5</a:t>
            </a:r>
            <a:r>
              <a:rPr kumimoji="0" lang="zh-CN" altLang="en-US" sz="2400" b="1" dirty="0">
                <a:solidFill>
                  <a:srgbClr val="000080"/>
                </a:solidFill>
                <a:latin typeface="宋体" pitchFamily="2" charset="-122"/>
              </a:rPr>
              <a:t>次即可。</a:t>
            </a:r>
          </a:p>
          <a:p>
            <a:pPr marL="0" indent="0" eaLnBrk="1" hangingPunct="1">
              <a:spcBef>
                <a:spcPct val="0"/>
              </a:spcBef>
              <a:buNone/>
            </a:pPr>
            <a:r>
              <a:rPr kumimoji="0" lang="zh-CN" altLang="en-US" sz="2400" b="1" dirty="0">
                <a:solidFill>
                  <a:srgbClr val="000080"/>
                </a:solidFill>
                <a:latin typeface="宋体" pitchFamily="2" charset="-122"/>
              </a:rPr>
              <a:t>	</a:t>
            </a:r>
          </a:p>
          <a:p>
            <a:pPr marL="0" indent="0" eaLnBrk="1" hangingPunct="1">
              <a:spcBef>
                <a:spcPct val="0"/>
              </a:spcBef>
              <a:buNone/>
            </a:pPr>
            <a:r>
              <a:rPr kumimoji="0" lang="zh-CN" altLang="en-US" sz="2400" b="1" dirty="0">
                <a:solidFill>
                  <a:srgbClr val="000080"/>
                </a:solidFill>
                <a:latin typeface="宋体" pitchFamily="2" charset="-122"/>
              </a:rPr>
              <a:t>	</a:t>
            </a:r>
          </a:p>
          <a:p>
            <a:pPr eaLnBrk="1" hangingPunct="1">
              <a:spcBef>
                <a:spcPct val="0"/>
              </a:spcBef>
              <a:buFont typeface="Wingdings" panose="05000000000000000000" pitchFamily="2" charset="2"/>
              <a:buChar char="p"/>
            </a:pPr>
            <a:r>
              <a:rPr kumimoji="0" lang="zh-CN" altLang="en-US" sz="2400" b="1" dirty="0">
                <a:solidFill>
                  <a:srgbClr val="000080"/>
                </a:solidFill>
                <a:latin typeface="宋体" pitchFamily="2" charset="-122"/>
              </a:rPr>
              <a:t>中值滤波对缓变过程中的</a:t>
            </a:r>
            <a:r>
              <a:rPr kumimoji="0" lang="zh-CN" altLang="en-US" sz="2400" b="1" dirty="0">
                <a:solidFill>
                  <a:srgbClr val="FF0000"/>
                </a:solidFill>
                <a:latin typeface="宋体" pitchFamily="2" charset="-122"/>
              </a:rPr>
              <a:t>偶然因素引起的波动或采样器不稳定造成的误差</a:t>
            </a:r>
            <a:r>
              <a:rPr kumimoji="0" lang="zh-CN" altLang="en-US" sz="2400" b="1" dirty="0">
                <a:solidFill>
                  <a:srgbClr val="000080"/>
                </a:solidFill>
                <a:latin typeface="宋体" pitchFamily="2" charset="-122"/>
              </a:rPr>
              <a:t>所引起的脉动干扰比较有效，而对快速变化过程</a:t>
            </a:r>
            <a:r>
              <a:rPr kumimoji="0" lang="en-US" altLang="zh-CN" sz="2400" b="1" dirty="0">
                <a:solidFill>
                  <a:srgbClr val="000080"/>
                </a:solidFill>
                <a:latin typeface="宋体" pitchFamily="2" charset="-122"/>
              </a:rPr>
              <a:t>(</a:t>
            </a:r>
            <a:r>
              <a:rPr kumimoji="0" lang="zh-CN" altLang="en-US" sz="2400" b="1" dirty="0">
                <a:solidFill>
                  <a:srgbClr val="000080"/>
                </a:solidFill>
                <a:latin typeface="宋体" pitchFamily="2" charset="-122"/>
              </a:rPr>
              <a:t>如流量</a:t>
            </a:r>
            <a:r>
              <a:rPr kumimoji="0" lang="en-US" altLang="zh-CN" sz="2400" b="1" dirty="0">
                <a:solidFill>
                  <a:srgbClr val="000080"/>
                </a:solidFill>
                <a:latin typeface="宋体" pitchFamily="2" charset="-122"/>
              </a:rPr>
              <a:t>)</a:t>
            </a:r>
            <a:r>
              <a:rPr kumimoji="0" lang="zh-CN" altLang="en-US" sz="2400" b="1" dirty="0">
                <a:solidFill>
                  <a:srgbClr val="000080"/>
                </a:solidFill>
                <a:latin typeface="宋体" pitchFamily="2" charset="-122"/>
              </a:rPr>
              <a:t>的信号采样则不适用。</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611560" y="1124744"/>
            <a:ext cx="7378700" cy="1143000"/>
          </a:xfrm>
        </p:spPr>
        <p:txBody>
          <a:bodyPr/>
          <a:lstStyle/>
          <a:p>
            <a:pPr eaLnBrk="1" hangingPunct="1"/>
            <a:r>
              <a:rPr kumimoji="0" lang="zh-CN" altLang="en-US" sz="3600" b="1" dirty="0">
                <a:solidFill>
                  <a:srgbClr val="000080"/>
                </a:solidFill>
                <a:latin typeface="宋体" pitchFamily="2" charset="-122"/>
              </a:rPr>
              <a:t>本章主要内容</a:t>
            </a:r>
          </a:p>
        </p:txBody>
      </p:sp>
      <p:sp>
        <p:nvSpPr>
          <p:cNvPr id="25602" name="Rectangle 3"/>
          <p:cNvSpPr>
            <a:spLocks noGrp="1" noChangeArrowheads="1"/>
          </p:cNvSpPr>
          <p:nvPr>
            <p:ph idx="1"/>
          </p:nvPr>
        </p:nvSpPr>
        <p:spPr>
          <a:xfrm>
            <a:off x="827584" y="2348880"/>
            <a:ext cx="6696744" cy="2808312"/>
          </a:xfrm>
        </p:spPr>
        <p:txBody>
          <a:bodyPr/>
          <a:lstStyle/>
          <a:p>
            <a:pPr eaLnBrk="1" hangingPunct="1">
              <a:buFont typeface="Wingdings" panose="05000000000000000000" pitchFamily="2" charset="2"/>
              <a:buChar char="p"/>
            </a:pPr>
            <a:r>
              <a:rPr kumimoji="0" lang="zh-CN" altLang="en-US" sz="2800" b="1" dirty="0">
                <a:solidFill>
                  <a:srgbClr val="000080"/>
                </a:solidFill>
                <a:latin typeface="宋体" pitchFamily="2" charset="-122"/>
              </a:rPr>
              <a:t>	误差校正</a:t>
            </a:r>
          </a:p>
          <a:p>
            <a:pPr eaLnBrk="1" hangingPunct="1">
              <a:buFont typeface="Wingdings" panose="05000000000000000000" pitchFamily="2" charset="2"/>
              <a:buChar char="p"/>
            </a:pPr>
            <a:r>
              <a:rPr kumimoji="0" lang="zh-CN" altLang="en-US" sz="2800" b="1" dirty="0">
                <a:solidFill>
                  <a:srgbClr val="000080"/>
                </a:solidFill>
                <a:latin typeface="宋体" pitchFamily="2" charset="-122"/>
              </a:rPr>
              <a:t>	数字滤波</a:t>
            </a:r>
          </a:p>
          <a:p>
            <a:pPr eaLnBrk="1" hangingPunct="1">
              <a:buFont typeface="Wingdings" panose="05000000000000000000" pitchFamily="2" charset="2"/>
              <a:buChar char="p"/>
            </a:pPr>
            <a:r>
              <a:rPr kumimoji="0" lang="en-US" altLang="zh-CN" sz="2800" b="1" dirty="0">
                <a:solidFill>
                  <a:srgbClr val="000080"/>
                </a:solidFill>
                <a:latin typeface="宋体" pitchFamily="2" charset="-122"/>
              </a:rPr>
              <a:t>	</a:t>
            </a:r>
            <a:r>
              <a:rPr kumimoji="0" lang="zh-CN" altLang="en-US" sz="2800" b="1" dirty="0">
                <a:solidFill>
                  <a:srgbClr val="000080"/>
                </a:solidFill>
                <a:latin typeface="宋体" pitchFamily="2" charset="-122"/>
              </a:rPr>
              <a:t>标度转换</a:t>
            </a:r>
          </a:p>
          <a:p>
            <a:pPr eaLnBrk="1" hangingPunct="1">
              <a:buFont typeface="Wingdings" panose="05000000000000000000" pitchFamily="2" charset="2"/>
              <a:buChar char="p"/>
            </a:pPr>
            <a:r>
              <a:rPr kumimoji="0" lang="en-US" altLang="zh-CN" sz="2800" b="1" dirty="0">
                <a:solidFill>
                  <a:srgbClr val="000080"/>
                </a:solidFill>
                <a:latin typeface="宋体" pitchFamily="2" charset="-122"/>
              </a:rPr>
              <a:t>	</a:t>
            </a:r>
            <a:r>
              <a:rPr kumimoji="0" lang="zh-CN" altLang="en-US" sz="2800" b="1" dirty="0">
                <a:solidFill>
                  <a:srgbClr val="000080"/>
                </a:solidFill>
                <a:latin typeface="宋体" pitchFamily="2" charset="-122"/>
              </a:rPr>
              <a:t>越限报警</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4"/>
          <p:cNvGraphicFramePr>
            <a:graphicFrameLocks noGrp="1" noChangeAspect="1"/>
          </p:cNvGraphicFramePr>
          <p:nvPr>
            <p:ph/>
            <p:extLst>
              <p:ext uri="{D42A27DB-BD31-4B8C-83A1-F6EECF244321}">
                <p14:modId xmlns:p14="http://schemas.microsoft.com/office/powerpoint/2010/main" val="2802857835"/>
              </p:ext>
            </p:extLst>
          </p:nvPr>
        </p:nvGraphicFramePr>
        <p:xfrm>
          <a:off x="1116013" y="1125538"/>
          <a:ext cx="7416800" cy="4365625"/>
        </p:xfrm>
        <a:graphic>
          <a:graphicData uri="http://schemas.openxmlformats.org/presentationml/2006/ole">
            <mc:AlternateContent xmlns:mc="http://schemas.openxmlformats.org/markup-compatibility/2006">
              <mc:Choice xmlns:v="urn:schemas-microsoft-com:vml" Requires="v">
                <p:oleObj spid="_x0000_s7189" name="Visio" r:id="rId3" imgW="4704480" imgH="2769120" progId="Visio.Drawing.11">
                  <p:embed/>
                </p:oleObj>
              </mc:Choice>
              <mc:Fallback>
                <p:oleObj name="Visio" r:id="rId3" imgW="4704480" imgH="276912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125538"/>
                        <a:ext cx="7416800" cy="4365625"/>
                      </a:xfrm>
                      <a:prstGeom prst="rect">
                        <a:avLst/>
                      </a:prstGeom>
                      <a:solidFill>
                        <a:schemeClr val="accent1">
                          <a:lumMod val="20000"/>
                          <a:lumOff val="80000"/>
                        </a:schemeClr>
                      </a:solidFill>
                      <a:ln>
                        <a:noFill/>
                      </a:ln>
                      <a:effec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4213" y="0"/>
            <a:ext cx="7772400" cy="1143000"/>
          </a:xfrm>
        </p:spPr>
        <p:txBody>
          <a:bodyPr/>
          <a:lstStyle/>
          <a:p>
            <a:pPr eaLnBrk="1" hangingPunct="1"/>
            <a:r>
              <a:rPr lang="en-US" altLang="zh-CN" sz="3200" dirty="0">
                <a:solidFill>
                  <a:srgbClr val="C00000"/>
                </a:solidFill>
              </a:rPr>
              <a:t>3 </a:t>
            </a:r>
            <a:r>
              <a:rPr lang="zh-CN" altLang="en-US" sz="3200" dirty="0">
                <a:solidFill>
                  <a:srgbClr val="C00000"/>
                </a:solidFill>
              </a:rPr>
              <a:t>限幅滤波</a:t>
            </a:r>
          </a:p>
        </p:txBody>
      </p:sp>
      <p:sp>
        <p:nvSpPr>
          <p:cNvPr id="37891" name="Rectangle 3"/>
          <p:cNvSpPr>
            <a:spLocks noGrp="1" noChangeArrowheads="1"/>
          </p:cNvSpPr>
          <p:nvPr>
            <p:ph idx="1"/>
          </p:nvPr>
        </p:nvSpPr>
        <p:spPr>
          <a:xfrm>
            <a:off x="123825" y="1143000"/>
            <a:ext cx="8893175" cy="5589587"/>
          </a:xfrm>
        </p:spPr>
        <p:txBody>
          <a:bodyPr/>
          <a:lstStyle/>
          <a:p>
            <a:pPr eaLnBrk="1" hangingPunct="1">
              <a:spcBef>
                <a:spcPct val="0"/>
              </a:spcBef>
              <a:buFont typeface="Wingdings" panose="05000000000000000000" pitchFamily="2" charset="2"/>
              <a:buChar char="p"/>
            </a:pPr>
            <a:r>
              <a:rPr kumimoji="0" lang="zh-CN" altLang="en-US" sz="2400" b="1" dirty="0">
                <a:solidFill>
                  <a:srgbClr val="000080"/>
                </a:solidFill>
                <a:latin typeface="宋体" pitchFamily="2" charset="-122"/>
              </a:rPr>
              <a:t>生产过程中许多物理量的变化需要一定的时间，因此</a:t>
            </a:r>
            <a:r>
              <a:rPr kumimoji="0" lang="zh-CN" altLang="en-US" sz="2400" b="1" dirty="0">
                <a:solidFill>
                  <a:srgbClr val="FF0000"/>
                </a:solidFill>
                <a:latin typeface="宋体" pitchFamily="2" charset="-122"/>
              </a:rPr>
              <a:t>相邻两次采样值之间的变化幅度应在一定的限度之内</a:t>
            </a:r>
            <a:r>
              <a:rPr kumimoji="0" lang="zh-CN" altLang="en-US" sz="2400" b="1" dirty="0">
                <a:solidFill>
                  <a:srgbClr val="000080"/>
                </a:solidFill>
                <a:latin typeface="宋体" pitchFamily="2" charset="-122"/>
              </a:rPr>
              <a:t>。</a:t>
            </a:r>
          </a:p>
          <a:p>
            <a:pPr marL="0" indent="0" eaLnBrk="1" hangingPunct="1">
              <a:spcBef>
                <a:spcPct val="0"/>
              </a:spcBef>
              <a:buNone/>
            </a:pPr>
            <a:r>
              <a:rPr kumimoji="0" lang="zh-CN" altLang="en-US" sz="2400" b="1" dirty="0">
                <a:solidFill>
                  <a:srgbClr val="000080"/>
                </a:solidFill>
                <a:latin typeface="宋体" pitchFamily="2" charset="-122"/>
              </a:rPr>
              <a:t>	</a:t>
            </a:r>
          </a:p>
          <a:p>
            <a:pPr eaLnBrk="1" hangingPunct="1">
              <a:spcBef>
                <a:spcPct val="0"/>
              </a:spcBef>
              <a:buFont typeface="Wingdings" panose="05000000000000000000" pitchFamily="2" charset="2"/>
              <a:buChar char="p"/>
            </a:pPr>
            <a:r>
              <a:rPr kumimoji="0" lang="zh-CN" altLang="en-US" sz="2400" b="1" dirty="0" smtClean="0">
                <a:solidFill>
                  <a:srgbClr val="000080"/>
                </a:solidFill>
                <a:latin typeface="宋体" pitchFamily="2" charset="-122"/>
              </a:rPr>
              <a:t> </a:t>
            </a:r>
            <a:r>
              <a:rPr kumimoji="0" lang="zh-CN" altLang="en-US" sz="2400" b="1" dirty="0" smtClean="0">
                <a:solidFill>
                  <a:srgbClr val="FF0000"/>
                </a:solidFill>
                <a:latin typeface="宋体" pitchFamily="2" charset="-122"/>
              </a:rPr>
              <a:t>限幅</a:t>
            </a:r>
            <a:r>
              <a:rPr kumimoji="0" lang="zh-CN" altLang="en-US" sz="2400" b="1" dirty="0">
                <a:solidFill>
                  <a:srgbClr val="FF0000"/>
                </a:solidFill>
                <a:latin typeface="宋体" pitchFamily="2" charset="-122"/>
              </a:rPr>
              <a:t>滤波</a:t>
            </a:r>
            <a:r>
              <a:rPr kumimoji="0" lang="zh-CN" altLang="en-US" sz="2400" b="1" dirty="0">
                <a:solidFill>
                  <a:srgbClr val="000080"/>
                </a:solidFill>
                <a:latin typeface="宋体" pitchFamily="2" charset="-122"/>
              </a:rPr>
              <a:t>就是把两次相邻的采样值增量的绝对值与允许的最大差值</a:t>
            </a:r>
            <a:r>
              <a:rPr kumimoji="0" lang="zh-CN" altLang="en-US" sz="2400" b="1" dirty="0">
                <a:solidFill>
                  <a:srgbClr val="000080"/>
                </a:solidFill>
                <a:latin typeface="宋体" pitchFamily="2" charset="-122"/>
                <a:sym typeface="Symbol" pitchFamily="18" charset="2"/>
              </a:rPr>
              <a:t></a:t>
            </a:r>
            <a:r>
              <a:rPr kumimoji="0" lang="en-US" altLang="zh-CN" sz="2400" b="1" dirty="0">
                <a:solidFill>
                  <a:srgbClr val="000080"/>
                </a:solidFill>
                <a:latin typeface="宋体" pitchFamily="2" charset="-122"/>
              </a:rPr>
              <a:t>Y</a:t>
            </a:r>
            <a:r>
              <a:rPr kumimoji="0" lang="zh-CN" altLang="en-US" sz="2400" b="1" dirty="0">
                <a:solidFill>
                  <a:srgbClr val="000080"/>
                </a:solidFill>
                <a:latin typeface="宋体" pitchFamily="2" charset="-122"/>
              </a:rPr>
              <a:t>进行比较，如果小于或等于</a:t>
            </a:r>
            <a:r>
              <a:rPr kumimoji="0" lang="zh-CN" altLang="en-US" sz="2400" b="1" dirty="0">
                <a:solidFill>
                  <a:srgbClr val="000080"/>
                </a:solidFill>
                <a:latin typeface="宋体" pitchFamily="2" charset="-122"/>
                <a:sym typeface="Symbol" pitchFamily="18" charset="2"/>
              </a:rPr>
              <a:t></a:t>
            </a:r>
            <a:r>
              <a:rPr kumimoji="0" lang="en-US" altLang="zh-CN" sz="2400" b="1" dirty="0">
                <a:solidFill>
                  <a:srgbClr val="000080"/>
                </a:solidFill>
                <a:latin typeface="宋体" pitchFamily="2" charset="-122"/>
              </a:rPr>
              <a:t>Y</a:t>
            </a:r>
            <a:r>
              <a:rPr kumimoji="0" lang="zh-CN" altLang="en-US" sz="2400" b="1" dirty="0">
                <a:solidFill>
                  <a:srgbClr val="000080"/>
                </a:solidFill>
                <a:latin typeface="宋体" pitchFamily="2" charset="-122"/>
              </a:rPr>
              <a:t>，表示本次</a:t>
            </a:r>
            <a:r>
              <a:rPr kumimoji="0" lang="zh-CN" altLang="en-US" sz="2400" b="1" dirty="0" smtClean="0">
                <a:solidFill>
                  <a:srgbClr val="000080"/>
                </a:solidFill>
                <a:latin typeface="宋体" pitchFamily="2" charset="-122"/>
              </a:rPr>
              <a:t>采样值</a:t>
            </a:r>
            <a:r>
              <a:rPr kumimoji="0" lang="en-US" altLang="zh-CN" sz="2400" b="1" dirty="0" smtClean="0">
                <a:solidFill>
                  <a:srgbClr val="000080"/>
                </a:solidFill>
                <a:latin typeface="宋体" pitchFamily="2" charset="-122"/>
              </a:rPr>
              <a:t>y(k</a:t>
            </a:r>
            <a:r>
              <a:rPr kumimoji="0" lang="en-US" altLang="zh-CN" sz="2400" b="1" dirty="0">
                <a:solidFill>
                  <a:srgbClr val="000080"/>
                </a:solidFill>
                <a:latin typeface="宋体" pitchFamily="2" charset="-122"/>
              </a:rPr>
              <a:t>)</a:t>
            </a:r>
            <a:r>
              <a:rPr kumimoji="0" lang="zh-CN" altLang="en-US" sz="2400" b="1" dirty="0">
                <a:solidFill>
                  <a:srgbClr val="000080"/>
                </a:solidFill>
                <a:latin typeface="宋体" pitchFamily="2" charset="-122"/>
              </a:rPr>
              <a:t>是真实的，则取</a:t>
            </a:r>
            <a:r>
              <a:rPr kumimoji="0" lang="en-US" altLang="zh-CN" sz="2400" b="1" dirty="0">
                <a:solidFill>
                  <a:srgbClr val="000080"/>
                </a:solidFill>
                <a:latin typeface="宋体" pitchFamily="2" charset="-122"/>
              </a:rPr>
              <a:t>y(k)</a:t>
            </a:r>
            <a:r>
              <a:rPr kumimoji="0" lang="zh-CN" altLang="en-US" sz="2400" b="1" dirty="0">
                <a:solidFill>
                  <a:srgbClr val="000080"/>
                </a:solidFill>
                <a:latin typeface="宋体" pitchFamily="2" charset="-122"/>
              </a:rPr>
              <a:t>为有效采样值；反之，</a:t>
            </a:r>
            <a:r>
              <a:rPr kumimoji="0" lang="en-US" altLang="zh-CN" sz="2400" b="1" dirty="0">
                <a:solidFill>
                  <a:srgbClr val="000080"/>
                </a:solidFill>
                <a:latin typeface="宋体" pitchFamily="2" charset="-122"/>
              </a:rPr>
              <a:t>y(k)</a:t>
            </a:r>
            <a:r>
              <a:rPr kumimoji="0" lang="zh-CN" altLang="en-US" sz="2400" b="1" dirty="0">
                <a:solidFill>
                  <a:srgbClr val="000080"/>
                </a:solidFill>
                <a:latin typeface="宋体" pitchFamily="2" charset="-122"/>
              </a:rPr>
              <a:t>是不真实的， 则取上次采样值</a:t>
            </a:r>
            <a:r>
              <a:rPr kumimoji="0" lang="en-US" altLang="zh-CN" sz="2400" b="1" dirty="0">
                <a:solidFill>
                  <a:srgbClr val="000080"/>
                </a:solidFill>
                <a:latin typeface="宋体" pitchFamily="2" charset="-122"/>
              </a:rPr>
              <a:t>y(k</a:t>
            </a:r>
            <a:r>
              <a:rPr kumimoji="0" lang="en-US" altLang="zh-CN" sz="2400" b="1" dirty="0">
                <a:solidFill>
                  <a:srgbClr val="000080"/>
                </a:solidFill>
                <a:latin typeface="宋体" pitchFamily="2" charset="-122"/>
                <a:sym typeface="Symbol" pitchFamily="18" charset="2"/>
              </a:rPr>
              <a:t></a:t>
            </a:r>
            <a:r>
              <a:rPr kumimoji="0" lang="en-US" altLang="zh-CN" sz="2400" b="1" dirty="0">
                <a:solidFill>
                  <a:srgbClr val="000080"/>
                </a:solidFill>
                <a:latin typeface="宋体" pitchFamily="2" charset="-122"/>
              </a:rPr>
              <a:t>1)</a:t>
            </a:r>
            <a:r>
              <a:rPr kumimoji="0" lang="zh-CN" altLang="en-US" sz="2400" b="1" dirty="0">
                <a:solidFill>
                  <a:srgbClr val="000080"/>
                </a:solidFill>
                <a:latin typeface="宋体" pitchFamily="2" charset="-122"/>
              </a:rPr>
              <a:t>作为本次有效采样值。</a:t>
            </a:r>
          </a:p>
          <a:p>
            <a:pPr eaLnBrk="1" hangingPunct="1">
              <a:spcBef>
                <a:spcPct val="0"/>
              </a:spcBef>
              <a:buFont typeface="Wingdings" pitchFamily="2" charset="2"/>
              <a:buNone/>
            </a:pPr>
            <a:r>
              <a:rPr kumimoji="0" lang="zh-CN" altLang="en-US" sz="2400" b="1" dirty="0">
                <a:latin typeface="宋体" pitchFamily="2" charset="-122"/>
              </a:rPr>
              <a:t>		</a:t>
            </a:r>
            <a:r>
              <a:rPr kumimoji="0" lang="zh-CN" altLang="en-US" sz="2400" b="1" dirty="0">
                <a:solidFill>
                  <a:srgbClr val="FF0000"/>
                </a:solidFill>
                <a:latin typeface="宋体" pitchFamily="2" charset="-122"/>
              </a:rPr>
              <a:t>当</a:t>
            </a:r>
            <a:r>
              <a:rPr kumimoji="0" lang="en-US" altLang="zh-CN" sz="2400" b="1" dirty="0">
                <a:solidFill>
                  <a:srgbClr val="FF0000"/>
                </a:solidFill>
                <a:latin typeface="宋体" pitchFamily="2" charset="-122"/>
              </a:rPr>
              <a:t>| y(k)</a:t>
            </a:r>
            <a:r>
              <a:rPr kumimoji="0" lang="en-US" altLang="zh-CN" sz="2400" b="1" dirty="0">
                <a:solidFill>
                  <a:srgbClr val="FF0000"/>
                </a:solidFill>
                <a:latin typeface="宋体" pitchFamily="2" charset="-122"/>
                <a:sym typeface="Symbol" pitchFamily="18" charset="2"/>
              </a:rPr>
              <a:t></a:t>
            </a:r>
            <a:r>
              <a:rPr kumimoji="0" lang="en-US" altLang="zh-CN" sz="2400" b="1" dirty="0">
                <a:solidFill>
                  <a:srgbClr val="FF0000"/>
                </a:solidFill>
                <a:latin typeface="宋体" pitchFamily="2" charset="-122"/>
              </a:rPr>
              <a:t>y(k</a:t>
            </a:r>
            <a:r>
              <a:rPr kumimoji="0" lang="en-US" altLang="zh-CN" sz="2400" b="1" dirty="0">
                <a:solidFill>
                  <a:srgbClr val="FF0000"/>
                </a:solidFill>
                <a:latin typeface="宋体" pitchFamily="2" charset="-122"/>
                <a:sym typeface="Symbol" pitchFamily="18" charset="2"/>
              </a:rPr>
              <a:t></a:t>
            </a:r>
            <a:r>
              <a:rPr kumimoji="0" lang="en-US" altLang="zh-CN" sz="2400" b="1" dirty="0">
                <a:solidFill>
                  <a:srgbClr val="FF0000"/>
                </a:solidFill>
                <a:latin typeface="宋体" pitchFamily="2" charset="-122"/>
              </a:rPr>
              <a:t>1) | </a:t>
            </a:r>
            <a:r>
              <a:rPr kumimoji="0" lang="en-US" altLang="zh-CN" sz="2400" b="1" dirty="0">
                <a:solidFill>
                  <a:srgbClr val="FF0000"/>
                </a:solidFill>
                <a:latin typeface="宋体" pitchFamily="2" charset="-122"/>
                <a:sym typeface="Symbol" pitchFamily="18" charset="2"/>
              </a:rPr>
              <a:t></a:t>
            </a:r>
            <a:r>
              <a:rPr kumimoji="0" lang="en-US" altLang="zh-CN" sz="2400" b="1" dirty="0">
                <a:solidFill>
                  <a:srgbClr val="FF0000"/>
                </a:solidFill>
                <a:latin typeface="宋体" pitchFamily="2" charset="-122"/>
              </a:rPr>
              <a:t> </a:t>
            </a:r>
            <a:r>
              <a:rPr kumimoji="0" lang="en-US" altLang="zh-CN" sz="2400" b="1" dirty="0">
                <a:solidFill>
                  <a:srgbClr val="FF0000"/>
                </a:solidFill>
                <a:latin typeface="宋体" pitchFamily="2" charset="-122"/>
                <a:sym typeface="Symbol" pitchFamily="18" charset="2"/>
              </a:rPr>
              <a:t></a:t>
            </a:r>
            <a:r>
              <a:rPr kumimoji="0" lang="en-US" altLang="zh-CN" sz="2400" b="1" dirty="0">
                <a:solidFill>
                  <a:srgbClr val="FF0000"/>
                </a:solidFill>
                <a:latin typeface="宋体" pitchFamily="2" charset="-122"/>
              </a:rPr>
              <a:t>Y </a:t>
            </a:r>
            <a:r>
              <a:rPr kumimoji="0" lang="zh-CN" altLang="en-US" sz="2400" b="1" dirty="0">
                <a:solidFill>
                  <a:srgbClr val="FF0000"/>
                </a:solidFill>
                <a:latin typeface="宋体" pitchFamily="2" charset="-122"/>
              </a:rPr>
              <a:t>时，则取 </a:t>
            </a:r>
            <a:r>
              <a:rPr kumimoji="0" lang="en-US" altLang="zh-CN" sz="2400" b="1" dirty="0">
                <a:solidFill>
                  <a:srgbClr val="FF0000"/>
                </a:solidFill>
                <a:latin typeface="宋体" pitchFamily="2" charset="-122"/>
              </a:rPr>
              <a:t>y(k)</a:t>
            </a:r>
          </a:p>
          <a:p>
            <a:pPr eaLnBrk="1" hangingPunct="1">
              <a:spcBef>
                <a:spcPct val="0"/>
              </a:spcBef>
              <a:buFont typeface="Wingdings" pitchFamily="2" charset="2"/>
              <a:buNone/>
            </a:pPr>
            <a:r>
              <a:rPr kumimoji="0" lang="zh-CN" altLang="en-US" sz="2400" b="1" dirty="0">
                <a:solidFill>
                  <a:srgbClr val="FF0000"/>
                </a:solidFill>
                <a:latin typeface="宋体" pitchFamily="2" charset="-122"/>
              </a:rPr>
              <a:t>		当</a:t>
            </a:r>
            <a:r>
              <a:rPr kumimoji="0" lang="en-US" altLang="zh-CN" sz="2400" b="1" dirty="0">
                <a:solidFill>
                  <a:srgbClr val="FF0000"/>
                </a:solidFill>
                <a:latin typeface="宋体" pitchFamily="2" charset="-122"/>
              </a:rPr>
              <a:t>| y(k)</a:t>
            </a:r>
            <a:r>
              <a:rPr kumimoji="0" lang="en-US" altLang="zh-CN" sz="2400" b="1" dirty="0">
                <a:solidFill>
                  <a:srgbClr val="FF0000"/>
                </a:solidFill>
                <a:latin typeface="宋体" pitchFamily="2" charset="-122"/>
                <a:sym typeface="Symbol" pitchFamily="18" charset="2"/>
              </a:rPr>
              <a:t></a:t>
            </a:r>
            <a:r>
              <a:rPr kumimoji="0" lang="en-US" altLang="zh-CN" sz="2400" b="1" dirty="0">
                <a:solidFill>
                  <a:srgbClr val="FF0000"/>
                </a:solidFill>
                <a:latin typeface="宋体" pitchFamily="2" charset="-122"/>
              </a:rPr>
              <a:t>y(k</a:t>
            </a:r>
            <a:r>
              <a:rPr kumimoji="0" lang="en-US" altLang="zh-CN" sz="2400" b="1" dirty="0">
                <a:solidFill>
                  <a:srgbClr val="FF0000"/>
                </a:solidFill>
                <a:latin typeface="宋体" pitchFamily="2" charset="-122"/>
                <a:sym typeface="Symbol" pitchFamily="18" charset="2"/>
              </a:rPr>
              <a:t></a:t>
            </a:r>
            <a:r>
              <a:rPr kumimoji="0" lang="en-US" altLang="zh-CN" sz="2400" b="1" dirty="0">
                <a:solidFill>
                  <a:srgbClr val="FF0000"/>
                </a:solidFill>
                <a:latin typeface="宋体" pitchFamily="2" charset="-122"/>
              </a:rPr>
              <a:t>1) | &gt; </a:t>
            </a:r>
            <a:r>
              <a:rPr kumimoji="0" lang="en-US" altLang="zh-CN" sz="2400" b="1" dirty="0">
                <a:solidFill>
                  <a:srgbClr val="FF0000"/>
                </a:solidFill>
                <a:latin typeface="宋体" pitchFamily="2" charset="-122"/>
                <a:sym typeface="Symbol" pitchFamily="18" charset="2"/>
              </a:rPr>
              <a:t></a:t>
            </a:r>
            <a:r>
              <a:rPr kumimoji="0" lang="en-US" altLang="zh-CN" sz="2400" b="1" dirty="0">
                <a:solidFill>
                  <a:srgbClr val="FF0000"/>
                </a:solidFill>
                <a:latin typeface="宋体" pitchFamily="2" charset="-122"/>
              </a:rPr>
              <a:t>Y </a:t>
            </a:r>
            <a:r>
              <a:rPr kumimoji="0" lang="zh-CN" altLang="en-US" sz="2400" b="1" dirty="0">
                <a:solidFill>
                  <a:srgbClr val="FF0000"/>
                </a:solidFill>
                <a:latin typeface="宋体" pitchFamily="2" charset="-122"/>
              </a:rPr>
              <a:t>时，则取</a:t>
            </a:r>
            <a:r>
              <a:rPr kumimoji="0" lang="en-US" altLang="zh-CN" sz="2400" b="1" dirty="0">
                <a:solidFill>
                  <a:srgbClr val="FF0000"/>
                </a:solidFill>
                <a:latin typeface="宋体" pitchFamily="2" charset="-122"/>
              </a:rPr>
              <a:t>y(k)=y(k-1)</a:t>
            </a:r>
          </a:p>
          <a:p>
            <a:pPr lvl="1" eaLnBrk="1" hangingPunct="1">
              <a:spcBef>
                <a:spcPct val="0"/>
              </a:spcBef>
              <a:buFontTx/>
              <a:buNone/>
            </a:pPr>
            <a:r>
              <a:rPr kumimoji="0" lang="zh-CN" altLang="en-US" sz="2400" b="1" dirty="0">
                <a:solidFill>
                  <a:schemeClr val="bg1"/>
                </a:solidFill>
                <a:latin typeface="宋体" pitchFamily="2" charset="-122"/>
                <a:sym typeface="Symbol" pitchFamily="18" charset="2"/>
              </a:rPr>
              <a:t>	</a:t>
            </a:r>
            <a:r>
              <a:rPr kumimoji="0" lang="zh-CN" altLang="en-US" sz="2400" b="1" dirty="0">
                <a:solidFill>
                  <a:srgbClr val="000080"/>
                </a:solidFill>
                <a:latin typeface="宋体" pitchFamily="2" charset="-122"/>
                <a:sym typeface="Symbol" pitchFamily="18" charset="2"/>
              </a:rPr>
              <a:t>	</a:t>
            </a:r>
            <a:r>
              <a:rPr kumimoji="0" lang="en-US" altLang="zh-CN" sz="2400" b="1" dirty="0">
                <a:solidFill>
                  <a:srgbClr val="000080"/>
                </a:solidFill>
                <a:latin typeface="宋体" pitchFamily="2" charset="-122"/>
                <a:sym typeface="Symbol" pitchFamily="18" charset="2"/>
              </a:rPr>
              <a:t>Y</a:t>
            </a:r>
            <a:r>
              <a:rPr kumimoji="0" lang="en-US" altLang="zh-CN" sz="2400" b="1" dirty="0">
                <a:solidFill>
                  <a:srgbClr val="000080"/>
                </a:solidFill>
                <a:latin typeface="宋体" pitchFamily="2" charset="-122"/>
              </a:rPr>
              <a:t>──</a:t>
            </a:r>
            <a:r>
              <a:rPr kumimoji="0" lang="zh-CN" altLang="en-US" sz="2400" b="1" dirty="0">
                <a:solidFill>
                  <a:srgbClr val="000080"/>
                </a:solidFill>
                <a:latin typeface="宋体" pitchFamily="2" charset="-122"/>
              </a:rPr>
              <a:t>相邻两次采样值所允许的最大偏差，其大小取决于控制系统采样周期</a:t>
            </a:r>
            <a:r>
              <a:rPr kumimoji="0" lang="en-US" altLang="zh-CN" sz="2400" b="1" dirty="0">
                <a:solidFill>
                  <a:srgbClr val="000080"/>
                </a:solidFill>
                <a:latin typeface="宋体" pitchFamily="2" charset="-122"/>
              </a:rPr>
              <a:t>T</a:t>
            </a:r>
            <a:r>
              <a:rPr kumimoji="0" lang="zh-CN" altLang="en-US" sz="2400" b="1" dirty="0">
                <a:solidFill>
                  <a:srgbClr val="000080"/>
                </a:solidFill>
                <a:latin typeface="宋体" pitchFamily="2" charset="-122"/>
              </a:rPr>
              <a:t>和信号</a:t>
            </a:r>
            <a:r>
              <a:rPr kumimoji="0" lang="en-US" altLang="zh-CN" sz="2400" b="1" dirty="0">
                <a:solidFill>
                  <a:srgbClr val="000080"/>
                </a:solidFill>
                <a:latin typeface="宋体" pitchFamily="2" charset="-122"/>
              </a:rPr>
              <a:t>Y</a:t>
            </a:r>
            <a:r>
              <a:rPr kumimoji="0" lang="zh-CN" altLang="en-US" sz="2400" b="1" dirty="0">
                <a:solidFill>
                  <a:srgbClr val="000080"/>
                </a:solidFill>
                <a:latin typeface="宋体" pitchFamily="2" charset="-122"/>
              </a:rPr>
              <a:t>的正常变化率。</a:t>
            </a:r>
          </a:p>
          <a:p>
            <a:pPr eaLnBrk="1" hangingPunct="1">
              <a:spcBef>
                <a:spcPct val="0"/>
              </a:spcBef>
              <a:buFont typeface="Wingdings" pitchFamily="2" charset="2"/>
              <a:buNone/>
            </a:pPr>
            <a:r>
              <a:rPr kumimoji="0" lang="zh-CN" altLang="en-US" sz="2400" b="1" dirty="0">
                <a:solidFill>
                  <a:srgbClr val="000080"/>
                </a:solidFill>
                <a:latin typeface="宋体" pitchFamily="2" charset="-122"/>
              </a:rPr>
              <a:t>	</a:t>
            </a:r>
          </a:p>
          <a:p>
            <a:pPr eaLnBrk="1" hangingPunct="1">
              <a:spcBef>
                <a:spcPct val="0"/>
              </a:spcBef>
              <a:buFont typeface="Wingdings" panose="05000000000000000000" pitchFamily="2" charset="2"/>
              <a:buChar char="p"/>
            </a:pPr>
            <a:r>
              <a:rPr kumimoji="0" lang="zh-CN" altLang="en-US" sz="2400" b="1" dirty="0">
                <a:solidFill>
                  <a:srgbClr val="000080"/>
                </a:solidFill>
                <a:latin typeface="宋体" pitchFamily="2" charset="-122"/>
              </a:rPr>
              <a:t>限幅滤波对随机干扰或采样器不稳定引起的失真有良好的滤波效果。</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85738" y="727194"/>
            <a:ext cx="7772400" cy="651720"/>
          </a:xfrm>
        </p:spPr>
        <p:txBody>
          <a:bodyPr/>
          <a:lstStyle/>
          <a:p>
            <a:pPr eaLnBrk="1" hangingPunct="1"/>
            <a:r>
              <a:rPr lang="en-US" altLang="zh-CN" sz="3200" dirty="0" smtClean="0">
                <a:solidFill>
                  <a:srgbClr val="C00000"/>
                </a:solidFill>
              </a:rPr>
              <a:t>4 </a:t>
            </a:r>
            <a:r>
              <a:rPr lang="zh-CN" altLang="en-US" sz="3200" dirty="0">
                <a:solidFill>
                  <a:srgbClr val="C00000"/>
                </a:solidFill>
              </a:rPr>
              <a:t>惯性滤波</a:t>
            </a:r>
          </a:p>
        </p:txBody>
      </p:sp>
      <p:sp>
        <p:nvSpPr>
          <p:cNvPr id="8196" name="Rectangle 4"/>
          <p:cNvSpPr>
            <a:spLocks noGrp="1" noChangeArrowheads="1"/>
          </p:cNvSpPr>
          <p:nvPr>
            <p:ph idx="1"/>
          </p:nvPr>
        </p:nvSpPr>
        <p:spPr>
          <a:xfrm>
            <a:off x="297466" y="1535164"/>
            <a:ext cx="8686800" cy="1143000"/>
          </a:xfrm>
        </p:spPr>
        <p:txBody>
          <a:bodyPr/>
          <a:lstStyle/>
          <a:p>
            <a:pPr eaLnBrk="1" hangingPunct="1">
              <a:buFont typeface="Wingdings" panose="05000000000000000000" pitchFamily="2" charset="2"/>
              <a:buChar char="p"/>
            </a:pPr>
            <a:r>
              <a:rPr kumimoji="0" lang="zh-CN" altLang="en-US" sz="2400" b="1" dirty="0" smtClean="0">
                <a:solidFill>
                  <a:srgbClr val="000080"/>
                </a:solidFill>
                <a:latin typeface="+mn-ea"/>
              </a:rPr>
              <a:t> </a:t>
            </a:r>
            <a:r>
              <a:rPr kumimoji="0" lang="zh-CN" altLang="en-US" sz="2400" b="1" dirty="0" smtClean="0">
                <a:solidFill>
                  <a:srgbClr val="FF0000"/>
                </a:solidFill>
                <a:latin typeface="+mn-ea"/>
              </a:rPr>
              <a:t>惯性</a:t>
            </a:r>
            <a:r>
              <a:rPr kumimoji="0" lang="zh-CN" altLang="en-US" sz="2400" b="1" dirty="0">
                <a:solidFill>
                  <a:srgbClr val="FF0000"/>
                </a:solidFill>
                <a:latin typeface="+mn-ea"/>
              </a:rPr>
              <a:t>滤波是模拟硬件</a:t>
            </a:r>
            <a:r>
              <a:rPr kumimoji="0" lang="en-US" altLang="zh-CN" sz="2400" b="1" dirty="0">
                <a:solidFill>
                  <a:srgbClr val="FF0000"/>
                </a:solidFill>
                <a:latin typeface="+mn-ea"/>
              </a:rPr>
              <a:t>RC</a:t>
            </a:r>
            <a:r>
              <a:rPr kumimoji="0" lang="zh-CN" altLang="en-US" sz="2400" b="1" dirty="0">
                <a:solidFill>
                  <a:srgbClr val="FF0000"/>
                </a:solidFill>
                <a:latin typeface="+mn-ea"/>
              </a:rPr>
              <a:t>低通滤波器的数字实现。</a:t>
            </a:r>
            <a:r>
              <a:rPr kumimoji="0" lang="en-US" altLang="zh-CN" sz="2400" b="1" dirty="0">
                <a:solidFill>
                  <a:srgbClr val="000080"/>
                </a:solidFill>
                <a:latin typeface="+mn-ea"/>
              </a:rPr>
              <a:t>RC</a:t>
            </a:r>
            <a:r>
              <a:rPr kumimoji="0" lang="zh-CN" altLang="en-US" sz="2400" b="1" dirty="0">
                <a:solidFill>
                  <a:srgbClr val="000080"/>
                </a:solidFill>
                <a:latin typeface="+mn-ea"/>
              </a:rPr>
              <a:t>滤波器的传递函数</a:t>
            </a:r>
          </a:p>
        </p:txBody>
      </p:sp>
      <p:graphicFrame>
        <p:nvGraphicFramePr>
          <p:cNvPr id="8194" name="Object 10"/>
          <p:cNvGraphicFramePr>
            <a:graphicFrameLocks noChangeAspect="1"/>
          </p:cNvGraphicFramePr>
          <p:nvPr>
            <p:extLst>
              <p:ext uri="{D42A27DB-BD31-4B8C-83A1-F6EECF244321}">
                <p14:modId xmlns:p14="http://schemas.microsoft.com/office/powerpoint/2010/main" val="1456234159"/>
              </p:ext>
            </p:extLst>
          </p:nvPr>
        </p:nvGraphicFramePr>
        <p:xfrm>
          <a:off x="2915816" y="2215475"/>
          <a:ext cx="2232025" cy="769938"/>
        </p:xfrm>
        <a:graphic>
          <a:graphicData uri="http://schemas.openxmlformats.org/presentationml/2006/ole">
            <mc:AlternateContent xmlns:mc="http://schemas.openxmlformats.org/markup-compatibility/2006">
              <mc:Choice xmlns:v="urn:schemas-microsoft-com:vml" Requires="v">
                <p:oleObj spid="_x0000_s8217" name="Equation" r:id="rId3" imgW="1104840" imgH="380880" progId="Equation.DSMT4">
                  <p:embed/>
                </p:oleObj>
              </mc:Choice>
              <mc:Fallback>
                <p:oleObj name="Equation" r:id="rId3" imgW="1104840" imgH="38088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2215475"/>
                        <a:ext cx="2232025" cy="769938"/>
                      </a:xfrm>
                      <a:prstGeom prst="rect">
                        <a:avLst/>
                      </a:prstGeom>
                      <a:solidFill>
                        <a:srgbClr val="CCFFFF"/>
                      </a:solidFill>
                    </p:spPr>
                  </p:pic>
                </p:oleObj>
              </mc:Fallback>
            </mc:AlternateContent>
          </a:graphicData>
        </a:graphic>
      </p:graphicFrame>
      <p:sp>
        <p:nvSpPr>
          <p:cNvPr id="8197" name="Rectangle 11"/>
          <p:cNvSpPr>
            <a:spLocks noChangeArrowheads="1"/>
          </p:cNvSpPr>
          <p:nvPr/>
        </p:nvSpPr>
        <p:spPr bwMode="auto">
          <a:xfrm>
            <a:off x="179388" y="3141663"/>
            <a:ext cx="8785100" cy="2677656"/>
          </a:xfrm>
          <a:prstGeom prst="rect">
            <a:avLst/>
          </a:prstGeom>
          <a:noFill/>
          <a:ln w="12700" cap="sq">
            <a:noFill/>
            <a:miter lim="800000"/>
            <a:headEnd type="none" w="sm" len="sm"/>
            <a:tailEnd type="none" w="sm" len="sm"/>
          </a:ln>
        </p:spPr>
        <p:txBody>
          <a:bodyPr wrap="square">
            <a:spAutoFit/>
          </a:bodyPr>
          <a:lstStyle/>
          <a:p>
            <a:pPr>
              <a:spcBef>
                <a:spcPct val="0"/>
              </a:spcBef>
            </a:pPr>
            <a:r>
              <a:rPr lang="en-US" altLang="zh-CN" sz="2400" b="1" dirty="0">
                <a:solidFill>
                  <a:srgbClr val="000080"/>
                </a:solidFill>
              </a:rPr>
              <a:t>	</a:t>
            </a:r>
            <a:r>
              <a:rPr lang="zh-CN" altLang="en-US" sz="2400" b="1" dirty="0">
                <a:solidFill>
                  <a:srgbClr val="000080"/>
                </a:solidFill>
              </a:rPr>
              <a:t>其中，</a:t>
            </a:r>
            <a:r>
              <a:rPr lang="en-US" altLang="zh-CN" sz="2400" b="1" dirty="0">
                <a:solidFill>
                  <a:srgbClr val="000080"/>
                </a:solidFill>
                <a:latin typeface="宋体" pitchFamily="2" charset="-122"/>
              </a:rPr>
              <a:t>τ</a:t>
            </a:r>
            <a:r>
              <a:rPr lang="en-US" altLang="zh-CN" sz="2400" b="1" dirty="0">
                <a:solidFill>
                  <a:srgbClr val="000080"/>
                </a:solidFill>
              </a:rPr>
              <a:t>=RC</a:t>
            </a:r>
            <a:r>
              <a:rPr lang="zh-CN" altLang="en-US" sz="2400" b="1" dirty="0">
                <a:solidFill>
                  <a:srgbClr val="000080"/>
                </a:solidFill>
              </a:rPr>
              <a:t>是滤波器的滤波时间常数。</a:t>
            </a:r>
            <a:r>
              <a:rPr lang="en-US" altLang="zh-CN" sz="2400" b="1" dirty="0">
                <a:solidFill>
                  <a:srgbClr val="000080"/>
                </a:solidFill>
                <a:latin typeface="宋体" pitchFamily="2" charset="-122"/>
              </a:rPr>
              <a:t>τ</a:t>
            </a:r>
            <a:r>
              <a:rPr lang="zh-CN" altLang="en-US" sz="2400" b="1" dirty="0">
                <a:solidFill>
                  <a:srgbClr val="000080"/>
                </a:solidFill>
              </a:rPr>
              <a:t>越大，则滤波</a:t>
            </a:r>
            <a:r>
              <a:rPr lang="en-US" altLang="zh-CN" sz="2400" b="1" dirty="0">
                <a:solidFill>
                  <a:srgbClr val="000080"/>
                </a:solidFill>
              </a:rPr>
              <a:t>	</a:t>
            </a:r>
            <a:r>
              <a:rPr lang="zh-CN" altLang="en-US" sz="2400" b="1" dirty="0">
                <a:solidFill>
                  <a:srgbClr val="000080"/>
                </a:solidFill>
              </a:rPr>
              <a:t>器的截止频率越低，滤出的电压纹波较小。</a:t>
            </a:r>
          </a:p>
          <a:p>
            <a:pPr>
              <a:spcBef>
                <a:spcPct val="0"/>
              </a:spcBef>
            </a:pPr>
            <a:endParaRPr lang="zh-CN" altLang="en-US" sz="2400" b="1" dirty="0">
              <a:solidFill>
                <a:srgbClr val="000080"/>
              </a:solidFill>
            </a:endParaRPr>
          </a:p>
          <a:p>
            <a:pPr marL="457200" indent="-457200">
              <a:spcBef>
                <a:spcPct val="0"/>
              </a:spcBef>
              <a:buClr>
                <a:schemeClr val="bg1"/>
              </a:buClr>
              <a:buSzPct val="80000"/>
              <a:buFont typeface="Wingdings" panose="05000000000000000000" pitchFamily="2" charset="2"/>
              <a:buChar char="p"/>
            </a:pPr>
            <a:r>
              <a:rPr lang="zh-CN" altLang="en-US" sz="2400" b="1" dirty="0">
                <a:solidFill>
                  <a:srgbClr val="000080"/>
                </a:solidFill>
                <a:latin typeface="+mn-ea"/>
                <a:ea typeface="+mn-ea"/>
              </a:rPr>
              <a:t>由于大的时间常数及高精度的</a:t>
            </a:r>
            <a:r>
              <a:rPr lang="en-US" altLang="zh-CN" sz="2400" b="1" dirty="0">
                <a:solidFill>
                  <a:srgbClr val="000080"/>
                </a:solidFill>
                <a:latin typeface="+mn-ea"/>
                <a:ea typeface="+mn-ea"/>
              </a:rPr>
              <a:t>RC</a:t>
            </a:r>
            <a:r>
              <a:rPr lang="zh-CN" altLang="en-US" sz="2400" b="1" dirty="0">
                <a:solidFill>
                  <a:srgbClr val="000080"/>
                </a:solidFill>
                <a:latin typeface="+mn-ea"/>
                <a:ea typeface="+mn-ea"/>
              </a:rPr>
              <a:t>电路不易制作，所以硬件</a:t>
            </a:r>
            <a:r>
              <a:rPr lang="en-US" altLang="zh-CN" sz="2400" b="1" dirty="0">
                <a:solidFill>
                  <a:srgbClr val="000080"/>
                </a:solidFill>
                <a:latin typeface="+mn-ea"/>
                <a:ea typeface="+mn-ea"/>
              </a:rPr>
              <a:t>RC </a:t>
            </a:r>
            <a:r>
              <a:rPr lang="zh-CN" altLang="en-US" sz="2400" b="1" dirty="0">
                <a:solidFill>
                  <a:srgbClr val="000080"/>
                </a:solidFill>
                <a:latin typeface="+mn-ea"/>
                <a:ea typeface="+mn-ea"/>
              </a:rPr>
              <a:t>滤波器不可能对极低频率的信号进行滤波。为此可以模仿硬件</a:t>
            </a:r>
            <a:r>
              <a:rPr lang="en-US" altLang="zh-CN" sz="2400" b="1" dirty="0">
                <a:solidFill>
                  <a:srgbClr val="000080"/>
                </a:solidFill>
                <a:latin typeface="+mn-ea"/>
                <a:ea typeface="+mn-ea"/>
              </a:rPr>
              <a:t>RC</a:t>
            </a:r>
            <a:r>
              <a:rPr lang="zh-CN" altLang="en-US" sz="2400" b="1" dirty="0">
                <a:solidFill>
                  <a:srgbClr val="000080"/>
                </a:solidFill>
                <a:latin typeface="+mn-ea"/>
                <a:ea typeface="+mn-ea"/>
              </a:rPr>
              <a:t>滤波器的特性参数，用软件做成低通数字滤波器，从而实现</a:t>
            </a:r>
            <a:r>
              <a:rPr lang="zh-CN" altLang="en-US" sz="2400" b="1" dirty="0">
                <a:solidFill>
                  <a:srgbClr val="FF0000"/>
                </a:solidFill>
                <a:latin typeface="+mn-ea"/>
                <a:ea typeface="+mn-ea"/>
              </a:rPr>
              <a:t>一阶惯性的数字滤波</a:t>
            </a:r>
            <a:r>
              <a:rPr lang="zh-CN" altLang="en-US" sz="2400" b="1" dirty="0">
                <a:solidFill>
                  <a:srgbClr val="000080"/>
                </a:solidFill>
                <a:latin typeface="+mn-ea"/>
                <a:ea typeface="+mn-ea"/>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body" sz="half" idx="1"/>
          </p:nvPr>
        </p:nvSpPr>
        <p:spPr>
          <a:xfrm>
            <a:off x="468313" y="1268413"/>
            <a:ext cx="2232025" cy="511175"/>
          </a:xfrm>
        </p:spPr>
        <p:txBody>
          <a:bodyPr/>
          <a:lstStyle/>
          <a:p>
            <a:pPr eaLnBrk="1" hangingPunct="1">
              <a:lnSpc>
                <a:spcPct val="90000"/>
              </a:lnSpc>
              <a:buFont typeface="Wingdings" pitchFamily="2" charset="2"/>
              <a:buNone/>
            </a:pPr>
            <a:r>
              <a:rPr lang="zh-CN" altLang="en-US" sz="2400" b="1" dirty="0">
                <a:solidFill>
                  <a:srgbClr val="000080"/>
                </a:solidFill>
              </a:rPr>
              <a:t>离散化可得</a:t>
            </a:r>
            <a:r>
              <a:rPr lang="zh-CN" altLang="en-US" sz="2400" dirty="0">
                <a:solidFill>
                  <a:srgbClr val="000080"/>
                </a:solidFill>
              </a:rPr>
              <a:t>：</a:t>
            </a:r>
          </a:p>
        </p:txBody>
      </p:sp>
      <p:graphicFrame>
        <p:nvGraphicFramePr>
          <p:cNvPr id="9219" name="Object 8"/>
          <p:cNvGraphicFramePr>
            <a:graphicFrameLocks noGrp="1" noChangeAspect="1"/>
          </p:cNvGraphicFramePr>
          <p:nvPr>
            <p:ph sz="half" idx="2"/>
            <p:extLst>
              <p:ext uri="{D42A27DB-BD31-4B8C-83A1-F6EECF244321}">
                <p14:modId xmlns:p14="http://schemas.microsoft.com/office/powerpoint/2010/main" val="2863427797"/>
              </p:ext>
            </p:extLst>
          </p:nvPr>
        </p:nvGraphicFramePr>
        <p:xfrm>
          <a:off x="2700338" y="1963738"/>
          <a:ext cx="5184775" cy="581025"/>
        </p:xfrm>
        <a:graphic>
          <a:graphicData uri="http://schemas.openxmlformats.org/presentationml/2006/ole">
            <mc:AlternateContent xmlns:mc="http://schemas.openxmlformats.org/markup-compatibility/2006">
              <mc:Choice xmlns:v="urn:schemas-microsoft-com:vml" Requires="v">
                <p:oleObj spid="_x0000_s9260" name="Equation" r:id="rId3" imgW="3517560" imgH="393480" progId="Equation.DSMT4">
                  <p:embed/>
                </p:oleObj>
              </mc:Choice>
              <mc:Fallback>
                <p:oleObj name="Equation" r:id="rId3" imgW="3517560" imgH="39348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963738"/>
                        <a:ext cx="5184775" cy="581025"/>
                      </a:xfrm>
                      <a:prstGeom prst="rect">
                        <a:avLst/>
                      </a:prstGeom>
                      <a:solidFill>
                        <a:srgbClr val="CCFFFF"/>
                      </a:solidFill>
                    </p:spPr>
                  </p:pic>
                </p:oleObj>
              </mc:Fallback>
            </mc:AlternateContent>
          </a:graphicData>
        </a:graphic>
      </p:graphicFrame>
      <p:graphicFrame>
        <p:nvGraphicFramePr>
          <p:cNvPr id="9218" name="Object 4"/>
          <p:cNvGraphicFramePr>
            <a:graphicFrameLocks noChangeAspect="1"/>
          </p:cNvGraphicFramePr>
          <p:nvPr>
            <p:extLst>
              <p:ext uri="{D42A27DB-BD31-4B8C-83A1-F6EECF244321}">
                <p14:modId xmlns:p14="http://schemas.microsoft.com/office/powerpoint/2010/main" val="1305712622"/>
              </p:ext>
            </p:extLst>
          </p:nvPr>
        </p:nvGraphicFramePr>
        <p:xfrm>
          <a:off x="2452471" y="1087865"/>
          <a:ext cx="4343400" cy="690562"/>
        </p:xfrm>
        <a:graphic>
          <a:graphicData uri="http://schemas.openxmlformats.org/presentationml/2006/ole">
            <mc:AlternateContent xmlns:mc="http://schemas.openxmlformats.org/markup-compatibility/2006">
              <mc:Choice xmlns:v="urn:schemas-microsoft-com:vml" Requires="v">
                <p:oleObj spid="_x0000_s9261" name="Equation" r:id="rId5" imgW="1574640" imgH="342720" progId="Equation.DSMT4">
                  <p:embed/>
                </p:oleObj>
              </mc:Choice>
              <mc:Fallback>
                <p:oleObj name="Equation" r:id="rId5" imgW="1574640" imgH="34272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2471" y="1087865"/>
                        <a:ext cx="4343400" cy="690562"/>
                      </a:xfrm>
                      <a:prstGeom prst="rect">
                        <a:avLst/>
                      </a:prstGeom>
                      <a:solidFill>
                        <a:srgbClr val="CCFFFF"/>
                      </a:solidFill>
                    </p:spPr>
                  </p:pic>
                </p:oleObj>
              </mc:Fallback>
            </mc:AlternateContent>
          </a:graphicData>
        </a:graphic>
      </p:graphicFrame>
      <p:sp>
        <p:nvSpPr>
          <p:cNvPr id="9221" name="Rectangle 7"/>
          <p:cNvSpPr>
            <a:spLocks noChangeArrowheads="1"/>
          </p:cNvSpPr>
          <p:nvPr/>
        </p:nvSpPr>
        <p:spPr bwMode="auto">
          <a:xfrm>
            <a:off x="1116013" y="2131497"/>
            <a:ext cx="1314462" cy="369332"/>
          </a:xfrm>
          <a:prstGeom prst="rect">
            <a:avLst/>
          </a:prstGeom>
          <a:noFill/>
          <a:ln w="12700" cap="sq">
            <a:noFill/>
            <a:miter lim="800000"/>
            <a:headEnd type="none" w="sm" len="sm"/>
            <a:tailEnd type="none" w="sm" len="sm"/>
          </a:ln>
        </p:spPr>
        <p:txBody>
          <a:bodyPr wrap="none" lIns="0" tIns="0" rIns="0" bIns="0" anchor="ctr">
            <a:spAutoFit/>
          </a:bodyPr>
          <a:lstStyle/>
          <a:p>
            <a:pPr>
              <a:spcBef>
                <a:spcPct val="0"/>
              </a:spcBef>
            </a:pPr>
            <a:r>
              <a:rPr kumimoji="1" lang="zh-CN" altLang="en-US" sz="2400" b="1" dirty="0">
                <a:solidFill>
                  <a:srgbClr val="000080"/>
                </a:solidFill>
                <a:latin typeface="Times New Roman" pitchFamily="18" charset="0"/>
              </a:rPr>
              <a:t>整理得 ：</a:t>
            </a:r>
          </a:p>
        </p:txBody>
      </p:sp>
      <p:sp>
        <p:nvSpPr>
          <p:cNvPr id="9222" name="Rectangle 10"/>
          <p:cNvSpPr>
            <a:spLocks noChangeArrowheads="1"/>
          </p:cNvSpPr>
          <p:nvPr/>
        </p:nvSpPr>
        <p:spPr bwMode="auto">
          <a:xfrm>
            <a:off x="468313" y="2896685"/>
            <a:ext cx="8568183" cy="3416320"/>
          </a:xfrm>
          <a:prstGeom prst="rect">
            <a:avLst/>
          </a:prstGeom>
          <a:noFill/>
          <a:ln w="12700" cap="sq">
            <a:noFill/>
            <a:miter lim="800000"/>
            <a:headEnd type="none" w="sm" len="sm"/>
            <a:tailEnd type="none" w="sm" len="sm"/>
          </a:ln>
        </p:spPr>
        <p:txBody>
          <a:bodyPr wrap="square">
            <a:spAutoFit/>
          </a:bodyPr>
          <a:lstStyle/>
          <a:p>
            <a:pPr>
              <a:spcBef>
                <a:spcPct val="0"/>
              </a:spcBef>
            </a:pPr>
            <a:r>
              <a:rPr lang="en-US" altLang="zh-CN" sz="2400" dirty="0">
                <a:solidFill>
                  <a:srgbClr val="FF0000"/>
                </a:solidFill>
                <a:latin typeface="宋体" pitchFamily="2" charset="-122"/>
              </a:rPr>
              <a:t>y(k)</a:t>
            </a:r>
            <a:r>
              <a:rPr lang="en-US" altLang="zh-CN" sz="2400" dirty="0">
                <a:solidFill>
                  <a:srgbClr val="000080"/>
                </a:solidFill>
                <a:latin typeface="宋体" pitchFamily="2" charset="-122"/>
              </a:rPr>
              <a:t>——</a:t>
            </a:r>
            <a:r>
              <a:rPr lang="zh-CN" altLang="en-US" sz="2400" dirty="0">
                <a:solidFill>
                  <a:srgbClr val="000080"/>
                </a:solidFill>
                <a:latin typeface="宋体" pitchFamily="2" charset="-122"/>
              </a:rPr>
              <a:t>第</a:t>
            </a:r>
            <a:r>
              <a:rPr lang="en-US" altLang="zh-CN" sz="2400" dirty="0">
                <a:solidFill>
                  <a:srgbClr val="000080"/>
                </a:solidFill>
                <a:latin typeface="宋体" pitchFamily="2" charset="-122"/>
              </a:rPr>
              <a:t>k</a:t>
            </a:r>
            <a:r>
              <a:rPr lang="zh-CN" altLang="en-US" sz="2400" dirty="0">
                <a:solidFill>
                  <a:srgbClr val="000080"/>
                </a:solidFill>
                <a:latin typeface="宋体" pitchFamily="2" charset="-122"/>
              </a:rPr>
              <a:t>次采样的滤波输出值；</a:t>
            </a:r>
          </a:p>
          <a:p>
            <a:pPr>
              <a:spcBef>
                <a:spcPct val="0"/>
              </a:spcBef>
            </a:pPr>
            <a:r>
              <a:rPr lang="en-US" altLang="zh-CN" sz="2400" dirty="0">
                <a:solidFill>
                  <a:srgbClr val="FF0000"/>
                </a:solidFill>
                <a:latin typeface="宋体" pitchFamily="2" charset="-122"/>
              </a:rPr>
              <a:t>x(k)</a:t>
            </a:r>
            <a:r>
              <a:rPr lang="en-US" altLang="zh-CN" sz="2400" dirty="0">
                <a:solidFill>
                  <a:srgbClr val="000080"/>
                </a:solidFill>
                <a:latin typeface="宋体" pitchFamily="2" charset="-122"/>
              </a:rPr>
              <a:t>——</a:t>
            </a:r>
            <a:r>
              <a:rPr lang="zh-CN" altLang="en-US" sz="2400" dirty="0">
                <a:solidFill>
                  <a:srgbClr val="000080"/>
                </a:solidFill>
                <a:latin typeface="宋体" pitchFamily="2" charset="-122"/>
              </a:rPr>
              <a:t>第</a:t>
            </a:r>
            <a:r>
              <a:rPr lang="en-US" altLang="zh-CN" sz="2400" dirty="0">
                <a:solidFill>
                  <a:srgbClr val="000080"/>
                </a:solidFill>
                <a:latin typeface="宋体" pitchFamily="2" charset="-122"/>
              </a:rPr>
              <a:t>k</a:t>
            </a:r>
            <a:r>
              <a:rPr lang="zh-CN" altLang="en-US" sz="2400" dirty="0">
                <a:solidFill>
                  <a:srgbClr val="000080"/>
                </a:solidFill>
                <a:latin typeface="宋体" pitchFamily="2" charset="-122"/>
              </a:rPr>
              <a:t>次采样值</a:t>
            </a:r>
          </a:p>
          <a:p>
            <a:pPr>
              <a:spcBef>
                <a:spcPct val="0"/>
              </a:spcBef>
            </a:pPr>
            <a:r>
              <a:rPr lang="en-US" altLang="zh-CN" sz="2400" dirty="0">
                <a:solidFill>
                  <a:srgbClr val="FF0000"/>
                </a:solidFill>
                <a:latin typeface="宋体" pitchFamily="2" charset="-122"/>
              </a:rPr>
              <a:t>y(k-1)</a:t>
            </a:r>
            <a:r>
              <a:rPr lang="en-US" altLang="zh-CN" sz="2400" dirty="0">
                <a:solidFill>
                  <a:srgbClr val="000080"/>
                </a:solidFill>
                <a:latin typeface="宋体" pitchFamily="2" charset="-122"/>
              </a:rPr>
              <a:t>——</a:t>
            </a:r>
            <a:r>
              <a:rPr lang="zh-CN" altLang="en-US" sz="2400" dirty="0">
                <a:solidFill>
                  <a:srgbClr val="000080"/>
                </a:solidFill>
                <a:latin typeface="宋体" pitchFamily="2" charset="-122"/>
              </a:rPr>
              <a:t>第</a:t>
            </a:r>
            <a:r>
              <a:rPr lang="en-US" altLang="zh-CN" sz="2400" dirty="0">
                <a:solidFill>
                  <a:srgbClr val="000080"/>
                </a:solidFill>
                <a:latin typeface="宋体" pitchFamily="2" charset="-122"/>
              </a:rPr>
              <a:t>(k-1)</a:t>
            </a:r>
            <a:r>
              <a:rPr lang="zh-CN" altLang="en-US" sz="2400" dirty="0">
                <a:solidFill>
                  <a:srgbClr val="000080"/>
                </a:solidFill>
                <a:latin typeface="宋体" pitchFamily="2" charset="-122"/>
              </a:rPr>
              <a:t>次采样的滤波输出值</a:t>
            </a:r>
            <a:r>
              <a:rPr lang="en-US" altLang="zh-CN" sz="2400" dirty="0">
                <a:solidFill>
                  <a:srgbClr val="000080"/>
                </a:solidFill>
                <a:latin typeface="宋体" pitchFamily="2" charset="-122"/>
              </a:rPr>
              <a:t>;</a:t>
            </a:r>
          </a:p>
          <a:p>
            <a:pPr>
              <a:spcBef>
                <a:spcPct val="0"/>
              </a:spcBef>
            </a:pPr>
            <a:r>
              <a:rPr lang="en-US" altLang="zh-CN" sz="2400" dirty="0">
                <a:solidFill>
                  <a:srgbClr val="FF0000"/>
                </a:solidFill>
                <a:latin typeface="宋体" pitchFamily="2" charset="-122"/>
              </a:rPr>
              <a:t>a</a:t>
            </a:r>
            <a:r>
              <a:rPr lang="en-US" altLang="zh-CN" sz="2400" dirty="0">
                <a:solidFill>
                  <a:srgbClr val="000080"/>
                </a:solidFill>
                <a:latin typeface="宋体" pitchFamily="2" charset="-122"/>
              </a:rPr>
              <a:t>——</a:t>
            </a:r>
            <a:r>
              <a:rPr lang="zh-CN" altLang="en-US" sz="2400" dirty="0">
                <a:solidFill>
                  <a:srgbClr val="000080"/>
                </a:solidFill>
                <a:latin typeface="宋体" pitchFamily="2" charset="-122"/>
              </a:rPr>
              <a:t>滤波系数</a:t>
            </a:r>
            <a:r>
              <a:rPr lang="en-US" altLang="zh-CN" sz="2400" dirty="0">
                <a:solidFill>
                  <a:srgbClr val="000080"/>
                </a:solidFill>
                <a:latin typeface="宋体" pitchFamily="2" charset="-122"/>
              </a:rPr>
              <a:t>a =T /(</a:t>
            </a:r>
            <a:r>
              <a:rPr lang="en-US" altLang="zh-CN" sz="2400" dirty="0" err="1">
                <a:solidFill>
                  <a:srgbClr val="000080"/>
                </a:solidFill>
                <a:latin typeface="宋体" pitchFamily="2" charset="-122"/>
              </a:rPr>
              <a:t>τ+T</a:t>
            </a:r>
            <a:r>
              <a:rPr lang="en-US" altLang="zh-CN" sz="2400" dirty="0">
                <a:solidFill>
                  <a:srgbClr val="000080"/>
                </a:solidFill>
                <a:latin typeface="宋体" pitchFamily="2" charset="-122"/>
              </a:rPr>
              <a:t> )</a:t>
            </a:r>
            <a:r>
              <a:rPr lang="zh-CN" altLang="en-US" sz="2400" dirty="0">
                <a:solidFill>
                  <a:srgbClr val="000080"/>
                </a:solidFill>
                <a:latin typeface="宋体" pitchFamily="2" charset="-122"/>
              </a:rPr>
              <a:t>，且</a:t>
            </a:r>
            <a:r>
              <a:rPr lang="en-US" altLang="zh-CN" sz="2400" dirty="0">
                <a:solidFill>
                  <a:srgbClr val="000080"/>
                </a:solidFill>
                <a:latin typeface="宋体" pitchFamily="2" charset="-122"/>
              </a:rPr>
              <a:t>0</a:t>
            </a:r>
            <a:r>
              <a:rPr lang="zh-CN" altLang="en-US" sz="2400" dirty="0">
                <a:solidFill>
                  <a:srgbClr val="000080"/>
                </a:solidFill>
                <a:latin typeface="宋体" pitchFamily="2" charset="-122"/>
              </a:rPr>
              <a:t>＜</a:t>
            </a:r>
            <a:r>
              <a:rPr lang="en-US" altLang="zh-CN" sz="2400" dirty="0">
                <a:solidFill>
                  <a:srgbClr val="000080"/>
                </a:solidFill>
                <a:latin typeface="宋体" pitchFamily="2" charset="-122"/>
              </a:rPr>
              <a:t>α</a:t>
            </a:r>
            <a:r>
              <a:rPr lang="zh-CN" altLang="en-US" sz="2400" dirty="0">
                <a:solidFill>
                  <a:srgbClr val="000080"/>
                </a:solidFill>
                <a:latin typeface="宋体" pitchFamily="2" charset="-122"/>
              </a:rPr>
              <a:t>＜</a:t>
            </a:r>
            <a:r>
              <a:rPr lang="en-US" altLang="zh-CN" sz="2400" dirty="0">
                <a:solidFill>
                  <a:srgbClr val="000080"/>
                </a:solidFill>
                <a:latin typeface="宋体" pitchFamily="2" charset="-122"/>
              </a:rPr>
              <a:t>1 </a:t>
            </a:r>
            <a:endParaRPr lang="zh-CN" altLang="en-US" sz="2400" dirty="0">
              <a:solidFill>
                <a:srgbClr val="000080"/>
              </a:solidFill>
              <a:latin typeface="宋体" pitchFamily="2" charset="-122"/>
            </a:endParaRPr>
          </a:p>
          <a:p>
            <a:pPr>
              <a:spcBef>
                <a:spcPct val="0"/>
              </a:spcBef>
            </a:pPr>
            <a:r>
              <a:rPr lang="en-US" altLang="zh-CN" sz="2400" dirty="0">
                <a:solidFill>
                  <a:srgbClr val="FF0000"/>
                </a:solidFill>
                <a:latin typeface="宋体" pitchFamily="2" charset="-122"/>
              </a:rPr>
              <a:t>T</a:t>
            </a:r>
            <a:r>
              <a:rPr lang="en-US" altLang="zh-CN" sz="2400" dirty="0">
                <a:solidFill>
                  <a:srgbClr val="000080"/>
                </a:solidFill>
                <a:latin typeface="宋体" pitchFamily="2" charset="-122"/>
              </a:rPr>
              <a:t>——</a:t>
            </a:r>
            <a:r>
              <a:rPr lang="zh-CN" altLang="en-US" sz="2400" dirty="0">
                <a:solidFill>
                  <a:srgbClr val="000080"/>
                </a:solidFill>
                <a:latin typeface="宋体" pitchFamily="2" charset="-122"/>
              </a:rPr>
              <a:t>采样周期</a:t>
            </a:r>
          </a:p>
          <a:p>
            <a:pPr>
              <a:spcBef>
                <a:spcPct val="0"/>
              </a:spcBef>
            </a:pPr>
            <a:r>
              <a:rPr lang="en-US" altLang="zh-CN" sz="2400" dirty="0">
                <a:solidFill>
                  <a:srgbClr val="FF0000"/>
                </a:solidFill>
                <a:latin typeface="宋体" pitchFamily="2" charset="-122"/>
              </a:rPr>
              <a:t>τ</a:t>
            </a:r>
            <a:r>
              <a:rPr lang="en-US" altLang="zh-CN" sz="2400" dirty="0">
                <a:solidFill>
                  <a:srgbClr val="000080"/>
                </a:solidFill>
                <a:latin typeface="宋体" pitchFamily="2" charset="-122"/>
              </a:rPr>
              <a:t>——</a:t>
            </a:r>
            <a:r>
              <a:rPr lang="zh-CN" altLang="en-US" sz="2400" dirty="0">
                <a:solidFill>
                  <a:srgbClr val="000080"/>
                </a:solidFill>
                <a:latin typeface="宋体" pitchFamily="2" charset="-122"/>
              </a:rPr>
              <a:t>滤波环节的时间常数</a:t>
            </a:r>
            <a:endParaRPr lang="en-US" altLang="zh-CN" sz="2400" dirty="0">
              <a:solidFill>
                <a:srgbClr val="000080"/>
              </a:solidFill>
              <a:latin typeface="宋体" pitchFamily="2" charset="-122"/>
            </a:endParaRPr>
          </a:p>
          <a:p>
            <a:pPr>
              <a:spcBef>
                <a:spcPct val="0"/>
              </a:spcBef>
            </a:pPr>
            <a:endParaRPr lang="zh-CN" altLang="en-US" sz="2400" dirty="0">
              <a:solidFill>
                <a:schemeClr val="bg2">
                  <a:lumMod val="75000"/>
                  <a:lumOff val="25000"/>
                </a:schemeClr>
              </a:solidFill>
              <a:latin typeface="宋体" pitchFamily="2" charset="-122"/>
            </a:endParaRPr>
          </a:p>
          <a:p>
            <a:pPr>
              <a:spcBef>
                <a:spcPct val="0"/>
              </a:spcBef>
            </a:pPr>
            <a:r>
              <a:rPr lang="zh-CN" altLang="en-US" sz="2400" b="1" dirty="0">
                <a:solidFill>
                  <a:srgbClr val="000080"/>
                </a:solidFill>
                <a:latin typeface="宋体" pitchFamily="2" charset="-122"/>
              </a:rPr>
              <a:t>一般</a:t>
            </a:r>
            <a:r>
              <a:rPr lang="en-US" altLang="zh-CN" sz="2400" b="1" dirty="0">
                <a:solidFill>
                  <a:srgbClr val="000080"/>
                </a:solidFill>
                <a:latin typeface="宋体" pitchFamily="2" charset="-122"/>
              </a:rPr>
              <a:t>T</a:t>
            </a:r>
            <a:r>
              <a:rPr lang="zh-CN" altLang="en-US" sz="2400" b="1" dirty="0">
                <a:solidFill>
                  <a:srgbClr val="000080"/>
                </a:solidFill>
                <a:latin typeface="宋体" pitchFamily="2" charset="-122"/>
              </a:rPr>
              <a:t>远小于</a:t>
            </a:r>
            <a:r>
              <a:rPr lang="en-US" altLang="zh-CN" sz="2400" b="1" dirty="0">
                <a:solidFill>
                  <a:srgbClr val="000080"/>
                </a:solidFill>
                <a:latin typeface="宋体" pitchFamily="2" charset="-122"/>
              </a:rPr>
              <a:t>τ</a:t>
            </a:r>
            <a:r>
              <a:rPr lang="zh-CN" altLang="en-US" sz="2400" b="1" dirty="0">
                <a:solidFill>
                  <a:srgbClr val="000080"/>
                </a:solidFill>
                <a:latin typeface="宋体" pitchFamily="2" charset="-122"/>
              </a:rPr>
              <a:t>，即</a:t>
            </a:r>
            <a:r>
              <a:rPr lang="en-US" altLang="zh-CN" sz="2400" b="1" dirty="0">
                <a:solidFill>
                  <a:srgbClr val="000080"/>
                </a:solidFill>
                <a:latin typeface="宋体" pitchFamily="2" charset="-122"/>
              </a:rPr>
              <a:t>a</a:t>
            </a:r>
            <a:r>
              <a:rPr lang="zh-CN" altLang="en-US" sz="2400" b="1" dirty="0">
                <a:solidFill>
                  <a:srgbClr val="000080"/>
                </a:solidFill>
                <a:latin typeface="宋体" pitchFamily="2" charset="-122"/>
              </a:rPr>
              <a:t>远小于</a:t>
            </a:r>
            <a:r>
              <a:rPr lang="en-US" altLang="zh-CN" sz="2400" b="1" dirty="0">
                <a:solidFill>
                  <a:srgbClr val="000080"/>
                </a:solidFill>
                <a:latin typeface="宋体" pitchFamily="2" charset="-122"/>
              </a:rPr>
              <a:t>1</a:t>
            </a:r>
            <a:r>
              <a:rPr lang="zh-CN" altLang="en-US" sz="2400" b="1" dirty="0">
                <a:solidFill>
                  <a:srgbClr val="000080"/>
                </a:solidFill>
                <a:latin typeface="宋体" pitchFamily="2" charset="-122"/>
              </a:rPr>
              <a:t>，表明本次有效采样值主要取决于上次有效采样值，而本次采样值仅起到修正作用。</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sz="half" idx="1"/>
          </p:nvPr>
        </p:nvSpPr>
        <p:spPr>
          <a:xfrm>
            <a:off x="683567" y="955295"/>
            <a:ext cx="7848872" cy="942975"/>
          </a:xfrm>
        </p:spPr>
        <p:txBody>
          <a:bodyPr/>
          <a:lstStyle/>
          <a:p>
            <a:pPr eaLnBrk="1" hangingPunct="1">
              <a:lnSpc>
                <a:spcPct val="90000"/>
              </a:lnSpc>
              <a:spcBef>
                <a:spcPct val="50000"/>
              </a:spcBef>
              <a:buClrTx/>
              <a:buSzTx/>
              <a:buFontTx/>
              <a:buNone/>
            </a:pPr>
            <a:r>
              <a:rPr kumimoji="0" lang="zh-CN" altLang="en-US" sz="2400" b="1" dirty="0">
                <a:solidFill>
                  <a:srgbClr val="000080"/>
                </a:solidFill>
              </a:rPr>
              <a:t>采样周期</a:t>
            </a:r>
            <a:r>
              <a:rPr kumimoji="0" lang="en-US" altLang="zh-CN" sz="2400" b="1" dirty="0">
                <a:solidFill>
                  <a:srgbClr val="000080"/>
                </a:solidFill>
              </a:rPr>
              <a:t>T </a:t>
            </a:r>
            <a:r>
              <a:rPr kumimoji="0" lang="zh-CN" altLang="en-US" sz="2400" b="1" dirty="0">
                <a:solidFill>
                  <a:srgbClr val="000080"/>
                </a:solidFill>
              </a:rPr>
              <a:t>足够小，则</a:t>
            </a:r>
            <a:r>
              <a:rPr kumimoji="0" lang="en-US" altLang="zh-CN" sz="2400" b="1" dirty="0">
                <a:solidFill>
                  <a:srgbClr val="000080"/>
                </a:solidFill>
              </a:rPr>
              <a:t>a ≈T / τ</a:t>
            </a:r>
            <a:r>
              <a:rPr kumimoji="0" lang="en-US" altLang="zh-CN" sz="2400" dirty="0">
                <a:solidFill>
                  <a:srgbClr val="000080"/>
                </a:solidFill>
              </a:rPr>
              <a:t> </a:t>
            </a:r>
            <a:r>
              <a:rPr kumimoji="0" lang="zh-CN" altLang="en-US" sz="2400" b="1" dirty="0">
                <a:solidFill>
                  <a:srgbClr val="000080"/>
                </a:solidFill>
              </a:rPr>
              <a:t>，滤波算法的截止频率为 ：</a:t>
            </a:r>
            <a:endParaRPr lang="zh-CN" altLang="en-US" sz="2400" dirty="0">
              <a:solidFill>
                <a:srgbClr val="000080"/>
              </a:solidFill>
            </a:endParaRPr>
          </a:p>
        </p:txBody>
      </p:sp>
      <p:graphicFrame>
        <p:nvGraphicFramePr>
          <p:cNvPr id="10242" name="Object 4"/>
          <p:cNvGraphicFramePr>
            <a:graphicFrameLocks noGrp="1" noChangeAspect="1"/>
          </p:cNvGraphicFramePr>
          <p:nvPr>
            <p:ph sz="half" idx="2"/>
            <p:extLst>
              <p:ext uri="{D42A27DB-BD31-4B8C-83A1-F6EECF244321}">
                <p14:modId xmlns:p14="http://schemas.microsoft.com/office/powerpoint/2010/main" val="3156850073"/>
              </p:ext>
            </p:extLst>
          </p:nvPr>
        </p:nvGraphicFramePr>
        <p:xfrm>
          <a:off x="2555776" y="1480757"/>
          <a:ext cx="2370138" cy="835025"/>
        </p:xfrm>
        <a:graphic>
          <a:graphicData uri="http://schemas.openxmlformats.org/presentationml/2006/ole">
            <mc:AlternateContent xmlns:mc="http://schemas.openxmlformats.org/markup-compatibility/2006">
              <mc:Choice xmlns:v="urn:schemas-microsoft-com:vml" Requires="v">
                <p:oleObj spid="_x0000_s10263" name="Equation" r:id="rId4" imgW="1117440" imgH="393480" progId="Equation.DSMT4">
                  <p:embed/>
                </p:oleObj>
              </mc:Choice>
              <mc:Fallback>
                <p:oleObj name="Equation" r:id="rId4" imgW="1117440" imgH="39348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776" y="1480757"/>
                        <a:ext cx="2370138" cy="835025"/>
                      </a:xfrm>
                      <a:prstGeom prst="rect">
                        <a:avLst/>
                      </a:prstGeom>
                      <a:solidFill>
                        <a:srgbClr val="CCFFFF"/>
                      </a:solidFill>
                    </p:spPr>
                  </p:pic>
                </p:oleObj>
              </mc:Fallback>
            </mc:AlternateContent>
          </a:graphicData>
        </a:graphic>
      </p:graphicFrame>
      <p:sp>
        <p:nvSpPr>
          <p:cNvPr id="10244" name="Rectangle 6"/>
          <p:cNvSpPr>
            <a:spLocks noChangeArrowheads="1"/>
          </p:cNvSpPr>
          <p:nvPr/>
        </p:nvSpPr>
        <p:spPr bwMode="auto">
          <a:xfrm>
            <a:off x="215390" y="2841244"/>
            <a:ext cx="8785225" cy="3416320"/>
          </a:xfrm>
          <a:prstGeom prst="rect">
            <a:avLst/>
          </a:prstGeom>
          <a:noFill/>
          <a:ln w="12700" cap="sq">
            <a:noFill/>
            <a:miter lim="800000"/>
            <a:headEnd type="none" w="sm" len="sm"/>
            <a:tailEnd type="none" w="sm" len="sm"/>
          </a:ln>
        </p:spPr>
        <p:txBody>
          <a:bodyPr>
            <a:spAutoFit/>
          </a:bodyPr>
          <a:lstStyle/>
          <a:p>
            <a:pPr marL="342900" indent="-342900">
              <a:spcBef>
                <a:spcPct val="0"/>
              </a:spcBef>
              <a:buClr>
                <a:schemeClr val="bg1"/>
              </a:buClr>
              <a:buFont typeface="Wingdings" panose="05000000000000000000" pitchFamily="2" charset="2"/>
              <a:buChar char="p"/>
            </a:pPr>
            <a:r>
              <a:rPr lang="zh-CN" altLang="en-US" sz="2400" b="1" dirty="0">
                <a:solidFill>
                  <a:srgbClr val="000080"/>
                </a:solidFill>
                <a:latin typeface="Times New Roman" pitchFamily="18" charset="0"/>
              </a:rPr>
              <a:t>当采样周期</a:t>
            </a:r>
            <a:r>
              <a:rPr lang="en-US" altLang="zh-CN" sz="2400" b="1" dirty="0">
                <a:solidFill>
                  <a:srgbClr val="000080"/>
                </a:solidFill>
                <a:latin typeface="Times New Roman" pitchFamily="18" charset="0"/>
              </a:rPr>
              <a:t>T</a:t>
            </a:r>
            <a:r>
              <a:rPr lang="zh-CN" altLang="en-US" sz="2400" b="1" dirty="0">
                <a:solidFill>
                  <a:srgbClr val="000080"/>
                </a:solidFill>
                <a:latin typeface="Times New Roman" pitchFamily="18" charset="0"/>
              </a:rPr>
              <a:t>一定时，滤波系数 </a:t>
            </a:r>
            <a:r>
              <a:rPr lang="en-US" altLang="zh-CN" sz="2400" b="1" dirty="0">
                <a:solidFill>
                  <a:srgbClr val="000080"/>
                </a:solidFill>
                <a:latin typeface="Times New Roman" pitchFamily="18" charset="0"/>
              </a:rPr>
              <a:t>a </a:t>
            </a:r>
            <a:r>
              <a:rPr lang="zh-CN" altLang="en-US" sz="2400" b="1" dirty="0">
                <a:solidFill>
                  <a:srgbClr val="000080"/>
                </a:solidFill>
                <a:latin typeface="Times New Roman" pitchFamily="18" charset="0"/>
              </a:rPr>
              <a:t>越小，数字滤波器的截止频率 </a:t>
            </a:r>
            <a:r>
              <a:rPr lang="en-US" altLang="zh-CN" sz="2400" b="1" dirty="0">
                <a:solidFill>
                  <a:srgbClr val="000080"/>
                </a:solidFill>
                <a:latin typeface="Times New Roman" pitchFamily="18" charset="0"/>
              </a:rPr>
              <a:t>f </a:t>
            </a:r>
            <a:r>
              <a:rPr lang="zh-CN" altLang="en-US" sz="2400" b="1" dirty="0">
                <a:solidFill>
                  <a:srgbClr val="000080"/>
                </a:solidFill>
                <a:latin typeface="Times New Roman" pitchFamily="18" charset="0"/>
              </a:rPr>
              <a:t>就越低。</a:t>
            </a:r>
            <a:endParaRPr lang="en-US" altLang="zh-CN" sz="2400" b="1" dirty="0">
              <a:solidFill>
                <a:srgbClr val="000080"/>
              </a:solidFill>
              <a:latin typeface="Times New Roman" pitchFamily="18" charset="0"/>
            </a:endParaRPr>
          </a:p>
          <a:p>
            <a:pPr>
              <a:spcBef>
                <a:spcPct val="0"/>
              </a:spcBef>
            </a:pPr>
            <a:r>
              <a:rPr lang="en-US" altLang="zh-CN" sz="2400" b="1" dirty="0">
                <a:solidFill>
                  <a:srgbClr val="000080"/>
                </a:solidFill>
                <a:latin typeface="Times New Roman" pitchFamily="18" charset="0"/>
              </a:rPr>
              <a:t>	</a:t>
            </a:r>
            <a:r>
              <a:rPr lang="zh-CN" altLang="en-US" sz="2400" b="1" dirty="0">
                <a:solidFill>
                  <a:srgbClr val="000080"/>
                </a:solidFill>
                <a:latin typeface="Times New Roman" pitchFamily="18" charset="0"/>
              </a:rPr>
              <a:t>例如当</a:t>
            </a:r>
            <a:r>
              <a:rPr lang="en-US" altLang="zh-CN" sz="2400" b="1" dirty="0">
                <a:solidFill>
                  <a:srgbClr val="000080"/>
                </a:solidFill>
                <a:latin typeface="Times New Roman" pitchFamily="18" charset="0"/>
              </a:rPr>
              <a:t>T=0.5</a:t>
            </a:r>
            <a:r>
              <a:rPr lang="zh-CN" altLang="en-US" sz="2400" b="1" dirty="0">
                <a:solidFill>
                  <a:srgbClr val="000080"/>
                </a:solidFill>
                <a:latin typeface="Times New Roman" pitchFamily="18" charset="0"/>
              </a:rPr>
              <a:t>秒</a:t>
            </a:r>
            <a:r>
              <a:rPr lang="en-US" altLang="zh-CN" sz="2400" b="1" dirty="0">
                <a:solidFill>
                  <a:srgbClr val="000080"/>
                </a:solidFill>
                <a:latin typeface="Times New Roman" pitchFamily="18" charset="0"/>
              </a:rPr>
              <a:t>(</a:t>
            </a:r>
            <a:r>
              <a:rPr lang="zh-CN" altLang="en-US" sz="2400" b="1" dirty="0">
                <a:solidFill>
                  <a:srgbClr val="000080"/>
                </a:solidFill>
                <a:latin typeface="Times New Roman" pitchFamily="18" charset="0"/>
              </a:rPr>
              <a:t>即每秒采样</a:t>
            </a:r>
            <a:r>
              <a:rPr lang="en-US" altLang="zh-CN" sz="2400" b="1" dirty="0">
                <a:solidFill>
                  <a:srgbClr val="000080"/>
                </a:solidFill>
                <a:latin typeface="Times New Roman" pitchFamily="18" charset="0"/>
              </a:rPr>
              <a:t>2</a:t>
            </a:r>
            <a:r>
              <a:rPr lang="zh-CN" altLang="en-US" sz="2400" b="1" dirty="0">
                <a:solidFill>
                  <a:srgbClr val="000080"/>
                </a:solidFill>
                <a:latin typeface="Times New Roman" pitchFamily="18" charset="0"/>
              </a:rPr>
              <a:t>次</a:t>
            </a:r>
            <a:r>
              <a:rPr lang="en-US" altLang="zh-CN" sz="2400" b="1" dirty="0">
                <a:solidFill>
                  <a:srgbClr val="000080"/>
                </a:solidFill>
                <a:latin typeface="Times New Roman" pitchFamily="18" charset="0"/>
              </a:rPr>
              <a:t>)</a:t>
            </a:r>
            <a:r>
              <a:rPr lang="zh-CN" altLang="en-US" sz="2400" b="1" dirty="0">
                <a:solidFill>
                  <a:srgbClr val="000080"/>
                </a:solidFill>
                <a:latin typeface="Times New Roman" pitchFamily="18" charset="0"/>
              </a:rPr>
              <a:t>，</a:t>
            </a:r>
            <a:r>
              <a:rPr lang="en-US" altLang="zh-CN" sz="2400" b="1" dirty="0">
                <a:solidFill>
                  <a:srgbClr val="000080"/>
                </a:solidFill>
                <a:latin typeface="Times New Roman" pitchFamily="18" charset="0"/>
              </a:rPr>
              <a:t>τ</a:t>
            </a:r>
            <a:r>
              <a:rPr lang="zh-CN" altLang="en-US" sz="2400" b="1" dirty="0">
                <a:solidFill>
                  <a:srgbClr val="000080"/>
                </a:solidFill>
                <a:latin typeface="Times New Roman" pitchFamily="18" charset="0"/>
              </a:rPr>
              <a:t>=16秒时， </a:t>
            </a:r>
            <a:r>
              <a:rPr lang="en-US" altLang="zh-CN" sz="2400" b="1" dirty="0">
                <a:solidFill>
                  <a:srgbClr val="000080"/>
                </a:solidFill>
                <a:latin typeface="Times New Roman" pitchFamily="18" charset="0"/>
              </a:rPr>
              <a:t>a =1/32</a:t>
            </a:r>
            <a:endParaRPr lang="zh-CN" altLang="en-US" sz="2400" b="1" dirty="0">
              <a:solidFill>
                <a:srgbClr val="000080"/>
              </a:solidFill>
              <a:latin typeface="Times New Roman" pitchFamily="18" charset="0"/>
            </a:endParaRPr>
          </a:p>
          <a:p>
            <a:pPr>
              <a:spcBef>
                <a:spcPct val="0"/>
              </a:spcBef>
            </a:pPr>
            <a:r>
              <a:rPr lang="zh-CN" altLang="en-US" sz="2400" b="1" dirty="0">
                <a:solidFill>
                  <a:srgbClr val="000080"/>
                </a:solidFill>
                <a:latin typeface="Times New Roman" pitchFamily="18" charset="0"/>
              </a:rPr>
              <a:t>            </a:t>
            </a:r>
            <a:r>
              <a:rPr lang="en-US" altLang="zh-CN" sz="2400" b="1" dirty="0">
                <a:solidFill>
                  <a:srgbClr val="000080"/>
                </a:solidFill>
                <a:latin typeface="Times New Roman" pitchFamily="18" charset="0"/>
              </a:rPr>
              <a:t>f = (1/32)/(2×3.14×0.5) ≈ 0.01Hz</a:t>
            </a:r>
          </a:p>
          <a:p>
            <a:pPr>
              <a:spcBef>
                <a:spcPct val="0"/>
              </a:spcBef>
            </a:pPr>
            <a:endParaRPr lang="en-US" altLang="zh-CN" sz="2400" b="1" dirty="0">
              <a:solidFill>
                <a:schemeClr val="bg1"/>
              </a:solidFill>
              <a:latin typeface="Times New Roman" pitchFamily="18" charset="0"/>
            </a:endParaRPr>
          </a:p>
          <a:p>
            <a:pPr marL="342900" indent="-342900">
              <a:spcBef>
                <a:spcPct val="0"/>
              </a:spcBef>
              <a:buClr>
                <a:schemeClr val="bg1"/>
              </a:buClr>
              <a:buFont typeface="Wingdings" panose="05000000000000000000" pitchFamily="2" charset="2"/>
              <a:buChar char="p"/>
            </a:pPr>
            <a:r>
              <a:rPr lang="zh-CN" altLang="en-US" sz="2400" b="1" dirty="0">
                <a:solidFill>
                  <a:srgbClr val="000080"/>
                </a:solidFill>
                <a:latin typeface="Times New Roman" pitchFamily="18" charset="0"/>
              </a:rPr>
              <a:t>这对于</a:t>
            </a:r>
            <a:r>
              <a:rPr lang="zh-CN" altLang="en-US" sz="2400" b="1" dirty="0">
                <a:solidFill>
                  <a:srgbClr val="FF0000"/>
                </a:solidFill>
                <a:latin typeface="Times New Roman" pitchFamily="18" charset="0"/>
              </a:rPr>
              <a:t>变化缓慢的信号</a:t>
            </a:r>
            <a:r>
              <a:rPr lang="en-US" altLang="zh-CN" sz="2400" b="1" dirty="0">
                <a:solidFill>
                  <a:srgbClr val="000080"/>
                </a:solidFill>
                <a:latin typeface="Times New Roman" pitchFamily="18" charset="0"/>
              </a:rPr>
              <a:t>(</a:t>
            </a:r>
            <a:r>
              <a:rPr lang="zh-CN" altLang="en-US" sz="2400" b="1" dirty="0">
                <a:solidFill>
                  <a:srgbClr val="000080"/>
                </a:solidFill>
                <a:latin typeface="Times New Roman" pitchFamily="18" charset="0"/>
              </a:rPr>
              <a:t>如大型贮水池的水位信号</a:t>
            </a:r>
            <a:r>
              <a:rPr lang="en-US" altLang="zh-CN" sz="2400" b="1" dirty="0">
                <a:solidFill>
                  <a:srgbClr val="000080"/>
                </a:solidFill>
                <a:latin typeface="Times New Roman" pitchFamily="18" charset="0"/>
              </a:rPr>
              <a:t>)</a:t>
            </a:r>
            <a:r>
              <a:rPr lang="zh-CN" altLang="en-US" sz="2400" b="1" dirty="0">
                <a:solidFill>
                  <a:srgbClr val="000080"/>
                </a:solidFill>
                <a:latin typeface="Times New Roman" pitchFamily="18" charset="0"/>
              </a:rPr>
              <a:t>，其滤波效果是很好的。</a:t>
            </a:r>
            <a:endParaRPr lang="en-US" altLang="zh-CN" sz="2400" b="1" dirty="0">
              <a:solidFill>
                <a:srgbClr val="000080"/>
              </a:solidFill>
              <a:latin typeface="Times New Roman" pitchFamily="18" charset="0"/>
            </a:endParaRPr>
          </a:p>
          <a:p>
            <a:pPr marL="342900" indent="-342900">
              <a:spcBef>
                <a:spcPct val="0"/>
              </a:spcBef>
              <a:buClr>
                <a:schemeClr val="bg1"/>
              </a:buClr>
              <a:buFont typeface="Wingdings" panose="05000000000000000000" pitchFamily="2" charset="2"/>
              <a:buChar char="p"/>
            </a:pPr>
            <a:r>
              <a:rPr lang="zh-CN" altLang="en-US" sz="2400" b="1" dirty="0" smtClean="0">
                <a:solidFill>
                  <a:srgbClr val="000080"/>
                </a:solidFill>
                <a:latin typeface="Times New Roman" pitchFamily="18" charset="0"/>
              </a:rPr>
              <a:t>需要</a:t>
            </a:r>
            <a:r>
              <a:rPr lang="zh-CN" altLang="en-US" sz="2400" b="1" dirty="0">
                <a:solidFill>
                  <a:srgbClr val="000080"/>
                </a:solidFill>
                <a:latin typeface="Times New Roman" pitchFamily="18" charset="0"/>
              </a:rPr>
              <a:t>根据实际情况，适当选取</a:t>
            </a:r>
            <a:r>
              <a:rPr lang="en-US" altLang="zh-CN" sz="2400" b="1" dirty="0">
                <a:solidFill>
                  <a:srgbClr val="000080"/>
                </a:solidFill>
                <a:latin typeface="Times New Roman" pitchFamily="18" charset="0"/>
              </a:rPr>
              <a:t>α</a:t>
            </a:r>
            <a:r>
              <a:rPr lang="zh-CN" altLang="en-US" sz="2400" b="1" dirty="0">
                <a:solidFill>
                  <a:srgbClr val="000080"/>
                </a:solidFill>
                <a:latin typeface="Times New Roman" pitchFamily="18" charset="0"/>
              </a:rPr>
              <a:t>值，使得被测参数既不出现明显的纹波，反应又不太迟缓 。</a:t>
            </a:r>
            <a:endParaRPr lang="en-US" altLang="zh-CN" sz="2400" b="1" dirty="0">
              <a:solidFill>
                <a:srgbClr val="000080"/>
              </a:solidFill>
              <a:latin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a:xfrm>
            <a:off x="539552" y="1700808"/>
            <a:ext cx="7924800" cy="3743622"/>
          </a:xfrm>
        </p:spPr>
        <p:txBody>
          <a:bodyPr/>
          <a:lstStyle/>
          <a:p>
            <a:pPr eaLnBrk="1" hangingPunct="1">
              <a:lnSpc>
                <a:spcPct val="90000"/>
              </a:lnSpc>
              <a:spcBef>
                <a:spcPct val="0"/>
              </a:spcBef>
              <a:buClr>
                <a:schemeClr val="bg1"/>
              </a:buClr>
              <a:buSzPct val="100000"/>
              <a:buFont typeface="Wingdings" panose="05000000000000000000" pitchFamily="2" charset="2"/>
              <a:buChar char="p"/>
            </a:pPr>
            <a:r>
              <a:rPr kumimoji="0" lang="zh-CN" altLang="en-US" sz="2400" b="1" dirty="0">
                <a:solidFill>
                  <a:srgbClr val="000080"/>
                </a:solidFill>
                <a:latin typeface="宋体" pitchFamily="2" charset="-122"/>
              </a:rPr>
              <a:t>各种数字滤波方法，各有特点。在实际应用中，究竟采用不采用、以及采用哪一种数字滤波，都应视具体情况而定。</a:t>
            </a:r>
          </a:p>
          <a:p>
            <a:pPr eaLnBrk="1" hangingPunct="1">
              <a:lnSpc>
                <a:spcPct val="90000"/>
              </a:lnSpc>
              <a:spcBef>
                <a:spcPct val="0"/>
              </a:spcBef>
              <a:buClrTx/>
              <a:buSzTx/>
              <a:buFont typeface="Wingdings" panose="05000000000000000000" pitchFamily="2" charset="2"/>
              <a:buChar char="p"/>
            </a:pPr>
            <a:endParaRPr kumimoji="0" lang="zh-CN" altLang="en-US" sz="2400" b="1" dirty="0">
              <a:solidFill>
                <a:srgbClr val="000080"/>
              </a:solidFill>
              <a:latin typeface="宋体" pitchFamily="2" charset="-122"/>
            </a:endParaRPr>
          </a:p>
          <a:p>
            <a:pPr eaLnBrk="1" hangingPunct="1">
              <a:lnSpc>
                <a:spcPct val="90000"/>
              </a:lnSpc>
              <a:spcBef>
                <a:spcPct val="0"/>
              </a:spcBef>
              <a:buClr>
                <a:schemeClr val="bg1"/>
              </a:buClr>
              <a:buSzTx/>
              <a:buFont typeface="Wingdings" panose="05000000000000000000" pitchFamily="2" charset="2"/>
              <a:buChar char="p"/>
            </a:pPr>
            <a:r>
              <a:rPr kumimoji="0" lang="zh-CN" altLang="en-US" sz="2400" b="1" dirty="0">
                <a:solidFill>
                  <a:srgbClr val="000080"/>
                </a:solidFill>
                <a:latin typeface="宋体" pitchFamily="2" charset="-122"/>
              </a:rPr>
              <a:t>有的系统若数字滤波应用得不恰当，非但达不到滤波效果还会降低控制品质；</a:t>
            </a:r>
          </a:p>
          <a:p>
            <a:pPr eaLnBrk="1" hangingPunct="1">
              <a:lnSpc>
                <a:spcPct val="90000"/>
              </a:lnSpc>
              <a:spcBef>
                <a:spcPct val="0"/>
              </a:spcBef>
              <a:buClrTx/>
              <a:buSzTx/>
              <a:buFont typeface="Wingdings" panose="05000000000000000000" pitchFamily="2" charset="2"/>
              <a:buChar char="p"/>
            </a:pPr>
            <a:endParaRPr kumimoji="0" lang="zh-CN" altLang="en-US" sz="2400" b="1" dirty="0">
              <a:latin typeface="宋体" pitchFamily="2" charset="-122"/>
            </a:endParaRPr>
          </a:p>
          <a:p>
            <a:pPr eaLnBrk="1" hangingPunct="1">
              <a:lnSpc>
                <a:spcPct val="90000"/>
              </a:lnSpc>
              <a:spcBef>
                <a:spcPct val="0"/>
              </a:spcBef>
              <a:buClr>
                <a:schemeClr val="bg1"/>
              </a:buClr>
              <a:buSzTx/>
              <a:buFont typeface="Wingdings" panose="05000000000000000000" pitchFamily="2" charset="2"/>
              <a:buChar char="p"/>
            </a:pPr>
            <a:r>
              <a:rPr kumimoji="0" lang="zh-CN" altLang="en-US" sz="2400" b="1" dirty="0">
                <a:solidFill>
                  <a:srgbClr val="000080"/>
                </a:solidFill>
                <a:latin typeface="宋体" pitchFamily="2" charset="-122"/>
              </a:rPr>
              <a:t>有的系统则需采用</a:t>
            </a:r>
            <a:r>
              <a:rPr kumimoji="0" lang="zh-CN" altLang="en-US" sz="2400" b="1" dirty="0">
                <a:solidFill>
                  <a:srgbClr val="FF0000"/>
                </a:solidFill>
                <a:latin typeface="宋体" pitchFamily="2" charset="-122"/>
              </a:rPr>
              <a:t>复合滤波方法</a:t>
            </a:r>
            <a:r>
              <a:rPr kumimoji="0" lang="zh-CN" altLang="en-US" sz="2400" b="1" dirty="0">
                <a:solidFill>
                  <a:srgbClr val="000080"/>
                </a:solidFill>
                <a:latin typeface="宋体" pitchFamily="2" charset="-122"/>
              </a:rPr>
              <a:t>──即把几种滤波方法结合起来使用，以便取得更好的滤波效果。</a:t>
            </a:r>
            <a:endParaRPr lang="zh-CN" altLang="en-US" sz="2400" dirty="0">
              <a:solidFill>
                <a:srgbClr val="000080"/>
              </a:solidFill>
              <a:latin typeface="宋体"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50825" y="847155"/>
            <a:ext cx="8229600" cy="1143000"/>
          </a:xfrm>
        </p:spPr>
        <p:txBody>
          <a:bodyPr/>
          <a:lstStyle/>
          <a:p>
            <a:pPr eaLnBrk="1" hangingPunct="1"/>
            <a:r>
              <a:rPr lang="en-US" altLang="zh-CN" dirty="0">
                <a:solidFill>
                  <a:srgbClr val="C00000"/>
                </a:solidFill>
              </a:rPr>
              <a:t>3.3 </a:t>
            </a:r>
            <a:r>
              <a:rPr lang="zh-CN" altLang="en-US" dirty="0">
                <a:solidFill>
                  <a:srgbClr val="C00000"/>
                </a:solidFill>
              </a:rPr>
              <a:t>标度转换处理</a:t>
            </a:r>
          </a:p>
        </p:txBody>
      </p:sp>
      <p:sp>
        <p:nvSpPr>
          <p:cNvPr id="39939" name="Rectangle 3"/>
          <p:cNvSpPr>
            <a:spLocks noGrp="1" noChangeArrowheads="1"/>
          </p:cNvSpPr>
          <p:nvPr>
            <p:ph idx="1"/>
          </p:nvPr>
        </p:nvSpPr>
        <p:spPr>
          <a:xfrm>
            <a:off x="323528" y="1700808"/>
            <a:ext cx="8569325" cy="4876800"/>
          </a:xfrm>
        </p:spPr>
        <p:txBody>
          <a:bodyPr/>
          <a:lstStyle/>
          <a:p>
            <a:pPr eaLnBrk="1" hangingPunct="1">
              <a:spcBef>
                <a:spcPct val="0"/>
              </a:spcBef>
              <a:buFont typeface="Wingdings" panose="05000000000000000000" pitchFamily="2" charset="2"/>
              <a:buChar char="p"/>
            </a:pPr>
            <a:r>
              <a:rPr lang="zh-CN" altLang="en-US" sz="2400" b="1" dirty="0">
                <a:solidFill>
                  <a:srgbClr val="000080"/>
                </a:solidFill>
                <a:latin typeface="宋体" pitchFamily="2" charset="-122"/>
              </a:rPr>
              <a:t>计算机控制系统将被测模拟信号并转换成数字量后，一般还需要</a:t>
            </a:r>
            <a:r>
              <a:rPr lang="zh-CN" altLang="en-US" sz="2400" b="1" dirty="0">
                <a:solidFill>
                  <a:srgbClr val="FF0000"/>
                </a:solidFill>
                <a:latin typeface="宋体" pitchFamily="2" charset="-122"/>
              </a:rPr>
              <a:t>转换成操作人员所熟悉的工程值</a:t>
            </a:r>
            <a:r>
              <a:rPr lang="zh-CN" altLang="en-US" sz="2400" b="1" dirty="0">
                <a:solidFill>
                  <a:schemeClr val="bg1"/>
                </a:solidFill>
                <a:latin typeface="宋体" pitchFamily="2" charset="-122"/>
              </a:rPr>
              <a:t>。</a:t>
            </a:r>
          </a:p>
          <a:p>
            <a:pPr marL="0" indent="0" eaLnBrk="1" hangingPunct="1">
              <a:spcBef>
                <a:spcPct val="0"/>
              </a:spcBef>
              <a:buNone/>
            </a:pPr>
            <a:r>
              <a:rPr lang="zh-CN" altLang="en-US" sz="2400" b="1" dirty="0">
                <a:solidFill>
                  <a:srgbClr val="000080"/>
                </a:solidFill>
                <a:latin typeface="宋体" pitchFamily="2" charset="-122"/>
              </a:rPr>
              <a:t>	</a:t>
            </a:r>
          </a:p>
          <a:p>
            <a:pPr eaLnBrk="1" hangingPunct="1">
              <a:spcBef>
                <a:spcPct val="0"/>
              </a:spcBef>
              <a:buFont typeface="Wingdings" panose="05000000000000000000" pitchFamily="2" charset="2"/>
              <a:buChar char="p"/>
            </a:pPr>
            <a:r>
              <a:rPr lang="zh-CN" altLang="en-US" sz="2400" b="1" dirty="0">
                <a:solidFill>
                  <a:srgbClr val="000080"/>
                </a:solidFill>
                <a:latin typeface="宋体" pitchFamily="2" charset="-122"/>
              </a:rPr>
              <a:t>被测量对象的各种数据的量纲与</a:t>
            </a:r>
            <a:r>
              <a:rPr lang="en-US" altLang="zh-CN" sz="2400" b="1" dirty="0">
                <a:solidFill>
                  <a:srgbClr val="000080"/>
                </a:solidFill>
                <a:latin typeface="宋体" pitchFamily="2" charset="-122"/>
              </a:rPr>
              <a:t>A</a:t>
            </a:r>
            <a:r>
              <a:rPr lang="zh-CN" altLang="en-US" sz="2400" b="1" dirty="0">
                <a:solidFill>
                  <a:srgbClr val="000080"/>
                </a:solidFill>
                <a:latin typeface="宋体" pitchFamily="2" charset="-122"/>
              </a:rPr>
              <a:t>／</a:t>
            </a:r>
            <a:r>
              <a:rPr lang="en-US" altLang="zh-CN" sz="2400" b="1" dirty="0">
                <a:solidFill>
                  <a:srgbClr val="000080"/>
                </a:solidFill>
                <a:latin typeface="宋体" pitchFamily="2" charset="-122"/>
              </a:rPr>
              <a:t>D</a:t>
            </a:r>
            <a:r>
              <a:rPr lang="zh-CN" altLang="en-US" sz="2400" b="1" dirty="0">
                <a:solidFill>
                  <a:srgbClr val="000080"/>
                </a:solidFill>
                <a:latin typeface="宋体" pitchFamily="2" charset="-122"/>
              </a:rPr>
              <a:t>转换的输入值不一样。</a:t>
            </a:r>
            <a:endParaRPr lang="en-US" altLang="zh-CN" sz="2400" b="1" dirty="0">
              <a:solidFill>
                <a:srgbClr val="000080"/>
              </a:solidFill>
              <a:latin typeface="宋体" pitchFamily="2" charset="-122"/>
            </a:endParaRPr>
          </a:p>
          <a:p>
            <a:pPr marL="0" indent="0" eaLnBrk="1" hangingPunct="1">
              <a:spcBef>
                <a:spcPct val="0"/>
              </a:spcBef>
              <a:buNone/>
            </a:pPr>
            <a:r>
              <a:rPr lang="zh-CN" altLang="en-US" sz="2400" b="1" dirty="0">
                <a:solidFill>
                  <a:srgbClr val="000080"/>
                </a:solidFill>
                <a:latin typeface="宋体" pitchFamily="2" charset="-122"/>
              </a:rPr>
              <a:t>例如，压力的单位为</a:t>
            </a:r>
            <a:r>
              <a:rPr lang="en-US" altLang="zh-CN" sz="2400" b="1" dirty="0">
                <a:solidFill>
                  <a:srgbClr val="000080"/>
                </a:solidFill>
                <a:latin typeface="宋体" pitchFamily="2" charset="-122"/>
              </a:rPr>
              <a:t>Pa</a:t>
            </a:r>
            <a:r>
              <a:rPr lang="zh-CN" altLang="en-US" sz="2400" b="1" dirty="0">
                <a:solidFill>
                  <a:srgbClr val="000080"/>
                </a:solidFill>
                <a:latin typeface="宋体" pitchFamily="2" charset="-122"/>
              </a:rPr>
              <a:t>，流量的单位为</a:t>
            </a:r>
            <a:r>
              <a:rPr lang="en-US" altLang="zh-CN" sz="2400" b="1" dirty="0">
                <a:solidFill>
                  <a:srgbClr val="000080"/>
                </a:solidFill>
                <a:latin typeface="宋体" pitchFamily="2" charset="-122"/>
              </a:rPr>
              <a:t>m3</a:t>
            </a:r>
            <a:r>
              <a:rPr lang="zh-CN" altLang="en-US" sz="2400" b="1" dirty="0">
                <a:solidFill>
                  <a:srgbClr val="000080"/>
                </a:solidFill>
                <a:latin typeface="宋体" pitchFamily="2" charset="-122"/>
              </a:rPr>
              <a:t>／</a:t>
            </a:r>
            <a:r>
              <a:rPr lang="en-US" altLang="zh-CN" sz="2400" b="1" dirty="0">
                <a:solidFill>
                  <a:srgbClr val="000080"/>
                </a:solidFill>
                <a:latin typeface="宋体" pitchFamily="2" charset="-122"/>
              </a:rPr>
              <a:t>h</a:t>
            </a:r>
            <a:r>
              <a:rPr lang="zh-CN" altLang="en-US" sz="2400" b="1" dirty="0">
                <a:solidFill>
                  <a:srgbClr val="000080"/>
                </a:solidFill>
                <a:latin typeface="宋体" pitchFamily="2" charset="-122"/>
              </a:rPr>
              <a:t>，温度的单位为℃等。这些参数经传感器和</a:t>
            </a:r>
            <a:r>
              <a:rPr lang="en-US" altLang="zh-CN" sz="2400" b="1" dirty="0">
                <a:solidFill>
                  <a:srgbClr val="000080"/>
                </a:solidFill>
                <a:latin typeface="宋体" pitchFamily="2" charset="-122"/>
              </a:rPr>
              <a:t>A</a:t>
            </a:r>
            <a:r>
              <a:rPr lang="zh-CN" altLang="en-US" sz="2400" b="1" dirty="0">
                <a:solidFill>
                  <a:srgbClr val="000080"/>
                </a:solidFill>
                <a:latin typeface="宋体" pitchFamily="2" charset="-122"/>
              </a:rPr>
              <a:t>／</a:t>
            </a:r>
            <a:r>
              <a:rPr lang="en-US" altLang="zh-CN" sz="2400" b="1" dirty="0">
                <a:solidFill>
                  <a:srgbClr val="000080"/>
                </a:solidFill>
                <a:latin typeface="宋体" pitchFamily="2" charset="-122"/>
              </a:rPr>
              <a:t>D</a:t>
            </a:r>
            <a:r>
              <a:rPr lang="zh-CN" altLang="en-US" sz="2400" b="1" dirty="0">
                <a:solidFill>
                  <a:srgbClr val="000080"/>
                </a:solidFill>
                <a:latin typeface="宋体" pitchFamily="2" charset="-122"/>
              </a:rPr>
              <a:t>转换后得到一系列的数码，这些数码值并不等于原来带有量纲的参数值，它仅仅对应于参数值的大小</a:t>
            </a:r>
            <a:endParaRPr lang="en-US" altLang="zh-CN" sz="2400" b="1" dirty="0">
              <a:solidFill>
                <a:srgbClr val="000080"/>
              </a:solidFill>
              <a:latin typeface="宋体" pitchFamily="2" charset="-122"/>
            </a:endParaRPr>
          </a:p>
          <a:p>
            <a:pPr marL="0" indent="0" eaLnBrk="1" hangingPunct="1">
              <a:spcBef>
                <a:spcPct val="0"/>
              </a:spcBef>
              <a:buNone/>
            </a:pPr>
            <a:endParaRPr lang="en-US" altLang="zh-CN" sz="2400" b="1" dirty="0">
              <a:solidFill>
                <a:srgbClr val="000080"/>
              </a:solidFill>
              <a:latin typeface="宋体" pitchFamily="2" charset="-122"/>
            </a:endParaRPr>
          </a:p>
          <a:p>
            <a:pPr eaLnBrk="1" hangingPunct="1">
              <a:spcBef>
                <a:spcPct val="0"/>
              </a:spcBef>
              <a:buFont typeface="Wingdings" panose="05000000000000000000" pitchFamily="2" charset="2"/>
              <a:buChar char="p"/>
            </a:pPr>
            <a:r>
              <a:rPr lang="zh-CN" altLang="en-US" sz="2400" b="1" dirty="0">
                <a:solidFill>
                  <a:srgbClr val="000080"/>
                </a:solidFill>
                <a:latin typeface="宋体" pitchFamily="2" charset="-122"/>
              </a:rPr>
              <a:t>把</a:t>
            </a:r>
            <a:r>
              <a:rPr lang="en-US" altLang="zh-CN" sz="2400" b="1" dirty="0">
                <a:solidFill>
                  <a:srgbClr val="000080"/>
                </a:solidFill>
                <a:latin typeface="宋体" pitchFamily="2" charset="-122"/>
              </a:rPr>
              <a:t>A</a:t>
            </a:r>
            <a:r>
              <a:rPr lang="zh-CN" altLang="en-US" sz="2400" b="1" dirty="0">
                <a:solidFill>
                  <a:srgbClr val="000080"/>
                </a:solidFill>
                <a:latin typeface="宋体" pitchFamily="2" charset="-122"/>
              </a:rPr>
              <a:t>／</a:t>
            </a:r>
            <a:r>
              <a:rPr lang="en-US" altLang="zh-CN" sz="2400" b="1" dirty="0">
                <a:solidFill>
                  <a:srgbClr val="000080"/>
                </a:solidFill>
                <a:latin typeface="宋体" pitchFamily="2" charset="-122"/>
              </a:rPr>
              <a:t>D</a:t>
            </a:r>
            <a:r>
              <a:rPr lang="zh-CN" altLang="en-US" sz="2400" b="1" dirty="0">
                <a:solidFill>
                  <a:srgbClr val="000080"/>
                </a:solidFill>
                <a:latin typeface="宋体" pitchFamily="2" charset="-122"/>
              </a:rPr>
              <a:t>值转换成带有量纲的数值后才能运算、显示或打印输出，这种转换称为</a:t>
            </a:r>
            <a:r>
              <a:rPr lang="zh-CN" altLang="en-US" sz="2400" b="1" dirty="0">
                <a:solidFill>
                  <a:srgbClr val="FF0000"/>
                </a:solidFill>
                <a:latin typeface="宋体" pitchFamily="2" charset="-122"/>
              </a:rPr>
              <a:t>标度变换</a:t>
            </a:r>
            <a:r>
              <a:rPr lang="zh-CN" altLang="en-US" sz="2800" b="1" dirty="0">
                <a:solidFill>
                  <a:srgbClr val="000080"/>
                </a:solidFill>
                <a:latin typeface="宋体" pitchFamily="2" charset="-122"/>
              </a:rPr>
              <a:t>。</a:t>
            </a:r>
            <a:r>
              <a:rPr lang="zh-CN" altLang="en-US" sz="2800" dirty="0">
                <a:solidFill>
                  <a:srgbClr val="FF0000"/>
                </a:solidFill>
                <a:latin typeface="宋体" pitchFamily="2" charset="-122"/>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304800" y="990601"/>
            <a:ext cx="8520113" cy="2150368"/>
          </a:xfrm>
        </p:spPr>
        <p:txBody>
          <a:bodyPr/>
          <a:lstStyle/>
          <a:p>
            <a:pPr eaLnBrk="1" hangingPunct="1">
              <a:spcBef>
                <a:spcPct val="0"/>
              </a:spcBef>
              <a:buFont typeface="Wingdings" pitchFamily="2" charset="2"/>
              <a:buNone/>
            </a:pPr>
            <a:r>
              <a:rPr kumimoji="0" lang="zh-CN" altLang="en-US" b="1" dirty="0">
                <a:solidFill>
                  <a:srgbClr val="000080"/>
                </a:solidFill>
                <a:latin typeface="宋体" pitchFamily="2" charset="-122"/>
              </a:rPr>
              <a:t>	</a:t>
            </a:r>
            <a:r>
              <a:rPr kumimoji="0" lang="zh-CN" altLang="en-US" sz="2400" b="1" dirty="0">
                <a:solidFill>
                  <a:srgbClr val="000080"/>
                </a:solidFill>
                <a:latin typeface="宋体" pitchFamily="2" charset="-122"/>
              </a:rPr>
              <a:t>例：下图是一个温度测控系统，某种热电偶传感器把现场中的温度</a:t>
            </a:r>
            <a:r>
              <a:rPr kumimoji="0" lang="en-US" altLang="zh-CN" sz="2400" b="1" dirty="0">
                <a:solidFill>
                  <a:srgbClr val="FF0000"/>
                </a:solidFill>
                <a:latin typeface="宋体" pitchFamily="2" charset="-122"/>
              </a:rPr>
              <a:t>0</a:t>
            </a:r>
            <a:r>
              <a:rPr kumimoji="0" lang="zh-CN" altLang="en-US" sz="2400" b="1" dirty="0">
                <a:solidFill>
                  <a:srgbClr val="FF0000"/>
                </a:solidFill>
                <a:latin typeface="宋体" pitchFamily="2" charset="-122"/>
              </a:rPr>
              <a:t>～</a:t>
            </a:r>
            <a:r>
              <a:rPr kumimoji="0" lang="en-US" altLang="zh-CN" sz="2400" b="1" dirty="0">
                <a:solidFill>
                  <a:srgbClr val="FF0000"/>
                </a:solidFill>
                <a:latin typeface="宋体" pitchFamily="2" charset="-122"/>
              </a:rPr>
              <a:t>1200℃</a:t>
            </a:r>
            <a:r>
              <a:rPr kumimoji="0" lang="zh-CN" altLang="en-US" sz="2400" b="1" dirty="0">
                <a:solidFill>
                  <a:srgbClr val="000080"/>
                </a:solidFill>
                <a:latin typeface="宋体" pitchFamily="2" charset="-122"/>
              </a:rPr>
              <a:t>转变为</a:t>
            </a:r>
            <a:r>
              <a:rPr kumimoji="0" lang="en-US" altLang="zh-CN" sz="2400" b="1" dirty="0">
                <a:solidFill>
                  <a:srgbClr val="FF0000"/>
                </a:solidFill>
                <a:latin typeface="宋体" pitchFamily="2" charset="-122"/>
              </a:rPr>
              <a:t>0</a:t>
            </a:r>
            <a:r>
              <a:rPr kumimoji="0" lang="zh-CN" altLang="en-US" sz="2400" b="1" dirty="0">
                <a:solidFill>
                  <a:srgbClr val="FF0000"/>
                </a:solidFill>
                <a:latin typeface="宋体" pitchFamily="2" charset="-122"/>
              </a:rPr>
              <a:t>～</a:t>
            </a:r>
            <a:r>
              <a:rPr kumimoji="0" lang="en-US" altLang="zh-CN" sz="2400" b="1" dirty="0">
                <a:solidFill>
                  <a:srgbClr val="FF0000"/>
                </a:solidFill>
                <a:latin typeface="宋体" pitchFamily="2" charset="-122"/>
              </a:rPr>
              <a:t>48mV</a:t>
            </a:r>
            <a:r>
              <a:rPr kumimoji="0" lang="zh-CN" altLang="en-US" sz="2400" b="1" dirty="0">
                <a:solidFill>
                  <a:srgbClr val="000080"/>
                </a:solidFill>
                <a:latin typeface="宋体" pitchFamily="2" charset="-122"/>
              </a:rPr>
              <a:t>信号，经输入通道中的运算放大器放大到</a:t>
            </a:r>
            <a:r>
              <a:rPr kumimoji="0" lang="en-US" altLang="zh-CN" sz="2400" b="1" dirty="0">
                <a:solidFill>
                  <a:srgbClr val="000080"/>
                </a:solidFill>
                <a:latin typeface="宋体" pitchFamily="2" charset="-122"/>
              </a:rPr>
              <a:t>0</a:t>
            </a:r>
            <a:r>
              <a:rPr kumimoji="0" lang="en-US" altLang="zh-CN" sz="2400" b="1" dirty="0">
                <a:solidFill>
                  <a:srgbClr val="FF0000"/>
                </a:solidFill>
                <a:latin typeface="宋体" pitchFamily="2" charset="-122"/>
              </a:rPr>
              <a:t>～5V</a:t>
            </a:r>
            <a:r>
              <a:rPr kumimoji="0" lang="zh-CN" altLang="en-US" sz="2400" b="1" dirty="0">
                <a:solidFill>
                  <a:srgbClr val="000080"/>
                </a:solidFill>
                <a:latin typeface="宋体" pitchFamily="2" charset="-122"/>
              </a:rPr>
              <a:t>，再由</a:t>
            </a:r>
            <a:r>
              <a:rPr kumimoji="0" lang="en-US" altLang="zh-CN" sz="2400" b="1" dirty="0">
                <a:solidFill>
                  <a:srgbClr val="000080"/>
                </a:solidFill>
                <a:latin typeface="宋体" pitchFamily="2" charset="-122"/>
              </a:rPr>
              <a:t>8</a:t>
            </a:r>
            <a:r>
              <a:rPr kumimoji="0" lang="zh-CN" altLang="en-US" sz="2400" b="1" dirty="0">
                <a:solidFill>
                  <a:srgbClr val="000080"/>
                </a:solidFill>
                <a:latin typeface="宋体" pitchFamily="2" charset="-122"/>
              </a:rPr>
              <a:t>位</a:t>
            </a:r>
            <a:r>
              <a:rPr kumimoji="0" lang="en-US" altLang="zh-CN" sz="2400" b="1" dirty="0">
                <a:solidFill>
                  <a:srgbClr val="000080"/>
                </a:solidFill>
                <a:latin typeface="宋体" pitchFamily="2" charset="-122"/>
              </a:rPr>
              <a:t>A/D</a:t>
            </a:r>
            <a:r>
              <a:rPr kumimoji="0" lang="zh-CN" altLang="en-US" sz="2400" b="1" dirty="0">
                <a:solidFill>
                  <a:srgbClr val="000080"/>
                </a:solidFill>
                <a:latin typeface="宋体" pitchFamily="2" charset="-122"/>
              </a:rPr>
              <a:t>转换成</a:t>
            </a:r>
            <a:r>
              <a:rPr kumimoji="0" lang="en-US" altLang="zh-CN" sz="2400" b="1" dirty="0">
                <a:solidFill>
                  <a:srgbClr val="FF0000"/>
                </a:solidFill>
                <a:latin typeface="宋体" pitchFamily="2" charset="-122"/>
              </a:rPr>
              <a:t>00</a:t>
            </a:r>
            <a:r>
              <a:rPr kumimoji="0" lang="zh-CN" altLang="en-US" sz="2400" b="1" dirty="0">
                <a:solidFill>
                  <a:srgbClr val="FF0000"/>
                </a:solidFill>
                <a:latin typeface="宋体" pitchFamily="2" charset="-122"/>
              </a:rPr>
              <a:t>～</a:t>
            </a:r>
            <a:r>
              <a:rPr kumimoji="0" lang="en-US" altLang="zh-CN" sz="2400" b="1" dirty="0">
                <a:solidFill>
                  <a:srgbClr val="FF0000"/>
                </a:solidFill>
                <a:latin typeface="宋体" pitchFamily="2" charset="-122"/>
              </a:rPr>
              <a:t>FFH</a:t>
            </a:r>
            <a:r>
              <a:rPr kumimoji="0" lang="zh-CN" altLang="en-US" sz="2400" b="1" dirty="0">
                <a:solidFill>
                  <a:srgbClr val="000080"/>
                </a:solidFill>
                <a:latin typeface="宋体" pitchFamily="2" charset="-122"/>
              </a:rPr>
              <a:t>的数字量，这一系列的转换过程是由输入通道的硬件电路完成的。</a:t>
            </a:r>
          </a:p>
        </p:txBody>
      </p:sp>
      <p:grpSp>
        <p:nvGrpSpPr>
          <p:cNvPr id="11268" name="Group 4"/>
          <p:cNvGrpSpPr>
            <a:grpSpLocks/>
          </p:cNvGrpSpPr>
          <p:nvPr/>
        </p:nvGrpSpPr>
        <p:grpSpPr bwMode="auto">
          <a:xfrm>
            <a:off x="499642" y="3429000"/>
            <a:ext cx="8305800" cy="1704975"/>
            <a:chOff x="288" y="1440"/>
            <a:chExt cx="5232" cy="1034"/>
          </a:xfrm>
        </p:grpSpPr>
        <p:graphicFrame>
          <p:nvGraphicFramePr>
            <p:cNvPr id="11266" name="Object 5"/>
            <p:cNvGraphicFramePr>
              <a:graphicFrameLocks noChangeAspect="1"/>
            </p:cNvGraphicFramePr>
            <p:nvPr/>
          </p:nvGraphicFramePr>
          <p:xfrm>
            <a:off x="288" y="1440"/>
            <a:ext cx="5232" cy="913"/>
          </p:xfrm>
          <a:graphic>
            <a:graphicData uri="http://schemas.openxmlformats.org/presentationml/2006/ole">
              <mc:AlternateContent xmlns:mc="http://schemas.openxmlformats.org/markup-compatibility/2006">
                <mc:Choice xmlns:v="urn:schemas-microsoft-com:vml" Requires="v">
                  <p:oleObj spid="_x0000_s11286" r:id="rId3" imgW="5737680" imgH="1381680" progId="">
                    <p:embed/>
                  </p:oleObj>
                </mc:Choice>
                <mc:Fallback>
                  <p:oleObj r:id="rId3" imgW="5737680" imgH="138168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b="22668"/>
                        <a:stretch>
                          <a:fillRect/>
                        </a:stretch>
                      </p:blipFill>
                      <p:spPr bwMode="auto">
                        <a:xfrm>
                          <a:off x="288" y="1440"/>
                          <a:ext cx="5232" cy="913"/>
                        </a:xfrm>
                        <a:prstGeom prst="rect">
                          <a:avLst/>
                        </a:prstGeom>
                        <a:solidFill>
                          <a:srgbClr val="CCFFFF"/>
                        </a:solidFill>
                      </p:spPr>
                    </p:pic>
                  </p:oleObj>
                </mc:Fallback>
              </mc:AlternateContent>
            </a:graphicData>
          </a:graphic>
        </p:graphicFrame>
        <p:sp>
          <p:nvSpPr>
            <p:cNvPr id="11269" name="Text Box 6"/>
            <p:cNvSpPr txBox="1">
              <a:spLocks noChangeArrowheads="1"/>
            </p:cNvSpPr>
            <p:nvPr/>
          </p:nvSpPr>
          <p:spPr bwMode="auto">
            <a:xfrm>
              <a:off x="1824" y="2160"/>
              <a:ext cx="1728" cy="314"/>
            </a:xfrm>
            <a:prstGeom prst="rect">
              <a:avLst/>
            </a:prstGeom>
            <a:noFill/>
            <a:ln w="9525" algn="ctr">
              <a:noFill/>
              <a:miter lim="800000"/>
              <a:headEnd/>
              <a:tailEnd/>
            </a:ln>
          </p:spPr>
          <p:txBody>
            <a:bodyPr>
              <a:spAutoFit/>
            </a:bodyPr>
            <a:lstStyle/>
            <a:p>
              <a:r>
                <a:rPr lang="zh-CN" altLang="en-US" sz="2800"/>
                <a:t> </a:t>
              </a:r>
              <a:endParaRPr lang="zh-CN" altLang="en-US" sz="2800" b="0"/>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a:xfrm>
            <a:off x="457200" y="1066800"/>
            <a:ext cx="8134350" cy="5256213"/>
          </a:xfrm>
        </p:spPr>
        <p:txBody>
          <a:bodyPr/>
          <a:lstStyle/>
          <a:p>
            <a:pPr eaLnBrk="1" hangingPunct="1">
              <a:spcBef>
                <a:spcPct val="0"/>
              </a:spcBef>
              <a:buFont typeface="Wingdings" panose="05000000000000000000" pitchFamily="2" charset="2"/>
              <a:buChar char="p"/>
            </a:pPr>
            <a:r>
              <a:rPr kumimoji="0" lang="en-US" altLang="zh-CN" sz="2400" b="1" dirty="0" smtClean="0">
                <a:solidFill>
                  <a:srgbClr val="000080"/>
                </a:solidFill>
                <a:latin typeface="宋体" pitchFamily="2" charset="-122"/>
              </a:rPr>
              <a:t> CPU </a:t>
            </a:r>
            <a:r>
              <a:rPr kumimoji="0" lang="zh-CN" altLang="en-US" sz="2400" b="1" dirty="0">
                <a:solidFill>
                  <a:srgbClr val="000080"/>
                </a:solidFill>
                <a:latin typeface="宋体" pitchFamily="2" charset="-122"/>
              </a:rPr>
              <a:t>读入该数字信号在送到显示器进行显示以前，必须把这一无量纲的二进制数值再还原变换成原量纲为℃的温度信号。比如，最小值</a:t>
            </a:r>
            <a:r>
              <a:rPr kumimoji="0" lang="en-US" altLang="zh-CN" sz="2400" b="1" dirty="0">
                <a:solidFill>
                  <a:srgbClr val="000080"/>
                </a:solidFill>
                <a:latin typeface="宋体" pitchFamily="2" charset="-122"/>
              </a:rPr>
              <a:t>00H</a:t>
            </a:r>
            <a:r>
              <a:rPr kumimoji="0" lang="zh-CN" altLang="en-US" sz="2400" b="1" dirty="0">
                <a:solidFill>
                  <a:srgbClr val="000080"/>
                </a:solidFill>
                <a:latin typeface="宋体" pitchFamily="2" charset="-122"/>
              </a:rPr>
              <a:t>应变换对应为</a:t>
            </a:r>
            <a:r>
              <a:rPr kumimoji="0" lang="en-US" altLang="zh-CN" sz="2400" b="1" dirty="0">
                <a:solidFill>
                  <a:srgbClr val="000080"/>
                </a:solidFill>
                <a:latin typeface="宋体" pitchFamily="2" charset="-122"/>
              </a:rPr>
              <a:t>0℃</a:t>
            </a:r>
            <a:r>
              <a:rPr kumimoji="0" lang="zh-CN" altLang="en-US" sz="2400" b="1" dirty="0">
                <a:solidFill>
                  <a:srgbClr val="000080"/>
                </a:solidFill>
                <a:latin typeface="宋体" pitchFamily="2" charset="-122"/>
              </a:rPr>
              <a:t>、最大值</a:t>
            </a:r>
            <a:r>
              <a:rPr kumimoji="0" lang="en-US" altLang="zh-CN" sz="2400" b="1" dirty="0">
                <a:solidFill>
                  <a:srgbClr val="000080"/>
                </a:solidFill>
                <a:latin typeface="宋体" pitchFamily="2" charset="-122"/>
              </a:rPr>
              <a:t>FFH</a:t>
            </a:r>
            <a:r>
              <a:rPr kumimoji="0" lang="zh-CN" altLang="en-US" sz="2400" b="1" dirty="0">
                <a:solidFill>
                  <a:srgbClr val="000080"/>
                </a:solidFill>
                <a:latin typeface="宋体" pitchFamily="2" charset="-122"/>
              </a:rPr>
              <a:t>应变换对应为</a:t>
            </a:r>
            <a:r>
              <a:rPr kumimoji="0" lang="en-US" altLang="zh-CN" sz="2400" b="1" dirty="0">
                <a:solidFill>
                  <a:srgbClr val="000080"/>
                </a:solidFill>
                <a:latin typeface="宋体" pitchFamily="2" charset="-122"/>
              </a:rPr>
              <a:t>1200℃</a:t>
            </a:r>
            <a:r>
              <a:rPr kumimoji="0" lang="zh-CN" altLang="en-US" sz="2400" b="1" dirty="0">
                <a:solidFill>
                  <a:srgbClr val="000080"/>
                </a:solidFill>
                <a:latin typeface="宋体" pitchFamily="2" charset="-122"/>
              </a:rPr>
              <a:t>。</a:t>
            </a:r>
          </a:p>
          <a:p>
            <a:pPr marL="0" indent="0" eaLnBrk="1" hangingPunct="1">
              <a:spcBef>
                <a:spcPct val="0"/>
              </a:spcBef>
              <a:buNone/>
            </a:pPr>
            <a:r>
              <a:rPr kumimoji="0" lang="zh-CN" altLang="en-US" sz="2400" b="1" dirty="0">
                <a:solidFill>
                  <a:srgbClr val="000080"/>
                </a:solidFill>
                <a:latin typeface="宋体" pitchFamily="2" charset="-122"/>
              </a:rPr>
              <a:t>	</a:t>
            </a:r>
          </a:p>
          <a:p>
            <a:pPr eaLnBrk="1" hangingPunct="1">
              <a:spcBef>
                <a:spcPct val="0"/>
              </a:spcBef>
              <a:buFont typeface="Wingdings" panose="05000000000000000000" pitchFamily="2" charset="2"/>
              <a:buChar char="p"/>
            </a:pPr>
            <a:r>
              <a:rPr kumimoji="0" lang="zh-CN" altLang="en-US" sz="2400" b="1" dirty="0" smtClean="0">
                <a:solidFill>
                  <a:srgbClr val="000080"/>
                </a:solidFill>
                <a:latin typeface="宋体" pitchFamily="2" charset="-122"/>
              </a:rPr>
              <a:t> </a:t>
            </a:r>
            <a:r>
              <a:rPr kumimoji="0" lang="zh-CN" altLang="en-US" sz="2400" b="1" dirty="0" smtClean="0">
                <a:solidFill>
                  <a:srgbClr val="FF0000"/>
                </a:solidFill>
                <a:latin typeface="宋体" pitchFamily="2" charset="-122"/>
              </a:rPr>
              <a:t>标度</a:t>
            </a:r>
            <a:r>
              <a:rPr kumimoji="0" lang="zh-CN" altLang="en-US" sz="2400" b="1" dirty="0">
                <a:solidFill>
                  <a:srgbClr val="FF0000"/>
                </a:solidFill>
                <a:latin typeface="宋体" pitchFamily="2" charset="-122"/>
              </a:rPr>
              <a:t>变换由算法软件程序来完成的，算法取决于被测参数的工程量与转换后的无量纲数字量之间的函数关系</a:t>
            </a:r>
            <a:r>
              <a:rPr kumimoji="0" lang="zh-CN" altLang="en-US" sz="2400" b="1" dirty="0">
                <a:solidFill>
                  <a:schemeClr val="bg2">
                    <a:lumMod val="75000"/>
                    <a:lumOff val="25000"/>
                  </a:schemeClr>
                </a:solidFill>
                <a:latin typeface="宋体" pitchFamily="2" charset="-122"/>
              </a:rPr>
              <a:t>。</a:t>
            </a:r>
            <a:r>
              <a:rPr kumimoji="0" lang="zh-CN" altLang="en-US" sz="2400" b="1" dirty="0">
                <a:solidFill>
                  <a:srgbClr val="000080"/>
                </a:solidFill>
                <a:latin typeface="宋体" pitchFamily="2" charset="-122"/>
              </a:rPr>
              <a:t>一般输入通道中的放大器、</a:t>
            </a:r>
            <a:r>
              <a:rPr kumimoji="0" lang="en-US" altLang="zh-CN" sz="2400" b="1" dirty="0">
                <a:solidFill>
                  <a:srgbClr val="000080"/>
                </a:solidFill>
                <a:latin typeface="宋体" pitchFamily="2" charset="-122"/>
              </a:rPr>
              <a:t>A/D</a:t>
            </a:r>
            <a:r>
              <a:rPr kumimoji="0" lang="zh-CN" altLang="en-US" sz="2400" b="1" dirty="0">
                <a:solidFill>
                  <a:srgbClr val="000080"/>
                </a:solidFill>
                <a:latin typeface="宋体" pitchFamily="2" charset="-122"/>
              </a:rPr>
              <a:t>转换器基本上是线性的，因此，传感器的输入输出特性决定了函数关系的不同形式，也就决定了不同的标度变换方法。</a:t>
            </a:r>
          </a:p>
          <a:p>
            <a:pPr marL="0" indent="0" eaLnBrk="1" hangingPunct="1">
              <a:spcBef>
                <a:spcPct val="0"/>
              </a:spcBef>
              <a:buNone/>
            </a:pPr>
            <a:r>
              <a:rPr kumimoji="0" lang="zh-CN" altLang="en-US" sz="2400" b="1" dirty="0">
                <a:solidFill>
                  <a:srgbClr val="000080"/>
                </a:solidFill>
                <a:latin typeface="宋体" pitchFamily="2" charset="-122"/>
              </a:rPr>
              <a:t>	</a:t>
            </a:r>
          </a:p>
          <a:p>
            <a:pPr eaLnBrk="1" hangingPunct="1">
              <a:spcBef>
                <a:spcPct val="0"/>
              </a:spcBef>
              <a:buFont typeface="Wingdings" panose="05000000000000000000" pitchFamily="2" charset="2"/>
              <a:buChar char="p"/>
            </a:pPr>
            <a:r>
              <a:rPr kumimoji="0" lang="zh-CN" altLang="en-US" sz="2400" b="1" dirty="0">
                <a:solidFill>
                  <a:srgbClr val="000080"/>
                </a:solidFill>
                <a:latin typeface="宋体" pitchFamily="2" charset="-122"/>
              </a:rPr>
              <a:t>主要方法有：</a:t>
            </a:r>
            <a:r>
              <a:rPr kumimoji="0" lang="zh-CN" altLang="en-US" sz="2400" b="1" dirty="0">
                <a:solidFill>
                  <a:srgbClr val="FF0000"/>
                </a:solidFill>
                <a:latin typeface="宋体" pitchFamily="2" charset="-122"/>
              </a:rPr>
              <a:t>线性式变换、非线性式变换、插值法、查表法等</a:t>
            </a:r>
            <a:r>
              <a:rPr kumimoji="0" lang="zh-CN" altLang="en-US" sz="2400" b="1" dirty="0">
                <a:solidFill>
                  <a:srgbClr val="000080"/>
                </a:solidFill>
                <a:latin typeface="宋体" pitchFamily="2" charset="-122"/>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395536" y="836712"/>
            <a:ext cx="7772400" cy="720080"/>
          </a:xfrm>
        </p:spPr>
        <p:txBody>
          <a:bodyPr/>
          <a:lstStyle/>
          <a:p>
            <a:pPr eaLnBrk="1" hangingPunct="1"/>
            <a:r>
              <a:rPr lang="en-US" altLang="zh-CN" sz="3200" dirty="0">
                <a:solidFill>
                  <a:srgbClr val="C00000"/>
                </a:solidFill>
              </a:rPr>
              <a:t>1 </a:t>
            </a:r>
            <a:r>
              <a:rPr lang="zh-CN" altLang="en-US" sz="3200" dirty="0">
                <a:solidFill>
                  <a:srgbClr val="C00000"/>
                </a:solidFill>
              </a:rPr>
              <a:t>线性标度转换</a:t>
            </a:r>
          </a:p>
        </p:txBody>
      </p:sp>
      <p:sp>
        <p:nvSpPr>
          <p:cNvPr id="12292" name="Rectangle 3"/>
          <p:cNvSpPr>
            <a:spLocks noGrp="1" noChangeArrowheads="1"/>
          </p:cNvSpPr>
          <p:nvPr>
            <p:ph idx="1"/>
          </p:nvPr>
        </p:nvSpPr>
        <p:spPr>
          <a:xfrm>
            <a:off x="228600" y="1752600"/>
            <a:ext cx="8534400" cy="1447800"/>
          </a:xfrm>
        </p:spPr>
        <p:txBody>
          <a:bodyPr/>
          <a:lstStyle/>
          <a:p>
            <a:pPr eaLnBrk="1" hangingPunct="1">
              <a:spcBef>
                <a:spcPct val="0"/>
              </a:spcBef>
              <a:buFont typeface="Wingdings" pitchFamily="2" charset="2"/>
              <a:buNone/>
            </a:pPr>
            <a:r>
              <a:rPr kumimoji="0" lang="zh-CN" altLang="en-US" sz="2800" b="1" dirty="0">
                <a:solidFill>
                  <a:schemeClr val="bg2">
                    <a:lumMod val="75000"/>
                    <a:lumOff val="25000"/>
                  </a:schemeClr>
                </a:solidFill>
              </a:rPr>
              <a:t>	</a:t>
            </a:r>
            <a:r>
              <a:rPr kumimoji="0" lang="zh-CN" altLang="en-US" sz="2400" b="1" dirty="0">
                <a:solidFill>
                  <a:srgbClr val="000080"/>
                </a:solidFill>
              </a:rPr>
              <a:t>线性标度变换是最常用的标度变换方式，其前提条件是传感器的输出信号与被测参数之间呈线性关系</a:t>
            </a:r>
            <a:r>
              <a:rPr kumimoji="0" lang="zh-CN" altLang="en-US" sz="2800" b="1" dirty="0">
                <a:solidFill>
                  <a:srgbClr val="000080"/>
                </a:solidFill>
              </a:rPr>
              <a:t>。</a:t>
            </a:r>
          </a:p>
        </p:txBody>
      </p:sp>
      <p:grpSp>
        <p:nvGrpSpPr>
          <p:cNvPr id="12293" name="Group 4"/>
          <p:cNvGrpSpPr>
            <a:grpSpLocks/>
          </p:cNvGrpSpPr>
          <p:nvPr/>
        </p:nvGrpSpPr>
        <p:grpSpPr bwMode="auto">
          <a:xfrm>
            <a:off x="1907704" y="2780928"/>
            <a:ext cx="4464050" cy="3413762"/>
            <a:chOff x="1310" y="146"/>
            <a:chExt cx="3168" cy="2743"/>
          </a:xfrm>
        </p:grpSpPr>
        <p:graphicFrame>
          <p:nvGraphicFramePr>
            <p:cNvPr id="12290" name="Object 5"/>
            <p:cNvGraphicFramePr>
              <a:graphicFrameLocks noChangeAspect="1"/>
            </p:cNvGraphicFramePr>
            <p:nvPr>
              <p:extLst>
                <p:ext uri="{D42A27DB-BD31-4B8C-83A1-F6EECF244321}">
                  <p14:modId xmlns:p14="http://schemas.microsoft.com/office/powerpoint/2010/main" val="4283150713"/>
                </p:ext>
              </p:extLst>
            </p:nvPr>
          </p:nvGraphicFramePr>
          <p:xfrm>
            <a:off x="1310" y="146"/>
            <a:ext cx="3168" cy="2209"/>
          </p:xfrm>
          <a:graphic>
            <a:graphicData uri="http://schemas.openxmlformats.org/presentationml/2006/ole">
              <mc:AlternateContent xmlns:mc="http://schemas.openxmlformats.org/markup-compatibility/2006">
                <mc:Choice xmlns:v="urn:schemas-microsoft-com:vml" Requires="v">
                  <p:oleObj spid="_x0000_s12311" r:id="rId3" imgW="2141280" imgH="2207160" progId="">
                    <p:embed/>
                  </p:oleObj>
                </mc:Choice>
                <mc:Fallback>
                  <p:oleObj r:id="rId3" imgW="2141280" imgH="220716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b="16310"/>
                        <a:stretch>
                          <a:fillRect/>
                        </a:stretch>
                      </p:blipFill>
                      <p:spPr bwMode="auto">
                        <a:xfrm>
                          <a:off x="1310" y="146"/>
                          <a:ext cx="3168" cy="2209"/>
                        </a:xfrm>
                        <a:prstGeom prst="rect">
                          <a:avLst/>
                        </a:prstGeom>
                        <a:solidFill>
                          <a:srgbClr val="CCFFFF"/>
                        </a:solidFill>
                      </p:spPr>
                    </p:pic>
                  </p:oleObj>
                </mc:Fallback>
              </mc:AlternateContent>
            </a:graphicData>
          </a:graphic>
        </p:graphicFrame>
        <p:sp>
          <p:nvSpPr>
            <p:cNvPr id="12294" name="Text Box 6"/>
            <p:cNvSpPr txBox="1">
              <a:spLocks noChangeArrowheads="1"/>
            </p:cNvSpPr>
            <p:nvPr/>
          </p:nvSpPr>
          <p:spPr bwMode="auto">
            <a:xfrm>
              <a:off x="2179" y="2518"/>
              <a:ext cx="1871" cy="371"/>
            </a:xfrm>
            <a:prstGeom prst="rect">
              <a:avLst/>
            </a:prstGeom>
            <a:noFill/>
            <a:ln w="9525" algn="ctr">
              <a:noFill/>
              <a:miter lim="800000"/>
              <a:headEnd/>
              <a:tailEnd/>
            </a:ln>
          </p:spPr>
          <p:txBody>
            <a:bodyPr>
              <a:spAutoFit/>
            </a:bodyPr>
            <a:lstStyle/>
            <a:p>
              <a:r>
                <a:rPr lang="zh-CN" altLang="en-US" sz="2400" dirty="0">
                  <a:solidFill>
                    <a:srgbClr val="FF0000"/>
                  </a:solidFill>
                </a:rPr>
                <a:t>线性标度变换</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685800" y="1245393"/>
            <a:ext cx="7772400" cy="4367213"/>
          </a:xfrm>
        </p:spPr>
        <p:txBody>
          <a:bodyPr/>
          <a:lstStyle/>
          <a:p>
            <a:pPr eaLnBrk="1" hangingPunct="1">
              <a:buFont typeface="Wingdings" panose="05000000000000000000" pitchFamily="2" charset="2"/>
              <a:buChar char="p"/>
            </a:pPr>
            <a:r>
              <a:rPr kumimoji="0" lang="zh-CN" altLang="en-US" sz="2400" b="1" dirty="0">
                <a:solidFill>
                  <a:srgbClr val="000080"/>
                </a:solidFill>
              </a:rPr>
              <a:t>在计算机控制系统中</a:t>
            </a:r>
            <a:r>
              <a:rPr kumimoji="0" lang="zh-CN" altLang="en-US" sz="2400" b="1" dirty="0" smtClean="0">
                <a:solidFill>
                  <a:srgbClr val="000080"/>
                </a:solidFill>
              </a:rPr>
              <a:t>，数采集与处理是最基本的功能。生产</a:t>
            </a:r>
            <a:r>
              <a:rPr kumimoji="0" lang="zh-CN" altLang="en-US" sz="2400" b="1" dirty="0">
                <a:solidFill>
                  <a:srgbClr val="000080"/>
                </a:solidFill>
              </a:rPr>
              <a:t>过程的各参数通过传感器、变送器、输入通道，以数字量的形式进入计算机中。计算机在对这些数字量进行控制、显示、存储、打印之前，必须根据需要进行一定的数据处理。</a:t>
            </a:r>
          </a:p>
          <a:p>
            <a:pPr eaLnBrk="1" hangingPunct="1">
              <a:buFont typeface="Wingdings" panose="05000000000000000000" pitchFamily="2" charset="2"/>
              <a:buChar char="p"/>
            </a:pPr>
            <a:endParaRPr kumimoji="0" lang="zh-CN" altLang="en-US" sz="2400" dirty="0">
              <a:solidFill>
                <a:schemeClr val="folHlink"/>
              </a:solidFill>
            </a:endParaRPr>
          </a:p>
          <a:p>
            <a:pPr eaLnBrk="1" hangingPunct="1">
              <a:buFont typeface="Wingdings" panose="05000000000000000000" pitchFamily="2" charset="2"/>
              <a:buChar char="p"/>
            </a:pPr>
            <a:r>
              <a:rPr kumimoji="0" lang="zh-CN" altLang="en-US" sz="2400" b="1" dirty="0">
                <a:solidFill>
                  <a:srgbClr val="000080"/>
                </a:solidFill>
              </a:rPr>
              <a:t>常用的数据采集与处理技术方法包括：</a:t>
            </a:r>
            <a:r>
              <a:rPr kumimoji="0" lang="zh-CN" altLang="en-US" sz="2400" b="1" dirty="0">
                <a:solidFill>
                  <a:srgbClr val="FF0000"/>
                </a:solidFill>
              </a:rPr>
              <a:t>误差校正、数字滤波、标度变换，越限报警</a:t>
            </a:r>
            <a:r>
              <a:rPr kumimoji="0" lang="zh-CN" altLang="en-US" sz="2400" b="1" dirty="0">
                <a:solidFill>
                  <a:srgbClr val="000080"/>
                </a:solidFill>
              </a:rPr>
              <a:t>等。</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sz="half" idx="1"/>
          </p:nvPr>
        </p:nvSpPr>
        <p:spPr>
          <a:xfrm>
            <a:off x="287338" y="1124745"/>
            <a:ext cx="8208962" cy="648072"/>
          </a:xfrm>
        </p:spPr>
        <p:txBody>
          <a:bodyPr/>
          <a:lstStyle/>
          <a:p>
            <a:pPr eaLnBrk="1" hangingPunct="1">
              <a:buFont typeface="Wingdings" pitchFamily="2" charset="2"/>
              <a:buNone/>
            </a:pPr>
            <a:r>
              <a:rPr kumimoji="0" lang="zh-CN" altLang="en-US" sz="2800" b="1" dirty="0">
                <a:solidFill>
                  <a:schemeClr val="bg1"/>
                </a:solidFill>
                <a:latin typeface="宋体" pitchFamily="2" charset="-122"/>
              </a:rPr>
              <a:t>	</a:t>
            </a:r>
            <a:r>
              <a:rPr kumimoji="0" lang="zh-CN" altLang="en-US" sz="2400" b="1" dirty="0">
                <a:solidFill>
                  <a:srgbClr val="000080"/>
                </a:solidFill>
                <a:latin typeface="宋体" pitchFamily="2" charset="-122"/>
              </a:rPr>
              <a:t>数字量</a:t>
            </a:r>
            <a:r>
              <a:rPr kumimoji="0" lang="en-US" altLang="zh-CN" sz="2400" b="1" dirty="0" err="1">
                <a:solidFill>
                  <a:srgbClr val="000080"/>
                </a:solidFill>
                <a:latin typeface="宋体" pitchFamily="2" charset="-122"/>
              </a:rPr>
              <a:t>Nx</a:t>
            </a:r>
            <a:r>
              <a:rPr kumimoji="0" lang="zh-CN" altLang="en-US" sz="2400" b="1" dirty="0">
                <a:solidFill>
                  <a:srgbClr val="000080"/>
                </a:solidFill>
                <a:latin typeface="宋体" pitchFamily="2" charset="-122"/>
              </a:rPr>
              <a:t>对应的工程量</a:t>
            </a:r>
            <a:r>
              <a:rPr kumimoji="0" lang="en-US" altLang="zh-CN" sz="2400" b="1" dirty="0">
                <a:solidFill>
                  <a:srgbClr val="000080"/>
                </a:solidFill>
                <a:latin typeface="宋体" pitchFamily="2" charset="-122"/>
              </a:rPr>
              <a:t>Ax</a:t>
            </a:r>
            <a:r>
              <a:rPr kumimoji="0" lang="zh-CN" altLang="en-US" sz="2400" b="1" dirty="0">
                <a:solidFill>
                  <a:srgbClr val="000080"/>
                </a:solidFill>
                <a:latin typeface="宋体" pitchFamily="2" charset="-122"/>
              </a:rPr>
              <a:t>的线性标度变换公式为：</a:t>
            </a:r>
          </a:p>
        </p:txBody>
      </p:sp>
      <p:graphicFrame>
        <p:nvGraphicFramePr>
          <p:cNvPr id="13314" name="Object 4"/>
          <p:cNvGraphicFramePr>
            <a:graphicFrameLocks noGrp="1" noChangeAspect="1"/>
          </p:cNvGraphicFramePr>
          <p:nvPr>
            <p:ph sz="half" idx="2"/>
            <p:extLst>
              <p:ext uri="{D42A27DB-BD31-4B8C-83A1-F6EECF244321}">
                <p14:modId xmlns:p14="http://schemas.microsoft.com/office/powerpoint/2010/main" val="1339820880"/>
              </p:ext>
            </p:extLst>
          </p:nvPr>
        </p:nvGraphicFramePr>
        <p:xfrm>
          <a:off x="2051050" y="1844675"/>
          <a:ext cx="3562350" cy="884238"/>
        </p:xfrm>
        <a:graphic>
          <a:graphicData uri="http://schemas.openxmlformats.org/presentationml/2006/ole">
            <mc:AlternateContent xmlns:mc="http://schemas.openxmlformats.org/markup-compatibility/2006">
              <mc:Choice xmlns:v="urn:schemas-microsoft-com:vml" Requires="v">
                <p:oleObj spid="_x0000_s13334" name="Equation" r:id="rId3" imgW="1739880" imgH="431640" progId="Equation.DSMT4">
                  <p:embed/>
                </p:oleObj>
              </mc:Choice>
              <mc:Fallback>
                <p:oleObj name="Equation" r:id="rId3" imgW="173988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844675"/>
                        <a:ext cx="3562350" cy="884238"/>
                      </a:xfrm>
                      <a:prstGeom prst="rect">
                        <a:avLst/>
                      </a:prstGeom>
                      <a:solidFill>
                        <a:srgbClr val="CCFFFF"/>
                      </a:solidFill>
                    </p:spPr>
                  </p:pic>
                </p:oleObj>
              </mc:Fallback>
            </mc:AlternateContent>
          </a:graphicData>
        </a:graphic>
      </p:graphicFrame>
      <p:sp>
        <p:nvSpPr>
          <p:cNvPr id="13316" name="Rectangle 6"/>
          <p:cNvSpPr>
            <a:spLocks noChangeArrowheads="1"/>
          </p:cNvSpPr>
          <p:nvPr/>
        </p:nvSpPr>
        <p:spPr bwMode="auto">
          <a:xfrm>
            <a:off x="827584" y="3056474"/>
            <a:ext cx="7993062" cy="2308324"/>
          </a:xfrm>
          <a:prstGeom prst="rect">
            <a:avLst/>
          </a:prstGeom>
          <a:noFill/>
          <a:ln w="12700" cap="sq">
            <a:noFill/>
            <a:miter lim="800000"/>
            <a:headEnd type="none" w="sm" len="sm"/>
            <a:tailEnd type="none" w="sm" len="sm"/>
          </a:ln>
        </p:spPr>
        <p:txBody>
          <a:bodyPr>
            <a:spAutoFit/>
          </a:bodyPr>
          <a:lstStyle/>
          <a:p>
            <a:pPr>
              <a:spcBef>
                <a:spcPct val="0"/>
              </a:spcBef>
            </a:pPr>
            <a:r>
              <a:rPr lang="en-US" altLang="zh-CN" sz="2400" dirty="0">
                <a:solidFill>
                  <a:srgbClr val="FF0000"/>
                </a:solidFill>
                <a:latin typeface="宋体" pitchFamily="2" charset="-122"/>
              </a:rPr>
              <a:t>A0——</a:t>
            </a:r>
            <a:r>
              <a:rPr lang="zh-CN" altLang="en-US" sz="2400" dirty="0">
                <a:solidFill>
                  <a:srgbClr val="000080"/>
                </a:solidFill>
                <a:latin typeface="宋体" pitchFamily="2" charset="-122"/>
              </a:rPr>
              <a:t>一次测量仪表的下限（测量范围最小值）；</a:t>
            </a:r>
          </a:p>
          <a:p>
            <a:pPr>
              <a:spcBef>
                <a:spcPct val="0"/>
              </a:spcBef>
            </a:pPr>
            <a:r>
              <a:rPr lang="en-US" altLang="zh-CN" sz="2400" dirty="0">
                <a:solidFill>
                  <a:srgbClr val="FF0000"/>
                </a:solidFill>
                <a:latin typeface="宋体" pitchFamily="2" charset="-122"/>
              </a:rPr>
              <a:t>Am——</a:t>
            </a:r>
            <a:r>
              <a:rPr lang="zh-CN" altLang="en-US" sz="2400" dirty="0">
                <a:solidFill>
                  <a:srgbClr val="000080"/>
                </a:solidFill>
                <a:latin typeface="宋体" pitchFamily="2" charset="-122"/>
              </a:rPr>
              <a:t>一次测量仪表的上限（测量范围最大值）；</a:t>
            </a:r>
          </a:p>
          <a:p>
            <a:pPr>
              <a:spcBef>
                <a:spcPct val="0"/>
              </a:spcBef>
            </a:pPr>
            <a:r>
              <a:rPr lang="en-US" altLang="zh-CN" sz="2400" dirty="0">
                <a:solidFill>
                  <a:srgbClr val="FF0000"/>
                </a:solidFill>
                <a:latin typeface="宋体" pitchFamily="2" charset="-122"/>
              </a:rPr>
              <a:t>Ax——</a:t>
            </a:r>
            <a:r>
              <a:rPr lang="zh-CN" altLang="en-US" sz="2400" dirty="0">
                <a:solidFill>
                  <a:srgbClr val="000080"/>
                </a:solidFill>
                <a:latin typeface="宋体" pitchFamily="2" charset="-122"/>
              </a:rPr>
              <a:t>实际测量值</a:t>
            </a:r>
            <a:r>
              <a:rPr lang="en-US" altLang="zh-CN" sz="2400" dirty="0">
                <a:solidFill>
                  <a:srgbClr val="000080"/>
                </a:solidFill>
                <a:latin typeface="宋体" pitchFamily="2" charset="-122"/>
              </a:rPr>
              <a:t>(</a:t>
            </a:r>
            <a:r>
              <a:rPr lang="zh-CN" altLang="en-US" sz="2400" dirty="0">
                <a:solidFill>
                  <a:srgbClr val="000080"/>
                </a:solidFill>
                <a:latin typeface="宋体" pitchFamily="2" charset="-122"/>
              </a:rPr>
              <a:t>工程量</a:t>
            </a:r>
            <a:r>
              <a:rPr lang="en-US" altLang="zh-CN" sz="2400" dirty="0">
                <a:solidFill>
                  <a:srgbClr val="000080"/>
                </a:solidFill>
                <a:latin typeface="宋体" pitchFamily="2" charset="-122"/>
              </a:rPr>
              <a:t>)</a:t>
            </a:r>
            <a:r>
              <a:rPr lang="zh-CN" altLang="en-US" sz="2400" dirty="0">
                <a:solidFill>
                  <a:srgbClr val="000080"/>
                </a:solidFill>
                <a:latin typeface="宋体" pitchFamily="2" charset="-122"/>
              </a:rPr>
              <a:t>；</a:t>
            </a:r>
          </a:p>
          <a:p>
            <a:pPr>
              <a:spcBef>
                <a:spcPct val="0"/>
              </a:spcBef>
            </a:pPr>
            <a:r>
              <a:rPr lang="en-US" altLang="zh-CN" sz="2400" dirty="0">
                <a:solidFill>
                  <a:srgbClr val="FF0000"/>
                </a:solidFill>
                <a:latin typeface="宋体" pitchFamily="2" charset="-122"/>
              </a:rPr>
              <a:t>N0——</a:t>
            </a:r>
            <a:r>
              <a:rPr lang="zh-CN" altLang="en-US" sz="2400" dirty="0">
                <a:solidFill>
                  <a:srgbClr val="000080"/>
                </a:solidFill>
                <a:latin typeface="宋体" pitchFamily="2" charset="-122"/>
              </a:rPr>
              <a:t>仪表下限所对应的数字量；</a:t>
            </a:r>
          </a:p>
          <a:p>
            <a:pPr>
              <a:spcBef>
                <a:spcPct val="0"/>
              </a:spcBef>
            </a:pPr>
            <a:r>
              <a:rPr lang="en-US" altLang="zh-CN" sz="2400" dirty="0">
                <a:solidFill>
                  <a:srgbClr val="FF0000"/>
                </a:solidFill>
                <a:latin typeface="宋体" pitchFamily="2" charset="-122"/>
              </a:rPr>
              <a:t>Nm——</a:t>
            </a:r>
            <a:r>
              <a:rPr lang="zh-CN" altLang="en-US" sz="2400" dirty="0">
                <a:solidFill>
                  <a:srgbClr val="000080"/>
                </a:solidFill>
                <a:latin typeface="宋体" pitchFamily="2" charset="-122"/>
              </a:rPr>
              <a:t>仪表上限所对应的数字量；</a:t>
            </a:r>
          </a:p>
          <a:p>
            <a:pPr>
              <a:spcBef>
                <a:spcPct val="0"/>
              </a:spcBef>
            </a:pPr>
            <a:r>
              <a:rPr lang="en-US" altLang="zh-CN" sz="2400" dirty="0" err="1">
                <a:solidFill>
                  <a:srgbClr val="FF0000"/>
                </a:solidFill>
                <a:latin typeface="宋体" pitchFamily="2" charset="-122"/>
              </a:rPr>
              <a:t>Nx</a:t>
            </a:r>
            <a:r>
              <a:rPr lang="en-US" altLang="zh-CN" sz="2400" dirty="0">
                <a:solidFill>
                  <a:srgbClr val="FF0000"/>
                </a:solidFill>
                <a:latin typeface="宋体" pitchFamily="2" charset="-122"/>
              </a:rPr>
              <a:t>——</a:t>
            </a:r>
            <a:r>
              <a:rPr lang="zh-CN" altLang="en-US" sz="2400" dirty="0">
                <a:solidFill>
                  <a:srgbClr val="000080"/>
                </a:solidFill>
                <a:latin typeface="宋体" pitchFamily="2" charset="-122"/>
              </a:rPr>
              <a:t>实际测量值所对应的数字量。</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type="body" sz="half" idx="1"/>
          </p:nvPr>
        </p:nvSpPr>
        <p:spPr>
          <a:xfrm>
            <a:off x="152400" y="908051"/>
            <a:ext cx="8991600" cy="1720850"/>
          </a:xfrm>
        </p:spPr>
        <p:txBody>
          <a:bodyPr/>
          <a:lstStyle/>
          <a:p>
            <a:pPr eaLnBrk="1" hangingPunct="1">
              <a:spcBef>
                <a:spcPct val="0"/>
              </a:spcBef>
              <a:buSzPct val="100000"/>
              <a:buFont typeface="Wingdings" panose="05000000000000000000" pitchFamily="2" charset="2"/>
              <a:buChar char="p"/>
            </a:pPr>
            <a:r>
              <a:rPr kumimoji="0" lang="zh-CN" altLang="en-US" sz="2400" b="1" dirty="0">
                <a:solidFill>
                  <a:srgbClr val="000080"/>
                </a:solidFill>
                <a:latin typeface="宋体" pitchFamily="2" charset="-122"/>
              </a:rPr>
              <a:t>上式为线性标度变换的通用公式，其中</a:t>
            </a:r>
            <a:r>
              <a:rPr kumimoji="0" lang="en-US" altLang="zh-CN" sz="2400" b="1" dirty="0">
                <a:solidFill>
                  <a:srgbClr val="000080"/>
                </a:solidFill>
                <a:latin typeface="宋体" pitchFamily="2" charset="-122"/>
              </a:rPr>
              <a:t>A0</a:t>
            </a:r>
            <a:r>
              <a:rPr kumimoji="0" lang="zh-CN" altLang="en-US" sz="2400" b="1" dirty="0">
                <a:solidFill>
                  <a:srgbClr val="000080"/>
                </a:solidFill>
                <a:latin typeface="宋体" pitchFamily="2" charset="-122"/>
              </a:rPr>
              <a:t>，</a:t>
            </a:r>
            <a:r>
              <a:rPr kumimoji="0" lang="en-US" altLang="zh-CN" sz="2400" b="1" dirty="0">
                <a:solidFill>
                  <a:srgbClr val="000080"/>
                </a:solidFill>
                <a:latin typeface="宋体" pitchFamily="2" charset="-122"/>
              </a:rPr>
              <a:t>Am</a:t>
            </a:r>
            <a:r>
              <a:rPr kumimoji="0" lang="zh-CN" altLang="en-US" sz="2400" b="1" dirty="0">
                <a:solidFill>
                  <a:srgbClr val="000080"/>
                </a:solidFill>
                <a:latin typeface="宋体" pitchFamily="2" charset="-122"/>
              </a:rPr>
              <a:t>，</a:t>
            </a:r>
            <a:r>
              <a:rPr kumimoji="0" lang="en-US" altLang="zh-CN" sz="2400" b="1" dirty="0">
                <a:solidFill>
                  <a:srgbClr val="000080"/>
                </a:solidFill>
                <a:latin typeface="宋体" pitchFamily="2" charset="-122"/>
              </a:rPr>
              <a:t>N0</a:t>
            </a:r>
            <a:r>
              <a:rPr kumimoji="0" lang="zh-CN" altLang="en-US" sz="2400" b="1" dirty="0">
                <a:solidFill>
                  <a:srgbClr val="000080"/>
                </a:solidFill>
                <a:latin typeface="宋体" pitchFamily="2" charset="-122"/>
              </a:rPr>
              <a:t>，</a:t>
            </a:r>
            <a:r>
              <a:rPr kumimoji="0" lang="en-US" altLang="zh-CN" sz="2400" b="1" dirty="0">
                <a:solidFill>
                  <a:srgbClr val="000080"/>
                </a:solidFill>
                <a:latin typeface="宋体" pitchFamily="2" charset="-122"/>
              </a:rPr>
              <a:t>Nm</a:t>
            </a:r>
            <a:r>
              <a:rPr kumimoji="0" lang="zh-CN" altLang="en-US" sz="2400" b="1" dirty="0">
                <a:solidFill>
                  <a:srgbClr val="000080"/>
                </a:solidFill>
                <a:latin typeface="宋体" pitchFamily="2" charset="-122"/>
              </a:rPr>
              <a:t>对某一个具体的被测参数与输入通道来说都是常数，不同的参数有着不同的值。为使程序设计简单，一般把一次测量仪表的下限</a:t>
            </a:r>
            <a:r>
              <a:rPr kumimoji="0" lang="en-US" altLang="zh-CN" sz="2400" b="1" dirty="0">
                <a:solidFill>
                  <a:srgbClr val="000080"/>
                </a:solidFill>
                <a:latin typeface="宋体" pitchFamily="2" charset="-122"/>
              </a:rPr>
              <a:t>A0</a:t>
            </a:r>
            <a:r>
              <a:rPr kumimoji="0" lang="zh-CN" altLang="en-US" sz="2400" b="1" dirty="0">
                <a:solidFill>
                  <a:srgbClr val="000080"/>
                </a:solidFill>
                <a:latin typeface="宋体" pitchFamily="2" charset="-122"/>
              </a:rPr>
              <a:t>所对应的</a:t>
            </a:r>
            <a:r>
              <a:rPr kumimoji="0" lang="en-US" altLang="zh-CN" sz="2400" b="1" dirty="0">
                <a:solidFill>
                  <a:srgbClr val="000080"/>
                </a:solidFill>
                <a:latin typeface="宋体" pitchFamily="2" charset="-122"/>
              </a:rPr>
              <a:t>A/D</a:t>
            </a:r>
            <a:r>
              <a:rPr kumimoji="0" lang="zh-CN" altLang="en-US" sz="2400" b="1" dirty="0">
                <a:solidFill>
                  <a:srgbClr val="000080"/>
                </a:solidFill>
                <a:latin typeface="宋体" pitchFamily="2" charset="-122"/>
              </a:rPr>
              <a:t>转换值置为</a:t>
            </a:r>
            <a:r>
              <a:rPr kumimoji="0" lang="en-US" altLang="zh-CN" sz="2400" b="1" dirty="0">
                <a:solidFill>
                  <a:srgbClr val="000080"/>
                </a:solidFill>
                <a:latin typeface="宋体" pitchFamily="2" charset="-122"/>
              </a:rPr>
              <a:t>0</a:t>
            </a:r>
            <a:r>
              <a:rPr kumimoji="0" lang="zh-CN" altLang="en-US" sz="2400" b="1" dirty="0">
                <a:solidFill>
                  <a:srgbClr val="000080"/>
                </a:solidFill>
                <a:latin typeface="宋体" pitchFamily="2" charset="-122"/>
              </a:rPr>
              <a:t>，即</a:t>
            </a:r>
            <a:r>
              <a:rPr kumimoji="0" lang="en-US" altLang="zh-CN" sz="2400" b="1" dirty="0">
                <a:solidFill>
                  <a:srgbClr val="000080"/>
                </a:solidFill>
                <a:latin typeface="宋体" pitchFamily="2" charset="-122"/>
              </a:rPr>
              <a:t>N0=0</a:t>
            </a:r>
            <a:r>
              <a:rPr kumimoji="0" lang="zh-CN" altLang="en-US" sz="2400" b="1" dirty="0">
                <a:solidFill>
                  <a:srgbClr val="000080"/>
                </a:solidFill>
                <a:latin typeface="宋体" pitchFamily="2" charset="-122"/>
              </a:rPr>
              <a:t>。这样上式可写成：</a:t>
            </a:r>
          </a:p>
        </p:txBody>
      </p:sp>
      <p:graphicFrame>
        <p:nvGraphicFramePr>
          <p:cNvPr id="14338" name="Object 4"/>
          <p:cNvGraphicFramePr>
            <a:graphicFrameLocks noGrp="1" noChangeAspect="1"/>
          </p:cNvGraphicFramePr>
          <p:nvPr>
            <p:ph sz="quarter" idx="2"/>
            <p:extLst>
              <p:ext uri="{D42A27DB-BD31-4B8C-83A1-F6EECF244321}">
                <p14:modId xmlns:p14="http://schemas.microsoft.com/office/powerpoint/2010/main" val="885305926"/>
              </p:ext>
            </p:extLst>
          </p:nvPr>
        </p:nvGraphicFramePr>
        <p:xfrm>
          <a:off x="2484438" y="2560638"/>
          <a:ext cx="2517775" cy="744537"/>
        </p:xfrm>
        <a:graphic>
          <a:graphicData uri="http://schemas.openxmlformats.org/presentationml/2006/ole">
            <mc:AlternateContent xmlns:mc="http://schemas.openxmlformats.org/markup-compatibility/2006">
              <mc:Choice xmlns:v="urn:schemas-microsoft-com:vml" Requires="v">
                <p:oleObj spid="_x0000_s14378" name="Equation" r:id="rId3" imgW="1460160" imgH="431640" progId="Equation.DSMT4">
                  <p:embed/>
                </p:oleObj>
              </mc:Choice>
              <mc:Fallback>
                <p:oleObj name="Equation" r:id="rId3" imgW="146016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560638"/>
                        <a:ext cx="2517775" cy="744537"/>
                      </a:xfrm>
                      <a:prstGeom prst="rect">
                        <a:avLst/>
                      </a:prstGeom>
                      <a:solidFill>
                        <a:srgbClr val="CCFFFF"/>
                      </a:solidFill>
                    </p:spPr>
                  </p:pic>
                </p:oleObj>
              </mc:Fallback>
            </mc:AlternateContent>
          </a:graphicData>
        </a:graphic>
      </p:graphicFrame>
      <p:graphicFrame>
        <p:nvGraphicFramePr>
          <p:cNvPr id="14339" name="Object 7"/>
          <p:cNvGraphicFramePr>
            <a:graphicFrameLocks noGrp="1" noChangeAspect="1"/>
          </p:cNvGraphicFramePr>
          <p:nvPr>
            <p:ph sz="quarter" idx="3"/>
            <p:extLst>
              <p:ext uri="{D42A27DB-BD31-4B8C-83A1-F6EECF244321}">
                <p14:modId xmlns:p14="http://schemas.microsoft.com/office/powerpoint/2010/main" val="2390346180"/>
              </p:ext>
            </p:extLst>
          </p:nvPr>
        </p:nvGraphicFramePr>
        <p:xfrm>
          <a:off x="3131840" y="4437112"/>
          <a:ext cx="1368425" cy="738188"/>
        </p:xfrm>
        <a:graphic>
          <a:graphicData uri="http://schemas.openxmlformats.org/presentationml/2006/ole">
            <mc:AlternateContent xmlns:mc="http://schemas.openxmlformats.org/markup-compatibility/2006">
              <mc:Choice xmlns:v="urn:schemas-microsoft-com:vml" Requires="v">
                <p:oleObj spid="_x0000_s14379" name="Equation" r:id="rId5" imgW="799920" imgH="431640" progId="Equation.DSMT4">
                  <p:embed/>
                </p:oleObj>
              </mc:Choice>
              <mc:Fallback>
                <p:oleObj name="Equation" r:id="rId5" imgW="799920" imgH="4316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1840" y="4437112"/>
                        <a:ext cx="1368425" cy="738188"/>
                      </a:xfrm>
                      <a:prstGeom prst="rect">
                        <a:avLst/>
                      </a:prstGeom>
                      <a:solidFill>
                        <a:srgbClr val="CCFFFF"/>
                      </a:solidFill>
                    </p:spPr>
                  </p:pic>
                </p:oleObj>
              </mc:Fallback>
            </mc:AlternateContent>
          </a:graphicData>
        </a:graphic>
      </p:graphicFrame>
      <p:sp>
        <p:nvSpPr>
          <p:cNvPr id="14341" name="Rectangle 6"/>
          <p:cNvSpPr>
            <a:spLocks noChangeArrowheads="1"/>
          </p:cNvSpPr>
          <p:nvPr/>
        </p:nvSpPr>
        <p:spPr bwMode="auto">
          <a:xfrm>
            <a:off x="152400" y="3570030"/>
            <a:ext cx="8740080" cy="461665"/>
          </a:xfrm>
          <a:prstGeom prst="rect">
            <a:avLst/>
          </a:prstGeom>
          <a:noFill/>
          <a:ln w="12700" cap="sq">
            <a:noFill/>
            <a:miter lim="800000"/>
            <a:headEnd type="none" w="sm" len="sm"/>
            <a:tailEnd type="none" w="sm" len="sm"/>
          </a:ln>
        </p:spPr>
        <p:txBody>
          <a:bodyPr wrap="square">
            <a:spAutoFit/>
          </a:bodyPr>
          <a:lstStyle/>
          <a:p>
            <a:pPr marL="457200" indent="-457200">
              <a:buClr>
                <a:schemeClr val="bg1"/>
              </a:buClr>
              <a:buFont typeface="Wingdings" panose="05000000000000000000" pitchFamily="2" charset="2"/>
              <a:buChar char="p"/>
            </a:pPr>
            <a:r>
              <a:rPr lang="zh-CN" altLang="en-US" sz="2400" b="1" dirty="0">
                <a:solidFill>
                  <a:srgbClr val="000080"/>
                </a:solidFill>
                <a:latin typeface="宋体" pitchFamily="2" charset="-122"/>
              </a:rPr>
              <a:t>在很多测量系统中，仪表下限值</a:t>
            </a:r>
            <a:r>
              <a:rPr lang="en-US" altLang="zh-CN" sz="2400" b="1" dirty="0">
                <a:solidFill>
                  <a:srgbClr val="000080"/>
                </a:solidFill>
                <a:latin typeface="宋体" pitchFamily="2" charset="-122"/>
              </a:rPr>
              <a:t>A0=0</a:t>
            </a:r>
            <a:r>
              <a:rPr lang="zh-CN" altLang="en-US" sz="2400" b="1" dirty="0">
                <a:solidFill>
                  <a:srgbClr val="000080"/>
                </a:solidFill>
                <a:latin typeface="宋体" pitchFamily="2" charset="-122"/>
              </a:rPr>
              <a:t>，此时进一步简化为：</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sz="half" idx="1"/>
          </p:nvPr>
        </p:nvSpPr>
        <p:spPr>
          <a:xfrm>
            <a:off x="228600" y="1207294"/>
            <a:ext cx="8686800" cy="1016000"/>
          </a:xfrm>
        </p:spPr>
        <p:txBody>
          <a:bodyPr/>
          <a:lstStyle/>
          <a:p>
            <a:pPr eaLnBrk="1" hangingPunct="1">
              <a:buFont typeface="Wingdings" panose="05000000000000000000" pitchFamily="2" charset="2"/>
              <a:buChar char="p"/>
            </a:pPr>
            <a:r>
              <a:rPr kumimoji="0" lang="zh-CN" altLang="en-US" sz="2400" b="1" dirty="0">
                <a:solidFill>
                  <a:srgbClr val="000080"/>
                </a:solidFill>
              </a:rPr>
              <a:t>上述为为在不同情况下的线性标度变换公式。编程用的标度变换子程序公式分别简化为</a:t>
            </a:r>
            <a:r>
              <a:rPr kumimoji="0" lang="en-US" altLang="zh-CN" sz="2400" b="1" dirty="0">
                <a:solidFill>
                  <a:srgbClr val="000080"/>
                </a:solidFill>
              </a:rPr>
              <a:t>:</a:t>
            </a:r>
            <a:endParaRPr kumimoji="0" lang="zh-CN" altLang="en-US" sz="2400" b="1" dirty="0">
              <a:solidFill>
                <a:srgbClr val="000080"/>
              </a:solidFill>
            </a:endParaRPr>
          </a:p>
        </p:txBody>
      </p:sp>
      <p:graphicFrame>
        <p:nvGraphicFramePr>
          <p:cNvPr id="15362" name="Object 4"/>
          <p:cNvGraphicFramePr>
            <a:graphicFrameLocks noGrp="1" noChangeAspect="1"/>
          </p:cNvGraphicFramePr>
          <p:nvPr>
            <p:ph sz="half" idx="2"/>
            <p:extLst>
              <p:ext uri="{D42A27DB-BD31-4B8C-83A1-F6EECF244321}">
                <p14:modId xmlns:p14="http://schemas.microsoft.com/office/powerpoint/2010/main" val="1258539506"/>
              </p:ext>
            </p:extLst>
          </p:nvPr>
        </p:nvGraphicFramePr>
        <p:xfrm>
          <a:off x="1547813" y="2432050"/>
          <a:ext cx="4895850" cy="1992313"/>
        </p:xfrm>
        <a:graphic>
          <a:graphicData uri="http://schemas.openxmlformats.org/presentationml/2006/ole">
            <mc:AlternateContent xmlns:mc="http://schemas.openxmlformats.org/markup-compatibility/2006">
              <mc:Choice xmlns:v="urn:schemas-microsoft-com:vml" Requires="v">
                <p:oleObj spid="_x0000_s15382" name="Equation" r:id="rId3" imgW="3276360" imgH="1333440" progId="Equation.DSMT4">
                  <p:embed/>
                </p:oleObj>
              </mc:Choice>
              <mc:Fallback>
                <p:oleObj name="Equation" r:id="rId3" imgW="3276360" imgH="13334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432050"/>
                        <a:ext cx="4895850" cy="1992313"/>
                      </a:xfrm>
                      <a:prstGeom prst="rect">
                        <a:avLst/>
                      </a:prstGeom>
                      <a:solidFill>
                        <a:srgbClr val="CCFFFF"/>
                      </a:solidFill>
                    </p:spPr>
                  </p:pic>
                </p:oleObj>
              </mc:Fallback>
            </mc:AlternateContent>
          </a:graphicData>
        </a:graphic>
      </p:graphicFrame>
      <p:sp>
        <p:nvSpPr>
          <p:cNvPr id="15364" name="Text Box 6"/>
          <p:cNvSpPr txBox="1">
            <a:spLocks noChangeArrowheads="1"/>
          </p:cNvSpPr>
          <p:nvPr/>
        </p:nvSpPr>
        <p:spPr bwMode="auto">
          <a:xfrm>
            <a:off x="467544" y="4869160"/>
            <a:ext cx="7956024" cy="461665"/>
          </a:xfrm>
          <a:prstGeom prst="rect">
            <a:avLst/>
          </a:prstGeom>
          <a:noFill/>
          <a:ln w="12700" cap="sq">
            <a:noFill/>
            <a:miter lim="800000"/>
            <a:headEnd type="none" w="sm" len="sm"/>
            <a:tailEnd type="none" w="sm" len="sm"/>
          </a:ln>
        </p:spPr>
        <p:txBody>
          <a:bodyPr wrap="none">
            <a:spAutoFit/>
          </a:bodyPr>
          <a:lstStyle/>
          <a:p>
            <a:pPr marL="342900" indent="-342900">
              <a:spcBef>
                <a:spcPct val="0"/>
              </a:spcBef>
              <a:buClr>
                <a:schemeClr val="bg1"/>
              </a:buClr>
              <a:buSzPct val="80000"/>
              <a:buFont typeface="Wingdings" panose="05000000000000000000" pitchFamily="2" charset="2"/>
              <a:buChar char="p"/>
            </a:pPr>
            <a:r>
              <a:rPr kumimoji="1" lang="zh-CN" altLang="en-US" sz="2400" b="1" dirty="0">
                <a:solidFill>
                  <a:srgbClr val="000080"/>
                </a:solidFill>
                <a:latin typeface="Times New Roman" pitchFamily="18" charset="0"/>
              </a:rPr>
              <a:t>根据上式，可求出不同情况下被测参数的标度转换值。</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sz="half" idx="1"/>
          </p:nvPr>
        </p:nvSpPr>
        <p:spPr>
          <a:xfrm>
            <a:off x="468313" y="1052513"/>
            <a:ext cx="7989887" cy="3176587"/>
          </a:xfrm>
        </p:spPr>
        <p:txBody>
          <a:bodyPr/>
          <a:lstStyle/>
          <a:p>
            <a:pPr eaLnBrk="1" hangingPunct="1">
              <a:spcBef>
                <a:spcPct val="0"/>
              </a:spcBef>
              <a:buFont typeface="Wingdings" pitchFamily="2" charset="2"/>
              <a:buNone/>
            </a:pPr>
            <a:r>
              <a:rPr lang="zh-CN" altLang="en-US" sz="2400" b="1" dirty="0">
                <a:latin typeface="宋体" pitchFamily="2" charset="-122"/>
              </a:rPr>
              <a:t>	</a:t>
            </a:r>
            <a:r>
              <a:rPr lang="zh-CN" altLang="en-US" sz="2400" b="1" dirty="0">
                <a:solidFill>
                  <a:srgbClr val="C00000"/>
                </a:solidFill>
                <a:latin typeface="宋体" pitchFamily="2" charset="-122"/>
              </a:rPr>
              <a:t>例</a:t>
            </a:r>
            <a:r>
              <a:rPr lang="zh-CN" altLang="en-US" sz="2400" b="1" dirty="0">
                <a:solidFill>
                  <a:schemeClr val="bg1"/>
                </a:solidFill>
                <a:latin typeface="宋体" pitchFamily="2" charset="-122"/>
              </a:rPr>
              <a:t> </a:t>
            </a:r>
            <a:r>
              <a:rPr lang="zh-CN" altLang="en-US" sz="2400" b="1" dirty="0">
                <a:solidFill>
                  <a:srgbClr val="000080"/>
                </a:solidFill>
                <a:latin typeface="宋体" pitchFamily="2" charset="-122"/>
              </a:rPr>
              <a:t>某温度测量仪表的量程为100～900℃,利用8031和</a:t>
            </a:r>
            <a:r>
              <a:rPr lang="en-US" altLang="zh-CN" sz="2400" b="1" dirty="0">
                <a:solidFill>
                  <a:srgbClr val="000080"/>
                </a:solidFill>
                <a:latin typeface="宋体" pitchFamily="2" charset="-122"/>
              </a:rPr>
              <a:t>ADC0809</a:t>
            </a:r>
            <a:r>
              <a:rPr lang="zh-CN" altLang="en-US" sz="2400" b="1" dirty="0">
                <a:solidFill>
                  <a:srgbClr val="000080"/>
                </a:solidFill>
                <a:latin typeface="宋体" pitchFamily="2" charset="-122"/>
              </a:rPr>
              <a:t>进行</a:t>
            </a:r>
            <a:r>
              <a:rPr lang="en-US" altLang="zh-CN" sz="2400" b="1" dirty="0">
                <a:solidFill>
                  <a:srgbClr val="000080"/>
                </a:solidFill>
                <a:latin typeface="宋体" pitchFamily="2" charset="-122"/>
              </a:rPr>
              <a:t>A/D</a:t>
            </a:r>
            <a:r>
              <a:rPr lang="zh-CN" altLang="en-US" sz="2400" b="1" dirty="0">
                <a:solidFill>
                  <a:srgbClr val="000080"/>
                </a:solidFill>
                <a:latin typeface="宋体" pitchFamily="2" charset="-122"/>
              </a:rPr>
              <a:t>转换。在某一时刻计算机采样并经过数字滤波后的的数字量为0</a:t>
            </a:r>
            <a:r>
              <a:rPr lang="en-US" altLang="zh-CN" sz="2400" b="1" dirty="0">
                <a:solidFill>
                  <a:srgbClr val="000080"/>
                </a:solidFill>
                <a:latin typeface="宋体" pitchFamily="2" charset="-122"/>
              </a:rPr>
              <a:t>CDH</a:t>
            </a:r>
            <a:r>
              <a:rPr lang="zh-CN" altLang="en-US" sz="2400" b="1" dirty="0">
                <a:solidFill>
                  <a:srgbClr val="000080"/>
                </a:solidFill>
                <a:latin typeface="宋体" pitchFamily="2" charset="-122"/>
              </a:rPr>
              <a:t>求此时对应的温度值是多少？（设仪表的量程是线性的）</a:t>
            </a:r>
          </a:p>
          <a:p>
            <a:pPr eaLnBrk="1" hangingPunct="1">
              <a:spcBef>
                <a:spcPct val="0"/>
              </a:spcBef>
              <a:buFont typeface="Wingdings" pitchFamily="2" charset="2"/>
              <a:buNone/>
            </a:pPr>
            <a:r>
              <a:rPr lang="zh-CN" altLang="en-US" sz="2400" b="1" dirty="0">
                <a:solidFill>
                  <a:srgbClr val="000080"/>
                </a:solidFill>
                <a:latin typeface="宋体" pitchFamily="2" charset="-122"/>
              </a:rPr>
              <a:t>	</a:t>
            </a:r>
          </a:p>
          <a:p>
            <a:pPr eaLnBrk="1" hangingPunct="1">
              <a:spcBef>
                <a:spcPct val="0"/>
              </a:spcBef>
              <a:buFont typeface="Wingdings" pitchFamily="2" charset="2"/>
              <a:buNone/>
            </a:pPr>
            <a:r>
              <a:rPr lang="zh-CN" altLang="en-US" sz="2400" b="1" dirty="0">
                <a:solidFill>
                  <a:schemeClr val="bg1"/>
                </a:solidFill>
                <a:latin typeface="宋体" pitchFamily="2" charset="-122"/>
              </a:rPr>
              <a:t>	</a:t>
            </a:r>
            <a:r>
              <a:rPr lang="zh-CN" altLang="en-US" sz="2400" b="1" dirty="0">
                <a:solidFill>
                  <a:srgbClr val="C00000"/>
                </a:solidFill>
                <a:latin typeface="宋体" pitchFamily="2" charset="-122"/>
              </a:rPr>
              <a:t>解：</a:t>
            </a:r>
            <a:endParaRPr lang="en-US" altLang="zh-CN" sz="2400" b="1" dirty="0">
              <a:solidFill>
                <a:srgbClr val="C00000"/>
              </a:solidFill>
              <a:latin typeface="宋体" pitchFamily="2" charset="-122"/>
            </a:endParaRPr>
          </a:p>
          <a:p>
            <a:pPr eaLnBrk="1" hangingPunct="1">
              <a:spcBef>
                <a:spcPct val="0"/>
              </a:spcBef>
              <a:buFont typeface="Wingdings" pitchFamily="2" charset="2"/>
              <a:buNone/>
            </a:pPr>
            <a:r>
              <a:rPr lang="en-US" altLang="zh-CN" sz="2400" b="1" dirty="0">
                <a:solidFill>
                  <a:srgbClr val="C00000"/>
                </a:solidFill>
                <a:latin typeface="宋体" pitchFamily="2" charset="-122"/>
              </a:rPr>
              <a:t>	</a:t>
            </a:r>
            <a:r>
              <a:rPr lang="zh-CN" altLang="en-US" sz="2400" b="1" dirty="0">
                <a:solidFill>
                  <a:srgbClr val="000080"/>
                </a:solidFill>
                <a:latin typeface="宋体" pitchFamily="2" charset="-122"/>
              </a:rPr>
              <a:t>由已知可得，</a:t>
            </a:r>
            <a:r>
              <a:rPr lang="en-US" altLang="zh-CN" sz="2400" b="1" dirty="0">
                <a:solidFill>
                  <a:srgbClr val="000080"/>
                </a:solidFill>
                <a:latin typeface="宋体" pitchFamily="2" charset="-122"/>
              </a:rPr>
              <a:t>A</a:t>
            </a:r>
            <a:r>
              <a:rPr lang="en-US" altLang="zh-CN" sz="2400" b="1" baseline="-30000" dirty="0">
                <a:solidFill>
                  <a:srgbClr val="000080"/>
                </a:solidFill>
                <a:latin typeface="宋体" pitchFamily="2" charset="-122"/>
              </a:rPr>
              <a:t>0</a:t>
            </a:r>
            <a:r>
              <a:rPr lang="en-US" altLang="zh-CN" sz="2400" b="1" dirty="0">
                <a:solidFill>
                  <a:srgbClr val="000080"/>
                </a:solidFill>
                <a:latin typeface="宋体" pitchFamily="2" charset="-122"/>
              </a:rPr>
              <a:t>=100℃</a:t>
            </a:r>
            <a:r>
              <a:rPr lang="zh-CN" altLang="en-US" sz="2400" b="1" dirty="0">
                <a:solidFill>
                  <a:srgbClr val="000080"/>
                </a:solidFill>
                <a:latin typeface="宋体" pitchFamily="2" charset="-122"/>
              </a:rPr>
              <a:t>，</a:t>
            </a:r>
            <a:r>
              <a:rPr lang="en-US" altLang="zh-CN" sz="2400" b="1" dirty="0">
                <a:solidFill>
                  <a:srgbClr val="000080"/>
                </a:solidFill>
                <a:latin typeface="宋体" pitchFamily="2" charset="-122"/>
              </a:rPr>
              <a:t>A</a:t>
            </a:r>
            <a:r>
              <a:rPr lang="en-US" altLang="zh-CN" sz="2400" b="1" baseline="-30000" dirty="0">
                <a:solidFill>
                  <a:srgbClr val="000080"/>
                </a:solidFill>
                <a:latin typeface="宋体" pitchFamily="2" charset="-122"/>
              </a:rPr>
              <a:t>m</a:t>
            </a:r>
            <a:r>
              <a:rPr lang="en-US" altLang="zh-CN" sz="2400" b="1" dirty="0">
                <a:solidFill>
                  <a:srgbClr val="000080"/>
                </a:solidFill>
                <a:latin typeface="宋体" pitchFamily="2" charset="-122"/>
              </a:rPr>
              <a:t>=900℃</a:t>
            </a:r>
            <a:r>
              <a:rPr lang="zh-CN" altLang="en-US" sz="2400" b="1" dirty="0">
                <a:solidFill>
                  <a:srgbClr val="000080"/>
                </a:solidFill>
                <a:latin typeface="宋体" pitchFamily="2" charset="-122"/>
              </a:rPr>
              <a:t>，</a:t>
            </a:r>
            <a:r>
              <a:rPr lang="en-US" altLang="zh-CN" sz="2400" b="1" dirty="0" err="1">
                <a:solidFill>
                  <a:srgbClr val="000080"/>
                </a:solidFill>
                <a:latin typeface="宋体" pitchFamily="2" charset="-122"/>
              </a:rPr>
              <a:t>N</a:t>
            </a:r>
            <a:r>
              <a:rPr lang="en-US" altLang="zh-CN" sz="2400" b="1" baseline="-30000" dirty="0" err="1">
                <a:solidFill>
                  <a:srgbClr val="000080"/>
                </a:solidFill>
                <a:latin typeface="宋体" pitchFamily="2" charset="-122"/>
              </a:rPr>
              <a:t>x</a:t>
            </a:r>
            <a:r>
              <a:rPr lang="en-US" altLang="zh-CN" sz="2400" b="1" dirty="0">
                <a:solidFill>
                  <a:srgbClr val="000080"/>
                </a:solidFill>
                <a:latin typeface="宋体" pitchFamily="2" charset="-122"/>
              </a:rPr>
              <a:t>=0CDH=(205)</a:t>
            </a:r>
            <a:r>
              <a:rPr lang="en-US" altLang="zh-CN" sz="2400" b="1" baseline="-30000" dirty="0">
                <a:solidFill>
                  <a:srgbClr val="000080"/>
                </a:solidFill>
                <a:latin typeface="宋体" pitchFamily="2" charset="-122"/>
              </a:rPr>
              <a:t>D</a:t>
            </a:r>
            <a:r>
              <a:rPr lang="zh-CN" altLang="en-US" sz="2400" b="1" dirty="0">
                <a:solidFill>
                  <a:srgbClr val="000080"/>
                </a:solidFill>
                <a:latin typeface="宋体" pitchFamily="2" charset="-122"/>
              </a:rPr>
              <a:t>，</a:t>
            </a:r>
            <a:r>
              <a:rPr lang="en-US" altLang="zh-CN" sz="2400" b="1" dirty="0">
                <a:solidFill>
                  <a:srgbClr val="000080"/>
                </a:solidFill>
                <a:latin typeface="宋体" pitchFamily="2" charset="-122"/>
              </a:rPr>
              <a:t>N</a:t>
            </a:r>
            <a:r>
              <a:rPr lang="en-US" altLang="zh-CN" sz="2400" b="1" baseline="-30000" dirty="0">
                <a:solidFill>
                  <a:srgbClr val="000080"/>
                </a:solidFill>
                <a:latin typeface="宋体" pitchFamily="2" charset="-122"/>
              </a:rPr>
              <a:t>m</a:t>
            </a:r>
            <a:r>
              <a:rPr lang="en-US" altLang="zh-CN" sz="2400" b="1" dirty="0">
                <a:solidFill>
                  <a:srgbClr val="000080"/>
                </a:solidFill>
                <a:latin typeface="宋体" pitchFamily="2" charset="-122"/>
              </a:rPr>
              <a:t>=0FFH=(255)</a:t>
            </a:r>
            <a:r>
              <a:rPr lang="en-US" altLang="zh-CN" sz="2400" b="1" baseline="-30000" dirty="0">
                <a:solidFill>
                  <a:srgbClr val="000080"/>
                </a:solidFill>
                <a:latin typeface="宋体" pitchFamily="2" charset="-122"/>
              </a:rPr>
              <a:t>D</a:t>
            </a:r>
            <a:r>
              <a:rPr lang="zh-CN" altLang="en-US" sz="2400" b="1" dirty="0">
                <a:solidFill>
                  <a:srgbClr val="000080"/>
                </a:solidFill>
                <a:latin typeface="宋体" pitchFamily="2" charset="-122"/>
              </a:rPr>
              <a:t>，所以此时对应的温度为：</a:t>
            </a:r>
          </a:p>
        </p:txBody>
      </p:sp>
      <p:graphicFrame>
        <p:nvGraphicFramePr>
          <p:cNvPr id="16386" name="Object 4"/>
          <p:cNvGraphicFramePr>
            <a:graphicFrameLocks noGrp="1" noChangeAspect="1"/>
          </p:cNvGraphicFramePr>
          <p:nvPr>
            <p:ph sz="half" idx="2"/>
          </p:nvPr>
        </p:nvGraphicFramePr>
        <p:xfrm>
          <a:off x="2268538" y="4437063"/>
          <a:ext cx="4032250" cy="1538287"/>
        </p:xfrm>
        <a:graphic>
          <a:graphicData uri="http://schemas.openxmlformats.org/presentationml/2006/ole">
            <mc:AlternateContent xmlns:mc="http://schemas.openxmlformats.org/markup-compatibility/2006">
              <mc:Choice xmlns:v="urn:schemas-microsoft-com:vml" Requires="v">
                <p:oleObj spid="_x0000_s16406" name="Equation" r:id="rId3" imgW="2197080" imgH="838080" progId="Equation.DSMT4">
                  <p:embed/>
                </p:oleObj>
              </mc:Choice>
              <mc:Fallback>
                <p:oleObj name="Equation" r:id="rId3" imgW="2197080" imgH="8380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4437063"/>
                        <a:ext cx="4032250" cy="1538287"/>
                      </a:xfrm>
                      <a:prstGeom prst="rect">
                        <a:avLst/>
                      </a:prstGeom>
                      <a:solidFill>
                        <a:srgbClr val="CCFFFF"/>
                      </a:solidFill>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31825" y="764704"/>
            <a:ext cx="7772400" cy="656109"/>
          </a:xfrm>
        </p:spPr>
        <p:txBody>
          <a:bodyPr/>
          <a:lstStyle/>
          <a:p>
            <a:pPr eaLnBrk="1" hangingPunct="1"/>
            <a:r>
              <a:rPr lang="en-US" altLang="zh-CN" sz="3200" dirty="0">
                <a:solidFill>
                  <a:srgbClr val="C00000"/>
                </a:solidFill>
              </a:rPr>
              <a:t>2 </a:t>
            </a:r>
            <a:r>
              <a:rPr lang="zh-CN" altLang="en-US" sz="3200" dirty="0">
                <a:solidFill>
                  <a:srgbClr val="C00000"/>
                </a:solidFill>
              </a:rPr>
              <a:t>非线性标度转换</a:t>
            </a:r>
          </a:p>
        </p:txBody>
      </p:sp>
      <p:sp>
        <p:nvSpPr>
          <p:cNvPr id="17412" name="Rectangle 3"/>
          <p:cNvSpPr>
            <a:spLocks noGrp="1" noChangeArrowheads="1"/>
          </p:cNvSpPr>
          <p:nvPr>
            <p:ph type="body" sz="half" idx="1"/>
          </p:nvPr>
        </p:nvSpPr>
        <p:spPr>
          <a:xfrm>
            <a:off x="323850" y="1557338"/>
            <a:ext cx="8388350" cy="2671762"/>
          </a:xfrm>
        </p:spPr>
        <p:txBody>
          <a:bodyPr/>
          <a:lstStyle/>
          <a:p>
            <a:pPr eaLnBrk="1" hangingPunct="1">
              <a:spcBef>
                <a:spcPct val="0"/>
              </a:spcBef>
              <a:buClr>
                <a:schemeClr val="bg1"/>
              </a:buClr>
              <a:buSzTx/>
              <a:buFont typeface="Wingdings" panose="05000000000000000000" pitchFamily="2" charset="2"/>
              <a:buChar char="p"/>
            </a:pPr>
            <a:r>
              <a:rPr kumimoji="0" lang="zh-CN" altLang="en-US" sz="2400" b="1" dirty="0">
                <a:solidFill>
                  <a:srgbClr val="000080"/>
                </a:solidFill>
                <a:latin typeface="宋体" pitchFamily="2" charset="-122"/>
              </a:rPr>
              <a:t>如果传感器的输出信号与被测参数之间呈非线性关系时，上面的线性变换式均不适用，需要建立新的标度变换公式。由于非线性参数的变化规律各不相同，故应根据不同的情况建立不同的</a:t>
            </a:r>
            <a:r>
              <a:rPr kumimoji="0" lang="zh-CN" altLang="en-US" sz="2400" b="1" dirty="0">
                <a:solidFill>
                  <a:srgbClr val="FF0000"/>
                </a:solidFill>
                <a:latin typeface="宋体" pitchFamily="2" charset="-122"/>
              </a:rPr>
              <a:t>非线性变换式</a:t>
            </a:r>
            <a:r>
              <a:rPr kumimoji="0" lang="zh-CN" altLang="en-US" sz="2400" b="1" dirty="0">
                <a:solidFill>
                  <a:srgbClr val="000080"/>
                </a:solidFill>
                <a:latin typeface="宋体" pitchFamily="2" charset="-122"/>
              </a:rPr>
              <a:t>，但前提是它们的函数关系可用解析式来表示。</a:t>
            </a:r>
          </a:p>
          <a:p>
            <a:pPr eaLnBrk="1" hangingPunct="1">
              <a:spcBef>
                <a:spcPct val="0"/>
              </a:spcBef>
              <a:buClrTx/>
              <a:buSzTx/>
              <a:buFontTx/>
              <a:buNone/>
            </a:pPr>
            <a:r>
              <a:rPr kumimoji="0" lang="zh-CN" altLang="en-US" sz="2400" b="1" dirty="0">
                <a:latin typeface="宋体" pitchFamily="2" charset="-122"/>
              </a:rPr>
              <a:t>	</a:t>
            </a:r>
          </a:p>
          <a:p>
            <a:pPr eaLnBrk="1" hangingPunct="1">
              <a:spcBef>
                <a:spcPct val="0"/>
              </a:spcBef>
              <a:buClr>
                <a:schemeClr val="bg1"/>
              </a:buClr>
              <a:buSzTx/>
              <a:buFont typeface="Wingdings" panose="05000000000000000000" pitchFamily="2" charset="2"/>
              <a:buChar char="p"/>
            </a:pPr>
            <a:r>
              <a:rPr kumimoji="0" lang="zh-CN" altLang="en-US" sz="2400" b="1" dirty="0">
                <a:solidFill>
                  <a:srgbClr val="000080"/>
                </a:solidFill>
                <a:latin typeface="宋体" pitchFamily="2" charset="-122"/>
              </a:rPr>
              <a:t>例如，在差压法测流量中，流量与差压间的关系为</a:t>
            </a:r>
            <a:r>
              <a:rPr kumimoji="0" lang="en-US" altLang="zh-CN" sz="2400" b="1" dirty="0">
                <a:solidFill>
                  <a:srgbClr val="000080"/>
                </a:solidFill>
                <a:latin typeface="宋体" pitchFamily="2" charset="-122"/>
              </a:rPr>
              <a:t>:</a:t>
            </a:r>
            <a:endParaRPr kumimoji="0" lang="zh-CN" altLang="en-US" sz="2400" b="1" dirty="0">
              <a:solidFill>
                <a:srgbClr val="000080"/>
              </a:solidFill>
              <a:latin typeface="宋体" pitchFamily="2" charset="-122"/>
            </a:endParaRPr>
          </a:p>
        </p:txBody>
      </p:sp>
      <p:graphicFrame>
        <p:nvGraphicFramePr>
          <p:cNvPr id="17410" name="Object 4"/>
          <p:cNvGraphicFramePr>
            <a:graphicFrameLocks noGrp="1" noChangeAspect="1"/>
          </p:cNvGraphicFramePr>
          <p:nvPr>
            <p:ph sz="half" idx="2"/>
            <p:extLst>
              <p:ext uri="{D42A27DB-BD31-4B8C-83A1-F6EECF244321}">
                <p14:modId xmlns:p14="http://schemas.microsoft.com/office/powerpoint/2010/main" val="3222143360"/>
              </p:ext>
            </p:extLst>
          </p:nvPr>
        </p:nvGraphicFramePr>
        <p:xfrm>
          <a:off x="2627313" y="4365625"/>
          <a:ext cx="1943100" cy="636588"/>
        </p:xfrm>
        <a:graphic>
          <a:graphicData uri="http://schemas.openxmlformats.org/presentationml/2006/ole">
            <mc:AlternateContent xmlns:mc="http://schemas.openxmlformats.org/markup-compatibility/2006">
              <mc:Choice xmlns:v="urn:schemas-microsoft-com:vml" Requires="v">
                <p:oleObj spid="_x0000_s17432" name="Equation" r:id="rId3" imgW="736560" imgH="241200" progId="Equation.DSMT4">
                  <p:embed/>
                </p:oleObj>
              </mc:Choice>
              <mc:Fallback>
                <p:oleObj name="Equation" r:id="rId3" imgW="736560" imgH="241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4365625"/>
                        <a:ext cx="1943100" cy="636588"/>
                      </a:xfrm>
                      <a:prstGeom prst="rect">
                        <a:avLst/>
                      </a:prstGeom>
                      <a:solidFill>
                        <a:srgbClr val="CCFFFF"/>
                      </a:solidFill>
                    </p:spPr>
                  </p:pic>
                </p:oleObj>
              </mc:Fallback>
            </mc:AlternateContent>
          </a:graphicData>
        </a:graphic>
      </p:graphicFrame>
      <p:sp>
        <p:nvSpPr>
          <p:cNvPr id="17413" name="Rectangle 6"/>
          <p:cNvSpPr>
            <a:spLocks noChangeArrowheads="1"/>
          </p:cNvSpPr>
          <p:nvPr/>
        </p:nvSpPr>
        <p:spPr bwMode="auto">
          <a:xfrm>
            <a:off x="827584" y="5105400"/>
            <a:ext cx="8208912" cy="1200329"/>
          </a:xfrm>
          <a:prstGeom prst="rect">
            <a:avLst/>
          </a:prstGeom>
          <a:noFill/>
          <a:ln w="12700" cap="sq">
            <a:noFill/>
            <a:miter lim="800000"/>
            <a:headEnd type="none" w="sm" len="sm"/>
            <a:tailEnd type="none" w="sm" len="sm"/>
          </a:ln>
        </p:spPr>
        <p:txBody>
          <a:bodyPr wrap="square">
            <a:spAutoFit/>
          </a:bodyPr>
          <a:lstStyle/>
          <a:p>
            <a:pPr>
              <a:spcBef>
                <a:spcPct val="0"/>
              </a:spcBef>
            </a:pPr>
            <a:r>
              <a:rPr lang="en-US" altLang="zh-CN" sz="2400" dirty="0">
                <a:solidFill>
                  <a:srgbClr val="FF0000"/>
                </a:solidFill>
                <a:latin typeface="宋体" pitchFamily="2" charset="-122"/>
              </a:rPr>
              <a:t>Q</a:t>
            </a:r>
            <a:r>
              <a:rPr lang="en-US" altLang="zh-CN" sz="2400" dirty="0">
                <a:solidFill>
                  <a:srgbClr val="000080"/>
                </a:solidFill>
                <a:latin typeface="宋体" pitchFamily="2" charset="-122"/>
              </a:rPr>
              <a:t>—— </a:t>
            </a:r>
            <a:r>
              <a:rPr lang="zh-CN" altLang="en-US" sz="2400" dirty="0">
                <a:solidFill>
                  <a:srgbClr val="000080"/>
                </a:solidFill>
                <a:latin typeface="宋体" pitchFamily="2" charset="-122"/>
              </a:rPr>
              <a:t>流体流量；</a:t>
            </a:r>
          </a:p>
          <a:p>
            <a:pPr>
              <a:spcBef>
                <a:spcPct val="0"/>
              </a:spcBef>
            </a:pPr>
            <a:r>
              <a:rPr lang="en-US" altLang="zh-CN" sz="2400" dirty="0">
                <a:solidFill>
                  <a:srgbClr val="FF0000"/>
                </a:solidFill>
                <a:latin typeface="宋体" pitchFamily="2" charset="-122"/>
              </a:rPr>
              <a:t>K</a:t>
            </a:r>
            <a:r>
              <a:rPr lang="en-US" altLang="zh-CN" sz="2400" dirty="0">
                <a:solidFill>
                  <a:srgbClr val="000080"/>
                </a:solidFill>
                <a:latin typeface="宋体" pitchFamily="2" charset="-122"/>
              </a:rPr>
              <a:t>—— </a:t>
            </a:r>
            <a:r>
              <a:rPr lang="zh-CN" altLang="en-US" sz="2400" dirty="0">
                <a:solidFill>
                  <a:srgbClr val="000080"/>
                </a:solidFill>
                <a:latin typeface="宋体" pitchFamily="2" charset="-122"/>
              </a:rPr>
              <a:t>刻度系数，与流体的性质及节流装置的尺寸有关；</a:t>
            </a:r>
          </a:p>
          <a:p>
            <a:pPr>
              <a:spcBef>
                <a:spcPct val="0"/>
              </a:spcBef>
            </a:pPr>
            <a:r>
              <a:rPr lang="zh-CN" altLang="en-US" sz="2400" dirty="0">
                <a:solidFill>
                  <a:srgbClr val="FF0000"/>
                </a:solidFill>
                <a:latin typeface="宋体" pitchFamily="2" charset="-122"/>
                <a:sym typeface="Symbol" pitchFamily="18" charset="2"/>
              </a:rPr>
              <a:t></a:t>
            </a:r>
            <a:r>
              <a:rPr lang="en-US" altLang="zh-CN" sz="2400" dirty="0">
                <a:solidFill>
                  <a:srgbClr val="FF0000"/>
                </a:solidFill>
                <a:latin typeface="宋体" pitchFamily="2" charset="-122"/>
              </a:rPr>
              <a:t>P</a:t>
            </a:r>
            <a:r>
              <a:rPr lang="en-US" altLang="zh-CN" sz="2400" dirty="0">
                <a:solidFill>
                  <a:srgbClr val="000080"/>
                </a:solidFill>
                <a:latin typeface="宋体" pitchFamily="2" charset="-122"/>
              </a:rPr>
              <a:t>——</a:t>
            </a:r>
            <a:r>
              <a:rPr lang="zh-CN" altLang="en-US" sz="2400" dirty="0">
                <a:solidFill>
                  <a:srgbClr val="000080"/>
                </a:solidFill>
                <a:latin typeface="宋体" pitchFamily="2" charset="-122"/>
              </a:rPr>
              <a:t>节流装置前后的差压。</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type="body" sz="half" idx="1"/>
          </p:nvPr>
        </p:nvSpPr>
        <p:spPr>
          <a:xfrm>
            <a:off x="323528" y="727951"/>
            <a:ext cx="8135937" cy="1511300"/>
          </a:xfrm>
        </p:spPr>
        <p:txBody>
          <a:bodyPr/>
          <a:lstStyle/>
          <a:p>
            <a:pPr eaLnBrk="1" hangingPunct="1">
              <a:spcBef>
                <a:spcPct val="0"/>
              </a:spcBef>
              <a:buClrTx/>
              <a:buSzTx/>
              <a:buFont typeface="Wingdings" panose="05000000000000000000" pitchFamily="2" charset="2"/>
              <a:buChar char="p"/>
            </a:pPr>
            <a:r>
              <a:rPr kumimoji="0" lang="zh-CN" altLang="en-US" sz="2400" b="1" dirty="0" smtClean="0">
                <a:solidFill>
                  <a:srgbClr val="000080"/>
                </a:solidFill>
                <a:latin typeface="宋体" pitchFamily="2" charset="-122"/>
              </a:rPr>
              <a:t>流体</a:t>
            </a:r>
            <a:r>
              <a:rPr kumimoji="0" lang="zh-CN" altLang="en-US" sz="2400" b="1" dirty="0">
                <a:solidFill>
                  <a:srgbClr val="000080"/>
                </a:solidFill>
                <a:latin typeface="宋体" pitchFamily="2" charset="-122"/>
              </a:rPr>
              <a:t>的流量与被测流体流过节流装置前后产生的压力差的平方根成正比，则可得到测量流量时的标度变换公式为：</a:t>
            </a:r>
          </a:p>
        </p:txBody>
      </p:sp>
      <p:graphicFrame>
        <p:nvGraphicFramePr>
          <p:cNvPr id="18434" name="Object 4"/>
          <p:cNvGraphicFramePr>
            <a:graphicFrameLocks noGrp="1" noChangeAspect="1"/>
          </p:cNvGraphicFramePr>
          <p:nvPr>
            <p:ph sz="quarter" idx="2"/>
            <p:extLst>
              <p:ext uri="{D42A27DB-BD31-4B8C-83A1-F6EECF244321}">
                <p14:modId xmlns:p14="http://schemas.microsoft.com/office/powerpoint/2010/main" val="431324240"/>
              </p:ext>
            </p:extLst>
          </p:nvPr>
        </p:nvGraphicFramePr>
        <p:xfrm>
          <a:off x="2123281" y="1752682"/>
          <a:ext cx="3816350" cy="973138"/>
        </p:xfrm>
        <a:graphic>
          <a:graphicData uri="http://schemas.openxmlformats.org/presentationml/2006/ole">
            <mc:AlternateContent xmlns:mc="http://schemas.openxmlformats.org/markup-compatibility/2006">
              <mc:Choice xmlns:v="urn:schemas-microsoft-com:vml" Requires="v">
                <p:oleObj spid="_x0000_s18476" name="Equation" r:id="rId3" imgW="1892160" imgH="482400" progId="Equation.DSMT4">
                  <p:embed/>
                </p:oleObj>
              </mc:Choice>
              <mc:Fallback>
                <p:oleObj name="Equation" r:id="rId3" imgW="1892160" imgH="482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281" y="1752682"/>
                        <a:ext cx="3816350" cy="973138"/>
                      </a:xfrm>
                      <a:prstGeom prst="rect">
                        <a:avLst/>
                      </a:prstGeom>
                      <a:solidFill>
                        <a:srgbClr val="CCFFFF"/>
                      </a:solidFill>
                    </p:spPr>
                  </p:pic>
                </p:oleObj>
              </mc:Fallback>
            </mc:AlternateContent>
          </a:graphicData>
        </a:graphic>
      </p:graphicFrame>
      <p:graphicFrame>
        <p:nvGraphicFramePr>
          <p:cNvPr id="18435" name="Object 11"/>
          <p:cNvGraphicFramePr>
            <a:graphicFrameLocks noGrp="1" noChangeAspect="1"/>
          </p:cNvGraphicFramePr>
          <p:nvPr>
            <p:ph sz="quarter" idx="3"/>
            <p:extLst>
              <p:ext uri="{D42A27DB-BD31-4B8C-83A1-F6EECF244321}">
                <p14:modId xmlns:p14="http://schemas.microsoft.com/office/powerpoint/2010/main" val="2614333428"/>
              </p:ext>
            </p:extLst>
          </p:nvPr>
        </p:nvGraphicFramePr>
        <p:xfrm>
          <a:off x="2627313" y="5516563"/>
          <a:ext cx="2808287" cy="541337"/>
        </p:xfrm>
        <a:graphic>
          <a:graphicData uri="http://schemas.openxmlformats.org/presentationml/2006/ole">
            <mc:AlternateContent xmlns:mc="http://schemas.openxmlformats.org/markup-compatibility/2006">
              <mc:Choice xmlns:v="urn:schemas-microsoft-com:vml" Requires="v">
                <p:oleObj spid="_x0000_s18477" name="Equation" r:id="rId5" imgW="1384200" imgH="266400" progId="Equation.DSMT4">
                  <p:embed/>
                </p:oleObj>
              </mc:Choice>
              <mc:Fallback>
                <p:oleObj name="Equation" r:id="rId5" imgW="1384200" imgH="2664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5516563"/>
                        <a:ext cx="2808287" cy="541337"/>
                      </a:xfrm>
                      <a:prstGeom prst="rect">
                        <a:avLst/>
                      </a:prstGeom>
                      <a:solidFill>
                        <a:srgbClr val="CCFFFF"/>
                      </a:solidFill>
                    </p:spPr>
                  </p:pic>
                </p:oleObj>
              </mc:Fallback>
            </mc:AlternateContent>
          </a:graphicData>
        </a:graphic>
      </p:graphicFrame>
      <p:sp>
        <p:nvSpPr>
          <p:cNvPr id="18437" name="Rectangle 6"/>
          <p:cNvSpPr>
            <a:spLocks noChangeArrowheads="1"/>
          </p:cNvSpPr>
          <p:nvPr/>
        </p:nvSpPr>
        <p:spPr bwMode="auto">
          <a:xfrm>
            <a:off x="504031" y="2907639"/>
            <a:ext cx="8135937" cy="2308324"/>
          </a:xfrm>
          <a:prstGeom prst="rect">
            <a:avLst/>
          </a:prstGeom>
          <a:noFill/>
          <a:ln w="12700" cap="sq">
            <a:noFill/>
            <a:miter lim="800000"/>
            <a:headEnd type="none" w="sm" len="sm"/>
            <a:tailEnd type="none" w="sm" len="sm"/>
          </a:ln>
        </p:spPr>
        <p:txBody>
          <a:bodyPr>
            <a:spAutoFit/>
          </a:bodyPr>
          <a:lstStyle/>
          <a:p>
            <a:pPr>
              <a:spcBef>
                <a:spcPct val="0"/>
              </a:spcBef>
            </a:pPr>
            <a:r>
              <a:rPr lang="en-US" altLang="zh-CN" dirty="0">
                <a:solidFill>
                  <a:srgbClr val="FF0000"/>
                </a:solidFill>
                <a:latin typeface="宋体" pitchFamily="2" charset="-122"/>
              </a:rPr>
              <a:t>	</a:t>
            </a:r>
            <a:r>
              <a:rPr lang="en-US" altLang="zh-CN" sz="2400" dirty="0" smtClean="0">
                <a:solidFill>
                  <a:srgbClr val="FF0000"/>
                </a:solidFill>
                <a:latin typeface="宋体" pitchFamily="2" charset="-122"/>
              </a:rPr>
              <a:t>Q0</a:t>
            </a:r>
            <a:r>
              <a:rPr lang="en-US" altLang="zh-CN" sz="2400" dirty="0">
                <a:solidFill>
                  <a:srgbClr val="000080"/>
                </a:solidFill>
                <a:latin typeface="宋体" pitchFamily="2" charset="-122"/>
              </a:rPr>
              <a:t>—— </a:t>
            </a:r>
            <a:r>
              <a:rPr lang="zh-CN" altLang="en-US" sz="2400" dirty="0">
                <a:solidFill>
                  <a:srgbClr val="000080"/>
                </a:solidFill>
                <a:latin typeface="宋体" pitchFamily="2" charset="-122"/>
              </a:rPr>
              <a:t>差压流量仪表的下限值</a:t>
            </a:r>
            <a:r>
              <a:rPr lang="zh-CN" altLang="en-US" sz="2400" dirty="0">
                <a:solidFill>
                  <a:schemeClr val="bg2">
                    <a:lumMod val="75000"/>
                    <a:lumOff val="25000"/>
                  </a:schemeClr>
                </a:solidFill>
                <a:latin typeface="宋体" pitchFamily="2" charset="-122"/>
              </a:rPr>
              <a:t>；</a:t>
            </a:r>
          </a:p>
          <a:p>
            <a:pPr>
              <a:spcBef>
                <a:spcPct val="0"/>
              </a:spcBef>
            </a:pPr>
            <a:r>
              <a:rPr lang="zh-CN" altLang="en-US" sz="2400" dirty="0">
                <a:solidFill>
                  <a:srgbClr val="FF0000"/>
                </a:solidFill>
                <a:latin typeface="宋体" pitchFamily="2" charset="-122"/>
              </a:rPr>
              <a:t>     </a:t>
            </a:r>
            <a:r>
              <a:rPr lang="en-US" altLang="zh-CN" sz="2400" dirty="0" smtClean="0">
                <a:solidFill>
                  <a:srgbClr val="FF0000"/>
                </a:solidFill>
                <a:latin typeface="宋体" pitchFamily="2" charset="-122"/>
              </a:rPr>
              <a:t>	</a:t>
            </a:r>
            <a:r>
              <a:rPr lang="en-US" altLang="zh-CN" sz="2400" dirty="0" err="1" smtClean="0">
                <a:solidFill>
                  <a:srgbClr val="FF0000"/>
                </a:solidFill>
                <a:latin typeface="宋体" pitchFamily="2" charset="-122"/>
              </a:rPr>
              <a:t>Qm</a:t>
            </a:r>
            <a:r>
              <a:rPr lang="en-US" altLang="zh-CN" sz="2400" dirty="0">
                <a:solidFill>
                  <a:srgbClr val="000080"/>
                </a:solidFill>
                <a:latin typeface="宋体" pitchFamily="2" charset="-122"/>
              </a:rPr>
              <a:t>—— </a:t>
            </a:r>
            <a:r>
              <a:rPr lang="zh-CN" altLang="en-US" sz="2400" dirty="0">
                <a:solidFill>
                  <a:srgbClr val="000080"/>
                </a:solidFill>
                <a:latin typeface="宋体" pitchFamily="2" charset="-122"/>
              </a:rPr>
              <a:t>差压流量仪表的上限值；</a:t>
            </a:r>
          </a:p>
          <a:p>
            <a:pPr>
              <a:spcBef>
                <a:spcPct val="0"/>
              </a:spcBef>
            </a:pPr>
            <a:r>
              <a:rPr lang="zh-CN" altLang="en-US" sz="2400" dirty="0">
                <a:solidFill>
                  <a:srgbClr val="FF0000"/>
                </a:solidFill>
                <a:latin typeface="宋体" pitchFamily="2" charset="-122"/>
              </a:rPr>
              <a:t>     </a:t>
            </a:r>
            <a:r>
              <a:rPr lang="en-US" altLang="zh-CN" sz="2400" dirty="0" smtClean="0">
                <a:solidFill>
                  <a:srgbClr val="FF0000"/>
                </a:solidFill>
                <a:latin typeface="宋体" pitchFamily="2" charset="-122"/>
              </a:rPr>
              <a:t>	</a:t>
            </a:r>
            <a:r>
              <a:rPr lang="en-US" altLang="zh-CN" sz="2400" dirty="0" err="1" smtClean="0">
                <a:solidFill>
                  <a:srgbClr val="FF0000"/>
                </a:solidFill>
                <a:latin typeface="宋体" pitchFamily="2" charset="-122"/>
              </a:rPr>
              <a:t>Qx</a:t>
            </a:r>
            <a:r>
              <a:rPr lang="en-US" altLang="zh-CN" sz="2400" dirty="0">
                <a:solidFill>
                  <a:srgbClr val="000080"/>
                </a:solidFill>
                <a:latin typeface="宋体" pitchFamily="2" charset="-122"/>
              </a:rPr>
              <a:t>—— </a:t>
            </a:r>
            <a:r>
              <a:rPr lang="zh-CN" altLang="en-US" sz="2400" dirty="0">
                <a:solidFill>
                  <a:srgbClr val="000080"/>
                </a:solidFill>
                <a:latin typeface="宋体" pitchFamily="2" charset="-122"/>
              </a:rPr>
              <a:t>被测液体的流量测量值；</a:t>
            </a:r>
          </a:p>
          <a:p>
            <a:pPr>
              <a:spcBef>
                <a:spcPct val="0"/>
              </a:spcBef>
            </a:pPr>
            <a:r>
              <a:rPr lang="en-US" altLang="zh-CN" sz="2400" dirty="0">
                <a:solidFill>
                  <a:srgbClr val="FF0000"/>
                </a:solidFill>
                <a:latin typeface="宋体" pitchFamily="2" charset="-122"/>
              </a:rPr>
              <a:t>      </a:t>
            </a:r>
            <a:r>
              <a:rPr lang="en-US" altLang="zh-CN" sz="2400" dirty="0" smtClean="0">
                <a:solidFill>
                  <a:srgbClr val="FF0000"/>
                </a:solidFill>
                <a:latin typeface="宋体" pitchFamily="2" charset="-122"/>
              </a:rPr>
              <a:t>N0</a:t>
            </a:r>
            <a:r>
              <a:rPr lang="en-US" altLang="zh-CN" sz="2400" dirty="0">
                <a:solidFill>
                  <a:srgbClr val="000080"/>
                </a:solidFill>
                <a:latin typeface="宋体" pitchFamily="2" charset="-122"/>
              </a:rPr>
              <a:t>—— </a:t>
            </a:r>
            <a:r>
              <a:rPr lang="zh-CN" altLang="en-US" sz="2400" dirty="0">
                <a:solidFill>
                  <a:srgbClr val="000080"/>
                </a:solidFill>
                <a:latin typeface="宋体" pitchFamily="2" charset="-122"/>
              </a:rPr>
              <a:t>差压流量仪表下限所对应的数字量；</a:t>
            </a:r>
          </a:p>
          <a:p>
            <a:pPr>
              <a:spcBef>
                <a:spcPct val="0"/>
              </a:spcBef>
            </a:pPr>
            <a:r>
              <a:rPr lang="en-US" altLang="zh-CN" sz="2400" dirty="0">
                <a:solidFill>
                  <a:srgbClr val="FF0000"/>
                </a:solidFill>
                <a:latin typeface="宋体" pitchFamily="2" charset="-122"/>
              </a:rPr>
              <a:t>     </a:t>
            </a:r>
            <a:r>
              <a:rPr lang="en-US" altLang="zh-CN" sz="2400" dirty="0" smtClean="0">
                <a:solidFill>
                  <a:srgbClr val="FF0000"/>
                </a:solidFill>
                <a:latin typeface="宋体" pitchFamily="2" charset="-122"/>
              </a:rPr>
              <a:t>	Nm</a:t>
            </a:r>
            <a:r>
              <a:rPr lang="en-US" altLang="zh-CN" sz="2400" dirty="0">
                <a:solidFill>
                  <a:srgbClr val="000080"/>
                </a:solidFill>
                <a:latin typeface="宋体" pitchFamily="2" charset="-122"/>
              </a:rPr>
              <a:t>—— </a:t>
            </a:r>
            <a:r>
              <a:rPr lang="zh-CN" altLang="en-US" sz="2400" dirty="0">
                <a:solidFill>
                  <a:srgbClr val="000080"/>
                </a:solidFill>
                <a:latin typeface="宋体" pitchFamily="2" charset="-122"/>
              </a:rPr>
              <a:t>差压流量仪表上限所对应的数字量；</a:t>
            </a:r>
          </a:p>
          <a:p>
            <a:pPr>
              <a:spcBef>
                <a:spcPct val="0"/>
              </a:spcBef>
            </a:pPr>
            <a:r>
              <a:rPr lang="en-US" altLang="zh-CN" sz="2400" dirty="0">
                <a:solidFill>
                  <a:srgbClr val="FF0000"/>
                </a:solidFill>
                <a:latin typeface="宋体" pitchFamily="2" charset="-122"/>
              </a:rPr>
              <a:t>      </a:t>
            </a:r>
            <a:r>
              <a:rPr lang="en-US" altLang="zh-CN" sz="2400" dirty="0" err="1" smtClean="0">
                <a:solidFill>
                  <a:srgbClr val="FF0000"/>
                </a:solidFill>
                <a:latin typeface="宋体" pitchFamily="2" charset="-122"/>
              </a:rPr>
              <a:t>Nx</a:t>
            </a:r>
            <a:r>
              <a:rPr lang="en-US" altLang="zh-CN" sz="2400" dirty="0">
                <a:solidFill>
                  <a:srgbClr val="000080"/>
                </a:solidFill>
                <a:latin typeface="宋体" pitchFamily="2" charset="-122"/>
              </a:rPr>
              <a:t>—— </a:t>
            </a:r>
            <a:r>
              <a:rPr lang="zh-CN" altLang="en-US" sz="2400" dirty="0">
                <a:solidFill>
                  <a:srgbClr val="000080"/>
                </a:solidFill>
                <a:latin typeface="宋体" pitchFamily="2" charset="-122"/>
              </a:rPr>
              <a:t>差压流量仪表测得差压值所对应的数字量。</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13"/>
          <p:cNvGraphicFramePr>
            <a:graphicFrameLocks noGrp="1" noChangeAspect="1"/>
          </p:cNvGraphicFramePr>
          <p:nvPr>
            <p:ph sz="half" idx="1"/>
          </p:nvPr>
        </p:nvGraphicFramePr>
        <p:xfrm>
          <a:off x="2533650" y="3930650"/>
          <a:ext cx="114300" cy="215900"/>
        </p:xfrm>
        <a:graphic>
          <a:graphicData uri="http://schemas.openxmlformats.org/presentationml/2006/ole">
            <mc:AlternateContent xmlns:mc="http://schemas.openxmlformats.org/markup-compatibility/2006">
              <mc:Choice xmlns:v="urn:schemas-microsoft-com:vml" Requires="v">
                <p:oleObj spid="_x0000_s19518" name="公式" r:id="rId3" imgW="114120" imgH="215640" progId="">
                  <p:embed/>
                </p:oleObj>
              </mc:Choice>
              <mc:Fallback>
                <p:oleObj name="公式" r:id="rId3" imgW="114120" imgH="215640" progId="">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3650" y="39306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9" name="Object 15"/>
          <p:cNvGraphicFramePr>
            <a:graphicFrameLocks noGrp="1" noChangeAspect="1"/>
          </p:cNvGraphicFramePr>
          <p:nvPr>
            <p:ph sz="quarter" idx="2"/>
          </p:nvPr>
        </p:nvGraphicFramePr>
        <p:xfrm>
          <a:off x="2987675" y="1628775"/>
          <a:ext cx="2159000" cy="863600"/>
        </p:xfrm>
        <a:graphic>
          <a:graphicData uri="http://schemas.openxmlformats.org/presentationml/2006/ole">
            <mc:AlternateContent xmlns:mc="http://schemas.openxmlformats.org/markup-compatibility/2006">
              <mc:Choice xmlns:v="urn:schemas-microsoft-com:vml" Requires="v">
                <p:oleObj spid="_x0000_s19519" name="Equation" r:id="rId5" imgW="1206360" imgH="482400" progId="Equation.DSMT4">
                  <p:embed/>
                </p:oleObj>
              </mc:Choice>
              <mc:Fallback>
                <p:oleObj name="Equation" r:id="rId5" imgW="1206360" imgH="48240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1628775"/>
                        <a:ext cx="2159000" cy="863600"/>
                      </a:xfrm>
                      <a:prstGeom prst="rect">
                        <a:avLst/>
                      </a:prstGeom>
                      <a:solidFill>
                        <a:srgbClr val="CCFFFF"/>
                      </a:solidFill>
                    </p:spPr>
                  </p:pic>
                </p:oleObj>
              </mc:Fallback>
            </mc:AlternateContent>
          </a:graphicData>
        </a:graphic>
      </p:graphicFrame>
      <p:graphicFrame>
        <p:nvGraphicFramePr>
          <p:cNvPr id="19460" name="Object 17"/>
          <p:cNvGraphicFramePr>
            <a:graphicFrameLocks noGrp="1" noChangeAspect="1"/>
          </p:cNvGraphicFramePr>
          <p:nvPr>
            <p:ph sz="quarter" idx="3"/>
          </p:nvPr>
        </p:nvGraphicFramePr>
        <p:xfrm>
          <a:off x="3276600" y="3716338"/>
          <a:ext cx="1438275" cy="781050"/>
        </p:xfrm>
        <a:graphic>
          <a:graphicData uri="http://schemas.openxmlformats.org/presentationml/2006/ole">
            <mc:AlternateContent xmlns:mc="http://schemas.openxmlformats.org/markup-compatibility/2006">
              <mc:Choice xmlns:v="urn:schemas-microsoft-com:vml" Requires="v">
                <p:oleObj spid="_x0000_s19520" name="Equation" r:id="rId7" imgW="888840" imgH="482400" progId="Equation.DSMT4">
                  <p:embed/>
                </p:oleObj>
              </mc:Choice>
              <mc:Fallback>
                <p:oleObj name="Equation" r:id="rId7" imgW="888840" imgH="482400"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3716338"/>
                        <a:ext cx="1438275" cy="781050"/>
                      </a:xfrm>
                      <a:prstGeom prst="rect">
                        <a:avLst/>
                      </a:prstGeom>
                      <a:solidFill>
                        <a:srgbClr val="CCFFFF"/>
                      </a:solidFill>
                    </p:spPr>
                  </p:pic>
                </p:oleObj>
              </mc:Fallback>
            </mc:AlternateContent>
          </a:graphicData>
        </a:graphic>
      </p:graphicFrame>
      <p:sp>
        <p:nvSpPr>
          <p:cNvPr id="19461" name="Rectangle 4"/>
          <p:cNvSpPr>
            <a:spLocks noChangeArrowheads="1"/>
          </p:cNvSpPr>
          <p:nvPr/>
        </p:nvSpPr>
        <p:spPr bwMode="auto">
          <a:xfrm>
            <a:off x="107504" y="836613"/>
            <a:ext cx="8568952" cy="830997"/>
          </a:xfrm>
          <a:prstGeom prst="rect">
            <a:avLst/>
          </a:prstGeom>
          <a:noFill/>
          <a:ln w="12700" cap="sq">
            <a:noFill/>
            <a:miter lim="800000"/>
            <a:headEnd type="none" w="sm" len="sm"/>
            <a:tailEnd type="none" w="sm" len="sm"/>
          </a:ln>
        </p:spPr>
        <p:txBody>
          <a:bodyPr wrap="square">
            <a:spAutoFit/>
          </a:bodyPr>
          <a:lstStyle/>
          <a:p>
            <a:pPr marL="342900" indent="-342900">
              <a:spcBef>
                <a:spcPct val="0"/>
              </a:spcBef>
              <a:buFont typeface="Wingdings" panose="05000000000000000000" pitchFamily="2" charset="2"/>
              <a:buChar char="p"/>
            </a:pPr>
            <a:r>
              <a:rPr lang="zh-CN" altLang="en-US" sz="2400" b="1" dirty="0" smtClean="0">
                <a:solidFill>
                  <a:srgbClr val="000080"/>
                </a:solidFill>
                <a:latin typeface="宋体" pitchFamily="2" charset="-122"/>
              </a:rPr>
              <a:t>对于</a:t>
            </a:r>
            <a:r>
              <a:rPr lang="zh-CN" altLang="en-US" sz="2400" b="1" dirty="0">
                <a:solidFill>
                  <a:srgbClr val="000080"/>
                </a:solidFill>
                <a:latin typeface="宋体" pitchFamily="2" charset="-122"/>
              </a:rPr>
              <a:t>流量仪表，一般下限皆为</a:t>
            </a:r>
            <a:r>
              <a:rPr lang="en-US" altLang="zh-CN" sz="2400" b="1" dirty="0">
                <a:solidFill>
                  <a:srgbClr val="000080"/>
                </a:solidFill>
                <a:latin typeface="宋体" pitchFamily="2" charset="-122"/>
              </a:rPr>
              <a:t>0</a:t>
            </a:r>
            <a:r>
              <a:rPr lang="zh-CN" altLang="en-US" sz="2400" b="1" dirty="0">
                <a:solidFill>
                  <a:srgbClr val="000080"/>
                </a:solidFill>
                <a:latin typeface="宋体" pitchFamily="2" charset="-122"/>
              </a:rPr>
              <a:t>，即</a:t>
            </a:r>
            <a:r>
              <a:rPr lang="en-US" altLang="zh-CN" sz="2400" b="1" dirty="0">
                <a:solidFill>
                  <a:srgbClr val="000080"/>
                </a:solidFill>
                <a:latin typeface="宋体" pitchFamily="2" charset="-122"/>
              </a:rPr>
              <a:t>Q0=0</a:t>
            </a:r>
            <a:r>
              <a:rPr lang="zh-CN" altLang="en-US" sz="2400" b="1" dirty="0">
                <a:solidFill>
                  <a:srgbClr val="000080"/>
                </a:solidFill>
                <a:latin typeface="宋体" pitchFamily="2" charset="-122"/>
              </a:rPr>
              <a:t>，所以上式可简化为</a:t>
            </a:r>
          </a:p>
        </p:txBody>
      </p:sp>
      <p:sp>
        <p:nvSpPr>
          <p:cNvPr id="19462" name="Rectangle 5"/>
          <p:cNvSpPr>
            <a:spLocks noChangeArrowheads="1"/>
          </p:cNvSpPr>
          <p:nvPr/>
        </p:nvSpPr>
        <p:spPr bwMode="auto">
          <a:xfrm>
            <a:off x="468313" y="2924175"/>
            <a:ext cx="8208143" cy="461665"/>
          </a:xfrm>
          <a:prstGeom prst="rect">
            <a:avLst/>
          </a:prstGeom>
          <a:noFill/>
          <a:ln w="12700" cap="sq">
            <a:noFill/>
            <a:miter lim="800000"/>
            <a:headEnd type="none" w="sm" len="sm"/>
            <a:tailEnd type="none" w="sm" len="sm"/>
          </a:ln>
        </p:spPr>
        <p:txBody>
          <a:bodyPr wrap="square">
            <a:spAutoFit/>
          </a:bodyPr>
          <a:lstStyle/>
          <a:p>
            <a:r>
              <a:rPr lang="zh-CN" altLang="en-US" sz="2400" b="1" dirty="0" smtClean="0">
                <a:solidFill>
                  <a:srgbClr val="000080"/>
                </a:solidFill>
                <a:latin typeface="宋体" pitchFamily="2" charset="-122"/>
              </a:rPr>
              <a:t>若</a:t>
            </a:r>
            <a:r>
              <a:rPr lang="zh-CN" altLang="en-US" sz="2400" b="1" dirty="0">
                <a:solidFill>
                  <a:srgbClr val="000080"/>
                </a:solidFill>
                <a:latin typeface="宋体" pitchFamily="2" charset="-122"/>
              </a:rPr>
              <a:t>取流量表的下限对应的数字量</a:t>
            </a:r>
            <a:r>
              <a:rPr lang="en-US" altLang="zh-CN" sz="2400" b="1" dirty="0">
                <a:solidFill>
                  <a:srgbClr val="000080"/>
                </a:solidFill>
                <a:latin typeface="宋体" pitchFamily="2" charset="-122"/>
              </a:rPr>
              <a:t>N0=0</a:t>
            </a:r>
            <a:r>
              <a:rPr lang="zh-CN" altLang="en-US" sz="2400" b="1" dirty="0">
                <a:solidFill>
                  <a:srgbClr val="000080"/>
                </a:solidFill>
                <a:latin typeface="宋体" pitchFamily="2" charset="-122"/>
              </a:rPr>
              <a:t>，便可进一步简化为：</a:t>
            </a:r>
          </a:p>
        </p:txBody>
      </p:sp>
      <p:sp>
        <p:nvSpPr>
          <p:cNvPr id="19463" name="Rectangle 6"/>
          <p:cNvSpPr>
            <a:spLocks noChangeArrowheads="1"/>
          </p:cNvSpPr>
          <p:nvPr/>
        </p:nvSpPr>
        <p:spPr bwMode="auto">
          <a:xfrm>
            <a:off x="323850" y="4868863"/>
            <a:ext cx="8497888" cy="1200329"/>
          </a:xfrm>
          <a:prstGeom prst="rect">
            <a:avLst/>
          </a:prstGeom>
          <a:noFill/>
          <a:ln w="12700" cap="sq">
            <a:noFill/>
            <a:miter lim="800000"/>
            <a:headEnd type="none" w="sm" len="sm"/>
            <a:tailEnd type="none" w="sm" len="sm"/>
          </a:ln>
        </p:spPr>
        <p:txBody>
          <a:bodyPr>
            <a:spAutoFit/>
          </a:bodyPr>
          <a:lstStyle/>
          <a:p>
            <a:pPr>
              <a:spcBef>
                <a:spcPct val="0"/>
              </a:spcBef>
            </a:pPr>
            <a:r>
              <a:rPr lang="zh-CN" altLang="en-US" sz="2400" b="1" dirty="0" smtClean="0">
                <a:solidFill>
                  <a:srgbClr val="000080"/>
                </a:solidFill>
                <a:latin typeface="Times New Roman" pitchFamily="18" charset="0"/>
              </a:rPr>
              <a:t>上述</a:t>
            </a:r>
            <a:r>
              <a:rPr lang="zh-CN" altLang="en-US" sz="2400" b="1" dirty="0">
                <a:solidFill>
                  <a:srgbClr val="000080"/>
                </a:solidFill>
                <a:latin typeface="Times New Roman" pitchFamily="18" charset="0"/>
              </a:rPr>
              <a:t>公式为不同初始条件下的流量标度变换公式。与线性标度变换公式一样，由于</a:t>
            </a:r>
            <a:r>
              <a:rPr lang="en-US" altLang="zh-CN" sz="2400" b="1" dirty="0">
                <a:solidFill>
                  <a:srgbClr val="000080"/>
                </a:solidFill>
                <a:latin typeface="Times New Roman" pitchFamily="18" charset="0"/>
              </a:rPr>
              <a:t>Qo</a:t>
            </a:r>
            <a:r>
              <a:rPr lang="zh-CN" altLang="en-US" sz="2400" b="1" dirty="0">
                <a:solidFill>
                  <a:srgbClr val="000080"/>
                </a:solidFill>
                <a:latin typeface="Times New Roman" pitchFamily="18" charset="0"/>
              </a:rPr>
              <a:t>、</a:t>
            </a:r>
            <a:r>
              <a:rPr lang="en-US" altLang="zh-CN" sz="2400" b="1" dirty="0" err="1">
                <a:solidFill>
                  <a:srgbClr val="000080"/>
                </a:solidFill>
                <a:latin typeface="Times New Roman" pitchFamily="18" charset="0"/>
              </a:rPr>
              <a:t>Qm</a:t>
            </a:r>
            <a:r>
              <a:rPr lang="zh-CN" altLang="en-US" sz="2400" b="1" dirty="0">
                <a:solidFill>
                  <a:srgbClr val="000080"/>
                </a:solidFill>
                <a:latin typeface="Times New Roman" pitchFamily="18" charset="0"/>
              </a:rPr>
              <a:t>、</a:t>
            </a:r>
            <a:r>
              <a:rPr lang="en-US" altLang="zh-CN" sz="2400" b="1" dirty="0">
                <a:solidFill>
                  <a:srgbClr val="000080"/>
                </a:solidFill>
                <a:latin typeface="Times New Roman" pitchFamily="18" charset="0"/>
              </a:rPr>
              <a:t>N0</a:t>
            </a:r>
            <a:r>
              <a:rPr lang="zh-CN" altLang="en-US" sz="2400" b="1" dirty="0">
                <a:solidFill>
                  <a:srgbClr val="000080"/>
                </a:solidFill>
                <a:latin typeface="Times New Roman" pitchFamily="18" charset="0"/>
              </a:rPr>
              <a:t>、</a:t>
            </a:r>
            <a:r>
              <a:rPr lang="en-US" altLang="zh-CN" sz="2400" b="1" dirty="0">
                <a:solidFill>
                  <a:srgbClr val="000080"/>
                </a:solidFill>
                <a:latin typeface="Times New Roman" pitchFamily="18" charset="0"/>
              </a:rPr>
              <a:t>Nm</a:t>
            </a:r>
            <a:r>
              <a:rPr lang="zh-CN" altLang="en-US" sz="2400" b="1" dirty="0">
                <a:solidFill>
                  <a:srgbClr val="000080"/>
                </a:solidFill>
                <a:latin typeface="Times New Roman" pitchFamily="18" charset="0"/>
              </a:rPr>
              <a:t>都是常数，故以上三式可分别简化为编程用的标度变换子程序公式。</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4"/>
          <p:cNvGraphicFramePr>
            <a:graphicFrameLocks noGrp="1" noChangeAspect="1"/>
          </p:cNvGraphicFramePr>
          <p:nvPr>
            <p:ph idx="1"/>
          </p:nvPr>
        </p:nvGraphicFramePr>
        <p:xfrm>
          <a:off x="2195513" y="1484313"/>
          <a:ext cx="4049712" cy="2052637"/>
        </p:xfrm>
        <a:graphic>
          <a:graphicData uri="http://schemas.openxmlformats.org/presentationml/2006/ole">
            <mc:AlternateContent xmlns:mc="http://schemas.openxmlformats.org/markup-compatibility/2006">
              <mc:Choice xmlns:v="urn:schemas-microsoft-com:vml" Requires="v">
                <p:oleObj spid="_x0000_s20502" name="Equation" r:id="rId3" imgW="2755800" imgH="1396800" progId="Equation.DSMT4">
                  <p:embed/>
                </p:oleObj>
              </mc:Choice>
              <mc:Fallback>
                <p:oleObj name="Equation" r:id="rId3" imgW="2755800" imgH="1396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1484313"/>
                        <a:ext cx="4049712" cy="2052637"/>
                      </a:xfrm>
                      <a:prstGeom prst="rect">
                        <a:avLst/>
                      </a:prstGeom>
                      <a:solidFill>
                        <a:srgbClr val="CCFFFF"/>
                      </a:solidFill>
                    </p:spPr>
                  </p:pic>
                </p:oleObj>
              </mc:Fallback>
            </mc:AlternateContent>
          </a:graphicData>
        </a:graphic>
      </p:graphicFrame>
      <p:sp>
        <p:nvSpPr>
          <p:cNvPr id="20483" name="Text Box 6"/>
          <p:cNvSpPr txBox="1">
            <a:spLocks noChangeArrowheads="1"/>
          </p:cNvSpPr>
          <p:nvPr/>
        </p:nvSpPr>
        <p:spPr bwMode="auto">
          <a:xfrm>
            <a:off x="899592" y="4437063"/>
            <a:ext cx="7776096" cy="830997"/>
          </a:xfrm>
          <a:prstGeom prst="rect">
            <a:avLst/>
          </a:prstGeom>
          <a:noFill/>
          <a:ln w="12700" cap="sq">
            <a:noFill/>
            <a:miter lim="800000"/>
            <a:headEnd type="none" w="sm" len="sm"/>
            <a:tailEnd type="none" w="sm" len="sm"/>
          </a:ln>
        </p:spPr>
        <p:txBody>
          <a:bodyPr wrap="square">
            <a:spAutoFit/>
          </a:bodyPr>
          <a:lstStyle/>
          <a:p>
            <a:pPr>
              <a:spcBef>
                <a:spcPct val="0"/>
              </a:spcBef>
            </a:pPr>
            <a:r>
              <a:rPr kumimoji="1" lang="zh-CN" altLang="en-US" sz="2400" b="1" dirty="0">
                <a:solidFill>
                  <a:srgbClr val="000080"/>
                </a:solidFill>
                <a:latin typeface="Times New Roman" pitchFamily="18" charset="0"/>
              </a:rPr>
              <a:t>上式即为各种条件下的流量标度转换公式，根据公式可以设计各种条件下的流量标度转换程序。</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8077" y="1052736"/>
            <a:ext cx="8229600" cy="720080"/>
          </a:xfrm>
        </p:spPr>
        <p:txBody>
          <a:bodyPr/>
          <a:lstStyle/>
          <a:p>
            <a:pPr eaLnBrk="1" hangingPunct="1"/>
            <a:r>
              <a:rPr lang="en-US" altLang="zh-CN" sz="3200" dirty="0">
                <a:solidFill>
                  <a:srgbClr val="C00000"/>
                </a:solidFill>
              </a:rPr>
              <a:t>3 </a:t>
            </a:r>
            <a:r>
              <a:rPr lang="zh-CN" altLang="en-US" sz="3200" dirty="0">
                <a:solidFill>
                  <a:srgbClr val="C00000"/>
                </a:solidFill>
              </a:rPr>
              <a:t>插值法</a:t>
            </a:r>
          </a:p>
        </p:txBody>
      </p:sp>
      <p:sp>
        <p:nvSpPr>
          <p:cNvPr id="41987" name="Rectangle 3"/>
          <p:cNvSpPr>
            <a:spLocks noGrp="1" noChangeArrowheads="1"/>
          </p:cNvSpPr>
          <p:nvPr>
            <p:ph idx="1"/>
          </p:nvPr>
        </p:nvSpPr>
        <p:spPr>
          <a:xfrm>
            <a:off x="539552" y="1988840"/>
            <a:ext cx="8229600" cy="3556992"/>
          </a:xfrm>
        </p:spPr>
        <p:txBody>
          <a:bodyPr/>
          <a:lstStyle/>
          <a:p>
            <a:pPr eaLnBrk="1" hangingPunct="1">
              <a:buFont typeface="Wingdings" panose="05000000000000000000" pitchFamily="2" charset="2"/>
              <a:buChar char="p"/>
            </a:pPr>
            <a:r>
              <a:rPr kumimoji="0" lang="zh-CN" altLang="en-US" sz="2400" b="1" dirty="0">
                <a:solidFill>
                  <a:srgbClr val="000080"/>
                </a:solidFill>
              </a:rPr>
              <a:t>有些传感器的输出信号与被测参数之间虽为非线性关系</a:t>
            </a:r>
            <a:r>
              <a:rPr kumimoji="0" lang="en-US" altLang="zh-CN" sz="2400" b="1" dirty="0">
                <a:solidFill>
                  <a:srgbClr val="000080"/>
                </a:solidFill>
              </a:rPr>
              <a:t>, </a:t>
            </a:r>
            <a:r>
              <a:rPr kumimoji="0" lang="zh-CN" altLang="en-US" sz="2400" b="1" dirty="0">
                <a:solidFill>
                  <a:srgbClr val="000080"/>
                </a:solidFill>
              </a:rPr>
              <a:t>但它们的函数关系无法用一个解析式来表示，或者解析式过于复杂而难于直接计算。可以采用一种既计算简便又能满足实际工程要求的近似表达式──</a:t>
            </a:r>
            <a:r>
              <a:rPr kumimoji="0" lang="zh-CN" altLang="en-US" sz="2400" b="1" dirty="0">
                <a:solidFill>
                  <a:srgbClr val="FF0000"/>
                </a:solidFill>
              </a:rPr>
              <a:t>插值法来进行标度变换。</a:t>
            </a:r>
            <a:endParaRPr kumimoji="0" lang="en-US" altLang="zh-CN" sz="2400" b="1" dirty="0">
              <a:solidFill>
                <a:srgbClr val="000080"/>
              </a:solidFill>
            </a:endParaRPr>
          </a:p>
          <a:p>
            <a:pPr eaLnBrk="1" hangingPunct="1">
              <a:buFont typeface="Wingdings" panose="05000000000000000000" pitchFamily="2" charset="2"/>
              <a:buChar char="p"/>
            </a:pPr>
            <a:endParaRPr kumimoji="0" lang="en-US" altLang="zh-CN" sz="2400" b="1" dirty="0">
              <a:solidFill>
                <a:srgbClr val="000080"/>
              </a:solidFill>
            </a:endParaRPr>
          </a:p>
          <a:p>
            <a:pPr eaLnBrk="1" hangingPunct="1">
              <a:buFont typeface="Wingdings" panose="05000000000000000000" pitchFamily="2" charset="2"/>
              <a:buChar char="p"/>
            </a:pPr>
            <a:r>
              <a:rPr kumimoji="0" lang="zh-CN" altLang="en-US" sz="2400" b="1" dirty="0">
                <a:solidFill>
                  <a:srgbClr val="000080"/>
                </a:solidFill>
                <a:latin typeface="Arial" charset="0"/>
              </a:rPr>
              <a:t>插值多项式就是采用一个</a:t>
            </a:r>
            <a:r>
              <a:rPr kumimoji="0" lang="en-US" altLang="zh-CN" sz="2400" b="1" dirty="0">
                <a:solidFill>
                  <a:srgbClr val="000080"/>
                </a:solidFill>
                <a:latin typeface="Arial" charset="0"/>
              </a:rPr>
              <a:t>n</a:t>
            </a:r>
            <a:r>
              <a:rPr kumimoji="0" lang="zh-CN" altLang="en-US" sz="2400" b="1" dirty="0">
                <a:solidFill>
                  <a:srgbClr val="000080"/>
                </a:solidFill>
                <a:latin typeface="Arial" charset="0"/>
              </a:rPr>
              <a:t>次多项式来代替某种非线性函数关系的方法。</a:t>
            </a:r>
          </a:p>
          <a:p>
            <a:pPr eaLnBrk="1" hangingPunct="1">
              <a:buFont typeface="Wingdings" pitchFamily="2" charset="2"/>
              <a:buNone/>
            </a:pPr>
            <a:endParaRPr kumimoji="0" lang="zh-CN" altLang="en-US" sz="2800" b="1" dirty="0">
              <a:solidFill>
                <a:srgbClr val="00008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395536" y="1124744"/>
            <a:ext cx="8352928" cy="4968552"/>
          </a:xfrm>
        </p:spPr>
        <p:txBody>
          <a:bodyPr/>
          <a:lstStyle/>
          <a:p>
            <a:pPr eaLnBrk="1" hangingPunct="1">
              <a:buFont typeface="Wingdings" pitchFamily="2" charset="2"/>
              <a:buNone/>
            </a:pPr>
            <a:r>
              <a:rPr kumimoji="0" lang="zh-CN" altLang="en-US" sz="2800" b="1" dirty="0">
                <a:solidFill>
                  <a:srgbClr val="9933FF"/>
                </a:solidFill>
                <a:latin typeface="Arial" panose="020B0604020202020204" pitchFamily="34" charset="0"/>
                <a:cs typeface="Arial" panose="020B0604020202020204" pitchFamily="34" charset="0"/>
              </a:rPr>
              <a:t>	</a:t>
            </a:r>
            <a:endParaRPr kumimoji="0" lang="zh-CN" altLang="en-US" sz="2800" b="1" dirty="0">
              <a:latin typeface="Arial" panose="020B0604020202020204" pitchFamily="34" charset="0"/>
              <a:cs typeface="Arial" panose="020B0604020202020204" pitchFamily="34" charset="0"/>
            </a:endParaRPr>
          </a:p>
          <a:p>
            <a:pPr eaLnBrk="1" hangingPunct="1">
              <a:buFont typeface="Wingdings" panose="05000000000000000000" pitchFamily="2" charset="2"/>
              <a:buChar char="p"/>
            </a:pPr>
            <a:r>
              <a:rPr kumimoji="0" lang="zh-CN" altLang="en-US" sz="2400" b="1" dirty="0" smtClean="0">
                <a:solidFill>
                  <a:srgbClr val="000080"/>
                </a:solidFill>
                <a:latin typeface="Arial" panose="020B0604020202020204" pitchFamily="34" charset="0"/>
                <a:cs typeface="Arial" panose="020B0604020202020204" pitchFamily="34" charset="0"/>
              </a:rPr>
              <a:t> </a:t>
            </a:r>
            <a:r>
              <a:rPr kumimoji="0" lang="zh-CN" altLang="en-US" sz="2400" b="1" dirty="0" smtClean="0">
                <a:solidFill>
                  <a:srgbClr val="FF0000"/>
                </a:solidFill>
                <a:latin typeface="Arial" panose="020B0604020202020204" pitchFamily="34" charset="0"/>
                <a:cs typeface="Arial" panose="020B0604020202020204" pitchFamily="34" charset="0"/>
              </a:rPr>
              <a:t>插值</a:t>
            </a:r>
            <a:r>
              <a:rPr kumimoji="0" lang="zh-CN" altLang="en-US" sz="2400" b="1" dirty="0">
                <a:solidFill>
                  <a:srgbClr val="FF0000"/>
                </a:solidFill>
                <a:latin typeface="Arial" panose="020B0604020202020204" pitchFamily="34" charset="0"/>
                <a:cs typeface="Arial" panose="020B0604020202020204" pitchFamily="34" charset="0"/>
              </a:rPr>
              <a:t>原理</a:t>
            </a:r>
            <a:r>
              <a:rPr kumimoji="0" lang="zh-CN" altLang="en-US" sz="2400" b="1" dirty="0">
                <a:solidFill>
                  <a:srgbClr val="000080"/>
                </a:solidFill>
                <a:latin typeface="Arial" panose="020B0604020202020204" pitchFamily="34" charset="0"/>
                <a:cs typeface="Arial" panose="020B0604020202020204" pitchFamily="34" charset="0"/>
              </a:rPr>
              <a:t>：假设被测参数</a:t>
            </a:r>
            <a:r>
              <a:rPr kumimoji="0" lang="en-US" altLang="zh-CN" sz="2400" b="1" dirty="0">
                <a:solidFill>
                  <a:srgbClr val="000080"/>
                </a:solidFill>
                <a:latin typeface="Arial" panose="020B0604020202020204" pitchFamily="34" charset="0"/>
                <a:cs typeface="Arial" panose="020B0604020202020204" pitchFamily="34" charset="0"/>
              </a:rPr>
              <a:t>y</a:t>
            </a:r>
            <a:r>
              <a:rPr kumimoji="0" lang="zh-CN" altLang="en-US" sz="2400" b="1" dirty="0">
                <a:solidFill>
                  <a:srgbClr val="000080"/>
                </a:solidFill>
                <a:latin typeface="Arial" panose="020B0604020202020204" pitchFamily="34" charset="0"/>
                <a:cs typeface="Arial" panose="020B0604020202020204" pitchFamily="34" charset="0"/>
              </a:rPr>
              <a:t>与传感器的输出值</a:t>
            </a:r>
            <a:r>
              <a:rPr kumimoji="0" lang="en-US" altLang="zh-CN" sz="2400" b="1" dirty="0">
                <a:solidFill>
                  <a:srgbClr val="000080"/>
                </a:solidFill>
                <a:latin typeface="Arial" panose="020B0604020202020204" pitchFamily="34" charset="0"/>
                <a:cs typeface="Arial" panose="020B0604020202020204" pitchFamily="34" charset="0"/>
              </a:rPr>
              <a:t>x</a:t>
            </a:r>
            <a:r>
              <a:rPr kumimoji="0" lang="zh-CN" altLang="en-US" sz="2400" b="1" dirty="0">
                <a:solidFill>
                  <a:srgbClr val="000080"/>
                </a:solidFill>
                <a:latin typeface="Arial" panose="020B0604020202020204" pitchFamily="34" charset="0"/>
                <a:cs typeface="Arial" panose="020B0604020202020204" pitchFamily="34" charset="0"/>
              </a:rPr>
              <a:t>具有的函数关系为</a:t>
            </a:r>
            <a:r>
              <a:rPr kumimoji="0" lang="en-US" altLang="zh-CN" sz="2400" b="1" dirty="0">
                <a:solidFill>
                  <a:srgbClr val="000080"/>
                </a:solidFill>
                <a:latin typeface="Arial" panose="020B0604020202020204" pitchFamily="34" charset="0"/>
                <a:cs typeface="Arial" panose="020B0604020202020204" pitchFamily="34" charset="0"/>
              </a:rPr>
              <a:t>y=f(x)，</a:t>
            </a:r>
            <a:r>
              <a:rPr kumimoji="0" lang="zh-CN" altLang="en-US" sz="2400" b="1" dirty="0">
                <a:solidFill>
                  <a:srgbClr val="000080"/>
                </a:solidFill>
                <a:latin typeface="Arial" panose="020B0604020202020204" pitchFamily="34" charset="0"/>
                <a:cs typeface="Arial" panose="020B0604020202020204" pitchFamily="34" charset="0"/>
              </a:rPr>
              <a:t>已知在</a:t>
            </a:r>
            <a:r>
              <a:rPr kumimoji="0" lang="en-US" altLang="zh-CN" sz="2400" b="1" dirty="0">
                <a:solidFill>
                  <a:srgbClr val="000080"/>
                </a:solidFill>
                <a:latin typeface="Arial" panose="020B0604020202020204" pitchFamily="34" charset="0"/>
                <a:cs typeface="Arial" panose="020B0604020202020204" pitchFamily="34" charset="0"/>
              </a:rPr>
              <a:t>n+1</a:t>
            </a:r>
            <a:r>
              <a:rPr kumimoji="0" lang="zh-CN" altLang="en-US" sz="2400" b="1" dirty="0">
                <a:solidFill>
                  <a:srgbClr val="000080"/>
                </a:solidFill>
                <a:latin typeface="Arial" panose="020B0604020202020204" pitchFamily="34" charset="0"/>
                <a:cs typeface="Arial" panose="020B0604020202020204" pitchFamily="34" charset="0"/>
              </a:rPr>
              <a:t>个相异点处的函数值为：</a:t>
            </a:r>
            <a:r>
              <a:rPr kumimoji="0" lang="en-US" altLang="zh-CN" sz="2400" b="1" dirty="0">
                <a:solidFill>
                  <a:srgbClr val="000080"/>
                </a:solidFill>
                <a:latin typeface="Arial" panose="020B0604020202020204" pitchFamily="34" charset="0"/>
                <a:cs typeface="Arial" panose="020B0604020202020204" pitchFamily="34" charset="0"/>
              </a:rPr>
              <a:t>f(x</a:t>
            </a:r>
            <a:r>
              <a:rPr kumimoji="0" lang="en-US" altLang="zh-CN" sz="2400" b="1" baseline="-25000" dirty="0">
                <a:solidFill>
                  <a:srgbClr val="000080"/>
                </a:solidFill>
                <a:latin typeface="Arial" panose="020B0604020202020204" pitchFamily="34" charset="0"/>
                <a:cs typeface="Arial" panose="020B0604020202020204" pitchFamily="34" charset="0"/>
              </a:rPr>
              <a:t>0</a:t>
            </a:r>
            <a:r>
              <a:rPr kumimoji="0" lang="en-US" altLang="zh-CN" sz="2400" b="1" dirty="0">
                <a:solidFill>
                  <a:srgbClr val="000080"/>
                </a:solidFill>
                <a:latin typeface="Arial" panose="020B0604020202020204" pitchFamily="34" charset="0"/>
                <a:cs typeface="Arial" panose="020B0604020202020204" pitchFamily="34" charset="0"/>
              </a:rPr>
              <a:t>) = y</a:t>
            </a:r>
            <a:r>
              <a:rPr kumimoji="0" lang="en-US" altLang="zh-CN" sz="2400" b="1" baseline="-25000" dirty="0">
                <a:solidFill>
                  <a:srgbClr val="000080"/>
                </a:solidFill>
                <a:latin typeface="Arial" panose="020B0604020202020204" pitchFamily="34" charset="0"/>
                <a:cs typeface="Arial" panose="020B0604020202020204" pitchFamily="34" charset="0"/>
              </a:rPr>
              <a:t>0</a:t>
            </a:r>
            <a:r>
              <a:rPr kumimoji="0" lang="en-US" altLang="zh-CN" sz="2400" b="1" dirty="0">
                <a:solidFill>
                  <a:srgbClr val="000080"/>
                </a:solidFill>
                <a:latin typeface="Arial" panose="020B0604020202020204" pitchFamily="34" charset="0"/>
                <a:cs typeface="Arial" panose="020B0604020202020204" pitchFamily="34" charset="0"/>
              </a:rPr>
              <a:t>，f(x</a:t>
            </a:r>
            <a:r>
              <a:rPr kumimoji="0" lang="en-US" altLang="zh-CN" sz="2400" b="1" baseline="-25000" dirty="0">
                <a:solidFill>
                  <a:srgbClr val="000080"/>
                </a:solidFill>
                <a:latin typeface="Arial" panose="020B0604020202020204" pitchFamily="34" charset="0"/>
                <a:cs typeface="Arial" panose="020B0604020202020204" pitchFamily="34" charset="0"/>
              </a:rPr>
              <a:t>1</a:t>
            </a:r>
            <a:r>
              <a:rPr kumimoji="0" lang="en-US" altLang="zh-CN" sz="2400" b="1" dirty="0">
                <a:solidFill>
                  <a:srgbClr val="000080"/>
                </a:solidFill>
                <a:latin typeface="Arial" panose="020B0604020202020204" pitchFamily="34" charset="0"/>
                <a:cs typeface="Arial" panose="020B0604020202020204" pitchFamily="34" charset="0"/>
              </a:rPr>
              <a:t>) = y</a:t>
            </a:r>
            <a:r>
              <a:rPr kumimoji="0" lang="en-US" altLang="zh-CN" sz="2400" b="1" baseline="-25000" dirty="0">
                <a:solidFill>
                  <a:srgbClr val="000080"/>
                </a:solidFill>
                <a:latin typeface="Arial" panose="020B0604020202020204" pitchFamily="34" charset="0"/>
                <a:cs typeface="Arial" panose="020B0604020202020204" pitchFamily="34" charset="0"/>
              </a:rPr>
              <a:t>1</a:t>
            </a:r>
            <a:r>
              <a:rPr kumimoji="0" lang="en-US" altLang="zh-CN" sz="2400" b="1" dirty="0">
                <a:solidFill>
                  <a:srgbClr val="000080"/>
                </a:solidFill>
                <a:latin typeface="Arial" panose="020B0604020202020204" pitchFamily="34" charset="0"/>
                <a:cs typeface="Arial" panose="020B0604020202020204" pitchFamily="34" charset="0"/>
              </a:rPr>
              <a:t>，…，f(</a:t>
            </a:r>
            <a:r>
              <a:rPr kumimoji="0" lang="en-US" altLang="zh-CN" sz="2400" b="1" dirty="0" err="1">
                <a:solidFill>
                  <a:srgbClr val="000080"/>
                </a:solidFill>
                <a:latin typeface="Arial" panose="020B0604020202020204" pitchFamily="34" charset="0"/>
                <a:cs typeface="Arial" panose="020B0604020202020204" pitchFamily="34" charset="0"/>
              </a:rPr>
              <a:t>x</a:t>
            </a:r>
            <a:r>
              <a:rPr kumimoji="0" lang="en-US" altLang="zh-CN" sz="2400" b="1" baseline="-25000" dirty="0" err="1">
                <a:solidFill>
                  <a:srgbClr val="000080"/>
                </a:solidFill>
                <a:latin typeface="Arial" panose="020B0604020202020204" pitchFamily="34" charset="0"/>
                <a:cs typeface="Arial" panose="020B0604020202020204" pitchFamily="34" charset="0"/>
              </a:rPr>
              <a:t>n</a:t>
            </a:r>
            <a:r>
              <a:rPr kumimoji="0" lang="en-US" altLang="zh-CN" sz="2400" b="1" dirty="0">
                <a:solidFill>
                  <a:srgbClr val="000080"/>
                </a:solidFill>
                <a:latin typeface="Arial" panose="020B0604020202020204" pitchFamily="34" charset="0"/>
                <a:cs typeface="Arial" panose="020B0604020202020204" pitchFamily="34" charset="0"/>
              </a:rPr>
              <a:t>) = </a:t>
            </a:r>
            <a:r>
              <a:rPr kumimoji="0" lang="en-US" altLang="zh-CN" sz="2400" b="1" dirty="0" err="1">
                <a:solidFill>
                  <a:srgbClr val="000080"/>
                </a:solidFill>
                <a:latin typeface="Arial" panose="020B0604020202020204" pitchFamily="34" charset="0"/>
                <a:cs typeface="Arial" panose="020B0604020202020204" pitchFamily="34" charset="0"/>
              </a:rPr>
              <a:t>y</a:t>
            </a:r>
            <a:r>
              <a:rPr kumimoji="0" lang="en-US" altLang="zh-CN" sz="2400" b="1" baseline="-25000" dirty="0" err="1">
                <a:solidFill>
                  <a:srgbClr val="000080"/>
                </a:solidFill>
                <a:latin typeface="Arial" panose="020B0604020202020204" pitchFamily="34" charset="0"/>
                <a:cs typeface="Arial" panose="020B0604020202020204" pitchFamily="34" charset="0"/>
              </a:rPr>
              <a:t>n</a:t>
            </a:r>
            <a:r>
              <a:rPr kumimoji="0" lang="en-US" altLang="zh-CN" sz="2400" b="1" dirty="0">
                <a:solidFill>
                  <a:srgbClr val="000080"/>
                </a:solidFill>
                <a:latin typeface="Arial" panose="020B0604020202020204" pitchFamily="34" charset="0"/>
                <a:cs typeface="Arial" panose="020B0604020202020204" pitchFamily="34" charset="0"/>
              </a:rPr>
              <a:t>。</a:t>
            </a:r>
            <a:r>
              <a:rPr kumimoji="0" lang="zh-CN" altLang="en-US" sz="2400" b="1" dirty="0">
                <a:solidFill>
                  <a:srgbClr val="000080"/>
                </a:solidFill>
                <a:latin typeface="Arial" panose="020B0604020202020204" pitchFamily="34" charset="0"/>
                <a:cs typeface="Arial" panose="020B0604020202020204" pitchFamily="34" charset="0"/>
              </a:rPr>
              <a:t>构造一个</a:t>
            </a:r>
            <a:r>
              <a:rPr kumimoji="0" lang="en-US" altLang="zh-CN" sz="2400" b="1" dirty="0">
                <a:solidFill>
                  <a:srgbClr val="000080"/>
                </a:solidFill>
                <a:latin typeface="Arial" panose="020B0604020202020204" pitchFamily="34" charset="0"/>
                <a:cs typeface="Arial" panose="020B0604020202020204" pitchFamily="34" charset="0"/>
              </a:rPr>
              <a:t>n</a:t>
            </a:r>
            <a:r>
              <a:rPr kumimoji="0" lang="zh-CN" altLang="en-US" sz="2400" b="1" dirty="0">
                <a:solidFill>
                  <a:srgbClr val="000080"/>
                </a:solidFill>
                <a:latin typeface="Arial" panose="020B0604020202020204" pitchFamily="34" charset="0"/>
                <a:cs typeface="Arial" panose="020B0604020202020204" pitchFamily="34" charset="0"/>
              </a:rPr>
              <a:t>次多项式</a:t>
            </a:r>
            <a:r>
              <a:rPr kumimoji="0" lang="en-US" altLang="zh-CN" sz="2400" b="1" dirty="0" err="1">
                <a:solidFill>
                  <a:srgbClr val="FF0000"/>
                </a:solidFill>
                <a:latin typeface="Arial" panose="020B0604020202020204" pitchFamily="34" charset="0"/>
                <a:cs typeface="Arial" panose="020B0604020202020204" pitchFamily="34" charset="0"/>
              </a:rPr>
              <a:t>P</a:t>
            </a:r>
            <a:r>
              <a:rPr kumimoji="0" lang="en-US" altLang="zh-CN" sz="2400" b="1" baseline="-25000" dirty="0" err="1">
                <a:solidFill>
                  <a:srgbClr val="FF0000"/>
                </a:solidFill>
                <a:latin typeface="Arial" panose="020B0604020202020204" pitchFamily="34" charset="0"/>
                <a:cs typeface="Arial" panose="020B0604020202020204" pitchFamily="34" charset="0"/>
              </a:rPr>
              <a:t>n</a:t>
            </a:r>
            <a:r>
              <a:rPr kumimoji="0" lang="en-US" altLang="zh-CN" sz="2400" b="1" dirty="0">
                <a:solidFill>
                  <a:srgbClr val="FF0000"/>
                </a:solidFill>
                <a:latin typeface="Arial" panose="020B0604020202020204" pitchFamily="34" charset="0"/>
                <a:cs typeface="Arial" panose="020B0604020202020204" pitchFamily="34" charset="0"/>
              </a:rPr>
              <a:t>(x) = </a:t>
            </a:r>
            <a:r>
              <a:rPr kumimoji="0" lang="en-US" altLang="zh-CN" sz="2400" b="1" dirty="0" err="1">
                <a:solidFill>
                  <a:srgbClr val="FF0000"/>
                </a:solidFill>
                <a:latin typeface="Arial" panose="020B0604020202020204" pitchFamily="34" charset="0"/>
                <a:cs typeface="Arial" panose="020B0604020202020204" pitchFamily="34" charset="0"/>
              </a:rPr>
              <a:t>a</a:t>
            </a:r>
            <a:r>
              <a:rPr kumimoji="0" lang="en-US" altLang="zh-CN" sz="2400" b="1" baseline="-25000" dirty="0" err="1">
                <a:solidFill>
                  <a:srgbClr val="FF0000"/>
                </a:solidFill>
                <a:latin typeface="Arial" panose="020B0604020202020204" pitchFamily="34" charset="0"/>
                <a:cs typeface="Arial" panose="020B0604020202020204" pitchFamily="34" charset="0"/>
              </a:rPr>
              <a:t>n</a:t>
            </a:r>
            <a:r>
              <a:rPr kumimoji="0" lang="en-US" altLang="zh-CN" sz="2400" b="1" dirty="0" err="1">
                <a:solidFill>
                  <a:srgbClr val="FF0000"/>
                </a:solidFill>
                <a:latin typeface="Arial" panose="020B0604020202020204" pitchFamily="34" charset="0"/>
                <a:cs typeface="Arial" panose="020B0604020202020204" pitchFamily="34" charset="0"/>
              </a:rPr>
              <a:t>x</a:t>
            </a:r>
            <a:r>
              <a:rPr kumimoji="0" lang="en-US" altLang="zh-CN" sz="2400" b="1" baseline="30000" dirty="0" err="1">
                <a:solidFill>
                  <a:srgbClr val="FF0000"/>
                </a:solidFill>
                <a:latin typeface="Arial" panose="020B0604020202020204" pitchFamily="34" charset="0"/>
                <a:cs typeface="Arial" panose="020B0604020202020204" pitchFamily="34" charset="0"/>
              </a:rPr>
              <a:t>n</a:t>
            </a:r>
            <a:r>
              <a:rPr kumimoji="0" lang="en-US" altLang="zh-CN" sz="2400" b="1" dirty="0">
                <a:solidFill>
                  <a:srgbClr val="FF0000"/>
                </a:solidFill>
                <a:latin typeface="Arial" panose="020B0604020202020204" pitchFamily="34" charset="0"/>
                <a:cs typeface="Arial" panose="020B0604020202020204" pitchFamily="34" charset="0"/>
              </a:rPr>
              <a:t>+ a</a:t>
            </a:r>
            <a:r>
              <a:rPr kumimoji="0" lang="en-US" altLang="zh-CN" sz="2400" b="1" baseline="-25000" dirty="0">
                <a:solidFill>
                  <a:srgbClr val="FF0000"/>
                </a:solidFill>
                <a:latin typeface="Arial" panose="020B0604020202020204" pitchFamily="34" charset="0"/>
                <a:cs typeface="Arial" panose="020B0604020202020204" pitchFamily="34" charset="0"/>
              </a:rPr>
              <a:t>n-1 </a:t>
            </a:r>
            <a:r>
              <a:rPr kumimoji="0" lang="en-US" altLang="zh-CN" sz="2400" b="1" dirty="0">
                <a:solidFill>
                  <a:srgbClr val="FF0000"/>
                </a:solidFill>
                <a:latin typeface="Arial" panose="020B0604020202020204" pitchFamily="34" charset="0"/>
                <a:cs typeface="Arial" panose="020B0604020202020204" pitchFamily="34" charset="0"/>
              </a:rPr>
              <a:t>x</a:t>
            </a:r>
            <a:r>
              <a:rPr kumimoji="0" lang="en-US" altLang="zh-CN" sz="2400" b="1" baseline="30000" dirty="0">
                <a:solidFill>
                  <a:srgbClr val="FF0000"/>
                </a:solidFill>
                <a:latin typeface="Arial" panose="020B0604020202020204" pitchFamily="34" charset="0"/>
                <a:cs typeface="Arial" panose="020B0604020202020204" pitchFamily="34" charset="0"/>
              </a:rPr>
              <a:t>n-1</a:t>
            </a:r>
            <a:r>
              <a:rPr kumimoji="0" lang="en-US" altLang="zh-CN" sz="2400" b="1" dirty="0">
                <a:solidFill>
                  <a:srgbClr val="FF0000"/>
                </a:solidFill>
                <a:latin typeface="Arial" panose="020B0604020202020204" pitchFamily="34" charset="0"/>
                <a:cs typeface="Arial" panose="020B0604020202020204" pitchFamily="34" charset="0"/>
              </a:rPr>
              <a:t>+ …+ a</a:t>
            </a:r>
            <a:r>
              <a:rPr kumimoji="0" lang="en-US" altLang="zh-CN" sz="2400" b="1" baseline="-25000" dirty="0">
                <a:solidFill>
                  <a:srgbClr val="FF0000"/>
                </a:solidFill>
                <a:latin typeface="Arial" panose="020B0604020202020204" pitchFamily="34" charset="0"/>
                <a:cs typeface="Arial" panose="020B0604020202020204" pitchFamily="34" charset="0"/>
              </a:rPr>
              <a:t>1</a:t>
            </a:r>
            <a:r>
              <a:rPr kumimoji="0" lang="en-US" altLang="zh-CN" sz="2400" b="1" dirty="0">
                <a:solidFill>
                  <a:srgbClr val="FF0000"/>
                </a:solidFill>
                <a:latin typeface="Arial" panose="020B0604020202020204" pitchFamily="34" charset="0"/>
                <a:cs typeface="Arial" panose="020B0604020202020204" pitchFamily="34" charset="0"/>
              </a:rPr>
              <a:t>x + a</a:t>
            </a:r>
            <a:r>
              <a:rPr kumimoji="0" lang="en-US" altLang="zh-CN" sz="2400" b="1" baseline="-25000" dirty="0">
                <a:solidFill>
                  <a:srgbClr val="FF0000"/>
                </a:solidFill>
                <a:latin typeface="Arial" panose="020B0604020202020204" pitchFamily="34" charset="0"/>
                <a:cs typeface="Arial" panose="020B0604020202020204" pitchFamily="34" charset="0"/>
              </a:rPr>
              <a:t>0</a:t>
            </a:r>
            <a:r>
              <a:rPr kumimoji="0" lang="en-US" altLang="zh-CN" sz="2400" b="1" dirty="0">
                <a:solidFill>
                  <a:srgbClr val="FF0000"/>
                </a:solidFill>
                <a:latin typeface="Arial" panose="020B0604020202020204" pitchFamily="34" charset="0"/>
                <a:cs typeface="Arial" panose="020B0604020202020204" pitchFamily="34" charset="0"/>
              </a:rPr>
              <a:t>  </a:t>
            </a:r>
            <a:r>
              <a:rPr kumimoji="0" lang="zh-CN" altLang="en-US" sz="2400" b="1" dirty="0">
                <a:solidFill>
                  <a:srgbClr val="000080"/>
                </a:solidFill>
                <a:latin typeface="Arial" panose="020B0604020202020204" pitchFamily="34" charset="0"/>
                <a:cs typeface="Arial" panose="020B0604020202020204" pitchFamily="34" charset="0"/>
              </a:rPr>
              <a:t>去逼近函数</a:t>
            </a:r>
            <a:r>
              <a:rPr kumimoji="0" lang="en-US" altLang="zh-CN" sz="2400" b="1" dirty="0">
                <a:solidFill>
                  <a:srgbClr val="000080"/>
                </a:solidFill>
                <a:latin typeface="Arial" panose="020B0604020202020204" pitchFamily="34" charset="0"/>
                <a:cs typeface="Arial" panose="020B0604020202020204" pitchFamily="34" charset="0"/>
              </a:rPr>
              <a:t>y = f (x)</a:t>
            </a:r>
          </a:p>
          <a:p>
            <a:pPr eaLnBrk="1" hangingPunct="1">
              <a:buFont typeface="Wingdings" panose="05000000000000000000" pitchFamily="2" charset="2"/>
              <a:buChar char="p"/>
            </a:pPr>
            <a:endParaRPr kumimoji="0" lang="en-US" altLang="zh-CN" sz="2400" b="1" dirty="0">
              <a:solidFill>
                <a:srgbClr val="000080"/>
              </a:solidFill>
              <a:latin typeface="Arial" panose="020B0604020202020204" pitchFamily="34" charset="0"/>
              <a:cs typeface="Arial" panose="020B0604020202020204" pitchFamily="34" charset="0"/>
            </a:endParaRPr>
          </a:p>
          <a:p>
            <a:pPr eaLnBrk="1" hangingPunct="1">
              <a:buFont typeface="Wingdings" panose="05000000000000000000" pitchFamily="2" charset="2"/>
              <a:buChar char="p"/>
            </a:pPr>
            <a:r>
              <a:rPr lang="zh-CN" altLang="en-US" sz="2400" b="1" dirty="0">
                <a:solidFill>
                  <a:srgbClr val="000080"/>
                </a:solidFill>
                <a:latin typeface="Arial" panose="020B0604020202020204" pitchFamily="34" charset="0"/>
                <a:cs typeface="Arial" panose="020B0604020202020204" pitchFamily="34" charset="0"/>
              </a:rPr>
              <a:t>已知</a:t>
            </a:r>
            <a:r>
              <a:rPr lang="en-US" altLang="zh-CN" sz="2400" b="1" dirty="0">
                <a:solidFill>
                  <a:srgbClr val="000080"/>
                </a:solidFill>
                <a:latin typeface="Arial" panose="020B0604020202020204" pitchFamily="34" charset="0"/>
                <a:cs typeface="Arial" panose="020B0604020202020204" pitchFamily="34" charset="0"/>
              </a:rPr>
              <a:t>n+1</a:t>
            </a:r>
            <a:r>
              <a:rPr lang="zh-CN" altLang="en-US" sz="2400" b="1" dirty="0">
                <a:solidFill>
                  <a:srgbClr val="000080"/>
                </a:solidFill>
                <a:latin typeface="Arial" panose="020B0604020202020204" pitchFamily="34" charset="0"/>
                <a:cs typeface="Arial" panose="020B0604020202020204" pitchFamily="34" charset="0"/>
              </a:rPr>
              <a:t>个条件，有</a:t>
            </a:r>
            <a:r>
              <a:rPr lang="en-US" altLang="zh-CN" sz="2400" b="1" dirty="0">
                <a:solidFill>
                  <a:srgbClr val="000080"/>
                </a:solidFill>
                <a:latin typeface="Arial" panose="020B0604020202020204" pitchFamily="34" charset="0"/>
                <a:cs typeface="Arial" panose="020B0604020202020204" pitchFamily="34" charset="0"/>
              </a:rPr>
              <a:t>n+1</a:t>
            </a:r>
            <a:r>
              <a:rPr lang="zh-CN" altLang="en-US" sz="2400" b="1" dirty="0">
                <a:solidFill>
                  <a:srgbClr val="000080"/>
                </a:solidFill>
                <a:latin typeface="Arial" panose="020B0604020202020204" pitchFamily="34" charset="0"/>
                <a:cs typeface="Arial" panose="020B0604020202020204" pitchFamily="34" charset="0"/>
              </a:rPr>
              <a:t>个</a:t>
            </a:r>
            <a:r>
              <a:rPr kumimoji="0" lang="zh-CN" altLang="en-US" sz="2400" b="1" dirty="0">
                <a:solidFill>
                  <a:srgbClr val="000080"/>
                </a:solidFill>
                <a:latin typeface="Arial" panose="020B0604020202020204" pitchFamily="34" charset="0"/>
                <a:cs typeface="Arial" panose="020B0604020202020204" pitchFamily="34" charset="0"/>
              </a:rPr>
              <a:t>待定系数</a:t>
            </a:r>
            <a:r>
              <a:rPr kumimoji="0" lang="en-US" altLang="zh-CN" sz="2400" b="1" dirty="0">
                <a:solidFill>
                  <a:srgbClr val="000080"/>
                </a:solidFill>
                <a:latin typeface="Arial" panose="020B0604020202020204" pitchFamily="34" charset="0"/>
                <a:cs typeface="Arial" panose="020B0604020202020204" pitchFamily="34" charset="0"/>
              </a:rPr>
              <a:t>a</a:t>
            </a:r>
            <a:r>
              <a:rPr kumimoji="0" lang="en-US" altLang="zh-CN" sz="2400" b="1" baseline="-25000" dirty="0">
                <a:solidFill>
                  <a:srgbClr val="000080"/>
                </a:solidFill>
                <a:latin typeface="Arial" panose="020B0604020202020204" pitchFamily="34" charset="0"/>
                <a:cs typeface="Arial" panose="020B0604020202020204" pitchFamily="34" charset="0"/>
              </a:rPr>
              <a:t>0</a:t>
            </a:r>
            <a:r>
              <a:rPr kumimoji="0" lang="zh-CN" altLang="en-US" sz="2400" b="1" dirty="0">
                <a:solidFill>
                  <a:srgbClr val="000080"/>
                </a:solidFill>
                <a:latin typeface="Arial" panose="020B0604020202020204" pitchFamily="34" charset="0"/>
                <a:cs typeface="Arial" panose="020B0604020202020204" pitchFamily="34" charset="0"/>
              </a:rPr>
              <a:t>、</a:t>
            </a:r>
            <a:r>
              <a:rPr kumimoji="0" lang="en-US" altLang="zh-CN" sz="2400" b="1" dirty="0">
                <a:solidFill>
                  <a:srgbClr val="000080"/>
                </a:solidFill>
                <a:latin typeface="Arial" panose="020B0604020202020204" pitchFamily="34" charset="0"/>
                <a:cs typeface="Arial" panose="020B0604020202020204" pitchFamily="34" charset="0"/>
              </a:rPr>
              <a:t>a</a:t>
            </a:r>
            <a:r>
              <a:rPr kumimoji="0" lang="en-US" altLang="zh-CN" sz="2400" b="1" baseline="-25000" dirty="0">
                <a:solidFill>
                  <a:srgbClr val="000080"/>
                </a:solidFill>
                <a:latin typeface="Arial" panose="020B0604020202020204" pitchFamily="34" charset="0"/>
                <a:cs typeface="Arial" panose="020B0604020202020204" pitchFamily="34" charset="0"/>
              </a:rPr>
              <a:t>1</a:t>
            </a:r>
            <a:r>
              <a:rPr kumimoji="0" lang="zh-CN" altLang="en-US" sz="2400" b="1" dirty="0">
                <a:solidFill>
                  <a:srgbClr val="000080"/>
                </a:solidFill>
                <a:latin typeface="Arial" panose="020B0604020202020204" pitchFamily="34" charset="0"/>
                <a:cs typeface="Arial" panose="020B0604020202020204" pitchFamily="34" charset="0"/>
              </a:rPr>
              <a:t>、</a:t>
            </a:r>
            <a:r>
              <a:rPr kumimoji="0" lang="en-US" altLang="zh-CN" sz="2400" b="1" dirty="0">
                <a:solidFill>
                  <a:srgbClr val="000080"/>
                </a:solidFill>
                <a:latin typeface="Arial" panose="020B0604020202020204" pitchFamily="34" charset="0"/>
                <a:cs typeface="Arial" panose="020B0604020202020204" pitchFamily="34" charset="0"/>
              </a:rPr>
              <a:t>…a</a:t>
            </a:r>
            <a:r>
              <a:rPr kumimoji="0" lang="en-US" altLang="zh-CN" sz="2400" b="1" baseline="-25000" dirty="0">
                <a:solidFill>
                  <a:srgbClr val="000080"/>
                </a:solidFill>
                <a:latin typeface="Arial" panose="020B0604020202020204" pitchFamily="34" charset="0"/>
                <a:cs typeface="Arial" panose="020B0604020202020204" pitchFamily="34" charset="0"/>
              </a:rPr>
              <a:t>n</a:t>
            </a:r>
            <a:r>
              <a:rPr kumimoji="0" lang="zh-CN" altLang="en-US" sz="2400" b="1" dirty="0">
                <a:solidFill>
                  <a:srgbClr val="000080"/>
                </a:solidFill>
                <a:latin typeface="Arial" panose="020B0604020202020204" pitchFamily="34" charset="0"/>
                <a:cs typeface="Arial" panose="020B0604020202020204" pitchFamily="34" charset="0"/>
              </a:rPr>
              <a:t>，从而可以唯一构造出插值多项式函数</a:t>
            </a:r>
            <a:r>
              <a:rPr kumimoji="0" lang="en-US" altLang="zh-CN" sz="2400" b="1" dirty="0" err="1">
                <a:solidFill>
                  <a:srgbClr val="000080"/>
                </a:solidFill>
                <a:latin typeface="Arial" panose="020B0604020202020204" pitchFamily="34" charset="0"/>
                <a:cs typeface="Arial" panose="020B0604020202020204" pitchFamily="34" charset="0"/>
              </a:rPr>
              <a:t>P</a:t>
            </a:r>
            <a:r>
              <a:rPr kumimoji="0" lang="en-US" altLang="zh-CN" sz="2400" b="1" baseline="-25000" dirty="0" err="1">
                <a:solidFill>
                  <a:srgbClr val="000080"/>
                </a:solidFill>
                <a:latin typeface="Arial" panose="020B0604020202020204" pitchFamily="34" charset="0"/>
                <a:cs typeface="Arial" panose="020B0604020202020204" pitchFamily="34" charset="0"/>
              </a:rPr>
              <a:t>n</a:t>
            </a:r>
            <a:r>
              <a:rPr kumimoji="0" lang="en-US" altLang="zh-CN" sz="2400" b="1" dirty="0">
                <a:solidFill>
                  <a:srgbClr val="000080"/>
                </a:solidFill>
                <a:latin typeface="Arial" panose="020B0604020202020204" pitchFamily="34" charset="0"/>
                <a:cs typeface="Arial" panose="020B0604020202020204" pitchFamily="34" charset="0"/>
              </a:rPr>
              <a:t>(x)</a:t>
            </a:r>
            <a:r>
              <a:rPr kumimoji="0" lang="zh-CN" altLang="en-US" sz="2400" b="1" dirty="0">
                <a:solidFill>
                  <a:srgbClr val="000080"/>
                </a:solidFill>
                <a:latin typeface="Arial" panose="020B0604020202020204" pitchFamily="34" charset="0"/>
                <a:cs typeface="Arial" panose="020B0604020202020204" pitchFamily="34" charset="0"/>
              </a:rPr>
              <a:t>。</a:t>
            </a:r>
          </a:p>
          <a:p>
            <a:pPr eaLnBrk="1" hangingPunct="1">
              <a:buFont typeface="Wingdings" panose="05000000000000000000" pitchFamily="2" charset="2"/>
              <a:buChar char="p"/>
            </a:pPr>
            <a:endParaRPr kumimoji="0" lang="en-US" altLang="zh-CN" sz="2400" b="1" dirty="0">
              <a:solidFill>
                <a:schemeClr val="bg1"/>
              </a:solidFill>
              <a:latin typeface="Arial" panose="020B0604020202020204" pitchFamily="34" charset="0"/>
              <a:cs typeface="Arial" panose="020B0604020202020204" pitchFamily="34" charset="0"/>
            </a:endParaRPr>
          </a:p>
          <a:p>
            <a:pPr eaLnBrk="1" hangingPunct="1">
              <a:buFont typeface="Wingdings" panose="05000000000000000000" pitchFamily="2" charset="2"/>
              <a:buChar char="p"/>
            </a:pPr>
            <a:r>
              <a:rPr kumimoji="0" lang="zh-CN" altLang="en-US" sz="2400" b="1" dirty="0">
                <a:solidFill>
                  <a:srgbClr val="000080"/>
                </a:solidFill>
                <a:latin typeface="Arial" panose="020B0604020202020204" pitchFamily="34" charset="0"/>
                <a:cs typeface="Arial" panose="020B0604020202020204" pitchFamily="34" charset="0"/>
              </a:rPr>
              <a:t>实际应用中，</a:t>
            </a:r>
            <a:r>
              <a:rPr kumimoji="0" lang="zh-CN" altLang="en-US" sz="2400" b="1" dirty="0">
                <a:solidFill>
                  <a:srgbClr val="FF0000"/>
                </a:solidFill>
                <a:latin typeface="Arial" panose="020B0604020202020204" pitchFamily="34" charset="0"/>
                <a:cs typeface="Arial" panose="020B0604020202020204" pitchFamily="34" charset="0"/>
              </a:rPr>
              <a:t>插值多项函数</a:t>
            </a:r>
            <a:r>
              <a:rPr kumimoji="0" lang="en-US" altLang="zh-CN" sz="2400" b="1" dirty="0" err="1">
                <a:solidFill>
                  <a:srgbClr val="FF0000"/>
                </a:solidFill>
                <a:latin typeface="Arial" panose="020B0604020202020204" pitchFamily="34" charset="0"/>
                <a:cs typeface="Arial" panose="020B0604020202020204" pitchFamily="34" charset="0"/>
              </a:rPr>
              <a:t>P</a:t>
            </a:r>
            <a:r>
              <a:rPr kumimoji="0" lang="en-US" altLang="zh-CN" sz="2400" b="1" baseline="-25000" dirty="0" err="1">
                <a:solidFill>
                  <a:srgbClr val="FF0000"/>
                </a:solidFill>
                <a:latin typeface="Arial" panose="020B0604020202020204" pitchFamily="34" charset="0"/>
                <a:cs typeface="Arial" panose="020B0604020202020204" pitchFamily="34" charset="0"/>
              </a:rPr>
              <a:t>n</a:t>
            </a:r>
            <a:r>
              <a:rPr kumimoji="0" lang="en-US" altLang="zh-CN" sz="2400" b="1" dirty="0">
                <a:solidFill>
                  <a:srgbClr val="FF0000"/>
                </a:solidFill>
                <a:latin typeface="Arial" panose="020B0604020202020204" pitchFamily="34" charset="0"/>
                <a:cs typeface="Arial" panose="020B0604020202020204" pitchFamily="34" charset="0"/>
              </a:rPr>
              <a:t>(x)</a:t>
            </a:r>
            <a:r>
              <a:rPr kumimoji="0" lang="zh-CN" altLang="en-US" sz="2400" b="1" dirty="0">
                <a:solidFill>
                  <a:srgbClr val="FF0000"/>
                </a:solidFill>
                <a:latin typeface="Arial" panose="020B0604020202020204" pitchFamily="34" charset="0"/>
                <a:cs typeface="Arial" panose="020B0604020202020204" pitchFamily="34" charset="0"/>
              </a:rPr>
              <a:t>的次数不能选的太高，一般不超过</a:t>
            </a:r>
            <a:r>
              <a:rPr kumimoji="0" lang="en-US" altLang="zh-CN" sz="2400" b="1" dirty="0">
                <a:solidFill>
                  <a:srgbClr val="FF0000"/>
                </a:solidFill>
                <a:latin typeface="Arial" panose="020B0604020202020204" pitchFamily="34" charset="0"/>
                <a:cs typeface="Arial" panose="020B0604020202020204" pitchFamily="34" charset="0"/>
              </a:rPr>
              <a:t>3</a:t>
            </a:r>
            <a:r>
              <a:rPr kumimoji="0" lang="zh-CN" altLang="en-US" sz="2400" b="1" dirty="0">
                <a:solidFill>
                  <a:srgbClr val="FF0000"/>
                </a:solidFill>
                <a:latin typeface="Arial" panose="020B0604020202020204" pitchFamily="34" charset="0"/>
                <a:cs typeface="Arial" panose="020B0604020202020204" pitchFamily="34" charset="0"/>
              </a:rPr>
              <a:t>次。</a:t>
            </a:r>
          </a:p>
          <a:p>
            <a:pPr eaLnBrk="1" hangingPunct="1">
              <a:buFont typeface="Wingdings" pitchFamily="2" charset="2"/>
              <a:buNone/>
            </a:pPr>
            <a:endParaRPr kumimoji="0" lang="en-US" altLang="zh-CN" sz="2800" b="1" dirty="0">
              <a:solidFill>
                <a:srgbClr val="9933FF"/>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107504" y="809625"/>
            <a:ext cx="8713787" cy="6048375"/>
          </a:xfrm>
        </p:spPr>
        <p:txBody>
          <a:bodyPr/>
          <a:lstStyle/>
          <a:p>
            <a:pPr eaLnBrk="1" hangingPunct="1">
              <a:spcBef>
                <a:spcPct val="90000"/>
              </a:spcBef>
              <a:buFont typeface="Wingdings" pitchFamily="2" charset="2"/>
              <a:buNone/>
            </a:pPr>
            <a:r>
              <a:rPr kumimoji="0" lang="zh-CN" altLang="en-US" dirty="0"/>
              <a:t>	 </a:t>
            </a:r>
            <a:r>
              <a:rPr kumimoji="0" lang="zh-CN" altLang="en-US" sz="2400" b="1" dirty="0">
                <a:solidFill>
                  <a:srgbClr val="C00000"/>
                </a:solidFill>
                <a:latin typeface="宋体" pitchFamily="2" charset="-122"/>
              </a:rPr>
              <a:t>数据处理一般包括三方面内容：</a:t>
            </a:r>
          </a:p>
          <a:p>
            <a:pPr eaLnBrk="1" hangingPunct="1">
              <a:spcBef>
                <a:spcPct val="90000"/>
              </a:spcBef>
              <a:buFont typeface="Wingdings" panose="05000000000000000000" pitchFamily="2" charset="2"/>
              <a:buChar char="p"/>
            </a:pPr>
            <a:r>
              <a:rPr kumimoji="0" lang="zh-CN" altLang="en-US" sz="2400" b="1" dirty="0">
                <a:solidFill>
                  <a:srgbClr val="000080"/>
                </a:solidFill>
                <a:latin typeface="宋体" pitchFamily="2" charset="-122"/>
              </a:rPr>
              <a:t>对传感器输出的信号进行放大、滤波、</a:t>
            </a:r>
            <a:r>
              <a:rPr kumimoji="0" lang="en-US" altLang="zh-CN" sz="2400" b="1" dirty="0">
                <a:solidFill>
                  <a:srgbClr val="000080"/>
                </a:solidFill>
                <a:latin typeface="宋体" pitchFamily="2" charset="-122"/>
              </a:rPr>
              <a:t>I/V</a:t>
            </a:r>
            <a:r>
              <a:rPr kumimoji="0" lang="zh-CN" altLang="en-US" sz="2400" b="1" dirty="0">
                <a:solidFill>
                  <a:srgbClr val="000080"/>
                </a:solidFill>
                <a:latin typeface="宋体" pitchFamily="2" charset="-122"/>
              </a:rPr>
              <a:t>转换等处理，通常称为</a:t>
            </a:r>
            <a:r>
              <a:rPr kumimoji="0" lang="zh-CN" altLang="en-US" sz="2400" b="1" dirty="0">
                <a:solidFill>
                  <a:srgbClr val="FF0000"/>
                </a:solidFill>
                <a:latin typeface="宋体" pitchFamily="2" charset="-122"/>
              </a:rPr>
              <a:t>信号调理</a:t>
            </a:r>
            <a:r>
              <a:rPr kumimoji="0" lang="zh-CN" altLang="en-US" sz="2400" b="1" dirty="0">
                <a:solidFill>
                  <a:srgbClr val="000080"/>
                </a:solidFill>
                <a:latin typeface="宋体" pitchFamily="2" charset="-122"/>
              </a:rPr>
              <a:t>；</a:t>
            </a:r>
          </a:p>
          <a:p>
            <a:pPr eaLnBrk="1" hangingPunct="1">
              <a:spcBef>
                <a:spcPct val="90000"/>
              </a:spcBef>
              <a:buFont typeface="Wingdings" panose="05000000000000000000" pitchFamily="2" charset="2"/>
              <a:buChar char="p"/>
            </a:pPr>
            <a:r>
              <a:rPr kumimoji="0" lang="zh-CN" altLang="en-US" sz="2400" b="1" dirty="0">
                <a:solidFill>
                  <a:srgbClr val="000080"/>
                </a:solidFill>
                <a:latin typeface="宋体" pitchFamily="2" charset="-122"/>
              </a:rPr>
              <a:t>对采集到计算机中的信号数据进行进行一些处理，如进行系统误差校正、数字滤波，标度变换等处理，通常称之为</a:t>
            </a:r>
            <a:r>
              <a:rPr kumimoji="0" lang="zh-CN" altLang="en-US" sz="2400" b="1" dirty="0">
                <a:solidFill>
                  <a:srgbClr val="FF0000"/>
                </a:solidFill>
                <a:latin typeface="宋体" pitchFamily="2" charset="-122"/>
              </a:rPr>
              <a:t>一次处理</a:t>
            </a:r>
            <a:r>
              <a:rPr kumimoji="0" lang="zh-CN" altLang="en-US" sz="2400" b="1" dirty="0">
                <a:solidFill>
                  <a:srgbClr val="000080"/>
                </a:solidFill>
                <a:latin typeface="宋体" pitchFamily="2" charset="-122"/>
              </a:rPr>
              <a:t>；</a:t>
            </a:r>
          </a:p>
          <a:p>
            <a:pPr eaLnBrk="1" hangingPunct="1">
              <a:spcBef>
                <a:spcPct val="90000"/>
              </a:spcBef>
              <a:buFont typeface="Wingdings" panose="05000000000000000000" pitchFamily="2" charset="2"/>
              <a:buChar char="p"/>
            </a:pPr>
            <a:r>
              <a:rPr kumimoji="0" lang="zh-CN" altLang="en-US" sz="2400" b="1" dirty="0">
                <a:solidFill>
                  <a:srgbClr val="000080"/>
                </a:solidFill>
                <a:latin typeface="宋体" pitchFamily="2" charset="-122"/>
              </a:rPr>
              <a:t>对经过前两步得到的测量数据进行分析，寻找规律，判断事物性质，生成所需要的控制信号，此称为</a:t>
            </a:r>
            <a:r>
              <a:rPr kumimoji="0" lang="zh-CN" altLang="en-US" sz="2400" b="1" dirty="0">
                <a:solidFill>
                  <a:srgbClr val="FF0000"/>
                </a:solidFill>
                <a:latin typeface="宋体" pitchFamily="2" charset="-122"/>
              </a:rPr>
              <a:t>二次处理</a:t>
            </a:r>
            <a:r>
              <a:rPr kumimoji="0" lang="zh-CN" altLang="en-US" sz="2400" dirty="0">
                <a:solidFill>
                  <a:srgbClr val="000080"/>
                </a:solidFill>
                <a:latin typeface="宋体" pitchFamily="2" charset="-122"/>
              </a:rPr>
              <a:t>。</a:t>
            </a:r>
          </a:p>
          <a:p>
            <a:pPr eaLnBrk="1" hangingPunct="1">
              <a:spcBef>
                <a:spcPct val="90000"/>
              </a:spcBef>
              <a:buFont typeface="Wingdings" pitchFamily="2" charset="2"/>
              <a:buNone/>
            </a:pPr>
            <a:r>
              <a:rPr kumimoji="0" lang="zh-CN" altLang="en-US" sz="2400" b="1" dirty="0">
                <a:latin typeface="宋体" pitchFamily="2" charset="-122"/>
              </a:rPr>
              <a:t>	</a:t>
            </a:r>
            <a:r>
              <a:rPr kumimoji="0" lang="zh-CN" altLang="en-US" sz="2400" b="1" dirty="0" smtClean="0">
                <a:solidFill>
                  <a:srgbClr val="FF0000"/>
                </a:solidFill>
                <a:latin typeface="宋体" pitchFamily="2" charset="-122"/>
              </a:rPr>
              <a:t>通常</a:t>
            </a:r>
            <a:r>
              <a:rPr kumimoji="0" lang="zh-CN" altLang="en-US" sz="2400" b="1" dirty="0">
                <a:solidFill>
                  <a:srgbClr val="FF0000"/>
                </a:solidFill>
                <a:latin typeface="宋体" pitchFamily="2" charset="-122"/>
              </a:rPr>
              <a:t>所说的数据处理多指上述的一次处理。一次处理的主要任务是提高检测数据的可靠性，并使数据格式化、标准化，以便运算、显示、打印或记录。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sz="half" idx="1"/>
          </p:nvPr>
        </p:nvSpPr>
        <p:spPr>
          <a:xfrm>
            <a:off x="322648" y="692696"/>
            <a:ext cx="8821352" cy="936104"/>
          </a:xfrm>
        </p:spPr>
        <p:txBody>
          <a:bodyPr/>
          <a:lstStyle/>
          <a:p>
            <a:pPr marL="0" indent="0" eaLnBrk="1" hangingPunct="1">
              <a:spcBef>
                <a:spcPct val="0"/>
              </a:spcBef>
              <a:buNone/>
            </a:pPr>
            <a:r>
              <a:rPr lang="zh-CN" altLang="en-US" sz="2400" b="1" dirty="0">
                <a:solidFill>
                  <a:srgbClr val="C00000"/>
                </a:solidFill>
                <a:latin typeface="宋体" pitchFamily="2" charset="-122"/>
              </a:rPr>
              <a:t>例</a:t>
            </a:r>
            <a:r>
              <a:rPr lang="zh-CN" altLang="en-US" sz="2400" b="1" dirty="0">
                <a:solidFill>
                  <a:schemeClr val="bg1"/>
                </a:solidFill>
                <a:latin typeface="宋体" pitchFamily="2" charset="-122"/>
              </a:rPr>
              <a:t> </a:t>
            </a:r>
            <a:r>
              <a:rPr kumimoji="0" lang="zh-CN" altLang="en-US" sz="2400" b="1" dirty="0">
                <a:solidFill>
                  <a:srgbClr val="000080"/>
                </a:solidFill>
                <a:latin typeface="宋体" pitchFamily="2" charset="-122"/>
              </a:rPr>
              <a:t>热敏电阻的阻值与温度之间的关系是非线性的，而且只能以表的方式表示。现构造一个</a:t>
            </a:r>
            <a:r>
              <a:rPr kumimoji="0" lang="zh-CN" altLang="en-US" sz="2400" b="1" dirty="0">
                <a:solidFill>
                  <a:srgbClr val="FF0000"/>
                </a:solidFill>
                <a:latin typeface="宋体" pitchFamily="2" charset="-122"/>
              </a:rPr>
              <a:t>三阶多项式</a:t>
            </a:r>
            <a:r>
              <a:rPr kumimoji="0" lang="en-US" altLang="zh-CN" sz="2400" b="1" i="1" dirty="0">
                <a:solidFill>
                  <a:srgbClr val="FF0000"/>
                </a:solidFill>
                <a:latin typeface="宋体" pitchFamily="2" charset="-122"/>
              </a:rPr>
              <a:t>P</a:t>
            </a:r>
            <a:r>
              <a:rPr kumimoji="0" lang="en-US" altLang="zh-CN" sz="2400" b="1" baseline="-25000" dirty="0">
                <a:solidFill>
                  <a:srgbClr val="FF0000"/>
                </a:solidFill>
                <a:latin typeface="宋体" pitchFamily="2" charset="-122"/>
              </a:rPr>
              <a:t>3</a:t>
            </a:r>
            <a:r>
              <a:rPr kumimoji="0" lang="en-US" altLang="zh-CN" sz="2400" b="1" dirty="0">
                <a:solidFill>
                  <a:srgbClr val="FF0000"/>
                </a:solidFill>
                <a:latin typeface="宋体" pitchFamily="2" charset="-122"/>
              </a:rPr>
              <a:t>( R</a:t>
            </a:r>
            <a:r>
              <a:rPr kumimoji="0" lang="en-US" altLang="zh-CN" sz="2400" b="1" i="1" dirty="0">
                <a:solidFill>
                  <a:srgbClr val="FF0000"/>
                </a:solidFill>
                <a:latin typeface="宋体" pitchFamily="2" charset="-122"/>
              </a:rPr>
              <a:t> </a:t>
            </a:r>
            <a:r>
              <a:rPr kumimoji="0" lang="en-US" altLang="zh-CN" sz="2400" b="1" dirty="0">
                <a:solidFill>
                  <a:srgbClr val="FF0000"/>
                </a:solidFill>
                <a:latin typeface="宋体" pitchFamily="2" charset="-122"/>
              </a:rPr>
              <a:t>)</a:t>
            </a:r>
            <a:r>
              <a:rPr kumimoji="0" lang="zh-CN" altLang="en-US" sz="2400" b="1" dirty="0">
                <a:solidFill>
                  <a:srgbClr val="000080"/>
                </a:solidFill>
                <a:latin typeface="宋体" pitchFamily="2" charset="-122"/>
              </a:rPr>
              <a:t>来逼近这种函数关系。</a:t>
            </a:r>
            <a:endParaRPr lang="zh-CN" altLang="en-US" sz="2400" dirty="0">
              <a:solidFill>
                <a:srgbClr val="000080"/>
              </a:solidFill>
            </a:endParaRPr>
          </a:p>
        </p:txBody>
      </p:sp>
      <p:graphicFrame>
        <p:nvGraphicFramePr>
          <p:cNvPr id="226199" name="Group 919"/>
          <p:cNvGraphicFramePr>
            <a:graphicFrameLocks noGrp="1"/>
          </p:cNvGraphicFramePr>
          <p:nvPr>
            <p:ph sz="half" idx="2"/>
            <p:extLst>
              <p:ext uri="{D42A27DB-BD31-4B8C-83A1-F6EECF244321}">
                <p14:modId xmlns:p14="http://schemas.microsoft.com/office/powerpoint/2010/main" val="4057457002"/>
              </p:ext>
            </p:extLst>
          </p:nvPr>
        </p:nvGraphicFramePr>
        <p:xfrm>
          <a:off x="1547664" y="1844824"/>
          <a:ext cx="6517095" cy="4469800"/>
        </p:xfrm>
        <a:graphic>
          <a:graphicData uri="http://schemas.openxmlformats.org/drawingml/2006/table">
            <a:tbl>
              <a:tblPr/>
              <a:tblGrid>
                <a:gridCol w="1629893">
                  <a:extLst>
                    <a:ext uri="{9D8B030D-6E8A-4147-A177-3AD203B41FA5}">
                      <a16:colId xmlns:a16="http://schemas.microsoft.com/office/drawing/2014/main" val="20000"/>
                    </a:ext>
                  </a:extLst>
                </a:gridCol>
                <a:gridCol w="1629893">
                  <a:extLst>
                    <a:ext uri="{9D8B030D-6E8A-4147-A177-3AD203B41FA5}">
                      <a16:colId xmlns:a16="http://schemas.microsoft.com/office/drawing/2014/main" val="20001"/>
                    </a:ext>
                  </a:extLst>
                </a:gridCol>
                <a:gridCol w="1627416">
                  <a:extLst>
                    <a:ext uri="{9D8B030D-6E8A-4147-A177-3AD203B41FA5}">
                      <a16:colId xmlns:a16="http://schemas.microsoft.com/office/drawing/2014/main" val="20002"/>
                    </a:ext>
                  </a:extLst>
                </a:gridCol>
                <a:gridCol w="1629893">
                  <a:extLst>
                    <a:ext uri="{9D8B030D-6E8A-4147-A177-3AD203B41FA5}">
                      <a16:colId xmlns:a16="http://schemas.microsoft.com/office/drawing/2014/main" val="20003"/>
                    </a:ext>
                  </a:extLst>
                </a:gridCol>
              </a:tblGrid>
              <a:tr h="26601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温度</a:t>
                      </a:r>
                      <a:r>
                        <a:rPr kumimoji="1" lang="en-US" altLang="zh-CN" sz="10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t</a:t>
                      </a:r>
                      <a:r>
                        <a:rPr kumimoji="1" lang="zh-CN" altLang="en-US" sz="10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a:t>
                      </a:r>
                      <a:endParaRPr kumimoji="1" lang="zh-CN" altLang="en-US" sz="2400" b="1" i="0" u="none" strike="noStrike" cap="none" normalizeH="0" baseline="0" dirty="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阻值</a:t>
                      </a:r>
                      <a:r>
                        <a:rPr kumimoji="1" lang="en-US" altLang="zh-CN" sz="10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R</a:t>
                      </a:r>
                      <a:r>
                        <a:rPr kumimoji="1" lang="zh-CN" altLang="en-US" sz="10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a:t>
                      </a:r>
                      <a:r>
                        <a:rPr kumimoji="1" lang="en-US" altLang="zh-CN" sz="1000" b="1" i="0" u="none" strike="noStrike" cap="none" normalizeH="0" baseline="0" dirty="0" err="1">
                          <a:ln>
                            <a:noFill/>
                          </a:ln>
                          <a:solidFill>
                            <a:srgbClr val="FF0000"/>
                          </a:solidFill>
                          <a:effectLst/>
                          <a:latin typeface="Times New Roman" pitchFamily="18" charset="0"/>
                          <a:ea typeface="宋体" pitchFamily="2" charset="-122"/>
                          <a:cs typeface="Times New Roman" pitchFamily="18" charset="0"/>
                        </a:rPr>
                        <a:t>kΩ</a:t>
                      </a:r>
                      <a:r>
                        <a:rPr kumimoji="1" lang="zh-CN" altLang="en-US" sz="10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a:t>
                      </a:r>
                      <a:endParaRPr kumimoji="1" lang="zh-CN" altLang="en-US" sz="2400" b="1" i="0" u="none" strike="noStrike" cap="none" normalizeH="0" baseline="0" dirty="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温度</a:t>
                      </a:r>
                      <a:r>
                        <a:rPr kumimoji="1" lang="en-US" altLang="zh-CN" sz="10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t</a:t>
                      </a:r>
                      <a:r>
                        <a:rPr kumimoji="1" lang="zh-CN" altLang="en-US" sz="10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a:t>
                      </a:r>
                      <a:endParaRPr kumimoji="1" lang="zh-CN" altLang="en-US" sz="2400" b="1" i="0" u="none" strike="noStrike" cap="none" normalizeH="0" baseline="0" dirty="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阻值</a:t>
                      </a:r>
                      <a:r>
                        <a:rPr kumimoji="1" lang="en-US" altLang="zh-CN" sz="10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R</a:t>
                      </a:r>
                      <a:r>
                        <a:rPr kumimoji="1" lang="zh-CN" altLang="en-US" sz="10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a:t>
                      </a:r>
                      <a:r>
                        <a:rPr kumimoji="1" lang="en-US" altLang="zh-CN" sz="1000" b="1" i="0" u="none" strike="noStrike" cap="none" normalizeH="0" baseline="0" dirty="0" err="1">
                          <a:ln>
                            <a:noFill/>
                          </a:ln>
                          <a:solidFill>
                            <a:srgbClr val="FF0000"/>
                          </a:solidFill>
                          <a:effectLst/>
                          <a:latin typeface="Times New Roman" pitchFamily="18" charset="0"/>
                          <a:ea typeface="宋体" pitchFamily="2" charset="-122"/>
                          <a:cs typeface="Times New Roman" pitchFamily="18" charset="0"/>
                        </a:rPr>
                        <a:t>kΩ</a:t>
                      </a:r>
                      <a:r>
                        <a:rPr kumimoji="1" lang="zh-CN" altLang="en-US" sz="10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a:t>
                      </a:r>
                      <a:endParaRPr kumimoji="1" lang="zh-CN" altLang="en-US" sz="2400" b="1" i="0" u="none" strike="noStrike" cap="none" normalizeH="0" baseline="0" dirty="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extLst>
                  <a:ext uri="{0D108BD9-81ED-4DB2-BD59-A6C34878D82A}">
                    <a16:rowId xmlns:a16="http://schemas.microsoft.com/office/drawing/2014/main" val="10000"/>
                  </a:ext>
                </a:extLst>
              </a:tr>
              <a:tr h="26438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10</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8.0000</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26</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6.0606</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extLst>
                  <a:ext uri="{0D108BD9-81ED-4DB2-BD59-A6C34878D82A}">
                    <a16:rowId xmlns:a16="http://schemas.microsoft.com/office/drawing/2014/main" val="10001"/>
                  </a:ext>
                </a:extLst>
              </a:tr>
              <a:tr h="26601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11</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7.8431</a:t>
                      </a:r>
                      <a:endParaRPr kumimoji="1" lang="en-US" altLang="zh-CN" sz="24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27</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5.9701</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extLst>
                  <a:ext uri="{0D108BD9-81ED-4DB2-BD59-A6C34878D82A}">
                    <a16:rowId xmlns:a16="http://schemas.microsoft.com/office/drawing/2014/main" val="10002"/>
                  </a:ext>
                </a:extLst>
              </a:tr>
              <a:tr h="26438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12</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7.6923</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28</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5.8823</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extLst>
                  <a:ext uri="{0D108BD9-81ED-4DB2-BD59-A6C34878D82A}">
                    <a16:rowId xmlns:a16="http://schemas.microsoft.com/office/drawing/2014/main" val="10003"/>
                  </a:ext>
                </a:extLst>
              </a:tr>
              <a:tr h="26601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13</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7.5471</a:t>
                      </a:r>
                      <a:endParaRPr kumimoji="1" lang="en-US" altLang="zh-CN" sz="24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29</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5.7970</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extLst>
                  <a:ext uri="{0D108BD9-81ED-4DB2-BD59-A6C34878D82A}">
                    <a16:rowId xmlns:a16="http://schemas.microsoft.com/office/drawing/2014/main" val="10004"/>
                  </a:ext>
                </a:extLst>
              </a:tr>
              <a:tr h="26601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14</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7.4074</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30</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5.7142</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extLst>
                  <a:ext uri="{0D108BD9-81ED-4DB2-BD59-A6C34878D82A}">
                    <a16:rowId xmlns:a16="http://schemas.microsoft.com/office/drawing/2014/main" val="10005"/>
                  </a:ext>
                </a:extLst>
              </a:tr>
              <a:tr h="20719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15</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7.2727</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31</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5.6337</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extLst>
                  <a:ext uri="{0D108BD9-81ED-4DB2-BD59-A6C34878D82A}">
                    <a16:rowId xmlns:a16="http://schemas.microsoft.com/office/drawing/2014/main" val="10006"/>
                  </a:ext>
                </a:extLst>
              </a:tr>
              <a:tr h="26601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16</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7.1428</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32</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5.5554</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extLst>
                  <a:ext uri="{0D108BD9-81ED-4DB2-BD59-A6C34878D82A}">
                    <a16:rowId xmlns:a16="http://schemas.microsoft.com/office/drawing/2014/main" val="10007"/>
                  </a:ext>
                </a:extLst>
              </a:tr>
              <a:tr h="26438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17</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7.0174</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33</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5.4793</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extLst>
                  <a:ext uri="{0D108BD9-81ED-4DB2-BD59-A6C34878D82A}">
                    <a16:rowId xmlns:a16="http://schemas.microsoft.com/office/drawing/2014/main" val="10008"/>
                  </a:ext>
                </a:extLst>
              </a:tr>
              <a:tr h="26601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18</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6.8965</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34</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5.4053</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extLst>
                  <a:ext uri="{0D108BD9-81ED-4DB2-BD59-A6C34878D82A}">
                    <a16:rowId xmlns:a16="http://schemas.microsoft.com/office/drawing/2014/main" val="10009"/>
                  </a:ext>
                </a:extLst>
              </a:tr>
              <a:tr h="26601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19</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6.7796</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35</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5.3332</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extLst>
                  <a:ext uri="{0D108BD9-81ED-4DB2-BD59-A6C34878D82A}">
                    <a16:rowId xmlns:a16="http://schemas.microsoft.com/office/drawing/2014/main" val="10010"/>
                  </a:ext>
                </a:extLst>
              </a:tr>
              <a:tr h="26438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20</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6.6670</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36</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5.2630</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extLst>
                  <a:ext uri="{0D108BD9-81ED-4DB2-BD59-A6C34878D82A}">
                    <a16:rowId xmlns:a16="http://schemas.microsoft.com/office/drawing/2014/main" val="10011"/>
                  </a:ext>
                </a:extLst>
              </a:tr>
              <a:tr h="26601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21</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6.5574</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37</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5.1946</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extLst>
                  <a:ext uri="{0D108BD9-81ED-4DB2-BD59-A6C34878D82A}">
                    <a16:rowId xmlns:a16="http://schemas.microsoft.com/office/drawing/2014/main" val="10012"/>
                  </a:ext>
                </a:extLst>
              </a:tr>
              <a:tr h="26438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22</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6.4516</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38</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5.1281</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extLst>
                  <a:ext uri="{0D108BD9-81ED-4DB2-BD59-A6C34878D82A}">
                    <a16:rowId xmlns:a16="http://schemas.microsoft.com/office/drawing/2014/main" val="10013"/>
                  </a:ext>
                </a:extLst>
              </a:tr>
              <a:tr h="26601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23</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6.3491</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39</a:t>
                      </a:r>
                      <a:endParaRPr kumimoji="1" lang="en-US" altLang="zh-CN" sz="24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5.0631</a:t>
                      </a:r>
                      <a:endParaRPr kumimoji="1"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extLst>
                  <a:ext uri="{0D108BD9-81ED-4DB2-BD59-A6C34878D82A}">
                    <a16:rowId xmlns:a16="http://schemas.microsoft.com/office/drawing/2014/main" val="10014"/>
                  </a:ext>
                </a:extLst>
              </a:tr>
              <a:tr h="26601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24</a:t>
                      </a:r>
                      <a:endParaRPr kumimoji="1" lang="en-US" altLang="zh-CN" sz="24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6.2500</a:t>
                      </a:r>
                      <a:endParaRPr kumimoji="1" lang="en-US" altLang="zh-CN" sz="24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40</a:t>
                      </a:r>
                      <a:endParaRPr kumimoji="1" lang="en-US" altLang="zh-CN" sz="24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5.0000</a:t>
                      </a:r>
                      <a:endParaRPr kumimoji="1" lang="en-US" altLang="zh-CN" sz="24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extLst>
                  <a:ext uri="{0D108BD9-81ED-4DB2-BD59-A6C34878D82A}">
                    <a16:rowId xmlns:a16="http://schemas.microsoft.com/office/drawing/2014/main" val="10015"/>
                  </a:ext>
                </a:extLst>
              </a:tr>
              <a:tr h="22018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kern="1200" cap="none" normalizeH="0" baseline="0" dirty="0">
                          <a:ln>
                            <a:noFill/>
                          </a:ln>
                          <a:solidFill>
                            <a:srgbClr val="000000"/>
                          </a:solidFill>
                          <a:effectLst/>
                          <a:latin typeface="Times New Roman" pitchFamily="18" charset="0"/>
                          <a:ea typeface="宋体" pitchFamily="2" charset="-122"/>
                          <a:cs typeface="Times New Roman" pitchFamily="18" charset="0"/>
                        </a:rPr>
                        <a:t>25</a:t>
                      </a: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kern="1200" cap="none" normalizeH="0" baseline="0" dirty="0">
                          <a:ln>
                            <a:noFill/>
                          </a:ln>
                          <a:solidFill>
                            <a:srgbClr val="000000"/>
                          </a:solidFill>
                          <a:effectLst/>
                          <a:latin typeface="Times New Roman" pitchFamily="18" charset="0"/>
                          <a:ea typeface="宋体" pitchFamily="2" charset="-122"/>
                          <a:cs typeface="Times New Roman" pitchFamily="18" charset="0"/>
                        </a:rPr>
                        <a:t>6.1538</a:t>
                      </a: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1" lang="zh-CN" altLang="en-US" sz="1000" b="0" i="0" u="none" strike="noStrike" kern="1200"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1" lang="zh-CN" altLang="en-US" sz="1000" b="0" i="0" u="none" strike="noStrike" kern="1200"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accent5"/>
                    </a:solidFill>
                  </a:tcPr>
                </a:tc>
                <a:extLst>
                  <a:ext uri="{0D108BD9-81ED-4DB2-BD59-A6C34878D82A}">
                    <a16:rowId xmlns:a16="http://schemas.microsoft.com/office/drawing/2014/main" val="10016"/>
                  </a:ext>
                </a:extLst>
              </a:tr>
            </a:tbl>
          </a:graphicData>
        </a:graphic>
      </p:graphicFrame>
      <p:sp>
        <p:nvSpPr>
          <p:cNvPr id="45059" name="Rectangle 463"/>
          <p:cNvSpPr>
            <a:spLocks noChangeArrowheads="1"/>
          </p:cNvSpPr>
          <p:nvPr/>
        </p:nvSpPr>
        <p:spPr bwMode="auto">
          <a:xfrm>
            <a:off x="0" y="5414963"/>
            <a:ext cx="184150" cy="457200"/>
          </a:xfrm>
          <a:prstGeom prst="rect">
            <a:avLst/>
          </a:prstGeom>
          <a:noFill/>
          <a:ln w="12700" cap="sq">
            <a:noFill/>
            <a:miter lim="800000"/>
            <a:headEnd type="none" w="sm" len="sm"/>
            <a:tailEnd type="none" w="sm" len="sm"/>
          </a:ln>
        </p:spPr>
        <p:txBody>
          <a:bodyPr wrap="none" anchor="ctr">
            <a:spAutoFit/>
          </a:bodyPr>
          <a:lstStyle/>
          <a:p>
            <a:pPr>
              <a:spcBef>
                <a:spcPct val="0"/>
              </a:spcBef>
            </a:pPr>
            <a:endParaRPr kumimoji="1" lang="zh-CN" altLang="en-US" b="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a:xfrm>
            <a:off x="251520" y="764704"/>
            <a:ext cx="8892480" cy="6408712"/>
          </a:xfrm>
        </p:spPr>
        <p:txBody>
          <a:bodyPr/>
          <a:lstStyle/>
          <a:p>
            <a:pPr eaLnBrk="1" hangingPunct="1">
              <a:buFont typeface="Wingdings" pitchFamily="2" charset="2"/>
              <a:buNone/>
            </a:pPr>
            <a:r>
              <a:rPr kumimoji="0" lang="zh-CN" altLang="en-US" sz="2400" b="1" dirty="0">
                <a:solidFill>
                  <a:srgbClr val="000080"/>
                </a:solidFill>
                <a:latin typeface="Arial" panose="020B0604020202020204" pitchFamily="34" charset="0"/>
                <a:cs typeface="Arial" panose="020B0604020202020204" pitchFamily="34" charset="0"/>
              </a:rPr>
              <a:t>取三阶多项式为：</a:t>
            </a:r>
          </a:p>
          <a:p>
            <a:pPr eaLnBrk="1" hangingPunct="1">
              <a:buFont typeface="Wingdings" pitchFamily="2" charset="2"/>
              <a:buNone/>
            </a:pPr>
            <a:r>
              <a:rPr kumimoji="0" lang="en-US" altLang="zh-CN" sz="2400" b="1" dirty="0">
                <a:solidFill>
                  <a:srgbClr val="000080"/>
                </a:solidFill>
                <a:latin typeface="Arial" panose="020B0604020202020204" pitchFamily="34" charset="0"/>
                <a:cs typeface="Arial" panose="020B0604020202020204" pitchFamily="34" charset="0"/>
              </a:rPr>
              <a:t>		t=P</a:t>
            </a:r>
            <a:r>
              <a:rPr kumimoji="0" lang="en-US" altLang="zh-CN" sz="2400" b="1" baseline="-25000" dirty="0">
                <a:solidFill>
                  <a:srgbClr val="000080"/>
                </a:solidFill>
                <a:latin typeface="Arial" panose="020B0604020202020204" pitchFamily="34" charset="0"/>
                <a:cs typeface="Arial" panose="020B0604020202020204" pitchFamily="34" charset="0"/>
              </a:rPr>
              <a:t>3</a:t>
            </a:r>
            <a:r>
              <a:rPr kumimoji="0" lang="en-US" altLang="zh-CN" sz="2400" b="1" dirty="0">
                <a:solidFill>
                  <a:srgbClr val="000080"/>
                </a:solidFill>
                <a:latin typeface="Arial" panose="020B0604020202020204" pitchFamily="34" charset="0"/>
                <a:cs typeface="Arial" panose="020B0604020202020204" pitchFamily="34" charset="0"/>
              </a:rPr>
              <a:t>(R)=</a:t>
            </a:r>
            <a:r>
              <a:rPr kumimoji="0" lang="en-US" altLang="zh-CN" sz="2400" b="1" i="1" dirty="0">
                <a:solidFill>
                  <a:srgbClr val="000080"/>
                </a:solidFill>
                <a:latin typeface="Arial" panose="020B0604020202020204" pitchFamily="34" charset="0"/>
                <a:cs typeface="Arial" panose="020B0604020202020204" pitchFamily="34" charset="0"/>
              </a:rPr>
              <a:t>a</a:t>
            </a:r>
            <a:r>
              <a:rPr kumimoji="0" lang="en-US" altLang="zh-CN" sz="2400" b="1" baseline="-25000" dirty="0">
                <a:solidFill>
                  <a:srgbClr val="000080"/>
                </a:solidFill>
                <a:latin typeface="Arial" panose="020B0604020202020204" pitchFamily="34" charset="0"/>
                <a:cs typeface="Arial" panose="020B0604020202020204" pitchFamily="34" charset="0"/>
              </a:rPr>
              <a:t>3</a:t>
            </a:r>
            <a:r>
              <a:rPr kumimoji="0" lang="en-US" altLang="zh-CN" sz="2400" b="1" dirty="0">
                <a:solidFill>
                  <a:srgbClr val="000080"/>
                </a:solidFill>
                <a:latin typeface="Arial" panose="020B0604020202020204" pitchFamily="34" charset="0"/>
                <a:cs typeface="Arial" panose="020B0604020202020204" pitchFamily="34" charset="0"/>
              </a:rPr>
              <a:t>R</a:t>
            </a:r>
            <a:r>
              <a:rPr kumimoji="0" lang="en-US" altLang="zh-CN" sz="2400" b="1" baseline="30000" dirty="0">
                <a:solidFill>
                  <a:srgbClr val="000080"/>
                </a:solidFill>
                <a:latin typeface="Arial" panose="020B0604020202020204" pitchFamily="34" charset="0"/>
                <a:cs typeface="Arial" panose="020B0604020202020204" pitchFamily="34" charset="0"/>
              </a:rPr>
              <a:t>3 </a:t>
            </a:r>
            <a:r>
              <a:rPr kumimoji="0" lang="en-US" altLang="zh-CN" sz="2400" b="1" dirty="0">
                <a:solidFill>
                  <a:srgbClr val="000080"/>
                </a:solidFill>
                <a:latin typeface="Arial" panose="020B0604020202020204" pitchFamily="34" charset="0"/>
                <a:cs typeface="Arial" panose="020B0604020202020204" pitchFamily="34" charset="0"/>
              </a:rPr>
              <a:t>+ </a:t>
            </a:r>
            <a:r>
              <a:rPr kumimoji="0" lang="en-US" altLang="zh-CN" sz="2400" b="1" i="1" dirty="0">
                <a:solidFill>
                  <a:srgbClr val="000080"/>
                </a:solidFill>
                <a:latin typeface="Arial" panose="020B0604020202020204" pitchFamily="34" charset="0"/>
                <a:cs typeface="Arial" panose="020B0604020202020204" pitchFamily="34" charset="0"/>
              </a:rPr>
              <a:t>a</a:t>
            </a:r>
            <a:r>
              <a:rPr kumimoji="0" lang="en-US" altLang="zh-CN" sz="2400" b="1" baseline="-25000" dirty="0">
                <a:solidFill>
                  <a:srgbClr val="000080"/>
                </a:solidFill>
                <a:latin typeface="Arial" panose="020B0604020202020204" pitchFamily="34" charset="0"/>
                <a:cs typeface="Arial" panose="020B0604020202020204" pitchFamily="34" charset="0"/>
              </a:rPr>
              <a:t>2</a:t>
            </a:r>
            <a:r>
              <a:rPr kumimoji="0" lang="en-US" altLang="zh-CN" sz="2400" b="1" dirty="0">
                <a:solidFill>
                  <a:srgbClr val="000080"/>
                </a:solidFill>
                <a:latin typeface="Arial" panose="020B0604020202020204" pitchFamily="34" charset="0"/>
                <a:cs typeface="Arial" panose="020B0604020202020204" pitchFamily="34" charset="0"/>
              </a:rPr>
              <a:t>R</a:t>
            </a:r>
            <a:r>
              <a:rPr kumimoji="0" lang="en-US" altLang="zh-CN" sz="2400" b="1" baseline="30000" dirty="0">
                <a:solidFill>
                  <a:srgbClr val="000080"/>
                </a:solidFill>
                <a:latin typeface="Arial" panose="020B0604020202020204" pitchFamily="34" charset="0"/>
                <a:cs typeface="Arial" panose="020B0604020202020204" pitchFamily="34" charset="0"/>
              </a:rPr>
              <a:t>2 </a:t>
            </a:r>
            <a:r>
              <a:rPr kumimoji="0" lang="en-US" altLang="zh-CN" sz="2400" b="1" dirty="0">
                <a:solidFill>
                  <a:srgbClr val="000080"/>
                </a:solidFill>
                <a:latin typeface="Arial" panose="020B0604020202020204" pitchFamily="34" charset="0"/>
                <a:cs typeface="Arial" panose="020B0604020202020204" pitchFamily="34" charset="0"/>
              </a:rPr>
              <a:t>+ </a:t>
            </a:r>
            <a:r>
              <a:rPr kumimoji="0" lang="en-US" altLang="zh-CN" sz="2400" b="1" i="1" dirty="0">
                <a:solidFill>
                  <a:srgbClr val="000080"/>
                </a:solidFill>
                <a:latin typeface="Arial" panose="020B0604020202020204" pitchFamily="34" charset="0"/>
                <a:cs typeface="Arial" panose="020B0604020202020204" pitchFamily="34" charset="0"/>
              </a:rPr>
              <a:t>a</a:t>
            </a:r>
            <a:r>
              <a:rPr kumimoji="0" lang="en-US" altLang="zh-CN" sz="2400" b="1" baseline="-25000" dirty="0">
                <a:solidFill>
                  <a:srgbClr val="000080"/>
                </a:solidFill>
                <a:latin typeface="Arial" panose="020B0604020202020204" pitchFamily="34" charset="0"/>
                <a:cs typeface="Arial" panose="020B0604020202020204" pitchFamily="34" charset="0"/>
              </a:rPr>
              <a:t>1</a:t>
            </a:r>
            <a:r>
              <a:rPr kumimoji="0" lang="en-US" altLang="zh-CN" sz="2400" b="1" dirty="0">
                <a:solidFill>
                  <a:srgbClr val="000080"/>
                </a:solidFill>
                <a:latin typeface="Arial" panose="020B0604020202020204" pitchFamily="34" charset="0"/>
                <a:cs typeface="Arial" panose="020B0604020202020204" pitchFamily="34" charset="0"/>
              </a:rPr>
              <a:t>R + </a:t>
            </a:r>
            <a:r>
              <a:rPr kumimoji="0" lang="en-US" altLang="zh-CN" sz="2400" b="1" i="1" dirty="0">
                <a:solidFill>
                  <a:srgbClr val="000080"/>
                </a:solidFill>
                <a:latin typeface="Arial" panose="020B0604020202020204" pitchFamily="34" charset="0"/>
                <a:cs typeface="Arial" panose="020B0604020202020204" pitchFamily="34" charset="0"/>
              </a:rPr>
              <a:t>a</a:t>
            </a:r>
            <a:r>
              <a:rPr kumimoji="0" lang="en-US" altLang="zh-CN" sz="2400" b="1" baseline="-25000" dirty="0">
                <a:solidFill>
                  <a:srgbClr val="000080"/>
                </a:solidFill>
                <a:latin typeface="Arial" panose="020B0604020202020204" pitchFamily="34" charset="0"/>
                <a:cs typeface="Arial" panose="020B0604020202020204" pitchFamily="34" charset="0"/>
              </a:rPr>
              <a:t>0</a:t>
            </a:r>
            <a:r>
              <a:rPr kumimoji="0" lang="en-US" altLang="zh-CN" sz="2400" b="1" dirty="0">
                <a:solidFill>
                  <a:srgbClr val="000080"/>
                </a:solidFill>
                <a:latin typeface="Arial" panose="020B0604020202020204" pitchFamily="34" charset="0"/>
                <a:cs typeface="Arial" panose="020B0604020202020204" pitchFamily="34" charset="0"/>
              </a:rPr>
              <a:t>  </a:t>
            </a:r>
          </a:p>
          <a:p>
            <a:pPr eaLnBrk="1" hangingPunct="1">
              <a:buFont typeface="Wingdings" pitchFamily="2" charset="2"/>
              <a:buNone/>
            </a:pPr>
            <a:r>
              <a:rPr kumimoji="0" lang="zh-CN" altLang="en-US" sz="2400" b="1" dirty="0" smtClean="0">
                <a:solidFill>
                  <a:srgbClr val="000080"/>
                </a:solidFill>
                <a:latin typeface="Arial" panose="020B0604020202020204" pitchFamily="34" charset="0"/>
                <a:cs typeface="Arial" panose="020B0604020202020204" pitchFamily="34" charset="0"/>
              </a:rPr>
              <a:t>取</a:t>
            </a:r>
            <a:r>
              <a:rPr kumimoji="0" lang="en-US" altLang="zh-CN" sz="2400" b="1" dirty="0">
                <a:solidFill>
                  <a:srgbClr val="000080"/>
                </a:solidFill>
                <a:latin typeface="Arial" panose="020B0604020202020204" pitchFamily="34" charset="0"/>
                <a:cs typeface="Arial" panose="020B0604020202020204" pitchFamily="34" charset="0"/>
              </a:rPr>
              <a:t>t=10</a:t>
            </a:r>
            <a:r>
              <a:rPr kumimoji="0" lang="zh-CN" altLang="en-US" sz="2400" b="1" dirty="0">
                <a:solidFill>
                  <a:srgbClr val="000080"/>
                </a:solidFill>
                <a:latin typeface="Arial" panose="020B0604020202020204" pitchFamily="34" charset="0"/>
                <a:cs typeface="Arial" panose="020B0604020202020204" pitchFamily="34" charset="0"/>
              </a:rPr>
              <a:t>，</a:t>
            </a:r>
            <a:r>
              <a:rPr kumimoji="0" lang="en-US" altLang="zh-CN" sz="2400" b="1" dirty="0">
                <a:solidFill>
                  <a:srgbClr val="000080"/>
                </a:solidFill>
                <a:latin typeface="Arial" panose="020B0604020202020204" pitchFamily="34" charset="0"/>
                <a:cs typeface="Arial" panose="020B0604020202020204" pitchFamily="34" charset="0"/>
              </a:rPr>
              <a:t>17</a:t>
            </a:r>
            <a:r>
              <a:rPr kumimoji="0" lang="zh-CN" altLang="en-US" sz="2400" b="1" dirty="0">
                <a:solidFill>
                  <a:srgbClr val="000080"/>
                </a:solidFill>
                <a:latin typeface="Arial" panose="020B0604020202020204" pitchFamily="34" charset="0"/>
                <a:cs typeface="Arial" panose="020B0604020202020204" pitchFamily="34" charset="0"/>
              </a:rPr>
              <a:t>，</a:t>
            </a:r>
            <a:r>
              <a:rPr kumimoji="0" lang="en-US" altLang="zh-CN" sz="2400" b="1" dirty="0">
                <a:solidFill>
                  <a:srgbClr val="000080"/>
                </a:solidFill>
                <a:latin typeface="Arial" panose="020B0604020202020204" pitchFamily="34" charset="0"/>
                <a:cs typeface="Arial" panose="020B0604020202020204" pitchFamily="34" charset="0"/>
              </a:rPr>
              <a:t>27</a:t>
            </a:r>
            <a:r>
              <a:rPr kumimoji="0" lang="zh-CN" altLang="en-US" sz="2400" b="1" dirty="0">
                <a:solidFill>
                  <a:srgbClr val="000080"/>
                </a:solidFill>
                <a:latin typeface="Arial" panose="020B0604020202020204" pitchFamily="34" charset="0"/>
                <a:cs typeface="Arial" panose="020B0604020202020204" pitchFamily="34" charset="0"/>
              </a:rPr>
              <a:t>，</a:t>
            </a:r>
            <a:r>
              <a:rPr kumimoji="0" lang="en-US" altLang="zh-CN" sz="2400" b="1" dirty="0">
                <a:solidFill>
                  <a:srgbClr val="000080"/>
                </a:solidFill>
                <a:latin typeface="Arial" panose="020B0604020202020204" pitchFamily="34" charset="0"/>
                <a:cs typeface="Arial" panose="020B0604020202020204" pitchFamily="34" charset="0"/>
              </a:rPr>
              <a:t>39</a:t>
            </a:r>
            <a:r>
              <a:rPr kumimoji="0" lang="zh-CN" altLang="en-US" sz="2400" b="1" dirty="0">
                <a:solidFill>
                  <a:srgbClr val="000080"/>
                </a:solidFill>
                <a:latin typeface="Arial" panose="020B0604020202020204" pitchFamily="34" charset="0"/>
                <a:cs typeface="Arial" panose="020B0604020202020204" pitchFamily="34" charset="0"/>
              </a:rPr>
              <a:t>为插值点，便可以得到以下方程组：</a:t>
            </a:r>
          </a:p>
          <a:p>
            <a:pPr eaLnBrk="1" hangingPunct="1">
              <a:buFont typeface="Wingdings" pitchFamily="2" charset="2"/>
              <a:buNone/>
            </a:pPr>
            <a:r>
              <a:rPr kumimoji="0" lang="en-US" altLang="zh-CN" sz="2400" dirty="0">
                <a:solidFill>
                  <a:srgbClr val="FF0000"/>
                </a:solidFill>
                <a:latin typeface="Arial" panose="020B0604020202020204" pitchFamily="34" charset="0"/>
                <a:cs typeface="Arial" panose="020B0604020202020204" pitchFamily="34" charset="0"/>
              </a:rPr>
              <a:t>	8.00003 </a:t>
            </a:r>
            <a:r>
              <a:rPr kumimoji="0" lang="en-US" altLang="zh-CN" sz="2400" i="1" dirty="0">
                <a:solidFill>
                  <a:srgbClr val="FF0000"/>
                </a:solidFill>
                <a:latin typeface="Arial" panose="020B0604020202020204" pitchFamily="34" charset="0"/>
                <a:cs typeface="Arial" panose="020B0604020202020204" pitchFamily="34" charset="0"/>
              </a:rPr>
              <a:t>a</a:t>
            </a:r>
            <a:r>
              <a:rPr kumimoji="0" lang="en-US" altLang="zh-CN" sz="2400" baseline="-25000" dirty="0">
                <a:solidFill>
                  <a:srgbClr val="FF0000"/>
                </a:solidFill>
                <a:latin typeface="Arial" panose="020B0604020202020204" pitchFamily="34" charset="0"/>
                <a:cs typeface="Arial" panose="020B0604020202020204" pitchFamily="34" charset="0"/>
              </a:rPr>
              <a:t>3</a:t>
            </a:r>
            <a:r>
              <a:rPr kumimoji="0" lang="en-US" altLang="zh-CN" sz="2400" dirty="0">
                <a:solidFill>
                  <a:srgbClr val="FF0000"/>
                </a:solidFill>
                <a:latin typeface="Arial" panose="020B0604020202020204" pitchFamily="34" charset="0"/>
                <a:cs typeface="Arial" panose="020B0604020202020204" pitchFamily="34" charset="0"/>
              </a:rPr>
              <a:t> + 8.00002 </a:t>
            </a:r>
            <a:r>
              <a:rPr kumimoji="0" lang="en-US" altLang="zh-CN" sz="2400" i="1" dirty="0">
                <a:solidFill>
                  <a:srgbClr val="FF0000"/>
                </a:solidFill>
                <a:latin typeface="Arial" panose="020B0604020202020204" pitchFamily="34" charset="0"/>
                <a:cs typeface="Arial" panose="020B0604020202020204" pitchFamily="34" charset="0"/>
              </a:rPr>
              <a:t>a</a:t>
            </a:r>
            <a:r>
              <a:rPr kumimoji="0" lang="en-US" altLang="zh-CN" sz="2400" baseline="-25000" dirty="0">
                <a:solidFill>
                  <a:srgbClr val="FF0000"/>
                </a:solidFill>
                <a:latin typeface="Arial" panose="020B0604020202020204" pitchFamily="34" charset="0"/>
                <a:cs typeface="Arial" panose="020B0604020202020204" pitchFamily="34" charset="0"/>
              </a:rPr>
              <a:t>2</a:t>
            </a:r>
            <a:r>
              <a:rPr kumimoji="0" lang="en-US" altLang="zh-CN" sz="2400" dirty="0">
                <a:solidFill>
                  <a:srgbClr val="FF0000"/>
                </a:solidFill>
                <a:latin typeface="Arial" panose="020B0604020202020204" pitchFamily="34" charset="0"/>
                <a:cs typeface="Arial" panose="020B0604020202020204" pitchFamily="34" charset="0"/>
              </a:rPr>
              <a:t> + 8.0000 </a:t>
            </a:r>
            <a:r>
              <a:rPr kumimoji="0" lang="en-US" altLang="zh-CN" sz="2400" i="1" dirty="0">
                <a:solidFill>
                  <a:srgbClr val="FF0000"/>
                </a:solidFill>
                <a:latin typeface="Arial" panose="020B0604020202020204" pitchFamily="34" charset="0"/>
                <a:cs typeface="Arial" panose="020B0604020202020204" pitchFamily="34" charset="0"/>
              </a:rPr>
              <a:t>a</a:t>
            </a:r>
            <a:r>
              <a:rPr kumimoji="0" lang="en-US" altLang="zh-CN" sz="2400" baseline="-25000" dirty="0">
                <a:solidFill>
                  <a:srgbClr val="FF0000"/>
                </a:solidFill>
                <a:latin typeface="Arial" panose="020B0604020202020204" pitchFamily="34" charset="0"/>
                <a:cs typeface="Arial" panose="020B0604020202020204" pitchFamily="34" charset="0"/>
              </a:rPr>
              <a:t>1</a:t>
            </a:r>
            <a:r>
              <a:rPr kumimoji="0" lang="en-US" altLang="zh-CN" sz="2400" dirty="0">
                <a:solidFill>
                  <a:srgbClr val="FF0000"/>
                </a:solidFill>
                <a:latin typeface="Arial" panose="020B0604020202020204" pitchFamily="34" charset="0"/>
                <a:cs typeface="Arial" panose="020B0604020202020204" pitchFamily="34" charset="0"/>
              </a:rPr>
              <a:t> +</a:t>
            </a:r>
            <a:r>
              <a:rPr kumimoji="0" lang="en-US" altLang="zh-CN" sz="2400" i="1" dirty="0">
                <a:solidFill>
                  <a:srgbClr val="FF0000"/>
                </a:solidFill>
                <a:latin typeface="Arial" panose="020B0604020202020204" pitchFamily="34" charset="0"/>
                <a:cs typeface="Arial" panose="020B0604020202020204" pitchFamily="34" charset="0"/>
              </a:rPr>
              <a:t> a</a:t>
            </a:r>
            <a:r>
              <a:rPr kumimoji="0" lang="en-US" altLang="zh-CN" sz="2400" baseline="-25000" dirty="0">
                <a:solidFill>
                  <a:srgbClr val="FF0000"/>
                </a:solidFill>
                <a:latin typeface="Arial" panose="020B0604020202020204" pitchFamily="34" charset="0"/>
                <a:cs typeface="Arial" panose="020B0604020202020204" pitchFamily="34" charset="0"/>
              </a:rPr>
              <a:t>0 </a:t>
            </a:r>
            <a:r>
              <a:rPr kumimoji="0" lang="en-US" altLang="zh-CN" sz="2400" dirty="0">
                <a:solidFill>
                  <a:srgbClr val="FF0000"/>
                </a:solidFill>
                <a:latin typeface="Arial" panose="020B0604020202020204" pitchFamily="34" charset="0"/>
                <a:cs typeface="Arial" panose="020B0604020202020204" pitchFamily="34" charset="0"/>
              </a:rPr>
              <a:t>= 10</a:t>
            </a:r>
          </a:p>
          <a:p>
            <a:pPr eaLnBrk="1" hangingPunct="1">
              <a:buFont typeface="Wingdings" pitchFamily="2" charset="2"/>
              <a:buNone/>
            </a:pPr>
            <a:r>
              <a:rPr kumimoji="0" lang="en-US" altLang="zh-CN" sz="2400" dirty="0">
                <a:solidFill>
                  <a:srgbClr val="FF0000"/>
                </a:solidFill>
                <a:latin typeface="Arial" panose="020B0604020202020204" pitchFamily="34" charset="0"/>
                <a:cs typeface="Arial" panose="020B0604020202020204" pitchFamily="34" charset="0"/>
              </a:rPr>
              <a:t>	7.01743 </a:t>
            </a:r>
            <a:r>
              <a:rPr kumimoji="0" lang="en-US" altLang="zh-CN" sz="2400" i="1" dirty="0">
                <a:solidFill>
                  <a:srgbClr val="FF0000"/>
                </a:solidFill>
                <a:latin typeface="Arial" panose="020B0604020202020204" pitchFamily="34" charset="0"/>
                <a:cs typeface="Arial" panose="020B0604020202020204" pitchFamily="34" charset="0"/>
              </a:rPr>
              <a:t>a</a:t>
            </a:r>
            <a:r>
              <a:rPr kumimoji="0" lang="en-US" altLang="zh-CN" sz="2400" baseline="-25000" dirty="0">
                <a:solidFill>
                  <a:srgbClr val="FF0000"/>
                </a:solidFill>
                <a:latin typeface="Arial" panose="020B0604020202020204" pitchFamily="34" charset="0"/>
                <a:cs typeface="Arial" panose="020B0604020202020204" pitchFamily="34" charset="0"/>
              </a:rPr>
              <a:t>3</a:t>
            </a:r>
            <a:r>
              <a:rPr kumimoji="0" lang="en-US" altLang="zh-CN" sz="2400" dirty="0">
                <a:solidFill>
                  <a:srgbClr val="FF0000"/>
                </a:solidFill>
                <a:latin typeface="Arial" panose="020B0604020202020204" pitchFamily="34" charset="0"/>
                <a:cs typeface="Arial" panose="020B0604020202020204" pitchFamily="34" charset="0"/>
              </a:rPr>
              <a:t> + 7.01742</a:t>
            </a:r>
            <a:r>
              <a:rPr kumimoji="0" lang="en-US" altLang="zh-CN" sz="2400" i="1" dirty="0">
                <a:solidFill>
                  <a:srgbClr val="FF0000"/>
                </a:solidFill>
                <a:latin typeface="Arial" panose="020B0604020202020204" pitchFamily="34" charset="0"/>
                <a:cs typeface="Arial" panose="020B0604020202020204" pitchFamily="34" charset="0"/>
              </a:rPr>
              <a:t> a</a:t>
            </a:r>
            <a:r>
              <a:rPr kumimoji="0" lang="en-US" altLang="zh-CN" sz="2400" baseline="-25000" dirty="0">
                <a:solidFill>
                  <a:srgbClr val="FF0000"/>
                </a:solidFill>
                <a:latin typeface="Arial" panose="020B0604020202020204" pitchFamily="34" charset="0"/>
                <a:cs typeface="Arial" panose="020B0604020202020204" pitchFamily="34" charset="0"/>
              </a:rPr>
              <a:t>2</a:t>
            </a:r>
            <a:r>
              <a:rPr kumimoji="0" lang="en-US" altLang="zh-CN" sz="2400" dirty="0">
                <a:solidFill>
                  <a:srgbClr val="FF0000"/>
                </a:solidFill>
                <a:latin typeface="Arial" panose="020B0604020202020204" pitchFamily="34" charset="0"/>
                <a:cs typeface="Arial" panose="020B0604020202020204" pitchFamily="34" charset="0"/>
              </a:rPr>
              <a:t> + 7.0174 </a:t>
            </a:r>
            <a:r>
              <a:rPr kumimoji="0" lang="en-US" altLang="zh-CN" sz="2400" i="1" dirty="0">
                <a:solidFill>
                  <a:srgbClr val="FF0000"/>
                </a:solidFill>
                <a:latin typeface="Arial" panose="020B0604020202020204" pitchFamily="34" charset="0"/>
                <a:cs typeface="Arial" panose="020B0604020202020204" pitchFamily="34" charset="0"/>
              </a:rPr>
              <a:t>a</a:t>
            </a:r>
            <a:r>
              <a:rPr kumimoji="0" lang="en-US" altLang="zh-CN" sz="2400" baseline="-25000" dirty="0">
                <a:solidFill>
                  <a:srgbClr val="FF0000"/>
                </a:solidFill>
                <a:latin typeface="Arial" panose="020B0604020202020204" pitchFamily="34" charset="0"/>
                <a:cs typeface="Arial" panose="020B0604020202020204" pitchFamily="34" charset="0"/>
              </a:rPr>
              <a:t>1</a:t>
            </a:r>
            <a:r>
              <a:rPr kumimoji="0" lang="en-US" altLang="zh-CN" sz="2400" dirty="0">
                <a:solidFill>
                  <a:srgbClr val="FF0000"/>
                </a:solidFill>
                <a:latin typeface="Arial" panose="020B0604020202020204" pitchFamily="34" charset="0"/>
                <a:cs typeface="Arial" panose="020B0604020202020204" pitchFamily="34" charset="0"/>
              </a:rPr>
              <a:t> + </a:t>
            </a:r>
            <a:r>
              <a:rPr kumimoji="0" lang="en-US" altLang="zh-CN" sz="2400" i="1" dirty="0">
                <a:solidFill>
                  <a:srgbClr val="FF0000"/>
                </a:solidFill>
                <a:latin typeface="Arial" panose="020B0604020202020204" pitchFamily="34" charset="0"/>
                <a:cs typeface="Arial" panose="020B0604020202020204" pitchFamily="34" charset="0"/>
              </a:rPr>
              <a:t>a</a:t>
            </a:r>
            <a:r>
              <a:rPr kumimoji="0" lang="en-US" altLang="zh-CN" sz="2400" baseline="-25000" dirty="0">
                <a:solidFill>
                  <a:srgbClr val="FF0000"/>
                </a:solidFill>
                <a:latin typeface="Arial" panose="020B0604020202020204" pitchFamily="34" charset="0"/>
                <a:cs typeface="Arial" panose="020B0604020202020204" pitchFamily="34" charset="0"/>
              </a:rPr>
              <a:t>0</a:t>
            </a:r>
            <a:r>
              <a:rPr kumimoji="0" lang="en-US" altLang="zh-CN" sz="2400" dirty="0">
                <a:solidFill>
                  <a:srgbClr val="FF0000"/>
                </a:solidFill>
                <a:latin typeface="Arial" panose="020B0604020202020204" pitchFamily="34" charset="0"/>
                <a:cs typeface="Arial" panose="020B0604020202020204" pitchFamily="34" charset="0"/>
              </a:rPr>
              <a:t> = 17</a:t>
            </a:r>
          </a:p>
          <a:p>
            <a:pPr eaLnBrk="1" hangingPunct="1">
              <a:buFont typeface="Wingdings" pitchFamily="2" charset="2"/>
              <a:buNone/>
            </a:pPr>
            <a:r>
              <a:rPr kumimoji="0" lang="en-US" altLang="zh-CN" sz="2400" dirty="0">
                <a:solidFill>
                  <a:srgbClr val="FF0000"/>
                </a:solidFill>
                <a:latin typeface="Arial" panose="020B0604020202020204" pitchFamily="34" charset="0"/>
                <a:cs typeface="Arial" panose="020B0604020202020204" pitchFamily="34" charset="0"/>
              </a:rPr>
              <a:t>	5.97013 </a:t>
            </a:r>
            <a:r>
              <a:rPr kumimoji="0" lang="en-US" altLang="zh-CN" sz="2400" i="1" dirty="0">
                <a:solidFill>
                  <a:srgbClr val="FF0000"/>
                </a:solidFill>
                <a:latin typeface="Arial" panose="020B0604020202020204" pitchFamily="34" charset="0"/>
                <a:cs typeface="Arial" panose="020B0604020202020204" pitchFamily="34" charset="0"/>
              </a:rPr>
              <a:t>a</a:t>
            </a:r>
            <a:r>
              <a:rPr kumimoji="0" lang="en-US" altLang="zh-CN" sz="2400" baseline="-25000" dirty="0">
                <a:solidFill>
                  <a:srgbClr val="FF0000"/>
                </a:solidFill>
                <a:latin typeface="Arial" panose="020B0604020202020204" pitchFamily="34" charset="0"/>
                <a:cs typeface="Arial" panose="020B0604020202020204" pitchFamily="34" charset="0"/>
              </a:rPr>
              <a:t>3</a:t>
            </a:r>
            <a:r>
              <a:rPr kumimoji="0" lang="en-US" altLang="zh-CN" sz="2400" dirty="0">
                <a:solidFill>
                  <a:srgbClr val="FF0000"/>
                </a:solidFill>
                <a:latin typeface="Arial" panose="020B0604020202020204" pitchFamily="34" charset="0"/>
                <a:cs typeface="Arial" panose="020B0604020202020204" pitchFamily="34" charset="0"/>
              </a:rPr>
              <a:t> + 5.97012</a:t>
            </a:r>
            <a:r>
              <a:rPr kumimoji="0" lang="en-US" altLang="zh-CN" sz="2400" i="1" dirty="0">
                <a:solidFill>
                  <a:srgbClr val="FF0000"/>
                </a:solidFill>
                <a:latin typeface="Arial" panose="020B0604020202020204" pitchFamily="34" charset="0"/>
                <a:cs typeface="Arial" panose="020B0604020202020204" pitchFamily="34" charset="0"/>
              </a:rPr>
              <a:t> a</a:t>
            </a:r>
            <a:r>
              <a:rPr kumimoji="0" lang="en-US" altLang="zh-CN" sz="2400" baseline="-25000" dirty="0">
                <a:solidFill>
                  <a:srgbClr val="FF0000"/>
                </a:solidFill>
                <a:latin typeface="Arial" panose="020B0604020202020204" pitchFamily="34" charset="0"/>
                <a:cs typeface="Arial" panose="020B0604020202020204" pitchFamily="34" charset="0"/>
              </a:rPr>
              <a:t>2</a:t>
            </a:r>
            <a:r>
              <a:rPr kumimoji="0" lang="en-US" altLang="zh-CN" sz="2400" dirty="0">
                <a:solidFill>
                  <a:srgbClr val="FF0000"/>
                </a:solidFill>
                <a:latin typeface="Arial" panose="020B0604020202020204" pitchFamily="34" charset="0"/>
                <a:cs typeface="Arial" panose="020B0604020202020204" pitchFamily="34" charset="0"/>
              </a:rPr>
              <a:t> + 5.9701 </a:t>
            </a:r>
            <a:r>
              <a:rPr kumimoji="0" lang="en-US" altLang="zh-CN" sz="2400" i="1" dirty="0">
                <a:solidFill>
                  <a:srgbClr val="FF0000"/>
                </a:solidFill>
                <a:latin typeface="Arial" panose="020B0604020202020204" pitchFamily="34" charset="0"/>
                <a:cs typeface="Arial" panose="020B0604020202020204" pitchFamily="34" charset="0"/>
              </a:rPr>
              <a:t>a</a:t>
            </a:r>
            <a:r>
              <a:rPr kumimoji="0" lang="en-US" altLang="zh-CN" sz="2400" baseline="-25000" dirty="0">
                <a:solidFill>
                  <a:srgbClr val="FF0000"/>
                </a:solidFill>
                <a:latin typeface="Arial" panose="020B0604020202020204" pitchFamily="34" charset="0"/>
                <a:cs typeface="Arial" panose="020B0604020202020204" pitchFamily="34" charset="0"/>
              </a:rPr>
              <a:t>1</a:t>
            </a:r>
            <a:r>
              <a:rPr kumimoji="0" lang="en-US" altLang="zh-CN" sz="2400" dirty="0">
                <a:solidFill>
                  <a:srgbClr val="FF0000"/>
                </a:solidFill>
                <a:latin typeface="Arial" panose="020B0604020202020204" pitchFamily="34" charset="0"/>
                <a:cs typeface="Arial" panose="020B0604020202020204" pitchFamily="34" charset="0"/>
              </a:rPr>
              <a:t> + </a:t>
            </a:r>
            <a:r>
              <a:rPr kumimoji="0" lang="en-US" altLang="zh-CN" sz="2400" i="1" dirty="0">
                <a:solidFill>
                  <a:srgbClr val="FF0000"/>
                </a:solidFill>
                <a:latin typeface="Arial" panose="020B0604020202020204" pitchFamily="34" charset="0"/>
                <a:cs typeface="Arial" panose="020B0604020202020204" pitchFamily="34" charset="0"/>
              </a:rPr>
              <a:t>a</a:t>
            </a:r>
            <a:r>
              <a:rPr kumimoji="0" lang="en-US" altLang="zh-CN" sz="2400" baseline="-25000" dirty="0">
                <a:solidFill>
                  <a:srgbClr val="FF0000"/>
                </a:solidFill>
                <a:latin typeface="Arial" panose="020B0604020202020204" pitchFamily="34" charset="0"/>
                <a:cs typeface="Arial" panose="020B0604020202020204" pitchFamily="34" charset="0"/>
              </a:rPr>
              <a:t>0</a:t>
            </a:r>
            <a:r>
              <a:rPr kumimoji="0" lang="en-US" altLang="zh-CN" sz="2400" dirty="0">
                <a:solidFill>
                  <a:srgbClr val="FF0000"/>
                </a:solidFill>
                <a:latin typeface="Arial" panose="020B0604020202020204" pitchFamily="34" charset="0"/>
                <a:cs typeface="Arial" panose="020B0604020202020204" pitchFamily="34" charset="0"/>
              </a:rPr>
              <a:t> = 27</a:t>
            </a:r>
          </a:p>
          <a:p>
            <a:pPr eaLnBrk="1" hangingPunct="1">
              <a:buFont typeface="Wingdings" pitchFamily="2" charset="2"/>
              <a:buNone/>
            </a:pPr>
            <a:r>
              <a:rPr kumimoji="0" lang="en-US" altLang="zh-CN" sz="2400" dirty="0">
                <a:solidFill>
                  <a:srgbClr val="FF0000"/>
                </a:solidFill>
                <a:latin typeface="Arial" panose="020B0604020202020204" pitchFamily="34" charset="0"/>
                <a:cs typeface="Arial" panose="020B0604020202020204" pitchFamily="34" charset="0"/>
              </a:rPr>
              <a:t>	5.06313 </a:t>
            </a:r>
            <a:r>
              <a:rPr kumimoji="0" lang="en-US" altLang="zh-CN" sz="2400" i="1" dirty="0">
                <a:solidFill>
                  <a:srgbClr val="FF0000"/>
                </a:solidFill>
                <a:latin typeface="Arial" panose="020B0604020202020204" pitchFamily="34" charset="0"/>
                <a:cs typeface="Arial" panose="020B0604020202020204" pitchFamily="34" charset="0"/>
              </a:rPr>
              <a:t>a</a:t>
            </a:r>
            <a:r>
              <a:rPr kumimoji="0" lang="en-US" altLang="zh-CN" sz="2400" baseline="-25000" dirty="0">
                <a:solidFill>
                  <a:srgbClr val="FF0000"/>
                </a:solidFill>
                <a:latin typeface="Arial" panose="020B0604020202020204" pitchFamily="34" charset="0"/>
                <a:cs typeface="Arial" panose="020B0604020202020204" pitchFamily="34" charset="0"/>
              </a:rPr>
              <a:t>3</a:t>
            </a:r>
            <a:r>
              <a:rPr kumimoji="0" lang="en-US" altLang="zh-CN" sz="2400" dirty="0">
                <a:solidFill>
                  <a:srgbClr val="FF0000"/>
                </a:solidFill>
                <a:latin typeface="Arial" panose="020B0604020202020204" pitchFamily="34" charset="0"/>
                <a:cs typeface="Arial" panose="020B0604020202020204" pitchFamily="34" charset="0"/>
              </a:rPr>
              <a:t> + 5.06312 </a:t>
            </a:r>
            <a:r>
              <a:rPr kumimoji="0" lang="en-US" altLang="zh-CN" sz="2400" i="1" dirty="0">
                <a:solidFill>
                  <a:srgbClr val="FF0000"/>
                </a:solidFill>
                <a:latin typeface="Arial" panose="020B0604020202020204" pitchFamily="34" charset="0"/>
                <a:cs typeface="Arial" panose="020B0604020202020204" pitchFamily="34" charset="0"/>
              </a:rPr>
              <a:t>a</a:t>
            </a:r>
            <a:r>
              <a:rPr kumimoji="0" lang="en-US" altLang="zh-CN" sz="2400" baseline="-25000" dirty="0">
                <a:solidFill>
                  <a:srgbClr val="FF0000"/>
                </a:solidFill>
                <a:latin typeface="Arial" panose="020B0604020202020204" pitchFamily="34" charset="0"/>
                <a:cs typeface="Arial" panose="020B0604020202020204" pitchFamily="34" charset="0"/>
              </a:rPr>
              <a:t>2</a:t>
            </a:r>
            <a:r>
              <a:rPr kumimoji="0" lang="en-US" altLang="zh-CN" sz="2400" dirty="0">
                <a:solidFill>
                  <a:srgbClr val="FF0000"/>
                </a:solidFill>
                <a:latin typeface="Arial" panose="020B0604020202020204" pitchFamily="34" charset="0"/>
                <a:cs typeface="Arial" panose="020B0604020202020204" pitchFamily="34" charset="0"/>
              </a:rPr>
              <a:t> + 5.0631 </a:t>
            </a:r>
            <a:r>
              <a:rPr kumimoji="0" lang="en-US" altLang="zh-CN" sz="2400" i="1" dirty="0">
                <a:solidFill>
                  <a:srgbClr val="FF0000"/>
                </a:solidFill>
                <a:latin typeface="Arial" panose="020B0604020202020204" pitchFamily="34" charset="0"/>
                <a:cs typeface="Arial" panose="020B0604020202020204" pitchFamily="34" charset="0"/>
              </a:rPr>
              <a:t>a</a:t>
            </a:r>
            <a:r>
              <a:rPr kumimoji="0" lang="en-US" altLang="zh-CN" sz="2400" baseline="-25000" dirty="0">
                <a:solidFill>
                  <a:srgbClr val="FF0000"/>
                </a:solidFill>
                <a:latin typeface="Arial" panose="020B0604020202020204" pitchFamily="34" charset="0"/>
                <a:cs typeface="Arial" panose="020B0604020202020204" pitchFamily="34" charset="0"/>
              </a:rPr>
              <a:t>1</a:t>
            </a:r>
            <a:r>
              <a:rPr kumimoji="0" lang="en-US" altLang="zh-CN" sz="2400" dirty="0">
                <a:solidFill>
                  <a:srgbClr val="FF0000"/>
                </a:solidFill>
                <a:latin typeface="Arial" panose="020B0604020202020204" pitchFamily="34" charset="0"/>
                <a:cs typeface="Arial" panose="020B0604020202020204" pitchFamily="34" charset="0"/>
              </a:rPr>
              <a:t> + </a:t>
            </a:r>
            <a:r>
              <a:rPr kumimoji="0" lang="en-US" altLang="zh-CN" sz="2400" i="1" dirty="0">
                <a:solidFill>
                  <a:srgbClr val="FF0000"/>
                </a:solidFill>
                <a:latin typeface="Arial" panose="020B0604020202020204" pitchFamily="34" charset="0"/>
                <a:cs typeface="Arial" panose="020B0604020202020204" pitchFamily="34" charset="0"/>
              </a:rPr>
              <a:t>a</a:t>
            </a:r>
            <a:r>
              <a:rPr kumimoji="0" lang="en-US" altLang="zh-CN" sz="2400" baseline="-25000" dirty="0">
                <a:solidFill>
                  <a:srgbClr val="FF0000"/>
                </a:solidFill>
                <a:latin typeface="Arial" panose="020B0604020202020204" pitchFamily="34" charset="0"/>
                <a:cs typeface="Arial" panose="020B0604020202020204" pitchFamily="34" charset="0"/>
              </a:rPr>
              <a:t>0</a:t>
            </a:r>
            <a:r>
              <a:rPr kumimoji="0" lang="en-US" altLang="zh-CN" sz="2400" dirty="0">
                <a:solidFill>
                  <a:srgbClr val="FF0000"/>
                </a:solidFill>
                <a:latin typeface="Arial" panose="020B0604020202020204" pitchFamily="34" charset="0"/>
                <a:cs typeface="Arial" panose="020B0604020202020204" pitchFamily="34" charset="0"/>
              </a:rPr>
              <a:t> = 39</a:t>
            </a:r>
          </a:p>
          <a:p>
            <a:pPr eaLnBrk="1" hangingPunct="1"/>
            <a:endParaRPr kumimoji="0" lang="zh-CN" altLang="en-US" sz="2400" dirty="0">
              <a:solidFill>
                <a:schemeClr val="folHlink"/>
              </a:solidFill>
              <a:latin typeface="Arial" panose="020B0604020202020204" pitchFamily="34" charset="0"/>
              <a:cs typeface="Arial" panose="020B0604020202020204" pitchFamily="34" charset="0"/>
            </a:endParaRPr>
          </a:p>
          <a:p>
            <a:pPr eaLnBrk="1" hangingPunct="1">
              <a:buFont typeface="Wingdings" pitchFamily="2" charset="2"/>
              <a:buNone/>
            </a:pPr>
            <a:r>
              <a:rPr kumimoji="0" lang="zh-CN" altLang="en-US" sz="2400" b="1" dirty="0">
                <a:solidFill>
                  <a:srgbClr val="000080"/>
                </a:solidFill>
                <a:latin typeface="Arial" panose="020B0604020202020204" pitchFamily="34" charset="0"/>
                <a:cs typeface="Arial" panose="020B0604020202020204" pitchFamily="34" charset="0"/>
              </a:rPr>
              <a:t>解上述方程组，得    </a:t>
            </a:r>
            <a:r>
              <a:rPr kumimoji="0" lang="en-US" altLang="zh-CN" sz="2400" i="1" dirty="0">
                <a:solidFill>
                  <a:srgbClr val="FF0000"/>
                </a:solidFill>
                <a:latin typeface="Arial" panose="020B0604020202020204" pitchFamily="34" charset="0"/>
                <a:cs typeface="Arial" panose="020B0604020202020204" pitchFamily="34" charset="0"/>
              </a:rPr>
              <a:t>a</a:t>
            </a:r>
            <a:r>
              <a:rPr kumimoji="0" lang="en-US" altLang="zh-CN" sz="2400" baseline="-25000" dirty="0">
                <a:solidFill>
                  <a:srgbClr val="FF0000"/>
                </a:solidFill>
                <a:latin typeface="Arial" panose="020B0604020202020204" pitchFamily="34" charset="0"/>
                <a:cs typeface="Arial" panose="020B0604020202020204" pitchFamily="34" charset="0"/>
              </a:rPr>
              <a:t>3</a:t>
            </a:r>
            <a:r>
              <a:rPr kumimoji="0" lang="en-US" altLang="zh-CN" sz="2400" dirty="0">
                <a:solidFill>
                  <a:srgbClr val="FF0000"/>
                </a:solidFill>
                <a:latin typeface="Arial" panose="020B0604020202020204" pitchFamily="34" charset="0"/>
                <a:cs typeface="Arial" panose="020B0604020202020204" pitchFamily="34" charset="0"/>
              </a:rPr>
              <a:t>=</a:t>
            </a:r>
            <a:r>
              <a:rPr kumimoji="0" lang="zh-CN" altLang="en-US" sz="2400" dirty="0">
                <a:solidFill>
                  <a:srgbClr val="FF0000"/>
                </a:solidFill>
                <a:latin typeface="Arial" panose="020B0604020202020204" pitchFamily="34" charset="0"/>
                <a:cs typeface="Arial" panose="020B0604020202020204" pitchFamily="34" charset="0"/>
              </a:rPr>
              <a:t>－</a:t>
            </a:r>
            <a:r>
              <a:rPr kumimoji="0" lang="en-US" altLang="zh-CN" sz="2400" dirty="0">
                <a:solidFill>
                  <a:srgbClr val="FF0000"/>
                </a:solidFill>
                <a:latin typeface="Arial" panose="020B0604020202020204" pitchFamily="34" charset="0"/>
                <a:cs typeface="Arial" panose="020B0604020202020204" pitchFamily="34" charset="0"/>
              </a:rPr>
              <a:t>0.2346989</a:t>
            </a:r>
            <a:r>
              <a:rPr kumimoji="0" lang="zh-CN" altLang="en-US" sz="2400" dirty="0">
                <a:solidFill>
                  <a:srgbClr val="FF0000"/>
                </a:solidFill>
                <a:latin typeface="Arial" panose="020B0604020202020204" pitchFamily="34" charset="0"/>
                <a:cs typeface="Arial" panose="020B0604020202020204" pitchFamily="34" charset="0"/>
              </a:rPr>
              <a:t>，</a:t>
            </a:r>
            <a:r>
              <a:rPr kumimoji="0" lang="en-US" altLang="zh-CN" sz="2400" i="1" dirty="0">
                <a:solidFill>
                  <a:srgbClr val="FF0000"/>
                </a:solidFill>
                <a:latin typeface="Arial" panose="020B0604020202020204" pitchFamily="34" charset="0"/>
                <a:cs typeface="Arial" panose="020B0604020202020204" pitchFamily="34" charset="0"/>
              </a:rPr>
              <a:t>a</a:t>
            </a:r>
            <a:r>
              <a:rPr kumimoji="0" lang="en-US" altLang="zh-CN" sz="2400" baseline="-25000" dirty="0">
                <a:solidFill>
                  <a:srgbClr val="FF0000"/>
                </a:solidFill>
                <a:latin typeface="Arial" panose="020B0604020202020204" pitchFamily="34" charset="0"/>
                <a:cs typeface="Arial" panose="020B0604020202020204" pitchFamily="34" charset="0"/>
              </a:rPr>
              <a:t>2</a:t>
            </a:r>
            <a:r>
              <a:rPr kumimoji="0" lang="en-US" altLang="zh-CN" sz="2400" dirty="0">
                <a:solidFill>
                  <a:srgbClr val="FF0000"/>
                </a:solidFill>
                <a:latin typeface="Arial" panose="020B0604020202020204" pitchFamily="34" charset="0"/>
                <a:cs typeface="Arial" panose="020B0604020202020204" pitchFamily="34" charset="0"/>
              </a:rPr>
              <a:t>=6.120273</a:t>
            </a:r>
            <a:r>
              <a:rPr kumimoji="0" lang="zh-CN" altLang="en-US" sz="2400" dirty="0">
                <a:solidFill>
                  <a:srgbClr val="FF0000"/>
                </a:solidFill>
                <a:latin typeface="Arial" panose="020B0604020202020204" pitchFamily="34" charset="0"/>
                <a:cs typeface="Arial" panose="020B0604020202020204" pitchFamily="34" charset="0"/>
              </a:rPr>
              <a:t>，</a:t>
            </a:r>
            <a:r>
              <a:rPr kumimoji="0" lang="en-US" altLang="zh-CN" sz="2400" dirty="0">
                <a:solidFill>
                  <a:schemeClr val="folHlink"/>
                </a:solidFill>
                <a:latin typeface="Arial" panose="020B0604020202020204" pitchFamily="34" charset="0"/>
                <a:cs typeface="Arial" panose="020B0604020202020204" pitchFamily="34" charset="0"/>
              </a:rPr>
              <a:t> </a:t>
            </a:r>
          </a:p>
          <a:p>
            <a:pPr eaLnBrk="1" hangingPunct="1">
              <a:buFont typeface="Wingdings" pitchFamily="2" charset="2"/>
              <a:buNone/>
            </a:pPr>
            <a:r>
              <a:rPr kumimoji="0" lang="en-US" altLang="zh-CN" sz="2400" dirty="0">
                <a:solidFill>
                  <a:schemeClr val="folHlink"/>
                </a:solidFill>
                <a:latin typeface="Arial" panose="020B0604020202020204" pitchFamily="34" charset="0"/>
                <a:cs typeface="Arial" panose="020B0604020202020204" pitchFamily="34" charset="0"/>
              </a:rPr>
              <a:t>				 </a:t>
            </a:r>
            <a:r>
              <a:rPr kumimoji="0" lang="en-US" altLang="zh-CN" sz="2400" i="1" dirty="0">
                <a:solidFill>
                  <a:srgbClr val="FF0000"/>
                </a:solidFill>
                <a:latin typeface="Arial" panose="020B0604020202020204" pitchFamily="34" charset="0"/>
                <a:cs typeface="Arial" panose="020B0604020202020204" pitchFamily="34" charset="0"/>
              </a:rPr>
              <a:t>a</a:t>
            </a:r>
            <a:r>
              <a:rPr kumimoji="0" lang="en-US" altLang="zh-CN" sz="2400" baseline="-25000" dirty="0">
                <a:solidFill>
                  <a:srgbClr val="FF0000"/>
                </a:solidFill>
                <a:latin typeface="Arial" panose="020B0604020202020204" pitchFamily="34" charset="0"/>
                <a:cs typeface="Arial" panose="020B0604020202020204" pitchFamily="34" charset="0"/>
              </a:rPr>
              <a:t>1</a:t>
            </a:r>
            <a:r>
              <a:rPr kumimoji="0" lang="en-US" altLang="zh-CN" sz="2400" dirty="0">
                <a:solidFill>
                  <a:srgbClr val="FF0000"/>
                </a:solidFill>
                <a:latin typeface="Arial" panose="020B0604020202020204" pitchFamily="34" charset="0"/>
                <a:cs typeface="Arial" panose="020B0604020202020204" pitchFamily="34" charset="0"/>
              </a:rPr>
              <a:t>=</a:t>
            </a:r>
            <a:r>
              <a:rPr kumimoji="0" lang="zh-CN" altLang="en-US" sz="2400" dirty="0">
                <a:solidFill>
                  <a:srgbClr val="FF0000"/>
                </a:solidFill>
                <a:latin typeface="Arial" panose="020B0604020202020204" pitchFamily="34" charset="0"/>
                <a:cs typeface="Arial" panose="020B0604020202020204" pitchFamily="34" charset="0"/>
              </a:rPr>
              <a:t>－</a:t>
            </a:r>
            <a:r>
              <a:rPr kumimoji="0" lang="en-US" altLang="zh-CN" sz="2400" dirty="0">
                <a:solidFill>
                  <a:srgbClr val="FF0000"/>
                </a:solidFill>
                <a:latin typeface="Arial" panose="020B0604020202020204" pitchFamily="34" charset="0"/>
                <a:cs typeface="Arial" panose="020B0604020202020204" pitchFamily="34" charset="0"/>
              </a:rPr>
              <a:t>59.28043</a:t>
            </a:r>
            <a:r>
              <a:rPr kumimoji="0" lang="zh-CN" altLang="en-US" sz="2400" dirty="0">
                <a:solidFill>
                  <a:srgbClr val="FF0000"/>
                </a:solidFill>
                <a:latin typeface="Arial" panose="020B0604020202020204" pitchFamily="34" charset="0"/>
                <a:cs typeface="Arial" panose="020B0604020202020204" pitchFamily="34" charset="0"/>
              </a:rPr>
              <a:t>，</a:t>
            </a:r>
            <a:r>
              <a:rPr kumimoji="0" lang="en-US" altLang="zh-CN" sz="2400" i="1" dirty="0">
                <a:solidFill>
                  <a:srgbClr val="FF0000"/>
                </a:solidFill>
                <a:latin typeface="Arial" panose="020B0604020202020204" pitchFamily="34" charset="0"/>
                <a:cs typeface="Arial" panose="020B0604020202020204" pitchFamily="34" charset="0"/>
              </a:rPr>
              <a:t>a</a:t>
            </a:r>
            <a:r>
              <a:rPr kumimoji="0" lang="en-US" altLang="zh-CN" sz="2400" dirty="0">
                <a:solidFill>
                  <a:srgbClr val="FF0000"/>
                </a:solidFill>
                <a:latin typeface="Arial" panose="020B0604020202020204" pitchFamily="34" charset="0"/>
                <a:cs typeface="Arial" panose="020B0604020202020204" pitchFamily="34" charset="0"/>
              </a:rPr>
              <a:t>0 =  212.7118</a:t>
            </a:r>
          </a:p>
          <a:p>
            <a:pPr eaLnBrk="1" hangingPunct="1">
              <a:buFont typeface="Wingdings" pitchFamily="2" charset="2"/>
              <a:buNone/>
            </a:pPr>
            <a:r>
              <a:rPr kumimoji="0" lang="zh-CN" altLang="en-US" sz="2400" b="1" dirty="0" smtClean="0">
                <a:solidFill>
                  <a:srgbClr val="000080"/>
                </a:solidFill>
                <a:latin typeface="Arial" panose="020B0604020202020204" pitchFamily="34" charset="0"/>
                <a:cs typeface="Arial" panose="020B0604020202020204" pitchFamily="34" charset="0"/>
              </a:rPr>
              <a:t>则</a:t>
            </a:r>
            <a:r>
              <a:rPr kumimoji="0" lang="zh-CN" altLang="en-US" sz="2400" b="1" dirty="0">
                <a:solidFill>
                  <a:srgbClr val="000080"/>
                </a:solidFill>
                <a:latin typeface="Arial" panose="020B0604020202020204" pitchFamily="34" charset="0"/>
                <a:cs typeface="Arial" panose="020B0604020202020204" pitchFamily="34" charset="0"/>
              </a:rPr>
              <a:t>所求的插值多项式为： </a:t>
            </a:r>
          </a:p>
          <a:p>
            <a:pPr eaLnBrk="1" hangingPunct="1">
              <a:buFont typeface="Wingdings" pitchFamily="2" charset="2"/>
              <a:buNone/>
            </a:pPr>
            <a:r>
              <a:rPr kumimoji="0" lang="zh-CN" altLang="en-US" sz="2400" dirty="0">
                <a:solidFill>
                  <a:srgbClr val="000080"/>
                </a:solidFill>
                <a:latin typeface="Arial" panose="020B0604020202020204" pitchFamily="34" charset="0"/>
                <a:cs typeface="Arial" panose="020B0604020202020204" pitchFamily="34" charset="0"/>
              </a:rPr>
              <a:t>  </a:t>
            </a:r>
            <a:r>
              <a:rPr kumimoji="0" lang="en-US" altLang="zh-CN" sz="2400" dirty="0">
                <a:solidFill>
                  <a:srgbClr val="000080"/>
                </a:solidFill>
                <a:latin typeface="Arial" panose="020B0604020202020204" pitchFamily="34" charset="0"/>
                <a:cs typeface="Arial" panose="020B0604020202020204" pitchFamily="34" charset="0"/>
              </a:rPr>
              <a:t>t=P</a:t>
            </a:r>
            <a:r>
              <a:rPr kumimoji="0" lang="en-US" altLang="zh-CN" sz="2400" baseline="-25000" dirty="0">
                <a:solidFill>
                  <a:srgbClr val="000080"/>
                </a:solidFill>
                <a:latin typeface="Arial" panose="020B0604020202020204" pitchFamily="34" charset="0"/>
                <a:cs typeface="Arial" panose="020B0604020202020204" pitchFamily="34" charset="0"/>
              </a:rPr>
              <a:t>3</a:t>
            </a:r>
            <a:r>
              <a:rPr kumimoji="0" lang="en-US" altLang="zh-CN" sz="2400" dirty="0">
                <a:solidFill>
                  <a:srgbClr val="000080"/>
                </a:solidFill>
                <a:latin typeface="Arial" panose="020B0604020202020204" pitchFamily="34" charset="0"/>
                <a:cs typeface="Arial" panose="020B0604020202020204" pitchFamily="34" charset="0"/>
              </a:rPr>
              <a:t>(R)= </a:t>
            </a:r>
            <a:r>
              <a:rPr kumimoji="0" lang="zh-CN" altLang="en-US" sz="2400" dirty="0">
                <a:solidFill>
                  <a:srgbClr val="000080"/>
                </a:solidFill>
                <a:latin typeface="Arial" panose="020B0604020202020204" pitchFamily="34" charset="0"/>
                <a:cs typeface="Arial" panose="020B0604020202020204" pitchFamily="34" charset="0"/>
              </a:rPr>
              <a:t>－</a:t>
            </a:r>
            <a:r>
              <a:rPr kumimoji="0" lang="en-US" altLang="zh-CN" sz="2400" dirty="0">
                <a:solidFill>
                  <a:srgbClr val="000080"/>
                </a:solidFill>
                <a:latin typeface="Arial" panose="020B0604020202020204" pitchFamily="34" charset="0"/>
                <a:cs typeface="Arial" panose="020B0604020202020204" pitchFamily="34" charset="0"/>
              </a:rPr>
              <a:t>0.2346989 R</a:t>
            </a:r>
            <a:r>
              <a:rPr kumimoji="0" lang="en-US" altLang="zh-CN" sz="2400" baseline="30000" dirty="0">
                <a:solidFill>
                  <a:srgbClr val="000080"/>
                </a:solidFill>
                <a:latin typeface="Arial" panose="020B0604020202020204" pitchFamily="34" charset="0"/>
                <a:cs typeface="Arial" panose="020B0604020202020204" pitchFamily="34" charset="0"/>
              </a:rPr>
              <a:t>3</a:t>
            </a:r>
            <a:r>
              <a:rPr kumimoji="0" lang="en-US" altLang="zh-CN" sz="2400" dirty="0">
                <a:solidFill>
                  <a:srgbClr val="000080"/>
                </a:solidFill>
                <a:latin typeface="Arial" panose="020B0604020202020204" pitchFamily="34" charset="0"/>
                <a:cs typeface="Arial" panose="020B0604020202020204" pitchFamily="34" charset="0"/>
              </a:rPr>
              <a:t> + 6.120273 R</a:t>
            </a:r>
            <a:r>
              <a:rPr kumimoji="0" lang="en-US" altLang="zh-CN" sz="2400" baseline="30000" dirty="0">
                <a:solidFill>
                  <a:srgbClr val="000080"/>
                </a:solidFill>
                <a:latin typeface="Arial" panose="020B0604020202020204" pitchFamily="34" charset="0"/>
                <a:cs typeface="Arial" panose="020B0604020202020204" pitchFamily="34" charset="0"/>
              </a:rPr>
              <a:t>2</a:t>
            </a:r>
            <a:r>
              <a:rPr kumimoji="0" lang="zh-CN" altLang="en-US" sz="2400" dirty="0">
                <a:solidFill>
                  <a:srgbClr val="000080"/>
                </a:solidFill>
                <a:latin typeface="Arial" panose="020B0604020202020204" pitchFamily="34" charset="0"/>
                <a:cs typeface="Arial" panose="020B0604020202020204" pitchFamily="34" charset="0"/>
              </a:rPr>
              <a:t>－</a:t>
            </a:r>
            <a:r>
              <a:rPr kumimoji="0" lang="en-US" altLang="zh-CN" sz="2400" dirty="0">
                <a:solidFill>
                  <a:srgbClr val="000080"/>
                </a:solidFill>
                <a:latin typeface="Arial" panose="020B0604020202020204" pitchFamily="34" charset="0"/>
                <a:cs typeface="Arial" panose="020B0604020202020204" pitchFamily="34" charset="0"/>
              </a:rPr>
              <a:t>59.28043 R +  		212.7118</a:t>
            </a:r>
            <a:endParaRPr kumimoji="0" lang="en-US" altLang="zh-CN" sz="1800" dirty="0">
              <a:solidFill>
                <a:srgbClr val="000080"/>
              </a:solidFill>
              <a:latin typeface="Arial" panose="020B0604020202020204" pitchFamily="34" charset="0"/>
              <a:cs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107504" y="668700"/>
            <a:ext cx="8712968" cy="3408372"/>
          </a:xfrm>
        </p:spPr>
        <p:txBody>
          <a:bodyPr/>
          <a:lstStyle/>
          <a:p>
            <a:pPr>
              <a:spcBef>
                <a:spcPct val="0"/>
              </a:spcBef>
              <a:buSzPct val="100000"/>
              <a:buFont typeface="Wingdings" panose="05000000000000000000" pitchFamily="2" charset="2"/>
              <a:buChar char="p"/>
            </a:pPr>
            <a:r>
              <a:rPr lang="zh-CN" altLang="en-US" sz="2400" b="1" dirty="0" smtClean="0">
                <a:solidFill>
                  <a:srgbClr val="000080"/>
                </a:solidFill>
                <a:latin typeface="宋体" pitchFamily="2" charset="-122"/>
              </a:rPr>
              <a:t>分段插值</a:t>
            </a:r>
            <a:r>
              <a:rPr lang="zh-CN" altLang="en-US" sz="2400" b="1" dirty="0">
                <a:solidFill>
                  <a:srgbClr val="000080"/>
                </a:solidFill>
                <a:latin typeface="宋体" pitchFamily="2" charset="-122"/>
              </a:rPr>
              <a:t>法是将被逼近的函数根据其变化情况分成几段，然后将每一段区间分别用直线或抛物线去逼近</a:t>
            </a:r>
            <a:r>
              <a:rPr lang="zh-CN" altLang="en-US" sz="2400" b="1" dirty="0" smtClean="0">
                <a:solidFill>
                  <a:srgbClr val="000080"/>
                </a:solidFill>
                <a:latin typeface="宋体" pitchFamily="2" charset="-122"/>
              </a:rPr>
              <a:t>。</a:t>
            </a:r>
            <a:endParaRPr lang="en-US" altLang="zh-CN" sz="2400" b="1" dirty="0" smtClean="0">
              <a:solidFill>
                <a:srgbClr val="000080"/>
              </a:solidFill>
              <a:latin typeface="宋体" pitchFamily="2" charset="-122"/>
            </a:endParaRPr>
          </a:p>
          <a:p>
            <a:pPr>
              <a:spcBef>
                <a:spcPct val="0"/>
              </a:spcBef>
              <a:buSzPct val="100000"/>
              <a:buFont typeface="Wingdings" panose="05000000000000000000" pitchFamily="2" charset="2"/>
              <a:buChar char="p"/>
            </a:pPr>
            <a:endParaRPr lang="zh-CN" altLang="en-US" sz="2400" b="1" dirty="0">
              <a:solidFill>
                <a:srgbClr val="000080"/>
              </a:solidFill>
              <a:latin typeface="宋体" pitchFamily="2" charset="-122"/>
            </a:endParaRPr>
          </a:p>
          <a:p>
            <a:pPr>
              <a:spcBef>
                <a:spcPct val="0"/>
              </a:spcBef>
              <a:buSzPct val="100000"/>
              <a:buFont typeface="Wingdings" panose="05000000000000000000" pitchFamily="2" charset="2"/>
              <a:buChar char="p"/>
            </a:pPr>
            <a:r>
              <a:rPr lang="zh-CN" altLang="en-US" sz="2400" b="1" dirty="0">
                <a:solidFill>
                  <a:srgbClr val="000080"/>
                </a:solidFill>
                <a:latin typeface="宋体" pitchFamily="2" charset="-122"/>
              </a:rPr>
              <a:t>分段插值的分段点的选取可按实际曲线的情况灵活决定，既可以采用等距分段法，又可采用非等距分段法</a:t>
            </a:r>
            <a:r>
              <a:rPr lang="zh-CN" altLang="en-US" sz="2400" b="1" dirty="0" smtClean="0">
                <a:solidFill>
                  <a:srgbClr val="000080"/>
                </a:solidFill>
                <a:latin typeface="宋体" pitchFamily="2" charset="-122"/>
              </a:rPr>
              <a:t>。</a:t>
            </a:r>
            <a:endParaRPr lang="en-US" altLang="zh-CN" sz="2400" b="1" dirty="0" smtClean="0">
              <a:solidFill>
                <a:srgbClr val="000080"/>
              </a:solidFill>
              <a:latin typeface="宋体" pitchFamily="2" charset="-122"/>
            </a:endParaRPr>
          </a:p>
          <a:p>
            <a:pPr>
              <a:spcBef>
                <a:spcPct val="0"/>
              </a:spcBef>
              <a:buSzPct val="100000"/>
              <a:buFont typeface="Wingdings" panose="05000000000000000000" pitchFamily="2" charset="2"/>
              <a:buChar char="p"/>
            </a:pPr>
            <a:endParaRPr lang="en-US" altLang="zh-CN" sz="2400" b="1" dirty="0" smtClean="0">
              <a:solidFill>
                <a:srgbClr val="000080"/>
              </a:solidFill>
              <a:latin typeface="宋体" pitchFamily="2" charset="-122"/>
            </a:endParaRPr>
          </a:p>
          <a:p>
            <a:pPr>
              <a:spcBef>
                <a:spcPct val="0"/>
              </a:spcBef>
              <a:buSzPct val="100000"/>
              <a:buFont typeface="Wingdings" panose="05000000000000000000" pitchFamily="2" charset="2"/>
              <a:buChar char="p"/>
            </a:pPr>
            <a:r>
              <a:rPr lang="zh-CN" altLang="en-US" sz="2400" b="1" dirty="0">
                <a:solidFill>
                  <a:srgbClr val="000080"/>
                </a:solidFill>
                <a:latin typeface="宋体" pitchFamily="2" charset="-122"/>
              </a:rPr>
              <a:t>在上例热敏电阻温度</a:t>
            </a:r>
            <a:r>
              <a:rPr lang="en-US" altLang="zh-CN" sz="2400" b="1" dirty="0">
                <a:solidFill>
                  <a:srgbClr val="000080"/>
                </a:solidFill>
                <a:latin typeface="宋体" pitchFamily="2" charset="-122"/>
              </a:rPr>
              <a:t>t</a:t>
            </a:r>
            <a:r>
              <a:rPr lang="zh-CN" altLang="en-US" sz="2400" b="1" dirty="0">
                <a:solidFill>
                  <a:srgbClr val="000080"/>
                </a:solidFill>
                <a:latin typeface="宋体" pitchFamily="2" charset="-122"/>
              </a:rPr>
              <a:t>与阻值</a:t>
            </a:r>
            <a:r>
              <a:rPr lang="en-US" altLang="zh-CN" sz="2400" b="1" dirty="0">
                <a:solidFill>
                  <a:srgbClr val="000080"/>
                </a:solidFill>
                <a:latin typeface="宋体" pitchFamily="2" charset="-122"/>
              </a:rPr>
              <a:t>R</a:t>
            </a:r>
            <a:r>
              <a:rPr lang="zh-CN" altLang="en-US" sz="2400" b="1" dirty="0">
                <a:solidFill>
                  <a:srgbClr val="000080"/>
                </a:solidFill>
                <a:latin typeface="宋体" pitchFamily="2" charset="-122"/>
              </a:rPr>
              <a:t>的插值多项式，可采用分段线性插值公式（也称分段线性化），用多段折线代替曲线进行计算。</a:t>
            </a:r>
          </a:p>
          <a:p>
            <a:pPr>
              <a:spcBef>
                <a:spcPct val="0"/>
              </a:spcBef>
              <a:buSzPct val="100000"/>
              <a:buFont typeface="Wingdings" panose="05000000000000000000" pitchFamily="2" charset="2"/>
              <a:buChar char="p"/>
            </a:pPr>
            <a:endParaRPr lang="zh-CN" altLang="en-US" sz="2400" b="1" dirty="0">
              <a:solidFill>
                <a:srgbClr val="000080"/>
              </a:solidFill>
              <a:latin typeface="宋体" pitchFamily="2" charset="-122"/>
            </a:endParaRPr>
          </a:p>
          <a:p>
            <a:pPr eaLnBrk="1" hangingPunct="1">
              <a:spcBef>
                <a:spcPct val="0"/>
              </a:spcBef>
              <a:buSzPct val="100000"/>
              <a:buFont typeface="Wingdings" panose="05000000000000000000" pitchFamily="2" charset="2"/>
              <a:buChar char="p"/>
            </a:pPr>
            <a:endParaRPr kumimoji="0" lang="en-US" altLang="zh-CN" sz="2400" b="1" dirty="0" smtClean="0">
              <a:solidFill>
                <a:srgbClr val="000080"/>
              </a:solidFill>
              <a:latin typeface="宋体" pitchFamily="2" charset="-122"/>
            </a:endParaRPr>
          </a:p>
          <a:p>
            <a:pPr eaLnBrk="1" hangingPunct="1">
              <a:spcBef>
                <a:spcPct val="0"/>
              </a:spcBef>
              <a:buSzPct val="100000"/>
              <a:buFont typeface="Wingdings" panose="05000000000000000000" pitchFamily="2" charset="2"/>
              <a:buChar char="p"/>
            </a:pPr>
            <a:endParaRPr kumimoji="0" lang="zh-CN" altLang="en-US" sz="2400" b="1" dirty="0">
              <a:solidFill>
                <a:srgbClr val="000080"/>
              </a:solidFill>
              <a:latin typeface="宋体" pitchFamily="2" charset="-122"/>
            </a:endParaRPr>
          </a:p>
        </p:txBody>
      </p:sp>
      <p:pic>
        <p:nvPicPr>
          <p:cNvPr id="47107" name="Picture 7"/>
          <p:cNvPicPr>
            <a:picLocks noChangeAspect="1" noChangeArrowheads="1"/>
          </p:cNvPicPr>
          <p:nvPr/>
        </p:nvPicPr>
        <p:blipFill>
          <a:blip r:embed="rId2" cstate="print"/>
          <a:srcRect/>
          <a:stretch>
            <a:fillRect/>
          </a:stretch>
        </p:blipFill>
        <p:spPr bwMode="auto">
          <a:xfrm>
            <a:off x="2339752" y="3766487"/>
            <a:ext cx="3959101" cy="2637394"/>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idx="1"/>
          </p:nvPr>
        </p:nvSpPr>
        <p:spPr>
          <a:xfrm>
            <a:off x="395288" y="981075"/>
            <a:ext cx="8208962" cy="4679950"/>
          </a:xfrm>
        </p:spPr>
        <p:txBody>
          <a:bodyPr/>
          <a:lstStyle/>
          <a:p>
            <a:pPr eaLnBrk="1" hangingPunct="1">
              <a:spcBef>
                <a:spcPct val="0"/>
              </a:spcBef>
              <a:buFont typeface="Wingdings" pitchFamily="2" charset="2"/>
              <a:buNone/>
            </a:pPr>
            <a:r>
              <a:rPr kumimoji="0" lang="zh-CN" altLang="en-US" sz="2400" b="1" dirty="0">
                <a:solidFill>
                  <a:srgbClr val="000080"/>
                </a:solidFill>
              </a:rPr>
              <a:t>	</a:t>
            </a:r>
            <a:r>
              <a:rPr kumimoji="0" lang="zh-CN" altLang="en-US" sz="2400" b="1" dirty="0">
                <a:solidFill>
                  <a:srgbClr val="000080"/>
                </a:solidFill>
                <a:latin typeface="宋体" pitchFamily="2" charset="-122"/>
              </a:rPr>
              <a:t>图中曲线为热敏电阻的负温度</a:t>
            </a:r>
            <a:r>
              <a:rPr kumimoji="0" lang="en-US" altLang="zh-CN" sz="2400" b="1" dirty="0">
                <a:solidFill>
                  <a:srgbClr val="000080"/>
                </a:solidFill>
                <a:latin typeface="宋体" pitchFamily="2" charset="-122"/>
              </a:rPr>
              <a:t>-</a:t>
            </a:r>
            <a:r>
              <a:rPr kumimoji="0" lang="zh-CN" altLang="en-US" sz="2400" b="1" dirty="0">
                <a:solidFill>
                  <a:srgbClr val="000080"/>
                </a:solidFill>
                <a:latin typeface="宋体" pitchFamily="2" charset="-122"/>
              </a:rPr>
              <a:t>电阻特性，</a:t>
            </a:r>
            <a:r>
              <a:rPr kumimoji="0" lang="zh-CN" altLang="en-US" sz="2400" b="1" dirty="0">
                <a:solidFill>
                  <a:srgbClr val="FF0000"/>
                </a:solidFill>
                <a:latin typeface="宋体" pitchFamily="2" charset="-122"/>
              </a:rPr>
              <a:t>折线</a:t>
            </a:r>
            <a:r>
              <a:rPr kumimoji="0" lang="en-US" altLang="zh-CN" sz="2400" b="1" dirty="0">
                <a:solidFill>
                  <a:srgbClr val="FF0000"/>
                </a:solidFill>
                <a:latin typeface="宋体" pitchFamily="2" charset="-122"/>
              </a:rPr>
              <a:t>L0</a:t>
            </a:r>
            <a:r>
              <a:rPr kumimoji="0" lang="zh-CN" altLang="en-US" sz="2400" b="1" dirty="0">
                <a:solidFill>
                  <a:srgbClr val="FF0000"/>
                </a:solidFill>
                <a:latin typeface="宋体" pitchFamily="2" charset="-122"/>
              </a:rPr>
              <a:t>、</a:t>
            </a:r>
            <a:r>
              <a:rPr kumimoji="0" lang="en-US" altLang="zh-CN" sz="2400" b="1" dirty="0">
                <a:solidFill>
                  <a:srgbClr val="FF0000"/>
                </a:solidFill>
                <a:latin typeface="宋体" pitchFamily="2" charset="-122"/>
              </a:rPr>
              <a:t>L1</a:t>
            </a:r>
            <a:r>
              <a:rPr kumimoji="0" lang="zh-CN" altLang="en-US" sz="2400" b="1" dirty="0">
                <a:solidFill>
                  <a:srgbClr val="FF0000"/>
                </a:solidFill>
                <a:latin typeface="宋体" pitchFamily="2" charset="-122"/>
              </a:rPr>
              <a:t>、</a:t>
            </a:r>
            <a:r>
              <a:rPr kumimoji="0" lang="en-US" altLang="zh-CN" sz="2400" b="1" dirty="0">
                <a:solidFill>
                  <a:srgbClr val="FF0000"/>
                </a:solidFill>
                <a:latin typeface="宋体" pitchFamily="2" charset="-122"/>
              </a:rPr>
              <a:t>L2</a:t>
            </a:r>
            <a:r>
              <a:rPr kumimoji="0" lang="zh-CN" altLang="en-US" sz="2400" b="1" dirty="0">
                <a:solidFill>
                  <a:srgbClr val="FF0000"/>
                </a:solidFill>
                <a:latin typeface="宋体" pitchFamily="2" charset="-122"/>
              </a:rPr>
              <a:t>代替或逼近曲线</a:t>
            </a:r>
            <a:r>
              <a:rPr kumimoji="0" lang="zh-CN" altLang="en-US" sz="2400" b="1" dirty="0">
                <a:solidFill>
                  <a:srgbClr val="000080"/>
                </a:solidFill>
                <a:latin typeface="宋体" pitchFamily="2" charset="-122"/>
              </a:rPr>
              <a:t>。当获取某个采样值</a:t>
            </a:r>
            <a:r>
              <a:rPr kumimoji="0" lang="en-US" altLang="zh-CN" sz="2400" b="1" dirty="0">
                <a:solidFill>
                  <a:srgbClr val="000080"/>
                </a:solidFill>
                <a:latin typeface="宋体" pitchFamily="2" charset="-122"/>
              </a:rPr>
              <a:t>R</a:t>
            </a:r>
            <a:r>
              <a:rPr kumimoji="0" lang="zh-CN" altLang="en-US" sz="2400" b="1" dirty="0">
                <a:solidFill>
                  <a:srgbClr val="000080"/>
                </a:solidFill>
                <a:latin typeface="宋体" pitchFamily="2" charset="-122"/>
              </a:rPr>
              <a:t>后，先判断</a:t>
            </a:r>
            <a:r>
              <a:rPr kumimoji="0" lang="en-US" altLang="zh-CN" sz="2400" b="1" dirty="0">
                <a:solidFill>
                  <a:srgbClr val="000080"/>
                </a:solidFill>
                <a:latin typeface="宋体" pitchFamily="2" charset="-122"/>
              </a:rPr>
              <a:t>R</a:t>
            </a:r>
            <a:r>
              <a:rPr kumimoji="0" lang="zh-CN" altLang="en-US" sz="2400" b="1" dirty="0">
                <a:solidFill>
                  <a:srgbClr val="000080"/>
                </a:solidFill>
                <a:latin typeface="宋体" pitchFamily="2" charset="-122"/>
              </a:rPr>
              <a:t>的大小处于哪一折线段内，然后就可按相应段的线性化公式计算出标度变换值。</a:t>
            </a:r>
          </a:p>
          <a:p>
            <a:pPr eaLnBrk="1" hangingPunct="1">
              <a:spcBef>
                <a:spcPct val="0"/>
              </a:spcBef>
            </a:pPr>
            <a:endParaRPr kumimoji="0" lang="zh-CN" altLang="en-US" sz="2400" b="1" dirty="0">
              <a:solidFill>
                <a:srgbClr val="000080"/>
              </a:solidFill>
              <a:latin typeface="宋体" pitchFamily="2" charset="-122"/>
            </a:endParaRPr>
          </a:p>
          <a:p>
            <a:pPr algn="just" eaLnBrk="1" hangingPunct="1">
              <a:spcBef>
                <a:spcPct val="0"/>
              </a:spcBef>
              <a:buFont typeface="Wingdings" pitchFamily="2" charset="2"/>
              <a:buNone/>
            </a:pPr>
            <a:r>
              <a:rPr lang="zh-CN" altLang="en-US" sz="2400" b="1" dirty="0">
                <a:solidFill>
                  <a:srgbClr val="000080"/>
                </a:solidFill>
                <a:latin typeface="宋体" pitchFamily="2" charset="-122"/>
              </a:rPr>
              <a:t>	在实际采用分段线性插值实现标度转换时，</a:t>
            </a:r>
            <a:r>
              <a:rPr lang="zh-CN" altLang="en-US" sz="2400" b="1" dirty="0">
                <a:solidFill>
                  <a:srgbClr val="FF0000"/>
                </a:solidFill>
                <a:latin typeface="宋体" pitchFamily="2" charset="-122"/>
              </a:rPr>
              <a:t>一般步骤：</a:t>
            </a:r>
            <a:endParaRPr lang="zh-CN" altLang="en-US" sz="2400" b="1" dirty="0">
              <a:solidFill>
                <a:srgbClr val="000080"/>
              </a:solidFill>
              <a:latin typeface="宋体" pitchFamily="2" charset="-122"/>
            </a:endParaRPr>
          </a:p>
          <a:p>
            <a:pPr algn="just" eaLnBrk="1" hangingPunct="1">
              <a:spcBef>
                <a:spcPct val="0"/>
              </a:spcBef>
              <a:buFont typeface="Wingdings" panose="05000000000000000000" pitchFamily="2" charset="2"/>
              <a:buChar char="Ø"/>
            </a:pPr>
            <a:r>
              <a:rPr lang="zh-CN" altLang="en-US" sz="2400" b="1" dirty="0">
                <a:solidFill>
                  <a:srgbClr val="000080"/>
                </a:solidFill>
                <a:latin typeface="宋体" pitchFamily="2" charset="-122"/>
              </a:rPr>
              <a:t>（1）用实验的方法测出传感器输出特性曲线，应尽可能保证该曲线的精确性；</a:t>
            </a:r>
          </a:p>
          <a:p>
            <a:pPr algn="just" eaLnBrk="1" hangingPunct="1">
              <a:spcBef>
                <a:spcPct val="0"/>
              </a:spcBef>
              <a:buFont typeface="Wingdings" panose="05000000000000000000" pitchFamily="2" charset="2"/>
              <a:buChar char="Ø"/>
            </a:pPr>
            <a:r>
              <a:rPr lang="zh-CN" altLang="en-US" sz="2400" b="1" dirty="0">
                <a:solidFill>
                  <a:srgbClr val="000080"/>
                </a:solidFill>
                <a:latin typeface="宋体" pitchFamily="2" charset="-122"/>
              </a:rPr>
              <a:t>（2）选取插值点，得到各个分段插值的计算公式，将公式参数输入计算机； </a:t>
            </a:r>
          </a:p>
          <a:p>
            <a:pPr algn="just" eaLnBrk="1" hangingPunct="1">
              <a:spcBef>
                <a:spcPct val="0"/>
              </a:spcBef>
              <a:buFont typeface="Wingdings" panose="05000000000000000000" pitchFamily="2" charset="2"/>
              <a:buChar char="Ø"/>
            </a:pPr>
            <a:r>
              <a:rPr lang="zh-CN" altLang="en-US" sz="2400" b="1" dirty="0">
                <a:solidFill>
                  <a:srgbClr val="000080"/>
                </a:solidFill>
                <a:latin typeface="宋体" pitchFamily="2" charset="-122"/>
              </a:rPr>
              <a:t>（3）计算机实际数据采集时，先判断输入值所在的区域，再相应采用插值公式计算</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11515" y="908720"/>
            <a:ext cx="7772400" cy="831085"/>
          </a:xfrm>
        </p:spPr>
        <p:txBody>
          <a:bodyPr/>
          <a:lstStyle/>
          <a:p>
            <a:pPr eaLnBrk="1" hangingPunct="1"/>
            <a:r>
              <a:rPr lang="en-US" altLang="zh-CN" dirty="0">
                <a:solidFill>
                  <a:srgbClr val="C00000"/>
                </a:solidFill>
                <a:latin typeface="+mn-ea"/>
                <a:ea typeface="+mn-ea"/>
              </a:rPr>
              <a:t>3.4 </a:t>
            </a:r>
            <a:r>
              <a:rPr lang="zh-CN" altLang="en-US" dirty="0">
                <a:solidFill>
                  <a:srgbClr val="C00000"/>
                </a:solidFill>
                <a:latin typeface="+mn-ea"/>
                <a:ea typeface="+mn-ea"/>
              </a:rPr>
              <a:t>越限报警处理</a:t>
            </a:r>
          </a:p>
        </p:txBody>
      </p:sp>
      <p:sp>
        <p:nvSpPr>
          <p:cNvPr id="49155" name="Rectangle 3"/>
          <p:cNvSpPr>
            <a:spLocks noGrp="1" noChangeArrowheads="1"/>
          </p:cNvSpPr>
          <p:nvPr>
            <p:ph idx="1"/>
          </p:nvPr>
        </p:nvSpPr>
        <p:spPr>
          <a:xfrm>
            <a:off x="504825" y="1916832"/>
            <a:ext cx="8134350" cy="3960341"/>
          </a:xfrm>
        </p:spPr>
        <p:txBody>
          <a:bodyPr/>
          <a:lstStyle/>
          <a:p>
            <a:pPr eaLnBrk="1" hangingPunct="1">
              <a:spcBef>
                <a:spcPct val="0"/>
              </a:spcBef>
              <a:buFont typeface="Wingdings" panose="05000000000000000000" pitchFamily="2" charset="2"/>
              <a:buChar char="p"/>
            </a:pPr>
            <a:r>
              <a:rPr kumimoji="0" lang="zh-CN" altLang="en-US" sz="2400" b="1" dirty="0">
                <a:solidFill>
                  <a:srgbClr val="000080"/>
                </a:solidFill>
              </a:rPr>
              <a:t>为了实现安全生产，在计算机测控系统中，对于重要的参数和部位，都设置紧急状态报警系统，以便及时提醒操作人员注意或采取应急措施，使生产继续进行或在确保人身设备安全的前提下终止生产。</a:t>
            </a:r>
          </a:p>
          <a:p>
            <a:pPr eaLnBrk="1" hangingPunct="1">
              <a:spcBef>
                <a:spcPct val="0"/>
              </a:spcBef>
              <a:buFont typeface="Wingdings" panose="05000000000000000000" pitchFamily="2" charset="2"/>
              <a:buChar char="p"/>
            </a:pPr>
            <a:endParaRPr kumimoji="0" lang="zh-CN" altLang="en-US" sz="2400" b="1" dirty="0">
              <a:solidFill>
                <a:srgbClr val="000080"/>
              </a:solidFill>
            </a:endParaRPr>
          </a:p>
          <a:p>
            <a:pPr eaLnBrk="1" hangingPunct="1">
              <a:spcBef>
                <a:spcPct val="0"/>
              </a:spcBef>
              <a:buFont typeface="Wingdings" panose="05000000000000000000" pitchFamily="2" charset="2"/>
              <a:buChar char="p"/>
            </a:pPr>
            <a:r>
              <a:rPr kumimoji="0" lang="zh-CN" altLang="en-US" sz="2400" b="1" dirty="0">
                <a:solidFill>
                  <a:srgbClr val="000080"/>
                </a:solidFill>
              </a:rPr>
              <a:t>其方法就是在计算机采集数据并进行了预处理、数字滤波、标度变换之后，</a:t>
            </a:r>
            <a:r>
              <a:rPr kumimoji="0" lang="zh-CN" altLang="en-US" sz="2400" b="1" dirty="0">
                <a:solidFill>
                  <a:srgbClr val="FF0000"/>
                </a:solidFill>
              </a:rPr>
              <a:t>与该参数的设定上限、下限值进行比较，如果高于上限值或低于下限值则进行报警</a:t>
            </a:r>
            <a:r>
              <a:rPr kumimoji="0" lang="zh-CN" altLang="en-US" sz="2400" b="1" dirty="0">
                <a:solidFill>
                  <a:srgbClr val="000080"/>
                </a:solidFill>
              </a:rPr>
              <a:t>，否则就作为采样的正常值，进行显示和控制。</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idx="1"/>
          </p:nvPr>
        </p:nvSpPr>
        <p:spPr>
          <a:xfrm>
            <a:off x="323528" y="980728"/>
            <a:ext cx="8495035" cy="4824413"/>
          </a:xfrm>
        </p:spPr>
        <p:txBody>
          <a:bodyPr/>
          <a:lstStyle/>
          <a:p>
            <a:pPr eaLnBrk="1" hangingPunct="1">
              <a:buFont typeface="Wingdings" pitchFamily="2" charset="2"/>
              <a:buNone/>
            </a:pPr>
            <a:r>
              <a:rPr kumimoji="0" lang="zh-CN" altLang="en-US" sz="2800" b="1" dirty="0">
                <a:solidFill>
                  <a:srgbClr val="000080"/>
                </a:solidFill>
                <a:latin typeface="宋体" pitchFamily="2" charset="-122"/>
              </a:rPr>
              <a:t>	</a:t>
            </a:r>
            <a:r>
              <a:rPr kumimoji="0" lang="zh-CN" altLang="en-US" sz="2400" b="1" dirty="0">
                <a:solidFill>
                  <a:srgbClr val="000080"/>
                </a:solidFill>
                <a:latin typeface="宋体" pitchFamily="2" charset="-122"/>
              </a:rPr>
              <a:t>在控制系统中，报警参数可以是被控参数、被测参数、输入偏差或控制量等，设需要判断的报警参数为</a:t>
            </a:r>
            <a:r>
              <a:rPr kumimoji="0" lang="en-US" altLang="zh-CN" sz="2400" b="1" dirty="0">
                <a:solidFill>
                  <a:srgbClr val="000080"/>
                </a:solidFill>
                <a:latin typeface="宋体" pitchFamily="2" charset="-122"/>
              </a:rPr>
              <a:t>X</a:t>
            </a:r>
            <a:r>
              <a:rPr kumimoji="0" lang="en-US" altLang="zh-CN" sz="2400" b="1" baseline="-25000" dirty="0">
                <a:solidFill>
                  <a:srgbClr val="000080"/>
                </a:solidFill>
                <a:latin typeface="宋体" pitchFamily="2" charset="-122"/>
              </a:rPr>
              <a:t>K</a:t>
            </a:r>
            <a:r>
              <a:rPr kumimoji="0" lang="zh-CN" altLang="en-US" sz="2400" b="1" dirty="0">
                <a:solidFill>
                  <a:srgbClr val="000080"/>
                </a:solidFill>
                <a:latin typeface="宋体" pitchFamily="2" charset="-122"/>
              </a:rPr>
              <a:t>，该参数的上、下限约束值分别为</a:t>
            </a:r>
            <a:r>
              <a:rPr kumimoji="0" lang="en-US" altLang="zh-CN" sz="2400" b="1" dirty="0">
                <a:solidFill>
                  <a:srgbClr val="000080"/>
                </a:solidFill>
                <a:latin typeface="宋体" pitchFamily="2" charset="-122"/>
              </a:rPr>
              <a:t>X</a:t>
            </a:r>
            <a:r>
              <a:rPr kumimoji="0" lang="en-US" altLang="zh-CN" sz="2400" b="1" baseline="-25000" dirty="0">
                <a:solidFill>
                  <a:srgbClr val="000080"/>
                </a:solidFill>
                <a:latin typeface="宋体" pitchFamily="2" charset="-122"/>
              </a:rPr>
              <a:t>H</a:t>
            </a:r>
            <a:r>
              <a:rPr kumimoji="0" lang="zh-CN" altLang="en-US" sz="2400" b="1" dirty="0">
                <a:solidFill>
                  <a:srgbClr val="000080"/>
                </a:solidFill>
                <a:latin typeface="宋体" pitchFamily="2" charset="-122"/>
              </a:rPr>
              <a:t>和</a:t>
            </a:r>
            <a:r>
              <a:rPr kumimoji="0" lang="en-US" altLang="zh-CN" sz="2400" b="1" dirty="0">
                <a:solidFill>
                  <a:srgbClr val="000080"/>
                </a:solidFill>
                <a:latin typeface="宋体" pitchFamily="2" charset="-122"/>
              </a:rPr>
              <a:t>X</a:t>
            </a:r>
            <a:r>
              <a:rPr kumimoji="0" lang="en-US" altLang="zh-CN" sz="2400" b="1" baseline="-25000" dirty="0">
                <a:solidFill>
                  <a:srgbClr val="000080"/>
                </a:solidFill>
                <a:latin typeface="宋体" pitchFamily="2" charset="-122"/>
              </a:rPr>
              <a:t>L</a:t>
            </a:r>
            <a:r>
              <a:rPr kumimoji="0" lang="zh-CN" altLang="en-US" sz="2400" b="1" dirty="0">
                <a:solidFill>
                  <a:srgbClr val="000080"/>
                </a:solidFill>
                <a:latin typeface="宋体" pitchFamily="2" charset="-122"/>
              </a:rPr>
              <a:t>，则越限报警有如下几种形式</a:t>
            </a:r>
            <a:r>
              <a:rPr kumimoji="0" lang="zh-CN" altLang="en-US" sz="2400" b="1" dirty="0">
                <a:solidFill>
                  <a:schemeClr val="bg2">
                    <a:lumMod val="75000"/>
                    <a:lumOff val="25000"/>
                  </a:schemeClr>
                </a:solidFill>
                <a:latin typeface="宋体" pitchFamily="2" charset="-122"/>
              </a:rPr>
              <a:t>：</a:t>
            </a:r>
            <a:r>
              <a:rPr kumimoji="0" lang="zh-CN" altLang="en-US" sz="2400" dirty="0">
                <a:solidFill>
                  <a:schemeClr val="bg2">
                    <a:lumMod val="75000"/>
                    <a:lumOff val="25000"/>
                  </a:schemeClr>
                </a:solidFill>
                <a:latin typeface="宋体" pitchFamily="2" charset="-122"/>
              </a:rPr>
              <a:t> </a:t>
            </a:r>
            <a:endParaRPr kumimoji="0" lang="en-US" altLang="zh-CN" sz="2400" dirty="0">
              <a:solidFill>
                <a:schemeClr val="bg2">
                  <a:lumMod val="75000"/>
                  <a:lumOff val="25000"/>
                </a:schemeClr>
              </a:solidFill>
              <a:latin typeface="宋体" pitchFamily="2" charset="-122"/>
            </a:endParaRPr>
          </a:p>
          <a:p>
            <a:pPr eaLnBrk="1" hangingPunct="1">
              <a:buFont typeface="Wingdings" pitchFamily="2" charset="2"/>
              <a:buNone/>
            </a:pPr>
            <a:endParaRPr kumimoji="0" lang="zh-CN" altLang="en-US" sz="2400" dirty="0">
              <a:solidFill>
                <a:schemeClr val="bg2">
                  <a:lumMod val="75000"/>
                  <a:lumOff val="25000"/>
                </a:schemeClr>
              </a:solidFill>
              <a:latin typeface="宋体" pitchFamily="2" charset="-122"/>
            </a:endParaRPr>
          </a:p>
          <a:p>
            <a:pPr eaLnBrk="1" hangingPunct="1">
              <a:buFont typeface="Wingdings" panose="05000000000000000000" pitchFamily="2" charset="2"/>
              <a:buChar char="p"/>
            </a:pPr>
            <a:r>
              <a:rPr kumimoji="0" lang="zh-CN" altLang="en-US" sz="2400" b="1" dirty="0">
                <a:solidFill>
                  <a:srgbClr val="FF0000"/>
                </a:solidFill>
                <a:latin typeface="宋体" pitchFamily="2" charset="-122"/>
              </a:rPr>
              <a:t>上限报警</a:t>
            </a:r>
            <a:endParaRPr kumimoji="0" lang="zh-CN" altLang="en-US" sz="2400" b="1" dirty="0">
              <a:solidFill>
                <a:srgbClr val="000080"/>
              </a:solidFill>
              <a:latin typeface="宋体" pitchFamily="2" charset="-122"/>
            </a:endParaRPr>
          </a:p>
          <a:p>
            <a:pPr eaLnBrk="1" hangingPunct="1">
              <a:buFont typeface="Wingdings" pitchFamily="2" charset="2"/>
              <a:buNone/>
            </a:pPr>
            <a:r>
              <a:rPr kumimoji="0" lang="zh-CN" altLang="en-US" sz="2400" b="1" dirty="0">
                <a:solidFill>
                  <a:srgbClr val="000080"/>
                </a:solidFill>
                <a:latin typeface="宋体" pitchFamily="2" charset="-122"/>
              </a:rPr>
              <a:t>	若</a:t>
            </a:r>
            <a:r>
              <a:rPr kumimoji="0" lang="en-US" altLang="zh-CN" sz="2400" b="1" dirty="0">
                <a:solidFill>
                  <a:srgbClr val="000080"/>
                </a:solidFill>
                <a:latin typeface="宋体" pitchFamily="2" charset="-122"/>
              </a:rPr>
              <a:t>X</a:t>
            </a:r>
            <a:r>
              <a:rPr kumimoji="0" lang="en-US" altLang="zh-CN" sz="2400" b="1" baseline="-25000" dirty="0">
                <a:solidFill>
                  <a:srgbClr val="000080"/>
                </a:solidFill>
                <a:latin typeface="宋体" pitchFamily="2" charset="-122"/>
              </a:rPr>
              <a:t>K</a:t>
            </a:r>
            <a:r>
              <a:rPr kumimoji="0" lang="en-US" altLang="zh-CN" sz="2400" b="1" dirty="0">
                <a:solidFill>
                  <a:srgbClr val="000080"/>
                </a:solidFill>
                <a:latin typeface="宋体" pitchFamily="2" charset="-122"/>
              </a:rPr>
              <a:t> </a:t>
            </a:r>
            <a:r>
              <a:rPr kumimoji="0" lang="zh-CN" altLang="en-US" sz="2400" b="1" dirty="0">
                <a:solidFill>
                  <a:srgbClr val="000080"/>
                </a:solidFill>
                <a:latin typeface="宋体" pitchFamily="2" charset="-122"/>
              </a:rPr>
              <a:t>＞ </a:t>
            </a:r>
            <a:r>
              <a:rPr kumimoji="0" lang="en-US" altLang="zh-CN" sz="2400" b="1" dirty="0">
                <a:solidFill>
                  <a:srgbClr val="000080"/>
                </a:solidFill>
                <a:latin typeface="宋体" pitchFamily="2" charset="-122"/>
              </a:rPr>
              <a:t>X</a:t>
            </a:r>
            <a:r>
              <a:rPr kumimoji="0" lang="en-US" altLang="zh-CN" sz="2400" b="1" baseline="-25000" dirty="0">
                <a:solidFill>
                  <a:srgbClr val="000080"/>
                </a:solidFill>
                <a:latin typeface="宋体" pitchFamily="2" charset="-122"/>
              </a:rPr>
              <a:t>H</a:t>
            </a:r>
            <a:r>
              <a:rPr kumimoji="0" lang="zh-CN" altLang="en-US" sz="2400" b="1" dirty="0">
                <a:solidFill>
                  <a:srgbClr val="000080"/>
                </a:solidFill>
                <a:latin typeface="宋体" pitchFamily="2" charset="-122"/>
              </a:rPr>
              <a:t>，则发出上限报警，否则继续执行原定操作。</a:t>
            </a:r>
          </a:p>
          <a:p>
            <a:pPr eaLnBrk="1" hangingPunct="1"/>
            <a:endParaRPr kumimoji="0" lang="zh-CN" altLang="en-US" sz="2400" b="1" dirty="0">
              <a:solidFill>
                <a:srgbClr val="000080"/>
              </a:solidFill>
              <a:latin typeface="宋体" pitchFamily="2" charset="-122"/>
            </a:endParaRPr>
          </a:p>
          <a:p>
            <a:pPr eaLnBrk="1" hangingPunct="1">
              <a:buFont typeface="Wingdings" panose="05000000000000000000" pitchFamily="2" charset="2"/>
              <a:buChar char="p"/>
            </a:pPr>
            <a:r>
              <a:rPr kumimoji="0" lang="zh-CN" altLang="en-US" sz="2400" b="1" dirty="0">
                <a:solidFill>
                  <a:srgbClr val="FF0000"/>
                </a:solidFill>
                <a:latin typeface="宋体" pitchFamily="2" charset="-122"/>
              </a:rPr>
              <a:t>上下限报警</a:t>
            </a:r>
            <a:endParaRPr kumimoji="0" lang="zh-CN" altLang="en-US" sz="2400" b="1" dirty="0">
              <a:solidFill>
                <a:srgbClr val="000080"/>
              </a:solidFill>
              <a:latin typeface="宋体" pitchFamily="2" charset="-122"/>
            </a:endParaRPr>
          </a:p>
          <a:p>
            <a:pPr eaLnBrk="1" hangingPunct="1">
              <a:buFont typeface="Wingdings" pitchFamily="2" charset="2"/>
              <a:buNone/>
            </a:pPr>
            <a:r>
              <a:rPr kumimoji="0" lang="zh-CN" altLang="en-US" sz="2400" b="1" dirty="0">
                <a:solidFill>
                  <a:srgbClr val="000080"/>
                </a:solidFill>
                <a:latin typeface="宋体" pitchFamily="2" charset="-122"/>
              </a:rPr>
              <a:t>	若</a:t>
            </a:r>
            <a:r>
              <a:rPr kumimoji="0" lang="en-US" altLang="zh-CN" sz="2400" b="1" dirty="0">
                <a:solidFill>
                  <a:srgbClr val="000080"/>
                </a:solidFill>
                <a:latin typeface="宋体" pitchFamily="2" charset="-122"/>
              </a:rPr>
              <a:t>X</a:t>
            </a:r>
            <a:r>
              <a:rPr kumimoji="0" lang="en-US" altLang="zh-CN" sz="2400" b="1" baseline="-25000" dirty="0">
                <a:solidFill>
                  <a:srgbClr val="000080"/>
                </a:solidFill>
                <a:latin typeface="宋体" pitchFamily="2" charset="-122"/>
              </a:rPr>
              <a:t>K</a:t>
            </a:r>
            <a:r>
              <a:rPr kumimoji="0" lang="en-US" altLang="zh-CN" sz="2400" b="1" dirty="0">
                <a:solidFill>
                  <a:srgbClr val="000080"/>
                </a:solidFill>
                <a:latin typeface="宋体" pitchFamily="2" charset="-122"/>
              </a:rPr>
              <a:t> </a:t>
            </a:r>
            <a:r>
              <a:rPr kumimoji="0" lang="zh-CN" altLang="en-US" sz="2400" b="1" dirty="0">
                <a:solidFill>
                  <a:srgbClr val="000080"/>
                </a:solidFill>
                <a:latin typeface="宋体" pitchFamily="2" charset="-122"/>
              </a:rPr>
              <a:t>＞ </a:t>
            </a:r>
            <a:r>
              <a:rPr kumimoji="0" lang="en-US" altLang="zh-CN" sz="2400" b="1" dirty="0">
                <a:solidFill>
                  <a:srgbClr val="000080"/>
                </a:solidFill>
                <a:latin typeface="宋体" pitchFamily="2" charset="-122"/>
              </a:rPr>
              <a:t>X</a:t>
            </a:r>
            <a:r>
              <a:rPr kumimoji="0" lang="en-US" altLang="zh-CN" sz="2400" b="1" baseline="-25000" dirty="0">
                <a:solidFill>
                  <a:srgbClr val="000080"/>
                </a:solidFill>
                <a:latin typeface="宋体" pitchFamily="2" charset="-122"/>
              </a:rPr>
              <a:t>H</a:t>
            </a:r>
            <a:r>
              <a:rPr kumimoji="0" lang="zh-CN" altLang="en-US" sz="2400" b="1" dirty="0">
                <a:solidFill>
                  <a:srgbClr val="000080"/>
                </a:solidFill>
                <a:latin typeface="宋体" pitchFamily="2" charset="-122"/>
              </a:rPr>
              <a:t>，则上限报警，否则判断</a:t>
            </a:r>
            <a:r>
              <a:rPr kumimoji="0" lang="en-US" altLang="zh-CN" sz="2400" b="1" dirty="0">
                <a:solidFill>
                  <a:srgbClr val="000080"/>
                </a:solidFill>
                <a:latin typeface="宋体" pitchFamily="2" charset="-122"/>
              </a:rPr>
              <a:t>X</a:t>
            </a:r>
            <a:r>
              <a:rPr kumimoji="0" lang="en-US" altLang="zh-CN" sz="2400" b="1" baseline="-25000" dirty="0">
                <a:solidFill>
                  <a:srgbClr val="000080"/>
                </a:solidFill>
                <a:latin typeface="宋体" pitchFamily="2" charset="-122"/>
              </a:rPr>
              <a:t>K</a:t>
            </a:r>
            <a:r>
              <a:rPr kumimoji="0" lang="en-US" altLang="zh-CN" sz="2400" b="1" dirty="0">
                <a:solidFill>
                  <a:srgbClr val="000080"/>
                </a:solidFill>
                <a:latin typeface="宋体" pitchFamily="2" charset="-122"/>
              </a:rPr>
              <a:t> </a:t>
            </a:r>
            <a:r>
              <a:rPr kumimoji="0" lang="zh-CN" altLang="en-US" sz="2400" b="1" dirty="0">
                <a:solidFill>
                  <a:srgbClr val="000080"/>
                </a:solidFill>
                <a:latin typeface="宋体" pitchFamily="2" charset="-122"/>
              </a:rPr>
              <a:t>＜ </a:t>
            </a:r>
            <a:r>
              <a:rPr kumimoji="0" lang="en-US" altLang="zh-CN" sz="2400" b="1" dirty="0">
                <a:solidFill>
                  <a:srgbClr val="000080"/>
                </a:solidFill>
                <a:latin typeface="宋体" pitchFamily="2" charset="-122"/>
              </a:rPr>
              <a:t>X</a:t>
            </a:r>
            <a:r>
              <a:rPr kumimoji="0" lang="en-US" altLang="zh-CN" sz="2400" b="1" baseline="-25000" dirty="0">
                <a:solidFill>
                  <a:srgbClr val="000080"/>
                </a:solidFill>
                <a:latin typeface="宋体" pitchFamily="2" charset="-122"/>
              </a:rPr>
              <a:t>L</a:t>
            </a:r>
            <a:r>
              <a:rPr kumimoji="0" lang="zh-CN" altLang="en-US" sz="2400" b="1" dirty="0">
                <a:solidFill>
                  <a:srgbClr val="000080"/>
                </a:solidFill>
                <a:latin typeface="宋体" pitchFamily="2" charset="-122"/>
              </a:rPr>
              <a:t>否？若是则下限报警，否则继续执行原定操作。</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a:xfrm>
            <a:off x="251520" y="1124744"/>
            <a:ext cx="8640762" cy="936650"/>
          </a:xfrm>
        </p:spPr>
        <p:txBody>
          <a:bodyPr/>
          <a:lstStyle/>
          <a:p>
            <a:pPr eaLnBrk="1" hangingPunct="1">
              <a:spcBef>
                <a:spcPct val="0"/>
              </a:spcBef>
              <a:buFont typeface="Wingdings" panose="05000000000000000000" pitchFamily="2" charset="2"/>
              <a:buChar char="p"/>
            </a:pPr>
            <a:r>
              <a:rPr kumimoji="0" lang="zh-CN" altLang="en-US" sz="2400" b="1" dirty="0">
                <a:solidFill>
                  <a:srgbClr val="000080"/>
                </a:solidFill>
                <a:latin typeface="宋体" pitchFamily="2" charset="-122"/>
              </a:rPr>
              <a:t>在具体设计报警程序时，为了避免测量值在极限值一点处来回摆动造成频繁报警，一般应在极限值附近设置一个</a:t>
            </a:r>
            <a:r>
              <a:rPr kumimoji="0" lang="zh-CN" altLang="en-US" sz="2400" b="1" dirty="0">
                <a:solidFill>
                  <a:srgbClr val="FF0000"/>
                </a:solidFill>
                <a:latin typeface="宋体" pitchFamily="2" charset="-122"/>
              </a:rPr>
              <a:t>回差带</a:t>
            </a:r>
            <a:r>
              <a:rPr kumimoji="0" lang="zh-CN" altLang="en-US" sz="2400" b="1" dirty="0">
                <a:solidFill>
                  <a:srgbClr val="000080"/>
                </a:solidFill>
                <a:latin typeface="宋体" pitchFamily="2" charset="-122"/>
              </a:rPr>
              <a:t>。</a:t>
            </a:r>
            <a:endParaRPr kumimoji="0" lang="en-US" altLang="zh-CN" sz="2400" b="1" dirty="0">
              <a:solidFill>
                <a:srgbClr val="000080"/>
              </a:solidFill>
              <a:latin typeface="宋体" pitchFamily="2" charset="-122"/>
            </a:endParaRPr>
          </a:p>
        </p:txBody>
      </p:sp>
      <p:pic>
        <p:nvPicPr>
          <p:cNvPr id="51203" name="Picture 7"/>
          <p:cNvPicPr>
            <a:picLocks noChangeAspect="1" noChangeArrowheads="1"/>
          </p:cNvPicPr>
          <p:nvPr/>
        </p:nvPicPr>
        <p:blipFill>
          <a:blip r:embed="rId2" cstate="print"/>
          <a:srcRect/>
          <a:stretch>
            <a:fillRect/>
          </a:stretch>
        </p:blipFill>
        <p:spPr bwMode="auto">
          <a:xfrm>
            <a:off x="1475656" y="2204864"/>
            <a:ext cx="6024932" cy="3888432"/>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idx="1"/>
          </p:nvPr>
        </p:nvSpPr>
        <p:spPr>
          <a:xfrm>
            <a:off x="107504" y="1196752"/>
            <a:ext cx="8893175" cy="5472583"/>
          </a:xfrm>
        </p:spPr>
        <p:txBody>
          <a:bodyPr/>
          <a:lstStyle/>
          <a:p>
            <a:pPr eaLnBrk="1" hangingPunct="1">
              <a:spcBef>
                <a:spcPct val="0"/>
              </a:spcBef>
              <a:buFont typeface="Wingdings" pitchFamily="2" charset="2"/>
              <a:buNone/>
            </a:pPr>
            <a:r>
              <a:rPr kumimoji="0" lang="zh-CN" altLang="en-US" sz="2400" b="1" dirty="0">
                <a:latin typeface="宋体" pitchFamily="2" charset="-122"/>
              </a:rPr>
              <a:t>	</a:t>
            </a:r>
            <a:r>
              <a:rPr kumimoji="0" lang="zh-CN" altLang="en-US" sz="2400" b="1" dirty="0">
                <a:solidFill>
                  <a:srgbClr val="000080"/>
                </a:solidFill>
                <a:latin typeface="宋体" pitchFamily="2" charset="-122"/>
              </a:rPr>
              <a:t>图中</a:t>
            </a:r>
            <a:r>
              <a:rPr kumimoji="0" lang="en-US" altLang="zh-CN" sz="2400" b="1" dirty="0">
                <a:solidFill>
                  <a:srgbClr val="000080"/>
                </a:solidFill>
                <a:latin typeface="宋体" pitchFamily="2" charset="-122"/>
              </a:rPr>
              <a:t>X</a:t>
            </a:r>
            <a:r>
              <a:rPr kumimoji="0" lang="en-US" altLang="zh-CN" sz="2400" b="1" baseline="-25000" dirty="0">
                <a:solidFill>
                  <a:srgbClr val="000080"/>
                </a:solidFill>
                <a:latin typeface="宋体" pitchFamily="2" charset="-122"/>
              </a:rPr>
              <a:t>H</a:t>
            </a:r>
            <a:r>
              <a:rPr kumimoji="0" lang="zh-CN" altLang="en-US" sz="2400" b="1" dirty="0">
                <a:solidFill>
                  <a:srgbClr val="000080"/>
                </a:solidFill>
                <a:latin typeface="宋体" pitchFamily="2" charset="-122"/>
              </a:rPr>
              <a:t>、</a:t>
            </a:r>
            <a:r>
              <a:rPr kumimoji="0" lang="en-US" altLang="zh-CN" sz="2400" b="1" dirty="0">
                <a:solidFill>
                  <a:srgbClr val="000080"/>
                </a:solidFill>
                <a:latin typeface="宋体" pitchFamily="2" charset="-122"/>
              </a:rPr>
              <a:t>X</a:t>
            </a:r>
            <a:r>
              <a:rPr kumimoji="0" lang="en-US" altLang="zh-CN" sz="2400" b="1" baseline="-25000" dirty="0">
                <a:solidFill>
                  <a:srgbClr val="000080"/>
                </a:solidFill>
                <a:latin typeface="宋体" pitchFamily="2" charset="-122"/>
              </a:rPr>
              <a:t>L</a:t>
            </a:r>
            <a:r>
              <a:rPr kumimoji="0" lang="zh-CN" altLang="en-US" sz="2400" b="1" dirty="0">
                <a:solidFill>
                  <a:srgbClr val="000080"/>
                </a:solidFill>
                <a:latin typeface="宋体" pitchFamily="2" charset="-122"/>
              </a:rPr>
              <a:t>是上、下限约束值，</a:t>
            </a:r>
            <a:r>
              <a:rPr kumimoji="0" lang="en-US" altLang="zh-CN" sz="2400" b="1" dirty="0">
                <a:solidFill>
                  <a:srgbClr val="000080"/>
                </a:solidFill>
                <a:latin typeface="宋体" pitchFamily="2" charset="-122"/>
              </a:rPr>
              <a:t>2e</a:t>
            </a:r>
            <a:r>
              <a:rPr kumimoji="0" lang="zh-CN" altLang="en-US" sz="2400" b="1" dirty="0">
                <a:solidFill>
                  <a:srgbClr val="000080"/>
                </a:solidFill>
                <a:latin typeface="宋体" pitchFamily="2" charset="-122"/>
              </a:rPr>
              <a:t>为回差带宽。</a:t>
            </a:r>
          </a:p>
          <a:p>
            <a:pPr eaLnBrk="1" hangingPunct="1">
              <a:spcBef>
                <a:spcPct val="0"/>
              </a:spcBef>
              <a:buFont typeface="Wingdings" pitchFamily="2" charset="2"/>
              <a:buNone/>
            </a:pPr>
            <a:r>
              <a:rPr kumimoji="0" lang="zh-CN" altLang="en-US" sz="2400" b="1" dirty="0">
                <a:solidFill>
                  <a:srgbClr val="000080"/>
                </a:solidFill>
                <a:latin typeface="宋体" pitchFamily="2" charset="-122"/>
              </a:rPr>
              <a:t>	</a:t>
            </a:r>
          </a:p>
          <a:p>
            <a:pPr eaLnBrk="1" hangingPunct="1">
              <a:spcBef>
                <a:spcPct val="0"/>
              </a:spcBef>
              <a:buFont typeface="Wingdings" panose="05000000000000000000" pitchFamily="2" charset="2"/>
              <a:buChar char="p"/>
            </a:pPr>
            <a:r>
              <a:rPr kumimoji="0" lang="zh-CN" altLang="en-US" sz="2400" b="1" dirty="0">
                <a:solidFill>
                  <a:srgbClr val="FF0000"/>
                </a:solidFill>
                <a:latin typeface="宋体" pitchFamily="2" charset="-122"/>
              </a:rPr>
              <a:t>当被测值超越</a:t>
            </a:r>
            <a:r>
              <a:rPr kumimoji="0" lang="en-US" altLang="zh-CN" sz="2400" b="1" dirty="0">
                <a:solidFill>
                  <a:srgbClr val="FF0000"/>
                </a:solidFill>
                <a:latin typeface="宋体" pitchFamily="2" charset="-122"/>
              </a:rPr>
              <a:t>X</a:t>
            </a:r>
            <a:r>
              <a:rPr kumimoji="0" lang="en-US" altLang="zh-CN" sz="2400" b="1" baseline="-25000" dirty="0">
                <a:solidFill>
                  <a:srgbClr val="FF0000"/>
                </a:solidFill>
                <a:latin typeface="宋体" pitchFamily="2" charset="-122"/>
              </a:rPr>
              <a:t>H</a:t>
            </a:r>
            <a:r>
              <a:rPr kumimoji="0" lang="zh-CN" altLang="en-US" sz="2400" b="1" dirty="0">
                <a:solidFill>
                  <a:srgbClr val="FF0000"/>
                </a:solidFill>
                <a:latin typeface="宋体" pitchFamily="2" charset="-122"/>
              </a:rPr>
              <a:t>＋</a:t>
            </a:r>
            <a:r>
              <a:rPr kumimoji="0" lang="en-US" altLang="zh-CN" sz="2400" b="1" dirty="0">
                <a:solidFill>
                  <a:srgbClr val="FF0000"/>
                </a:solidFill>
                <a:latin typeface="宋体" pitchFamily="2" charset="-122"/>
              </a:rPr>
              <a:t>e</a:t>
            </a:r>
            <a:r>
              <a:rPr kumimoji="0" lang="zh-CN" altLang="en-US" sz="2400" b="1" dirty="0">
                <a:solidFill>
                  <a:srgbClr val="FF0000"/>
                </a:solidFill>
                <a:latin typeface="宋体" pitchFamily="2" charset="-122"/>
              </a:rPr>
              <a:t>时，</a:t>
            </a:r>
            <a:r>
              <a:rPr kumimoji="0" lang="zh-CN" altLang="en-US" sz="2400" b="1" dirty="0">
                <a:solidFill>
                  <a:srgbClr val="000080"/>
                </a:solidFill>
                <a:latin typeface="宋体" pitchFamily="2" charset="-122"/>
              </a:rPr>
              <a:t>才算越过上限报警值并设置相应的越上限标志（上限标志位置</a:t>
            </a:r>
            <a:r>
              <a:rPr kumimoji="0" lang="en-US" altLang="zh-CN" sz="2400" b="1" dirty="0">
                <a:solidFill>
                  <a:srgbClr val="000080"/>
                </a:solidFill>
                <a:latin typeface="宋体" pitchFamily="2" charset="-122"/>
              </a:rPr>
              <a:t>1</a:t>
            </a:r>
            <a:r>
              <a:rPr kumimoji="0" lang="zh-CN" altLang="en-US" sz="2400" b="1" dirty="0">
                <a:solidFill>
                  <a:srgbClr val="000080"/>
                </a:solidFill>
                <a:latin typeface="宋体" pitchFamily="2" charset="-122"/>
              </a:rPr>
              <a:t>），同时输出越上限的报警信号；</a:t>
            </a:r>
          </a:p>
          <a:p>
            <a:pPr eaLnBrk="1" hangingPunct="1">
              <a:spcBef>
                <a:spcPct val="0"/>
              </a:spcBef>
              <a:buFont typeface="Wingdings" pitchFamily="2" charset="2"/>
              <a:buNone/>
            </a:pPr>
            <a:r>
              <a:rPr kumimoji="0" lang="zh-CN" altLang="en-US" sz="2400" b="1" dirty="0">
                <a:solidFill>
                  <a:schemeClr val="folHlink"/>
                </a:solidFill>
                <a:latin typeface="宋体" pitchFamily="2" charset="-122"/>
              </a:rPr>
              <a:t>  </a:t>
            </a:r>
            <a:r>
              <a:rPr kumimoji="0" lang="zh-CN" altLang="en-US" sz="2400" b="1" dirty="0">
                <a:solidFill>
                  <a:srgbClr val="FF0000"/>
                </a:solidFill>
                <a:latin typeface="宋体" pitchFamily="2" charset="-122"/>
              </a:rPr>
              <a:t>当被测值下降到</a:t>
            </a:r>
            <a:r>
              <a:rPr kumimoji="0" lang="en-US" altLang="zh-CN" sz="2400" b="1" dirty="0">
                <a:solidFill>
                  <a:srgbClr val="FF0000"/>
                </a:solidFill>
                <a:latin typeface="宋体" pitchFamily="2" charset="-122"/>
              </a:rPr>
              <a:t>X</a:t>
            </a:r>
            <a:r>
              <a:rPr kumimoji="0" lang="en-US" altLang="zh-CN" sz="2400" b="1" baseline="-25000" dirty="0">
                <a:solidFill>
                  <a:srgbClr val="FF0000"/>
                </a:solidFill>
                <a:latin typeface="宋体" pitchFamily="2" charset="-122"/>
              </a:rPr>
              <a:t>H</a:t>
            </a:r>
            <a:r>
              <a:rPr kumimoji="0" lang="zh-CN" altLang="en-US" sz="2400" b="1" dirty="0">
                <a:solidFill>
                  <a:srgbClr val="FF0000"/>
                </a:solidFill>
                <a:latin typeface="宋体" pitchFamily="2" charset="-122"/>
              </a:rPr>
              <a:t>－</a:t>
            </a:r>
            <a:r>
              <a:rPr kumimoji="0" lang="en-US" altLang="zh-CN" sz="2400" b="1" dirty="0">
                <a:solidFill>
                  <a:srgbClr val="FF0000"/>
                </a:solidFill>
                <a:latin typeface="宋体" pitchFamily="2" charset="-122"/>
              </a:rPr>
              <a:t>e </a:t>
            </a:r>
            <a:r>
              <a:rPr kumimoji="0" lang="zh-CN" altLang="en-US" sz="2400" b="1" dirty="0">
                <a:solidFill>
                  <a:srgbClr val="FF0000"/>
                </a:solidFill>
                <a:latin typeface="宋体" pitchFamily="2" charset="-122"/>
              </a:rPr>
              <a:t>以下时</a:t>
            </a:r>
            <a:r>
              <a:rPr kumimoji="0" lang="zh-CN" altLang="en-US" sz="2400" b="1" dirty="0">
                <a:solidFill>
                  <a:srgbClr val="000080"/>
                </a:solidFill>
                <a:latin typeface="宋体" pitchFamily="2" charset="-122"/>
              </a:rPr>
              <a:t>，则复位上限，撤消越上限标志（上限标志位清</a:t>
            </a:r>
            <a:r>
              <a:rPr kumimoji="0" lang="en-US" altLang="zh-CN" sz="2400" b="1" dirty="0">
                <a:solidFill>
                  <a:srgbClr val="000080"/>
                </a:solidFill>
                <a:latin typeface="宋体" pitchFamily="2" charset="-122"/>
              </a:rPr>
              <a:t>0</a:t>
            </a:r>
            <a:r>
              <a:rPr kumimoji="0" lang="zh-CN" altLang="en-US" sz="2400" b="1" dirty="0">
                <a:solidFill>
                  <a:srgbClr val="000080"/>
                </a:solidFill>
                <a:latin typeface="宋体" pitchFamily="2" charset="-122"/>
              </a:rPr>
              <a:t>）及相应报警信号。</a:t>
            </a:r>
          </a:p>
          <a:p>
            <a:pPr eaLnBrk="1" hangingPunct="1">
              <a:spcBef>
                <a:spcPct val="0"/>
              </a:spcBef>
              <a:buFont typeface="Wingdings" pitchFamily="2" charset="2"/>
              <a:buNone/>
            </a:pPr>
            <a:r>
              <a:rPr kumimoji="0" lang="zh-CN" altLang="en-US" sz="2400" b="1" dirty="0">
                <a:solidFill>
                  <a:schemeClr val="bg1"/>
                </a:solidFill>
                <a:latin typeface="宋体" pitchFamily="2" charset="-122"/>
              </a:rPr>
              <a:t>	</a:t>
            </a:r>
          </a:p>
          <a:p>
            <a:pPr eaLnBrk="1" hangingPunct="1">
              <a:spcBef>
                <a:spcPct val="0"/>
              </a:spcBef>
              <a:buFont typeface="Wingdings" panose="05000000000000000000" pitchFamily="2" charset="2"/>
              <a:buChar char="p"/>
            </a:pPr>
            <a:r>
              <a:rPr kumimoji="0" lang="zh-CN" altLang="en-US" sz="2400" b="1" dirty="0">
                <a:solidFill>
                  <a:srgbClr val="FF0000"/>
                </a:solidFill>
                <a:latin typeface="宋体" pitchFamily="2" charset="-122"/>
              </a:rPr>
              <a:t>当被测值低于</a:t>
            </a:r>
            <a:r>
              <a:rPr kumimoji="0" lang="en-US" altLang="zh-CN" sz="2400" b="1" dirty="0">
                <a:solidFill>
                  <a:srgbClr val="FF0000"/>
                </a:solidFill>
                <a:latin typeface="宋体" pitchFamily="2" charset="-122"/>
              </a:rPr>
              <a:t>X</a:t>
            </a:r>
            <a:r>
              <a:rPr kumimoji="0" lang="en-US" altLang="zh-CN" sz="2400" b="1" baseline="-25000" dirty="0">
                <a:solidFill>
                  <a:srgbClr val="FF0000"/>
                </a:solidFill>
                <a:latin typeface="宋体" pitchFamily="2" charset="-122"/>
              </a:rPr>
              <a:t>L</a:t>
            </a:r>
            <a:r>
              <a:rPr kumimoji="0" lang="zh-CN" altLang="en-US" sz="2400" b="1" dirty="0">
                <a:solidFill>
                  <a:srgbClr val="FF0000"/>
                </a:solidFill>
                <a:latin typeface="宋体" pitchFamily="2" charset="-122"/>
              </a:rPr>
              <a:t>－</a:t>
            </a:r>
            <a:r>
              <a:rPr kumimoji="0" lang="en-US" altLang="zh-CN" sz="2400" b="1" dirty="0">
                <a:solidFill>
                  <a:srgbClr val="FF0000"/>
                </a:solidFill>
                <a:latin typeface="宋体" pitchFamily="2" charset="-122"/>
              </a:rPr>
              <a:t>e</a:t>
            </a:r>
            <a:r>
              <a:rPr kumimoji="0" lang="zh-CN" altLang="en-US" sz="2400" b="1" dirty="0">
                <a:solidFill>
                  <a:srgbClr val="FF0000"/>
                </a:solidFill>
                <a:latin typeface="宋体" pitchFamily="2" charset="-122"/>
              </a:rPr>
              <a:t>点时</a:t>
            </a:r>
            <a:r>
              <a:rPr kumimoji="0" lang="zh-CN" altLang="en-US" sz="2400" b="1" dirty="0">
                <a:solidFill>
                  <a:srgbClr val="000080"/>
                </a:solidFill>
                <a:latin typeface="宋体" pitchFamily="2" charset="-122"/>
              </a:rPr>
              <a:t>，才算越过下限并设置相应的越下限标志（下限标志位置</a:t>
            </a:r>
            <a:r>
              <a:rPr kumimoji="0" lang="en-US" altLang="zh-CN" sz="2400" b="1" dirty="0">
                <a:solidFill>
                  <a:srgbClr val="000080"/>
                </a:solidFill>
                <a:latin typeface="宋体" pitchFamily="2" charset="-122"/>
              </a:rPr>
              <a:t>1</a:t>
            </a:r>
            <a:r>
              <a:rPr kumimoji="0" lang="zh-CN" altLang="en-US" sz="2400" b="1" dirty="0">
                <a:solidFill>
                  <a:srgbClr val="000080"/>
                </a:solidFill>
                <a:latin typeface="宋体" pitchFamily="2" charset="-122"/>
              </a:rPr>
              <a:t>），同时输出越下限的报警信号；</a:t>
            </a:r>
          </a:p>
          <a:p>
            <a:pPr eaLnBrk="1" hangingPunct="1">
              <a:spcBef>
                <a:spcPct val="0"/>
              </a:spcBef>
              <a:buFont typeface="Wingdings" pitchFamily="2" charset="2"/>
              <a:buNone/>
            </a:pPr>
            <a:r>
              <a:rPr kumimoji="0" lang="zh-CN" altLang="en-US" sz="2400" b="1" dirty="0">
                <a:latin typeface="宋体" pitchFamily="2" charset="-122"/>
              </a:rPr>
              <a:t>	</a:t>
            </a:r>
            <a:r>
              <a:rPr kumimoji="0" lang="zh-CN" altLang="en-US" sz="2400" b="1" dirty="0">
                <a:solidFill>
                  <a:srgbClr val="FF0000"/>
                </a:solidFill>
                <a:latin typeface="宋体" pitchFamily="2" charset="-122"/>
              </a:rPr>
              <a:t>当被测值上升到</a:t>
            </a:r>
            <a:r>
              <a:rPr kumimoji="0" lang="en-US" altLang="zh-CN" sz="2400" b="1" dirty="0">
                <a:solidFill>
                  <a:srgbClr val="FF0000"/>
                </a:solidFill>
                <a:latin typeface="宋体" pitchFamily="2" charset="-122"/>
              </a:rPr>
              <a:t>X</a:t>
            </a:r>
            <a:r>
              <a:rPr kumimoji="0" lang="en-US" altLang="zh-CN" sz="2400" b="1" baseline="-25000" dirty="0">
                <a:solidFill>
                  <a:srgbClr val="FF0000"/>
                </a:solidFill>
                <a:latin typeface="宋体" pitchFamily="2" charset="-122"/>
              </a:rPr>
              <a:t>L</a:t>
            </a:r>
            <a:r>
              <a:rPr kumimoji="0" lang="zh-CN" altLang="en-US" sz="2400" b="1" dirty="0">
                <a:solidFill>
                  <a:srgbClr val="FF0000"/>
                </a:solidFill>
                <a:latin typeface="宋体" pitchFamily="2" charset="-122"/>
              </a:rPr>
              <a:t>＋</a:t>
            </a:r>
            <a:r>
              <a:rPr kumimoji="0" lang="en-US" altLang="zh-CN" sz="2400" b="1" dirty="0">
                <a:solidFill>
                  <a:srgbClr val="FF0000"/>
                </a:solidFill>
                <a:latin typeface="宋体" pitchFamily="2" charset="-122"/>
              </a:rPr>
              <a:t>e</a:t>
            </a:r>
            <a:r>
              <a:rPr kumimoji="0" lang="zh-CN" altLang="en-US" sz="2400" b="1" dirty="0">
                <a:solidFill>
                  <a:srgbClr val="FF0000"/>
                </a:solidFill>
                <a:latin typeface="宋体" pitchFamily="2" charset="-122"/>
              </a:rPr>
              <a:t>以上时</a:t>
            </a:r>
            <a:r>
              <a:rPr kumimoji="0" lang="zh-CN" altLang="en-US" sz="2400" b="1" dirty="0">
                <a:solidFill>
                  <a:srgbClr val="000080"/>
                </a:solidFill>
                <a:latin typeface="宋体" pitchFamily="2" charset="-122"/>
              </a:rPr>
              <a:t>，则复位下限，撤消越下限标志（下限标志位清</a:t>
            </a:r>
            <a:r>
              <a:rPr kumimoji="0" lang="en-US" altLang="zh-CN" sz="2400" b="1" dirty="0">
                <a:solidFill>
                  <a:srgbClr val="000080"/>
                </a:solidFill>
                <a:latin typeface="宋体" pitchFamily="2" charset="-122"/>
              </a:rPr>
              <a:t>0</a:t>
            </a:r>
            <a:r>
              <a:rPr kumimoji="0" lang="zh-CN" altLang="en-US" sz="2400" b="1" dirty="0">
                <a:solidFill>
                  <a:srgbClr val="000080"/>
                </a:solidFill>
                <a:latin typeface="宋体" pitchFamily="2" charset="-122"/>
              </a:rPr>
              <a:t>）及相应的报警信号。</a:t>
            </a:r>
          </a:p>
          <a:p>
            <a:pPr eaLnBrk="1" hangingPunct="1">
              <a:spcBef>
                <a:spcPct val="0"/>
              </a:spcBef>
              <a:buFont typeface="Wingdings" pitchFamily="2" charset="2"/>
              <a:buNone/>
            </a:pPr>
            <a:endParaRPr kumimoji="0" lang="zh-CN" altLang="en-US" sz="2400" b="1" dirty="0">
              <a:solidFill>
                <a:srgbClr val="000080"/>
              </a:solidFill>
              <a:latin typeface="宋体" pitchFamily="2" charset="-122"/>
            </a:endParaRPr>
          </a:p>
          <a:p>
            <a:pPr eaLnBrk="1" hangingPunct="1">
              <a:spcBef>
                <a:spcPct val="0"/>
              </a:spcBef>
              <a:buFont typeface="Wingdings" pitchFamily="2" charset="2"/>
              <a:buNone/>
            </a:pPr>
            <a:r>
              <a:rPr kumimoji="0" lang="zh-CN" altLang="en-US" sz="2400" b="1" dirty="0">
                <a:solidFill>
                  <a:srgbClr val="000080"/>
                </a:solidFill>
                <a:latin typeface="宋体" pitchFamily="2" charset="-122"/>
              </a:rPr>
              <a:t>	 设置回差值</a:t>
            </a:r>
            <a:r>
              <a:rPr kumimoji="0" lang="en-US" altLang="zh-CN" sz="2400" b="1" dirty="0">
                <a:solidFill>
                  <a:srgbClr val="000080"/>
                </a:solidFill>
                <a:latin typeface="宋体" pitchFamily="2" charset="-122"/>
              </a:rPr>
              <a:t>e</a:t>
            </a:r>
            <a:r>
              <a:rPr kumimoji="0" lang="zh-CN" altLang="en-US" sz="2400" b="1" dirty="0">
                <a:solidFill>
                  <a:srgbClr val="000080"/>
                </a:solidFill>
                <a:latin typeface="宋体" pitchFamily="2" charset="-122"/>
              </a:rPr>
              <a:t>避免了测量值在极限值</a:t>
            </a:r>
            <a:r>
              <a:rPr kumimoji="0" lang="en-US" altLang="zh-CN" sz="2400" b="1" dirty="0">
                <a:solidFill>
                  <a:srgbClr val="000080"/>
                </a:solidFill>
                <a:latin typeface="宋体" pitchFamily="2" charset="-122"/>
              </a:rPr>
              <a:t>X</a:t>
            </a:r>
            <a:r>
              <a:rPr kumimoji="0" lang="en-US" altLang="zh-CN" sz="2400" b="1" baseline="-25000" dirty="0">
                <a:solidFill>
                  <a:srgbClr val="000080"/>
                </a:solidFill>
                <a:latin typeface="宋体" pitchFamily="2" charset="-122"/>
              </a:rPr>
              <a:t>H</a:t>
            </a:r>
            <a:r>
              <a:rPr kumimoji="0" lang="zh-CN" altLang="en-US" sz="2400" b="1" dirty="0">
                <a:solidFill>
                  <a:srgbClr val="000080"/>
                </a:solidFill>
                <a:latin typeface="宋体" pitchFamily="2" charset="-122"/>
              </a:rPr>
              <a:t>或</a:t>
            </a:r>
            <a:r>
              <a:rPr kumimoji="0" lang="en-US" altLang="zh-CN" sz="2400" b="1" dirty="0">
                <a:solidFill>
                  <a:srgbClr val="000080"/>
                </a:solidFill>
                <a:latin typeface="宋体" pitchFamily="2" charset="-122"/>
              </a:rPr>
              <a:t>X</a:t>
            </a:r>
            <a:r>
              <a:rPr kumimoji="0" lang="en-US" altLang="zh-CN" sz="2400" b="1" baseline="-25000" dirty="0">
                <a:solidFill>
                  <a:srgbClr val="000080"/>
                </a:solidFill>
                <a:latin typeface="宋体" pitchFamily="2" charset="-122"/>
              </a:rPr>
              <a:t>L</a:t>
            </a:r>
            <a:r>
              <a:rPr kumimoji="0" lang="zh-CN" altLang="en-US" sz="2400" b="1" dirty="0">
                <a:solidFill>
                  <a:srgbClr val="000080"/>
                </a:solidFill>
                <a:latin typeface="宋体" pitchFamily="2" charset="-122"/>
              </a:rPr>
              <a:t>点处来回摆动造成频繁报警，</a:t>
            </a:r>
            <a:r>
              <a:rPr kumimoji="0" lang="en-US" altLang="zh-CN" sz="2400" b="1" dirty="0">
                <a:solidFill>
                  <a:srgbClr val="000080"/>
                </a:solidFill>
                <a:latin typeface="宋体" pitchFamily="2" charset="-122"/>
              </a:rPr>
              <a:t>e</a:t>
            </a:r>
            <a:r>
              <a:rPr kumimoji="0" lang="zh-CN" altLang="en-US" sz="2400" b="1" dirty="0">
                <a:solidFill>
                  <a:srgbClr val="000080"/>
                </a:solidFill>
                <a:latin typeface="宋体" pitchFamily="2" charset="-122"/>
              </a:rPr>
              <a:t>值的大小可根据现场具体的被测参数设定</a:t>
            </a:r>
            <a:r>
              <a:rPr kumimoji="0" lang="zh-CN" altLang="en-US" sz="2400" b="1" dirty="0">
                <a:solidFill>
                  <a:schemeClr val="bg1"/>
                </a:solidFill>
                <a:latin typeface="宋体" pitchFamily="2" charset="-122"/>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11"/>
          <p:cNvGraphicFramePr>
            <a:graphicFrameLocks noChangeAspect="1"/>
          </p:cNvGraphicFramePr>
          <p:nvPr>
            <p:extLst>
              <p:ext uri="{D42A27DB-BD31-4B8C-83A1-F6EECF244321}">
                <p14:modId xmlns:p14="http://schemas.microsoft.com/office/powerpoint/2010/main" val="484820815"/>
              </p:ext>
            </p:extLst>
          </p:nvPr>
        </p:nvGraphicFramePr>
        <p:xfrm>
          <a:off x="2771801" y="692696"/>
          <a:ext cx="4680520" cy="5616624"/>
        </p:xfrm>
        <a:graphic>
          <a:graphicData uri="http://schemas.openxmlformats.org/presentationml/2006/ole">
            <mc:AlternateContent xmlns:mc="http://schemas.openxmlformats.org/markup-compatibility/2006">
              <mc:Choice xmlns:v="urn:schemas-microsoft-com:vml" Requires="v">
                <p:oleObj spid="_x0000_s21524" r:id="rId3" imgW="5743440" imgH="8787240" progId="">
                  <p:embed/>
                </p:oleObj>
              </mc:Choice>
              <mc:Fallback>
                <p:oleObj r:id="rId3" imgW="5743440" imgH="8787240" progId="">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b="5367"/>
                      <a:stretch>
                        <a:fillRect/>
                      </a:stretch>
                    </p:blipFill>
                    <p:spPr bwMode="auto">
                      <a:xfrm>
                        <a:off x="2771801" y="692696"/>
                        <a:ext cx="4680520" cy="5616624"/>
                      </a:xfrm>
                      <a:prstGeom prst="rect">
                        <a:avLst/>
                      </a:prstGeom>
                      <a:solidFill>
                        <a:srgbClr val="CCFFFF"/>
                      </a:solidFill>
                    </p:spPr>
                  </p:pic>
                </p:oleObj>
              </mc:Fallback>
            </mc:AlternateContent>
          </a:graphicData>
        </a:graphic>
      </p:graphicFrame>
      <p:sp>
        <p:nvSpPr>
          <p:cNvPr id="21507" name="Rectangle 14"/>
          <p:cNvSpPr>
            <a:spLocks noChangeArrowheads="1"/>
          </p:cNvSpPr>
          <p:nvPr/>
        </p:nvSpPr>
        <p:spPr bwMode="auto">
          <a:xfrm>
            <a:off x="1835696" y="2204864"/>
            <a:ext cx="494046" cy="3416320"/>
          </a:xfrm>
          <a:prstGeom prst="rect">
            <a:avLst/>
          </a:prstGeom>
          <a:noFill/>
          <a:ln w="9525">
            <a:noFill/>
            <a:miter lim="800000"/>
            <a:headEnd/>
            <a:tailEnd/>
          </a:ln>
        </p:spPr>
        <p:txBody>
          <a:bodyPr wrap="none">
            <a:spAutoFit/>
          </a:bodyPr>
          <a:lstStyle/>
          <a:p>
            <a:pPr>
              <a:spcBef>
                <a:spcPct val="0"/>
              </a:spcBef>
            </a:pPr>
            <a:r>
              <a:rPr lang="zh-CN" altLang="en-US" dirty="0">
                <a:solidFill>
                  <a:srgbClr val="FF0000"/>
                </a:solidFill>
              </a:rPr>
              <a:t>越</a:t>
            </a:r>
          </a:p>
          <a:p>
            <a:pPr>
              <a:spcBef>
                <a:spcPct val="0"/>
              </a:spcBef>
            </a:pPr>
            <a:r>
              <a:rPr lang="zh-CN" altLang="en-US" dirty="0">
                <a:solidFill>
                  <a:srgbClr val="FF0000"/>
                </a:solidFill>
              </a:rPr>
              <a:t>限</a:t>
            </a:r>
          </a:p>
          <a:p>
            <a:pPr>
              <a:spcBef>
                <a:spcPct val="0"/>
              </a:spcBef>
            </a:pPr>
            <a:r>
              <a:rPr lang="zh-CN" altLang="en-US" dirty="0">
                <a:solidFill>
                  <a:srgbClr val="FF0000"/>
                </a:solidFill>
              </a:rPr>
              <a:t>报</a:t>
            </a:r>
          </a:p>
          <a:p>
            <a:pPr>
              <a:spcBef>
                <a:spcPct val="0"/>
              </a:spcBef>
            </a:pPr>
            <a:r>
              <a:rPr lang="zh-CN" altLang="en-US" dirty="0">
                <a:solidFill>
                  <a:srgbClr val="FF0000"/>
                </a:solidFill>
              </a:rPr>
              <a:t>警</a:t>
            </a:r>
          </a:p>
          <a:p>
            <a:pPr>
              <a:spcBef>
                <a:spcPct val="0"/>
              </a:spcBef>
            </a:pPr>
            <a:r>
              <a:rPr lang="zh-CN" altLang="en-US" dirty="0">
                <a:solidFill>
                  <a:srgbClr val="FF0000"/>
                </a:solidFill>
              </a:rPr>
              <a:t>程</a:t>
            </a:r>
          </a:p>
          <a:p>
            <a:pPr>
              <a:spcBef>
                <a:spcPct val="0"/>
              </a:spcBef>
            </a:pPr>
            <a:r>
              <a:rPr lang="zh-CN" altLang="en-US" dirty="0">
                <a:solidFill>
                  <a:srgbClr val="FF0000"/>
                </a:solidFill>
              </a:rPr>
              <a:t>序</a:t>
            </a:r>
          </a:p>
          <a:p>
            <a:pPr>
              <a:spcBef>
                <a:spcPct val="0"/>
              </a:spcBef>
            </a:pPr>
            <a:r>
              <a:rPr lang="zh-CN" altLang="en-US" dirty="0">
                <a:solidFill>
                  <a:srgbClr val="FF0000"/>
                </a:solidFill>
              </a:rPr>
              <a:t>流</a:t>
            </a:r>
          </a:p>
          <a:p>
            <a:pPr>
              <a:spcBef>
                <a:spcPct val="0"/>
              </a:spcBef>
            </a:pPr>
            <a:r>
              <a:rPr lang="zh-CN" altLang="en-US" dirty="0">
                <a:solidFill>
                  <a:srgbClr val="FF0000"/>
                </a:solidFill>
              </a:rPr>
              <a:t>程</a:t>
            </a:r>
          </a:p>
          <a:p>
            <a:pPr>
              <a:spcBef>
                <a:spcPct val="0"/>
              </a:spcBef>
            </a:pPr>
            <a:r>
              <a:rPr lang="zh-CN" altLang="en-US" dirty="0">
                <a:solidFill>
                  <a:srgbClr val="FF0000"/>
                </a:solidFill>
              </a:rPr>
              <a:t>图</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C48766-46D8-4242-86AF-3C3C1E56C050}"/>
              </a:ext>
            </a:extLst>
          </p:cNvPr>
          <p:cNvSpPr>
            <a:spLocks noGrp="1"/>
          </p:cNvSpPr>
          <p:nvPr>
            <p:ph type="title"/>
          </p:nvPr>
        </p:nvSpPr>
        <p:spPr>
          <a:xfrm>
            <a:off x="457200" y="868189"/>
            <a:ext cx="8229600" cy="904627"/>
          </a:xfrm>
        </p:spPr>
        <p:txBody>
          <a:bodyPr/>
          <a:lstStyle/>
          <a:p>
            <a:r>
              <a:rPr lang="zh-CN" altLang="en-US" dirty="0">
                <a:solidFill>
                  <a:srgbClr val="C00000"/>
                </a:solidFill>
              </a:rPr>
              <a:t>小结</a:t>
            </a:r>
          </a:p>
        </p:txBody>
      </p:sp>
      <p:sp>
        <p:nvSpPr>
          <p:cNvPr id="4" name="Rectangle 3">
            <a:extLst>
              <a:ext uri="{FF2B5EF4-FFF2-40B4-BE49-F238E27FC236}">
                <a16:creationId xmlns:a16="http://schemas.microsoft.com/office/drawing/2014/main" id="{4243AA66-2ED8-46A9-B949-75044EA224D4}"/>
              </a:ext>
            </a:extLst>
          </p:cNvPr>
          <p:cNvSpPr>
            <a:spLocks noGrp="1" noChangeArrowheads="1"/>
          </p:cNvSpPr>
          <p:nvPr>
            <p:ph idx="1"/>
          </p:nvPr>
        </p:nvSpPr>
        <p:spPr>
          <a:xfrm>
            <a:off x="685800" y="1981200"/>
            <a:ext cx="7772400" cy="2743944"/>
          </a:xfrm>
        </p:spPr>
        <p:txBody>
          <a:bodyPr/>
          <a:lstStyle/>
          <a:p>
            <a:pPr eaLnBrk="1" hangingPunct="1">
              <a:buFont typeface="Wingdings" panose="05000000000000000000" pitchFamily="2" charset="2"/>
              <a:buChar char="p"/>
            </a:pPr>
            <a:r>
              <a:rPr kumimoji="0" lang="zh-CN" altLang="en-US" b="1" dirty="0">
                <a:solidFill>
                  <a:srgbClr val="000080"/>
                </a:solidFill>
                <a:latin typeface="宋体" pitchFamily="2" charset="-122"/>
              </a:rPr>
              <a:t>	误差校正</a:t>
            </a:r>
          </a:p>
          <a:p>
            <a:pPr eaLnBrk="1" hangingPunct="1">
              <a:buFont typeface="Wingdings" panose="05000000000000000000" pitchFamily="2" charset="2"/>
              <a:buChar char="p"/>
            </a:pPr>
            <a:r>
              <a:rPr kumimoji="0" lang="zh-CN" altLang="en-US" b="1" dirty="0">
                <a:solidFill>
                  <a:srgbClr val="000080"/>
                </a:solidFill>
                <a:latin typeface="宋体" pitchFamily="2" charset="-122"/>
              </a:rPr>
              <a:t>	数字滤波</a:t>
            </a:r>
          </a:p>
          <a:p>
            <a:pPr eaLnBrk="1" hangingPunct="1">
              <a:buFont typeface="Wingdings" panose="05000000000000000000" pitchFamily="2" charset="2"/>
              <a:buChar char="p"/>
            </a:pPr>
            <a:r>
              <a:rPr kumimoji="0" lang="en-US" altLang="zh-CN" b="1" dirty="0">
                <a:solidFill>
                  <a:srgbClr val="000080"/>
                </a:solidFill>
                <a:latin typeface="宋体" pitchFamily="2" charset="-122"/>
              </a:rPr>
              <a:t>	</a:t>
            </a:r>
            <a:r>
              <a:rPr kumimoji="0" lang="zh-CN" altLang="en-US" b="1" dirty="0">
                <a:solidFill>
                  <a:srgbClr val="000080"/>
                </a:solidFill>
                <a:latin typeface="宋体" pitchFamily="2" charset="-122"/>
              </a:rPr>
              <a:t>标度转换</a:t>
            </a:r>
          </a:p>
          <a:p>
            <a:pPr eaLnBrk="1" hangingPunct="1">
              <a:buFont typeface="Wingdings" panose="05000000000000000000" pitchFamily="2" charset="2"/>
              <a:buChar char="p"/>
            </a:pPr>
            <a:r>
              <a:rPr kumimoji="0" lang="en-US" altLang="zh-CN" b="1" dirty="0">
                <a:solidFill>
                  <a:srgbClr val="000080"/>
                </a:solidFill>
                <a:latin typeface="宋体" pitchFamily="2" charset="-122"/>
              </a:rPr>
              <a:t>	</a:t>
            </a:r>
            <a:r>
              <a:rPr kumimoji="0" lang="zh-CN" altLang="en-US" b="1" dirty="0">
                <a:solidFill>
                  <a:srgbClr val="000080"/>
                </a:solidFill>
                <a:latin typeface="宋体" pitchFamily="2" charset="-122"/>
              </a:rPr>
              <a:t>越限报警</a:t>
            </a:r>
          </a:p>
        </p:txBody>
      </p:sp>
    </p:spTree>
    <p:extLst>
      <p:ext uri="{BB962C8B-B14F-4D97-AF65-F5344CB8AC3E}">
        <p14:creationId xmlns:p14="http://schemas.microsoft.com/office/powerpoint/2010/main" val="3729489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539552" y="620688"/>
            <a:ext cx="7772400" cy="1143000"/>
          </a:xfrm>
        </p:spPr>
        <p:txBody>
          <a:bodyPr/>
          <a:lstStyle/>
          <a:p>
            <a:pPr eaLnBrk="1" hangingPunct="1"/>
            <a:r>
              <a:rPr lang="en-US" altLang="zh-CN" sz="3600" dirty="0">
                <a:solidFill>
                  <a:srgbClr val="C00000"/>
                </a:solidFill>
              </a:rPr>
              <a:t>3.1 </a:t>
            </a:r>
            <a:r>
              <a:rPr lang="zh-CN" altLang="en-US" sz="3600" dirty="0">
                <a:solidFill>
                  <a:srgbClr val="C00000"/>
                </a:solidFill>
              </a:rPr>
              <a:t>误差校正处理</a:t>
            </a:r>
          </a:p>
        </p:txBody>
      </p:sp>
      <p:sp>
        <p:nvSpPr>
          <p:cNvPr id="28675" name="Rectangle 1027"/>
          <p:cNvSpPr>
            <a:spLocks noGrp="1" noChangeArrowheads="1"/>
          </p:cNvSpPr>
          <p:nvPr>
            <p:ph idx="1"/>
          </p:nvPr>
        </p:nvSpPr>
        <p:spPr>
          <a:xfrm>
            <a:off x="539552" y="1412776"/>
            <a:ext cx="8064896" cy="4823742"/>
          </a:xfrm>
        </p:spPr>
        <p:txBody>
          <a:bodyPr/>
          <a:lstStyle/>
          <a:p>
            <a:pPr marL="0" indent="0" eaLnBrk="1" hangingPunct="1">
              <a:spcBef>
                <a:spcPct val="0"/>
              </a:spcBef>
              <a:buClr>
                <a:schemeClr val="bg1"/>
              </a:buClr>
              <a:buSzTx/>
              <a:buNone/>
            </a:pPr>
            <a:r>
              <a:rPr kumimoji="0" lang="zh-CN" altLang="en-US" sz="2400" b="1" dirty="0">
                <a:solidFill>
                  <a:srgbClr val="000080"/>
                </a:solidFill>
              </a:rPr>
              <a:t>在控制系统的模拟量输入通道中，一般存在传感器温度漂移、放大器等器件的零点偏移的现象，这些都会造成误差，从而影响测量数据的准确性，这些误差称为</a:t>
            </a:r>
            <a:r>
              <a:rPr kumimoji="0" lang="zh-CN" altLang="en-US" sz="2400" b="1" dirty="0">
                <a:solidFill>
                  <a:srgbClr val="FF0000"/>
                </a:solidFill>
              </a:rPr>
              <a:t>系统误差。</a:t>
            </a:r>
            <a:r>
              <a:rPr lang="zh-CN" altLang="en-US" sz="2400" b="1" dirty="0">
                <a:latin typeface="宋体" pitchFamily="2" charset="-122"/>
              </a:rPr>
              <a:t>	</a:t>
            </a:r>
            <a:endParaRPr lang="en-US" altLang="zh-CN" sz="2400" b="1" dirty="0">
              <a:latin typeface="宋体" pitchFamily="2" charset="-122"/>
            </a:endParaRPr>
          </a:p>
          <a:p>
            <a:pPr eaLnBrk="1" hangingPunct="1">
              <a:spcBef>
                <a:spcPct val="0"/>
              </a:spcBef>
              <a:buClr>
                <a:schemeClr val="bg1"/>
              </a:buClr>
              <a:buSzTx/>
            </a:pPr>
            <a:endParaRPr lang="zh-CN" altLang="en-US" sz="2400" b="1" dirty="0">
              <a:latin typeface="宋体" pitchFamily="2" charset="-122"/>
            </a:endParaRPr>
          </a:p>
          <a:p>
            <a:pPr eaLnBrk="1" hangingPunct="1">
              <a:spcBef>
                <a:spcPct val="0"/>
              </a:spcBef>
              <a:buFont typeface="Wingdings" panose="05000000000000000000" pitchFamily="2" charset="2"/>
              <a:buChar char="p"/>
            </a:pPr>
            <a:r>
              <a:rPr lang="zh-CN" altLang="en-US" sz="2400" b="1" dirty="0">
                <a:solidFill>
                  <a:srgbClr val="FF0000"/>
                </a:solidFill>
                <a:latin typeface="宋体" pitchFamily="2" charset="-122"/>
              </a:rPr>
              <a:t>特点：</a:t>
            </a:r>
            <a:r>
              <a:rPr lang="zh-CN" altLang="en-US" sz="2400" b="1" dirty="0">
                <a:solidFill>
                  <a:srgbClr val="000080"/>
                </a:solidFill>
                <a:latin typeface="宋体" pitchFamily="2" charset="-122"/>
              </a:rPr>
              <a:t>在一定的测量条件下，其变化规律是可以掌握的，产生误差的原因一般也是知道的。因此，原则上讲，系统误差是可以通过适当的技术途径来确定并加以校正的。 </a:t>
            </a:r>
          </a:p>
          <a:p>
            <a:pPr eaLnBrk="1" hangingPunct="1">
              <a:spcBef>
                <a:spcPct val="0"/>
              </a:spcBef>
              <a:buFont typeface="Wingdings" panose="05000000000000000000" pitchFamily="2" charset="2"/>
              <a:buChar char="p"/>
            </a:pPr>
            <a:endParaRPr lang="en-US" altLang="zh-CN" sz="2400" b="1" dirty="0">
              <a:solidFill>
                <a:schemeClr val="bg1"/>
              </a:solidFill>
              <a:latin typeface="宋体" pitchFamily="2" charset="-122"/>
            </a:endParaRPr>
          </a:p>
          <a:p>
            <a:pPr eaLnBrk="1" hangingPunct="1">
              <a:spcBef>
                <a:spcPct val="0"/>
              </a:spcBef>
              <a:buFont typeface="Wingdings" panose="05000000000000000000" pitchFamily="2" charset="2"/>
              <a:buChar char="p"/>
            </a:pPr>
            <a:r>
              <a:rPr lang="zh-CN" altLang="en-US" sz="2400" b="1" dirty="0">
                <a:solidFill>
                  <a:srgbClr val="FF0000"/>
                </a:solidFill>
                <a:latin typeface="宋体" pitchFamily="2" charset="-122"/>
              </a:rPr>
              <a:t>方法：</a:t>
            </a:r>
            <a:r>
              <a:rPr kumimoji="0" lang="zh-CN" altLang="en-US" sz="2400" b="1" dirty="0">
                <a:solidFill>
                  <a:srgbClr val="000080"/>
                </a:solidFill>
              </a:rPr>
              <a:t>一般采用软件程序进行处理，对系统误差进行自动校准。</a:t>
            </a:r>
            <a:endParaRPr lang="zh-CN" altLang="en-US" sz="2400" b="1" dirty="0">
              <a:solidFill>
                <a:srgbClr val="000080"/>
              </a:solidFill>
              <a:latin typeface="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179512" y="692696"/>
            <a:ext cx="8641084" cy="3672830"/>
          </a:xfrm>
        </p:spPr>
        <p:txBody>
          <a:bodyPr/>
          <a:lstStyle/>
          <a:p>
            <a:pPr eaLnBrk="1" hangingPunct="1">
              <a:spcBef>
                <a:spcPct val="0"/>
              </a:spcBef>
              <a:buFont typeface="Wingdings" pitchFamily="2" charset="2"/>
              <a:buNone/>
            </a:pPr>
            <a:r>
              <a:rPr lang="en-US" altLang="zh-CN" sz="2800" b="1" dirty="0">
                <a:latin typeface="宋体" pitchFamily="2" charset="-122"/>
              </a:rPr>
              <a:t>	</a:t>
            </a:r>
            <a:r>
              <a:rPr lang="en-US" altLang="zh-CN" sz="2800" b="1" dirty="0">
                <a:solidFill>
                  <a:srgbClr val="C00000"/>
                </a:solidFill>
                <a:latin typeface="宋体" pitchFamily="2" charset="-122"/>
              </a:rPr>
              <a:t>1 </a:t>
            </a:r>
            <a:r>
              <a:rPr lang="zh-CN" altLang="en-US" sz="2800" b="1" dirty="0">
                <a:solidFill>
                  <a:srgbClr val="C00000"/>
                </a:solidFill>
                <a:latin typeface="宋体" pitchFamily="2" charset="-122"/>
              </a:rPr>
              <a:t>数字调零</a:t>
            </a:r>
          </a:p>
          <a:p>
            <a:pPr eaLnBrk="1" hangingPunct="1">
              <a:spcBef>
                <a:spcPct val="0"/>
              </a:spcBef>
              <a:buFont typeface="Wingdings" pitchFamily="2" charset="2"/>
              <a:buNone/>
            </a:pPr>
            <a:endParaRPr lang="zh-CN" altLang="en-US" sz="2800" b="1" dirty="0">
              <a:latin typeface="宋体" pitchFamily="2" charset="-122"/>
            </a:endParaRPr>
          </a:p>
          <a:p>
            <a:pPr eaLnBrk="1" hangingPunct="1">
              <a:spcBef>
                <a:spcPct val="0"/>
              </a:spcBef>
              <a:buFont typeface="Wingdings" panose="05000000000000000000" pitchFamily="2" charset="2"/>
              <a:buChar char="p"/>
            </a:pPr>
            <a:r>
              <a:rPr kumimoji="0" lang="zh-CN" altLang="en-US" sz="2400" b="1" dirty="0">
                <a:solidFill>
                  <a:srgbClr val="000080"/>
                </a:solidFill>
              </a:rPr>
              <a:t>零点偏移是造成系统误差的主要原因之一，因此零点的自动调整在实际应用中最多，常把这种</a:t>
            </a:r>
            <a:r>
              <a:rPr kumimoji="0" lang="zh-CN" altLang="en-US" sz="2400" b="1" dirty="0">
                <a:solidFill>
                  <a:srgbClr val="FF0000"/>
                </a:solidFill>
              </a:rPr>
              <a:t>用软件程序实现零点调整的方法称为数字调零。</a:t>
            </a:r>
            <a:endParaRPr kumimoji="0" lang="en-US" altLang="zh-CN" sz="2400" b="1" dirty="0">
              <a:solidFill>
                <a:srgbClr val="FF0000"/>
              </a:solidFill>
            </a:endParaRPr>
          </a:p>
          <a:p>
            <a:pPr eaLnBrk="1" hangingPunct="1">
              <a:spcBef>
                <a:spcPct val="0"/>
              </a:spcBef>
              <a:buFont typeface="Wingdings" panose="05000000000000000000" pitchFamily="2" charset="2"/>
              <a:buChar char="p"/>
            </a:pPr>
            <a:endParaRPr lang="zh-CN" altLang="en-US" sz="2400" b="1" dirty="0">
              <a:solidFill>
                <a:srgbClr val="FF0000"/>
              </a:solidFill>
              <a:latin typeface="宋体" pitchFamily="2" charset="-122"/>
            </a:endParaRPr>
          </a:p>
          <a:p>
            <a:pPr eaLnBrk="1" hangingPunct="1">
              <a:spcBef>
                <a:spcPct val="0"/>
              </a:spcBef>
              <a:buFont typeface="Wingdings" panose="05000000000000000000" pitchFamily="2" charset="2"/>
              <a:buChar char="p"/>
            </a:pPr>
            <a:r>
              <a:rPr lang="zh-CN" altLang="en-US" sz="2400" b="1" dirty="0">
                <a:solidFill>
                  <a:srgbClr val="FF0000"/>
                </a:solidFill>
                <a:latin typeface="宋体" pitchFamily="2" charset="-122"/>
              </a:rPr>
              <a:t>实现方法</a:t>
            </a:r>
            <a:r>
              <a:rPr lang="zh-CN" altLang="en-US" sz="2400" b="1" dirty="0">
                <a:solidFill>
                  <a:srgbClr val="000080"/>
                </a:solidFill>
                <a:latin typeface="宋体" pitchFamily="2" charset="-122"/>
              </a:rPr>
              <a:t>：</a:t>
            </a:r>
            <a:r>
              <a:rPr kumimoji="0" lang="zh-CN" altLang="en-US" sz="2400" b="1" dirty="0">
                <a:solidFill>
                  <a:srgbClr val="000080"/>
                </a:solidFill>
              </a:rPr>
              <a:t>在测量输入通道中，计算机分时巡回采集校准电压与</a:t>
            </a:r>
            <a:r>
              <a:rPr kumimoji="0" lang="en-US" altLang="zh-CN" sz="2400" b="1" dirty="0">
                <a:solidFill>
                  <a:srgbClr val="000080"/>
                </a:solidFill>
              </a:rPr>
              <a:t>n</a:t>
            </a:r>
            <a:r>
              <a:rPr kumimoji="0" lang="zh-CN" altLang="en-US" sz="2400" b="1" dirty="0">
                <a:solidFill>
                  <a:srgbClr val="000080"/>
                </a:solidFill>
              </a:rPr>
              <a:t>路传感变送器送来的电压信号。通过软件程序进行调零。</a:t>
            </a:r>
          </a:p>
        </p:txBody>
      </p:sp>
      <p:pic>
        <p:nvPicPr>
          <p:cNvPr id="29699" name="Picture 8"/>
          <p:cNvPicPr>
            <a:picLocks noChangeAspect="1" noChangeArrowheads="1"/>
          </p:cNvPicPr>
          <p:nvPr/>
        </p:nvPicPr>
        <p:blipFill>
          <a:blip r:embed="rId2" cstate="print"/>
          <a:srcRect/>
          <a:stretch>
            <a:fillRect/>
          </a:stretch>
        </p:blipFill>
        <p:spPr bwMode="auto">
          <a:xfrm>
            <a:off x="2051720" y="4149080"/>
            <a:ext cx="5327650" cy="2162175"/>
          </a:xfrm>
          <a:prstGeom prst="rect">
            <a:avLst/>
          </a:prstGeom>
          <a:solidFill>
            <a:schemeClr val="accent5"/>
          </a:solidFill>
          <a:ln w="9525">
            <a:noFill/>
            <a:miter lim="800000"/>
            <a:headEnd/>
            <a:tailEnd/>
          </a:ln>
          <a:effectLst>
            <a:outerShdw blurRad="50800" dist="50800" dir="5400000" algn="ctr" rotWithShape="0">
              <a:schemeClr val="accent1"/>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251520" y="1250380"/>
            <a:ext cx="8640763" cy="5616575"/>
          </a:xfrm>
        </p:spPr>
        <p:txBody>
          <a:bodyPr/>
          <a:lstStyle/>
          <a:p>
            <a:pPr eaLnBrk="1" hangingPunct="1">
              <a:lnSpc>
                <a:spcPct val="90000"/>
              </a:lnSpc>
              <a:spcBef>
                <a:spcPct val="90000"/>
              </a:spcBef>
              <a:buFont typeface="Wingdings" panose="05000000000000000000" pitchFamily="2" charset="2"/>
              <a:buChar char="Ø"/>
            </a:pPr>
            <a:r>
              <a:rPr kumimoji="0" lang="zh-CN" altLang="en-US" sz="2400" b="1" dirty="0">
                <a:solidFill>
                  <a:srgbClr val="000080"/>
                </a:solidFill>
                <a:latin typeface="宋体" pitchFamily="2" charset="-122"/>
              </a:rPr>
              <a:t>首先测量第</a:t>
            </a:r>
            <a:r>
              <a:rPr kumimoji="0" lang="en-US" altLang="zh-CN" sz="2400" b="1" dirty="0">
                <a:solidFill>
                  <a:srgbClr val="000080"/>
                </a:solidFill>
                <a:latin typeface="宋体" pitchFamily="2" charset="-122"/>
              </a:rPr>
              <a:t>0 </a:t>
            </a:r>
            <a:r>
              <a:rPr kumimoji="0" lang="zh-CN" altLang="en-US" sz="2400" b="1" dirty="0">
                <a:solidFill>
                  <a:srgbClr val="000080"/>
                </a:solidFill>
                <a:latin typeface="宋体" pitchFamily="2" charset="-122"/>
              </a:rPr>
              <a:t>路的校准信号（接地信号）。理论上电压为零的信号，经放大电路、</a:t>
            </a:r>
            <a:r>
              <a:rPr kumimoji="0" lang="en-US" altLang="zh-CN" sz="2400" b="1" dirty="0">
                <a:solidFill>
                  <a:srgbClr val="000080"/>
                </a:solidFill>
                <a:latin typeface="宋体" pitchFamily="2" charset="-122"/>
              </a:rPr>
              <a:t>A/D</a:t>
            </a:r>
            <a:r>
              <a:rPr kumimoji="0" lang="zh-CN" altLang="en-US" sz="2400" b="1" dirty="0">
                <a:solidFill>
                  <a:srgbClr val="000080"/>
                </a:solidFill>
                <a:latin typeface="宋体" pitchFamily="2" charset="-122"/>
              </a:rPr>
              <a:t>转换电路进入</a:t>
            </a:r>
            <a:r>
              <a:rPr kumimoji="0" lang="en-US" altLang="zh-CN" sz="2400" b="1" dirty="0">
                <a:solidFill>
                  <a:srgbClr val="000080"/>
                </a:solidFill>
                <a:latin typeface="宋体" pitchFamily="2" charset="-122"/>
              </a:rPr>
              <a:t>CPU</a:t>
            </a:r>
            <a:r>
              <a:rPr kumimoji="0" lang="zh-CN" altLang="en-US" sz="2400" b="1" dirty="0">
                <a:solidFill>
                  <a:srgbClr val="000080"/>
                </a:solidFill>
                <a:latin typeface="宋体" pitchFamily="2" charset="-122"/>
              </a:rPr>
              <a:t>的数值应当为零，而实际上由于零点偏移产生了一个不等于零的数值，这个值就是</a:t>
            </a:r>
            <a:r>
              <a:rPr kumimoji="0" lang="zh-CN" altLang="en-US" sz="2400" b="1" dirty="0">
                <a:solidFill>
                  <a:srgbClr val="FF0000"/>
                </a:solidFill>
                <a:latin typeface="宋体" pitchFamily="2" charset="-122"/>
              </a:rPr>
              <a:t>零点偏移值</a:t>
            </a:r>
            <a:r>
              <a:rPr kumimoji="0" lang="en-US" altLang="zh-CN" sz="2400" b="1" dirty="0">
                <a:solidFill>
                  <a:srgbClr val="FF0000"/>
                </a:solidFill>
                <a:latin typeface="宋体" pitchFamily="2" charset="-122"/>
              </a:rPr>
              <a:t>N0</a:t>
            </a:r>
            <a:r>
              <a:rPr kumimoji="0" lang="zh-CN" altLang="en-US" sz="2400" b="1" dirty="0">
                <a:solidFill>
                  <a:schemeClr val="bg1"/>
                </a:solidFill>
                <a:latin typeface="宋体" pitchFamily="2" charset="-122"/>
              </a:rPr>
              <a:t>。</a:t>
            </a:r>
          </a:p>
          <a:p>
            <a:pPr eaLnBrk="1" hangingPunct="1">
              <a:lnSpc>
                <a:spcPct val="90000"/>
              </a:lnSpc>
              <a:spcBef>
                <a:spcPct val="90000"/>
              </a:spcBef>
              <a:buFont typeface="Wingdings" panose="05000000000000000000" pitchFamily="2" charset="2"/>
              <a:buChar char="Ø"/>
            </a:pPr>
            <a:r>
              <a:rPr kumimoji="0" lang="zh-CN" altLang="en-US" sz="2400" b="1" dirty="0">
                <a:solidFill>
                  <a:srgbClr val="000080"/>
                </a:solidFill>
                <a:latin typeface="宋体" pitchFamily="2" charset="-122"/>
              </a:rPr>
              <a:t>然后依次采集</a:t>
            </a:r>
            <a:r>
              <a:rPr kumimoji="0" lang="en-US" altLang="zh-CN" sz="2400" b="1" dirty="0">
                <a:solidFill>
                  <a:srgbClr val="000080"/>
                </a:solidFill>
                <a:latin typeface="宋体" pitchFamily="2" charset="-122"/>
              </a:rPr>
              <a:t>1</a:t>
            </a:r>
            <a:r>
              <a:rPr kumimoji="0" lang="zh-CN" altLang="en-US" sz="2400" b="1" dirty="0">
                <a:solidFill>
                  <a:srgbClr val="000080"/>
                </a:solidFill>
                <a:latin typeface="宋体" pitchFamily="2" charset="-122"/>
              </a:rPr>
              <a:t>、</a:t>
            </a:r>
            <a:r>
              <a:rPr kumimoji="0" lang="en-US" altLang="zh-CN" sz="2400" b="1" dirty="0">
                <a:solidFill>
                  <a:srgbClr val="000080"/>
                </a:solidFill>
                <a:latin typeface="宋体" pitchFamily="2" charset="-122"/>
              </a:rPr>
              <a:t>2</a:t>
            </a:r>
            <a:r>
              <a:rPr kumimoji="0" lang="zh-CN" altLang="en-US" sz="2400" b="1" dirty="0">
                <a:solidFill>
                  <a:srgbClr val="000080"/>
                </a:solidFill>
                <a:latin typeface="宋体" pitchFamily="2" charset="-122"/>
              </a:rPr>
              <a:t>、</a:t>
            </a:r>
            <a:r>
              <a:rPr kumimoji="0" lang="en-US" altLang="zh-CN" sz="2400" b="1" dirty="0">
                <a:solidFill>
                  <a:srgbClr val="000080"/>
                </a:solidFill>
                <a:latin typeface="宋体" pitchFamily="2" charset="-122"/>
              </a:rPr>
              <a:t>… n</a:t>
            </a:r>
            <a:r>
              <a:rPr kumimoji="0" lang="zh-CN" altLang="en-US" sz="2400" b="1" dirty="0">
                <a:solidFill>
                  <a:srgbClr val="000080"/>
                </a:solidFill>
                <a:latin typeface="宋体" pitchFamily="2" charset="-122"/>
              </a:rPr>
              <a:t>各路的值，每次采集到的数字量</a:t>
            </a:r>
            <a:r>
              <a:rPr kumimoji="0" lang="en-US" altLang="zh-CN" sz="2400" b="1" dirty="0">
                <a:solidFill>
                  <a:srgbClr val="000080"/>
                </a:solidFill>
                <a:latin typeface="宋体" pitchFamily="2" charset="-122"/>
              </a:rPr>
              <a:t>N1</a:t>
            </a:r>
            <a:r>
              <a:rPr kumimoji="0" lang="zh-CN" altLang="en-US" sz="2400" b="1" dirty="0">
                <a:solidFill>
                  <a:srgbClr val="000080"/>
                </a:solidFill>
                <a:latin typeface="宋体" pitchFamily="2" charset="-122"/>
              </a:rPr>
              <a:t>、</a:t>
            </a:r>
            <a:r>
              <a:rPr kumimoji="0" lang="en-US" altLang="zh-CN" sz="2400" b="1" dirty="0">
                <a:solidFill>
                  <a:srgbClr val="000080"/>
                </a:solidFill>
                <a:latin typeface="宋体" pitchFamily="2" charset="-122"/>
              </a:rPr>
              <a:t>N2</a:t>
            </a:r>
            <a:r>
              <a:rPr kumimoji="0" lang="zh-CN" altLang="en-US" sz="2400" b="1" dirty="0">
                <a:solidFill>
                  <a:srgbClr val="000080"/>
                </a:solidFill>
                <a:latin typeface="宋体" pitchFamily="2" charset="-122"/>
              </a:rPr>
              <a:t>、</a:t>
            </a:r>
            <a:r>
              <a:rPr kumimoji="0" lang="en-US" altLang="zh-CN" sz="2400" b="1" dirty="0">
                <a:solidFill>
                  <a:srgbClr val="000080"/>
                </a:solidFill>
                <a:latin typeface="宋体" pitchFamily="2" charset="-122"/>
              </a:rPr>
              <a:t>… </a:t>
            </a:r>
            <a:r>
              <a:rPr kumimoji="0" lang="en-US" altLang="zh-CN" sz="2400" b="1" dirty="0" err="1">
                <a:solidFill>
                  <a:srgbClr val="000080"/>
                </a:solidFill>
                <a:latin typeface="宋体" pitchFamily="2" charset="-122"/>
              </a:rPr>
              <a:t>Nn</a:t>
            </a:r>
            <a:r>
              <a:rPr kumimoji="0" lang="zh-CN" altLang="en-US" sz="2400" b="1" dirty="0">
                <a:solidFill>
                  <a:srgbClr val="000080"/>
                </a:solidFill>
                <a:latin typeface="宋体" pitchFamily="2" charset="-122"/>
              </a:rPr>
              <a:t>值是实际值与零点偏移值</a:t>
            </a:r>
            <a:r>
              <a:rPr kumimoji="0" lang="en-US" altLang="zh-CN" sz="2400" b="1" dirty="0">
                <a:solidFill>
                  <a:srgbClr val="000080"/>
                </a:solidFill>
                <a:latin typeface="宋体" pitchFamily="2" charset="-122"/>
              </a:rPr>
              <a:t>N0</a:t>
            </a:r>
            <a:r>
              <a:rPr kumimoji="0" lang="zh-CN" altLang="en-US" sz="2400" b="1" dirty="0">
                <a:solidFill>
                  <a:srgbClr val="000080"/>
                </a:solidFill>
                <a:latin typeface="宋体" pitchFamily="2" charset="-122"/>
              </a:rPr>
              <a:t>之和。</a:t>
            </a:r>
          </a:p>
          <a:p>
            <a:pPr eaLnBrk="1" hangingPunct="1">
              <a:lnSpc>
                <a:spcPct val="90000"/>
              </a:lnSpc>
              <a:spcBef>
                <a:spcPct val="90000"/>
              </a:spcBef>
              <a:buFont typeface="Wingdings" panose="05000000000000000000" pitchFamily="2" charset="2"/>
              <a:buChar char="Ø"/>
            </a:pPr>
            <a:r>
              <a:rPr kumimoji="0" lang="zh-CN" altLang="en-US" sz="2400" b="1" dirty="0">
                <a:solidFill>
                  <a:srgbClr val="000080"/>
                </a:solidFill>
                <a:latin typeface="宋体" pitchFamily="2" charset="-122"/>
              </a:rPr>
              <a:t>数字调零就是做减法运算，</a:t>
            </a:r>
            <a:r>
              <a:rPr kumimoji="0" lang="zh-CN" altLang="en-US" sz="2400" b="1" dirty="0">
                <a:solidFill>
                  <a:srgbClr val="FF0000"/>
                </a:solidFill>
                <a:latin typeface="宋体" pitchFamily="2" charset="-122"/>
              </a:rPr>
              <a:t>采用（</a:t>
            </a:r>
            <a:r>
              <a:rPr kumimoji="0" lang="en-US" altLang="zh-CN" sz="2400" b="1" dirty="0">
                <a:solidFill>
                  <a:srgbClr val="FF0000"/>
                </a:solidFill>
                <a:latin typeface="宋体" pitchFamily="2" charset="-122"/>
              </a:rPr>
              <a:t>Ni- N0</a:t>
            </a:r>
            <a:r>
              <a:rPr kumimoji="0" lang="zh-CN" altLang="en-US" sz="2400" b="1" dirty="0">
                <a:solidFill>
                  <a:srgbClr val="FF0000"/>
                </a:solidFill>
                <a:latin typeface="宋体" pitchFamily="2" charset="-122"/>
              </a:rPr>
              <a:t>）的差值作为本次测量的实际值</a:t>
            </a:r>
            <a:r>
              <a:rPr kumimoji="0" lang="zh-CN" altLang="en-US" sz="2400" b="1" dirty="0">
                <a:solidFill>
                  <a:srgbClr val="000080"/>
                </a:solidFill>
                <a:latin typeface="宋体" pitchFamily="2" charset="-122"/>
              </a:rPr>
              <a:t>。</a:t>
            </a:r>
          </a:p>
          <a:p>
            <a:pPr eaLnBrk="1" hangingPunct="1">
              <a:lnSpc>
                <a:spcPct val="90000"/>
              </a:lnSpc>
              <a:spcBef>
                <a:spcPct val="90000"/>
              </a:spcBef>
              <a:buFont typeface="Wingdings" pitchFamily="2" charset="2"/>
              <a:buNone/>
            </a:pPr>
            <a:r>
              <a:rPr kumimoji="0" lang="zh-CN" altLang="en-US" sz="2400" b="1" dirty="0">
                <a:solidFill>
                  <a:srgbClr val="000080"/>
                </a:solidFill>
                <a:latin typeface="宋体" pitchFamily="2" charset="-122"/>
              </a:rPr>
              <a:t>	采用数字调零，可去掉放大电路、</a:t>
            </a:r>
            <a:r>
              <a:rPr kumimoji="0" lang="en-US" altLang="zh-CN" sz="2400" b="1" dirty="0">
                <a:solidFill>
                  <a:srgbClr val="000080"/>
                </a:solidFill>
                <a:latin typeface="宋体" pitchFamily="2" charset="-122"/>
              </a:rPr>
              <a:t>A/D</a:t>
            </a:r>
            <a:r>
              <a:rPr kumimoji="0" lang="zh-CN" altLang="en-US" sz="2400" b="1" dirty="0">
                <a:solidFill>
                  <a:srgbClr val="000080"/>
                </a:solidFill>
                <a:latin typeface="宋体" pitchFamily="2" charset="-122"/>
              </a:rPr>
              <a:t>转换电路本身的偏移及随时间与温度而发生的各种漂移的影响，从而大大降低对这些电路器件的偏移值的要求，降低硬件成本。</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body" sz="half" idx="1"/>
          </p:nvPr>
        </p:nvSpPr>
        <p:spPr>
          <a:xfrm>
            <a:off x="179512" y="692696"/>
            <a:ext cx="8596312" cy="4319587"/>
          </a:xfrm>
        </p:spPr>
        <p:txBody>
          <a:bodyPr/>
          <a:lstStyle/>
          <a:p>
            <a:pPr eaLnBrk="1" hangingPunct="1">
              <a:spcBef>
                <a:spcPct val="80000"/>
              </a:spcBef>
              <a:buFont typeface="Wingdings" pitchFamily="2" charset="2"/>
              <a:buNone/>
            </a:pPr>
            <a:r>
              <a:rPr kumimoji="0" lang="en-US" altLang="zh-CN" sz="2400" b="1" dirty="0">
                <a:solidFill>
                  <a:srgbClr val="C00000"/>
                </a:solidFill>
                <a:latin typeface="宋体" pitchFamily="2" charset="-122"/>
              </a:rPr>
              <a:t>2 </a:t>
            </a:r>
            <a:r>
              <a:rPr kumimoji="0" lang="zh-CN" altLang="en-US" sz="2400" b="1" dirty="0">
                <a:solidFill>
                  <a:srgbClr val="C00000"/>
                </a:solidFill>
                <a:latin typeface="宋体" pitchFamily="2" charset="-122"/>
              </a:rPr>
              <a:t>系统校准</a:t>
            </a:r>
          </a:p>
          <a:p>
            <a:pPr eaLnBrk="1" hangingPunct="1">
              <a:spcBef>
                <a:spcPct val="80000"/>
              </a:spcBef>
              <a:buFont typeface="Wingdings" panose="05000000000000000000" pitchFamily="2" charset="2"/>
              <a:buChar char="p"/>
            </a:pPr>
            <a:r>
              <a:rPr kumimoji="0" lang="zh-CN" altLang="en-US" sz="2400" b="1" dirty="0">
                <a:latin typeface="宋体" pitchFamily="2" charset="-122"/>
              </a:rPr>
              <a:t> </a:t>
            </a:r>
            <a:r>
              <a:rPr kumimoji="0" lang="zh-CN" altLang="en-US" sz="2400" b="1" dirty="0">
                <a:solidFill>
                  <a:srgbClr val="FF0000"/>
                </a:solidFill>
                <a:latin typeface="宋体" pitchFamily="2" charset="-122"/>
              </a:rPr>
              <a:t>数字调零不能校正由传感器本身引入的误差</a:t>
            </a:r>
            <a:r>
              <a:rPr kumimoji="0" lang="zh-CN" altLang="en-US" sz="2400" b="1" dirty="0">
                <a:solidFill>
                  <a:srgbClr val="000080"/>
                </a:solidFill>
                <a:latin typeface="宋体" pitchFamily="2" charset="-122"/>
              </a:rPr>
              <a:t>。为了克服这种缺点，可采用系统校准处理技术。</a:t>
            </a:r>
          </a:p>
          <a:p>
            <a:pPr eaLnBrk="1" hangingPunct="1">
              <a:spcBef>
                <a:spcPct val="80000"/>
              </a:spcBef>
              <a:buFont typeface="Wingdings" panose="05000000000000000000" pitchFamily="2" charset="2"/>
              <a:buChar char="p"/>
            </a:pPr>
            <a:r>
              <a:rPr kumimoji="0" lang="zh-CN" altLang="en-US" sz="2400" b="1" dirty="0" smtClean="0">
                <a:solidFill>
                  <a:srgbClr val="000080"/>
                </a:solidFill>
                <a:latin typeface="宋体" pitchFamily="2" charset="-122"/>
              </a:rPr>
              <a:t> </a:t>
            </a:r>
            <a:r>
              <a:rPr kumimoji="0" lang="zh-CN" altLang="en-US" sz="2400" b="1" dirty="0" smtClean="0">
                <a:solidFill>
                  <a:srgbClr val="FF0000"/>
                </a:solidFill>
                <a:latin typeface="宋体" pitchFamily="2" charset="-122"/>
              </a:rPr>
              <a:t>实现</a:t>
            </a:r>
            <a:r>
              <a:rPr kumimoji="0" lang="zh-CN" altLang="en-US" sz="2400" b="1" dirty="0">
                <a:solidFill>
                  <a:srgbClr val="FF0000"/>
                </a:solidFill>
                <a:latin typeface="宋体" pitchFamily="2" charset="-122"/>
              </a:rPr>
              <a:t>方法</a:t>
            </a:r>
            <a:r>
              <a:rPr kumimoji="0" lang="zh-CN" altLang="en-US" sz="2400" b="1" dirty="0">
                <a:solidFill>
                  <a:srgbClr val="000080"/>
                </a:solidFill>
                <a:latin typeface="宋体" pitchFamily="2" charset="-122"/>
              </a:rPr>
              <a:t>：系统校准原理与数字调零相似，只是把测量扩展到现场的传感器。在需要校准时，人工接入标准信号</a:t>
            </a:r>
            <a:r>
              <a:rPr kumimoji="0" lang="en-US" altLang="zh-CN" sz="2400" b="1" dirty="0">
                <a:solidFill>
                  <a:srgbClr val="000080"/>
                </a:solidFill>
                <a:latin typeface="宋体" pitchFamily="2" charset="-122"/>
              </a:rPr>
              <a:t>V</a:t>
            </a:r>
            <a:r>
              <a:rPr kumimoji="0" lang="en-US" altLang="zh-CN" sz="2400" b="1" baseline="-25000" dirty="0">
                <a:solidFill>
                  <a:srgbClr val="000080"/>
                </a:solidFill>
                <a:latin typeface="宋体" pitchFamily="2" charset="-122"/>
              </a:rPr>
              <a:t>R</a:t>
            </a:r>
            <a:r>
              <a:rPr kumimoji="0" lang="zh-CN" altLang="en-US" sz="2400" b="1" dirty="0">
                <a:solidFill>
                  <a:srgbClr val="000080"/>
                </a:solidFill>
                <a:latin typeface="宋体" pitchFamily="2" charset="-122"/>
              </a:rPr>
              <a:t>进行测量，零点漂移的补偿仍由数字调零来完成。</a:t>
            </a:r>
          </a:p>
          <a:p>
            <a:pPr eaLnBrk="1" hangingPunct="1">
              <a:spcBef>
                <a:spcPct val="80000"/>
              </a:spcBef>
              <a:buFont typeface="Wingdings" panose="05000000000000000000" pitchFamily="2" charset="2"/>
              <a:buChar char="p"/>
            </a:pPr>
            <a:r>
              <a:rPr kumimoji="0" lang="zh-CN" altLang="en-US" sz="2400" b="1" dirty="0">
                <a:solidFill>
                  <a:srgbClr val="000080"/>
                </a:solidFill>
                <a:latin typeface="宋体" pitchFamily="2" charset="-122"/>
              </a:rPr>
              <a:t>调零后标准输入信号</a:t>
            </a:r>
            <a:r>
              <a:rPr kumimoji="0" lang="en-US" altLang="zh-CN" sz="2400" b="1" dirty="0">
                <a:solidFill>
                  <a:srgbClr val="000080"/>
                </a:solidFill>
                <a:latin typeface="宋体" pitchFamily="2" charset="-122"/>
              </a:rPr>
              <a:t>V</a:t>
            </a:r>
            <a:r>
              <a:rPr kumimoji="0" lang="en-US" altLang="zh-CN" sz="2400" b="1" baseline="-25000" dirty="0">
                <a:solidFill>
                  <a:srgbClr val="000080"/>
                </a:solidFill>
                <a:latin typeface="宋体" pitchFamily="2" charset="-122"/>
              </a:rPr>
              <a:t>R</a:t>
            </a:r>
            <a:r>
              <a:rPr kumimoji="0" lang="zh-CN" altLang="en-US" sz="2400" b="1" dirty="0">
                <a:solidFill>
                  <a:srgbClr val="000080"/>
                </a:solidFill>
                <a:latin typeface="宋体" pitchFamily="2" charset="-122"/>
              </a:rPr>
              <a:t>测得的数据为</a:t>
            </a:r>
            <a:r>
              <a:rPr kumimoji="0" lang="en-US" altLang="zh-CN" sz="2400" b="1" dirty="0">
                <a:solidFill>
                  <a:srgbClr val="000080"/>
                </a:solidFill>
                <a:latin typeface="宋体" pitchFamily="2" charset="-122"/>
              </a:rPr>
              <a:t>N</a:t>
            </a:r>
            <a:r>
              <a:rPr kumimoji="0" lang="en-US" altLang="zh-CN" sz="2400" b="1" baseline="-25000" dirty="0">
                <a:solidFill>
                  <a:srgbClr val="000080"/>
                </a:solidFill>
                <a:latin typeface="宋体" pitchFamily="2" charset="-122"/>
              </a:rPr>
              <a:t>R</a:t>
            </a:r>
            <a:r>
              <a:rPr kumimoji="0" lang="zh-CN" altLang="en-US" sz="2400" b="1" dirty="0">
                <a:solidFill>
                  <a:srgbClr val="000080"/>
                </a:solidFill>
                <a:latin typeface="宋体" pitchFamily="2" charset="-122"/>
              </a:rPr>
              <a:t>，而实际被测输入信号</a:t>
            </a:r>
            <a:r>
              <a:rPr kumimoji="0" lang="en-US" altLang="zh-CN" sz="2400" b="1" dirty="0">
                <a:solidFill>
                  <a:srgbClr val="000080"/>
                </a:solidFill>
                <a:latin typeface="宋体" pitchFamily="2" charset="-122"/>
              </a:rPr>
              <a:t>V</a:t>
            </a:r>
            <a:r>
              <a:rPr kumimoji="0" lang="zh-CN" altLang="en-US" sz="2400" b="1" dirty="0">
                <a:solidFill>
                  <a:srgbClr val="000080"/>
                </a:solidFill>
                <a:latin typeface="宋体" pitchFamily="2" charset="-122"/>
              </a:rPr>
              <a:t>调零后测得的数据为</a:t>
            </a:r>
            <a:r>
              <a:rPr kumimoji="0" lang="en-US" altLang="zh-CN" sz="2400" b="1" dirty="0">
                <a:solidFill>
                  <a:srgbClr val="000080"/>
                </a:solidFill>
                <a:latin typeface="宋体" pitchFamily="2" charset="-122"/>
              </a:rPr>
              <a:t>N</a:t>
            </a:r>
            <a:r>
              <a:rPr kumimoji="0" lang="zh-CN" altLang="en-US" sz="2400" b="1" dirty="0">
                <a:solidFill>
                  <a:srgbClr val="000080"/>
                </a:solidFill>
                <a:latin typeface="宋体" pitchFamily="2" charset="-122"/>
              </a:rPr>
              <a:t>，则可按如下校准式来计算</a:t>
            </a:r>
            <a:r>
              <a:rPr kumimoji="0" lang="en-US" altLang="zh-CN" sz="2400" b="1" dirty="0">
                <a:solidFill>
                  <a:srgbClr val="000080"/>
                </a:solidFill>
                <a:latin typeface="宋体" pitchFamily="2" charset="-122"/>
              </a:rPr>
              <a:t>V</a:t>
            </a:r>
            <a:r>
              <a:rPr kumimoji="0" lang="zh-CN" altLang="en-US" sz="2400" b="1" dirty="0">
                <a:solidFill>
                  <a:srgbClr val="000080"/>
                </a:solidFill>
                <a:latin typeface="宋体" pitchFamily="2" charset="-122"/>
              </a:rPr>
              <a:t>。</a:t>
            </a:r>
          </a:p>
        </p:txBody>
      </p:sp>
      <p:graphicFrame>
        <p:nvGraphicFramePr>
          <p:cNvPr id="1026" name="Object 5"/>
          <p:cNvGraphicFramePr>
            <a:graphicFrameLocks noGrp="1" noChangeAspect="1"/>
          </p:cNvGraphicFramePr>
          <p:nvPr>
            <p:ph sz="half" idx="2"/>
            <p:extLst>
              <p:ext uri="{D42A27DB-BD31-4B8C-83A1-F6EECF244321}">
                <p14:modId xmlns:p14="http://schemas.microsoft.com/office/powerpoint/2010/main" val="4280258321"/>
              </p:ext>
            </p:extLst>
          </p:nvPr>
        </p:nvGraphicFramePr>
        <p:xfrm>
          <a:off x="3419872" y="4869160"/>
          <a:ext cx="1209675" cy="776288"/>
        </p:xfrm>
        <a:graphic>
          <a:graphicData uri="http://schemas.openxmlformats.org/presentationml/2006/ole">
            <mc:AlternateContent xmlns:mc="http://schemas.openxmlformats.org/markup-compatibility/2006">
              <mc:Choice xmlns:v="urn:schemas-microsoft-com:vml" Requires="v">
                <p:oleObj spid="_x0000_s1045" name="公式" r:id="rId3" imgW="672840" imgH="431640" progId="">
                  <p:embed/>
                </p:oleObj>
              </mc:Choice>
              <mc:Fallback>
                <p:oleObj name="公式" r:id="rId3" imgW="672840" imgH="43164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4869160"/>
                        <a:ext cx="1209675" cy="776288"/>
                      </a:xfrm>
                      <a:prstGeom prst="rect">
                        <a:avLst/>
                      </a:prstGeom>
                      <a:solidFill>
                        <a:srgbClr val="CCFFFF"/>
                      </a:solidFill>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sz="half" idx="1"/>
          </p:nvPr>
        </p:nvSpPr>
        <p:spPr>
          <a:xfrm>
            <a:off x="323850" y="1341438"/>
            <a:ext cx="8496300" cy="5111750"/>
          </a:xfrm>
        </p:spPr>
        <p:txBody>
          <a:bodyPr/>
          <a:lstStyle/>
          <a:p>
            <a:pPr eaLnBrk="1" hangingPunct="1">
              <a:spcBef>
                <a:spcPct val="0"/>
              </a:spcBef>
              <a:buFont typeface="Wingdings" panose="05000000000000000000" pitchFamily="2" charset="2"/>
              <a:buChar char="p"/>
            </a:pPr>
            <a:r>
              <a:rPr kumimoji="0" lang="zh-CN" altLang="en-US" sz="2400" b="1" dirty="0">
                <a:solidFill>
                  <a:srgbClr val="000080"/>
                </a:solidFill>
                <a:latin typeface="宋体" pitchFamily="2" charset="-122"/>
              </a:rPr>
              <a:t>如果在校准时，计算并存放</a:t>
            </a:r>
            <a:r>
              <a:rPr kumimoji="0" lang="en-US" altLang="zh-CN" sz="2400" b="1" dirty="0">
                <a:solidFill>
                  <a:srgbClr val="FF0000"/>
                </a:solidFill>
                <a:latin typeface="宋体" pitchFamily="2" charset="-122"/>
              </a:rPr>
              <a:t>V</a:t>
            </a:r>
            <a:r>
              <a:rPr kumimoji="0" lang="en-US" altLang="zh-CN" sz="2400" b="1" baseline="-25000" dirty="0">
                <a:solidFill>
                  <a:srgbClr val="FF0000"/>
                </a:solidFill>
                <a:latin typeface="宋体" pitchFamily="2" charset="-122"/>
              </a:rPr>
              <a:t>R</a:t>
            </a:r>
            <a:r>
              <a:rPr kumimoji="0" lang="zh-CN" altLang="en-US" sz="2400" b="1" dirty="0">
                <a:solidFill>
                  <a:srgbClr val="FF0000"/>
                </a:solidFill>
                <a:latin typeface="宋体" pitchFamily="2" charset="-122"/>
              </a:rPr>
              <a:t>／</a:t>
            </a:r>
            <a:r>
              <a:rPr kumimoji="0" lang="en-US" altLang="zh-CN" sz="2400" b="1" dirty="0">
                <a:solidFill>
                  <a:srgbClr val="FF0000"/>
                </a:solidFill>
                <a:latin typeface="宋体" pitchFamily="2" charset="-122"/>
              </a:rPr>
              <a:t>N</a:t>
            </a:r>
            <a:r>
              <a:rPr kumimoji="0" lang="en-US" altLang="zh-CN" sz="2400" b="1" baseline="-25000" dirty="0">
                <a:solidFill>
                  <a:srgbClr val="FF0000"/>
                </a:solidFill>
                <a:latin typeface="宋体" pitchFamily="2" charset="-122"/>
              </a:rPr>
              <a:t>R</a:t>
            </a:r>
            <a:r>
              <a:rPr kumimoji="0" lang="zh-CN" altLang="en-US" sz="2400" b="1" dirty="0">
                <a:solidFill>
                  <a:srgbClr val="FF0000"/>
                </a:solidFill>
                <a:latin typeface="宋体" pitchFamily="2" charset="-122"/>
              </a:rPr>
              <a:t>的值作为校准系数</a:t>
            </a:r>
            <a:r>
              <a:rPr kumimoji="0" lang="zh-CN" altLang="en-US" sz="2400" b="1" dirty="0">
                <a:solidFill>
                  <a:srgbClr val="000080"/>
                </a:solidFill>
                <a:latin typeface="宋体" pitchFamily="2" charset="-122"/>
              </a:rPr>
              <a:t>，则测量校准时，只需行一次乘法即可。 </a:t>
            </a:r>
          </a:p>
          <a:p>
            <a:pPr marL="0" indent="0" eaLnBrk="1" hangingPunct="1">
              <a:spcBef>
                <a:spcPct val="0"/>
              </a:spcBef>
              <a:buNone/>
            </a:pPr>
            <a:r>
              <a:rPr kumimoji="0" lang="zh-CN" altLang="en-US" sz="2400" b="1" dirty="0">
                <a:solidFill>
                  <a:srgbClr val="000080"/>
                </a:solidFill>
                <a:latin typeface="宋体" pitchFamily="2" charset="-122"/>
              </a:rPr>
              <a:t>  </a:t>
            </a:r>
          </a:p>
          <a:p>
            <a:pPr eaLnBrk="1" hangingPunct="1">
              <a:spcBef>
                <a:spcPct val="10000"/>
              </a:spcBef>
              <a:spcAft>
                <a:spcPct val="10000"/>
              </a:spcAft>
              <a:buFont typeface="Wingdings" panose="05000000000000000000" pitchFamily="2" charset="2"/>
              <a:buChar char="p"/>
            </a:pPr>
            <a:r>
              <a:rPr kumimoji="0" lang="zh-CN" altLang="en-US" sz="2400" b="1" dirty="0">
                <a:solidFill>
                  <a:srgbClr val="000080"/>
                </a:solidFill>
                <a:latin typeface="宋体" pitchFamily="2" charset="-122"/>
              </a:rPr>
              <a:t>有时校准输入信号</a:t>
            </a:r>
            <a:r>
              <a:rPr kumimoji="0" lang="en-US" altLang="zh-CN" sz="2400" b="1" dirty="0">
                <a:solidFill>
                  <a:srgbClr val="000080"/>
                </a:solidFill>
                <a:latin typeface="宋体" pitchFamily="2" charset="-122"/>
              </a:rPr>
              <a:t>V</a:t>
            </a:r>
            <a:r>
              <a:rPr kumimoji="0" lang="en-US" altLang="zh-CN" sz="2400" b="1" baseline="-25000" dirty="0">
                <a:solidFill>
                  <a:srgbClr val="000080"/>
                </a:solidFill>
                <a:latin typeface="宋体" pitchFamily="2" charset="-122"/>
              </a:rPr>
              <a:t>R</a:t>
            </a:r>
            <a:r>
              <a:rPr kumimoji="0" lang="zh-CN" altLang="en-US" sz="2400" b="1" dirty="0">
                <a:solidFill>
                  <a:srgbClr val="000080"/>
                </a:solidFill>
                <a:latin typeface="宋体" pitchFamily="2" charset="-122"/>
              </a:rPr>
              <a:t>不容易得到，这时可采用输入信号</a:t>
            </a:r>
            <a:r>
              <a:rPr kumimoji="0" lang="en-US" altLang="zh-CN" sz="2400" b="1" dirty="0">
                <a:solidFill>
                  <a:srgbClr val="000080"/>
                </a:solidFill>
                <a:latin typeface="宋体" pitchFamily="2" charset="-122"/>
              </a:rPr>
              <a:t>V</a:t>
            </a:r>
            <a:r>
              <a:rPr kumimoji="0" lang="en-US" altLang="zh-CN" sz="2400" b="1" baseline="-25000" dirty="0">
                <a:solidFill>
                  <a:srgbClr val="000080"/>
                </a:solidFill>
                <a:latin typeface="宋体" pitchFamily="2" charset="-122"/>
              </a:rPr>
              <a:t>i</a:t>
            </a:r>
            <a:r>
              <a:rPr kumimoji="0" lang="zh-CN" altLang="en-US" sz="2400" b="1" dirty="0">
                <a:solidFill>
                  <a:srgbClr val="000080"/>
                </a:solidFill>
                <a:latin typeface="宋体" pitchFamily="2" charset="-122"/>
              </a:rPr>
              <a:t>。校准时，计算机测出这时的对应输入</a:t>
            </a:r>
            <a:r>
              <a:rPr kumimoji="0" lang="en-US" altLang="zh-CN" sz="2400" b="1" dirty="0">
                <a:solidFill>
                  <a:srgbClr val="000080"/>
                </a:solidFill>
                <a:latin typeface="宋体" pitchFamily="2" charset="-122"/>
              </a:rPr>
              <a:t>N</a:t>
            </a:r>
            <a:r>
              <a:rPr kumimoji="0" lang="en-US" altLang="zh-CN" sz="2400" b="1" baseline="-25000" dirty="0">
                <a:solidFill>
                  <a:srgbClr val="000080"/>
                </a:solidFill>
                <a:latin typeface="宋体" pitchFamily="2" charset="-122"/>
              </a:rPr>
              <a:t>i</a:t>
            </a:r>
            <a:r>
              <a:rPr kumimoji="0" lang="zh-CN" altLang="en-US" sz="2400" b="1" dirty="0">
                <a:solidFill>
                  <a:srgbClr val="000080"/>
                </a:solidFill>
                <a:latin typeface="宋体" pitchFamily="2" charset="-122"/>
              </a:rPr>
              <a:t>，而人工采用其它的高精度仪器测出这时的</a:t>
            </a:r>
            <a:r>
              <a:rPr kumimoji="0" lang="en-US" altLang="zh-CN" sz="2400" b="1" dirty="0">
                <a:solidFill>
                  <a:srgbClr val="000080"/>
                </a:solidFill>
                <a:latin typeface="宋体" pitchFamily="2" charset="-122"/>
              </a:rPr>
              <a:t>V</a:t>
            </a:r>
            <a:r>
              <a:rPr kumimoji="0" lang="en-US" altLang="zh-CN" sz="2400" b="1" baseline="-25000" dirty="0">
                <a:solidFill>
                  <a:srgbClr val="000080"/>
                </a:solidFill>
                <a:latin typeface="宋体" pitchFamily="2" charset="-122"/>
              </a:rPr>
              <a:t>i</a:t>
            </a:r>
            <a:r>
              <a:rPr kumimoji="0" lang="zh-CN" altLang="en-US" sz="2400" b="1" dirty="0">
                <a:solidFill>
                  <a:srgbClr val="000080"/>
                </a:solidFill>
                <a:latin typeface="宋体" pitchFamily="2" charset="-122"/>
              </a:rPr>
              <a:t>，并输入计算机中，然后计算机计算并存放</a:t>
            </a:r>
            <a:r>
              <a:rPr kumimoji="0" lang="en-US" altLang="zh-CN" sz="2400" b="1" dirty="0">
                <a:solidFill>
                  <a:srgbClr val="000080"/>
                </a:solidFill>
                <a:latin typeface="宋体" pitchFamily="2" charset="-122"/>
              </a:rPr>
              <a:t>V</a:t>
            </a:r>
            <a:r>
              <a:rPr kumimoji="0" lang="en-US" altLang="zh-CN" sz="2400" b="1" baseline="-25000" dirty="0">
                <a:solidFill>
                  <a:srgbClr val="FF0000"/>
                </a:solidFill>
                <a:latin typeface="宋体" pitchFamily="2" charset="-122"/>
              </a:rPr>
              <a:t>i</a:t>
            </a:r>
            <a:r>
              <a:rPr kumimoji="0" lang="zh-CN" altLang="en-US" sz="2400" b="1" dirty="0">
                <a:solidFill>
                  <a:srgbClr val="FF0000"/>
                </a:solidFill>
                <a:latin typeface="宋体" pitchFamily="2" charset="-122"/>
              </a:rPr>
              <a:t>／</a:t>
            </a:r>
            <a:r>
              <a:rPr kumimoji="0" lang="en-US" altLang="zh-CN" sz="2400" b="1" dirty="0">
                <a:solidFill>
                  <a:srgbClr val="FF0000"/>
                </a:solidFill>
                <a:latin typeface="宋体" pitchFamily="2" charset="-122"/>
              </a:rPr>
              <a:t>N</a:t>
            </a:r>
            <a:r>
              <a:rPr kumimoji="0" lang="en-US" altLang="zh-CN" sz="2400" b="1" baseline="-25000" dirty="0">
                <a:solidFill>
                  <a:srgbClr val="FF0000"/>
                </a:solidFill>
                <a:latin typeface="宋体" pitchFamily="2" charset="-122"/>
              </a:rPr>
              <a:t>i</a:t>
            </a:r>
            <a:r>
              <a:rPr kumimoji="0" lang="zh-CN" altLang="en-US" sz="2400" b="1" dirty="0">
                <a:solidFill>
                  <a:srgbClr val="FF0000"/>
                </a:solidFill>
                <a:latin typeface="宋体" pitchFamily="2" charset="-122"/>
              </a:rPr>
              <a:t>的值，代替前面的</a:t>
            </a:r>
            <a:r>
              <a:rPr kumimoji="0" lang="en-US" altLang="zh-CN" sz="2400" b="1" dirty="0">
                <a:solidFill>
                  <a:srgbClr val="FF0000"/>
                </a:solidFill>
                <a:latin typeface="宋体" pitchFamily="2" charset="-122"/>
              </a:rPr>
              <a:t>V</a:t>
            </a:r>
            <a:r>
              <a:rPr kumimoji="0" lang="en-US" altLang="zh-CN" sz="2400" b="1" baseline="-25000" dirty="0">
                <a:solidFill>
                  <a:srgbClr val="FF0000"/>
                </a:solidFill>
                <a:latin typeface="宋体" pitchFamily="2" charset="-122"/>
              </a:rPr>
              <a:t>R</a:t>
            </a:r>
            <a:r>
              <a:rPr kumimoji="0" lang="zh-CN" altLang="en-US" sz="2400" b="1" dirty="0">
                <a:solidFill>
                  <a:srgbClr val="FF0000"/>
                </a:solidFill>
                <a:latin typeface="宋体" pitchFamily="2" charset="-122"/>
              </a:rPr>
              <a:t>／</a:t>
            </a:r>
            <a:r>
              <a:rPr kumimoji="0" lang="en-US" altLang="zh-CN" sz="2400" b="1" dirty="0">
                <a:solidFill>
                  <a:srgbClr val="FF0000"/>
                </a:solidFill>
                <a:latin typeface="宋体" pitchFamily="2" charset="-122"/>
              </a:rPr>
              <a:t>N</a:t>
            </a:r>
            <a:r>
              <a:rPr kumimoji="0" lang="en-US" altLang="zh-CN" sz="2400" b="1" baseline="-25000" dirty="0">
                <a:solidFill>
                  <a:srgbClr val="FF0000"/>
                </a:solidFill>
                <a:latin typeface="宋体" pitchFamily="2" charset="-122"/>
              </a:rPr>
              <a:t>R</a:t>
            </a:r>
            <a:r>
              <a:rPr kumimoji="0" lang="zh-CN" altLang="en-US" sz="2400" b="1" dirty="0">
                <a:solidFill>
                  <a:srgbClr val="FF0000"/>
                </a:solidFill>
                <a:latin typeface="宋体" pitchFamily="2" charset="-122"/>
              </a:rPr>
              <a:t>来作校准系数</a:t>
            </a:r>
            <a:r>
              <a:rPr kumimoji="0" lang="zh-CN" altLang="en-US" sz="2400" b="1" dirty="0">
                <a:solidFill>
                  <a:srgbClr val="000080"/>
                </a:solidFill>
                <a:latin typeface="宋体" pitchFamily="2" charset="-122"/>
              </a:rPr>
              <a:t>。 </a:t>
            </a:r>
          </a:p>
          <a:p>
            <a:pPr eaLnBrk="1" hangingPunct="1">
              <a:spcBef>
                <a:spcPct val="0"/>
              </a:spcBef>
              <a:buFont typeface="Wingdings" panose="05000000000000000000" pitchFamily="2" charset="2"/>
              <a:buChar char="p"/>
            </a:pPr>
            <a:endParaRPr kumimoji="0" lang="zh-CN" altLang="en-US" sz="2400" b="1" dirty="0">
              <a:solidFill>
                <a:srgbClr val="000080"/>
              </a:solidFill>
              <a:latin typeface="宋体" pitchFamily="2" charset="-122"/>
            </a:endParaRPr>
          </a:p>
          <a:p>
            <a:pPr eaLnBrk="1" hangingPunct="1">
              <a:spcBef>
                <a:spcPct val="0"/>
              </a:spcBef>
              <a:buFont typeface="Wingdings" panose="05000000000000000000" pitchFamily="2" charset="2"/>
              <a:buChar char="p"/>
            </a:pPr>
            <a:r>
              <a:rPr kumimoji="0" lang="zh-CN" altLang="en-US" sz="2400" b="1" dirty="0">
                <a:solidFill>
                  <a:srgbClr val="000080"/>
                </a:solidFill>
                <a:latin typeface="宋体" pitchFamily="2" charset="-122"/>
              </a:rPr>
              <a:t>系统校准主要适用于传感器特性随时间会发生变化的场合。如电容式湿度传感器，其输入输出特性会随着时间而发生变化，一般一年以上变化会大于精度容许值，需要每隔一段时间进行一次系统校准。</a:t>
            </a:r>
          </a:p>
        </p:txBody>
      </p:sp>
    </p:spTree>
  </p:cSld>
  <p:clrMapOvr>
    <a:masterClrMapping/>
  </p:clrMapOvr>
</p:sld>
</file>

<file path=ppt/theme/theme1.xml><?xml version="1.0" encoding="utf-8"?>
<a:theme xmlns:a="http://schemas.openxmlformats.org/drawingml/2006/main" name="主题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2BC04BC2-BD2E-41BF-AEDA-1376EFEBD173}" vid="{692720F7-CF9D-4F76-A7D2-C9EFFCF94476}"/>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7468</TotalTime>
  <Words>4451</Words>
  <Application>Microsoft Office PowerPoint</Application>
  <PresentationFormat>全屏显示(4:3)</PresentationFormat>
  <Paragraphs>320</Paragraphs>
  <Slides>49</Slides>
  <Notes>2</Notes>
  <HiddenSlides>0</HiddenSlides>
  <MMClips>0</MMClips>
  <ScaleCrop>false</ScaleCrop>
  <HeadingPairs>
    <vt:vector size="8" baseType="variant">
      <vt:variant>
        <vt:lpstr>已用的字体</vt:lpstr>
      </vt:variant>
      <vt:variant>
        <vt:i4>8</vt:i4>
      </vt:variant>
      <vt:variant>
        <vt:lpstr>主题</vt:lpstr>
      </vt:variant>
      <vt:variant>
        <vt:i4>5</vt:i4>
      </vt:variant>
      <vt:variant>
        <vt:lpstr>嵌入 OLE 服务器</vt:lpstr>
      </vt:variant>
      <vt:variant>
        <vt:i4>3</vt:i4>
      </vt:variant>
      <vt:variant>
        <vt:lpstr>幻灯片标题</vt:lpstr>
      </vt:variant>
      <vt:variant>
        <vt:i4>49</vt:i4>
      </vt:variant>
    </vt:vector>
  </HeadingPairs>
  <TitlesOfParts>
    <vt:vector size="65" baseType="lpstr">
      <vt:lpstr>等线</vt:lpstr>
      <vt:lpstr>等线 Light</vt:lpstr>
      <vt:lpstr>宋体</vt:lpstr>
      <vt:lpstr>Arial</vt:lpstr>
      <vt:lpstr>Symbol</vt:lpstr>
      <vt:lpstr>Tahoma</vt:lpstr>
      <vt:lpstr>Times New Roman</vt:lpstr>
      <vt:lpstr>Wingdings</vt:lpstr>
      <vt:lpstr>主题1</vt:lpstr>
      <vt:lpstr>自定义设计方案</vt:lpstr>
      <vt:lpstr>1_自定义设计方案</vt:lpstr>
      <vt:lpstr>2_自定义设计方案</vt:lpstr>
      <vt:lpstr>3_自定义设计方案</vt:lpstr>
      <vt:lpstr>公式</vt:lpstr>
      <vt:lpstr>Visio</vt:lpstr>
      <vt:lpstr>Equation</vt:lpstr>
      <vt:lpstr>计算机控制技术</vt:lpstr>
      <vt:lpstr>本章主要内容</vt:lpstr>
      <vt:lpstr>PowerPoint 演示文稿</vt:lpstr>
      <vt:lpstr>PowerPoint 演示文稿</vt:lpstr>
      <vt:lpstr>3.1 误差校正处理</vt:lpstr>
      <vt:lpstr>PowerPoint 演示文稿</vt:lpstr>
      <vt:lpstr>PowerPoint 演示文稿</vt:lpstr>
      <vt:lpstr>PowerPoint 演示文稿</vt:lpstr>
      <vt:lpstr>PowerPoint 演示文稿</vt:lpstr>
      <vt:lpstr>3.2 数字滤波处理</vt:lpstr>
      <vt:lpstr>PowerPoint 演示文稿</vt:lpstr>
      <vt:lpstr>1 平均值滤波</vt:lpstr>
      <vt:lpstr>PowerPoint 演示文稿</vt:lpstr>
      <vt:lpstr>PowerPoint 演示文稿</vt:lpstr>
      <vt:lpstr>PowerPoint 演示文稿</vt:lpstr>
      <vt:lpstr>PowerPoint 演示文稿</vt:lpstr>
      <vt:lpstr>PowerPoint 演示文稿</vt:lpstr>
      <vt:lpstr>PowerPoint 演示文稿</vt:lpstr>
      <vt:lpstr>2 中值滤波</vt:lpstr>
      <vt:lpstr>PowerPoint 演示文稿</vt:lpstr>
      <vt:lpstr>3 限幅滤波</vt:lpstr>
      <vt:lpstr>4 惯性滤波</vt:lpstr>
      <vt:lpstr>PowerPoint 演示文稿</vt:lpstr>
      <vt:lpstr>PowerPoint 演示文稿</vt:lpstr>
      <vt:lpstr>PowerPoint 演示文稿</vt:lpstr>
      <vt:lpstr>3.3 标度转换处理</vt:lpstr>
      <vt:lpstr>PowerPoint 演示文稿</vt:lpstr>
      <vt:lpstr>PowerPoint 演示文稿</vt:lpstr>
      <vt:lpstr>1 线性标度转换</vt:lpstr>
      <vt:lpstr>PowerPoint 演示文稿</vt:lpstr>
      <vt:lpstr>PowerPoint 演示文稿</vt:lpstr>
      <vt:lpstr>PowerPoint 演示文稿</vt:lpstr>
      <vt:lpstr>PowerPoint 演示文稿</vt:lpstr>
      <vt:lpstr>2 非线性标度转换</vt:lpstr>
      <vt:lpstr>PowerPoint 演示文稿</vt:lpstr>
      <vt:lpstr>PowerPoint 演示文稿</vt:lpstr>
      <vt:lpstr>PowerPoint 演示文稿</vt:lpstr>
      <vt:lpstr>3 插值法</vt:lpstr>
      <vt:lpstr>PowerPoint 演示文稿</vt:lpstr>
      <vt:lpstr>PowerPoint 演示文稿</vt:lpstr>
      <vt:lpstr>PowerPoint 演示文稿</vt:lpstr>
      <vt:lpstr>PowerPoint 演示文稿</vt:lpstr>
      <vt:lpstr>PowerPoint 演示文稿</vt:lpstr>
      <vt:lpstr>3.4 越限报警处理</vt:lpstr>
      <vt:lpstr>PowerPoint 演示文稿</vt:lpstr>
      <vt:lpstr>PowerPoint 演示文稿</vt:lpstr>
      <vt:lpstr>PowerPoint 演示文稿</vt:lpstr>
      <vt:lpstr>PowerPoint 演示文稿</vt:lpstr>
      <vt:lpstr>小结</vt:lpstr>
    </vt:vector>
  </TitlesOfParts>
  <Company>hust.ac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计算机控制</dc:title>
  <dc:creator>sun</dc:creator>
  <cp:lastModifiedBy>sun zhigang</cp:lastModifiedBy>
  <cp:revision>224</cp:revision>
  <cp:lastPrinted>1601-01-01T00:00:00Z</cp:lastPrinted>
  <dcterms:created xsi:type="dcterms:W3CDTF">2002-05-16T02:59:03Z</dcterms:created>
  <dcterms:modified xsi:type="dcterms:W3CDTF">2022-08-26T15:27:18Z</dcterms:modified>
</cp:coreProperties>
</file>