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1.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2.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3.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4.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6.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7.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8.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20.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1.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22.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theme/theme23.xml" ContentType="application/vnd.openxmlformats-officedocument.theme+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3" r:id="rId1"/>
    <p:sldMasterId id="2147484359" r:id="rId2"/>
    <p:sldMasterId id="2147484371" r:id="rId3"/>
    <p:sldMasterId id="2147484383" r:id="rId4"/>
    <p:sldMasterId id="2147484395" r:id="rId5"/>
    <p:sldMasterId id="2147484407" r:id="rId6"/>
    <p:sldMasterId id="2147484423" r:id="rId7"/>
    <p:sldMasterId id="2147484435" r:id="rId8"/>
    <p:sldMasterId id="2147484447" r:id="rId9"/>
    <p:sldMasterId id="2147484459" r:id="rId10"/>
    <p:sldMasterId id="2147484471" r:id="rId11"/>
    <p:sldMasterId id="2147484490" r:id="rId12"/>
    <p:sldMasterId id="2147484502" r:id="rId13"/>
    <p:sldMasterId id="2147484514" r:id="rId14"/>
    <p:sldMasterId id="2147484526" r:id="rId15"/>
    <p:sldMasterId id="2147484538" r:id="rId16"/>
    <p:sldMasterId id="2147484554" r:id="rId17"/>
    <p:sldMasterId id="2147484566" r:id="rId18"/>
    <p:sldMasterId id="2147484578" r:id="rId19"/>
    <p:sldMasterId id="2147484590" r:id="rId20"/>
    <p:sldMasterId id="2147484602" r:id="rId21"/>
    <p:sldMasterId id="2147484619" r:id="rId22"/>
    <p:sldMasterId id="2147484631" r:id="rId23"/>
    <p:sldMasterId id="2147484643" r:id="rId24"/>
    <p:sldMasterId id="2147484655" r:id="rId25"/>
  </p:sldMasterIdLst>
  <p:notesMasterIdLst>
    <p:notesMasterId r:id="rId92"/>
  </p:notesMasterIdLst>
  <p:handoutMasterIdLst>
    <p:handoutMasterId r:id="rId93"/>
  </p:handoutMasterIdLst>
  <p:sldIdLst>
    <p:sldId id="409" r:id="rId26"/>
    <p:sldId id="412" r:id="rId27"/>
    <p:sldId id="411" r:id="rId28"/>
    <p:sldId id="366" r:id="rId29"/>
    <p:sldId id="280" r:id="rId30"/>
    <p:sldId id="389" r:id="rId31"/>
    <p:sldId id="414" r:id="rId32"/>
    <p:sldId id="415" r:id="rId33"/>
    <p:sldId id="416" r:id="rId34"/>
    <p:sldId id="417" r:id="rId35"/>
    <p:sldId id="418" r:id="rId36"/>
    <p:sldId id="419" r:id="rId37"/>
    <p:sldId id="279" r:id="rId38"/>
    <p:sldId id="371" r:id="rId39"/>
    <p:sldId id="388" r:id="rId40"/>
    <p:sldId id="391" r:id="rId41"/>
    <p:sldId id="395" r:id="rId42"/>
    <p:sldId id="396" r:id="rId43"/>
    <p:sldId id="393" r:id="rId44"/>
    <p:sldId id="394" r:id="rId45"/>
    <p:sldId id="403" r:id="rId46"/>
    <p:sldId id="399" r:id="rId47"/>
    <p:sldId id="397" r:id="rId48"/>
    <p:sldId id="398" r:id="rId49"/>
    <p:sldId id="404" r:id="rId50"/>
    <p:sldId id="405" r:id="rId51"/>
    <p:sldId id="357" r:id="rId52"/>
    <p:sldId id="282" r:id="rId53"/>
    <p:sldId id="283" r:id="rId54"/>
    <p:sldId id="401" r:id="rId55"/>
    <p:sldId id="402" r:id="rId56"/>
    <p:sldId id="379" r:id="rId57"/>
    <p:sldId id="380" r:id="rId58"/>
    <p:sldId id="381" r:id="rId59"/>
    <p:sldId id="382" r:id="rId60"/>
    <p:sldId id="334" r:id="rId61"/>
    <p:sldId id="420" r:id="rId62"/>
    <p:sldId id="346" r:id="rId63"/>
    <p:sldId id="291" r:id="rId64"/>
    <p:sldId id="292" r:id="rId65"/>
    <p:sldId id="293" r:id="rId66"/>
    <p:sldId id="332" r:id="rId67"/>
    <p:sldId id="298" r:id="rId68"/>
    <p:sldId id="297" r:id="rId69"/>
    <p:sldId id="296" r:id="rId70"/>
    <p:sldId id="295" r:id="rId71"/>
    <p:sldId id="294" r:id="rId72"/>
    <p:sldId id="303" r:id="rId73"/>
    <p:sldId id="348" r:id="rId74"/>
    <p:sldId id="349" r:id="rId75"/>
    <p:sldId id="350" r:id="rId76"/>
    <p:sldId id="383" r:id="rId77"/>
    <p:sldId id="351" r:id="rId78"/>
    <p:sldId id="352" r:id="rId79"/>
    <p:sldId id="302" r:id="rId80"/>
    <p:sldId id="301" r:id="rId81"/>
    <p:sldId id="300" r:id="rId82"/>
    <p:sldId id="299" r:id="rId83"/>
    <p:sldId id="308" r:id="rId84"/>
    <p:sldId id="335" r:id="rId85"/>
    <p:sldId id="384" r:id="rId86"/>
    <p:sldId id="307" r:id="rId87"/>
    <p:sldId id="353" r:id="rId88"/>
    <p:sldId id="354" r:id="rId89"/>
    <p:sldId id="355" r:id="rId90"/>
    <p:sldId id="406" r:id="rId91"/>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FF00"/>
    <a:srgbClr val="FFFF00"/>
    <a:srgbClr val="FFE389"/>
    <a:srgbClr val="0033CC"/>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6601" autoAdjust="0"/>
  </p:normalViewPr>
  <p:slideViewPr>
    <p:cSldViewPr>
      <p:cViewPr varScale="1">
        <p:scale>
          <a:sx n="51" d="100"/>
          <a:sy n="51" d="100"/>
        </p:scale>
        <p:origin x="1563" y="42"/>
      </p:cViewPr>
      <p:guideLst>
        <p:guide orient="horz" pos="2160"/>
        <p:guide pos="2880"/>
      </p:guideLst>
    </p:cSldViewPr>
  </p:slideViewPr>
  <p:outlineViewPr>
    <p:cViewPr>
      <p:scale>
        <a:sx n="33" d="100"/>
        <a:sy n="33" d="100"/>
      </p:scale>
      <p:origin x="0" y="21780"/>
    </p:cViewPr>
  </p:outlineViewPr>
  <p:notesTextViewPr>
    <p:cViewPr>
      <p:scale>
        <a:sx n="100" d="100"/>
        <a:sy n="100" d="100"/>
      </p:scale>
      <p:origin x="0" y="0"/>
    </p:cViewPr>
  </p:notesTextViewPr>
  <p:sorterViewPr>
    <p:cViewPr>
      <p:scale>
        <a:sx n="66" d="100"/>
        <a:sy n="66" d="100"/>
      </p:scale>
      <p:origin x="0" y="804"/>
    </p:cViewPr>
  </p:sorterViewPr>
  <p:notesViewPr>
    <p:cSldViewPr>
      <p:cViewPr varScale="1">
        <p:scale>
          <a:sx n="51" d="100"/>
          <a:sy n="51" d="100"/>
        </p:scale>
        <p:origin x="2634" y="5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xml"/><Relationship Id="rId21" Type="http://schemas.openxmlformats.org/officeDocument/2006/relationships/slideMaster" Target="slideMasters/slideMaster21.xml"/><Relationship Id="rId42" Type="http://schemas.openxmlformats.org/officeDocument/2006/relationships/slide" Target="slides/slide17.xml"/><Relationship Id="rId47" Type="http://schemas.openxmlformats.org/officeDocument/2006/relationships/slide" Target="slides/slide22.xml"/><Relationship Id="rId63" Type="http://schemas.openxmlformats.org/officeDocument/2006/relationships/slide" Target="slides/slide38.xml"/><Relationship Id="rId68" Type="http://schemas.openxmlformats.org/officeDocument/2006/relationships/slide" Target="slides/slide43.xml"/><Relationship Id="rId84" Type="http://schemas.openxmlformats.org/officeDocument/2006/relationships/slide" Target="slides/slide59.xml"/><Relationship Id="rId89" Type="http://schemas.openxmlformats.org/officeDocument/2006/relationships/slide" Target="slides/slide64.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7.xml"/><Relationship Id="rId37" Type="http://schemas.openxmlformats.org/officeDocument/2006/relationships/slide" Target="slides/slide12.xml"/><Relationship Id="rId53" Type="http://schemas.openxmlformats.org/officeDocument/2006/relationships/slide" Target="slides/slide28.xml"/><Relationship Id="rId58" Type="http://schemas.openxmlformats.org/officeDocument/2006/relationships/slide" Target="slides/slide33.xml"/><Relationship Id="rId74" Type="http://schemas.openxmlformats.org/officeDocument/2006/relationships/slide" Target="slides/slide49.xml"/><Relationship Id="rId79" Type="http://schemas.openxmlformats.org/officeDocument/2006/relationships/slide" Target="slides/slide54.xml"/><Relationship Id="rId5" Type="http://schemas.openxmlformats.org/officeDocument/2006/relationships/slideMaster" Target="slideMasters/slideMaster5.xml"/><Relationship Id="rId90" Type="http://schemas.openxmlformats.org/officeDocument/2006/relationships/slide" Target="slides/slide65.xml"/><Relationship Id="rId95" Type="http://schemas.openxmlformats.org/officeDocument/2006/relationships/viewProps" Target="viewProps.xml"/><Relationship Id="rId22" Type="http://schemas.openxmlformats.org/officeDocument/2006/relationships/slideMaster" Target="slideMasters/slideMaster22.xml"/><Relationship Id="rId27" Type="http://schemas.openxmlformats.org/officeDocument/2006/relationships/slide" Target="slides/slide2.xml"/><Relationship Id="rId43" Type="http://schemas.openxmlformats.org/officeDocument/2006/relationships/slide" Target="slides/slide18.xml"/><Relationship Id="rId48" Type="http://schemas.openxmlformats.org/officeDocument/2006/relationships/slide" Target="slides/slide23.xml"/><Relationship Id="rId64" Type="http://schemas.openxmlformats.org/officeDocument/2006/relationships/slide" Target="slides/slide39.xml"/><Relationship Id="rId69" Type="http://schemas.openxmlformats.org/officeDocument/2006/relationships/slide" Target="slides/slide44.xml"/><Relationship Id="rId80" Type="http://schemas.openxmlformats.org/officeDocument/2006/relationships/slide" Target="slides/slide55.xml"/><Relationship Id="rId85" Type="http://schemas.openxmlformats.org/officeDocument/2006/relationships/slide" Target="slides/slide6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slide" Target="slides/slide34.xml"/><Relationship Id="rId67" Type="http://schemas.openxmlformats.org/officeDocument/2006/relationships/slide" Target="slides/slide42.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slide" Target="slides/slide29.xml"/><Relationship Id="rId62" Type="http://schemas.openxmlformats.org/officeDocument/2006/relationships/slide" Target="slides/slide37.xml"/><Relationship Id="rId70" Type="http://schemas.openxmlformats.org/officeDocument/2006/relationships/slide" Target="slides/slide45.xml"/><Relationship Id="rId75" Type="http://schemas.openxmlformats.org/officeDocument/2006/relationships/slide" Target="slides/slide50.xml"/><Relationship Id="rId83" Type="http://schemas.openxmlformats.org/officeDocument/2006/relationships/slide" Target="slides/slide58.xml"/><Relationship Id="rId88" Type="http://schemas.openxmlformats.org/officeDocument/2006/relationships/slide" Target="slides/slide63.xml"/><Relationship Id="rId91" Type="http://schemas.openxmlformats.org/officeDocument/2006/relationships/slide" Target="slides/slide66.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slide" Target="slides/slide32.xml"/><Relationship Id="rId10" Type="http://schemas.openxmlformats.org/officeDocument/2006/relationships/slideMaster" Target="slideMasters/slideMaster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slide" Target="slides/slide40.xml"/><Relationship Id="rId73" Type="http://schemas.openxmlformats.org/officeDocument/2006/relationships/slide" Target="slides/slide48.xml"/><Relationship Id="rId78" Type="http://schemas.openxmlformats.org/officeDocument/2006/relationships/slide" Target="slides/slide53.xml"/><Relationship Id="rId81" Type="http://schemas.openxmlformats.org/officeDocument/2006/relationships/slide" Target="slides/slide56.xml"/><Relationship Id="rId86" Type="http://schemas.openxmlformats.org/officeDocument/2006/relationships/slide" Target="slides/slide61.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4.xml"/><Relationship Id="rId34" Type="http://schemas.openxmlformats.org/officeDocument/2006/relationships/slide" Target="slides/slide9.xml"/><Relationship Id="rId50" Type="http://schemas.openxmlformats.org/officeDocument/2006/relationships/slide" Target="slides/slide25.xml"/><Relationship Id="rId55" Type="http://schemas.openxmlformats.org/officeDocument/2006/relationships/slide" Target="slides/slide30.xml"/><Relationship Id="rId76" Type="http://schemas.openxmlformats.org/officeDocument/2006/relationships/slide" Target="slides/slide51.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6.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4.xml"/><Relationship Id="rId24" Type="http://schemas.openxmlformats.org/officeDocument/2006/relationships/slideMaster" Target="slideMasters/slideMaster24.xml"/><Relationship Id="rId40" Type="http://schemas.openxmlformats.org/officeDocument/2006/relationships/slide" Target="slides/slide15.xml"/><Relationship Id="rId45" Type="http://schemas.openxmlformats.org/officeDocument/2006/relationships/slide" Target="slides/slide20.xml"/><Relationship Id="rId66" Type="http://schemas.openxmlformats.org/officeDocument/2006/relationships/slide" Target="slides/slide41.xml"/><Relationship Id="rId87" Type="http://schemas.openxmlformats.org/officeDocument/2006/relationships/slide" Target="slides/slide62.xml"/><Relationship Id="rId61" Type="http://schemas.openxmlformats.org/officeDocument/2006/relationships/slide" Target="slides/slide36.xml"/><Relationship Id="rId82" Type="http://schemas.openxmlformats.org/officeDocument/2006/relationships/slide" Target="slides/slide57.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5.xml"/><Relationship Id="rId35" Type="http://schemas.openxmlformats.org/officeDocument/2006/relationships/slide" Target="slides/slide10.xml"/><Relationship Id="rId56" Type="http://schemas.openxmlformats.org/officeDocument/2006/relationships/slide" Target="slides/slide31.xml"/><Relationship Id="rId77" Type="http://schemas.openxmlformats.org/officeDocument/2006/relationships/slide" Target="slides/slide52.xml"/><Relationship Id="rId8" Type="http://schemas.openxmlformats.org/officeDocument/2006/relationships/slideMaster" Target="slideMasters/slideMaster8.xml"/><Relationship Id="rId51" Type="http://schemas.openxmlformats.org/officeDocument/2006/relationships/slide" Target="slides/slide26.xml"/><Relationship Id="rId72" Type="http://schemas.openxmlformats.org/officeDocument/2006/relationships/slide" Target="slides/slide47.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F4250E-58E6-4D38-BA46-EB5ED41553E1}" type="datetimeFigureOut">
              <a:rPr lang="zh-CN" altLang="en-US" smtClean="0"/>
              <a:t>2022/8/28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2D07AC-FD39-42C8-B7A8-0C74CCDC48A3}" type="slidenum">
              <a:rPr lang="zh-CN" altLang="en-US" smtClean="0"/>
              <a:t>‹#›</a:t>
            </a:fld>
            <a:endParaRPr lang="zh-CN" altLang="en-US"/>
          </a:p>
        </p:txBody>
      </p:sp>
    </p:spTree>
    <p:extLst>
      <p:ext uri="{BB962C8B-B14F-4D97-AF65-F5344CB8AC3E}">
        <p14:creationId xmlns:p14="http://schemas.microsoft.com/office/powerpoint/2010/main" val="1176410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0B308-2C11-44C5-BF09-BCF23F676102}" type="datetimeFigureOut">
              <a:rPr lang="zh-CN" altLang="en-US" smtClean="0"/>
              <a:t>2022/8/28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14A5-E625-4337-B353-EAA8622CD565}" type="slidenum">
              <a:rPr lang="zh-CN" altLang="en-US" smtClean="0"/>
              <a:t>‹#›</a:t>
            </a:fld>
            <a:endParaRPr lang="zh-CN" altLang="en-US"/>
          </a:p>
        </p:txBody>
      </p:sp>
    </p:spTree>
    <p:extLst>
      <p:ext uri="{BB962C8B-B14F-4D97-AF65-F5344CB8AC3E}">
        <p14:creationId xmlns:p14="http://schemas.microsoft.com/office/powerpoint/2010/main" val="317190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ctr" latinLnBrk="0" hangingPunct="1">
              <a:lnSpc>
                <a:spcPct val="100000"/>
              </a:lnSpc>
              <a:spcBef>
                <a:spcPct val="50000"/>
              </a:spcBef>
              <a:spcAft>
                <a:spcPct val="0"/>
              </a:spcAft>
              <a:buClrTx/>
              <a:buSzTx/>
              <a:buFontTx/>
              <a:buNone/>
              <a:tabLst/>
              <a:defRPr/>
            </a:pPr>
            <a:fld id="{5A4644C0-D6CD-41E1-8C23-6CE0E3C1416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ctr" latinLnBrk="0" hangingPunct="1">
                <a:lnSpc>
                  <a:spcPct val="100000"/>
                </a:lnSpc>
                <a:spcBef>
                  <a:spcPct val="5000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240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DA14A5-E625-4337-B353-EAA8622CD565}" type="slidenum">
              <a:rPr lang="zh-CN" altLang="en-US" smtClean="0"/>
              <a:t>26</a:t>
            </a:fld>
            <a:endParaRPr lang="zh-CN" altLang="en-US"/>
          </a:p>
        </p:txBody>
      </p:sp>
    </p:spTree>
    <p:extLst>
      <p:ext uri="{BB962C8B-B14F-4D97-AF65-F5344CB8AC3E}">
        <p14:creationId xmlns:p14="http://schemas.microsoft.com/office/powerpoint/2010/main" val="177699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DA14A5-E625-4337-B353-EAA8622CD565}" type="slidenum">
              <a:rPr lang="zh-CN" altLang="en-US" smtClean="0"/>
              <a:t>47</a:t>
            </a:fld>
            <a:endParaRPr lang="zh-CN" altLang="en-US"/>
          </a:p>
        </p:txBody>
      </p:sp>
    </p:spTree>
    <p:extLst>
      <p:ext uri="{BB962C8B-B14F-4D97-AF65-F5344CB8AC3E}">
        <p14:creationId xmlns:p14="http://schemas.microsoft.com/office/powerpoint/2010/main" val="332286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1861580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72794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18526899"/>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699324660"/>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136508264"/>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103835157"/>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71039556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784494044"/>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12501676"/>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51661708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73524862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73068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31644337"/>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2846591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1645478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7100633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16531571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7675706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866217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44218294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35034054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9052463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27742880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51276523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12111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963746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990054127"/>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29458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2555562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798627701"/>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981782495"/>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1724580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68819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4140568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822608322"/>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314265639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839076635"/>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76191852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36568003"/>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3F8B43C3-0192-4028-87C6-A175E5EB16F0}" type="slidenum">
              <a:rPr lang="zh-CN" altLang="en-US"/>
              <a:pPr>
                <a:defRPr/>
              </a:pPr>
              <a:t>‹#›</a:t>
            </a:fld>
            <a:endParaRPr lang="en-US" altLang="zh-CN"/>
          </a:p>
        </p:txBody>
      </p:sp>
    </p:spTree>
    <p:extLst>
      <p:ext uri="{BB962C8B-B14F-4D97-AF65-F5344CB8AC3E}">
        <p14:creationId xmlns:p14="http://schemas.microsoft.com/office/powerpoint/2010/main" val="42056976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B4C2EB-70DF-4ED7-94EA-769A81EC70BE}" type="slidenum">
              <a:rPr lang="zh-CN" altLang="en-US"/>
              <a:pPr>
                <a:defRPr/>
              </a:pPr>
              <a:t>‹#›</a:t>
            </a:fld>
            <a:endParaRPr lang="en-US" altLang="zh-CN"/>
          </a:p>
        </p:txBody>
      </p:sp>
    </p:spTree>
    <p:extLst>
      <p:ext uri="{BB962C8B-B14F-4D97-AF65-F5344CB8AC3E}">
        <p14:creationId xmlns:p14="http://schemas.microsoft.com/office/powerpoint/2010/main" val="37190070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8091CDA4-5551-4BA5-A00F-C537FA4ABD83}" type="slidenum">
              <a:rPr lang="zh-CN" altLang="en-US"/>
              <a:pPr>
                <a:defRPr/>
              </a:pPr>
              <a:t>‹#›</a:t>
            </a:fld>
            <a:endParaRPr lang="en-US" altLang="zh-CN"/>
          </a:p>
        </p:txBody>
      </p:sp>
    </p:spTree>
    <p:extLst>
      <p:ext uri="{BB962C8B-B14F-4D97-AF65-F5344CB8AC3E}">
        <p14:creationId xmlns:p14="http://schemas.microsoft.com/office/powerpoint/2010/main" val="6828176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464422091"/>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131663929"/>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6908612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237481"/>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482696740"/>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354538128"/>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44218546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220529062"/>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13588760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940686198"/>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5596156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912598382"/>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189512329"/>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1492484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3597490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69155855"/>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891211753"/>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265253628"/>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058298715"/>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829534312"/>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66114183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397492104"/>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837166826"/>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351720206"/>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9347876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057591737"/>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006282094"/>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427717451"/>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44776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144843581"/>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696782882"/>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865351480"/>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042404911"/>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71388735"/>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9738520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2930380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69025200"/>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3619594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03879759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78451971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245832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722604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05675067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67291163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5330865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70440663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304002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935082224"/>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9887960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1422966047"/>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3527251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772160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64857574"/>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760267"/>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79105340"/>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526077597"/>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40219149"/>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868228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560219071"/>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058474"/>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2817493024"/>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629958576"/>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635321"/>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79593038"/>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35348708"/>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68064672"/>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71796603"/>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135002465"/>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119460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424848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057790775"/>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624891796"/>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693283675"/>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567687512"/>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258645661"/>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71461788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76464012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041205440"/>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725006944"/>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04170384"/>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7938054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689606584"/>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797231447"/>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258420196"/>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45206673"/>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187447435"/>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878527718"/>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632098820"/>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389887774"/>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937723409"/>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88043991"/>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6525829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686477643"/>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247550837"/>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553771399"/>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794942477"/>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585297206"/>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59386791"/>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321196817"/>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335921649"/>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44770104"/>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693914005"/>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970241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365496215"/>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04714102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74067482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85873747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52050616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18523771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88128644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81684808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74332972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97662100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86844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558180475"/>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1191519134"/>
      </p:ext>
    </p:extLst>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97860254"/>
      </p:ext>
    </p:extLst>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62638305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3883207839"/>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624892"/>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87894708"/>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435140865"/>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60635233"/>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89432265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4373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29417248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910282922"/>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848866591"/>
      </p:ext>
    </p:extLst>
  </p:cSld>
  <p:clrMapOvr>
    <a:masterClrMapping/>
  </p:clrMapOvr>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43820583"/>
      </p:ext>
    </p:extLst>
  </p:cSld>
  <p:clrMapOvr>
    <a:masterClrMapping/>
  </p:clrMapOvr>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667300501"/>
      </p:ext>
    </p:extLst>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980690"/>
      </p:ext>
    </p:extLst>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773ACCCC-2097-4BE6-A887-3333715E37D4}" type="slidenum">
              <a:rPr lang="zh-CN" altLang="en-US"/>
              <a:pPr>
                <a:defRPr/>
              </a:pPr>
              <a:t>‹#›</a:t>
            </a:fld>
            <a:endParaRPr lang="en-US" altLang="zh-CN"/>
          </a:p>
        </p:txBody>
      </p:sp>
    </p:spTree>
    <p:extLst>
      <p:ext uri="{BB962C8B-B14F-4D97-AF65-F5344CB8AC3E}">
        <p14:creationId xmlns:p14="http://schemas.microsoft.com/office/powerpoint/2010/main" val="308951025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045196426"/>
      </p:ext>
    </p:extLst>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317574322"/>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510208284"/>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3175561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199137402"/>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781963510"/>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644973398"/>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208142020"/>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66825642"/>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604204626"/>
      </p:ext>
    </p:extLst>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251920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520113445"/>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336153786"/>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080395449"/>
      </p:ext>
    </p:extLst>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198562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154798348"/>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442176232"/>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095405569"/>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060718826"/>
      </p:ext>
    </p:extLst>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21098709"/>
      </p:ext>
    </p:extLst>
  </p:cSld>
  <p:clrMapOvr>
    <a:masterClrMapping/>
  </p:clrMapOvr>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625670996"/>
      </p:ext>
    </p:extLst>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24673006"/>
      </p:ext>
    </p:extLst>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643751424"/>
      </p:ext>
    </p:extLst>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251075254"/>
      </p:ext>
    </p:extLst>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40801239"/>
      </p:ext>
    </p:extLst>
  </p:cSld>
  <p:clrMapOvr>
    <a:masterClrMapping/>
  </p:clrMapOvr>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22954962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017437583"/>
      </p:ext>
    </p:extLst>
  </p:cSld>
  <p:clrMapOvr>
    <a:masterClrMapping/>
  </p:clrMapOvr>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129438539"/>
      </p:ext>
    </p:extLst>
  </p:cSld>
  <p:clrMapOvr>
    <a:masterClrMapping/>
  </p:clrMapOvr>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448044347"/>
      </p:ext>
    </p:extLst>
  </p:cSld>
  <p:clrMapOvr>
    <a:masterClrMapping/>
  </p:clrMapOvr>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439616569"/>
      </p:ext>
    </p:extLst>
  </p:cSld>
  <p:clrMapOvr>
    <a:masterClrMapping/>
  </p:clrMapOvr>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067577774"/>
      </p:ext>
    </p:extLst>
  </p:cSld>
  <p:clrMapOvr>
    <a:masterClrMapping/>
  </p:clrMapOvr>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202561252"/>
      </p:ext>
    </p:extLst>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571918835"/>
      </p:ext>
    </p:extLst>
  </p:cSld>
  <p:clrMapOvr>
    <a:masterClrMapping/>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926786684"/>
      </p:ext>
    </p:extLst>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87657280"/>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954907775"/>
      </p:ext>
    </p:extLst>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734919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04483262"/>
      </p:ext>
    </p:extLst>
  </p:cSld>
  <p:clrMapOvr>
    <a:masterClrMapping/>
  </p:clrMapOvr>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3449492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091784582"/>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36966385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04409688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56279665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18311683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21845767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2646769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7608090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31785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826458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87224801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93894560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1534557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22196327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8952687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88777441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68051543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9786812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2367494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0959426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26854983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619302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87525838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4381441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626893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8999977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25733004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28022049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6488253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49471888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50276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591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623626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9618968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457582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568386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8561170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947338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7945265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6139613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6067331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8467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1727797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361680568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23438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455329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227397548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30884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4721193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6786114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5870344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35448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594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62318443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372996140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335205916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80981237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25426705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7838625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27904121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82466832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88262100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1357208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4383985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57780678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78426863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53519931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533966910"/>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68520673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8895257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5615549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29690825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57187233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06210668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0146634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3018372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49666393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873572260"/>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30506543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5233677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11732054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5792841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99796995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2103571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632167174"/>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577939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0.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19" Type="http://schemas.openxmlformats.org/officeDocument/2006/relationships/theme" Target="../theme/theme11.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12.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5.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3.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6.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theme" Target="../theme/theme14.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7.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theme" Target="../theme/theme15.xml"/><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slideLayout" Target="../slideLayouts/slideLayout193.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6" Type="http://schemas.openxmlformats.org/officeDocument/2006/relationships/theme" Target="../theme/theme16.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5" Type="http://schemas.openxmlformats.org/officeDocument/2006/relationships/slideLayout" Target="../slideLayouts/slideLayout19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slideLayout" Target="../slideLayouts/slideLayout19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3.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theme" Target="../theme/theme17.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18.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5.xml"/><Relationship Id="rId3" Type="http://schemas.openxmlformats.org/officeDocument/2006/relationships/slideLayout" Target="../slideLayouts/slideLayout220.xml"/><Relationship Id="rId7" Type="http://schemas.openxmlformats.org/officeDocument/2006/relationships/slideLayout" Target="../slideLayouts/slideLayout224.xml"/><Relationship Id="rId12" Type="http://schemas.openxmlformats.org/officeDocument/2006/relationships/theme" Target="../theme/theme19.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5" Type="http://schemas.openxmlformats.org/officeDocument/2006/relationships/slideLayout" Target="../slideLayouts/slideLayout222.xml"/><Relationship Id="rId10" Type="http://schemas.openxmlformats.org/officeDocument/2006/relationships/slideLayout" Target="../slideLayouts/slideLayout227.xml"/><Relationship Id="rId4" Type="http://schemas.openxmlformats.org/officeDocument/2006/relationships/slideLayout" Target="../slideLayouts/slideLayout221.xml"/><Relationship Id="rId9" Type="http://schemas.openxmlformats.org/officeDocument/2006/relationships/slideLayout" Target="../slideLayouts/slideLayout22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theme" Target="../theme/theme2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7.xml"/><Relationship Id="rId13" Type="http://schemas.openxmlformats.org/officeDocument/2006/relationships/slideLayout" Target="../slideLayouts/slideLayout252.xml"/><Relationship Id="rId3" Type="http://schemas.openxmlformats.org/officeDocument/2006/relationships/slideLayout" Target="../slideLayouts/slideLayout242.xml"/><Relationship Id="rId7" Type="http://schemas.openxmlformats.org/officeDocument/2006/relationships/slideLayout" Target="../slideLayouts/slideLayout246.xml"/><Relationship Id="rId12" Type="http://schemas.openxmlformats.org/officeDocument/2006/relationships/slideLayout" Target="../slideLayouts/slideLayout251.xml"/><Relationship Id="rId17" Type="http://schemas.openxmlformats.org/officeDocument/2006/relationships/theme" Target="../theme/theme21.xml"/><Relationship Id="rId2" Type="http://schemas.openxmlformats.org/officeDocument/2006/relationships/slideLayout" Target="../slideLayouts/slideLayout241.xml"/><Relationship Id="rId16" Type="http://schemas.openxmlformats.org/officeDocument/2006/relationships/slideLayout" Target="../slideLayouts/slideLayout255.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5" Type="http://schemas.openxmlformats.org/officeDocument/2006/relationships/slideLayout" Target="../slideLayouts/slideLayout244.xml"/><Relationship Id="rId15" Type="http://schemas.openxmlformats.org/officeDocument/2006/relationships/slideLayout" Target="../slideLayouts/slideLayout254.xml"/><Relationship Id="rId10" Type="http://schemas.openxmlformats.org/officeDocument/2006/relationships/slideLayout" Target="../slideLayouts/slideLayout249.xml"/><Relationship Id="rId4" Type="http://schemas.openxmlformats.org/officeDocument/2006/relationships/slideLayout" Target="../slideLayouts/slideLayout243.xml"/><Relationship Id="rId9" Type="http://schemas.openxmlformats.org/officeDocument/2006/relationships/slideLayout" Target="../slideLayouts/slideLayout248.xml"/><Relationship Id="rId14" Type="http://schemas.openxmlformats.org/officeDocument/2006/relationships/slideLayout" Target="../slideLayouts/slideLayout25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3.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theme" Target="../theme/theme22.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4.xml"/><Relationship Id="rId3" Type="http://schemas.openxmlformats.org/officeDocument/2006/relationships/slideLayout" Target="../slideLayouts/slideLayout269.xml"/><Relationship Id="rId7" Type="http://schemas.openxmlformats.org/officeDocument/2006/relationships/slideLayout" Target="../slideLayouts/slideLayout273.xml"/><Relationship Id="rId12" Type="http://schemas.openxmlformats.org/officeDocument/2006/relationships/theme" Target="../theme/theme23.xml"/><Relationship Id="rId2" Type="http://schemas.openxmlformats.org/officeDocument/2006/relationships/slideLayout" Target="../slideLayouts/slideLayout268.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0" Type="http://schemas.openxmlformats.org/officeDocument/2006/relationships/slideLayout" Target="../slideLayouts/slideLayout276.xml"/><Relationship Id="rId4" Type="http://schemas.openxmlformats.org/officeDocument/2006/relationships/slideLayout" Target="../slideLayouts/slideLayout270.xml"/><Relationship Id="rId9" Type="http://schemas.openxmlformats.org/officeDocument/2006/relationships/slideLayout" Target="../slideLayouts/slideLayout275.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5.xml"/><Relationship Id="rId3" Type="http://schemas.openxmlformats.org/officeDocument/2006/relationships/slideLayout" Target="../slideLayouts/slideLayout280.xml"/><Relationship Id="rId7" Type="http://schemas.openxmlformats.org/officeDocument/2006/relationships/slideLayout" Target="../slideLayouts/slideLayout284.xml"/><Relationship Id="rId12" Type="http://schemas.openxmlformats.org/officeDocument/2006/relationships/theme" Target="../theme/theme24.xml"/><Relationship Id="rId2" Type="http://schemas.openxmlformats.org/officeDocument/2006/relationships/slideLayout" Target="../slideLayouts/slideLayout279.xml"/><Relationship Id="rId1" Type="http://schemas.openxmlformats.org/officeDocument/2006/relationships/slideLayout" Target="../slideLayouts/slideLayout278.xml"/><Relationship Id="rId6" Type="http://schemas.openxmlformats.org/officeDocument/2006/relationships/slideLayout" Target="../slideLayouts/slideLayout283.xml"/><Relationship Id="rId11" Type="http://schemas.openxmlformats.org/officeDocument/2006/relationships/slideLayout" Target="../slideLayouts/slideLayout288.xml"/><Relationship Id="rId5" Type="http://schemas.openxmlformats.org/officeDocument/2006/relationships/slideLayout" Target="../slideLayouts/slideLayout282.xml"/><Relationship Id="rId10" Type="http://schemas.openxmlformats.org/officeDocument/2006/relationships/slideLayout" Target="../slideLayouts/slideLayout287.xml"/><Relationship Id="rId4" Type="http://schemas.openxmlformats.org/officeDocument/2006/relationships/slideLayout" Target="../slideLayouts/slideLayout281.xml"/><Relationship Id="rId9" Type="http://schemas.openxmlformats.org/officeDocument/2006/relationships/slideLayout" Target="../slideLayouts/slideLayout286.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5.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6" Type="http://schemas.openxmlformats.org/officeDocument/2006/relationships/theme" Target="../theme/theme6.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8.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9.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35496" y="116632"/>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66617134"/>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 id="2147484356" r:id="rId13"/>
    <p:sldLayoutId id="2147484357" r:id="rId14"/>
    <p:sldLayoutId id="2147484358" r:id="rId15"/>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80296266"/>
      </p:ext>
    </p:extLst>
  </p:cSld>
  <p:clrMap bg1="lt1" tx1="dk1" bg2="lt2" tx2="dk2" accent1="accent1" accent2="accent2" accent3="accent3" accent4="accent4" accent5="accent5" accent6="accent6" hlink="hlink" folHlink="folHlink"/>
  <p:sldLayoutIdLst>
    <p:sldLayoutId id="2147484460" r:id="rId1"/>
    <p:sldLayoutId id="2147484461" r:id="rId2"/>
    <p:sldLayoutId id="2147484462" r:id="rId3"/>
    <p:sldLayoutId id="2147484463" r:id="rId4"/>
    <p:sldLayoutId id="2147484464" r:id="rId5"/>
    <p:sldLayoutId id="2147484465" r:id="rId6"/>
    <p:sldLayoutId id="2147484466" r:id="rId7"/>
    <p:sldLayoutId id="2147484467" r:id="rId8"/>
    <p:sldLayoutId id="2147484468" r:id="rId9"/>
    <p:sldLayoutId id="2147484469" r:id="rId10"/>
    <p:sldLayoutId id="214748447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512360516"/>
      </p:ext>
    </p:extLst>
  </p:cSld>
  <p:clrMap bg1="lt1" tx1="dk1" bg2="lt2" tx2="dk2" accent1="accent1" accent2="accent2" accent3="accent3" accent4="accent4" accent5="accent5" accent6="accent6" hlink="hlink" folHlink="folHlink"/>
  <p:sldLayoutIdLst>
    <p:sldLayoutId id="2147484472"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 id="2147484489" r:id="rId18"/>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007319449"/>
      </p:ext>
    </p:extLst>
  </p:cSld>
  <p:clrMap bg1="lt1" tx1="dk1" bg2="lt2" tx2="dk2" accent1="accent1" accent2="accent2" accent3="accent3" accent4="accent4" accent5="accent5" accent6="accent6" hlink="hlink" folHlink="folHlink"/>
  <p:sldLayoutIdLst>
    <p:sldLayoutId id="2147484491" r:id="rId1"/>
    <p:sldLayoutId id="2147484492" r:id="rId2"/>
    <p:sldLayoutId id="2147484493" r:id="rId3"/>
    <p:sldLayoutId id="2147484494" r:id="rId4"/>
    <p:sldLayoutId id="2147484495" r:id="rId5"/>
    <p:sldLayoutId id="2147484496" r:id="rId6"/>
    <p:sldLayoutId id="2147484497" r:id="rId7"/>
    <p:sldLayoutId id="2147484498" r:id="rId8"/>
    <p:sldLayoutId id="2147484499" r:id="rId9"/>
    <p:sldLayoutId id="2147484500" r:id="rId10"/>
    <p:sldLayoutId id="214748450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178170119"/>
      </p:ext>
    </p:extLst>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925080535"/>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076821052"/>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50034887"/>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 id="2147484553" r:id="rId15"/>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048029798"/>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736788600"/>
      </p:ext>
    </p:extLst>
  </p:cSld>
  <p:clrMap bg1="lt1" tx1="dk1" bg2="lt2" tx2="dk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261610904"/>
      </p:ext>
    </p:extLst>
  </p:cSld>
  <p:clrMap bg1="lt1" tx1="dk1" bg2="lt2" tx2="dk2" accent1="accent1" accent2="accent2" accent3="accent3" accent4="accent4" accent5="accent5" accent6="accent6" hlink="hlink" folHlink="folHlink"/>
  <p:sldLayoutIdLst>
    <p:sldLayoutId id="2147484579" r:id="rId1"/>
    <p:sldLayoutId id="2147484580" r:id="rId2"/>
    <p:sldLayoutId id="2147484581" r:id="rId3"/>
    <p:sldLayoutId id="2147484582" r:id="rId4"/>
    <p:sldLayoutId id="2147484583" r:id="rId5"/>
    <p:sldLayoutId id="2147484584" r:id="rId6"/>
    <p:sldLayoutId id="2147484585" r:id="rId7"/>
    <p:sldLayoutId id="2147484586" r:id="rId8"/>
    <p:sldLayoutId id="2147484587" r:id="rId9"/>
    <p:sldLayoutId id="2147484588" r:id="rId10"/>
    <p:sldLayoutId id="214748458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107514414"/>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276199567"/>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83524026"/>
      </p:ext>
    </p:extLst>
  </p:cSld>
  <p:clrMap bg1="lt1" tx1="dk1" bg2="lt2" tx2="dk2" accent1="accent1" accent2="accent2" accent3="accent3" accent4="accent4" accent5="accent5" accent6="accent6" hlink="hlink" folHlink="folHlink"/>
  <p:sldLayoutIdLst>
    <p:sldLayoutId id="2147484603" r:id="rId1"/>
    <p:sldLayoutId id="2147484604" r:id="rId2"/>
    <p:sldLayoutId id="2147484605"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 id="2147484614" r:id="rId12"/>
    <p:sldLayoutId id="2147484615" r:id="rId13"/>
    <p:sldLayoutId id="2147484616" r:id="rId14"/>
    <p:sldLayoutId id="2147484617" r:id="rId15"/>
    <p:sldLayoutId id="2147484618" r:id="rId16"/>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664148524"/>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91966082"/>
      </p:ext>
    </p:extLst>
  </p:cSld>
  <p:clrMap bg1="lt1" tx1="dk1" bg2="lt2" tx2="dk2" accent1="accent1" accent2="accent2" accent3="accent3" accent4="accent4" accent5="accent5" accent6="accent6" hlink="hlink" folHlink="folHlink"/>
  <p:sldLayoutIdLst>
    <p:sldLayoutId id="2147484632" r:id="rId1"/>
    <p:sldLayoutId id="2147484633" r:id="rId2"/>
    <p:sldLayoutId id="2147484634" r:id="rId3"/>
    <p:sldLayoutId id="2147484635" r:id="rId4"/>
    <p:sldLayoutId id="2147484636" r:id="rId5"/>
    <p:sldLayoutId id="2147484637" r:id="rId6"/>
    <p:sldLayoutId id="2147484638" r:id="rId7"/>
    <p:sldLayoutId id="2147484639" r:id="rId8"/>
    <p:sldLayoutId id="2147484640" r:id="rId9"/>
    <p:sldLayoutId id="2147484641" r:id="rId10"/>
    <p:sldLayoutId id="214748464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359270683"/>
      </p:ext>
    </p:extLst>
  </p:cSld>
  <p:clrMap bg1="lt1" tx1="dk1" bg2="lt2" tx2="dk2" accent1="accent1" accent2="accent2" accent3="accent3" accent4="accent4" accent5="accent5" accent6="accent6" hlink="hlink" folHlink="folHlink"/>
  <p:sldLayoutIdLst>
    <p:sldLayoutId id="2147484644" r:id="rId1"/>
    <p:sldLayoutId id="2147484645" r:id="rId2"/>
    <p:sldLayoutId id="2147484646" r:id="rId3"/>
    <p:sldLayoutId id="2147484647" r:id="rId4"/>
    <p:sldLayoutId id="2147484648" r:id="rId5"/>
    <p:sldLayoutId id="2147484649" r:id="rId6"/>
    <p:sldLayoutId id="2147484650" r:id="rId7"/>
    <p:sldLayoutId id="2147484651" r:id="rId8"/>
    <p:sldLayoutId id="2147484652" r:id="rId9"/>
    <p:sldLayoutId id="2147484653" r:id="rId10"/>
    <p:sldLayoutId id="214748465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914335563"/>
      </p:ext>
    </p:extLst>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132663220"/>
      </p:ext>
    </p:extLst>
  </p:cSld>
  <p:clrMap bg1="lt1" tx1="dk1" bg2="lt2" tx2="dk2" accent1="accent1" accent2="accent2" accent3="accent3" accent4="accent4" accent5="accent5" accent6="accent6" hlink="hlink" folHlink="folHlink"/>
  <p:sldLayoutIdLst>
    <p:sldLayoutId id="2147484372" r:id="rId1"/>
    <p:sldLayoutId id="2147484373" r:id="rId2"/>
    <p:sldLayoutId id="2147484374" r:id="rId3"/>
    <p:sldLayoutId id="2147484375" r:id="rId4"/>
    <p:sldLayoutId id="2147484376" r:id="rId5"/>
    <p:sldLayoutId id="2147484377" r:id="rId6"/>
    <p:sldLayoutId id="2147484378" r:id="rId7"/>
    <p:sldLayoutId id="2147484379" r:id="rId8"/>
    <p:sldLayoutId id="2147484380" r:id="rId9"/>
    <p:sldLayoutId id="2147484381" r:id="rId10"/>
    <p:sldLayoutId id="214748438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014457183"/>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075583342"/>
      </p:ext>
    </p:extLst>
  </p:cSld>
  <p:clrMap bg1="lt1" tx1="dk1" bg2="lt2" tx2="dk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997183490"/>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174297029"/>
      </p:ext>
    </p:extLst>
  </p:cSld>
  <p:clrMap bg1="lt1" tx1="dk1" bg2="lt2" tx2="dk2" accent1="accent1" accent2="accent2" accent3="accent3" accent4="accent4" accent5="accent5" accent6="accent6" hlink="hlink" folHlink="folHlink"/>
  <p:sldLayoutIdLst>
    <p:sldLayoutId id="2147484424" r:id="rId1"/>
    <p:sldLayoutId id="2147484425" r:id="rId2"/>
    <p:sldLayoutId id="2147484426" r:id="rId3"/>
    <p:sldLayoutId id="2147484427" r:id="rId4"/>
    <p:sldLayoutId id="2147484428" r:id="rId5"/>
    <p:sldLayoutId id="2147484429" r:id="rId6"/>
    <p:sldLayoutId id="2147484430" r:id="rId7"/>
    <p:sldLayoutId id="2147484431" r:id="rId8"/>
    <p:sldLayoutId id="2147484432" r:id="rId9"/>
    <p:sldLayoutId id="2147484433" r:id="rId10"/>
    <p:sldLayoutId id="214748443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605474927"/>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263403683"/>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55.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19.bin"/><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1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12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134.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1.xml"/></Relationships>
</file>

<file path=ppt/slides/_rels/slide23.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13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21.xml"/><Relationship Id="rId1" Type="http://schemas.openxmlformats.org/officeDocument/2006/relationships/vmlDrawing" Target="../drawings/vmlDrawing7.vml"/><Relationship Id="rId5" Type="http://schemas.openxmlformats.org/officeDocument/2006/relationships/image" Target="../media/image28.emf"/><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1.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21.xml"/></Relationships>
</file>

<file path=ppt/slides/_rels/slide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1.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1.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121.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4.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1.xml"/></Relationships>
</file>

<file path=ppt/slides/_rels/slide4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21.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1.png"/><Relationship Id="rId1" Type="http://schemas.openxmlformats.org/officeDocument/2006/relationships/slideLayout" Target="../slideLayouts/slideLayout121.xml"/></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png"/><Relationship Id="rId1" Type="http://schemas.openxmlformats.org/officeDocument/2006/relationships/slideLayout" Target="../slideLayouts/slideLayout121.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55.png"/><Relationship Id="rId1" Type="http://schemas.openxmlformats.org/officeDocument/2006/relationships/slideLayout" Target="../slideLayouts/slideLayout121.xml"/><Relationship Id="rId4" Type="http://schemas.openxmlformats.org/officeDocument/2006/relationships/image" Target="../media/image42.emf"/></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21.xml"/><Relationship Id="rId4" Type="http://schemas.openxmlformats.org/officeDocument/2006/relationships/image" Target="../media/image4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4.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2.png"/><Relationship Id="rId7" Type="http://schemas.openxmlformats.org/officeDocument/2006/relationships/image" Target="../media/image59.png"/><Relationship Id="rId2" Type="http://schemas.openxmlformats.org/officeDocument/2006/relationships/image" Target="../media/image50.png"/><Relationship Id="rId1" Type="http://schemas.openxmlformats.org/officeDocument/2006/relationships/slideLayout" Target="../slideLayouts/slideLayout12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121.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3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1.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21.xml"/><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2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34.xml"/></Relationships>
</file>

<file path=ppt/slides/_rels/slide6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4.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4.xml"/></Relationships>
</file>

<file path=ppt/slides/_rels/slide6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4.xml"/></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21.xml"/><Relationship Id="rId4" Type="http://schemas.openxmlformats.org/officeDocument/2006/relationships/image" Target="../media/image8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55.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2" Type="http://schemas.openxmlformats.org/officeDocument/2006/relationships/slideLayout" Target="../slideLayouts/slideLayout255.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emf"/><Relationship Id="rId3" Type="http://schemas.openxmlformats.org/officeDocument/2006/relationships/notesSlide" Target="../notesSlides/notesSlide1.xml"/><Relationship Id="rId7" Type="http://schemas.openxmlformats.org/officeDocument/2006/relationships/image" Target="../media/image16.emf"/><Relationship Id="rId12" Type="http://schemas.openxmlformats.org/officeDocument/2006/relationships/oleObject" Target="../embeddings/oleObject16.bin"/><Relationship Id="rId2" Type="http://schemas.openxmlformats.org/officeDocument/2006/relationships/slideLayout" Target="../slideLayouts/slideLayout255.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8.emf"/><Relationship Id="rId5" Type="http://schemas.openxmlformats.org/officeDocument/2006/relationships/image" Target="../media/image15.emf"/><Relationship Id="rId15" Type="http://schemas.openxmlformats.org/officeDocument/2006/relationships/image" Target="../media/image20.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7.emf"/><Relationship Id="rId1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552" y="1484784"/>
            <a:ext cx="8229600" cy="1143000"/>
          </a:xfrm>
        </p:spPr>
        <p:txBody>
          <a:bodyPr/>
          <a:lstStyle/>
          <a:p>
            <a:pPr eaLnBrk="1" hangingPunct="1"/>
            <a:r>
              <a:rPr lang="zh-CN" altLang="en-US" dirty="0">
                <a:solidFill>
                  <a:srgbClr val="C00000"/>
                </a:solidFill>
              </a:rPr>
              <a:t>计算机控制技术</a:t>
            </a:r>
          </a:p>
        </p:txBody>
      </p:sp>
      <p:sp>
        <p:nvSpPr>
          <p:cNvPr id="24579" name="Rectangle 3"/>
          <p:cNvSpPr>
            <a:spLocks noGrp="1" noChangeArrowheads="1"/>
          </p:cNvSpPr>
          <p:nvPr>
            <p:ph idx="1"/>
          </p:nvPr>
        </p:nvSpPr>
        <p:spPr>
          <a:xfrm>
            <a:off x="1619672" y="3140968"/>
            <a:ext cx="6847656" cy="1872208"/>
          </a:xfrm>
        </p:spPr>
        <p:txBody>
          <a:bodyPr/>
          <a:lstStyle/>
          <a:p>
            <a:pPr eaLnBrk="1" hangingPunct="1">
              <a:buNone/>
            </a:pPr>
            <a:r>
              <a:rPr lang="zh-CN" altLang="en-US" b="1" dirty="0" smtClean="0">
                <a:solidFill>
                  <a:srgbClr val="FF0000"/>
                </a:solidFill>
                <a:latin typeface="宋体" pitchFamily="2" charset="-122"/>
              </a:rPr>
              <a:t>第四章 常规控制技术</a:t>
            </a:r>
            <a:endParaRPr lang="en-US" altLang="zh-CN" b="1" dirty="0" smtClean="0">
              <a:solidFill>
                <a:srgbClr val="FF0000"/>
              </a:solidFill>
              <a:latin typeface="宋体" pitchFamily="2" charset="-122"/>
            </a:endParaRPr>
          </a:p>
          <a:p>
            <a:pPr algn="ctr" eaLnBrk="1" hangingPunct="1">
              <a:buNone/>
            </a:pPr>
            <a:r>
              <a:rPr lang="en-US" altLang="zh-CN" b="1" dirty="0" smtClean="0">
                <a:solidFill>
                  <a:srgbClr val="FF0000"/>
                </a:solidFill>
                <a:latin typeface="宋体" pitchFamily="2" charset="-122"/>
              </a:rPr>
              <a:t>—</a:t>
            </a:r>
            <a:r>
              <a:rPr lang="zh-CN" altLang="en-US" b="1" dirty="0">
                <a:solidFill>
                  <a:srgbClr val="FF0000"/>
                </a:solidFill>
                <a:latin typeface="宋体" pitchFamily="2" charset="-122"/>
              </a:rPr>
              <a:t>数字控制器</a:t>
            </a:r>
            <a:r>
              <a:rPr lang="zh-CN" altLang="en-US" b="1" dirty="0" smtClean="0">
                <a:solidFill>
                  <a:srgbClr val="FF0000"/>
                </a:solidFill>
                <a:latin typeface="宋体" pitchFamily="2" charset="-122"/>
              </a:rPr>
              <a:t>的连续化设计</a:t>
            </a:r>
            <a:endParaRPr lang="en-US" altLang="zh-CN" b="1" dirty="0">
              <a:solidFill>
                <a:srgbClr val="FF0000"/>
              </a:solidFill>
              <a:latin typeface="宋体" pitchFamily="2" charset="-122"/>
            </a:endParaRPr>
          </a:p>
        </p:txBody>
      </p:sp>
    </p:spTree>
    <p:extLst>
      <p:ext uri="{BB962C8B-B14F-4D97-AF65-F5344CB8AC3E}">
        <p14:creationId xmlns:p14="http://schemas.microsoft.com/office/powerpoint/2010/main" val="360806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sz="half" idx="1"/>
          </p:nvPr>
        </p:nvSpPr>
        <p:spPr>
          <a:xfrm>
            <a:off x="251520" y="692696"/>
            <a:ext cx="8064896" cy="5832647"/>
          </a:xfrm>
        </p:spPr>
        <p:txBody>
          <a:bodyPr/>
          <a:lstStyle/>
          <a:p>
            <a:pPr eaLnBrk="1" hangingPunct="1">
              <a:lnSpc>
                <a:spcPct val="90000"/>
              </a:lnSpc>
              <a:spcBef>
                <a:spcPct val="10000"/>
              </a:spcBef>
              <a:buFont typeface="Wingdings" pitchFamily="2" charset="2"/>
              <a:buNone/>
            </a:pPr>
            <a:r>
              <a:rPr lang="en-US" altLang="zh-CN" sz="2800" b="1" dirty="0">
                <a:solidFill>
                  <a:srgbClr val="FF0000"/>
                </a:solidFill>
                <a:ea typeface="楷体_GB2312" pitchFamily="49" charset="-122"/>
              </a:rPr>
              <a:t>	</a:t>
            </a:r>
            <a:r>
              <a:rPr lang="zh-CN" altLang="en-US" sz="2800" b="1" dirty="0" smtClean="0">
                <a:solidFill>
                  <a:srgbClr val="FF0000"/>
                </a:solidFill>
                <a:ea typeface="楷体_GB2312" pitchFamily="49" charset="-122"/>
              </a:rPr>
              <a:t>（</a:t>
            </a:r>
            <a:r>
              <a:rPr lang="en-US" altLang="zh-CN" sz="2800" b="1" dirty="0" smtClean="0">
                <a:solidFill>
                  <a:srgbClr val="FF0000"/>
                </a:solidFill>
                <a:ea typeface="楷体_GB2312" pitchFamily="49" charset="-122"/>
              </a:rPr>
              <a:t>2</a:t>
            </a:r>
            <a:r>
              <a:rPr lang="zh-CN" altLang="en-US" sz="2800" b="1" dirty="0" smtClean="0">
                <a:solidFill>
                  <a:srgbClr val="FF0000"/>
                </a:solidFill>
                <a:ea typeface="楷体_GB2312" pitchFamily="49" charset="-122"/>
              </a:rPr>
              <a:t>）</a:t>
            </a:r>
            <a:r>
              <a:rPr lang="en-US" altLang="zh-CN" sz="2800" b="1" dirty="0" smtClean="0">
                <a:solidFill>
                  <a:srgbClr val="FF0000"/>
                </a:solidFill>
                <a:latin typeface="+mn-ea"/>
              </a:rPr>
              <a:t>Z</a:t>
            </a:r>
            <a:r>
              <a:rPr lang="zh-CN" altLang="en-US" sz="2800" b="1" dirty="0" smtClean="0">
                <a:solidFill>
                  <a:srgbClr val="FF0000"/>
                </a:solidFill>
                <a:latin typeface="+mn-ea"/>
              </a:rPr>
              <a:t>传递函数</a:t>
            </a:r>
            <a:endParaRPr lang="en-US" altLang="zh-CN" sz="2800" b="1" dirty="0" smtClean="0">
              <a:solidFill>
                <a:srgbClr val="FF0000"/>
              </a:solidFill>
              <a:latin typeface="+mn-ea"/>
            </a:endParaRPr>
          </a:p>
          <a:p>
            <a:pPr eaLnBrk="1" hangingPunct="1">
              <a:lnSpc>
                <a:spcPct val="90000"/>
              </a:lnSpc>
              <a:spcBef>
                <a:spcPct val="10000"/>
              </a:spcBef>
              <a:buFont typeface="Wingdings" pitchFamily="2" charset="2"/>
              <a:buNone/>
            </a:pPr>
            <a:endParaRPr lang="zh-CN" altLang="en-US" sz="2800" b="1" dirty="0">
              <a:solidFill>
                <a:srgbClr val="FF0000"/>
              </a:solidFill>
              <a:latin typeface="+mn-ea"/>
            </a:endParaRPr>
          </a:p>
          <a:p>
            <a:pPr eaLnBrk="1" hangingPunct="1">
              <a:lnSpc>
                <a:spcPct val="90000"/>
              </a:lnSpc>
              <a:spcBef>
                <a:spcPct val="10000"/>
              </a:spcBef>
              <a:buFont typeface="Wingdings" panose="05000000000000000000" pitchFamily="2" charset="2"/>
              <a:buChar char="Ø"/>
            </a:pPr>
            <a:r>
              <a:rPr lang="zh-CN" altLang="en-US" sz="2400" b="1" dirty="0">
                <a:solidFill>
                  <a:srgbClr val="002060"/>
                </a:solidFill>
                <a:latin typeface="+mn-ea"/>
              </a:rPr>
              <a:t>设离散系统的输入脉冲系列为</a:t>
            </a:r>
            <a:r>
              <a:rPr lang="en-US" altLang="zh-CN" sz="2400" b="1" dirty="0">
                <a:solidFill>
                  <a:srgbClr val="002060"/>
                </a:solidFill>
                <a:latin typeface="+mn-ea"/>
              </a:rPr>
              <a:t>{x</a:t>
            </a:r>
            <a:r>
              <a:rPr lang="en-US" altLang="zh-CN" sz="2400" b="1" baseline="-25000" dirty="0">
                <a:solidFill>
                  <a:srgbClr val="002060"/>
                </a:solidFill>
                <a:latin typeface="+mn-ea"/>
              </a:rPr>
              <a:t>i</a:t>
            </a:r>
            <a:r>
              <a:rPr lang="en-US" altLang="zh-CN" sz="2400" b="1" dirty="0">
                <a:solidFill>
                  <a:srgbClr val="002060"/>
                </a:solidFill>
                <a:latin typeface="+mn-ea"/>
              </a:rPr>
              <a:t>}</a:t>
            </a:r>
            <a:r>
              <a:rPr lang="zh-CN" altLang="en-US" sz="2400" b="1" dirty="0">
                <a:solidFill>
                  <a:srgbClr val="002060"/>
                </a:solidFill>
                <a:latin typeface="+mn-ea"/>
              </a:rPr>
              <a:t>，输出脉冲系列为</a:t>
            </a:r>
            <a:r>
              <a:rPr lang="en-US" altLang="zh-CN" sz="2400" b="1" dirty="0">
                <a:solidFill>
                  <a:srgbClr val="002060"/>
                </a:solidFill>
                <a:latin typeface="+mn-ea"/>
              </a:rPr>
              <a:t>{</a:t>
            </a:r>
            <a:r>
              <a:rPr lang="en-US" altLang="zh-CN" sz="2400" b="1" dirty="0" err="1">
                <a:solidFill>
                  <a:srgbClr val="002060"/>
                </a:solidFill>
                <a:latin typeface="+mn-ea"/>
              </a:rPr>
              <a:t>y</a:t>
            </a:r>
            <a:r>
              <a:rPr lang="en-US" altLang="zh-CN" sz="2400" b="1" baseline="-25000" dirty="0" err="1">
                <a:solidFill>
                  <a:srgbClr val="002060"/>
                </a:solidFill>
                <a:latin typeface="+mn-ea"/>
              </a:rPr>
              <a:t>i</a:t>
            </a:r>
            <a:r>
              <a:rPr lang="en-US" altLang="zh-CN" sz="2400" b="1" dirty="0">
                <a:solidFill>
                  <a:srgbClr val="002060"/>
                </a:solidFill>
                <a:latin typeface="+mn-ea"/>
              </a:rPr>
              <a:t>}</a:t>
            </a:r>
            <a:r>
              <a:rPr lang="zh-CN" altLang="en-US" sz="2400" b="1" dirty="0">
                <a:solidFill>
                  <a:srgbClr val="002060"/>
                </a:solidFill>
                <a:latin typeface="+mn-ea"/>
              </a:rPr>
              <a:t>，它们的</a:t>
            </a:r>
            <a:r>
              <a:rPr lang="en-US" altLang="zh-CN" sz="2400" b="1" dirty="0">
                <a:solidFill>
                  <a:srgbClr val="002060"/>
                </a:solidFill>
                <a:latin typeface="+mn-ea"/>
              </a:rPr>
              <a:t>Z</a:t>
            </a:r>
            <a:r>
              <a:rPr lang="zh-CN" altLang="en-US" sz="2400" b="1" dirty="0">
                <a:solidFill>
                  <a:srgbClr val="002060"/>
                </a:solidFill>
                <a:latin typeface="+mn-ea"/>
              </a:rPr>
              <a:t>变换分别为</a:t>
            </a:r>
            <a:r>
              <a:rPr lang="en-US" altLang="zh-CN" sz="2400" b="1" dirty="0">
                <a:solidFill>
                  <a:srgbClr val="002060"/>
                </a:solidFill>
                <a:latin typeface="+mn-ea"/>
              </a:rPr>
              <a:t>X(z)</a:t>
            </a:r>
            <a:r>
              <a:rPr lang="zh-CN" altLang="en-US" sz="2400" b="1" dirty="0">
                <a:solidFill>
                  <a:srgbClr val="002060"/>
                </a:solidFill>
                <a:latin typeface="+mn-ea"/>
              </a:rPr>
              <a:t>和</a:t>
            </a:r>
            <a:r>
              <a:rPr lang="en-US" altLang="zh-CN" sz="2400" b="1" dirty="0">
                <a:solidFill>
                  <a:srgbClr val="002060"/>
                </a:solidFill>
                <a:latin typeface="+mn-ea"/>
              </a:rPr>
              <a:t>Y(z)</a:t>
            </a:r>
            <a:r>
              <a:rPr lang="zh-CN" altLang="en-US" sz="2400" b="1" dirty="0">
                <a:solidFill>
                  <a:srgbClr val="002060"/>
                </a:solidFill>
                <a:latin typeface="+mn-ea"/>
              </a:rPr>
              <a:t>，则可定义该离散系统的</a:t>
            </a:r>
            <a:r>
              <a:rPr lang="en-US" altLang="zh-CN" sz="2400" b="1" dirty="0">
                <a:solidFill>
                  <a:srgbClr val="002060"/>
                </a:solidFill>
                <a:latin typeface="+mn-ea"/>
              </a:rPr>
              <a:t>Z</a:t>
            </a:r>
            <a:r>
              <a:rPr lang="zh-CN" altLang="en-US" sz="2400" b="1" dirty="0">
                <a:solidFill>
                  <a:srgbClr val="002060"/>
                </a:solidFill>
                <a:latin typeface="+mn-ea"/>
              </a:rPr>
              <a:t>传递函数为</a:t>
            </a:r>
          </a:p>
          <a:p>
            <a:pPr marL="0" indent="0" eaLnBrk="1" hangingPunct="1">
              <a:lnSpc>
                <a:spcPct val="90000"/>
              </a:lnSpc>
              <a:spcBef>
                <a:spcPct val="10000"/>
              </a:spcBef>
              <a:buNone/>
            </a:pPr>
            <a:r>
              <a:rPr lang="zh-CN" altLang="en-US" sz="2400" b="1" dirty="0">
                <a:solidFill>
                  <a:srgbClr val="002060"/>
                </a:solidFill>
                <a:latin typeface="+mn-ea"/>
              </a:rPr>
              <a:t>	</a:t>
            </a:r>
            <a:endParaRPr lang="zh-CN" altLang="en-US" sz="2400" b="1" dirty="0" smtClean="0">
              <a:solidFill>
                <a:srgbClr val="002060"/>
              </a:solidFill>
              <a:latin typeface="+mn-ea"/>
            </a:endParaRPr>
          </a:p>
          <a:p>
            <a:pPr eaLnBrk="1" hangingPunct="1">
              <a:lnSpc>
                <a:spcPct val="90000"/>
              </a:lnSpc>
              <a:spcBef>
                <a:spcPct val="10000"/>
              </a:spcBef>
              <a:buFont typeface="Wingdings" panose="05000000000000000000" pitchFamily="2" charset="2"/>
              <a:buChar char="Ø"/>
            </a:pPr>
            <a:r>
              <a:rPr lang="en-US" altLang="zh-CN" sz="2400" b="1" dirty="0" smtClean="0">
                <a:solidFill>
                  <a:srgbClr val="002060"/>
                </a:solidFill>
                <a:latin typeface="+mn-ea"/>
              </a:rPr>
              <a:t>Z</a:t>
            </a:r>
            <a:r>
              <a:rPr lang="zh-CN" altLang="en-US" sz="2400" b="1" dirty="0" smtClean="0">
                <a:solidFill>
                  <a:srgbClr val="002060"/>
                </a:solidFill>
                <a:latin typeface="+mn-ea"/>
              </a:rPr>
              <a:t>传递函数也称为脉冲传递函数，它表征了离散系统对采样信号的输入输出传递性能。</a:t>
            </a:r>
          </a:p>
          <a:p>
            <a:pPr eaLnBrk="1" hangingPunct="1">
              <a:lnSpc>
                <a:spcPct val="90000"/>
              </a:lnSpc>
              <a:spcBef>
                <a:spcPct val="10000"/>
              </a:spcBef>
              <a:buFont typeface="Wingdings" panose="05000000000000000000" pitchFamily="2" charset="2"/>
              <a:buChar char="Ø"/>
            </a:pPr>
            <a:endParaRPr lang="zh-CN" altLang="en-US" sz="2400" b="1" dirty="0">
              <a:solidFill>
                <a:srgbClr val="002060"/>
              </a:solidFill>
              <a:latin typeface="+mn-ea"/>
            </a:endParaRPr>
          </a:p>
          <a:p>
            <a:pPr eaLnBrk="1" hangingPunct="1">
              <a:lnSpc>
                <a:spcPct val="90000"/>
              </a:lnSpc>
              <a:spcBef>
                <a:spcPct val="10000"/>
              </a:spcBef>
              <a:buFont typeface="Wingdings" panose="05000000000000000000" pitchFamily="2" charset="2"/>
              <a:buChar char="Ø"/>
            </a:pPr>
            <a:r>
              <a:rPr lang="en-US" altLang="zh-CN" sz="2400" b="1" dirty="0">
                <a:solidFill>
                  <a:srgbClr val="002060"/>
                </a:solidFill>
                <a:latin typeface="+mn-ea"/>
              </a:rPr>
              <a:t> Z</a:t>
            </a:r>
            <a:r>
              <a:rPr lang="zh-CN" altLang="en-US" sz="2400" b="1" dirty="0">
                <a:solidFill>
                  <a:srgbClr val="002060"/>
                </a:solidFill>
                <a:latin typeface="+mn-ea"/>
              </a:rPr>
              <a:t>传递函数的求解步骤（已知系统的连续传递函数</a:t>
            </a:r>
            <a:r>
              <a:rPr lang="en-US" altLang="zh-CN" sz="2400" b="1" dirty="0">
                <a:solidFill>
                  <a:srgbClr val="002060"/>
                </a:solidFill>
                <a:latin typeface="+mn-ea"/>
              </a:rPr>
              <a:t>G(s)</a:t>
            </a:r>
            <a:r>
              <a:rPr lang="zh-CN" altLang="en-US" sz="2400" b="1" dirty="0">
                <a:solidFill>
                  <a:srgbClr val="002060"/>
                </a:solidFill>
                <a:latin typeface="+mn-ea"/>
              </a:rPr>
              <a:t>）</a:t>
            </a:r>
          </a:p>
          <a:p>
            <a:pPr eaLnBrk="1" hangingPunct="1">
              <a:lnSpc>
                <a:spcPct val="90000"/>
              </a:lnSpc>
              <a:spcBef>
                <a:spcPct val="10000"/>
              </a:spcBef>
              <a:buFont typeface="Wingdings" pitchFamily="2" charset="2"/>
              <a:buNone/>
            </a:pPr>
            <a:r>
              <a:rPr lang="zh-CN" altLang="en-US" sz="2400" b="1" dirty="0">
                <a:solidFill>
                  <a:srgbClr val="002060"/>
                </a:solidFill>
                <a:latin typeface="+mn-ea"/>
              </a:rPr>
              <a:t>	（</a:t>
            </a:r>
            <a:r>
              <a:rPr lang="en-US" altLang="zh-CN" sz="2400" b="1" dirty="0">
                <a:solidFill>
                  <a:srgbClr val="002060"/>
                </a:solidFill>
                <a:latin typeface="+mn-ea"/>
              </a:rPr>
              <a:t>1</a:t>
            </a:r>
            <a:r>
              <a:rPr lang="zh-CN" altLang="en-US" sz="2400" b="1" dirty="0">
                <a:solidFill>
                  <a:srgbClr val="002060"/>
                </a:solidFill>
                <a:latin typeface="+mn-ea"/>
              </a:rPr>
              <a:t>）根据</a:t>
            </a:r>
            <a:r>
              <a:rPr lang="en-US" altLang="zh-CN" sz="2400" b="1" dirty="0">
                <a:solidFill>
                  <a:srgbClr val="002060"/>
                </a:solidFill>
                <a:latin typeface="+mn-ea"/>
              </a:rPr>
              <a:t>G(s)</a:t>
            </a:r>
            <a:r>
              <a:rPr lang="zh-CN" altLang="en-US" sz="2400" b="1" dirty="0">
                <a:solidFill>
                  <a:srgbClr val="002060"/>
                </a:solidFill>
                <a:latin typeface="+mn-ea"/>
              </a:rPr>
              <a:t>求出系统脉冲响应函数</a:t>
            </a:r>
          </a:p>
          <a:p>
            <a:pPr eaLnBrk="1" hangingPunct="1">
              <a:lnSpc>
                <a:spcPct val="90000"/>
              </a:lnSpc>
              <a:spcBef>
                <a:spcPct val="10000"/>
              </a:spcBef>
              <a:buFont typeface="Wingdings" pitchFamily="2" charset="2"/>
              <a:buNone/>
            </a:pPr>
            <a:endParaRPr lang="zh-CN" altLang="en-US" sz="2400" b="1" dirty="0">
              <a:solidFill>
                <a:srgbClr val="002060"/>
              </a:solidFill>
              <a:latin typeface="+mn-ea"/>
            </a:endParaRPr>
          </a:p>
          <a:p>
            <a:pPr eaLnBrk="1" hangingPunct="1">
              <a:lnSpc>
                <a:spcPct val="90000"/>
              </a:lnSpc>
              <a:spcBef>
                <a:spcPct val="10000"/>
              </a:spcBef>
              <a:buFont typeface="Wingdings" pitchFamily="2" charset="2"/>
              <a:buNone/>
            </a:pPr>
            <a:r>
              <a:rPr lang="zh-CN" altLang="en-US" sz="2400" b="1" dirty="0">
                <a:solidFill>
                  <a:srgbClr val="002060"/>
                </a:solidFill>
                <a:latin typeface="+mn-ea"/>
              </a:rPr>
              <a:t>	（</a:t>
            </a:r>
            <a:r>
              <a:rPr lang="en-US" altLang="zh-CN" sz="2400" b="1" dirty="0">
                <a:solidFill>
                  <a:srgbClr val="002060"/>
                </a:solidFill>
                <a:latin typeface="+mn-ea"/>
              </a:rPr>
              <a:t>2</a:t>
            </a:r>
            <a:r>
              <a:rPr lang="zh-CN" altLang="en-US" sz="2400" b="1" dirty="0">
                <a:solidFill>
                  <a:srgbClr val="002060"/>
                </a:solidFill>
                <a:latin typeface="+mn-ea"/>
              </a:rPr>
              <a:t>）确定系统脉冲响应函数在采样时刻</a:t>
            </a:r>
            <a:r>
              <a:rPr lang="en-US" altLang="zh-CN" sz="2400" b="1" dirty="0">
                <a:solidFill>
                  <a:srgbClr val="002060"/>
                </a:solidFill>
                <a:latin typeface="+mn-ea"/>
              </a:rPr>
              <a:t>t=</a:t>
            </a:r>
            <a:r>
              <a:rPr lang="en-US" altLang="zh-CN" sz="2400" b="1" dirty="0" err="1">
                <a:solidFill>
                  <a:srgbClr val="002060"/>
                </a:solidFill>
                <a:latin typeface="+mn-ea"/>
              </a:rPr>
              <a:t>iT</a:t>
            </a:r>
            <a:r>
              <a:rPr lang="zh-CN" altLang="en-US" sz="2400" b="1" dirty="0">
                <a:solidFill>
                  <a:srgbClr val="002060"/>
                </a:solidFill>
                <a:latin typeface="+mn-ea"/>
              </a:rPr>
              <a:t>的值</a:t>
            </a:r>
            <a:r>
              <a:rPr lang="en-US" altLang="zh-CN" sz="2400" b="1" dirty="0" err="1">
                <a:solidFill>
                  <a:srgbClr val="002060"/>
                </a:solidFill>
                <a:latin typeface="+mn-ea"/>
              </a:rPr>
              <a:t>g</a:t>
            </a:r>
            <a:r>
              <a:rPr lang="en-US" altLang="zh-CN" sz="2400" b="1" baseline="-25000" dirty="0" err="1">
                <a:solidFill>
                  <a:srgbClr val="002060"/>
                </a:solidFill>
                <a:latin typeface="+mn-ea"/>
              </a:rPr>
              <a:t>i</a:t>
            </a:r>
            <a:endParaRPr lang="en-US" altLang="zh-CN" sz="2400" b="1" baseline="-25000" dirty="0">
              <a:solidFill>
                <a:srgbClr val="002060"/>
              </a:solidFill>
              <a:latin typeface="+mn-ea"/>
            </a:endParaRPr>
          </a:p>
          <a:p>
            <a:pPr eaLnBrk="1" hangingPunct="1">
              <a:lnSpc>
                <a:spcPct val="90000"/>
              </a:lnSpc>
              <a:spcBef>
                <a:spcPct val="10000"/>
              </a:spcBef>
              <a:buFont typeface="Wingdings" pitchFamily="2" charset="2"/>
              <a:buNone/>
            </a:pPr>
            <a:r>
              <a:rPr lang="zh-CN" altLang="en-US" sz="2400" b="1" dirty="0">
                <a:solidFill>
                  <a:srgbClr val="002060"/>
                </a:solidFill>
                <a:latin typeface="+mn-ea"/>
              </a:rPr>
              <a:t>	（</a:t>
            </a:r>
            <a:r>
              <a:rPr lang="en-US" altLang="zh-CN" sz="2400" b="1" dirty="0">
                <a:solidFill>
                  <a:srgbClr val="002060"/>
                </a:solidFill>
                <a:latin typeface="+mn-ea"/>
              </a:rPr>
              <a:t>3</a:t>
            </a:r>
            <a:r>
              <a:rPr lang="zh-CN" altLang="en-US" sz="2400" b="1" dirty="0">
                <a:solidFill>
                  <a:srgbClr val="002060"/>
                </a:solidFill>
                <a:latin typeface="+mn-ea"/>
              </a:rPr>
              <a:t>）根据</a:t>
            </a:r>
            <a:r>
              <a:rPr lang="en-US" altLang="zh-CN" sz="2400" b="1" dirty="0">
                <a:solidFill>
                  <a:srgbClr val="002060"/>
                </a:solidFill>
                <a:latin typeface="+mn-ea"/>
              </a:rPr>
              <a:t>Z</a:t>
            </a:r>
            <a:r>
              <a:rPr lang="zh-CN" altLang="en-US" sz="2400" b="1" dirty="0">
                <a:solidFill>
                  <a:srgbClr val="002060"/>
                </a:solidFill>
                <a:latin typeface="+mn-ea"/>
              </a:rPr>
              <a:t>变换定义得到系统的</a:t>
            </a:r>
            <a:r>
              <a:rPr lang="en-US" altLang="zh-CN" sz="2400" b="1" dirty="0">
                <a:solidFill>
                  <a:srgbClr val="002060"/>
                </a:solidFill>
                <a:latin typeface="+mn-ea"/>
              </a:rPr>
              <a:t>Z</a:t>
            </a:r>
            <a:r>
              <a:rPr lang="zh-CN" altLang="en-US" sz="2400" b="1" dirty="0">
                <a:solidFill>
                  <a:srgbClr val="002060"/>
                </a:solidFill>
                <a:latin typeface="+mn-ea"/>
              </a:rPr>
              <a:t>传递函数</a:t>
            </a:r>
          </a:p>
          <a:p>
            <a:pPr eaLnBrk="1" hangingPunct="1">
              <a:lnSpc>
                <a:spcPct val="90000"/>
              </a:lnSpc>
              <a:spcBef>
                <a:spcPct val="10000"/>
              </a:spcBef>
              <a:buFont typeface="Wingdings" pitchFamily="2" charset="2"/>
              <a:buNone/>
            </a:pPr>
            <a:endParaRPr lang="zh-CN" altLang="en-US" sz="2400" b="1" dirty="0">
              <a:ea typeface="楷体_GB2312" pitchFamily="49" charset="-122"/>
            </a:endParaRPr>
          </a:p>
        </p:txBody>
      </p:sp>
      <p:graphicFrame>
        <p:nvGraphicFramePr>
          <p:cNvPr id="4098" name="Object 4"/>
          <p:cNvGraphicFramePr>
            <a:graphicFrameLocks noGrp="1" noChangeAspect="1"/>
          </p:cNvGraphicFramePr>
          <p:nvPr>
            <p:ph sz="quarter" idx="2"/>
            <p:extLst>
              <p:ext uri="{D42A27DB-BD31-4B8C-83A1-F6EECF244321}">
                <p14:modId xmlns:p14="http://schemas.microsoft.com/office/powerpoint/2010/main" val="2959574380"/>
              </p:ext>
            </p:extLst>
          </p:nvPr>
        </p:nvGraphicFramePr>
        <p:xfrm>
          <a:off x="3443785" y="2276872"/>
          <a:ext cx="1235075" cy="557212"/>
        </p:xfrm>
        <a:graphic>
          <a:graphicData uri="http://schemas.openxmlformats.org/presentationml/2006/ole">
            <mc:AlternateContent xmlns:mc="http://schemas.openxmlformats.org/markup-compatibility/2006">
              <mc:Choice xmlns:v="urn:schemas-microsoft-com:vml" Requires="v">
                <p:oleObj spid="_x0000_s29746" name="Equation" r:id="rId3" imgW="755280" imgH="341640" progId="">
                  <p:embed/>
                </p:oleObj>
              </mc:Choice>
              <mc:Fallback>
                <p:oleObj name="Equation" r:id="rId3" imgW="755280" imgH="341640" progId="">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785" y="2276872"/>
                        <a:ext cx="1235075" cy="557212"/>
                      </a:xfrm>
                      <a:prstGeom prst="rect">
                        <a:avLst/>
                      </a:prstGeom>
                      <a:solidFill>
                        <a:schemeClr val="accent5"/>
                      </a:solidFill>
                      <a:ln>
                        <a:noFill/>
                      </a:ln>
                    </p:spPr>
                  </p:pic>
                </p:oleObj>
              </mc:Fallback>
            </mc:AlternateContent>
          </a:graphicData>
        </a:graphic>
      </p:graphicFrame>
      <p:graphicFrame>
        <p:nvGraphicFramePr>
          <p:cNvPr id="4099" name="Object 6"/>
          <p:cNvGraphicFramePr>
            <a:graphicFrameLocks noGrp="1" noChangeAspect="1"/>
          </p:cNvGraphicFramePr>
          <p:nvPr>
            <p:ph sz="quarter" idx="3"/>
            <p:extLst>
              <p:ext uri="{D42A27DB-BD31-4B8C-83A1-F6EECF244321}">
                <p14:modId xmlns:p14="http://schemas.microsoft.com/office/powerpoint/2010/main" val="4068939079"/>
              </p:ext>
            </p:extLst>
          </p:nvPr>
        </p:nvGraphicFramePr>
        <p:xfrm>
          <a:off x="3318111" y="4797152"/>
          <a:ext cx="1800225" cy="295275"/>
        </p:xfrm>
        <a:graphic>
          <a:graphicData uri="http://schemas.openxmlformats.org/presentationml/2006/ole">
            <mc:AlternateContent xmlns:mc="http://schemas.openxmlformats.org/markup-compatibility/2006">
              <mc:Choice xmlns:v="urn:schemas-microsoft-com:vml" Requires="v">
                <p:oleObj spid="_x0000_s29747" name="公式" r:id="rId5" imgW="927720" imgH="151920" progId="">
                  <p:embed/>
                </p:oleObj>
              </mc:Choice>
              <mc:Fallback>
                <p:oleObj name="公式" r:id="rId5" imgW="927720" imgH="151920" progId="">
                  <p:embed/>
                  <p:pic>
                    <p:nvPicPr>
                      <p:cNvPr id="409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8111" y="4797152"/>
                        <a:ext cx="1800225" cy="295275"/>
                      </a:xfrm>
                      <a:prstGeom prst="rect">
                        <a:avLst/>
                      </a:prstGeom>
                      <a:solidFill>
                        <a:schemeClr val="accent5"/>
                      </a:solidFill>
                    </p:spPr>
                  </p:pic>
                </p:oleObj>
              </mc:Fallback>
            </mc:AlternateContent>
          </a:graphicData>
        </a:graphic>
      </p:graphicFrame>
      <p:graphicFrame>
        <p:nvGraphicFramePr>
          <p:cNvPr id="4100" name="Object 8"/>
          <p:cNvGraphicFramePr>
            <a:graphicFrameLocks noChangeAspect="1"/>
          </p:cNvGraphicFramePr>
          <p:nvPr>
            <p:extLst>
              <p:ext uri="{D42A27DB-BD31-4B8C-83A1-F6EECF244321}">
                <p14:modId xmlns:p14="http://schemas.microsoft.com/office/powerpoint/2010/main" val="2494704724"/>
              </p:ext>
            </p:extLst>
          </p:nvPr>
        </p:nvGraphicFramePr>
        <p:xfrm>
          <a:off x="3318111" y="5827812"/>
          <a:ext cx="1541921" cy="615353"/>
        </p:xfrm>
        <a:graphic>
          <a:graphicData uri="http://schemas.openxmlformats.org/presentationml/2006/ole">
            <mc:AlternateContent xmlns:mc="http://schemas.openxmlformats.org/markup-compatibility/2006">
              <mc:Choice xmlns:v="urn:schemas-microsoft-com:vml" Requires="v">
                <p:oleObj spid="_x0000_s29748" name="公式" r:id="rId7" imgW="908280" imgH="351360" progId="">
                  <p:embed/>
                </p:oleObj>
              </mc:Choice>
              <mc:Fallback>
                <p:oleObj name="公式" r:id="rId7" imgW="908280" imgH="351360" progId="">
                  <p:embed/>
                  <p:pic>
                    <p:nvPicPr>
                      <p:cNvPr id="410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8111" y="5827812"/>
                        <a:ext cx="1541921" cy="615353"/>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429465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7"/>
          <p:cNvSpPr>
            <a:spLocks noGrp="1" noChangeArrowheads="1"/>
          </p:cNvSpPr>
          <p:nvPr>
            <p:ph idx="1"/>
          </p:nvPr>
        </p:nvSpPr>
        <p:spPr>
          <a:xfrm>
            <a:off x="139700" y="1052512"/>
            <a:ext cx="8893175" cy="5112791"/>
          </a:xfrm>
        </p:spPr>
        <p:txBody>
          <a:bodyPr/>
          <a:lstStyle/>
          <a:p>
            <a:pPr eaLnBrk="1" hangingPunct="1">
              <a:spcBef>
                <a:spcPct val="0"/>
              </a:spcBef>
              <a:buFont typeface="Wingdings" pitchFamily="2" charset="2"/>
              <a:buNone/>
            </a:pPr>
            <a:r>
              <a:rPr lang="zh-CN" altLang="en-US" sz="2400" b="1" dirty="0" smtClean="0">
                <a:solidFill>
                  <a:srgbClr val="FF0000"/>
                </a:solidFill>
                <a:latin typeface="+mj-lt"/>
              </a:rPr>
              <a:t>（</a:t>
            </a:r>
            <a:r>
              <a:rPr lang="en-US" altLang="zh-CN" sz="2400" b="1" dirty="0" smtClean="0">
                <a:solidFill>
                  <a:srgbClr val="FF0000"/>
                </a:solidFill>
                <a:latin typeface="+mj-lt"/>
              </a:rPr>
              <a:t>3</a:t>
            </a:r>
            <a:r>
              <a:rPr lang="zh-CN" altLang="en-US" sz="2400" b="1" dirty="0" smtClean="0">
                <a:solidFill>
                  <a:srgbClr val="FF0000"/>
                </a:solidFill>
                <a:latin typeface="+mj-lt"/>
              </a:rPr>
              <a:t>）采样系统</a:t>
            </a:r>
            <a:r>
              <a:rPr lang="zh-CN" altLang="en-US" sz="2400" b="1" dirty="0">
                <a:solidFill>
                  <a:srgbClr val="FF0000"/>
                </a:solidFill>
                <a:latin typeface="+mj-lt"/>
              </a:rPr>
              <a:t>的稳定性</a:t>
            </a:r>
          </a:p>
          <a:p>
            <a:pPr eaLnBrk="1" hangingPunct="1">
              <a:spcBef>
                <a:spcPct val="0"/>
              </a:spcBef>
              <a:buFont typeface="Wingdings" pitchFamily="2" charset="2"/>
              <a:buNone/>
            </a:pPr>
            <a:endParaRPr lang="en-US" altLang="zh-CN" sz="2400" b="1" dirty="0">
              <a:solidFill>
                <a:schemeClr val="folHlink"/>
              </a:solidFill>
              <a:latin typeface="+mn-ea"/>
            </a:endParaRPr>
          </a:p>
          <a:p>
            <a:pPr eaLnBrk="1" hangingPunct="1">
              <a:spcBef>
                <a:spcPct val="0"/>
              </a:spcBef>
              <a:buFont typeface="Wingdings" panose="05000000000000000000" pitchFamily="2" charset="2"/>
              <a:buChar char="Ø"/>
            </a:pPr>
            <a:r>
              <a:rPr lang="zh-CN" altLang="en-US" sz="2400" b="1" dirty="0">
                <a:solidFill>
                  <a:srgbClr val="002060"/>
                </a:solidFill>
                <a:latin typeface="+mn-ea"/>
              </a:rPr>
              <a:t>如果采样系统</a:t>
            </a:r>
            <a:r>
              <a:rPr lang="en-US" altLang="zh-CN" sz="2400" b="1" dirty="0">
                <a:solidFill>
                  <a:srgbClr val="002060"/>
                </a:solidFill>
                <a:latin typeface="+mn-ea"/>
              </a:rPr>
              <a:t>Z</a:t>
            </a:r>
            <a:r>
              <a:rPr lang="zh-CN" altLang="en-US" sz="2400" b="1" dirty="0">
                <a:solidFill>
                  <a:srgbClr val="002060"/>
                </a:solidFill>
                <a:latin typeface="+mn-ea"/>
              </a:rPr>
              <a:t>传递函数</a:t>
            </a:r>
            <a:r>
              <a:rPr lang="en-US" altLang="zh-CN" sz="2400" b="1" dirty="0">
                <a:solidFill>
                  <a:srgbClr val="002060"/>
                </a:solidFill>
                <a:latin typeface="+mn-ea"/>
              </a:rPr>
              <a:t>G(z)</a:t>
            </a:r>
            <a:r>
              <a:rPr lang="zh-CN" altLang="en-US" sz="2400" b="1" dirty="0">
                <a:solidFill>
                  <a:srgbClr val="002060"/>
                </a:solidFill>
                <a:latin typeface="+mn-ea"/>
              </a:rPr>
              <a:t>的极点 </a:t>
            </a:r>
            <a:r>
              <a:rPr lang="en-US" altLang="zh-CN" sz="2400" b="1" dirty="0" err="1">
                <a:solidFill>
                  <a:srgbClr val="002060"/>
                </a:solidFill>
                <a:latin typeface="+mn-ea"/>
              </a:rPr>
              <a:t>z</a:t>
            </a:r>
            <a:r>
              <a:rPr lang="en-US" altLang="zh-CN" sz="2400" b="1" baseline="-25000" dirty="0" err="1">
                <a:solidFill>
                  <a:srgbClr val="002060"/>
                </a:solidFill>
                <a:latin typeface="+mn-ea"/>
              </a:rPr>
              <a:t>i</a:t>
            </a:r>
            <a:r>
              <a:rPr lang="en-US" altLang="zh-CN" sz="2400" b="1" baseline="-25000" dirty="0">
                <a:solidFill>
                  <a:srgbClr val="002060"/>
                </a:solidFill>
                <a:latin typeface="+mn-ea"/>
              </a:rPr>
              <a:t> </a:t>
            </a:r>
            <a:r>
              <a:rPr lang="zh-CN" altLang="en-US" sz="2400" b="1" dirty="0">
                <a:solidFill>
                  <a:srgbClr val="002060"/>
                </a:solidFill>
                <a:latin typeface="+mn-ea"/>
              </a:rPr>
              <a:t>在</a:t>
            </a:r>
            <a:r>
              <a:rPr lang="en-US" altLang="zh-CN" sz="2400" b="1" dirty="0">
                <a:solidFill>
                  <a:srgbClr val="002060"/>
                </a:solidFill>
                <a:latin typeface="+mn-ea"/>
              </a:rPr>
              <a:t>Z</a:t>
            </a:r>
            <a:r>
              <a:rPr lang="zh-CN" altLang="en-US" sz="2400" b="1" dirty="0">
                <a:solidFill>
                  <a:srgbClr val="002060"/>
                </a:solidFill>
                <a:latin typeface="+mn-ea"/>
              </a:rPr>
              <a:t>平面的单位圆内，则采样系统是稳定的，对于有界的输入，系统的输出收敛于某一有限值；</a:t>
            </a:r>
          </a:p>
          <a:p>
            <a:pPr marL="0" indent="0" eaLnBrk="1" hangingPunct="1">
              <a:spcBef>
                <a:spcPct val="0"/>
              </a:spcBef>
              <a:buNone/>
            </a:pPr>
            <a:r>
              <a:rPr lang="zh-CN" altLang="en-US" sz="2400" b="1" dirty="0">
                <a:solidFill>
                  <a:srgbClr val="002060"/>
                </a:solidFill>
                <a:latin typeface="+mn-ea"/>
              </a:rPr>
              <a:t>	</a:t>
            </a:r>
          </a:p>
          <a:p>
            <a:pPr eaLnBrk="1" hangingPunct="1">
              <a:spcBef>
                <a:spcPct val="0"/>
              </a:spcBef>
              <a:buFont typeface="Wingdings" panose="05000000000000000000" pitchFamily="2" charset="2"/>
              <a:buChar char="Ø"/>
            </a:pPr>
            <a:r>
              <a:rPr lang="zh-CN" altLang="en-US" sz="2400" b="1" dirty="0">
                <a:solidFill>
                  <a:srgbClr val="002060"/>
                </a:solidFill>
                <a:latin typeface="+mn-ea"/>
              </a:rPr>
              <a:t>如果某一极点 </a:t>
            </a:r>
            <a:r>
              <a:rPr lang="en-US" altLang="zh-CN" sz="2400" b="1" dirty="0" err="1">
                <a:solidFill>
                  <a:srgbClr val="002060"/>
                </a:solidFill>
                <a:latin typeface="+mn-ea"/>
              </a:rPr>
              <a:t>z</a:t>
            </a:r>
            <a:r>
              <a:rPr lang="en-US" altLang="zh-CN" sz="2400" b="1" baseline="-25000" dirty="0" err="1">
                <a:solidFill>
                  <a:srgbClr val="002060"/>
                </a:solidFill>
                <a:latin typeface="+mn-ea"/>
              </a:rPr>
              <a:t>j</a:t>
            </a:r>
            <a:r>
              <a:rPr lang="en-US" altLang="zh-CN" sz="2400" b="1" baseline="-25000" dirty="0">
                <a:solidFill>
                  <a:srgbClr val="002060"/>
                </a:solidFill>
                <a:latin typeface="+mn-ea"/>
              </a:rPr>
              <a:t> </a:t>
            </a:r>
            <a:r>
              <a:rPr lang="zh-CN" altLang="en-US" sz="2400" b="1" dirty="0">
                <a:solidFill>
                  <a:srgbClr val="002060"/>
                </a:solidFill>
                <a:latin typeface="+mn-ea"/>
              </a:rPr>
              <a:t>在单位圆上，则系统临界稳定，对于有界的输入，系统的输出持续地等幅振荡；</a:t>
            </a:r>
          </a:p>
          <a:p>
            <a:pPr marL="0" indent="0" eaLnBrk="1" hangingPunct="1">
              <a:spcBef>
                <a:spcPct val="0"/>
              </a:spcBef>
              <a:buNone/>
            </a:pPr>
            <a:r>
              <a:rPr lang="zh-CN" altLang="en-US" sz="2400" b="1" dirty="0">
                <a:solidFill>
                  <a:srgbClr val="002060"/>
                </a:solidFill>
                <a:latin typeface="+mn-ea"/>
              </a:rPr>
              <a:t>	</a:t>
            </a:r>
          </a:p>
          <a:p>
            <a:pPr eaLnBrk="1" hangingPunct="1">
              <a:spcBef>
                <a:spcPct val="0"/>
              </a:spcBef>
              <a:buFont typeface="Wingdings" panose="05000000000000000000" pitchFamily="2" charset="2"/>
              <a:buChar char="Ø"/>
            </a:pPr>
            <a:r>
              <a:rPr lang="zh-CN" altLang="en-US" sz="2400" b="1" dirty="0">
                <a:solidFill>
                  <a:srgbClr val="002060"/>
                </a:solidFill>
                <a:latin typeface="+mn-ea"/>
              </a:rPr>
              <a:t>如果 </a:t>
            </a:r>
            <a:r>
              <a:rPr lang="en-US" altLang="zh-CN" sz="2400" b="1" dirty="0">
                <a:solidFill>
                  <a:srgbClr val="002060"/>
                </a:solidFill>
                <a:latin typeface="+mn-ea"/>
              </a:rPr>
              <a:t>G(z) </a:t>
            </a:r>
            <a:r>
              <a:rPr lang="zh-CN" altLang="en-US" sz="2400" b="1" dirty="0">
                <a:solidFill>
                  <a:srgbClr val="002060"/>
                </a:solidFill>
                <a:latin typeface="+mn-ea"/>
              </a:rPr>
              <a:t>的极点至少有一个在单位圆外，则采样系统是不稳定的，对于有界的输入，系统的输出发散</a:t>
            </a:r>
          </a:p>
        </p:txBody>
      </p:sp>
    </p:spTree>
    <p:extLst>
      <p:ext uri="{BB962C8B-B14F-4D97-AF65-F5344CB8AC3E}">
        <p14:creationId xmlns:p14="http://schemas.microsoft.com/office/powerpoint/2010/main" val="48068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66398" y="1052736"/>
            <a:ext cx="7772400" cy="803275"/>
          </a:xfrm>
        </p:spPr>
        <p:txBody>
          <a:bodyPr/>
          <a:lstStyle/>
          <a:p>
            <a:pPr algn="l" eaLnBrk="1" hangingPunct="1"/>
            <a:r>
              <a:rPr lang="zh-CN" altLang="en-US" sz="2800" b="1" dirty="0" smtClean="0">
                <a:solidFill>
                  <a:srgbClr val="FF0000"/>
                </a:solidFill>
                <a:latin typeface="+mn-ea"/>
                <a:ea typeface="+mn-ea"/>
              </a:rPr>
              <a:t>（</a:t>
            </a:r>
            <a:r>
              <a:rPr lang="en-US" altLang="zh-CN" sz="2800" b="1" dirty="0" smtClean="0">
                <a:solidFill>
                  <a:srgbClr val="FF0000"/>
                </a:solidFill>
                <a:latin typeface="+mn-ea"/>
                <a:ea typeface="+mn-ea"/>
              </a:rPr>
              <a:t>4</a:t>
            </a:r>
            <a:r>
              <a:rPr lang="zh-CN" altLang="en-US" sz="2800" b="1" dirty="0" smtClean="0">
                <a:solidFill>
                  <a:srgbClr val="FF0000"/>
                </a:solidFill>
                <a:latin typeface="+mn-ea"/>
                <a:ea typeface="+mn-ea"/>
              </a:rPr>
              <a:t>）差分方程</a:t>
            </a:r>
            <a:endParaRPr lang="zh-CN" altLang="en-US" sz="2800" b="1" dirty="0">
              <a:solidFill>
                <a:srgbClr val="FF0000"/>
              </a:solidFill>
              <a:latin typeface="+mn-ea"/>
              <a:ea typeface="+mn-ea"/>
            </a:endParaRPr>
          </a:p>
        </p:txBody>
      </p:sp>
      <p:sp>
        <p:nvSpPr>
          <p:cNvPr id="48131" name="Rectangle 3"/>
          <p:cNvSpPr>
            <a:spLocks noGrp="1" noChangeArrowheads="1"/>
          </p:cNvSpPr>
          <p:nvPr>
            <p:ph idx="1"/>
          </p:nvPr>
        </p:nvSpPr>
        <p:spPr>
          <a:xfrm>
            <a:off x="539552" y="1988840"/>
            <a:ext cx="8350696" cy="3743746"/>
          </a:xfrm>
        </p:spPr>
        <p:txBody>
          <a:bodyPr/>
          <a:lstStyle/>
          <a:p>
            <a:pPr eaLnBrk="1" hangingPunct="1">
              <a:buFont typeface="Wingdings" panose="05000000000000000000" pitchFamily="2" charset="2"/>
              <a:buChar char="Ø"/>
            </a:pPr>
            <a:r>
              <a:rPr lang="zh-CN" altLang="en-US" sz="2400" b="1" dirty="0">
                <a:solidFill>
                  <a:srgbClr val="002060"/>
                </a:solidFill>
                <a:latin typeface="+mn-ea"/>
              </a:rPr>
              <a:t>采样系统的数学模型用差分方程描述。</a:t>
            </a:r>
            <a:endParaRPr lang="en-US" altLang="zh-CN" sz="2400" b="1" dirty="0">
              <a:solidFill>
                <a:srgbClr val="002060"/>
              </a:solidFill>
              <a:latin typeface="+mn-ea"/>
            </a:endParaRPr>
          </a:p>
          <a:p>
            <a:pPr eaLnBrk="1" hangingPunct="1">
              <a:buFont typeface="Wingdings" panose="05000000000000000000" pitchFamily="2" charset="2"/>
              <a:buChar char="Ø"/>
            </a:pPr>
            <a:endParaRPr lang="zh-CN" altLang="en-US" sz="2400" b="1" dirty="0">
              <a:solidFill>
                <a:srgbClr val="002060"/>
              </a:solidFill>
              <a:latin typeface="+mn-ea"/>
            </a:endParaRPr>
          </a:p>
          <a:p>
            <a:pPr eaLnBrk="1" hangingPunct="1">
              <a:buFont typeface="Wingdings" panose="05000000000000000000" pitchFamily="2" charset="2"/>
              <a:buChar char="Ø"/>
            </a:pPr>
            <a:r>
              <a:rPr lang="zh-CN" altLang="en-US" sz="2400" b="1" dirty="0">
                <a:solidFill>
                  <a:srgbClr val="002060"/>
                </a:solidFill>
                <a:latin typeface="+mn-ea"/>
              </a:rPr>
              <a:t>差分方程表示出系统离散输入与离散输出之间的函数关系。</a:t>
            </a:r>
            <a:endParaRPr lang="en-US" altLang="zh-CN" sz="2400" b="1" dirty="0">
              <a:solidFill>
                <a:srgbClr val="002060"/>
              </a:solidFill>
              <a:latin typeface="+mn-ea"/>
            </a:endParaRPr>
          </a:p>
          <a:p>
            <a:pPr eaLnBrk="1" hangingPunct="1">
              <a:buFont typeface="Wingdings" panose="05000000000000000000" pitchFamily="2" charset="2"/>
              <a:buChar char="Ø"/>
            </a:pPr>
            <a:endParaRPr lang="zh-CN" altLang="en-US" sz="2400" b="1" dirty="0">
              <a:solidFill>
                <a:srgbClr val="002060"/>
              </a:solidFill>
              <a:latin typeface="+mn-ea"/>
            </a:endParaRPr>
          </a:p>
          <a:p>
            <a:pPr eaLnBrk="1" hangingPunct="1">
              <a:buFont typeface="Wingdings" panose="05000000000000000000" pitchFamily="2" charset="2"/>
              <a:buChar char="Ø"/>
            </a:pPr>
            <a:r>
              <a:rPr lang="zh-CN" altLang="en-US" sz="2400" b="1" dirty="0">
                <a:solidFill>
                  <a:srgbClr val="002060"/>
                </a:solidFill>
              </a:rPr>
              <a:t>差分方程由输出序列</a:t>
            </a:r>
            <a:r>
              <a:rPr lang="en-US" altLang="zh-CN" sz="2400" b="1" dirty="0">
                <a:solidFill>
                  <a:srgbClr val="002060"/>
                </a:solidFill>
              </a:rPr>
              <a:t>y(k)</a:t>
            </a:r>
            <a:r>
              <a:rPr lang="zh-CN" altLang="en-US" sz="2400" b="1" dirty="0">
                <a:solidFill>
                  <a:srgbClr val="002060"/>
                </a:solidFill>
              </a:rPr>
              <a:t>，及其移位序列</a:t>
            </a:r>
            <a:r>
              <a:rPr lang="en-US" altLang="zh-CN" sz="2400" b="1" dirty="0">
                <a:solidFill>
                  <a:srgbClr val="002060"/>
                </a:solidFill>
              </a:rPr>
              <a:t>y(k-1)</a:t>
            </a:r>
            <a:r>
              <a:rPr lang="zh-CN" altLang="en-US" sz="2400" b="1" dirty="0">
                <a:solidFill>
                  <a:srgbClr val="002060"/>
                </a:solidFill>
              </a:rPr>
              <a:t>、 </a:t>
            </a:r>
            <a:r>
              <a:rPr lang="en-US" altLang="zh-CN" sz="2400" b="1" dirty="0">
                <a:solidFill>
                  <a:srgbClr val="002060"/>
                </a:solidFill>
              </a:rPr>
              <a:t>y(k-2)</a:t>
            </a:r>
            <a:r>
              <a:rPr lang="zh-CN" altLang="en-US" sz="2400" b="1" dirty="0">
                <a:solidFill>
                  <a:srgbClr val="002060"/>
                </a:solidFill>
              </a:rPr>
              <a:t>、</a:t>
            </a:r>
            <a:r>
              <a:rPr lang="en-US" altLang="zh-CN" sz="2400" b="1" dirty="0">
                <a:solidFill>
                  <a:srgbClr val="002060"/>
                </a:solidFill>
              </a:rPr>
              <a:t>y(k-3)</a:t>
            </a:r>
            <a:r>
              <a:rPr lang="zh-CN" altLang="en-US" sz="2400" b="1" dirty="0">
                <a:solidFill>
                  <a:srgbClr val="002060"/>
                </a:solidFill>
              </a:rPr>
              <a:t>、</a:t>
            </a:r>
            <a:r>
              <a:rPr lang="en-US" altLang="zh-CN" sz="2400" b="1" dirty="0">
                <a:solidFill>
                  <a:srgbClr val="002060"/>
                </a:solidFill>
              </a:rPr>
              <a:t>……</a:t>
            </a:r>
            <a:r>
              <a:rPr lang="zh-CN" altLang="en-US" sz="2400" b="1" dirty="0">
                <a:solidFill>
                  <a:srgbClr val="002060"/>
                </a:solidFill>
              </a:rPr>
              <a:t>，以及输入序列</a:t>
            </a:r>
            <a:r>
              <a:rPr lang="en-US" altLang="zh-CN" sz="2400" b="1" dirty="0">
                <a:solidFill>
                  <a:srgbClr val="002060"/>
                </a:solidFill>
              </a:rPr>
              <a:t>u(k)</a:t>
            </a:r>
            <a:r>
              <a:rPr lang="zh-CN" altLang="en-US" sz="2400" b="1" dirty="0">
                <a:solidFill>
                  <a:srgbClr val="002060"/>
                </a:solidFill>
              </a:rPr>
              <a:t>，及其移位序列 </a:t>
            </a:r>
            <a:r>
              <a:rPr lang="en-US" altLang="zh-CN" sz="2400" b="1" dirty="0">
                <a:solidFill>
                  <a:srgbClr val="002060"/>
                </a:solidFill>
              </a:rPr>
              <a:t>u(k-1)</a:t>
            </a:r>
            <a:r>
              <a:rPr lang="zh-CN" altLang="en-US" sz="2400" b="1" dirty="0">
                <a:solidFill>
                  <a:srgbClr val="002060"/>
                </a:solidFill>
              </a:rPr>
              <a:t>、</a:t>
            </a:r>
            <a:r>
              <a:rPr lang="en-US" altLang="zh-CN" sz="2400" b="1" dirty="0">
                <a:solidFill>
                  <a:srgbClr val="002060"/>
                </a:solidFill>
              </a:rPr>
              <a:t>u(k-2)</a:t>
            </a:r>
            <a:r>
              <a:rPr lang="zh-CN" altLang="en-US" sz="2400" b="1" dirty="0">
                <a:solidFill>
                  <a:srgbClr val="002060"/>
                </a:solidFill>
              </a:rPr>
              <a:t>、</a:t>
            </a:r>
            <a:r>
              <a:rPr lang="en-US" altLang="zh-CN" sz="2400" b="1" dirty="0">
                <a:solidFill>
                  <a:srgbClr val="002060"/>
                </a:solidFill>
              </a:rPr>
              <a:t>u(k-3)</a:t>
            </a:r>
            <a:r>
              <a:rPr lang="zh-CN" altLang="en-US" sz="2400" b="1" dirty="0">
                <a:solidFill>
                  <a:srgbClr val="002060"/>
                </a:solidFill>
              </a:rPr>
              <a:t>、</a:t>
            </a:r>
            <a:r>
              <a:rPr lang="en-US" altLang="zh-CN" sz="2400" b="1" dirty="0">
                <a:solidFill>
                  <a:srgbClr val="002060"/>
                </a:solidFill>
              </a:rPr>
              <a:t>……</a:t>
            </a:r>
            <a:r>
              <a:rPr lang="zh-CN" altLang="en-US" sz="2400" b="1" dirty="0">
                <a:solidFill>
                  <a:srgbClr val="002060"/>
                </a:solidFill>
              </a:rPr>
              <a:t>，所构成。（</a:t>
            </a:r>
            <a:r>
              <a:rPr lang="en-US" altLang="zh-CN" sz="2400" b="1" dirty="0">
                <a:solidFill>
                  <a:srgbClr val="002060"/>
                </a:solidFill>
              </a:rPr>
              <a:t>k=0,1,2,…… </a:t>
            </a:r>
            <a:r>
              <a:rPr lang="zh-CN" altLang="en-US" sz="2400" b="1" dirty="0">
                <a:solidFill>
                  <a:srgbClr val="002060"/>
                </a:solidFill>
              </a:rPr>
              <a:t>）</a:t>
            </a:r>
          </a:p>
        </p:txBody>
      </p:sp>
    </p:spTree>
    <p:extLst>
      <p:ext uri="{BB962C8B-B14F-4D97-AF65-F5344CB8AC3E}">
        <p14:creationId xmlns:p14="http://schemas.microsoft.com/office/powerpoint/2010/main" val="125856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title"/>
          </p:nvPr>
        </p:nvSpPr>
        <p:spPr>
          <a:xfrm>
            <a:off x="691195" y="980728"/>
            <a:ext cx="7772400" cy="1143000"/>
          </a:xfrm>
        </p:spPr>
        <p:txBody>
          <a:bodyPr/>
          <a:lstStyle/>
          <a:p>
            <a:pPr eaLnBrk="1" hangingPunct="1"/>
            <a:r>
              <a:rPr kumimoji="0" lang="en-US" altLang="zh-CN" sz="3600" dirty="0" smtClean="0">
                <a:solidFill>
                  <a:srgbClr val="C00000"/>
                </a:solidFill>
                <a:latin typeface="+mn-ea"/>
                <a:ea typeface="+mn-ea"/>
              </a:rPr>
              <a:t>4.2 </a:t>
            </a:r>
            <a:r>
              <a:rPr kumimoji="0" lang="zh-CN" altLang="en-US" sz="3600" dirty="0">
                <a:solidFill>
                  <a:srgbClr val="C00000"/>
                </a:solidFill>
                <a:latin typeface="+mn-ea"/>
                <a:ea typeface="+mn-ea"/>
              </a:rPr>
              <a:t>数字控制器连续化设计原理</a:t>
            </a:r>
          </a:p>
        </p:txBody>
      </p:sp>
      <p:sp>
        <p:nvSpPr>
          <p:cNvPr id="25602" name="Rectangle 3"/>
          <p:cNvSpPr>
            <a:spLocks noGrp="1" noChangeArrowheads="1"/>
          </p:cNvSpPr>
          <p:nvPr>
            <p:ph idx="1"/>
          </p:nvPr>
        </p:nvSpPr>
        <p:spPr>
          <a:xfrm>
            <a:off x="691195" y="1988840"/>
            <a:ext cx="7991475" cy="4114800"/>
          </a:xfrm>
        </p:spPr>
        <p:txBody>
          <a:bodyPr/>
          <a:lstStyle/>
          <a:p>
            <a:pPr eaLnBrk="1" hangingPunct="1">
              <a:spcBef>
                <a:spcPct val="0"/>
              </a:spcBef>
              <a:buFont typeface="Wingdings" panose="05000000000000000000" pitchFamily="2" charset="2"/>
              <a:buChar char="p"/>
            </a:pPr>
            <a:r>
              <a:rPr kumimoji="0" lang="zh-CN" altLang="en-US" sz="2400" b="1" dirty="0">
                <a:solidFill>
                  <a:srgbClr val="002060"/>
                </a:solidFill>
                <a:latin typeface="+mn-ea"/>
              </a:rPr>
              <a:t>数字控制器连续化设计也称为数字控制器模拟化设计。</a:t>
            </a:r>
          </a:p>
          <a:p>
            <a:pPr eaLnBrk="1" hangingPunct="1">
              <a:spcBef>
                <a:spcPct val="0"/>
              </a:spcBef>
              <a:buFont typeface="Wingdings" panose="05000000000000000000" pitchFamily="2" charset="2"/>
              <a:buChar char="p"/>
            </a:pPr>
            <a:endParaRPr kumimoji="0" lang="zh-CN" altLang="en-US" sz="2400" b="1" dirty="0">
              <a:solidFill>
                <a:srgbClr val="002060"/>
              </a:solidFill>
              <a:latin typeface="+mn-ea"/>
            </a:endParaRPr>
          </a:p>
          <a:p>
            <a:pPr eaLnBrk="1" hangingPunct="1">
              <a:spcBef>
                <a:spcPct val="0"/>
              </a:spcBef>
              <a:buFont typeface="Wingdings" panose="05000000000000000000" pitchFamily="2" charset="2"/>
              <a:buChar char="p"/>
            </a:pPr>
            <a:r>
              <a:rPr kumimoji="0" lang="zh-CN" altLang="en-US" sz="2400" b="1" dirty="0" smtClean="0">
                <a:solidFill>
                  <a:srgbClr val="002060"/>
                </a:solidFill>
                <a:latin typeface="+mn-ea"/>
              </a:rPr>
              <a:t> </a:t>
            </a:r>
            <a:r>
              <a:rPr kumimoji="0" lang="zh-CN" altLang="en-US" sz="2400" b="1" dirty="0" smtClean="0">
                <a:solidFill>
                  <a:srgbClr val="FF0000"/>
                </a:solidFill>
                <a:latin typeface="+mn-ea"/>
              </a:rPr>
              <a:t>基本</a:t>
            </a:r>
            <a:r>
              <a:rPr kumimoji="0" lang="zh-CN" altLang="en-US" sz="2400" b="1" dirty="0">
                <a:solidFill>
                  <a:srgbClr val="FF0000"/>
                </a:solidFill>
                <a:latin typeface="+mn-ea"/>
              </a:rPr>
              <a:t>思想</a:t>
            </a:r>
            <a:r>
              <a:rPr kumimoji="0" lang="zh-CN" altLang="en-US" sz="2400" b="1" dirty="0">
                <a:solidFill>
                  <a:srgbClr val="002060"/>
                </a:solidFill>
                <a:latin typeface="+mn-ea"/>
              </a:rPr>
              <a:t>：不考虑计算机控制实现的前提下（忽略控制回路中保持器和采样器的影响），在连续时间系统下，即在</a:t>
            </a:r>
            <a:r>
              <a:rPr kumimoji="0" lang="en-US" altLang="zh-CN" sz="2400" b="1" dirty="0">
                <a:solidFill>
                  <a:srgbClr val="002060"/>
                </a:solidFill>
                <a:latin typeface="+mn-ea"/>
              </a:rPr>
              <a:t>S</a:t>
            </a:r>
            <a:r>
              <a:rPr kumimoji="0" lang="zh-CN" altLang="en-US" sz="2400" b="1" dirty="0">
                <a:solidFill>
                  <a:srgbClr val="002060"/>
                </a:solidFill>
                <a:latin typeface="+mn-ea"/>
              </a:rPr>
              <a:t>域中设计出符合控制系统品质的模拟控制器，再通过模拟到数字的某种近似，将模拟控制器离散化为数字控制器，最后由计算机来实现控制器。</a:t>
            </a:r>
          </a:p>
          <a:p>
            <a:pPr eaLnBrk="1" hangingPunct="1">
              <a:spcBef>
                <a:spcPct val="0"/>
              </a:spcBef>
              <a:buFont typeface="Wingdings" panose="05000000000000000000" pitchFamily="2" charset="2"/>
              <a:buChar char="p"/>
            </a:pPr>
            <a:endParaRPr kumimoji="0" lang="zh-CN" altLang="en-US" sz="2400" b="1" dirty="0">
              <a:solidFill>
                <a:srgbClr val="002060"/>
              </a:solidFill>
              <a:latin typeface="+mn-ea"/>
            </a:endParaRPr>
          </a:p>
          <a:p>
            <a:pPr eaLnBrk="1" hangingPunct="1">
              <a:spcBef>
                <a:spcPct val="0"/>
              </a:spcBef>
              <a:buFont typeface="Wingdings" panose="05000000000000000000" pitchFamily="2" charset="2"/>
              <a:buChar char="p"/>
            </a:pPr>
            <a:r>
              <a:rPr kumimoji="0" lang="zh-CN" altLang="en-US" sz="2400" b="1" dirty="0">
                <a:solidFill>
                  <a:srgbClr val="002060"/>
                </a:solidFill>
                <a:latin typeface="+mn-ea"/>
              </a:rPr>
              <a:t>常用的近似化方法包括：</a:t>
            </a:r>
            <a:r>
              <a:rPr kumimoji="0" lang="zh-CN" altLang="en-US" sz="2400" b="1" dirty="0">
                <a:solidFill>
                  <a:srgbClr val="FF0000"/>
                </a:solidFill>
                <a:latin typeface="+mn-ea"/>
              </a:rPr>
              <a:t>双线性变换法、前向差分法、后向差分法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4581128"/>
            <a:ext cx="592296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1768" y="1196975"/>
            <a:ext cx="52514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Text Box 7"/>
          <p:cNvSpPr txBox="1">
            <a:spLocks noChangeArrowheads="1"/>
          </p:cNvSpPr>
          <p:nvPr/>
        </p:nvSpPr>
        <p:spPr bwMode="auto">
          <a:xfrm>
            <a:off x="403440" y="886619"/>
            <a:ext cx="648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FF0000"/>
                </a:solidFill>
                <a:latin typeface="+mn-ea"/>
                <a:ea typeface="+mn-ea"/>
              </a:rPr>
              <a:t>模拟</a:t>
            </a:r>
            <a:r>
              <a:rPr lang="en-US" altLang="zh-CN" sz="2800" b="1" dirty="0" smtClean="0">
                <a:solidFill>
                  <a:srgbClr val="FF0000"/>
                </a:solidFill>
                <a:latin typeface="+mn-ea"/>
                <a:ea typeface="+mn-ea"/>
              </a:rPr>
              <a:t>(</a:t>
            </a:r>
            <a:r>
              <a:rPr lang="zh-CN" altLang="en-US" sz="2800" b="1" dirty="0" smtClean="0">
                <a:solidFill>
                  <a:srgbClr val="FF0000"/>
                </a:solidFill>
                <a:latin typeface="+mn-ea"/>
                <a:ea typeface="+mn-ea"/>
              </a:rPr>
              <a:t>连续</a:t>
            </a:r>
            <a:r>
              <a:rPr lang="en-US" altLang="zh-CN" sz="2800" b="1" dirty="0" smtClean="0">
                <a:solidFill>
                  <a:srgbClr val="FF0000"/>
                </a:solidFill>
                <a:latin typeface="+mn-ea"/>
                <a:ea typeface="+mn-ea"/>
              </a:rPr>
              <a:t>)</a:t>
            </a:r>
            <a:r>
              <a:rPr lang="zh-CN" altLang="en-US" sz="2800" b="1" dirty="0" smtClean="0">
                <a:solidFill>
                  <a:srgbClr val="FF0000"/>
                </a:solidFill>
                <a:latin typeface="+mn-ea"/>
                <a:ea typeface="+mn-ea"/>
              </a:rPr>
              <a:t>控制器</a:t>
            </a:r>
            <a:endParaRPr lang="zh-CN" altLang="en-US" sz="2800" b="1" dirty="0">
              <a:solidFill>
                <a:srgbClr val="FF0000"/>
              </a:solidFill>
              <a:latin typeface="+mn-ea"/>
              <a:ea typeface="+mn-ea"/>
            </a:endParaRPr>
          </a:p>
        </p:txBody>
      </p:sp>
      <p:sp>
        <p:nvSpPr>
          <p:cNvPr id="26629" name="Text Box 8"/>
          <p:cNvSpPr txBox="1">
            <a:spLocks noChangeArrowheads="1"/>
          </p:cNvSpPr>
          <p:nvPr/>
        </p:nvSpPr>
        <p:spPr bwMode="auto">
          <a:xfrm>
            <a:off x="395288" y="3860800"/>
            <a:ext cx="648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FF0000"/>
                </a:solidFill>
                <a:latin typeface="+mn-ea"/>
                <a:ea typeface="+mn-ea"/>
              </a:rPr>
              <a:t>数字</a:t>
            </a:r>
            <a:r>
              <a:rPr lang="en-US" altLang="zh-CN" sz="2800" b="1" dirty="0" smtClean="0">
                <a:solidFill>
                  <a:srgbClr val="FF0000"/>
                </a:solidFill>
                <a:latin typeface="+mn-ea"/>
                <a:ea typeface="+mn-ea"/>
              </a:rPr>
              <a:t>(</a:t>
            </a:r>
            <a:r>
              <a:rPr lang="zh-CN" altLang="en-US" sz="2800" b="1" dirty="0" smtClean="0">
                <a:solidFill>
                  <a:srgbClr val="FF0000"/>
                </a:solidFill>
                <a:latin typeface="+mn-ea"/>
                <a:ea typeface="+mn-ea"/>
              </a:rPr>
              <a:t>离散</a:t>
            </a:r>
            <a:r>
              <a:rPr lang="en-US" altLang="zh-CN" sz="2800" b="1" dirty="0" smtClean="0">
                <a:solidFill>
                  <a:srgbClr val="FF0000"/>
                </a:solidFill>
                <a:latin typeface="+mn-ea"/>
                <a:ea typeface="+mn-ea"/>
              </a:rPr>
              <a:t>)</a:t>
            </a:r>
            <a:r>
              <a:rPr lang="zh-CN" altLang="en-US" sz="2800" b="1" dirty="0" smtClean="0">
                <a:solidFill>
                  <a:srgbClr val="FF0000"/>
                </a:solidFill>
                <a:latin typeface="+mn-ea"/>
                <a:ea typeface="+mn-ea"/>
              </a:rPr>
              <a:t>控制器</a:t>
            </a:r>
            <a:endParaRPr lang="zh-CN" altLang="en-US" sz="2800"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A04EC-881B-4F4B-B8E1-CCAC6DD3DDF6}"/>
              </a:ext>
            </a:extLst>
          </p:cNvPr>
          <p:cNvSpPr>
            <a:spLocks noGrp="1"/>
          </p:cNvSpPr>
          <p:nvPr>
            <p:ph type="title"/>
          </p:nvPr>
        </p:nvSpPr>
        <p:spPr>
          <a:xfrm>
            <a:off x="467284" y="847543"/>
            <a:ext cx="7772400" cy="648775"/>
          </a:xfrm>
        </p:spPr>
        <p:txBody>
          <a:bodyPr/>
          <a:lstStyle/>
          <a:p>
            <a:r>
              <a:rPr lang="en-US" altLang="zh-CN" sz="2800" b="1" dirty="0" smtClean="0">
                <a:solidFill>
                  <a:srgbClr val="C00000"/>
                </a:solidFill>
              </a:rPr>
              <a:t>1</a:t>
            </a:r>
            <a:r>
              <a:rPr lang="zh-CN" altLang="en-US" sz="2800" b="1" dirty="0">
                <a:solidFill>
                  <a:srgbClr val="C00000"/>
                </a:solidFill>
              </a:rPr>
              <a:t> </a:t>
            </a:r>
            <a:r>
              <a:rPr lang="zh-CN" altLang="en-US" sz="2800" b="1" dirty="0" smtClean="0">
                <a:solidFill>
                  <a:srgbClr val="C00000"/>
                </a:solidFill>
              </a:rPr>
              <a:t>模拟控制</a:t>
            </a:r>
            <a:r>
              <a:rPr lang="zh-CN" altLang="en-US" sz="2800" b="1" dirty="0">
                <a:solidFill>
                  <a:srgbClr val="C00000"/>
                </a:solidFill>
              </a:rPr>
              <a:t>器的离散化</a:t>
            </a:r>
          </a:p>
        </p:txBody>
      </p:sp>
      <p:sp>
        <p:nvSpPr>
          <p:cNvPr id="3" name="内容占位符 2">
            <a:extLst>
              <a:ext uri="{FF2B5EF4-FFF2-40B4-BE49-F238E27FC236}">
                <a16:creationId xmlns:a16="http://schemas.microsoft.com/office/drawing/2014/main" id="{CAE02DFD-1A2F-49C3-A1B4-45A060739FCD}"/>
              </a:ext>
            </a:extLst>
          </p:cNvPr>
          <p:cNvSpPr>
            <a:spLocks noGrp="1"/>
          </p:cNvSpPr>
          <p:nvPr>
            <p:ph idx="1"/>
          </p:nvPr>
        </p:nvSpPr>
        <p:spPr>
          <a:xfrm>
            <a:off x="614473" y="1657044"/>
            <a:ext cx="7772400" cy="1015752"/>
          </a:xfrm>
        </p:spPr>
        <p:txBody>
          <a:bodyPr/>
          <a:lstStyle/>
          <a:p>
            <a:pPr marL="0" indent="0">
              <a:buNone/>
            </a:pPr>
            <a:r>
              <a:rPr lang="zh-CN" altLang="en-US" sz="2400" b="1" dirty="0">
                <a:solidFill>
                  <a:srgbClr val="002060"/>
                </a:solidFill>
                <a:latin typeface="+mn-ea"/>
              </a:rPr>
              <a:t>将模拟控制器</a:t>
            </a:r>
            <a:r>
              <a:rPr lang="en-US" altLang="zh-CN" sz="2400" b="1" dirty="0">
                <a:solidFill>
                  <a:srgbClr val="002060"/>
                </a:solidFill>
                <a:latin typeface="+mn-ea"/>
              </a:rPr>
              <a:t>D(s)</a:t>
            </a:r>
            <a:r>
              <a:rPr lang="zh-CN" altLang="en-US" sz="2400" b="1" dirty="0">
                <a:solidFill>
                  <a:srgbClr val="002060"/>
                </a:solidFill>
                <a:latin typeface="+mn-ea"/>
              </a:rPr>
              <a:t>离散化为数字控制器</a:t>
            </a:r>
            <a:r>
              <a:rPr lang="en-US" altLang="zh-CN" sz="2400" b="1" dirty="0">
                <a:solidFill>
                  <a:srgbClr val="002060"/>
                </a:solidFill>
                <a:latin typeface="+mn-ea"/>
              </a:rPr>
              <a:t>D(z)</a:t>
            </a:r>
            <a:r>
              <a:rPr lang="zh-CN" altLang="en-US" sz="2400" b="1" dirty="0">
                <a:solidFill>
                  <a:srgbClr val="002060"/>
                </a:solidFill>
                <a:latin typeface="+mn-ea"/>
              </a:rPr>
              <a:t>，通常通过</a:t>
            </a:r>
            <a:r>
              <a:rPr lang="en-US" altLang="zh-CN" sz="2400" b="1" dirty="0">
                <a:solidFill>
                  <a:srgbClr val="002060"/>
                </a:solidFill>
                <a:latin typeface="+mn-ea"/>
              </a:rPr>
              <a:t>z</a:t>
            </a:r>
            <a:r>
              <a:rPr lang="zh-CN" altLang="en-US" sz="2400" b="1" dirty="0">
                <a:solidFill>
                  <a:srgbClr val="002060"/>
                </a:solidFill>
                <a:latin typeface="+mn-ea"/>
              </a:rPr>
              <a:t>变换的定义</a:t>
            </a:r>
            <a:r>
              <a:rPr lang="en-US" altLang="zh-CN" sz="2400" b="1" dirty="0">
                <a:solidFill>
                  <a:srgbClr val="002060"/>
                </a:solidFill>
                <a:latin typeface="+mn-ea"/>
              </a:rPr>
              <a:t>z=</a:t>
            </a:r>
            <a:r>
              <a:rPr lang="en-US" altLang="zh-CN" sz="2400" b="1" dirty="0" err="1">
                <a:solidFill>
                  <a:srgbClr val="002060"/>
                </a:solidFill>
                <a:latin typeface="+mn-ea"/>
              </a:rPr>
              <a:t>e</a:t>
            </a:r>
            <a:r>
              <a:rPr lang="en-US" altLang="zh-CN" sz="2400" b="1" baseline="30000" dirty="0" err="1">
                <a:solidFill>
                  <a:srgbClr val="002060"/>
                </a:solidFill>
                <a:latin typeface="+mn-ea"/>
              </a:rPr>
              <a:t>sT</a:t>
            </a:r>
            <a:r>
              <a:rPr lang="zh-CN" altLang="en-US" sz="2400" b="1" dirty="0">
                <a:solidFill>
                  <a:srgbClr val="002060"/>
                </a:solidFill>
                <a:latin typeface="+mn-ea"/>
              </a:rPr>
              <a:t>来进行近似。</a:t>
            </a:r>
          </a:p>
          <a:p>
            <a:endParaRPr lang="zh-CN" altLang="en-US" dirty="0"/>
          </a:p>
        </p:txBody>
      </p:sp>
      <p:sp>
        <p:nvSpPr>
          <p:cNvPr id="4" name="Rectangle 3">
            <a:extLst>
              <a:ext uri="{FF2B5EF4-FFF2-40B4-BE49-F238E27FC236}">
                <a16:creationId xmlns:a16="http://schemas.microsoft.com/office/drawing/2014/main" id="{D263C225-6C77-42B1-A59E-4C53714201D1}"/>
              </a:ext>
            </a:extLst>
          </p:cNvPr>
          <p:cNvSpPr txBox="1">
            <a:spLocks noChangeArrowheads="1"/>
          </p:cNvSpPr>
          <p:nvPr/>
        </p:nvSpPr>
        <p:spPr bwMode="auto">
          <a:xfrm>
            <a:off x="593644" y="2833522"/>
            <a:ext cx="7631112" cy="237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eaLnBrk="1" hangingPunct="1">
              <a:buFont typeface="Wingdings" pitchFamily="2" charset="2"/>
              <a:buNone/>
            </a:pPr>
            <a:r>
              <a:rPr lang="zh-CN" altLang="en-US" sz="2400" b="1" kern="0" dirty="0">
                <a:solidFill>
                  <a:srgbClr val="C00000"/>
                </a:solidFill>
                <a:latin typeface="+mn-ea"/>
              </a:rPr>
              <a:t>（</a:t>
            </a:r>
            <a:r>
              <a:rPr lang="en-US" altLang="zh-CN" sz="2400" b="1" kern="0" dirty="0">
                <a:solidFill>
                  <a:srgbClr val="C00000"/>
                </a:solidFill>
                <a:latin typeface="+mn-ea"/>
              </a:rPr>
              <a:t>1</a:t>
            </a:r>
            <a:r>
              <a:rPr lang="zh-CN" altLang="en-US" sz="2400" b="1" kern="0" dirty="0">
                <a:solidFill>
                  <a:srgbClr val="C00000"/>
                </a:solidFill>
                <a:latin typeface="+mn-ea"/>
              </a:rPr>
              <a:t>）前向差分法（欧拉法）</a:t>
            </a:r>
            <a:endParaRPr lang="en-US" altLang="zh-CN" sz="2400" b="1" kern="0" dirty="0">
              <a:solidFill>
                <a:srgbClr val="C00000"/>
              </a:solidFill>
              <a:latin typeface="+mn-ea"/>
            </a:endParaRPr>
          </a:p>
          <a:p>
            <a:pPr algn="just" eaLnBrk="1" hangingPunct="1">
              <a:buSzPct val="70000"/>
              <a:buFont typeface="Wingdings" pitchFamily="2" charset="2"/>
              <a:buNone/>
            </a:pPr>
            <a:r>
              <a:rPr lang="zh-CN" altLang="en-US" sz="2400" b="1" kern="0" dirty="0">
                <a:solidFill>
                  <a:srgbClr val="002060"/>
                </a:solidFill>
                <a:latin typeface="+mn-ea"/>
              </a:rPr>
              <a:t>	利用级数展开可将</a:t>
            </a:r>
            <a:r>
              <a:rPr lang="en-US" altLang="zh-CN" sz="2400" b="1" kern="0" dirty="0">
                <a:solidFill>
                  <a:srgbClr val="002060"/>
                </a:solidFill>
                <a:latin typeface="+mn-ea"/>
              </a:rPr>
              <a:t>z=</a:t>
            </a:r>
            <a:r>
              <a:rPr lang="en-US" altLang="zh-CN" sz="2400" b="1" kern="0" dirty="0" err="1">
                <a:solidFill>
                  <a:srgbClr val="002060"/>
                </a:solidFill>
                <a:latin typeface="+mn-ea"/>
              </a:rPr>
              <a:t>e</a:t>
            </a:r>
            <a:r>
              <a:rPr lang="en-US" altLang="zh-CN" sz="2400" b="1" kern="0" baseline="30000" dirty="0" err="1">
                <a:solidFill>
                  <a:srgbClr val="002060"/>
                </a:solidFill>
                <a:latin typeface="+mn-ea"/>
              </a:rPr>
              <a:t>sT</a:t>
            </a:r>
            <a:r>
              <a:rPr lang="zh-CN" altLang="en-US" sz="2400" b="1" kern="0" dirty="0">
                <a:solidFill>
                  <a:srgbClr val="002060"/>
                </a:solidFill>
                <a:latin typeface="+mn-ea"/>
              </a:rPr>
              <a:t>写成以下形式</a:t>
            </a:r>
          </a:p>
          <a:p>
            <a:pPr eaLnBrk="1" hangingPunct="1">
              <a:spcBef>
                <a:spcPct val="50000"/>
              </a:spcBef>
              <a:buSzPct val="70000"/>
              <a:buFont typeface="Wingdings" pitchFamily="2" charset="2"/>
              <a:buNone/>
            </a:pPr>
            <a:r>
              <a:rPr lang="zh-CN" altLang="en-US" sz="2800" b="1" kern="0" dirty="0">
                <a:solidFill>
                  <a:srgbClr val="002060"/>
                </a:solidFill>
                <a:latin typeface="+mn-ea"/>
              </a:rPr>
              <a:t>	       </a:t>
            </a:r>
            <a:r>
              <a:rPr lang="en-US" altLang="zh-CN" sz="2800" b="1" kern="0" dirty="0">
                <a:solidFill>
                  <a:srgbClr val="002060"/>
                </a:solidFill>
                <a:latin typeface="+mn-ea"/>
              </a:rPr>
              <a:t>z=</a:t>
            </a:r>
            <a:r>
              <a:rPr lang="en-US" altLang="zh-CN" sz="2800" b="1" kern="0" dirty="0" err="1">
                <a:solidFill>
                  <a:srgbClr val="002060"/>
                </a:solidFill>
                <a:latin typeface="+mn-ea"/>
              </a:rPr>
              <a:t>e</a:t>
            </a:r>
            <a:r>
              <a:rPr lang="en-US" altLang="zh-CN" sz="2800" b="1" kern="0" baseline="30000" dirty="0" err="1">
                <a:solidFill>
                  <a:srgbClr val="002060"/>
                </a:solidFill>
                <a:latin typeface="+mn-ea"/>
              </a:rPr>
              <a:t>sT</a:t>
            </a:r>
            <a:r>
              <a:rPr lang="en-US" altLang="zh-CN" sz="2800" b="1" kern="0" dirty="0">
                <a:solidFill>
                  <a:srgbClr val="002060"/>
                </a:solidFill>
                <a:latin typeface="+mn-ea"/>
              </a:rPr>
              <a:t>=1+sT+…≈1+sT </a:t>
            </a:r>
          </a:p>
          <a:p>
            <a:pPr algn="just" eaLnBrk="1" hangingPunct="1">
              <a:buSzPct val="70000"/>
              <a:buFont typeface="Wingdings" pitchFamily="2" charset="2"/>
              <a:buNone/>
            </a:pPr>
            <a:r>
              <a:rPr lang="zh-CN" altLang="en-US" sz="2800" b="1" kern="0" dirty="0">
                <a:solidFill>
                  <a:srgbClr val="002060"/>
                </a:solidFill>
                <a:latin typeface="+mn-ea"/>
              </a:rPr>
              <a:t>	</a:t>
            </a:r>
            <a:r>
              <a:rPr lang="zh-CN" altLang="en-US" sz="2400" b="1" kern="0" dirty="0">
                <a:solidFill>
                  <a:srgbClr val="002060"/>
                </a:solidFill>
                <a:latin typeface="+mn-ea"/>
              </a:rPr>
              <a:t>由上式可得：</a:t>
            </a:r>
            <a:endParaRPr lang="zh-CN" altLang="en-US" sz="2400" kern="0" dirty="0">
              <a:solidFill>
                <a:srgbClr val="002060"/>
              </a:solidFill>
              <a:latin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88203F5-F110-4F30-B2AA-CC514A1A1FA5}"/>
                  </a:ext>
                </a:extLst>
              </p:cNvPr>
              <p:cNvSpPr txBox="1"/>
              <p:nvPr/>
            </p:nvSpPr>
            <p:spPr>
              <a:xfrm>
                <a:off x="2943526" y="4860397"/>
                <a:ext cx="1364517"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𝑠</m:t>
                      </m:r>
                      <m:r>
                        <a:rPr lang="en-US" altLang="zh-CN" i="1" smtClean="0">
                          <a:solidFill>
                            <a:srgbClr val="002060"/>
                          </a:solidFill>
                          <a:latin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𝑧</m:t>
                          </m:r>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𝑇</m:t>
                          </m:r>
                        </m:den>
                      </m:f>
                    </m:oMath>
                  </m:oMathPara>
                </a14:m>
                <a:endParaRPr lang="zh-CN" altLang="en-US" dirty="0">
                  <a:solidFill>
                    <a:schemeClr val="bg1"/>
                  </a:solidFill>
                </a:endParaRPr>
              </a:p>
            </p:txBody>
          </p:sp>
        </mc:Choice>
        <mc:Fallback xmlns="">
          <p:sp>
            <p:nvSpPr>
              <p:cNvPr id="5" name="文本框 4">
                <a:extLst>
                  <a:ext uri="{FF2B5EF4-FFF2-40B4-BE49-F238E27FC236}">
                    <a16:creationId xmlns:a16="http://schemas.microsoft.com/office/drawing/2014/main" id="{688203F5-F110-4F30-B2AA-CC514A1A1FA5}"/>
                  </a:ext>
                </a:extLst>
              </p:cNvPr>
              <p:cNvSpPr txBox="1">
                <a:spLocks noRot="1" noChangeAspect="1" noMove="1" noResize="1" noEditPoints="1" noAdjustHandles="1" noChangeArrowheads="1" noChangeShapeType="1" noTextEdit="1"/>
              </p:cNvSpPr>
              <p:nvPr/>
            </p:nvSpPr>
            <p:spPr>
              <a:xfrm>
                <a:off x="2943526" y="4860397"/>
                <a:ext cx="1364517" cy="69147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BF34BD3-2D73-46AA-B269-15A77C213C9A}"/>
                  </a:ext>
                </a:extLst>
              </p:cNvPr>
              <p:cNvSpPr txBox="1"/>
              <p:nvPr/>
            </p:nvSpPr>
            <p:spPr>
              <a:xfrm>
                <a:off x="2267744" y="5661248"/>
                <a:ext cx="2716082" cy="7109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𝑫</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𝒛</m:t>
                          </m:r>
                        </m:e>
                      </m:d>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𝑫</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𝒔</m:t>
                              </m:r>
                              <m:r>
                                <a:rPr lang="en-US" altLang="zh-CN" b="1" i="1" smtClean="0">
                                  <a:solidFill>
                                    <a:srgbClr val="FF0000"/>
                                  </a:solidFill>
                                  <a:latin typeface="Cambria Math" panose="02040503050406030204" pitchFamily="18" charset="0"/>
                                </a:rPr>
                                <m:t>)</m:t>
                              </m:r>
                            </m:e>
                          </m:d>
                        </m:e>
                        <m:sub>
                          <m:r>
                            <a:rPr lang="en-US" altLang="zh-CN" b="1" i="1">
                              <a:solidFill>
                                <a:srgbClr val="FF0000"/>
                              </a:solidFill>
                              <a:latin typeface="Cambria Math" panose="02040503050406030204" pitchFamily="18" charset="0"/>
                            </a:rPr>
                            <m:t>𝒔</m:t>
                          </m:r>
                          <m:r>
                            <a:rPr lang="en-US" altLang="zh-CN" b="1"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num>
                            <m:den>
                              <m:r>
                                <a:rPr lang="en-US" altLang="zh-CN" b="1" i="1" smtClean="0">
                                  <a:solidFill>
                                    <a:srgbClr val="FF0000"/>
                                  </a:solidFill>
                                  <a:latin typeface="Cambria Math" panose="02040503050406030204" pitchFamily="18" charset="0"/>
                                </a:rPr>
                                <m:t>𝑻</m:t>
                              </m:r>
                            </m:den>
                          </m:f>
                        </m:sub>
                      </m:sSub>
                    </m:oMath>
                  </m:oMathPara>
                </a14:m>
                <a:endParaRPr lang="zh-CN" altLang="en-US" b="1" dirty="0"/>
              </a:p>
            </p:txBody>
          </p:sp>
        </mc:Choice>
        <mc:Fallback xmlns="">
          <p:sp>
            <p:nvSpPr>
              <p:cNvPr id="6" name="文本框 5">
                <a:extLst>
                  <a:ext uri="{FF2B5EF4-FFF2-40B4-BE49-F238E27FC236}">
                    <a16:creationId xmlns:a16="http://schemas.microsoft.com/office/drawing/2014/main" id="{5BF34BD3-2D73-46AA-B269-15A77C213C9A}"/>
                  </a:ext>
                </a:extLst>
              </p:cNvPr>
              <p:cNvSpPr txBox="1">
                <a:spLocks noRot="1" noChangeAspect="1" noMove="1" noResize="1" noEditPoints="1" noAdjustHandles="1" noChangeArrowheads="1" noChangeShapeType="1" noTextEdit="1"/>
              </p:cNvSpPr>
              <p:nvPr/>
            </p:nvSpPr>
            <p:spPr>
              <a:xfrm>
                <a:off x="2267744" y="5661248"/>
                <a:ext cx="2716082" cy="7109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1111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AF66951-D866-4976-ACC1-E91E640C1AD0}"/>
                  </a:ext>
                </a:extLst>
              </p:cNvPr>
              <p:cNvSpPr/>
              <p:nvPr/>
            </p:nvSpPr>
            <p:spPr>
              <a:xfrm>
                <a:off x="683568" y="548680"/>
                <a:ext cx="7992888" cy="4851585"/>
              </a:xfrm>
              <a:prstGeom prst="rect">
                <a:avLst/>
              </a:prstGeom>
            </p:spPr>
            <p:txBody>
              <a:bodyPr wrap="square">
                <a:spAutoFit/>
              </a:bodyPr>
              <a:lstStyle/>
              <a:p>
                <a:pPr indent="267970" algn="just">
                  <a:spcAft>
                    <a:spcPts val="0"/>
                  </a:spcAft>
                </a:pPr>
                <a:r>
                  <a:rPr lang="zh-CN" altLang="zh-CN" sz="2800" b="1" kern="100" dirty="0">
                    <a:solidFill>
                      <a:srgbClr val="C00000"/>
                    </a:solidFill>
                    <a:latin typeface="+mn-lt"/>
                    <a:ea typeface="+mn-ea"/>
                    <a:cs typeface="Times New Roman" panose="02020603050405020304" pitchFamily="18" charset="0"/>
                  </a:rPr>
                  <a:t>例</a:t>
                </a:r>
                <a:r>
                  <a:rPr lang="zh-CN" altLang="zh-CN" sz="2800" b="1" kern="100" dirty="0">
                    <a:solidFill>
                      <a:schemeClr val="bg2">
                        <a:lumMod val="75000"/>
                        <a:lumOff val="25000"/>
                      </a:schemeClr>
                    </a:solidFill>
                    <a:latin typeface="+mn-lt"/>
                    <a:ea typeface="+mn-ea"/>
                    <a:cs typeface="Times New Roman" panose="02020603050405020304" pitchFamily="18" charset="0"/>
                  </a:rPr>
                  <a:t>　</a:t>
                </a:r>
                <a:r>
                  <a:rPr lang="zh-CN" altLang="zh-CN" sz="2800" b="1" kern="100" dirty="0" smtClean="0">
                    <a:solidFill>
                      <a:srgbClr val="002060"/>
                    </a:solidFill>
                    <a:latin typeface="+mn-lt"/>
                    <a:ea typeface="+mn-ea"/>
                    <a:cs typeface="Times New Roman" panose="02020603050405020304" pitchFamily="18" charset="0"/>
                  </a:rPr>
                  <a:t>用欧拉法求惯性环节</a:t>
                </a:r>
                <a:r>
                  <a:rPr lang="en-US" altLang="zh-CN" sz="2800" b="1"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D(s)=</a:t>
                </a:r>
                <a14:m>
                  <m:oMath xmlns:m="http://schemas.openxmlformats.org/officeDocument/2006/math">
                    <m:f>
                      <m:fPr>
                        <m:ctrlPr>
                          <a:rPr lang="zh-CN" altLang="zh-CN" sz="2800" b="1" i="1" kern="100">
                            <a:solidFill>
                              <a:srgbClr val="002060"/>
                            </a:solidFill>
                            <a:latin typeface="Cambria Math" panose="02040503050406030204" pitchFamily="18" charset="0"/>
                            <a:ea typeface="+mn-ea"/>
                            <a:cs typeface="Times New Roman" panose="02020603050405020304" pitchFamily="18" charset="0"/>
                          </a:rPr>
                        </m:ctrlPr>
                      </m:fPr>
                      <m:num>
                        <m:r>
                          <a:rPr lang="en-US" altLang="zh-CN" sz="2800"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num>
                      <m:den>
                        <m:sSub>
                          <m:sSubPr>
                            <m:ctrlPr>
                              <a:rPr lang="zh-CN" altLang="zh-CN" sz="2800" b="1" i="1" kern="100">
                                <a:solidFill>
                                  <a:srgbClr val="002060"/>
                                </a:solidFill>
                                <a:latin typeface="Cambria Math" panose="02040503050406030204" pitchFamily="18" charset="0"/>
                                <a:ea typeface="+mn-ea"/>
                                <a:cs typeface="Times New Roman" panose="02020603050405020304" pitchFamily="18" charset="0"/>
                              </a:rPr>
                            </m:ctrlPr>
                          </m:sSubPr>
                          <m:e>
                            <m:r>
                              <a:rPr lang="en-US" altLang="zh-CN" sz="2800"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𝑻</m:t>
                            </m:r>
                          </m:e>
                          <m:sub>
                            <m:r>
                              <m:rPr>
                                <m:sty m:val="p"/>
                              </m:rPr>
                              <a:rPr lang="en-US" altLang="zh-CN" sz="2800"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r>
                          <a:rPr lang="en-US" altLang="zh-CN" sz="2800"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𝐬</m:t>
                        </m:r>
                        <m:r>
                          <a:rPr lang="en-US" altLang="zh-CN" sz="2800"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den>
                    </m:f>
                  </m:oMath>
                </a14:m>
                <a:r>
                  <a:rPr lang="zh-CN" altLang="zh-CN" sz="2800" b="1" kern="100" dirty="0">
                    <a:solidFill>
                      <a:srgbClr val="002060"/>
                    </a:solidFill>
                    <a:latin typeface="+mn-lt"/>
                    <a:ea typeface="+mn-ea"/>
                    <a:cs typeface="Times New Roman" panose="02020603050405020304" pitchFamily="18" charset="0"/>
                  </a:rPr>
                  <a:t>的差分方程</a:t>
                </a:r>
              </a:p>
              <a:p>
                <a:pPr indent="267970" algn="just">
                  <a:spcAft>
                    <a:spcPts val="0"/>
                  </a:spcAft>
                </a:pPr>
                <a:r>
                  <a:rPr lang="zh-CN" altLang="zh-CN" sz="2800" b="1" kern="100" dirty="0">
                    <a:solidFill>
                      <a:srgbClr val="C00000"/>
                    </a:solidFill>
                    <a:latin typeface="+mn-lt"/>
                    <a:ea typeface="+mn-ea"/>
                    <a:cs typeface="Times New Roman" panose="02020603050405020304" pitchFamily="18" charset="0"/>
                  </a:rPr>
                  <a:t>解：</a:t>
                </a:r>
                <a:r>
                  <a:rPr lang="en-US" altLang="zh-CN" sz="2800" b="1" kern="100" dirty="0">
                    <a:solidFill>
                      <a:srgbClr val="C00000"/>
                    </a:solidFill>
                    <a:latin typeface="+mn-lt"/>
                    <a:ea typeface="+mn-ea"/>
                    <a:cs typeface="Times New Roman" panose="02020603050405020304" pitchFamily="18" charset="0"/>
                  </a:rPr>
                  <a:t> </a:t>
                </a:r>
              </a:p>
              <a:p>
                <a:pPr indent="267970" algn="just">
                  <a:spcAft>
                    <a:spcPts val="0"/>
                  </a:spcAft>
                </a:pPr>
                <a:r>
                  <a:rPr lang="en-US" altLang="zh-CN" sz="2800" b="1" kern="100" dirty="0">
                    <a:solidFill>
                      <a:srgbClr val="FF0000"/>
                    </a:solidFill>
                    <a:latin typeface="+mn-lt"/>
                    <a:ea typeface="+mn-ea"/>
                    <a:cs typeface="Times New Roman" panose="02020603050405020304" pitchFamily="18" charset="0"/>
                  </a:rPr>
                  <a:t>	</a:t>
                </a:r>
                <a:r>
                  <a:rPr lang="en-US" altLang="zh-CN" sz="2800" kern="100"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D(z)=</a:t>
                </a:r>
                <a14:m>
                  <m:oMath xmlns:m="http://schemas.openxmlformats.org/officeDocument/2006/math">
                    <m:sSub>
                      <m:sSubPr>
                        <m:ctrlPr>
                          <a:rPr lang="en-US" altLang="zh-CN" sz="2800" b="1" i="1">
                            <a:solidFill>
                              <a:srgbClr val="FF0000"/>
                            </a:solidFill>
                            <a:latin typeface="Cambria Math" panose="02040503050406030204" pitchFamily="18" charset="0"/>
                          </a:rPr>
                        </m:ctrlPr>
                      </m:sSubPr>
                      <m:e>
                        <m:d>
                          <m:dPr>
                            <m:begChr m:val=""/>
                            <m:endChr m:val="|"/>
                            <m:ctrlPr>
                              <a:rPr lang="en-US" altLang="zh-CN" sz="2800" b="1"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𝑫</m:t>
                            </m:r>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𝒔</m:t>
                            </m:r>
                            <m:r>
                              <a:rPr lang="en-US" altLang="zh-CN" sz="2800" b="1" i="1">
                                <a:solidFill>
                                  <a:srgbClr val="FF0000"/>
                                </a:solidFill>
                                <a:latin typeface="Cambria Math" panose="02040503050406030204" pitchFamily="18" charset="0"/>
                              </a:rPr>
                              <m:t>)</m:t>
                            </m:r>
                          </m:e>
                        </m:d>
                      </m:e>
                      <m:sub>
                        <m:r>
                          <a:rPr lang="en-US" altLang="zh-CN" sz="2800" b="1" i="1">
                            <a:solidFill>
                              <a:srgbClr val="FF0000"/>
                            </a:solidFill>
                            <a:latin typeface="Cambria Math" panose="02040503050406030204" pitchFamily="18" charset="0"/>
                          </a:rPr>
                          <m:t>𝒔</m:t>
                        </m:r>
                        <m:r>
                          <a:rPr lang="en-US" altLang="zh-CN" sz="2800" b="1" i="1">
                            <a:solidFill>
                              <a:srgbClr val="FF0000"/>
                            </a:solidFill>
                            <a:latin typeface="Cambria Math" panose="02040503050406030204" pitchFamily="18" charset="0"/>
                          </a:rPr>
                          <m:t>=</m:t>
                        </m:r>
                        <m:f>
                          <m:fPr>
                            <m:ctrlPr>
                              <a:rPr lang="en-US" altLang="zh-CN" sz="2800" b="1" i="1">
                                <a:solidFill>
                                  <a:srgbClr val="FF0000"/>
                                </a:solidFill>
                                <a:latin typeface="Cambria Math" panose="02040503050406030204" pitchFamily="18" charset="0"/>
                              </a:rPr>
                            </m:ctrlPr>
                          </m:fPr>
                          <m:num>
                            <m:r>
                              <a:rPr lang="en-US" altLang="zh-CN" sz="2800" b="1" i="1">
                                <a:solidFill>
                                  <a:srgbClr val="FF0000"/>
                                </a:solidFill>
                                <a:latin typeface="Cambria Math" panose="02040503050406030204" pitchFamily="18" charset="0"/>
                              </a:rPr>
                              <m:t>𝒛</m:t>
                            </m:r>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𝟏</m:t>
                            </m:r>
                          </m:num>
                          <m:den>
                            <m:r>
                              <a:rPr lang="en-US" altLang="zh-CN" sz="2800" b="1" i="1">
                                <a:solidFill>
                                  <a:srgbClr val="FF0000"/>
                                </a:solidFill>
                                <a:latin typeface="Cambria Math" panose="02040503050406030204" pitchFamily="18" charset="0"/>
                              </a:rPr>
                              <m:t>𝑻</m:t>
                            </m:r>
                          </m:den>
                        </m:f>
                      </m:sub>
                    </m:sSub>
                    <m: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sz="2800" i="1" kern="100">
                            <a:solidFill>
                              <a:schemeClr val="bg1"/>
                            </a:solidFill>
                            <a:latin typeface="Cambria Math" panose="02040503050406030204" pitchFamily="18" charset="0"/>
                            <a:ea typeface="+mn-ea"/>
                            <a:cs typeface="Times New Roman" panose="02020603050405020304" pitchFamily="18" charset="0"/>
                          </a:rPr>
                        </m:ctrlPr>
                      </m:fPr>
                      <m:num>
                        <m: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m:t>
                        </m:r>
                      </m:num>
                      <m:den>
                        <m:f>
                          <m:fPr>
                            <m:ctrlPr>
                              <a:rPr lang="zh-CN" altLang="zh-CN" sz="2800" i="1" kern="100">
                                <a:solidFill>
                                  <a:schemeClr val="bg1"/>
                                </a:solidFill>
                                <a:latin typeface="Cambria Math" panose="02040503050406030204" pitchFamily="18" charset="0"/>
                                <a:ea typeface="+mn-ea"/>
                                <a:cs typeface="Times New Roman" panose="02020603050405020304" pitchFamily="18" charset="0"/>
                              </a:rPr>
                            </m:ctrlPr>
                          </m:fPr>
                          <m:num>
                            <m:sSub>
                              <m:sSubPr>
                                <m:ctrlPr>
                                  <a:rPr lang="zh-CN" altLang="zh-CN" sz="2800" i="1" kern="100">
                                    <a:solidFill>
                                      <a:schemeClr val="bg1"/>
                                    </a:solidFill>
                                    <a:latin typeface="Cambria Math" panose="02040503050406030204" pitchFamily="18" charset="0"/>
                                    <a:ea typeface="+mn-ea"/>
                                    <a:cs typeface="Times New Roman" panose="02020603050405020304" pitchFamily="18" charset="0"/>
                                  </a:rPr>
                                </m:ctrlPr>
                              </m:sSubPr>
                              <m:e>
                                <m:r>
                                  <m:rPr>
                                    <m:sty m:val="p"/>
                                  </m:rP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i</m:t>
                                </m:r>
                              </m:sub>
                            </m:sSub>
                          </m:num>
                          <m:den>
                            <m:r>
                              <m:rPr>
                                <m:sty m:val="p"/>
                              </m:rP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T</m:t>
                            </m:r>
                          </m:den>
                        </m:f>
                        <m:d>
                          <m:dPr>
                            <m:ctrlPr>
                              <a:rPr lang="zh-CN" altLang="zh-CN" sz="2800" i="1" kern="100">
                                <a:solidFill>
                                  <a:schemeClr val="bg1"/>
                                </a:solidFill>
                                <a:latin typeface="Cambria Math" panose="02040503050406030204" pitchFamily="18" charset="0"/>
                                <a:ea typeface="+mn-ea"/>
                                <a:cs typeface="Times New Roman" panose="02020603050405020304" pitchFamily="18" charset="0"/>
                              </a:rPr>
                            </m:ctrlPr>
                          </m:dPr>
                          <m:e>
                            <m:r>
                              <m:rPr>
                                <m:sty m:val="p"/>
                              </m:rP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z</m:t>
                            </m:r>
                            <m: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altLang="zh-CN" sz="2800" b="0" i="0" kern="10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m:t>
                        </m:r>
                      </m:den>
                    </m:f>
                  </m:oMath>
                </a14:m>
                <a:endParaRPr lang="zh-CN" altLang="zh-CN" sz="2800" kern="100" dirty="0">
                  <a:solidFill>
                    <a:schemeClr val="bg2">
                      <a:lumMod val="75000"/>
                      <a:lumOff val="25000"/>
                    </a:schemeClr>
                  </a:solidFill>
                  <a:latin typeface="Cambria Math" panose="02040503050406030204" pitchFamily="18" charset="0"/>
                  <a:ea typeface="+mn-ea"/>
                  <a:cs typeface="Times New Roman" panose="02020603050405020304" pitchFamily="18" charset="0"/>
                </a:endParaRPr>
              </a:p>
              <a:p>
                <a:pPr indent="266700" algn="just">
                  <a:spcAft>
                    <a:spcPts val="0"/>
                  </a:spcAft>
                </a:pPr>
                <a:r>
                  <a:rPr lang="en-US" altLang="zh-CN" sz="2800" b="1" kern="100" dirty="0" smtClean="0">
                    <a:solidFill>
                      <a:srgbClr val="002060"/>
                    </a:solidFill>
                    <a:latin typeface="+mn-lt"/>
                    <a:ea typeface="+mn-ea"/>
                    <a:cs typeface="Times New Roman" panose="02020603050405020304" pitchFamily="18" charset="0"/>
                  </a:rPr>
                  <a:t>	</a:t>
                </a:r>
                <a:r>
                  <a:rPr lang="zh-CN" altLang="zh-CN" sz="2800" b="1" kern="100" dirty="0">
                    <a:solidFill>
                      <a:srgbClr val="002060"/>
                    </a:solidFill>
                    <a:latin typeface="+mn-lt"/>
                    <a:ea typeface="+mn-ea"/>
                    <a:cs typeface="Times New Roman" panose="02020603050405020304" pitchFamily="18" charset="0"/>
                  </a:rPr>
                  <a:t>有：</a:t>
                </a:r>
                <a:r>
                  <a:rPr lang="en-US" altLang="zh-CN" sz="2800" b="1" kern="100" dirty="0">
                    <a:solidFill>
                      <a:srgbClr val="002060"/>
                    </a:solidFill>
                    <a:latin typeface="+mn-lt"/>
                    <a:ea typeface="+mn-ea"/>
                    <a:cs typeface="Times New Roman" panose="02020603050405020304" pitchFamily="18" charset="0"/>
                  </a:rPr>
                  <a:t>	</a:t>
                </a:r>
                <a14:m>
                  <m:oMath xmlns:m="http://schemas.openxmlformats.org/officeDocument/2006/math">
                    <m:r>
                      <a:rPr lang="en-US" altLang="zh-CN" sz="2800" b="0" i="0"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sz="2800" i="1" kern="100">
                            <a:solidFill>
                              <a:srgbClr val="002060"/>
                            </a:solidFill>
                            <a:latin typeface="Cambria Math" panose="02040503050406030204" pitchFamily="18" charset="0"/>
                            <a:ea typeface="+mn-ea"/>
                            <a:cs typeface="Times New Roman" panose="02020603050405020304" pitchFamily="18" charset="0"/>
                          </a:rPr>
                        </m:ctrlPr>
                      </m:fPr>
                      <m:num>
                        <m:sSub>
                          <m:sSubPr>
                            <m:ctrlPr>
                              <a:rPr lang="zh-CN" altLang="zh-CN" sz="2800" i="1" kern="100">
                                <a:solidFill>
                                  <a:srgbClr val="002060"/>
                                </a:solidFill>
                                <a:latin typeface="Cambria Math" panose="02040503050406030204" pitchFamily="18" charset="0"/>
                                <a:ea typeface="+mn-ea"/>
                                <a:cs typeface="Times New Roman" panose="02020603050405020304" pitchFamily="18" charset="0"/>
                              </a:rPr>
                            </m:ctrlPr>
                          </m:sSubPr>
                          <m:e>
                            <m:r>
                              <m:rPr>
                                <m:sty m:val="p"/>
                              </m:rPr>
                              <a:rPr lang="en-US" altLang="zh-CN" sz="2800"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sz="2800"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num>
                      <m:den>
                        <m:r>
                          <m:rPr>
                            <m:sty m:val="p"/>
                          </m:rPr>
                          <a:rPr lang="en-US" altLang="zh-CN" sz="2800"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den>
                    </m:f>
                    <m:d>
                      <m:dPr>
                        <m:ctrlPr>
                          <a:rPr lang="zh-CN" altLang="zh-CN" sz="2800" i="1" kern="100">
                            <a:solidFill>
                              <a:srgbClr val="002060"/>
                            </a:solidFill>
                            <a:latin typeface="Cambria Math" panose="02040503050406030204" pitchFamily="18" charset="0"/>
                            <a:ea typeface="+mn-ea"/>
                            <a:cs typeface="Times New Roman" panose="02020603050405020304" pitchFamily="18" charset="0"/>
                          </a:rPr>
                        </m:ctrlPr>
                      </m:dPr>
                      <m:e>
                        <m:r>
                          <m:rPr>
                            <m:sty m:val="p"/>
                          </m:rPr>
                          <a:rPr lang="en-US" altLang="zh-CN" sz="2800"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r>
                          <a:rPr lang="en-US" altLang="zh-CN" sz="2800"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e>
                    </m:d>
                    <m:r>
                      <a:rPr lang="en-US" altLang="zh-CN" sz="2800"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altLang="zh-CN" sz="2800"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U(z)=E(z)</a:t>
                </a:r>
                <a:endParaRPr lang="zh-CN" altLang="zh-CN" sz="2800" kern="100" dirty="0">
                  <a:solidFill>
                    <a:srgbClr val="002060"/>
                  </a:solidFill>
                  <a:latin typeface="Cambria Math" panose="02040503050406030204" pitchFamily="18" charset="0"/>
                  <a:ea typeface="+mn-ea"/>
                  <a:cs typeface="Times New Roman" panose="02020603050405020304" pitchFamily="18" charset="0"/>
                </a:endParaRPr>
              </a:p>
              <a:p>
                <a:pPr indent="266700" algn="just">
                  <a:spcAft>
                    <a:spcPts val="0"/>
                  </a:spcAft>
                </a:pPr>
                <a:r>
                  <a:rPr lang="en-US" altLang="zh-CN" sz="2800" kern="100" dirty="0">
                    <a:solidFill>
                      <a:srgbClr val="002060"/>
                    </a:solidFill>
                    <a:latin typeface="+mn-lt"/>
                    <a:ea typeface="+mn-ea"/>
                    <a:cs typeface="Times New Roman" panose="02020603050405020304" pitchFamily="18" charset="0"/>
                  </a:rPr>
                  <a:t>		</a:t>
                </a:r>
                <a14:m>
                  <m:oMath xmlns:m="http://schemas.openxmlformats.org/officeDocument/2006/math">
                    <m:r>
                      <a:rPr lang="en-US" altLang="zh-CN" b="0" i="0"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mn-ea"/>
                            <a:cs typeface="Times New Roman" panose="02020603050405020304" pitchFamily="18" charset="0"/>
                          </a:rPr>
                        </m:ctrlPr>
                      </m:fPr>
                      <m:num>
                        <m:sSub>
                          <m:sSubPr>
                            <m:ctrlPr>
                              <a:rPr lang="zh-CN" altLang="zh-CN" i="1" kern="100">
                                <a:solidFill>
                                  <a:srgbClr val="002060"/>
                                </a:solidFill>
                                <a:latin typeface="Cambria Math" panose="02040503050406030204" pitchFamily="18" charset="0"/>
                                <a:ea typeface="+mn-ea"/>
                                <a:cs typeface="Times New Roman" panose="02020603050405020304" pitchFamily="18" charset="0"/>
                              </a:rPr>
                            </m:ctrlPr>
                          </m:sSubPr>
                          <m:e>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num>
                      <m:den>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den>
                    </m:f>
                    <m: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mn-ea"/>
                            <a:cs typeface="Times New Roman" panose="02020603050405020304" pitchFamily="18" charset="0"/>
                          </a:rPr>
                        </m:ctrlPr>
                      </m:fPr>
                      <m:num>
                        <m:sSub>
                          <m:sSubPr>
                            <m:ctrlPr>
                              <a:rPr lang="zh-CN" altLang="zh-CN" i="1" kern="100">
                                <a:solidFill>
                                  <a:srgbClr val="002060"/>
                                </a:solidFill>
                                <a:latin typeface="Cambria Math" panose="02040503050406030204" pitchFamily="18" charset="0"/>
                                <a:ea typeface="+mn-ea"/>
                                <a:cs typeface="Times New Roman" panose="02020603050405020304" pitchFamily="18" charset="0"/>
                              </a:rPr>
                            </m:ctrlPr>
                          </m:sSubPr>
                          <m:e>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num>
                      <m:den>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den>
                    </m:f>
                    <m:sSup>
                      <m:sSupPr>
                        <m:ctrlPr>
                          <a:rPr lang="zh-CN" altLang="zh-CN" i="1" kern="100">
                            <a:solidFill>
                              <a:srgbClr val="002060"/>
                            </a:solidFill>
                            <a:latin typeface="Cambria Math" panose="02040503050406030204" pitchFamily="18" charset="0"/>
                            <a:ea typeface="+mn-ea"/>
                            <a:cs typeface="Times New Roman" panose="02020603050405020304" pitchFamily="18" charset="0"/>
                          </a:rPr>
                        </m:ctrlPr>
                      </m:sSupPr>
                      <m:e>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e>
                      <m:sup>
                        <m: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p>
                    </m:sSup>
                    <m: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u(k)=</a:t>
                </a:r>
                <a14:m>
                  <m:oMath xmlns:m="http://schemas.openxmlformats.org/officeDocument/2006/math">
                    <m:sSup>
                      <m:sSupPr>
                        <m:ctrlPr>
                          <a:rPr lang="zh-CN" altLang="zh-CN" i="1" kern="100">
                            <a:solidFill>
                              <a:srgbClr val="002060"/>
                            </a:solidFill>
                            <a:latin typeface="Cambria Math" panose="02040503050406030204" pitchFamily="18" charset="0"/>
                            <a:ea typeface="+mn-ea"/>
                            <a:cs typeface="Times New Roman" panose="02020603050405020304" pitchFamily="18" charset="0"/>
                          </a:rPr>
                        </m:ctrlPr>
                      </m:sSupPr>
                      <m:e>
                        <m:r>
                          <m:rPr>
                            <m:sty m:val="p"/>
                          </m:rP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e>
                      <m:sup>
                        <m:r>
                          <a:rPr lang="en-US" altLang="zh-CN" b="0"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en-US" altLang="zh-CN" sz="2800"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e(k)</a:t>
                </a:r>
                <a:endParaRPr lang="zh-CN" altLang="zh-CN" sz="2800" kern="100" dirty="0">
                  <a:solidFill>
                    <a:srgbClr val="002060"/>
                  </a:solidFill>
                  <a:latin typeface="Cambria Math" panose="02040503050406030204" pitchFamily="18" charset="0"/>
                  <a:ea typeface="+mn-ea"/>
                  <a:cs typeface="Times New Roman" panose="02020603050405020304" pitchFamily="18" charset="0"/>
                </a:endParaRPr>
              </a:p>
              <a:p>
                <a:pPr indent="266700" algn="just">
                  <a:spcAft>
                    <a:spcPts val="0"/>
                  </a:spcAft>
                </a:pPr>
                <a:r>
                  <a:rPr lang="en-US" altLang="zh-CN" sz="2800" b="1" kern="100" dirty="0">
                    <a:solidFill>
                      <a:srgbClr val="002060"/>
                    </a:solidFill>
                    <a:latin typeface="+mn-lt"/>
                    <a:ea typeface="+mn-ea"/>
                    <a:cs typeface="Times New Roman" panose="02020603050405020304" pitchFamily="18" charset="0"/>
                  </a:rPr>
                  <a:t>	</a:t>
                </a:r>
                <a:endParaRPr lang="zh-CN" altLang="zh-CN" sz="2800" b="1" kern="100" dirty="0">
                  <a:solidFill>
                    <a:srgbClr val="002060"/>
                  </a:solidFill>
                  <a:latin typeface="+mn-lt"/>
                  <a:ea typeface="+mn-ea"/>
                  <a:cs typeface="Times New Roman" panose="02020603050405020304" pitchFamily="18" charset="0"/>
                </a:endParaRPr>
              </a:p>
              <a:p>
                <a:r>
                  <a:rPr lang="en-US" altLang="zh-CN" sz="2800" b="1" dirty="0">
                    <a:solidFill>
                      <a:srgbClr val="002060"/>
                    </a:solidFill>
                    <a:latin typeface="+mn-lt"/>
                    <a:ea typeface="+mn-ea"/>
                  </a:rPr>
                  <a:t>	</a:t>
                </a:r>
                <a:r>
                  <a:rPr lang="zh-CN" altLang="zh-CN" sz="2800" b="1" dirty="0">
                    <a:solidFill>
                      <a:srgbClr val="002060"/>
                    </a:solidFill>
                    <a:latin typeface="+mn-lt"/>
                    <a:ea typeface="+mn-ea"/>
                    <a:cs typeface="Times New Roman" panose="02020603050405020304" pitchFamily="18" charset="0"/>
                  </a:rPr>
                  <a:t>整理得</a:t>
                </a:r>
                <a:r>
                  <a:rPr lang="zh-CN" altLang="en-US" sz="2800" b="1" dirty="0">
                    <a:solidFill>
                      <a:srgbClr val="002060"/>
                    </a:solidFill>
                    <a:latin typeface="+mn-lt"/>
                    <a:ea typeface="+mn-ea"/>
                    <a:cs typeface="Times New Roman" panose="02020603050405020304" pitchFamily="18" charset="0"/>
                  </a:rPr>
                  <a:t>：</a:t>
                </a:r>
                <a:endParaRPr lang="en-US" altLang="zh-CN" sz="2800" b="1" dirty="0">
                  <a:solidFill>
                    <a:srgbClr val="002060"/>
                  </a:solidFill>
                  <a:latin typeface="+mn-lt"/>
                  <a:ea typeface="+mn-ea"/>
                  <a:cs typeface="Times New Roman" panose="02020603050405020304" pitchFamily="18" charset="0"/>
                </a:endParaRPr>
              </a:p>
              <a:p>
                <a:r>
                  <a:rPr lang="en-US" altLang="zh-CN" sz="2800" b="1" dirty="0">
                    <a:solidFill>
                      <a:srgbClr val="002060"/>
                    </a:solidFill>
                    <a:latin typeface="+mn-lt"/>
                    <a:ea typeface="+mn-ea"/>
                    <a:cs typeface="Times New Roman" panose="02020603050405020304" pitchFamily="18" charset="0"/>
                  </a:rPr>
                  <a:t>		</a:t>
                </a:r>
                <a:r>
                  <a:rPr lang="en-US" altLang="zh-CN" sz="2800" dirty="0">
                    <a:solidFill>
                      <a:srgbClr val="002060"/>
                    </a:solidFill>
                    <a:latin typeface="Cambria Math" panose="02040503050406030204" pitchFamily="18" charset="0"/>
                    <a:ea typeface="Cambria Math" panose="02040503050406030204" pitchFamily="18" charset="0"/>
                  </a:rPr>
                  <a:t>u(k)=</a:t>
                </a:r>
                <a14:m>
                  <m:oMath xmlns:m="http://schemas.openxmlformats.org/officeDocument/2006/math">
                    <m:f>
                      <m:fPr>
                        <m:ctrlPr>
                          <a:rPr lang="zh-CN" altLang="zh-CN" sz="2800" i="1">
                            <a:solidFill>
                              <a:srgbClr val="002060"/>
                            </a:solidFill>
                            <a:effectLst/>
                            <a:latin typeface="Cambria Math" panose="02040503050406030204" pitchFamily="18" charset="0"/>
                            <a:ea typeface="+mn-ea"/>
                            <a:cs typeface="Times New Roman" panose="02020603050405020304" pitchFamily="18" charset="0"/>
                          </a:rPr>
                        </m:ctrlPr>
                      </m:fPr>
                      <m:num>
                        <m:sSub>
                          <m:sSubPr>
                            <m:ctrlPr>
                              <a:rPr lang="zh-CN" altLang="zh-CN" sz="2800" i="1">
                                <a:solidFill>
                                  <a:srgbClr val="002060"/>
                                </a:solidFill>
                                <a:effectLst/>
                                <a:latin typeface="Cambria Math" panose="02040503050406030204" pitchFamily="18" charset="0"/>
                                <a:ea typeface="+mn-ea"/>
                                <a:cs typeface="Times New Roman" panose="02020603050405020304" pitchFamily="18" charset="0"/>
                              </a:rPr>
                            </m:ctrlPr>
                          </m:sSubPr>
                          <m:e>
                            <m:r>
                              <m:rPr>
                                <m:sty m:val="p"/>
                              </m:rPr>
                              <a:rPr lang="en-US" altLang="zh-CN" sz="2800" b="0"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r>
                              <a:rPr lang="en-US" altLang="zh-CN" sz="2800" b="0"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800" b="0"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sz="2800" b="0"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num>
                      <m:den>
                        <m:sSub>
                          <m:sSubPr>
                            <m:ctrlPr>
                              <a:rPr lang="zh-CN" altLang="zh-CN" sz="2800" i="1">
                                <a:solidFill>
                                  <a:srgbClr val="002060"/>
                                </a:solidFill>
                                <a:effectLst/>
                                <a:latin typeface="Cambria Math" panose="02040503050406030204" pitchFamily="18" charset="0"/>
                                <a:ea typeface="+mn-ea"/>
                                <a:cs typeface="Times New Roman" panose="02020603050405020304" pitchFamily="18" charset="0"/>
                              </a:rPr>
                            </m:ctrlPr>
                          </m:sSubPr>
                          <m:e>
                            <m:r>
                              <m:rPr>
                                <m:sty m:val="p"/>
                              </m:rPr>
                              <a:rPr lang="en-US" altLang="zh-CN" sz="2800" b="0"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sz="2800" b="0"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den>
                    </m:f>
                  </m:oMath>
                </a14:m>
                <a:r>
                  <a:rPr lang="en-US" altLang="zh-CN" sz="2800" dirty="0">
                    <a:solidFill>
                      <a:srgbClr val="002060"/>
                    </a:solidFill>
                    <a:latin typeface="Cambria Math" panose="02040503050406030204" pitchFamily="18" charset="0"/>
                    <a:ea typeface="Cambria Math" panose="02040503050406030204" pitchFamily="18" charset="0"/>
                  </a:rPr>
                  <a:t>u(k-1)+ </a:t>
                </a:r>
                <a14:m>
                  <m:oMath xmlns:m="http://schemas.openxmlformats.org/officeDocument/2006/math">
                    <m:f>
                      <m:fPr>
                        <m:ctrlPr>
                          <a:rPr lang="zh-CN" altLang="zh-CN" sz="2800" i="1">
                            <a:solidFill>
                              <a:srgbClr val="002060"/>
                            </a:solidFill>
                            <a:effectLst/>
                            <a:latin typeface="Cambria Math" panose="02040503050406030204" pitchFamily="18" charset="0"/>
                            <a:ea typeface="+mn-ea"/>
                            <a:cs typeface="Times New Roman" panose="02020603050405020304" pitchFamily="18" charset="0"/>
                          </a:rPr>
                        </m:ctrlPr>
                      </m:fPr>
                      <m:num>
                        <m:r>
                          <m:rPr>
                            <m:sty m:val="p"/>
                          </m:rPr>
                          <a:rPr lang="en-US" altLang="zh-CN" sz="2800" b="0"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num>
                      <m:den>
                        <m:sSub>
                          <m:sSubPr>
                            <m:ctrlPr>
                              <a:rPr lang="zh-CN" altLang="zh-CN" sz="2800" i="1">
                                <a:solidFill>
                                  <a:srgbClr val="002060"/>
                                </a:solidFill>
                                <a:effectLst/>
                                <a:latin typeface="Cambria Math" panose="02040503050406030204" pitchFamily="18" charset="0"/>
                                <a:ea typeface="+mn-ea"/>
                                <a:cs typeface="Times New Roman" panose="02020603050405020304" pitchFamily="18" charset="0"/>
                              </a:rPr>
                            </m:ctrlPr>
                          </m:sSubPr>
                          <m:e>
                            <m:r>
                              <m:rPr>
                                <m:sty m:val="p"/>
                              </m:rPr>
                              <a:rPr lang="en-US" altLang="zh-CN" sz="2800" b="0"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sz="2800" b="0"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den>
                    </m:f>
                  </m:oMath>
                </a14:m>
                <a:r>
                  <a:rPr lang="en-US" altLang="zh-CN" sz="2800" dirty="0">
                    <a:solidFill>
                      <a:srgbClr val="002060"/>
                    </a:solidFill>
                    <a:latin typeface="Cambria Math" panose="02040503050406030204" pitchFamily="18" charset="0"/>
                    <a:ea typeface="Cambria Math" panose="02040503050406030204" pitchFamily="18" charset="0"/>
                  </a:rPr>
                  <a:t>e(k-1)</a:t>
                </a:r>
                <a:r>
                  <a:rPr lang="en-US" altLang="zh-CN" sz="2800" b="1" dirty="0">
                    <a:solidFill>
                      <a:srgbClr val="002060"/>
                    </a:solidFill>
                    <a:latin typeface="+mn-lt"/>
                    <a:ea typeface="+mn-ea"/>
                  </a:rPr>
                  <a:t>	</a:t>
                </a:r>
                <a:r>
                  <a:rPr lang="en-US" altLang="zh-CN" dirty="0">
                    <a:solidFill>
                      <a:srgbClr val="002060"/>
                    </a:solidFill>
                  </a:rPr>
                  <a:t>	</a:t>
                </a:r>
                <a:endParaRPr lang="zh-CN" altLang="en-US" dirty="0">
                  <a:solidFill>
                    <a:srgbClr val="002060"/>
                  </a:solidFill>
                </a:endParaRPr>
              </a:p>
            </p:txBody>
          </p:sp>
        </mc:Choice>
        <mc:Fallback>
          <p:sp>
            <p:nvSpPr>
              <p:cNvPr id="4" name="矩形 3">
                <a:extLst>
                  <a:ext uri="{FF2B5EF4-FFF2-40B4-BE49-F238E27FC236}">
                    <a16:creationId xmlns:a16="http://schemas.microsoft.com/office/drawing/2014/main" id="{8AF66951-D866-4976-ACC1-E91E640C1AD0}"/>
                  </a:ext>
                </a:extLst>
              </p:cNvPr>
              <p:cNvSpPr>
                <a:spLocks noRot="1" noChangeAspect="1" noMove="1" noResize="1" noEditPoints="1" noAdjustHandles="1" noChangeArrowheads="1" noChangeShapeType="1" noTextEdit="1"/>
              </p:cNvSpPr>
              <p:nvPr/>
            </p:nvSpPr>
            <p:spPr>
              <a:xfrm>
                <a:off x="683568" y="548680"/>
                <a:ext cx="7992888" cy="485158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182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sz="half" idx="1"/>
          </p:nvPr>
        </p:nvSpPr>
        <p:spPr>
          <a:xfrm>
            <a:off x="611560" y="954684"/>
            <a:ext cx="7848227" cy="1706113"/>
          </a:xfrm>
        </p:spPr>
        <p:txBody>
          <a:bodyPr/>
          <a:lstStyle/>
          <a:p>
            <a:pPr eaLnBrk="1" hangingPunct="1">
              <a:lnSpc>
                <a:spcPct val="150000"/>
              </a:lnSpc>
              <a:spcBef>
                <a:spcPct val="0"/>
              </a:spcBef>
              <a:buFont typeface="Wingdings" pitchFamily="2" charset="2"/>
              <a:buNone/>
            </a:pPr>
            <a:r>
              <a:rPr lang="en-US" altLang="zh-CN" sz="2400" b="1" dirty="0">
                <a:solidFill>
                  <a:srgbClr val="C00000"/>
                </a:solidFill>
                <a:ea typeface="楷体_GB2312" pitchFamily="49" charset="-122"/>
              </a:rPr>
              <a:t>	</a:t>
            </a:r>
            <a:r>
              <a:rPr lang="en-US" altLang="zh-CN" sz="2800" b="1" dirty="0">
                <a:solidFill>
                  <a:srgbClr val="C00000"/>
                </a:solidFill>
                <a:latin typeface="+mn-ea"/>
              </a:rPr>
              <a:t>(2)</a:t>
            </a:r>
            <a:r>
              <a:rPr lang="zh-CN" altLang="en-US" sz="2800" b="1" dirty="0">
                <a:solidFill>
                  <a:srgbClr val="C00000"/>
                </a:solidFill>
                <a:latin typeface="+mn-ea"/>
              </a:rPr>
              <a:t>后向差分法</a:t>
            </a:r>
          </a:p>
          <a:p>
            <a:pPr eaLnBrk="1" hangingPunct="1">
              <a:lnSpc>
                <a:spcPct val="150000"/>
              </a:lnSpc>
              <a:spcBef>
                <a:spcPct val="0"/>
              </a:spcBef>
              <a:buFont typeface="Wingdings" pitchFamily="2" charset="2"/>
              <a:buNone/>
            </a:pPr>
            <a:r>
              <a:rPr lang="zh-CN" altLang="en-US" sz="2800" b="1" dirty="0">
                <a:solidFill>
                  <a:schemeClr val="bg2"/>
                </a:solidFill>
                <a:latin typeface="+mn-ea"/>
              </a:rPr>
              <a:t>	</a:t>
            </a:r>
            <a:r>
              <a:rPr lang="zh-CN" altLang="en-US" sz="2800" b="1" dirty="0">
                <a:solidFill>
                  <a:srgbClr val="002060"/>
                </a:solidFill>
                <a:latin typeface="+mn-ea"/>
              </a:rPr>
              <a:t>利用级数展开可</a:t>
            </a:r>
            <a:r>
              <a:rPr lang="zh-CN" altLang="en-US" sz="2800" b="1" dirty="0" smtClean="0">
                <a:solidFill>
                  <a:srgbClr val="002060"/>
                </a:solidFill>
                <a:latin typeface="+mn-ea"/>
              </a:rPr>
              <a:t>将 </a:t>
            </a:r>
            <a:r>
              <a:rPr lang="en-US" altLang="zh-CN" sz="2800" b="1" i="1" dirty="0" smtClean="0">
                <a:solidFill>
                  <a:srgbClr val="002060"/>
                </a:solidFill>
                <a:latin typeface="+mn-ea"/>
              </a:rPr>
              <a:t>z=</a:t>
            </a:r>
            <a:r>
              <a:rPr lang="en-US" altLang="zh-CN" sz="2800" b="1" i="1" dirty="0" err="1" smtClean="0">
                <a:solidFill>
                  <a:srgbClr val="002060"/>
                </a:solidFill>
                <a:latin typeface="+mn-ea"/>
              </a:rPr>
              <a:t>e</a:t>
            </a:r>
            <a:r>
              <a:rPr lang="en-US" altLang="zh-CN" sz="2800" b="1" i="1" baseline="30000" dirty="0" err="1" smtClean="0">
                <a:solidFill>
                  <a:srgbClr val="002060"/>
                </a:solidFill>
                <a:latin typeface="+mn-ea"/>
              </a:rPr>
              <a:t>sT</a:t>
            </a:r>
            <a:r>
              <a:rPr lang="en-US" altLang="zh-CN" sz="2800" b="1" i="1" baseline="30000" dirty="0" smtClean="0">
                <a:solidFill>
                  <a:srgbClr val="002060"/>
                </a:solidFill>
                <a:latin typeface="+mn-ea"/>
              </a:rPr>
              <a:t> </a:t>
            </a:r>
            <a:r>
              <a:rPr lang="zh-CN" altLang="en-US" sz="2800" b="1" dirty="0" smtClean="0">
                <a:solidFill>
                  <a:srgbClr val="002060"/>
                </a:solidFill>
                <a:latin typeface="+mn-ea"/>
              </a:rPr>
              <a:t>写</a:t>
            </a:r>
            <a:r>
              <a:rPr lang="zh-CN" altLang="en-US" sz="2800" b="1" dirty="0">
                <a:solidFill>
                  <a:srgbClr val="002060"/>
                </a:solidFill>
                <a:latin typeface="+mn-ea"/>
              </a:rPr>
              <a:t>成以下形式：</a:t>
            </a:r>
          </a:p>
        </p:txBody>
      </p:sp>
      <mc:AlternateContent xmlns:mc="http://schemas.openxmlformats.org/markup-compatibility/2006" xmlns:a14="http://schemas.microsoft.com/office/drawing/2010/main">
        <mc:Choice Requires="a14">
          <p:sp>
            <p:nvSpPr>
              <p:cNvPr id="7" name="文本框 6"/>
              <p:cNvSpPr txBox="1"/>
              <p:nvPr/>
            </p:nvSpPr>
            <p:spPr>
              <a:xfrm>
                <a:off x="2098387" y="3917972"/>
                <a:ext cx="1316386"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𝑠</m:t>
                      </m:r>
                      <m:r>
                        <a:rPr lang="en-US" altLang="zh-CN" i="1" smtClean="0">
                          <a:solidFill>
                            <a:srgbClr val="002060"/>
                          </a:solidFill>
                          <a:latin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𝑧</m:t>
                          </m:r>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𝑇𝑧</m:t>
                          </m:r>
                        </m:den>
                      </m:f>
                    </m:oMath>
                  </m:oMathPara>
                </a14:m>
                <a:endParaRPr lang="zh-CN" altLang="en-US" dirty="0">
                  <a:solidFill>
                    <a:srgbClr val="00206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098387" y="3917972"/>
                <a:ext cx="1316386" cy="69147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07704" y="4944424"/>
                <a:ext cx="2952328" cy="7109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𝑫</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𝒛</m:t>
                          </m:r>
                        </m:e>
                      </m:d>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𝑫</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𝒔</m:t>
                              </m:r>
                              <m:r>
                                <a:rPr lang="en-US" altLang="zh-CN" b="1" i="1" smtClean="0">
                                  <a:solidFill>
                                    <a:srgbClr val="FF0000"/>
                                  </a:solidFill>
                                  <a:latin typeface="Cambria Math" panose="02040503050406030204" pitchFamily="18" charset="0"/>
                                </a:rPr>
                                <m:t>)</m:t>
                              </m:r>
                            </m:e>
                          </m:d>
                        </m:e>
                        <m:sub>
                          <m:r>
                            <a:rPr lang="en-US" altLang="zh-CN" b="1" i="1">
                              <a:solidFill>
                                <a:srgbClr val="FF0000"/>
                              </a:solidFill>
                              <a:latin typeface="Cambria Math" panose="02040503050406030204" pitchFamily="18" charset="0"/>
                            </a:rPr>
                            <m:t>𝒔</m:t>
                          </m:r>
                          <m:r>
                            <a:rPr lang="en-US" altLang="zh-CN" b="1"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num>
                            <m:den>
                              <m:r>
                                <a:rPr lang="en-US" altLang="zh-CN" b="1" i="1" smtClean="0">
                                  <a:solidFill>
                                    <a:srgbClr val="FF0000"/>
                                  </a:solidFill>
                                  <a:latin typeface="Cambria Math" panose="02040503050406030204" pitchFamily="18" charset="0"/>
                                </a:rPr>
                                <m:t>𝑻</m:t>
                              </m:r>
                              <m:r>
                                <a:rPr lang="en-US" altLang="zh-CN" b="1" i="1">
                                  <a:solidFill>
                                    <a:srgbClr val="FF0000"/>
                                  </a:solidFill>
                                  <a:latin typeface="Cambria Math" panose="02040503050406030204" pitchFamily="18" charset="0"/>
                                </a:rPr>
                                <m:t>𝒛</m:t>
                              </m:r>
                            </m:den>
                          </m:f>
                        </m:sub>
                      </m:sSub>
                    </m:oMath>
                  </m:oMathPara>
                </a14:m>
                <a:endParaRPr lang="zh-CN" altLang="en-US" b="1" dirty="0">
                  <a:solidFill>
                    <a:schemeClr val="bg2"/>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907704" y="4944424"/>
                <a:ext cx="2952328" cy="7109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539676" y="2761556"/>
                <a:ext cx="3337709" cy="694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𝑧</m:t>
                      </m:r>
                      <m:r>
                        <a:rPr lang="en-US" altLang="zh-CN" b="0" i="1" smtClean="0">
                          <a:solidFill>
                            <a:schemeClr val="bg1"/>
                          </a:solidFill>
                          <a:latin typeface="Cambria Math" panose="02040503050406030204" pitchFamily="18" charset="0"/>
                        </a:rPr>
                        <m:t>=</m:t>
                      </m:r>
                      <m:sSup>
                        <m:sSupPr>
                          <m:ctrlPr>
                            <a:rPr lang="en-US" altLang="zh-CN" i="1" smtClean="0">
                              <a:solidFill>
                                <a:srgbClr val="002060"/>
                              </a:solidFill>
                              <a:latin typeface="Cambria Math" panose="02040503050406030204" pitchFamily="18" charset="0"/>
                            </a:rPr>
                          </m:ctrlPr>
                        </m:sSupPr>
                        <m:e>
                          <m:r>
                            <a:rPr lang="en-US" altLang="zh-CN" i="1" smtClean="0">
                              <a:solidFill>
                                <a:srgbClr val="002060"/>
                              </a:solidFill>
                              <a:latin typeface="Cambria Math" panose="02040503050406030204" pitchFamily="18" charset="0"/>
                            </a:rPr>
                            <m:t>𝑒</m:t>
                          </m:r>
                        </m:e>
                        <m:sup>
                          <m:r>
                            <a:rPr lang="en-US" altLang="zh-CN" b="0" i="1" smtClean="0">
                              <a:solidFill>
                                <a:srgbClr val="002060"/>
                              </a:solidFill>
                              <a:latin typeface="Cambria Math" panose="02040503050406030204" pitchFamily="18" charset="0"/>
                            </a:rPr>
                            <m:t>𝑠𝑇</m:t>
                          </m:r>
                        </m:sup>
                      </m:sSup>
                      <m:r>
                        <a:rPr lang="en-US" altLang="zh-CN" i="1" smtClean="0">
                          <a:solidFill>
                            <a:srgbClr val="002060"/>
                          </a:solidFill>
                          <a:latin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sSup>
                            <m:sSupPr>
                              <m:ctrlPr>
                                <a:rPr lang="en-US" altLang="zh-CN" i="1">
                                  <a:solidFill>
                                    <a:srgbClr val="002060"/>
                                  </a:solidFill>
                                  <a:latin typeface="Cambria Math" panose="02040503050406030204" pitchFamily="18" charset="0"/>
                                </a:rPr>
                              </m:ctrlPr>
                            </m:sSupPr>
                            <m:e>
                              <m:r>
                                <a:rPr lang="en-US" altLang="zh-CN" i="1">
                                  <a:solidFill>
                                    <a:srgbClr val="002060"/>
                                  </a:solidFill>
                                  <a:latin typeface="Cambria Math" panose="02040503050406030204" pitchFamily="18" charset="0"/>
                                </a:rPr>
                                <m:t>𝑒</m:t>
                              </m:r>
                            </m:e>
                            <m:sup>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𝑠𝑇</m:t>
                              </m:r>
                            </m:sup>
                          </m:sSup>
                        </m:den>
                      </m:f>
                      <m:r>
                        <a:rPr lang="en-US" altLang="zh-CN" i="1" smtClean="0">
                          <a:solidFill>
                            <a:srgbClr val="002060"/>
                          </a:solidFill>
                          <a:latin typeface="Cambria Math" panose="02040503050406030204" pitchFamily="18" charset="0"/>
                          <a:ea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1</m:t>
                          </m:r>
                        </m:num>
                        <m:den>
                          <m:r>
                            <a:rPr lang="en-US" altLang="zh-CN" i="1">
                              <a:solidFill>
                                <a:srgbClr val="002060"/>
                              </a:solidFill>
                              <a:latin typeface="Cambria Math" panose="02040503050406030204" pitchFamily="18" charset="0"/>
                            </a:rPr>
                            <m:t>1</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𝑠𝑇</m:t>
                          </m:r>
                        </m:den>
                      </m:f>
                    </m:oMath>
                  </m:oMathPara>
                </a14:m>
                <a:endParaRPr lang="zh-CN" altLang="en-US" dirty="0">
                  <a:solidFill>
                    <a:srgbClr val="00206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539676" y="2761556"/>
                <a:ext cx="3337709" cy="69403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438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D269F06-A852-4A0E-BE5F-22C3B918115E}"/>
                  </a:ext>
                </a:extLst>
              </p:cNvPr>
              <p:cNvSpPr/>
              <p:nvPr/>
            </p:nvSpPr>
            <p:spPr>
              <a:xfrm>
                <a:off x="706182" y="1484784"/>
                <a:ext cx="8424936" cy="4028410"/>
              </a:xfrm>
              <a:prstGeom prst="rect">
                <a:avLst/>
              </a:prstGeom>
            </p:spPr>
            <p:txBody>
              <a:bodyPr wrap="square">
                <a:spAutoFit/>
              </a:bodyPr>
              <a:lstStyle/>
              <a:p>
                <a:pPr marL="342900" indent="-342900" algn="just">
                  <a:spcAft>
                    <a:spcPts val="0"/>
                  </a:spcAft>
                  <a:buClr>
                    <a:schemeClr val="bg1"/>
                  </a:buClr>
                  <a:buFont typeface="Wingdings" panose="05000000000000000000" pitchFamily="2" charset="2"/>
                  <a:buChar char="Ø"/>
                </a:pPr>
                <a:r>
                  <a:rPr lang="zh-CN" altLang="en-US" b="1" dirty="0">
                    <a:solidFill>
                      <a:srgbClr val="FF0000"/>
                    </a:solidFill>
                    <a:latin typeface="+mn-ea"/>
                  </a:rPr>
                  <a:t>后向差分法、前向差分也可由数值微分</a:t>
                </a:r>
                <a:r>
                  <a:rPr lang="zh-CN" altLang="en-US" b="1" dirty="0" smtClean="0">
                    <a:solidFill>
                      <a:srgbClr val="002060"/>
                    </a:solidFill>
                    <a:latin typeface="+mn-ea"/>
                  </a:rPr>
                  <a:t>中得到。</a:t>
                </a:r>
                <a:endParaRPr lang="en-US" altLang="zh-CN" b="1" dirty="0">
                  <a:solidFill>
                    <a:srgbClr val="002060"/>
                  </a:solidFill>
                  <a:latin typeface="+mn-ea"/>
                </a:endParaRPr>
              </a:p>
              <a:p>
                <a:pPr algn="just">
                  <a:spcAft>
                    <a:spcPts val="0"/>
                  </a:spcAft>
                  <a:buClr>
                    <a:schemeClr val="bg1"/>
                  </a:buClr>
                </a:pPr>
                <a:endParaRPr lang="en-US" altLang="zh-CN" kern="100" dirty="0">
                  <a:solidFill>
                    <a:srgbClr val="002060"/>
                  </a:solidFill>
                  <a:cs typeface="Times New Roman" panose="02020603050405020304" pitchFamily="18" charset="0"/>
                </a:endParaRPr>
              </a:p>
              <a:p>
                <a:pPr marL="342900" indent="-342900" algn="just">
                  <a:spcAft>
                    <a:spcPts val="0"/>
                  </a:spcAft>
                  <a:buClr>
                    <a:schemeClr val="bg1"/>
                  </a:buClr>
                  <a:buFont typeface="Wingdings" panose="05000000000000000000" pitchFamily="2" charset="2"/>
                  <a:buChar char="Ø"/>
                </a:pPr>
                <a:r>
                  <a:rPr lang="zh-CN" altLang="zh-CN" b="1" kern="100" dirty="0">
                    <a:solidFill>
                      <a:srgbClr val="002060"/>
                    </a:solidFill>
                    <a:cs typeface="Times New Roman" panose="02020603050405020304" pitchFamily="18" charset="0"/>
                  </a:rPr>
                  <a:t>采用前向差分近似导数（欧拉法）：</a:t>
                </a:r>
                <a:endParaRPr lang="zh-CN" altLang="zh-CN" b="1" kern="100" dirty="0">
                  <a:solidFill>
                    <a:srgbClr val="002060"/>
                  </a:solidFill>
                  <a:latin typeface="Calibri" panose="020F0502020204030204" pitchFamily="34" charset="0"/>
                  <a:cs typeface="Times New Roman" panose="02020603050405020304" pitchFamily="18" charset="0"/>
                </a:endParaRPr>
              </a:p>
              <a:p>
                <a:pPr algn="just">
                  <a:spcAft>
                    <a:spcPts val="0"/>
                  </a:spcAft>
                  <a:buClr>
                    <a:schemeClr val="bg1"/>
                  </a:buClr>
                </a:pPr>
                <a:r>
                  <a:rPr lang="en-US" altLang="zh-CN" kern="100" dirty="0">
                    <a:solidFill>
                      <a:srgbClr val="002060"/>
                    </a:solidFill>
                    <a:cs typeface="Times New Roman" panose="02020603050405020304" pitchFamily="18" charset="0"/>
                  </a:rPr>
                  <a:t>			</a:t>
                </a:r>
                <a14:m>
                  <m:oMath xmlns:m="http://schemas.openxmlformats.org/officeDocument/2006/math">
                    <m:f>
                      <m:fPr>
                        <m:ctrlPr>
                          <a:rPr lang="zh-CN" altLang="zh-CN"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b="0" kern="100" smtClean="0">
                            <a:solidFill>
                              <a:srgbClr val="002060"/>
                            </a:solidFill>
                            <a:latin typeface="Cambria Math" panose="02040503050406030204" pitchFamily="18" charset="0"/>
                            <a:cs typeface="Times New Roman" panose="02020603050405020304" pitchFamily="18" charset="0"/>
                          </a:rPr>
                          <m:t>d</m:t>
                        </m:r>
                        <m:r>
                          <a:rPr lang="en-US" altLang="zh-CN" b="0" i="1" kern="100" smtClean="0">
                            <a:solidFill>
                              <a:srgbClr val="002060"/>
                            </a:solidFill>
                            <a:latin typeface="Cambria Math" panose="02040503050406030204" pitchFamily="18" charset="0"/>
                            <a:cs typeface="Times New Roman" panose="02020603050405020304" pitchFamily="18" charset="0"/>
                          </a:rPr>
                          <m:t>𝑢</m:t>
                        </m:r>
                        <m:r>
                          <m:rPr>
                            <m:nor/>
                          </m:rPr>
                          <a:rPr lang="en-US" altLang="zh-CN"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𝑡</m:t>
                        </m:r>
                        <m:r>
                          <m:rPr>
                            <m:nor/>
                          </m:rPr>
                          <a:rPr lang="en-US" altLang="zh-CN" kern="100">
                            <a:solidFill>
                              <a:srgbClr val="002060"/>
                            </a:solidFill>
                            <a:cs typeface="Times New Roman" panose="02020603050405020304" pitchFamily="18" charset="0"/>
                          </a:rPr>
                          <m:t>)</m:t>
                        </m:r>
                      </m:num>
                      <m:den>
                        <m:r>
                          <m:rPr>
                            <m:sty m:val="p"/>
                          </m:rPr>
                          <a:rPr lang="en-US" altLang="zh-CN" b="0" kern="100" smtClean="0">
                            <a:solidFill>
                              <a:srgbClr val="002060"/>
                            </a:solidFill>
                            <a:latin typeface="Cambria Math" panose="02040503050406030204" pitchFamily="18" charset="0"/>
                            <a:cs typeface="Times New Roman" panose="02020603050405020304" pitchFamily="18" charset="0"/>
                          </a:rPr>
                          <m:t>d</m:t>
                        </m:r>
                        <m:r>
                          <a:rPr lang="en-US" altLang="zh-CN" b="0" i="1" kern="100" smtClean="0">
                            <a:solidFill>
                              <a:srgbClr val="002060"/>
                            </a:solidFill>
                            <a:latin typeface="Cambria Math" panose="02040503050406030204" pitchFamily="18" charset="0"/>
                            <a:cs typeface="Times New Roman" panose="02020603050405020304" pitchFamily="18" charset="0"/>
                          </a:rPr>
                          <m:t>𝑡</m:t>
                        </m:r>
                      </m:den>
                    </m:f>
                    <m:r>
                      <a:rPr lang="en-US" altLang="zh-CN" b="0" i="1" kern="100" smtClean="0">
                        <a:solidFill>
                          <a:srgbClr val="002060"/>
                        </a:solidFill>
                        <a:latin typeface="Cambria Math" panose="02040503050406030204" pitchFamily="18" charset="0"/>
                        <a:cs typeface="Times New Roman" panose="02020603050405020304" pitchFamily="18" charset="0"/>
                      </a:rPr>
                      <m:t> </m:t>
                    </m:r>
                  </m:oMath>
                </a14:m>
                <a:r>
                  <a:rPr lang="en-US" altLang="zh-CN" kern="100" dirty="0">
                    <a:solidFill>
                      <a:srgbClr val="002060"/>
                    </a:solidFill>
                    <a:cs typeface="Times New Roman" panose="02020603050405020304" pitchFamily="18" charset="0"/>
                  </a:rPr>
                  <a:t>≈</a:t>
                </a:r>
                <a14:m>
                  <m:oMath xmlns:m="http://schemas.openxmlformats.org/officeDocument/2006/math">
                    <m:r>
                      <a:rPr lang="en-US" altLang="zh-CN" b="0" kern="100" smtClean="0">
                        <a:solidFill>
                          <a:srgbClr val="002060"/>
                        </a:solidFill>
                        <a:latin typeface="Cambria Math" panose="02040503050406030204" pitchFamily="18" charset="0"/>
                        <a:cs typeface="Times New Roman" panose="02020603050405020304" pitchFamily="18" charset="0"/>
                      </a:rPr>
                      <m:t> </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kern="100" smtClean="0">
                            <a:solidFill>
                              <a:srgbClr val="002060"/>
                            </a:solidFill>
                            <a:latin typeface="Cambria Math" panose="02040503050406030204" pitchFamily="18" charset="0"/>
                            <a:cs typeface="Times New Roman" panose="02020603050405020304" pitchFamily="18" charset="0"/>
                          </a:rPr>
                          <m:t>𝑢</m:t>
                        </m:r>
                        <m:r>
                          <m:rPr>
                            <m:nor/>
                          </m:rPr>
                          <a:rPr lang="en-US" altLang="zh-CN"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𝑘</m:t>
                        </m:r>
                        <m:r>
                          <a:rPr lang="en-US" altLang="zh-CN" b="0" i="1" kern="100" smtClean="0">
                            <a:solidFill>
                              <a:srgbClr val="002060"/>
                            </a:solidFill>
                            <a:latin typeface="Cambria Math" panose="02040503050406030204" pitchFamily="18" charset="0"/>
                            <a:cs typeface="Times New Roman" panose="02020603050405020304" pitchFamily="18" charset="0"/>
                          </a:rPr>
                          <m:t>+1</m:t>
                        </m:r>
                        <m:r>
                          <m:rPr>
                            <m:nor/>
                          </m:rPr>
                          <a:rPr lang="en-US" altLang="zh-CN" kern="100">
                            <a:solidFill>
                              <a:srgbClr val="002060"/>
                            </a:solidFill>
                            <a:cs typeface="Times New Roman" panose="02020603050405020304" pitchFamily="18" charset="0"/>
                          </a:rPr>
                          <m:t>)</m:t>
                        </m:r>
                        <m:r>
                          <m:rPr>
                            <m:nor/>
                          </m:rPr>
                          <a:rPr lang="en-US" altLang="zh-CN" i="1"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𝑢</m:t>
                        </m:r>
                        <m:r>
                          <m:rPr>
                            <m:nor/>
                          </m:rPr>
                          <a:rPr lang="en-US" altLang="zh-CN"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𝑘</m:t>
                        </m:r>
                        <m:r>
                          <m:rPr>
                            <m:nor/>
                          </m:rPr>
                          <a:rPr lang="en-US" altLang="zh-CN" kern="100">
                            <a:solidFill>
                              <a:srgbClr val="002060"/>
                            </a:solidFill>
                            <a:cs typeface="Times New Roman" panose="02020603050405020304" pitchFamily="18" charset="0"/>
                          </a:rPr>
                          <m:t>)</m:t>
                        </m:r>
                      </m:num>
                      <m:den>
                        <m:r>
                          <a:rPr lang="en-US" altLang="zh-CN" b="0" i="1" kern="100" smtClean="0">
                            <a:solidFill>
                              <a:srgbClr val="002060"/>
                            </a:solidFill>
                            <a:latin typeface="Cambria Math" panose="02040503050406030204" pitchFamily="18" charset="0"/>
                            <a:cs typeface="Times New Roman" panose="02020603050405020304" pitchFamily="18" charset="0"/>
                          </a:rPr>
                          <m:t>𝑇</m:t>
                        </m:r>
                      </m:den>
                    </m:f>
                    <m:r>
                      <a:rPr lang="en-US" altLang="zh-CN" b="0" kern="100" smtClean="0">
                        <a:solidFill>
                          <a:srgbClr val="002060"/>
                        </a:solidFill>
                        <a:latin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kern="100" smtClean="0">
                            <a:solidFill>
                              <a:srgbClr val="002060"/>
                            </a:solidFill>
                            <a:latin typeface="Cambria Math" panose="02040503050406030204" pitchFamily="18" charset="0"/>
                            <a:cs typeface="Times New Roman" panose="02020603050405020304" pitchFamily="18" charset="0"/>
                          </a:rPr>
                          <m:t>𝑧</m:t>
                        </m:r>
                        <m:r>
                          <a:rPr lang="en-US" altLang="zh-CN" b="0" i="1" kern="100" smtClean="0">
                            <a:solidFill>
                              <a:srgbClr val="002060"/>
                            </a:solidFill>
                            <a:latin typeface="Cambria Math" panose="02040503050406030204" pitchFamily="18" charset="0"/>
                            <a:cs typeface="Times New Roman" panose="02020603050405020304" pitchFamily="18" charset="0"/>
                          </a:rPr>
                          <m:t>−1</m:t>
                        </m:r>
                      </m:num>
                      <m:den>
                        <m:r>
                          <a:rPr lang="en-US" altLang="zh-CN" b="0" i="1" kern="100" smtClean="0">
                            <a:solidFill>
                              <a:srgbClr val="002060"/>
                            </a:solidFill>
                            <a:latin typeface="Cambria Math" panose="02040503050406030204" pitchFamily="18" charset="0"/>
                            <a:cs typeface="Times New Roman" panose="02020603050405020304" pitchFamily="18" charset="0"/>
                          </a:rPr>
                          <m:t>𝑇</m:t>
                        </m:r>
                      </m:den>
                    </m:f>
                    <m:r>
                      <a:rPr lang="en-US" altLang="zh-CN" b="0" i="1" kern="100" smtClean="0">
                        <a:solidFill>
                          <a:srgbClr val="002060"/>
                        </a:solidFill>
                        <a:latin typeface="Cambria Math" panose="02040503050406030204" pitchFamily="18" charset="0"/>
                        <a:cs typeface="Times New Roman" panose="02020603050405020304" pitchFamily="18" charset="0"/>
                      </a:rPr>
                      <m:t>𝑢</m:t>
                    </m:r>
                    <m:r>
                      <a:rPr lang="en-US" altLang="zh-CN" b="0" i="1" kern="100" smtClean="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𝑘</m:t>
                    </m:r>
                    <m:r>
                      <a:rPr lang="en-US" altLang="zh-CN" b="0" i="1" kern="100" smtClean="0">
                        <a:solidFill>
                          <a:srgbClr val="002060"/>
                        </a:solidFill>
                        <a:latin typeface="Cambria Math" panose="02040503050406030204" pitchFamily="18" charset="0"/>
                        <a:cs typeface="Times New Roman" panose="02020603050405020304" pitchFamily="18" charset="0"/>
                      </a:rPr>
                      <m:t>)</m:t>
                    </m:r>
                  </m:oMath>
                </a14:m>
                <a:r>
                  <a:rPr lang="en-US" altLang="zh-CN" kern="100" dirty="0">
                    <a:solidFill>
                      <a:srgbClr val="002060"/>
                    </a:solidFill>
                    <a:cs typeface="Times New Roman" panose="02020603050405020304" pitchFamily="18" charset="0"/>
                  </a:rPr>
                  <a:t>			 						</a:t>
                </a:r>
              </a:p>
              <a:p>
                <a:pPr marL="342900" indent="-342900" algn="just">
                  <a:spcAft>
                    <a:spcPts val="0"/>
                  </a:spcAft>
                  <a:buClr>
                    <a:schemeClr val="bg1"/>
                  </a:buClr>
                  <a:buFont typeface="Wingdings" panose="05000000000000000000" pitchFamily="2" charset="2"/>
                  <a:buChar char="Ø"/>
                </a:pPr>
                <a:r>
                  <a:rPr lang="zh-CN" altLang="zh-CN" b="1" kern="100" dirty="0">
                    <a:solidFill>
                      <a:srgbClr val="002060"/>
                    </a:solidFill>
                    <a:cs typeface="Times New Roman" panose="02020603050405020304" pitchFamily="18" charset="0"/>
                  </a:rPr>
                  <a:t>采用后向差分近似导数：</a:t>
                </a:r>
                <a:r>
                  <a:rPr lang="zh-CN" altLang="zh-CN" b="1" kern="1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endParaRPr lang="zh-CN" altLang="zh-CN" b="1" kern="100" dirty="0">
                  <a:solidFill>
                    <a:srgbClr val="002060"/>
                  </a:solidFill>
                  <a:latin typeface="Calibri" panose="020F0502020204030204" pitchFamily="34" charset="0"/>
                  <a:cs typeface="Times New Roman" panose="02020603050405020304" pitchFamily="18" charset="0"/>
                </a:endParaRPr>
              </a:p>
              <a:p>
                <a:pPr algn="just">
                  <a:spcAft>
                    <a:spcPts val="0"/>
                  </a:spcAft>
                  <a:buClr>
                    <a:schemeClr val="bg1"/>
                  </a:buClr>
                </a:pPr>
                <a:r>
                  <a:rPr lang="en-US" altLang="zh-CN" kern="100" dirty="0">
                    <a:solidFill>
                      <a:srgbClr val="002060"/>
                    </a:solidFill>
                    <a:cs typeface="Times New Roman" panose="02020603050405020304" pitchFamily="18" charset="0"/>
                  </a:rPr>
                  <a:t>			</a:t>
                </a:r>
                <a14:m>
                  <m:oMath xmlns:m="http://schemas.openxmlformats.org/officeDocument/2006/math">
                    <m:f>
                      <m:fPr>
                        <m:ctrlPr>
                          <a:rPr lang="zh-CN" altLang="zh-CN"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b="0" kern="100" smtClean="0">
                            <a:solidFill>
                              <a:srgbClr val="002060"/>
                            </a:solidFill>
                            <a:latin typeface="Cambria Math" panose="02040503050406030204" pitchFamily="18" charset="0"/>
                            <a:cs typeface="Times New Roman" panose="02020603050405020304" pitchFamily="18" charset="0"/>
                          </a:rPr>
                          <m:t>d</m:t>
                        </m:r>
                        <m:r>
                          <a:rPr lang="en-US" altLang="zh-CN" b="0" i="1" kern="100" smtClean="0">
                            <a:solidFill>
                              <a:srgbClr val="002060"/>
                            </a:solidFill>
                            <a:latin typeface="Cambria Math" panose="02040503050406030204" pitchFamily="18" charset="0"/>
                            <a:cs typeface="Times New Roman" panose="02020603050405020304" pitchFamily="18" charset="0"/>
                          </a:rPr>
                          <m:t>𝑢</m:t>
                        </m:r>
                        <m:r>
                          <m:rPr>
                            <m:nor/>
                          </m:rPr>
                          <a:rPr lang="en-US" altLang="zh-CN"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𝑡</m:t>
                        </m:r>
                        <m:r>
                          <m:rPr>
                            <m:nor/>
                          </m:rPr>
                          <a:rPr lang="en-US" altLang="zh-CN" kern="100">
                            <a:solidFill>
                              <a:srgbClr val="002060"/>
                            </a:solidFill>
                            <a:cs typeface="Times New Roman" panose="02020603050405020304" pitchFamily="18" charset="0"/>
                          </a:rPr>
                          <m:t>)</m:t>
                        </m:r>
                      </m:num>
                      <m:den>
                        <m:r>
                          <m:rPr>
                            <m:sty m:val="p"/>
                          </m:rPr>
                          <a:rPr lang="en-US" altLang="zh-CN" b="0" kern="100" smtClean="0">
                            <a:solidFill>
                              <a:srgbClr val="002060"/>
                            </a:solidFill>
                            <a:latin typeface="Cambria Math" panose="02040503050406030204" pitchFamily="18" charset="0"/>
                            <a:cs typeface="Times New Roman" panose="02020603050405020304" pitchFamily="18" charset="0"/>
                          </a:rPr>
                          <m:t>d</m:t>
                        </m:r>
                        <m:r>
                          <a:rPr lang="en-US" altLang="zh-CN" b="0" i="1" kern="100" smtClean="0">
                            <a:solidFill>
                              <a:srgbClr val="002060"/>
                            </a:solidFill>
                            <a:latin typeface="Cambria Math" panose="02040503050406030204" pitchFamily="18" charset="0"/>
                            <a:cs typeface="Times New Roman" panose="02020603050405020304" pitchFamily="18" charset="0"/>
                          </a:rPr>
                          <m:t>𝑡</m:t>
                        </m:r>
                      </m:den>
                    </m:f>
                    <m:r>
                      <a:rPr lang="en-US" altLang="zh-CN" b="0" i="1" kern="100" smtClean="0">
                        <a:solidFill>
                          <a:srgbClr val="002060"/>
                        </a:solidFill>
                        <a:latin typeface="Cambria Math" panose="02040503050406030204" pitchFamily="18" charset="0"/>
                        <a:cs typeface="Times New Roman" panose="02020603050405020304" pitchFamily="18" charset="0"/>
                      </a:rPr>
                      <m:t> </m:t>
                    </m:r>
                  </m:oMath>
                </a14:m>
                <a:r>
                  <a:rPr lang="en-US" altLang="zh-CN" kern="100" dirty="0">
                    <a:solidFill>
                      <a:srgbClr val="002060"/>
                    </a:solidFill>
                    <a:cs typeface="Times New Roman" panose="02020603050405020304" pitchFamily="18" charset="0"/>
                  </a:rPr>
                  <a:t>≈</a:t>
                </a:r>
                <a14:m>
                  <m:oMath xmlns:m="http://schemas.openxmlformats.org/officeDocument/2006/math">
                    <m:r>
                      <a:rPr lang="en-US" altLang="zh-CN" b="0" kern="100" smtClean="0">
                        <a:solidFill>
                          <a:srgbClr val="002060"/>
                        </a:solidFill>
                        <a:latin typeface="Cambria Math" panose="02040503050406030204" pitchFamily="18" charset="0"/>
                        <a:cs typeface="Times New Roman" panose="02020603050405020304" pitchFamily="18" charset="0"/>
                      </a:rPr>
                      <m:t> </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kern="100" smtClean="0">
                            <a:solidFill>
                              <a:srgbClr val="002060"/>
                            </a:solidFill>
                            <a:latin typeface="Cambria Math" panose="02040503050406030204" pitchFamily="18" charset="0"/>
                            <a:cs typeface="Times New Roman" panose="02020603050405020304" pitchFamily="18" charset="0"/>
                          </a:rPr>
                          <m:t>𝑢</m:t>
                        </m:r>
                        <m:r>
                          <m:rPr>
                            <m:nor/>
                          </m:rPr>
                          <a:rPr lang="en-US" altLang="zh-CN"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𝑘</m:t>
                        </m:r>
                        <m:r>
                          <m:rPr>
                            <m:nor/>
                          </m:rPr>
                          <a:rPr lang="en-US" altLang="zh-CN" kern="100">
                            <a:solidFill>
                              <a:srgbClr val="002060"/>
                            </a:solidFill>
                            <a:cs typeface="Times New Roman" panose="02020603050405020304" pitchFamily="18" charset="0"/>
                          </a:rPr>
                          <m:t>)</m:t>
                        </m:r>
                        <m:r>
                          <m:rPr>
                            <m:nor/>
                          </m:rPr>
                          <a:rPr lang="en-US" altLang="zh-CN" i="1"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𝑢</m:t>
                        </m:r>
                        <m:r>
                          <m:rPr>
                            <m:nor/>
                          </m:rPr>
                          <a:rPr lang="en-US" altLang="zh-CN" kern="100">
                            <a:solidFill>
                              <a:srgbClr val="002060"/>
                            </a:solidFill>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𝑘</m:t>
                        </m:r>
                        <m:r>
                          <a:rPr lang="en-US" altLang="zh-CN" b="0" i="1" kern="100" smtClean="0">
                            <a:solidFill>
                              <a:srgbClr val="002060"/>
                            </a:solidFill>
                            <a:latin typeface="Cambria Math" panose="02040503050406030204" pitchFamily="18" charset="0"/>
                            <a:cs typeface="Times New Roman" panose="02020603050405020304" pitchFamily="18" charset="0"/>
                          </a:rPr>
                          <m:t>−1</m:t>
                        </m:r>
                        <m:r>
                          <m:rPr>
                            <m:nor/>
                          </m:rPr>
                          <a:rPr lang="en-US" altLang="zh-CN" kern="100">
                            <a:solidFill>
                              <a:srgbClr val="002060"/>
                            </a:solidFill>
                            <a:cs typeface="Times New Roman" panose="02020603050405020304" pitchFamily="18" charset="0"/>
                          </a:rPr>
                          <m:t>)</m:t>
                        </m:r>
                      </m:num>
                      <m:den>
                        <m:r>
                          <a:rPr lang="en-US" altLang="zh-CN" b="0" i="1" kern="100" smtClean="0">
                            <a:solidFill>
                              <a:srgbClr val="002060"/>
                            </a:solidFill>
                            <a:latin typeface="Cambria Math" panose="02040503050406030204" pitchFamily="18" charset="0"/>
                            <a:cs typeface="Times New Roman" panose="02020603050405020304" pitchFamily="18" charset="0"/>
                          </a:rPr>
                          <m:t>𝑇</m:t>
                        </m:r>
                      </m:den>
                    </m:f>
                    <m:r>
                      <a:rPr lang="en-US" altLang="zh-CN" b="0" kern="100" smtClean="0">
                        <a:solidFill>
                          <a:srgbClr val="002060"/>
                        </a:solidFill>
                        <a:latin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kern="100" smtClean="0">
                            <a:solidFill>
                              <a:srgbClr val="002060"/>
                            </a:solidFill>
                            <a:latin typeface="Cambria Math" panose="02040503050406030204" pitchFamily="18" charset="0"/>
                            <a:cs typeface="Times New Roman" panose="02020603050405020304" pitchFamily="18" charset="0"/>
                          </a:rPr>
                          <m:t>𝑧</m:t>
                        </m:r>
                        <m:r>
                          <a:rPr lang="en-US" altLang="zh-CN" b="0" i="1" kern="100" smtClean="0">
                            <a:solidFill>
                              <a:srgbClr val="002060"/>
                            </a:solidFill>
                            <a:latin typeface="Cambria Math" panose="02040503050406030204" pitchFamily="18" charset="0"/>
                            <a:cs typeface="Times New Roman" panose="02020603050405020304" pitchFamily="18" charset="0"/>
                          </a:rPr>
                          <m:t>−1</m:t>
                        </m:r>
                      </m:num>
                      <m:den>
                        <m:r>
                          <a:rPr lang="en-US" altLang="zh-CN" b="0" i="1" kern="100" smtClean="0">
                            <a:solidFill>
                              <a:srgbClr val="002060"/>
                            </a:solidFill>
                            <a:latin typeface="Cambria Math" panose="02040503050406030204" pitchFamily="18" charset="0"/>
                            <a:cs typeface="Times New Roman" panose="02020603050405020304" pitchFamily="18" charset="0"/>
                          </a:rPr>
                          <m:t>𝑇𝑧</m:t>
                        </m:r>
                      </m:den>
                    </m:f>
                    <m:r>
                      <a:rPr lang="en-US" altLang="zh-CN" b="0" i="1" kern="100" smtClean="0">
                        <a:solidFill>
                          <a:srgbClr val="002060"/>
                        </a:solidFill>
                        <a:latin typeface="Cambria Math" panose="02040503050406030204" pitchFamily="18" charset="0"/>
                        <a:cs typeface="Times New Roman" panose="02020603050405020304" pitchFamily="18" charset="0"/>
                      </a:rPr>
                      <m:t>𝑢</m:t>
                    </m:r>
                    <m:r>
                      <a:rPr lang="en-US" altLang="zh-CN" b="0" i="1" kern="100" smtClean="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𝑘</m:t>
                    </m:r>
                    <m:r>
                      <a:rPr lang="en-US" altLang="zh-CN" b="0" i="1" kern="100" smtClean="0">
                        <a:solidFill>
                          <a:srgbClr val="002060"/>
                        </a:solidFill>
                        <a:latin typeface="Cambria Math" panose="02040503050406030204" pitchFamily="18" charset="0"/>
                        <a:cs typeface="Times New Roman" panose="02020603050405020304" pitchFamily="18" charset="0"/>
                      </a:rPr>
                      <m:t>)</m:t>
                    </m:r>
                  </m:oMath>
                </a14:m>
                <a:r>
                  <a:rPr lang="en-US" altLang="zh-CN" kern="100" dirty="0">
                    <a:solidFill>
                      <a:srgbClr val="002060"/>
                    </a:solidFill>
                    <a:cs typeface="Times New Roman" panose="02020603050405020304" pitchFamily="18" charset="0"/>
                  </a:rPr>
                  <a:t> 									</a:t>
                </a:r>
              </a:p>
              <a:p>
                <a:pPr marL="342900" indent="-342900" algn="just">
                  <a:spcAft>
                    <a:spcPts val="0"/>
                  </a:spcAft>
                  <a:buClr>
                    <a:schemeClr val="bg1"/>
                  </a:buClr>
                  <a:buFont typeface="Wingdings" panose="05000000000000000000" pitchFamily="2" charset="2"/>
                  <a:buChar char="Ø"/>
                </a:pPr>
                <a:r>
                  <a:rPr lang="zh-CN" altLang="zh-CN" b="1" dirty="0">
                    <a:solidFill>
                      <a:srgbClr val="002060"/>
                    </a:solidFill>
                    <a:cs typeface="Times New Roman" panose="02020603050405020304" pitchFamily="18" charset="0"/>
                  </a:rPr>
                  <a:t>在上述变化中，相当于用</a:t>
                </a:r>
                <a:r>
                  <a:rPr lang="en-US" altLang="zh-CN" b="1" dirty="0">
                    <a:solidFill>
                      <a:srgbClr val="002060"/>
                    </a:solidFill>
                  </a:rPr>
                  <a:t>Z</a:t>
                </a:r>
                <a:r>
                  <a:rPr lang="zh-CN" altLang="zh-CN" b="1" dirty="0">
                    <a:solidFill>
                      <a:srgbClr val="002060"/>
                    </a:solidFill>
                    <a:cs typeface="Times New Roman" panose="02020603050405020304" pitchFamily="18" charset="0"/>
                  </a:rPr>
                  <a:t>域的</a:t>
                </a:r>
                <a14:m>
                  <m:oMath xmlns:m="http://schemas.openxmlformats.org/officeDocument/2006/math">
                    <m:f>
                      <m:fPr>
                        <m:ctrlPr>
                          <a:rPr lang="zh-CN" altLang="zh-CN"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solidFill>
                              <a:srgbClr val="FF0000"/>
                            </a:solidFill>
                            <a:latin typeface="Cambria Math" panose="02040503050406030204" pitchFamily="18" charset="0"/>
                            <a:cs typeface="Times New Roman" panose="02020603050405020304" pitchFamily="18" charset="0"/>
                          </a:rPr>
                          <m:t>𝑧</m:t>
                        </m:r>
                        <m:r>
                          <a:rPr lang="en-US" altLang="zh-CN" b="0" i="1" smtClean="0">
                            <a:solidFill>
                              <a:srgbClr val="FF0000"/>
                            </a:solidFill>
                            <a:latin typeface="Cambria Math" panose="02040503050406030204" pitchFamily="18" charset="0"/>
                            <a:cs typeface="Times New Roman" panose="02020603050405020304" pitchFamily="18" charset="0"/>
                          </a:rPr>
                          <m:t>−1</m:t>
                        </m:r>
                      </m:num>
                      <m:den>
                        <m:r>
                          <a:rPr lang="en-US" altLang="zh-CN" b="0" i="1" smtClean="0">
                            <a:solidFill>
                              <a:srgbClr val="FF0000"/>
                            </a:solidFill>
                            <a:latin typeface="Cambria Math" panose="02040503050406030204" pitchFamily="18" charset="0"/>
                            <a:cs typeface="Times New Roman" panose="02020603050405020304" pitchFamily="18" charset="0"/>
                          </a:rPr>
                          <m:t>𝑇</m:t>
                        </m:r>
                      </m:den>
                    </m:f>
                  </m:oMath>
                </a14:m>
                <a:r>
                  <a:rPr lang="zh-CN" altLang="zh-CN" b="1" dirty="0">
                    <a:solidFill>
                      <a:srgbClr val="002060"/>
                    </a:solidFill>
                    <a:cs typeface="Times New Roman" panose="02020603050405020304" pitchFamily="18" charset="0"/>
                  </a:rPr>
                  <a:t>或</a:t>
                </a:r>
                <a14:m>
                  <m:oMath xmlns:m="http://schemas.openxmlformats.org/officeDocument/2006/math">
                    <m:f>
                      <m:fPr>
                        <m:ctrlPr>
                          <a:rPr lang="zh-CN" altLang="zh-CN"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solidFill>
                              <a:srgbClr val="FF0000"/>
                            </a:solidFill>
                            <a:latin typeface="Cambria Math" panose="02040503050406030204" pitchFamily="18" charset="0"/>
                            <a:cs typeface="Times New Roman" panose="02020603050405020304" pitchFamily="18" charset="0"/>
                          </a:rPr>
                          <m:t>𝑧</m:t>
                        </m:r>
                        <m:r>
                          <a:rPr lang="en-US" altLang="zh-CN" b="0" i="1" smtClean="0">
                            <a:solidFill>
                              <a:srgbClr val="FF0000"/>
                            </a:solidFill>
                            <a:latin typeface="Cambria Math" panose="02040503050406030204" pitchFamily="18" charset="0"/>
                            <a:cs typeface="Times New Roman" panose="02020603050405020304" pitchFamily="18" charset="0"/>
                          </a:rPr>
                          <m:t>−1</m:t>
                        </m:r>
                      </m:num>
                      <m:den>
                        <m:r>
                          <a:rPr lang="en-US" altLang="zh-CN" b="0" i="1" smtClean="0">
                            <a:solidFill>
                              <a:srgbClr val="FF0000"/>
                            </a:solidFill>
                            <a:latin typeface="Cambria Math" panose="02040503050406030204" pitchFamily="18" charset="0"/>
                            <a:cs typeface="Times New Roman" panose="02020603050405020304" pitchFamily="18" charset="0"/>
                          </a:rPr>
                          <m:t>𝑇𝑧</m:t>
                        </m:r>
                      </m:den>
                    </m:f>
                  </m:oMath>
                </a14:m>
                <a:r>
                  <a:rPr lang="zh-CN" altLang="zh-CN" b="1" dirty="0">
                    <a:solidFill>
                      <a:srgbClr val="002060"/>
                    </a:solidFill>
                    <a:cs typeface="Times New Roman" panose="02020603050405020304" pitchFamily="18" charset="0"/>
                  </a:rPr>
                  <a:t>代替</a:t>
                </a:r>
                <a:r>
                  <a:rPr lang="en-US" altLang="zh-CN" b="1" dirty="0">
                    <a:solidFill>
                      <a:srgbClr val="002060"/>
                    </a:solidFill>
                  </a:rPr>
                  <a:t>S</a:t>
                </a:r>
                <a:r>
                  <a:rPr lang="zh-CN" altLang="zh-CN" b="1" dirty="0">
                    <a:solidFill>
                      <a:srgbClr val="002060"/>
                    </a:solidFill>
                    <a:cs typeface="Times New Roman" panose="02020603050405020304" pitchFamily="18" charset="0"/>
                  </a:rPr>
                  <a:t>域的</a:t>
                </a:r>
                <a:r>
                  <a:rPr lang="en-US" altLang="zh-CN" b="1" dirty="0">
                    <a:solidFill>
                      <a:srgbClr val="002060"/>
                    </a:solidFill>
                  </a:rPr>
                  <a:t>s</a:t>
                </a:r>
                <a:r>
                  <a:rPr lang="zh-CN" altLang="zh-CN" b="1" dirty="0">
                    <a:solidFill>
                      <a:srgbClr val="002060"/>
                    </a:solidFill>
                    <a:cs typeface="Times New Roman" panose="02020603050405020304" pitchFamily="18" charset="0"/>
                  </a:rPr>
                  <a:t>。</a:t>
                </a:r>
                <a:endParaRPr lang="zh-CN" altLang="en-US" b="1" dirty="0">
                  <a:solidFill>
                    <a:srgbClr val="002060"/>
                  </a:solidFill>
                </a:endParaRPr>
              </a:p>
            </p:txBody>
          </p:sp>
        </mc:Choice>
        <mc:Fallback xmlns="">
          <p:sp>
            <p:nvSpPr>
              <p:cNvPr id="6" name="矩形 5">
                <a:extLst>
                  <a:ext uri="{FF2B5EF4-FFF2-40B4-BE49-F238E27FC236}">
                    <a16:creationId xmlns:a16="http://schemas.microsoft.com/office/drawing/2014/main" id="{FD269F06-A852-4A0E-BE5F-22C3B918115E}"/>
                  </a:ext>
                </a:extLst>
              </p:cNvPr>
              <p:cNvSpPr>
                <a:spLocks noRot="1" noChangeAspect="1" noMove="1" noResize="1" noEditPoints="1" noAdjustHandles="1" noChangeArrowheads="1" noChangeShapeType="1" noTextEdit="1"/>
              </p:cNvSpPr>
              <p:nvPr/>
            </p:nvSpPr>
            <p:spPr>
              <a:xfrm>
                <a:off x="706182" y="1484784"/>
                <a:ext cx="8424936" cy="4028410"/>
              </a:xfrm>
              <a:prstGeom prst="rect">
                <a:avLst/>
              </a:prstGeom>
              <a:blipFill>
                <a:blip r:embed="rId2"/>
                <a:stretch>
                  <a:fillRect l="-1013" t="-1212" b="-6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8764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F0DDCE8-40F6-4B83-A3EC-F2347780EB6C}"/>
                  </a:ext>
                </a:extLst>
              </p:cNvPr>
              <p:cNvSpPr/>
              <p:nvPr/>
            </p:nvSpPr>
            <p:spPr>
              <a:xfrm>
                <a:off x="683568" y="1124744"/>
                <a:ext cx="7920880" cy="5082738"/>
              </a:xfrm>
              <a:prstGeom prst="rect">
                <a:avLst/>
              </a:prstGeom>
            </p:spPr>
            <p:txBody>
              <a:bodyPr wrap="square">
                <a:spAutoFit/>
              </a:bodyPr>
              <a:lstStyle/>
              <a:p>
                <a:pPr indent="267970" algn="just">
                  <a:spcAft>
                    <a:spcPts val="0"/>
                  </a:spcAft>
                </a:pPr>
                <a:r>
                  <a:rPr lang="zh-CN" altLang="zh-CN" b="1" kern="100" dirty="0" smtClean="0">
                    <a:solidFill>
                      <a:srgbClr val="C00000"/>
                    </a:solidFill>
                    <a:cs typeface="Times New Roman" panose="02020603050405020304" pitchFamily="18" charset="0"/>
                  </a:rPr>
                  <a:t>例</a:t>
                </a:r>
                <a:r>
                  <a:rPr lang="zh-CN" altLang="en-US" b="1" kern="100" dirty="0">
                    <a:solidFill>
                      <a:srgbClr val="C00000"/>
                    </a:solidFill>
                    <a:cs typeface="Times New Roman" panose="02020603050405020304" pitchFamily="18" charset="0"/>
                  </a:rPr>
                  <a:t>：</a:t>
                </a:r>
                <a:r>
                  <a:rPr lang="zh-CN" altLang="zh-CN" b="1" kern="100" dirty="0">
                    <a:solidFill>
                      <a:srgbClr val="C00000"/>
                    </a:solidFill>
                    <a:cs typeface="Times New Roman" panose="02020603050405020304" pitchFamily="18" charset="0"/>
                  </a:rPr>
                  <a:t>　</a:t>
                </a:r>
                <a:r>
                  <a:rPr lang="zh-CN" altLang="en-US" b="1" kern="100" dirty="0" smtClean="0">
                    <a:solidFill>
                      <a:srgbClr val="002060"/>
                    </a:solidFill>
                    <a:cs typeface="Times New Roman" panose="02020603050405020304" pitchFamily="18" charset="0"/>
                  </a:rPr>
                  <a:t>用</a:t>
                </a:r>
                <a:r>
                  <a:rPr lang="zh-CN" altLang="zh-CN" b="1" kern="100" dirty="0">
                    <a:solidFill>
                      <a:srgbClr val="002060"/>
                    </a:solidFill>
                    <a:cs typeface="Times New Roman" panose="02020603050405020304" pitchFamily="18" charset="0"/>
                  </a:rPr>
                  <a:t>后向差分求</a:t>
                </a:r>
                <a:r>
                  <a:rPr lang="en-US" altLang="zh-CN"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D(s)=</a:t>
                </a:r>
                <a14:m>
                  <m:oMath xmlns:m="http://schemas.openxmlformats.org/officeDocument/2006/math">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K</m:t>
                        </m:r>
                      </m:num>
                      <m:den>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s</m:t>
                        </m:r>
                        <m:r>
                          <m:rPr>
                            <m:nor/>
                          </m:rPr>
                          <a:rPr lang="en-US" altLang="zh-CN"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s</m:t>
                        </m:r>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r>
                          <m:rPr>
                            <m:nor/>
                          </m:rPr>
                          <a:rPr lang="en-US" altLang="zh-CN"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den>
                    </m:f>
                  </m:oMath>
                </a14:m>
                <a:r>
                  <a:rPr lang="zh-CN" altLang="zh-CN" b="1" kern="100" dirty="0">
                    <a:solidFill>
                      <a:srgbClr val="002060"/>
                    </a:solidFill>
                    <a:cs typeface="Times New Roman" panose="02020603050405020304" pitchFamily="18" charset="0"/>
                  </a:rPr>
                  <a:t>的差分方程。</a:t>
                </a:r>
                <a:endParaRPr lang="en-US" altLang="zh-CN" b="1" kern="100" dirty="0">
                  <a:solidFill>
                    <a:srgbClr val="002060"/>
                  </a:solidFill>
                  <a:cs typeface="Times New Roman" panose="02020603050405020304" pitchFamily="18" charset="0"/>
                </a:endParaRPr>
              </a:p>
              <a:p>
                <a:pPr indent="267970" algn="just">
                  <a:spcAft>
                    <a:spcPts val="0"/>
                  </a:spcAft>
                </a:pPr>
                <a:r>
                  <a:rPr lang="zh-CN" altLang="zh-CN" b="1" kern="100" dirty="0" smtClean="0">
                    <a:solidFill>
                      <a:srgbClr val="C00000"/>
                    </a:solidFill>
                    <a:cs typeface="Times New Roman" panose="02020603050405020304" pitchFamily="18" charset="0"/>
                  </a:rPr>
                  <a:t>解</a:t>
                </a:r>
                <a:r>
                  <a:rPr lang="zh-CN" altLang="zh-CN" b="1" kern="100" dirty="0">
                    <a:solidFill>
                      <a:srgbClr val="C00000"/>
                    </a:solidFill>
                    <a:cs typeface="Times New Roman" panose="02020603050405020304" pitchFamily="18" charset="0"/>
                  </a:rPr>
                  <a:t>：</a:t>
                </a:r>
                <a:endParaRPr lang="en-US" altLang="zh-CN" b="1" kern="100" dirty="0" smtClean="0">
                  <a:solidFill>
                    <a:srgbClr val="002060"/>
                  </a:solidFill>
                  <a:cs typeface="Times New Roman" panose="02020603050405020304" pitchFamily="18" charset="0"/>
                </a:endParaRPr>
              </a:p>
              <a:p>
                <a:pPr indent="267970" algn="just">
                  <a:spcAft>
                    <a:spcPts val="0"/>
                  </a:spcAft>
                </a:pPr>
                <a:r>
                  <a:rPr lang="en-US" altLang="zh-CN" b="1" kern="1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zh-CN" altLang="zh-CN" b="1" kern="1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zh-CN" altLang="zh-CN" b="1" kern="100" dirty="0">
                    <a:solidFill>
                      <a:srgbClr val="002060"/>
                    </a:solidFill>
                    <a:cs typeface="Times New Roman" panose="02020603050405020304" pitchFamily="18" charset="0"/>
                  </a:rPr>
                  <a:t>由</a:t>
                </a:r>
                <a:r>
                  <a:rPr lang="en-US" altLang="zh-CN"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D(z)=</a:t>
                </a:r>
                <a14:m>
                  <m:oMath xmlns:m="http://schemas.openxmlformats.org/officeDocument/2006/math">
                    <m:sSub>
                      <m:sSubPr>
                        <m:ctrlPr>
                          <a:rPr lang="en-US" altLang="zh-CN" b="1" i="1" smtClean="0">
                            <a:solidFill>
                              <a:srgbClr val="FF0000"/>
                            </a:solidFill>
                            <a:latin typeface="Cambria Math" panose="02040503050406030204" pitchFamily="18" charset="0"/>
                          </a:rPr>
                        </m:ctrlPr>
                      </m:sSubPr>
                      <m:e>
                        <m:d>
                          <m:dPr>
                            <m:begChr m:val=""/>
                            <m:endChr m:val="|"/>
                            <m:ctrlPr>
                              <a:rPr lang="en-US" altLang="zh-CN" b="1" i="1">
                                <a:solidFill>
                                  <a:srgbClr val="FF0000"/>
                                </a:solidFill>
                                <a:latin typeface="Cambria Math" panose="02040503050406030204" pitchFamily="18" charset="0"/>
                              </a:rPr>
                            </m:ctrlPr>
                          </m:dPr>
                          <m:e>
                            <m:r>
                              <a:rPr lang="en-US" altLang="zh-CN" b="1" i="0">
                                <a:solidFill>
                                  <a:srgbClr val="FF0000"/>
                                </a:solidFill>
                                <a:latin typeface="Cambria Math" panose="02040503050406030204" pitchFamily="18" charset="0"/>
                              </a:rPr>
                              <m:t>𝐃</m:t>
                            </m:r>
                            <m:r>
                              <a:rPr lang="en-US" altLang="zh-CN" b="1" i="0">
                                <a:solidFill>
                                  <a:srgbClr val="FF0000"/>
                                </a:solidFill>
                                <a:latin typeface="Cambria Math" panose="02040503050406030204" pitchFamily="18" charset="0"/>
                              </a:rPr>
                              <m:t>(</m:t>
                            </m:r>
                            <m:r>
                              <a:rPr lang="en-US" altLang="zh-CN" b="1" i="0">
                                <a:solidFill>
                                  <a:srgbClr val="FF0000"/>
                                </a:solidFill>
                                <a:latin typeface="Cambria Math" panose="02040503050406030204" pitchFamily="18" charset="0"/>
                              </a:rPr>
                              <m:t>𝐬</m:t>
                            </m:r>
                            <m:r>
                              <a:rPr lang="en-US" altLang="zh-CN" b="1" i="0">
                                <a:solidFill>
                                  <a:srgbClr val="FF0000"/>
                                </a:solidFill>
                                <a:latin typeface="Cambria Math" panose="02040503050406030204" pitchFamily="18" charset="0"/>
                              </a:rPr>
                              <m:t>)</m:t>
                            </m:r>
                          </m:e>
                        </m:d>
                      </m:e>
                      <m:sub>
                        <m:r>
                          <a:rPr lang="en-US" altLang="zh-CN" b="1" i="0">
                            <a:solidFill>
                              <a:srgbClr val="FF0000"/>
                            </a:solidFill>
                            <a:latin typeface="Cambria Math" panose="02040503050406030204" pitchFamily="18" charset="0"/>
                          </a:rPr>
                          <m:t>𝐬</m:t>
                        </m:r>
                        <m:r>
                          <a:rPr lang="en-US" altLang="zh-CN" b="1" i="0">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0">
                                <a:solidFill>
                                  <a:srgbClr val="FF0000"/>
                                </a:solidFill>
                                <a:latin typeface="Cambria Math" panose="02040503050406030204" pitchFamily="18" charset="0"/>
                              </a:rPr>
                              <m:t>𝐳</m:t>
                            </m:r>
                            <m:r>
                              <a:rPr lang="en-US" altLang="zh-CN" b="1" i="0">
                                <a:solidFill>
                                  <a:srgbClr val="FF0000"/>
                                </a:solidFill>
                                <a:latin typeface="Cambria Math" panose="02040503050406030204" pitchFamily="18" charset="0"/>
                              </a:rPr>
                              <m:t>−</m:t>
                            </m:r>
                            <m:r>
                              <a:rPr lang="en-US" altLang="zh-CN" b="1" i="0">
                                <a:solidFill>
                                  <a:srgbClr val="FF0000"/>
                                </a:solidFill>
                                <a:latin typeface="Cambria Math" panose="02040503050406030204" pitchFamily="18" charset="0"/>
                              </a:rPr>
                              <m:t>𝟏</m:t>
                            </m:r>
                          </m:num>
                          <m:den>
                            <m:r>
                              <a:rPr lang="en-US" altLang="zh-CN" b="1" i="0">
                                <a:solidFill>
                                  <a:srgbClr val="FF0000"/>
                                </a:solidFill>
                                <a:latin typeface="Cambria Math" panose="02040503050406030204" pitchFamily="18" charset="0"/>
                              </a:rPr>
                              <m:t>𝐓𝐳</m:t>
                            </m:r>
                          </m:den>
                        </m:f>
                      </m:sub>
                    </m:sSub>
                  </m:oMath>
                </a14:m>
                <a:r>
                  <a:rPr lang="en-US" altLang="zh-CN" kern="100" dirty="0">
                    <a:solidFill>
                      <a:srgbClr val="002060"/>
                    </a:solidFill>
                    <a:cs typeface="Times New Roman" panose="02020603050405020304" pitchFamily="18" charset="0"/>
                  </a:rPr>
                  <a:t> </a:t>
                </a:r>
                <a:r>
                  <a:rPr lang="zh-CN" altLang="zh-CN" b="1" kern="100" dirty="0">
                    <a:solidFill>
                      <a:srgbClr val="002060"/>
                    </a:solidFill>
                    <a:cs typeface="Times New Roman" panose="02020603050405020304" pitchFamily="18" charset="0"/>
                  </a:rPr>
                  <a:t>有</a:t>
                </a:r>
                <a:r>
                  <a:rPr lang="zh-CN" altLang="en-US" b="1" kern="100" dirty="0">
                    <a:solidFill>
                      <a:srgbClr val="002060"/>
                    </a:solidFill>
                    <a:cs typeface="Times New Roman" panose="02020603050405020304" pitchFamily="18" charset="0"/>
                  </a:rPr>
                  <a:t>：</a:t>
                </a:r>
                <a:endParaRPr lang="zh-CN" altLang="zh-CN" b="1" kern="100" dirty="0">
                  <a:solidFill>
                    <a:srgbClr val="002060"/>
                  </a:solidFill>
                  <a:latin typeface="Calibri" panose="020F0502020204030204" pitchFamily="34" charset="0"/>
                  <a:cs typeface="Times New Roman" panose="02020603050405020304" pitchFamily="18" charset="0"/>
                </a:endParaRPr>
              </a:p>
              <a:p>
                <a:pPr indent="266700" algn="just">
                  <a:spcAft>
                    <a:spcPts val="0"/>
                  </a:spcAft>
                </a:pPr>
                <a:r>
                  <a:rPr lang="en-US" altLang="zh-CN" kern="100" dirty="0">
                    <a:solidFill>
                      <a:srgbClr val="002060"/>
                    </a:solidFill>
                    <a:cs typeface="Times New Roman" panose="02020603050405020304" pitchFamily="18" charset="0"/>
                  </a:rPr>
                  <a:t>	</a:t>
                </a:r>
                <a:r>
                  <a:rPr lang="en-US" altLang="zh-CN"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D(z)=</a:t>
                </a:r>
                <a14:m>
                  <m:oMath xmlns:m="http://schemas.openxmlformats.org/officeDocument/2006/math">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K</m:t>
                        </m:r>
                      </m:num>
                      <m:den>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num>
                          <m:den>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Tz</m:t>
                            </m:r>
                          </m:den>
                        </m:f>
                        <m:r>
                          <m:rPr>
                            <m:nor/>
                          </m:rPr>
                          <a:rPr lang="en-US" altLang="zh-CN"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num>
                          <m:den>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Tz</m:t>
                            </m:r>
                          </m:den>
                        </m:f>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r>
                          <m:rPr>
                            <m:nor/>
                          </m:rPr>
                          <a:rPr lang="en-US" altLang="zh-CN"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den>
                    </m:f>
                  </m:oMath>
                </a14:m>
                <a:endParaRPr lang="zh-CN" altLang="zh-CN" kern="100" dirty="0">
                  <a:solidFill>
                    <a:srgbClr val="002060"/>
                  </a:solidFill>
                  <a:latin typeface="Cambria Math" panose="02040503050406030204" pitchFamily="18" charset="0"/>
                  <a:cs typeface="Times New Roman" panose="02020603050405020304" pitchFamily="18" charset="0"/>
                </a:endParaRPr>
              </a:p>
              <a:p>
                <a:pPr indent="266700" algn="just">
                  <a:spcAft>
                    <a:spcPts val="0"/>
                  </a:spcAft>
                </a:pPr>
                <a:r>
                  <a:rPr lang="en-US" altLang="zh-CN" b="1" kern="100" dirty="0">
                    <a:solidFill>
                      <a:srgbClr val="002060"/>
                    </a:solidFill>
                    <a:cs typeface="Times New Roman" panose="02020603050405020304" pitchFamily="18" charset="0"/>
                  </a:rPr>
                  <a:t>	</a:t>
                </a:r>
                <a:r>
                  <a:rPr lang="zh-CN" altLang="zh-CN" b="1" kern="100" dirty="0">
                    <a:solidFill>
                      <a:srgbClr val="002060"/>
                    </a:solidFill>
                    <a:cs typeface="Times New Roman" panose="02020603050405020304" pitchFamily="18" charset="0"/>
                  </a:rPr>
                  <a:t>有：</a:t>
                </a:r>
                <a:endParaRPr lang="en-US" altLang="zh-CN" b="1" kern="100" dirty="0">
                  <a:solidFill>
                    <a:srgbClr val="002060"/>
                  </a:solidFill>
                  <a:cs typeface="Times New Roman" panose="02020603050405020304" pitchFamily="18" charset="0"/>
                </a:endParaRPr>
              </a:p>
              <a:p>
                <a:pPr indent="266700" algn="just">
                  <a:spcAft>
                    <a:spcPts val="0"/>
                  </a:spcAft>
                </a:pPr>
                <a14:m>
                  <m:oMathPara xmlns:m="http://schemas.openxmlformats.org/officeDocument/2006/math">
                    <m:oMathParaPr>
                      <m:jc m:val="centerGroup"/>
                    </m:oMathParaPr>
                    <m:oMath xmlns:m="http://schemas.openxmlformats.org/officeDocument/2006/math">
                      <m:d>
                        <m:dPr>
                          <m:ctrlPr>
                            <a:rPr lang="zh-CN" altLang="zh-CN"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i</m:t>
                              </m:r>
                            </m:sub>
                          </m:sSub>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e>
                                <m:sup>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p>
                              </m:sSup>
                              <m:r>
                                <a:rPr lang="en-US"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e>
                                <m:sup>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num>
                            <m:den>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p>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e>
                                <m:sup>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p>
                              </m:sSup>
                            </m:num>
                            <m:den>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den>
                          </m:f>
                        </m:e>
                      </m:d>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U</m:t>
                      </m:r>
                      <m:d>
                        <m:d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e>
                      </m:d>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KE</m:t>
                      </m:r>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z</m:t>
                      </m:r>
                      <m:r>
                        <a:rPr lang="en-US" altLang="zh-CN"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zh-CN" kern="100" dirty="0">
                  <a:solidFill>
                    <a:srgbClr val="002060"/>
                  </a:solidFill>
                  <a:latin typeface="Cambria Math" panose="02040503050406030204" pitchFamily="18" charset="0"/>
                  <a:cs typeface="Times New Roman" panose="02020603050405020304" pitchFamily="18" charset="0"/>
                </a:endParaRPr>
              </a:p>
              <a:p>
                <a:pPr indent="266700" algn="just">
                  <a:spcAft>
                    <a:spcPts val="0"/>
                  </a:spcAft>
                </a:pPr>
                <a:r>
                  <a:rPr lang="en-US" altLang="zh-CN" b="1"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T</a:t>
                </a:r>
                <a:r>
                  <a:rPr lang="en-US" altLang="zh-CN" b="1" kern="100" baseline="-25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1</a:t>
                </a:r>
                <a14:m>
                  <m:oMath xmlns:m="http://schemas.openxmlformats.org/officeDocument/2006/math">
                    <m:f>
                      <m:fPr>
                        <m:ctrlPr>
                          <a:rPr lang="zh-CN"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𝐮</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𝐤</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𝟐𝐮</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𝐤</m:t>
                        </m:r>
                        <m:r>
                          <a:rPr lang="en-US"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𝐮</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𝐤</m:t>
                        </m:r>
                        <m:r>
                          <a:rPr lang="en-US"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𝟐</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num>
                      <m:den>
                        <m:sSup>
                          <m:sSupPr>
                            <m:ctrlPr>
                              <a:rPr lang="zh-CN"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𝐓</m:t>
                            </m:r>
                          </m:e>
                          <m:sup>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𝟐</m:t>
                            </m:r>
                          </m:sup>
                        </m:sSup>
                      </m:den>
                    </m:f>
                  </m:oMath>
                </a14:m>
                <a:r>
                  <a:rPr lang="en-US" altLang="zh-CN" b="1"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zh-CN"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𝐮</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𝐤</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𝐮</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𝐤</m:t>
                        </m:r>
                        <m:r>
                          <a:rPr lang="en-US" altLang="zh-CN" b="1"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r>
                          <m:rPr>
                            <m:nor/>
                          </m:rPr>
                          <a:rPr lang="en-US" altLang="zh-CN" b="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altLang="zh-CN" b="1" i="0"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𝐓</m:t>
                        </m:r>
                      </m:den>
                    </m:f>
                  </m:oMath>
                </a14:m>
                <a:r>
                  <a:rPr lang="en-US" altLang="zh-CN" b="1"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a:t>
                </a:r>
                <a:r>
                  <a:rPr lang="en-US" altLang="zh-CN" b="1" kern="100"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Ke</a:t>
                </a:r>
                <a:r>
                  <a:rPr lang="en-US" altLang="zh-CN" b="1" kern="1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(k)</a:t>
                </a:r>
                <a:endParaRPr lang="zh-CN" altLang="zh-CN" b="1" kern="100" dirty="0">
                  <a:solidFill>
                    <a:srgbClr val="002060"/>
                  </a:solidFill>
                  <a:latin typeface="Cambria Math" panose="02040503050406030204" pitchFamily="18" charset="0"/>
                  <a:cs typeface="Times New Roman" panose="02020603050405020304" pitchFamily="18" charset="0"/>
                </a:endParaRPr>
              </a:p>
              <a:p>
                <a:r>
                  <a:rPr lang="en-US" altLang="zh-CN" b="1" dirty="0">
                    <a:solidFill>
                      <a:srgbClr val="002060"/>
                    </a:solidFill>
                  </a:rPr>
                  <a:t>	</a:t>
                </a:r>
                <a:r>
                  <a:rPr lang="zh-CN" altLang="zh-CN" b="1" dirty="0">
                    <a:solidFill>
                      <a:srgbClr val="002060"/>
                    </a:solidFill>
                    <a:cs typeface="Times New Roman" panose="02020603050405020304" pitchFamily="18" charset="0"/>
                  </a:rPr>
                  <a:t>整理得</a:t>
                </a:r>
                <a:r>
                  <a:rPr lang="zh-CN" altLang="en-US" b="1" dirty="0">
                    <a:solidFill>
                      <a:srgbClr val="002060"/>
                    </a:solidFill>
                    <a:cs typeface="Times New Roman" panose="02020603050405020304" pitchFamily="18" charset="0"/>
                  </a:rPr>
                  <a:t>：</a:t>
                </a:r>
                <a:endParaRPr lang="en-US" altLang="zh-CN" b="1" dirty="0">
                  <a:solidFill>
                    <a:srgbClr val="002060"/>
                  </a:solidFill>
                  <a:cs typeface="Times New Roman" panose="02020603050405020304" pitchFamily="18" charset="0"/>
                </a:endParaRPr>
              </a:p>
              <a:p>
                <a:r>
                  <a:rPr lang="en-US" altLang="zh-CN" dirty="0">
                    <a:solidFill>
                      <a:srgbClr val="002060"/>
                    </a:solidFill>
                    <a:cs typeface="Times New Roman" panose="02020603050405020304" pitchFamily="18" charset="0"/>
                  </a:rPr>
                  <a:t>	</a:t>
                </a:r>
                <a:r>
                  <a:rPr lang="en-US" altLang="zh-CN" dirty="0">
                    <a:solidFill>
                      <a:srgbClr val="002060"/>
                    </a:solidFill>
                    <a:latin typeface="Cambria Math" panose="02040503050406030204" pitchFamily="18" charset="0"/>
                    <a:ea typeface="Cambria Math" panose="02040503050406030204" pitchFamily="18" charset="0"/>
                  </a:rPr>
                  <a:t>u(k)=</a:t>
                </a:r>
                <a14:m>
                  <m:oMath xmlns:m="http://schemas.openxmlformats.org/officeDocument/2006/math">
                    <m:f>
                      <m:f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Sub>
                          <m:sSub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num>
                      <m:den>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den>
                    </m:f>
                  </m:oMath>
                </a14:m>
                <a:r>
                  <a:rPr lang="en-US" altLang="zh-CN" dirty="0">
                    <a:solidFill>
                      <a:srgbClr val="002060"/>
                    </a:solidFill>
                    <a:latin typeface="Cambria Math" panose="02040503050406030204" pitchFamily="18" charset="0"/>
                    <a:ea typeface="Cambria Math" panose="02040503050406030204" pitchFamily="18" charset="0"/>
                  </a:rPr>
                  <a:t>u(k-1</a:t>
                </a:r>
                <a:r>
                  <a:rPr lang="en-US" altLang="zh-CN" dirty="0" smtClean="0">
                    <a:solidFill>
                      <a:srgbClr val="002060"/>
                    </a:solidFill>
                    <a:latin typeface="Cambria Math" panose="02040503050406030204" pitchFamily="18" charset="0"/>
                    <a:ea typeface="Cambria Math" panose="02040503050406030204" pitchFamily="18" charset="0"/>
                  </a:rPr>
                  <a:t>) - </a:t>
                </a:r>
                <a14:m>
                  <m:oMath xmlns:m="http://schemas.openxmlformats.org/officeDocument/2006/math">
                    <m:f>
                      <m:f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num>
                      <m:den>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den>
                    </m:f>
                  </m:oMath>
                </a14:m>
                <a:r>
                  <a:rPr lang="en-US" altLang="zh-CN" dirty="0">
                    <a:solidFill>
                      <a:srgbClr val="002060"/>
                    </a:solidFill>
                    <a:latin typeface="Cambria Math" panose="02040503050406030204" pitchFamily="18" charset="0"/>
                    <a:ea typeface="Cambria Math" panose="02040503050406030204" pitchFamily="18" charset="0"/>
                  </a:rPr>
                  <a:t>u(k-2)+</a:t>
                </a:r>
                <a14:m>
                  <m:oMath xmlns:m="http://schemas.openxmlformats.org/officeDocument/2006/math">
                    <m:f>
                      <m:f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p>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k</m:t>
                        </m:r>
                      </m:num>
                      <m:den>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T</m:t>
                            </m:r>
                          </m:e>
                          <m:sub>
                            <m:r>
                              <a:rPr lang="en-US" altLang="zh-CN" i="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den>
                    </m:f>
                  </m:oMath>
                </a14:m>
                <a:r>
                  <a:rPr lang="en-US" altLang="zh-CN" dirty="0">
                    <a:solidFill>
                      <a:srgbClr val="002060"/>
                    </a:solidFill>
                    <a:latin typeface="Cambria Math" panose="02040503050406030204" pitchFamily="18" charset="0"/>
                    <a:ea typeface="Cambria Math" panose="02040503050406030204" pitchFamily="18" charset="0"/>
                  </a:rPr>
                  <a:t>e(k)</a:t>
                </a:r>
                <a:r>
                  <a:rPr lang="en-US" altLang="zh-CN" dirty="0">
                    <a:solidFill>
                      <a:srgbClr val="002060"/>
                    </a:solidFill>
                  </a:rPr>
                  <a:t>	</a:t>
                </a:r>
                <a:endParaRPr lang="zh-CN" altLang="en-US" dirty="0">
                  <a:solidFill>
                    <a:srgbClr val="002060"/>
                  </a:solidFill>
                </a:endParaRPr>
              </a:p>
            </p:txBody>
          </p:sp>
        </mc:Choice>
        <mc:Fallback xmlns="">
          <p:sp>
            <p:nvSpPr>
              <p:cNvPr id="4" name="矩形 3">
                <a:extLst>
                  <a:ext uri="{FF2B5EF4-FFF2-40B4-BE49-F238E27FC236}">
                    <a16:creationId xmlns:a16="http://schemas.microsoft.com/office/drawing/2014/main" id="{AF0DDCE8-40F6-4B83-A3EC-F2347780EB6C}"/>
                  </a:ext>
                </a:extLst>
              </p:cNvPr>
              <p:cNvSpPr>
                <a:spLocks noRot="1" noChangeAspect="1" noMove="1" noResize="1" noEditPoints="1" noAdjustHandles="1" noChangeArrowheads="1" noChangeShapeType="1" noTextEdit="1"/>
              </p:cNvSpPr>
              <p:nvPr/>
            </p:nvSpPr>
            <p:spPr>
              <a:xfrm>
                <a:off x="683568" y="1124744"/>
                <a:ext cx="7920880" cy="508273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30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11560" y="1061864"/>
            <a:ext cx="7378700" cy="1143000"/>
          </a:xfrm>
          <a:prstGeom prst="rect">
            <a:avLst/>
          </a:prstGeom>
        </p:spPr>
        <p:txBody>
          <a:bodyPr/>
          <a:lstStyle/>
          <a:p>
            <a:pPr eaLnBrk="1" hangingPunct="1"/>
            <a:r>
              <a:rPr kumimoji="0" lang="zh-CN" altLang="en-US" sz="3600" dirty="0">
                <a:solidFill>
                  <a:srgbClr val="C00000"/>
                </a:solidFill>
                <a:latin typeface="宋体" pitchFamily="2" charset="-122"/>
              </a:rPr>
              <a:t>本章主要内容</a:t>
            </a:r>
          </a:p>
        </p:txBody>
      </p:sp>
      <p:sp>
        <p:nvSpPr>
          <p:cNvPr id="4099" name="Rectangle 11"/>
          <p:cNvSpPr>
            <a:spLocks noGrp="1" noChangeArrowheads="1"/>
          </p:cNvSpPr>
          <p:nvPr>
            <p:ph type="body" idx="4294967295"/>
          </p:nvPr>
        </p:nvSpPr>
        <p:spPr>
          <a:xfrm>
            <a:off x="1043608" y="2204864"/>
            <a:ext cx="7344816" cy="3384376"/>
          </a:xfrm>
          <a:prstGeom prst="rect">
            <a:avLst/>
          </a:prstGeom>
        </p:spPr>
        <p:txBody>
          <a:bodyPr/>
          <a:lstStyle/>
          <a:p>
            <a:pPr eaLnBrk="1" hangingPunct="1">
              <a:buFont typeface="Wingdings" panose="05000000000000000000" pitchFamily="2" charset="2"/>
              <a:buChar char="p"/>
            </a:pPr>
            <a:r>
              <a:rPr kumimoji="0" lang="zh-CN" altLang="en-US" sz="2800" b="1" dirty="0" smtClean="0">
                <a:solidFill>
                  <a:srgbClr val="002060"/>
                </a:solidFill>
                <a:latin typeface="宋体" pitchFamily="2" charset="-122"/>
              </a:rPr>
              <a:t>基本</a:t>
            </a:r>
            <a:r>
              <a:rPr kumimoji="0" lang="zh-CN" altLang="en-US" sz="2800" b="1" dirty="0">
                <a:solidFill>
                  <a:srgbClr val="002060"/>
                </a:solidFill>
                <a:latin typeface="宋体" pitchFamily="2" charset="-122"/>
              </a:rPr>
              <a:t>概念</a:t>
            </a:r>
          </a:p>
          <a:p>
            <a:pPr eaLnBrk="1" hangingPunct="1">
              <a:buFont typeface="Wingdings" panose="05000000000000000000" pitchFamily="2" charset="2"/>
              <a:buChar char="p"/>
            </a:pPr>
            <a:r>
              <a:rPr kumimoji="0" lang="zh-CN" altLang="en-US" sz="2800" b="1" dirty="0" smtClean="0">
                <a:solidFill>
                  <a:srgbClr val="002060"/>
                </a:solidFill>
                <a:latin typeface="宋体" pitchFamily="2" charset="-122"/>
              </a:rPr>
              <a:t>数字控制器的连续化</a:t>
            </a:r>
            <a:r>
              <a:rPr kumimoji="0" lang="zh-CN" altLang="en-US" sz="2800" b="1" dirty="0">
                <a:solidFill>
                  <a:srgbClr val="002060"/>
                </a:solidFill>
                <a:latin typeface="宋体" pitchFamily="2" charset="-122"/>
              </a:rPr>
              <a:t>设计原理</a:t>
            </a:r>
          </a:p>
          <a:p>
            <a:pPr eaLnBrk="1" hangingPunct="1">
              <a:buFont typeface="Wingdings" panose="05000000000000000000" pitchFamily="2" charset="2"/>
              <a:buChar char="p"/>
            </a:pPr>
            <a:r>
              <a:rPr kumimoji="0" lang="zh-CN" altLang="en-US" sz="2800" b="1" dirty="0" smtClean="0">
                <a:solidFill>
                  <a:srgbClr val="002060"/>
                </a:solidFill>
                <a:latin typeface="宋体" pitchFamily="2" charset="-122"/>
              </a:rPr>
              <a:t>数字</a:t>
            </a:r>
            <a:r>
              <a:rPr kumimoji="0" lang="en-US" altLang="zh-CN" sz="2800" b="1" dirty="0" smtClean="0">
                <a:solidFill>
                  <a:srgbClr val="002060"/>
                </a:solidFill>
                <a:latin typeface="宋体" pitchFamily="2" charset="-122"/>
              </a:rPr>
              <a:t>PID</a:t>
            </a:r>
            <a:r>
              <a:rPr kumimoji="0" lang="zh-CN" altLang="en-US" sz="2800" b="1" dirty="0" smtClean="0">
                <a:solidFill>
                  <a:srgbClr val="002060"/>
                </a:solidFill>
                <a:latin typeface="宋体" pitchFamily="2" charset="-122"/>
              </a:rPr>
              <a:t>控制器设计</a:t>
            </a:r>
            <a:endParaRPr kumimoji="0" lang="zh-CN" altLang="en-US" sz="2800" b="1" dirty="0">
              <a:solidFill>
                <a:srgbClr val="002060"/>
              </a:solidFill>
              <a:latin typeface="宋体" pitchFamily="2" charset="-122"/>
            </a:endParaRPr>
          </a:p>
          <a:p>
            <a:pPr eaLnBrk="1" hangingPunct="1">
              <a:buFont typeface="Wingdings" panose="05000000000000000000" pitchFamily="2" charset="2"/>
              <a:buChar char="p"/>
            </a:pPr>
            <a:r>
              <a:rPr kumimoji="0" lang="zh-CN" altLang="en-US" sz="2800" b="1" dirty="0" smtClean="0">
                <a:solidFill>
                  <a:srgbClr val="002060"/>
                </a:solidFill>
                <a:latin typeface="宋体" pitchFamily="2" charset="-122"/>
              </a:rPr>
              <a:t>数字</a:t>
            </a:r>
            <a:r>
              <a:rPr kumimoji="0" lang="en-US" altLang="zh-CN" sz="2800" b="1" dirty="0" smtClean="0">
                <a:solidFill>
                  <a:srgbClr val="002060"/>
                </a:solidFill>
                <a:latin typeface="宋体" pitchFamily="2" charset="-122"/>
              </a:rPr>
              <a:t>PID</a:t>
            </a:r>
            <a:r>
              <a:rPr kumimoji="0" lang="zh-CN" altLang="en-US" sz="2800" b="1" dirty="0" smtClean="0">
                <a:solidFill>
                  <a:srgbClr val="002060"/>
                </a:solidFill>
                <a:latin typeface="宋体" pitchFamily="2" charset="-122"/>
              </a:rPr>
              <a:t>控制器改进</a:t>
            </a:r>
            <a:endParaRPr kumimoji="0" lang="zh-CN" altLang="en-US" sz="2800" b="1" dirty="0">
              <a:solidFill>
                <a:srgbClr val="002060"/>
              </a:solidFill>
              <a:latin typeface="宋体" pitchFamily="2" charset="-122"/>
            </a:endParaRPr>
          </a:p>
          <a:p>
            <a:pPr eaLnBrk="1" hangingPunct="1">
              <a:buFont typeface="Wingdings" panose="05000000000000000000" pitchFamily="2" charset="2"/>
              <a:buChar char="p"/>
            </a:pPr>
            <a:r>
              <a:rPr kumimoji="0" lang="zh-CN" altLang="en-US" sz="2800" b="1" dirty="0" smtClean="0">
                <a:solidFill>
                  <a:srgbClr val="002060"/>
                </a:solidFill>
                <a:latin typeface="宋体" pitchFamily="2" charset="-122"/>
              </a:rPr>
              <a:t>数字</a:t>
            </a:r>
            <a:r>
              <a:rPr kumimoji="0" lang="en-US" altLang="zh-CN" sz="2800" b="1" dirty="0">
                <a:solidFill>
                  <a:srgbClr val="002060"/>
                </a:solidFill>
                <a:latin typeface="宋体" pitchFamily="2" charset="-122"/>
              </a:rPr>
              <a:t>PID</a:t>
            </a:r>
            <a:r>
              <a:rPr kumimoji="0" lang="zh-CN" altLang="en-US" sz="2800" b="1" dirty="0">
                <a:solidFill>
                  <a:srgbClr val="002060"/>
                </a:solidFill>
                <a:latin typeface="宋体" pitchFamily="2" charset="-122"/>
              </a:rPr>
              <a:t>参数</a:t>
            </a:r>
            <a:r>
              <a:rPr kumimoji="0" lang="zh-CN" altLang="en-US" sz="2800" b="1" dirty="0" smtClean="0">
                <a:solidFill>
                  <a:srgbClr val="002060"/>
                </a:solidFill>
                <a:latin typeface="宋体" pitchFamily="2" charset="-122"/>
              </a:rPr>
              <a:t>整定</a:t>
            </a:r>
            <a:endParaRPr kumimoji="0" lang="en-US" altLang="zh-CN" sz="2800" b="1" dirty="0" smtClean="0">
              <a:solidFill>
                <a:srgbClr val="002060"/>
              </a:solidFill>
              <a:latin typeface="宋体" pitchFamily="2" charset="-122"/>
            </a:endParaRPr>
          </a:p>
          <a:p>
            <a:pPr eaLnBrk="1" hangingPunct="1">
              <a:buFont typeface="Wingdings" panose="05000000000000000000" pitchFamily="2" charset="2"/>
              <a:buChar char="p"/>
            </a:pPr>
            <a:r>
              <a:rPr kumimoji="0" lang="zh-CN" altLang="en-US" sz="2800" b="1" dirty="0" smtClean="0">
                <a:solidFill>
                  <a:srgbClr val="002060"/>
                </a:solidFill>
                <a:latin typeface="宋体" pitchFamily="2" charset="-122"/>
              </a:rPr>
              <a:t>数字</a:t>
            </a:r>
            <a:r>
              <a:rPr kumimoji="0" lang="en-US" altLang="zh-CN" sz="2800" b="1" dirty="0" smtClean="0">
                <a:solidFill>
                  <a:srgbClr val="002060"/>
                </a:solidFill>
                <a:latin typeface="宋体" pitchFamily="2" charset="-122"/>
              </a:rPr>
              <a:t>PID</a:t>
            </a:r>
            <a:r>
              <a:rPr kumimoji="0" lang="zh-CN" altLang="en-US" sz="2800" b="1" dirty="0" smtClean="0">
                <a:solidFill>
                  <a:srgbClr val="002060"/>
                </a:solidFill>
                <a:latin typeface="宋体" pitchFamily="2" charset="-122"/>
              </a:rPr>
              <a:t>的工程实现</a:t>
            </a:r>
            <a:endParaRPr kumimoji="0" lang="en-US" altLang="zh-CN" sz="2800" b="1" dirty="0">
              <a:solidFill>
                <a:srgbClr val="002060"/>
              </a:solidFill>
              <a:latin typeface="宋体" pitchFamily="2" charset="-122"/>
            </a:endParaRPr>
          </a:p>
          <a:p>
            <a:pPr marL="0" indent="0" eaLnBrk="1" hangingPunct="1">
              <a:buNone/>
            </a:pPr>
            <a:endParaRPr kumimoji="0" lang="zh-CN" altLang="en-US" dirty="0">
              <a:solidFill>
                <a:schemeClr val="bg2">
                  <a:lumMod val="75000"/>
                  <a:lumOff val="25000"/>
                </a:schemeClr>
              </a:solidFill>
              <a:latin typeface="宋体" pitchFamily="2" charset="-122"/>
            </a:endParaRPr>
          </a:p>
          <a:p>
            <a:pPr eaLnBrk="1" hangingPunct="1">
              <a:buFont typeface="Wingdings" pitchFamily="2" charset="2"/>
              <a:buNone/>
            </a:pPr>
            <a:endParaRPr kumimoji="0" lang="zh-CN" altLang="en-US" dirty="0">
              <a:latin typeface="宋体" pitchFamily="2" charset="-122"/>
            </a:endParaRPr>
          </a:p>
        </p:txBody>
      </p:sp>
    </p:spTree>
    <p:extLst>
      <p:ext uri="{BB962C8B-B14F-4D97-AF65-F5344CB8AC3E}">
        <p14:creationId xmlns:p14="http://schemas.microsoft.com/office/powerpoint/2010/main" val="9942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8081F8-56AB-4D59-A2F2-1CA005A408AC}"/>
              </a:ext>
            </a:extLst>
          </p:cNvPr>
          <p:cNvSpPr/>
          <p:nvPr/>
        </p:nvSpPr>
        <p:spPr>
          <a:xfrm>
            <a:off x="395536" y="908720"/>
            <a:ext cx="6966520" cy="1200329"/>
          </a:xfrm>
          <a:prstGeom prst="rect">
            <a:avLst/>
          </a:prstGeom>
        </p:spPr>
        <p:txBody>
          <a:bodyPr wrap="square">
            <a:spAutoFit/>
          </a:bodyPr>
          <a:lstStyle/>
          <a:p>
            <a:r>
              <a:rPr lang="zh-CN" altLang="en-US" b="1" dirty="0">
                <a:solidFill>
                  <a:srgbClr val="C00000"/>
                </a:solidFill>
                <a:latin typeface="+mn-ea"/>
              </a:rPr>
              <a:t>（</a:t>
            </a:r>
            <a:r>
              <a:rPr lang="en-US" altLang="zh-CN" b="1" dirty="0">
                <a:solidFill>
                  <a:srgbClr val="C00000"/>
                </a:solidFill>
                <a:latin typeface="+mn-ea"/>
              </a:rPr>
              <a:t>3</a:t>
            </a:r>
            <a:r>
              <a:rPr lang="zh-CN" altLang="en-US" b="1" dirty="0">
                <a:solidFill>
                  <a:srgbClr val="C00000"/>
                </a:solidFill>
                <a:latin typeface="+mn-ea"/>
              </a:rPr>
              <a:t>）双线性变换</a:t>
            </a:r>
            <a:r>
              <a:rPr lang="zh-CN" altLang="en-US" b="1" dirty="0" smtClean="0">
                <a:solidFill>
                  <a:srgbClr val="C00000"/>
                </a:solidFill>
                <a:latin typeface="+mn-ea"/>
              </a:rPr>
              <a:t>法</a:t>
            </a:r>
            <a:endParaRPr lang="en-US" altLang="zh-CN" b="1" dirty="0" smtClean="0">
              <a:solidFill>
                <a:srgbClr val="C00000"/>
              </a:solidFill>
              <a:latin typeface="+mn-ea"/>
            </a:endParaRPr>
          </a:p>
          <a:p>
            <a:endParaRPr lang="zh-CN" altLang="en-US" b="1" dirty="0">
              <a:solidFill>
                <a:srgbClr val="C00000"/>
              </a:solidFill>
              <a:latin typeface="+mn-ea"/>
            </a:endParaRPr>
          </a:p>
          <a:p>
            <a:r>
              <a:rPr kumimoji="0" lang="zh-CN" altLang="en-US" b="1" dirty="0">
                <a:latin typeface="+mn-ea"/>
              </a:rPr>
              <a:t>	</a:t>
            </a:r>
            <a:r>
              <a:rPr kumimoji="0" lang="zh-CN" altLang="en-US" b="1" dirty="0">
                <a:solidFill>
                  <a:srgbClr val="002060"/>
                </a:solidFill>
                <a:latin typeface="+mn-ea"/>
              </a:rPr>
              <a:t>双线性变换也称为</a:t>
            </a:r>
            <a:r>
              <a:rPr kumimoji="0" lang="zh-CN" altLang="en-US" b="1" dirty="0">
                <a:solidFill>
                  <a:srgbClr val="FF0000"/>
                </a:solidFill>
                <a:latin typeface="+mn-ea"/>
              </a:rPr>
              <a:t>塔斯廷（</a:t>
            </a:r>
            <a:r>
              <a:rPr kumimoji="0" lang="en-US" altLang="zh-CN" b="1" dirty="0">
                <a:solidFill>
                  <a:srgbClr val="FF0000"/>
                </a:solidFill>
                <a:latin typeface="+mn-ea"/>
              </a:rPr>
              <a:t>Tustin</a:t>
            </a:r>
            <a:r>
              <a:rPr kumimoji="0" lang="zh-CN" altLang="en-US" b="1" dirty="0">
                <a:solidFill>
                  <a:srgbClr val="FF0000"/>
                </a:solidFill>
                <a:latin typeface="+mn-ea"/>
              </a:rPr>
              <a:t>）</a:t>
            </a:r>
            <a:r>
              <a:rPr kumimoji="0" lang="zh-CN" altLang="en-US" b="1" dirty="0">
                <a:solidFill>
                  <a:srgbClr val="002060"/>
                </a:solidFill>
                <a:latin typeface="+mn-ea"/>
              </a:rPr>
              <a:t>近似法。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4D6ADED-1BC0-4787-887D-32EA153DB3F9}"/>
                  </a:ext>
                </a:extLst>
              </p:cNvPr>
              <p:cNvSpPr txBox="1"/>
              <p:nvPr/>
            </p:nvSpPr>
            <p:spPr>
              <a:xfrm>
                <a:off x="1187624" y="2591302"/>
                <a:ext cx="5863913" cy="1223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𝑧</m:t>
                      </m:r>
                      <m:r>
                        <a:rPr lang="en-US" altLang="zh-CN" b="0" i="1" smtClean="0">
                          <a:solidFill>
                            <a:srgbClr val="002060"/>
                          </a:solidFill>
                          <a:latin typeface="Cambria Math" panose="02040503050406030204" pitchFamily="18" charset="0"/>
                        </a:rPr>
                        <m:t>=</m:t>
                      </m:r>
                      <m:sSup>
                        <m:sSupPr>
                          <m:ctrlPr>
                            <a:rPr lang="en-US" altLang="zh-CN" i="1" smtClean="0">
                              <a:solidFill>
                                <a:srgbClr val="002060"/>
                              </a:solidFill>
                              <a:latin typeface="Cambria Math" panose="02040503050406030204" pitchFamily="18" charset="0"/>
                            </a:rPr>
                          </m:ctrlPr>
                        </m:sSupPr>
                        <m:e>
                          <m:r>
                            <a:rPr lang="en-US" altLang="zh-CN" i="1" smtClean="0">
                              <a:solidFill>
                                <a:srgbClr val="002060"/>
                              </a:solidFill>
                              <a:latin typeface="Cambria Math" panose="02040503050406030204" pitchFamily="18" charset="0"/>
                            </a:rPr>
                            <m:t>𝑒</m:t>
                          </m:r>
                        </m:e>
                        <m:sup>
                          <m:r>
                            <a:rPr lang="en-US" altLang="zh-CN" b="0" i="1" smtClean="0">
                              <a:solidFill>
                                <a:srgbClr val="002060"/>
                              </a:solidFill>
                              <a:latin typeface="Cambria Math" panose="02040503050406030204" pitchFamily="18" charset="0"/>
                            </a:rPr>
                            <m:t>𝑠𝑇</m:t>
                          </m:r>
                        </m:sup>
                      </m:sSup>
                      <m:r>
                        <a:rPr lang="en-US" altLang="zh-CN" i="1" smtClean="0">
                          <a:solidFill>
                            <a:srgbClr val="002060"/>
                          </a:solidFill>
                          <a:latin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sSup>
                            <m:sSupPr>
                              <m:ctrlPr>
                                <a:rPr lang="en-US" altLang="zh-CN" i="1" smtClean="0">
                                  <a:solidFill>
                                    <a:srgbClr val="002060"/>
                                  </a:solidFill>
                                  <a:latin typeface="Cambria Math" panose="02040503050406030204" pitchFamily="18" charset="0"/>
                                </a:rPr>
                              </m:ctrlPr>
                            </m:sSupPr>
                            <m:e>
                              <m:r>
                                <a:rPr lang="en-US" altLang="zh-CN" b="0" i="1" smtClean="0">
                                  <a:solidFill>
                                    <a:srgbClr val="002060"/>
                                  </a:solidFill>
                                  <a:latin typeface="Cambria Math" panose="02040503050406030204" pitchFamily="18" charset="0"/>
                                </a:rPr>
                                <m:t>𝑒</m:t>
                              </m:r>
                            </m:e>
                            <m:sup>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𝑠𝑇</m:t>
                                  </m:r>
                                </m:num>
                                <m:den>
                                  <m:r>
                                    <a:rPr lang="en-US" altLang="zh-CN" b="0" i="1" smtClean="0">
                                      <a:solidFill>
                                        <a:srgbClr val="002060"/>
                                      </a:solidFill>
                                      <a:latin typeface="Cambria Math" panose="02040503050406030204" pitchFamily="18" charset="0"/>
                                    </a:rPr>
                                    <m:t>2</m:t>
                                  </m:r>
                                </m:den>
                              </m:f>
                            </m:sup>
                          </m:sSup>
                        </m:num>
                        <m:den>
                          <m:sSup>
                            <m:sSupPr>
                              <m:ctrlPr>
                                <a:rPr lang="en-US" altLang="zh-CN" i="1">
                                  <a:solidFill>
                                    <a:srgbClr val="002060"/>
                                  </a:solidFill>
                                  <a:latin typeface="Cambria Math" panose="02040503050406030204" pitchFamily="18" charset="0"/>
                                </a:rPr>
                              </m:ctrlPr>
                            </m:sSupPr>
                            <m:e>
                              <m:r>
                                <a:rPr lang="en-US" altLang="zh-CN" i="1">
                                  <a:solidFill>
                                    <a:srgbClr val="002060"/>
                                  </a:solidFill>
                                  <a:latin typeface="Cambria Math" panose="02040503050406030204" pitchFamily="18" charset="0"/>
                                </a:rPr>
                                <m:t>𝑒</m:t>
                              </m:r>
                            </m:e>
                            <m:sup>
                              <m:f>
                                <m:fPr>
                                  <m:ctrlPr>
                                    <a:rPr lang="en-US" altLang="zh-CN" i="1">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𝑠𝑇</m:t>
                                  </m:r>
                                </m:num>
                                <m:den>
                                  <m:r>
                                    <a:rPr lang="en-US" altLang="zh-CN" i="1">
                                      <a:solidFill>
                                        <a:srgbClr val="002060"/>
                                      </a:solidFill>
                                      <a:latin typeface="Cambria Math" panose="02040503050406030204" pitchFamily="18" charset="0"/>
                                    </a:rPr>
                                    <m:t>2</m:t>
                                  </m:r>
                                </m:den>
                              </m:f>
                            </m:sup>
                          </m:sSup>
                        </m:den>
                      </m:f>
                      <m:r>
                        <a:rPr lang="en-US" altLang="zh-CN" b="0" i="1" smtClean="0">
                          <a:solidFill>
                            <a:srgbClr val="002060"/>
                          </a:solidFill>
                          <a:latin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1+</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𝑠𝑇</m:t>
                              </m:r>
                            </m:num>
                            <m:den>
                              <m:r>
                                <a:rPr lang="en-US" altLang="zh-CN" i="1">
                                  <a:solidFill>
                                    <a:srgbClr val="002060"/>
                                  </a:solidFill>
                                  <a:latin typeface="Cambria Math" panose="02040503050406030204" pitchFamily="18" charset="0"/>
                                </a:rPr>
                                <m:t>2</m:t>
                              </m:r>
                            </m:den>
                          </m:f>
                          <m:r>
                            <a:rPr lang="en-US" altLang="zh-CN" i="1">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ea typeface="Cambria Math" panose="02040503050406030204" pitchFamily="18" charset="0"/>
                            </a:rPr>
                            <m:t>⋯</m:t>
                          </m:r>
                        </m:num>
                        <m:den>
                          <m:r>
                            <a:rPr lang="en-US" altLang="zh-CN" i="1">
                              <a:solidFill>
                                <a:srgbClr val="002060"/>
                              </a:solidFill>
                              <a:latin typeface="Cambria Math" panose="02040503050406030204" pitchFamily="18" charset="0"/>
                            </a:rPr>
                            <m:t>1</m:t>
                          </m:r>
                          <m:r>
                            <a:rPr lang="en-US" altLang="zh-CN" b="0" i="1" smtClean="0">
                              <a:solidFill>
                                <a:srgbClr val="002060"/>
                              </a:solidFill>
                              <a:latin typeface="Cambria Math" panose="02040503050406030204" pitchFamily="18" charset="0"/>
                            </a:rPr>
                            <m:t>−</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𝑠𝑇</m:t>
                              </m:r>
                            </m:num>
                            <m:den>
                              <m:r>
                                <a:rPr lang="en-US" altLang="zh-CN" i="1">
                                  <a:solidFill>
                                    <a:srgbClr val="002060"/>
                                  </a:solidFill>
                                  <a:latin typeface="Cambria Math" panose="02040503050406030204" pitchFamily="18" charset="0"/>
                                </a:rPr>
                                <m:t>2</m:t>
                              </m:r>
                            </m:den>
                          </m:f>
                          <m:r>
                            <a:rPr lang="en-US" altLang="zh-CN" i="1">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ea typeface="Cambria Math" panose="02040503050406030204" pitchFamily="18" charset="0"/>
                            </a:rPr>
                            <m:t>⋯</m:t>
                          </m:r>
                        </m:den>
                      </m:f>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ea typeface="Cambria Math" panose="02040503050406030204" pitchFamily="18" charset="0"/>
                        </a:rPr>
                        <m:t>≈</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1+</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𝑠𝑇</m:t>
                              </m:r>
                            </m:num>
                            <m:den>
                              <m:r>
                                <a:rPr lang="en-US" altLang="zh-CN" i="1">
                                  <a:solidFill>
                                    <a:srgbClr val="002060"/>
                                  </a:solidFill>
                                  <a:latin typeface="Cambria Math" panose="02040503050406030204" pitchFamily="18" charset="0"/>
                                </a:rPr>
                                <m:t>2</m:t>
                              </m:r>
                            </m:den>
                          </m:f>
                        </m:num>
                        <m:den>
                          <m:r>
                            <a:rPr lang="en-US" altLang="zh-CN" i="1">
                              <a:solidFill>
                                <a:srgbClr val="002060"/>
                              </a:solidFill>
                              <a:latin typeface="Cambria Math" panose="02040503050406030204" pitchFamily="18" charset="0"/>
                            </a:rPr>
                            <m:t>1−</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𝑠𝑇</m:t>
                              </m:r>
                            </m:num>
                            <m:den>
                              <m:r>
                                <a:rPr lang="en-US" altLang="zh-CN" i="1">
                                  <a:solidFill>
                                    <a:srgbClr val="002060"/>
                                  </a:solidFill>
                                  <a:latin typeface="Cambria Math" panose="02040503050406030204" pitchFamily="18" charset="0"/>
                                </a:rPr>
                                <m:t>2</m:t>
                              </m:r>
                            </m:den>
                          </m:f>
                        </m:den>
                      </m:f>
                    </m:oMath>
                  </m:oMathPara>
                </a14:m>
                <a:endParaRPr lang="zh-CN" altLang="en-US" dirty="0">
                  <a:solidFill>
                    <a:srgbClr val="002060"/>
                  </a:solidFill>
                </a:endParaRPr>
              </a:p>
            </p:txBody>
          </p:sp>
        </mc:Choice>
        <mc:Fallback xmlns="">
          <p:sp>
            <p:nvSpPr>
              <p:cNvPr id="5" name="文本框 4">
                <a:extLst>
                  <a:ext uri="{FF2B5EF4-FFF2-40B4-BE49-F238E27FC236}">
                    <a16:creationId xmlns:a16="http://schemas.microsoft.com/office/drawing/2014/main" id="{94D6ADED-1BC0-4787-887D-32EA153DB3F9}"/>
                  </a:ext>
                </a:extLst>
              </p:cNvPr>
              <p:cNvSpPr txBox="1">
                <a:spLocks noRot="1" noChangeAspect="1" noMove="1" noResize="1" noEditPoints="1" noAdjustHandles="1" noChangeArrowheads="1" noChangeShapeType="1" noTextEdit="1"/>
              </p:cNvSpPr>
              <p:nvPr/>
            </p:nvSpPr>
            <p:spPr>
              <a:xfrm>
                <a:off x="1187624" y="2591302"/>
                <a:ext cx="5863913" cy="122373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3E80229-B104-4F9D-BF16-E44C09C43689}"/>
                  </a:ext>
                </a:extLst>
              </p:cNvPr>
              <p:cNvSpPr txBox="1"/>
              <p:nvPr/>
            </p:nvSpPr>
            <p:spPr>
              <a:xfrm>
                <a:off x="1259632" y="3933056"/>
                <a:ext cx="1729256" cy="700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𝑠</m:t>
                      </m:r>
                      <m:r>
                        <a:rPr lang="en-US" altLang="zh-CN" i="1" smtClean="0">
                          <a:solidFill>
                            <a:srgbClr val="002060"/>
                          </a:solidFill>
                          <a:latin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2</m:t>
                          </m:r>
                        </m:num>
                        <m:den>
                          <m:r>
                            <a:rPr lang="en-US" altLang="zh-CN" b="0" i="1" smtClean="0">
                              <a:solidFill>
                                <a:srgbClr val="002060"/>
                              </a:solidFill>
                              <a:latin typeface="Cambria Math" panose="02040503050406030204" pitchFamily="18" charset="0"/>
                            </a:rPr>
                            <m:t>𝑇</m:t>
                          </m:r>
                        </m:den>
                      </m:f>
                      <m:r>
                        <a:rPr lang="en-US" altLang="zh-CN" b="0" i="1" smtClean="0">
                          <a:solidFill>
                            <a:srgbClr val="002060"/>
                          </a:solidFill>
                          <a:latin typeface="Cambria Math" panose="02040503050406030204" pitchFamily="18" charset="0"/>
                          <a:ea typeface="Cambria Math" panose="02040503050406030204" pitchFamily="18" charset="0"/>
                        </a:rPr>
                        <m:t>∙</m:t>
                      </m:r>
                      <m:f>
                        <m:fPr>
                          <m:ctrlPr>
                            <a:rPr lang="en-US" altLang="zh-CN"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𝑧</m:t>
                          </m:r>
                          <m:r>
                            <a:rPr lang="en-US" altLang="zh-CN" b="0" i="1" smtClean="0">
                              <a:solidFill>
                                <a:srgbClr val="002060"/>
                              </a:solidFill>
                              <a:latin typeface="Cambria Math" panose="02040503050406030204" pitchFamily="18" charset="0"/>
                            </a:rPr>
                            <m:t>−1</m:t>
                          </m:r>
                        </m:num>
                        <m:den>
                          <m:r>
                            <a:rPr lang="en-US" altLang="zh-CN" b="0" i="1" smtClean="0">
                              <a:solidFill>
                                <a:srgbClr val="002060"/>
                              </a:solidFill>
                              <a:latin typeface="Cambria Math" panose="02040503050406030204" pitchFamily="18" charset="0"/>
                            </a:rPr>
                            <m:t>𝑧</m:t>
                          </m:r>
                          <m:r>
                            <a:rPr lang="en-US" altLang="zh-CN" b="0" i="1" smtClean="0">
                              <a:solidFill>
                                <a:srgbClr val="002060"/>
                              </a:solidFill>
                              <a:latin typeface="Cambria Math" panose="02040503050406030204" pitchFamily="18" charset="0"/>
                            </a:rPr>
                            <m:t>+1</m:t>
                          </m:r>
                        </m:den>
                      </m:f>
                    </m:oMath>
                  </m:oMathPara>
                </a14:m>
                <a:endParaRPr lang="zh-CN" altLang="en-US" dirty="0">
                  <a:solidFill>
                    <a:srgbClr val="002060"/>
                  </a:solidFill>
                </a:endParaRPr>
              </a:p>
            </p:txBody>
          </p:sp>
        </mc:Choice>
        <mc:Fallback xmlns="">
          <p:sp>
            <p:nvSpPr>
              <p:cNvPr id="6" name="文本框 5">
                <a:extLst>
                  <a:ext uri="{FF2B5EF4-FFF2-40B4-BE49-F238E27FC236}">
                    <a16:creationId xmlns:a16="http://schemas.microsoft.com/office/drawing/2014/main" id="{43E80229-B104-4F9D-BF16-E44C09C43689}"/>
                  </a:ext>
                </a:extLst>
              </p:cNvPr>
              <p:cNvSpPr txBox="1">
                <a:spLocks noRot="1" noChangeAspect="1" noMove="1" noResize="1" noEditPoints="1" noAdjustHandles="1" noChangeArrowheads="1" noChangeShapeType="1" noTextEdit="1"/>
              </p:cNvSpPr>
              <p:nvPr/>
            </p:nvSpPr>
            <p:spPr>
              <a:xfrm>
                <a:off x="1259632" y="3933056"/>
                <a:ext cx="1729256" cy="70006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10ACAC1-49F4-40B9-BC4C-762F5958D9A8}"/>
                  </a:ext>
                </a:extLst>
              </p:cNvPr>
              <p:cNvSpPr txBox="1"/>
              <p:nvPr/>
            </p:nvSpPr>
            <p:spPr>
              <a:xfrm>
                <a:off x="971600" y="4869160"/>
                <a:ext cx="3292146" cy="7128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𝑫</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𝒛</m:t>
                          </m:r>
                        </m:e>
                      </m:d>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𝑫</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𝒔</m:t>
                              </m:r>
                              <m:r>
                                <a:rPr lang="en-US" altLang="zh-CN" b="1" i="1" smtClean="0">
                                  <a:solidFill>
                                    <a:srgbClr val="FF0000"/>
                                  </a:solidFill>
                                  <a:latin typeface="Cambria Math" panose="02040503050406030204" pitchFamily="18" charset="0"/>
                                </a:rPr>
                                <m:t>)</m:t>
                              </m:r>
                            </m:e>
                          </m:d>
                        </m:e>
                        <m:sub>
                          <m:r>
                            <a:rPr lang="en-US" altLang="zh-CN" b="1" i="1">
                              <a:solidFill>
                                <a:srgbClr val="FF0000"/>
                              </a:solidFill>
                              <a:latin typeface="Cambria Math" panose="02040503050406030204" pitchFamily="18" charset="0"/>
                            </a:rPr>
                            <m:t>𝒔</m:t>
                          </m:r>
                          <m:r>
                            <a:rPr lang="en-US" altLang="zh-CN" b="1"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𝟐</m:t>
                              </m:r>
                            </m:num>
                            <m:den>
                              <m:r>
                                <a:rPr lang="en-US" altLang="zh-CN" b="1" i="1">
                                  <a:solidFill>
                                    <a:srgbClr val="FF0000"/>
                                  </a:solidFill>
                                  <a:latin typeface="Cambria Math" panose="02040503050406030204" pitchFamily="18" charset="0"/>
                                </a:rPr>
                                <m:t>𝑻</m:t>
                              </m:r>
                            </m:den>
                          </m:f>
                          <m:r>
                            <a:rPr lang="en-US" altLang="zh-CN" b="1" i="1" smtClean="0">
                              <a:solidFill>
                                <a:srgbClr val="FF0000"/>
                              </a:solidFill>
                              <a:latin typeface="Cambria Math" panose="02040503050406030204" pitchFamily="18" charset="0"/>
                              <a:ea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num>
                            <m:den>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den>
                          </m:f>
                        </m:sub>
                      </m:sSub>
                    </m:oMath>
                  </m:oMathPara>
                </a14:m>
                <a:endParaRPr lang="zh-CN" altLang="en-US" b="1" dirty="0">
                  <a:solidFill>
                    <a:schemeClr val="bg2"/>
                  </a:solidFill>
                </a:endParaRPr>
              </a:p>
            </p:txBody>
          </p:sp>
        </mc:Choice>
        <mc:Fallback xmlns="">
          <p:sp>
            <p:nvSpPr>
              <p:cNvPr id="7" name="文本框 6">
                <a:extLst>
                  <a:ext uri="{FF2B5EF4-FFF2-40B4-BE49-F238E27FC236}">
                    <a16:creationId xmlns:a16="http://schemas.microsoft.com/office/drawing/2014/main" id="{910ACAC1-49F4-40B9-BC4C-762F5958D9A8}"/>
                  </a:ext>
                </a:extLst>
              </p:cNvPr>
              <p:cNvSpPr txBox="1">
                <a:spLocks noRot="1" noChangeAspect="1" noMove="1" noResize="1" noEditPoints="1" noAdjustHandles="1" noChangeArrowheads="1" noChangeShapeType="1" noTextEdit="1"/>
              </p:cNvSpPr>
              <p:nvPr/>
            </p:nvSpPr>
            <p:spPr>
              <a:xfrm>
                <a:off x="971600" y="4869160"/>
                <a:ext cx="3292146" cy="71282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593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5">
                <a:extLst>
                  <a:ext uri="{FF2B5EF4-FFF2-40B4-BE49-F238E27FC236}">
                    <a16:creationId xmlns:a16="http://schemas.microsoft.com/office/drawing/2014/main" id="{FFD42B45-B5BC-4A7C-AB70-57596EA9723D}"/>
                  </a:ext>
                </a:extLst>
              </p:cNvPr>
              <p:cNvSpPr txBox="1"/>
              <p:nvPr/>
            </p:nvSpPr>
            <p:spPr bwMode="auto">
              <a:xfrm>
                <a:off x="1043608" y="1556792"/>
                <a:ext cx="6911975" cy="5040014"/>
              </a:xfrm>
              <a:prstGeom prst="rect">
                <a:avLst/>
              </a:prstGeom>
              <a:noFill/>
            </p:spPr>
            <p:txBody>
              <a:bodyPr>
                <a:normAutofit fontScale="92500" lnSpcReduction="20000"/>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𝑦</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𝑠</m:t>
                          </m:r>
                          <m:r>
                            <a:rPr lang="zh-CN" altLang="en-US" i="1">
                              <a:solidFill>
                                <a:srgbClr val="002060"/>
                              </a:solidFill>
                              <a:latin typeface="Cambria Math" panose="02040503050406030204" pitchFamily="18" charset="0"/>
                            </a:rPr>
                            <m:t>)</m:t>
                          </m:r>
                        </m:num>
                        <m:den>
                          <m:r>
                            <a:rPr lang="zh-CN" altLang="en-US" i="1">
                              <a:solidFill>
                                <a:srgbClr val="002060"/>
                              </a:solidFill>
                              <a:latin typeface="Cambria Math" panose="02040503050406030204" pitchFamily="18" charset="0"/>
                            </a:rPr>
                            <m:t>𝑢</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𝑠</m:t>
                          </m:r>
                          <m:r>
                            <a:rPr lang="zh-CN" altLang="en-US" i="1">
                              <a:solidFill>
                                <a:srgbClr val="002060"/>
                              </a:solidFill>
                              <a:latin typeface="Cambria Math" panose="02040503050406030204" pitchFamily="18" charset="0"/>
                            </a:rPr>
                            <m:t>)</m:t>
                          </m:r>
                        </m:den>
                      </m:f>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1</m:t>
                          </m:r>
                        </m:num>
                        <m:den>
                          <m:r>
                            <a:rPr lang="zh-CN" altLang="en-US" i="1">
                              <a:solidFill>
                                <a:srgbClr val="002060"/>
                              </a:solidFill>
                              <a:latin typeface="Cambria Math" panose="02040503050406030204" pitchFamily="18" charset="0"/>
                            </a:rPr>
                            <m:t>𝑠</m:t>
                          </m:r>
                        </m:den>
                      </m:f>
                    </m:oMath>
                  </m:oMathPara>
                </a14:m>
                <a:endParaRPr lang="en-US" altLang="zh-CN" i="1" dirty="0">
                  <a:solidFill>
                    <a:srgbClr val="002060"/>
                  </a:solidFill>
                  <a:latin typeface="Cambria Math" panose="02040503050406030204" pitchFamily="18" charset="0"/>
                </a:endParaRPr>
              </a:p>
              <a:p>
                <a:pPr/>
                <a:r>
                  <a:rPr lang="zh-CN" altLang="en-US" i="1" dirty="0">
                    <a:solidFill>
                      <a:srgbClr val="002060"/>
                    </a:solidFill>
                    <a:latin typeface="Cambria Math" panose="02040503050406030204" pitchFamily="18" charset="0"/>
                  </a:rPr>
                  <a:t/>
                </a:r>
                <a:br>
                  <a:rPr lang="zh-CN" altLang="en-US" i="1" dirty="0">
                    <a:solidFill>
                      <a:srgbClr val="00206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2060"/>
                          </a:solidFill>
                          <a:latin typeface="Cambria Math" panose="02040503050406030204" pitchFamily="18" charset="0"/>
                        </a:rPr>
                        <m:t>𝑦</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+1)</m:t>
                      </m:r>
                      <m:r>
                        <a:rPr lang="zh-CN" altLang="en-US" i="1">
                          <a:solidFill>
                            <a:srgbClr val="002060"/>
                          </a:solidFill>
                          <a:latin typeface="Cambria Math" panose="02040503050406030204" pitchFamily="18" charset="0"/>
                        </a:rPr>
                        <m:t>𝑇</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𝑦</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𝑘𝑇</m:t>
                      </m:r>
                      <m:r>
                        <a:rPr lang="zh-CN" altLang="en-US" i="1">
                          <a:solidFill>
                            <a:srgbClr val="002060"/>
                          </a:solidFill>
                          <a:latin typeface="Cambria Math" panose="02040503050406030204" pitchFamily="18" charset="0"/>
                        </a:rPr>
                        <m:t>)+</m:t>
                      </m:r>
                      <m:nary>
                        <m:naryPr>
                          <m:ctrlPr>
                            <a:rPr lang="zh-CN" altLang="en-US" i="1">
                              <a:solidFill>
                                <a:srgbClr val="002060"/>
                              </a:solidFill>
                              <a:latin typeface="Cambria Math" panose="02040503050406030204" pitchFamily="18" charset="0"/>
                            </a:rPr>
                          </m:ctrlPr>
                        </m:naryPr>
                        <m:sub>
                          <m:r>
                            <a:rPr lang="zh-CN" altLang="en-US" i="1">
                              <a:solidFill>
                                <a:srgbClr val="002060"/>
                              </a:solidFill>
                              <a:latin typeface="Cambria Math" panose="02040503050406030204" pitchFamily="18" charset="0"/>
                            </a:rPr>
                            <m:t>𝑘𝑇</m:t>
                          </m:r>
                        </m:sub>
                        <m:sup>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+1)</m:t>
                          </m:r>
                          <m:r>
                            <a:rPr lang="zh-CN" altLang="en-US" i="1">
                              <a:solidFill>
                                <a:srgbClr val="002060"/>
                              </a:solidFill>
                              <a:latin typeface="Cambria Math" panose="02040503050406030204" pitchFamily="18" charset="0"/>
                            </a:rPr>
                            <m:t>𝑇</m:t>
                          </m:r>
                        </m:sup>
                        <m:e>
                          <m:r>
                            <a:rPr lang="zh-CN" altLang="en-US" i="1">
                              <a:solidFill>
                                <a:srgbClr val="002060"/>
                              </a:solidFill>
                              <a:latin typeface="Cambria Math" panose="02040503050406030204" pitchFamily="18" charset="0"/>
                            </a:rPr>
                            <m:t>𝑢</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𝜏</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𝑑</m:t>
                          </m:r>
                          <m:r>
                            <a:rPr lang="zh-CN" altLang="en-US" i="1">
                              <a:solidFill>
                                <a:srgbClr val="002060"/>
                              </a:solidFill>
                              <a:latin typeface="Cambria Math" panose="02040503050406030204" pitchFamily="18" charset="0"/>
                            </a:rPr>
                            <m:t>𝜏</m:t>
                          </m:r>
                        </m:e>
                      </m:nary>
                    </m:oMath>
                  </m:oMathPara>
                </a14:m>
                <a:endParaRPr lang="en-US" altLang="zh-CN" i="1" dirty="0">
                  <a:solidFill>
                    <a:srgbClr val="002060"/>
                  </a:solidFill>
                  <a:latin typeface="Cambria Math" panose="02040503050406030204" pitchFamily="18" charset="0"/>
                </a:endParaRPr>
              </a:p>
              <a:p>
                <a:pPr/>
                <a:r>
                  <a:rPr lang="zh-CN" altLang="en-US" i="1" dirty="0">
                    <a:solidFill>
                      <a:srgbClr val="002060"/>
                    </a:solidFill>
                    <a:latin typeface="Cambria Math" panose="02040503050406030204" pitchFamily="18" charset="0"/>
                  </a:rPr>
                  <a:t/>
                </a:r>
                <a:br>
                  <a:rPr lang="zh-CN" altLang="en-US" i="1" dirty="0">
                    <a:solidFill>
                      <a:srgbClr val="00206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2060"/>
                          </a:solidFill>
                          <a:latin typeface="Cambria Math" panose="02040503050406030204" pitchFamily="18" charset="0"/>
                        </a:rPr>
                        <m:t>𝑦</m:t>
                      </m:r>
                      <m:d>
                        <m:dPr>
                          <m:begChr m:val="["/>
                          <m:endChr m:val="]"/>
                          <m:ctrlPr>
                            <a:rPr lang="zh-CN" altLang="en-US" i="1">
                              <a:solidFill>
                                <a:srgbClr val="002060"/>
                              </a:solidFill>
                              <a:latin typeface="Cambria Math" panose="02040503050406030204" pitchFamily="18" charset="0"/>
                            </a:rPr>
                          </m:ctrlPr>
                        </m:dPr>
                        <m:e>
                          <m:d>
                            <m:dPr>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+1</m:t>
                              </m:r>
                            </m:e>
                          </m:d>
                          <m:r>
                            <a:rPr lang="zh-CN" altLang="en-US" i="1">
                              <a:solidFill>
                                <a:srgbClr val="002060"/>
                              </a:solidFill>
                              <a:latin typeface="Cambria Math" panose="02040503050406030204" pitchFamily="18" charset="0"/>
                            </a:rPr>
                            <m:t>𝑇</m:t>
                          </m:r>
                        </m:e>
                      </m:d>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𝑦</m:t>
                      </m:r>
                      <m:d>
                        <m:dPr>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𝑘𝑇</m:t>
                          </m:r>
                        </m:e>
                      </m:d>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𝑇</m:t>
                          </m:r>
                        </m:num>
                        <m:den>
                          <m:r>
                            <a:rPr lang="zh-CN" altLang="en-US" i="1">
                              <a:solidFill>
                                <a:srgbClr val="002060"/>
                              </a:solidFill>
                              <a:latin typeface="Cambria Math" panose="02040503050406030204" pitchFamily="18" charset="0"/>
                            </a:rPr>
                            <m:t>2</m:t>
                          </m:r>
                        </m:den>
                      </m:f>
                      <m:d>
                        <m:dPr>
                          <m:begChr m:val="["/>
                          <m:endChr m:val="]"/>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𝑢</m:t>
                          </m:r>
                          <m:d>
                            <m:dPr>
                              <m:ctrlPr>
                                <a:rPr lang="zh-CN" altLang="en-US" i="1">
                                  <a:solidFill>
                                    <a:srgbClr val="002060"/>
                                  </a:solidFill>
                                  <a:latin typeface="Cambria Math" panose="02040503050406030204" pitchFamily="18" charset="0"/>
                                </a:rPr>
                              </m:ctrlPr>
                            </m:dPr>
                            <m:e>
                              <m:d>
                                <m:dPr>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+1</m:t>
                                  </m:r>
                                </m:e>
                              </m:d>
                              <m:r>
                                <a:rPr lang="zh-CN" altLang="en-US" i="1">
                                  <a:solidFill>
                                    <a:srgbClr val="002060"/>
                                  </a:solidFill>
                                  <a:latin typeface="Cambria Math" panose="02040503050406030204" pitchFamily="18" charset="0"/>
                                </a:rPr>
                                <m:t>𝑇</m:t>
                              </m:r>
                            </m:e>
                          </m:d>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𝑢</m:t>
                          </m:r>
                          <m:d>
                            <m:dPr>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𝑘𝑇</m:t>
                              </m:r>
                            </m:e>
                          </m:d>
                        </m:e>
                      </m:d>
                    </m:oMath>
                  </m:oMathPara>
                </a14:m>
                <a:endParaRPr lang="en-US" altLang="zh-CN" i="1" dirty="0">
                  <a:solidFill>
                    <a:srgbClr val="002060"/>
                  </a:solidFill>
                  <a:latin typeface="Cambria Math" panose="02040503050406030204" pitchFamily="18" charset="0"/>
                </a:endParaRPr>
              </a:p>
              <a:p>
                <a:pPr/>
                <a:r>
                  <a:rPr lang="zh-CN" altLang="en-US" i="1" dirty="0">
                    <a:solidFill>
                      <a:srgbClr val="002060"/>
                    </a:solidFill>
                    <a:latin typeface="Cambria Math" panose="02040503050406030204" pitchFamily="18" charset="0"/>
                  </a:rPr>
                  <a:t/>
                </a:r>
                <a:br>
                  <a:rPr lang="zh-CN" altLang="en-US" i="1" dirty="0">
                    <a:solidFill>
                      <a:srgbClr val="00206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i="1">
                          <a:solidFill>
                            <a:srgbClr val="002060"/>
                          </a:solidFill>
                          <a:latin typeface="Cambria Math" panose="02040503050406030204" pitchFamily="18" charset="0"/>
                        </a:rPr>
                        <m:t>𝑦</m:t>
                      </m:r>
                      <m:d>
                        <m:dPr>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𝑘𝑇</m:t>
                          </m:r>
                        </m:e>
                      </m:d>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𝑇</m:t>
                          </m:r>
                        </m:num>
                        <m:den>
                          <m:r>
                            <a:rPr lang="zh-CN" altLang="en-US" i="1">
                              <a:solidFill>
                                <a:srgbClr val="002060"/>
                              </a:solidFill>
                              <a:latin typeface="Cambria Math" panose="02040503050406030204" pitchFamily="18" charset="0"/>
                            </a:rPr>
                            <m:t>2</m:t>
                          </m:r>
                        </m:den>
                      </m:f>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𝑧</m:t>
                          </m:r>
                          <m:r>
                            <a:rPr lang="zh-CN" altLang="en-US" i="1">
                              <a:solidFill>
                                <a:srgbClr val="002060"/>
                              </a:solidFill>
                              <a:latin typeface="Cambria Math" panose="02040503050406030204" pitchFamily="18" charset="0"/>
                            </a:rPr>
                            <m:t>+1</m:t>
                          </m:r>
                        </m:num>
                        <m:den>
                          <m:r>
                            <a:rPr lang="zh-CN" altLang="en-US" i="1">
                              <a:solidFill>
                                <a:srgbClr val="002060"/>
                              </a:solidFill>
                              <a:latin typeface="Cambria Math" panose="02040503050406030204" pitchFamily="18" charset="0"/>
                            </a:rPr>
                            <m:t>𝑧</m:t>
                          </m:r>
                          <m:r>
                            <a:rPr lang="zh-CN" altLang="en-US" i="1">
                              <a:solidFill>
                                <a:srgbClr val="002060"/>
                              </a:solidFill>
                              <a:latin typeface="Cambria Math" panose="02040503050406030204" pitchFamily="18" charset="0"/>
                            </a:rPr>
                            <m:t>−1</m:t>
                          </m:r>
                        </m:den>
                      </m:f>
                      <m:r>
                        <a:rPr lang="zh-CN" altLang="en-US" i="1">
                          <a:solidFill>
                            <a:srgbClr val="002060"/>
                          </a:solidFill>
                          <a:latin typeface="Cambria Math" panose="02040503050406030204" pitchFamily="18" charset="0"/>
                        </a:rPr>
                        <m:t>𝑢</m:t>
                      </m:r>
                      <m:d>
                        <m:dPr>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𝑘𝑇</m:t>
                          </m:r>
                        </m:e>
                      </m:d>
                    </m:oMath>
                  </m:oMathPara>
                </a14:m>
                <a:endParaRPr lang="en-US" altLang="zh-CN" i="1" dirty="0">
                  <a:solidFill>
                    <a:srgbClr val="002060"/>
                  </a:solidFill>
                  <a:latin typeface="Cambria Math" panose="02040503050406030204" pitchFamily="18" charset="0"/>
                </a:endParaRPr>
              </a:p>
              <a:p>
                <a:pPr/>
                <a:r>
                  <a:rPr lang="zh-CN" altLang="en-US" i="1" dirty="0">
                    <a:solidFill>
                      <a:srgbClr val="002060"/>
                    </a:solidFill>
                    <a:latin typeface="Cambria Math" panose="02040503050406030204" pitchFamily="18" charset="0"/>
                  </a:rPr>
                  <a:t/>
                </a:r>
                <a:br>
                  <a:rPr lang="zh-CN" altLang="en-US" i="1" dirty="0">
                    <a:solidFill>
                      <a:srgbClr val="002060"/>
                    </a:solidFill>
                    <a:latin typeface="Cambria Math" panose="02040503050406030204" pitchFamily="18" charset="0"/>
                  </a:rPr>
                </a:br>
                <a14:m>
                  <m:oMathPara xmlns:m="http://schemas.openxmlformats.org/officeDocument/2006/math">
                    <m:oMathParaPr>
                      <m:jc m:val="left"/>
                    </m:oMathParaPr>
                    <m:oMath xmlns:m="http://schemas.openxmlformats.org/officeDocument/2006/math">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1</m:t>
                          </m:r>
                        </m:num>
                        <m:den>
                          <m:acc>
                            <m:accPr>
                              <m:chr m:val="̃"/>
                              <m:ctrlPr>
                                <a:rPr lang="zh-CN" altLang="en-US" i="1">
                                  <a:solidFill>
                                    <a:srgbClr val="002060"/>
                                  </a:solidFill>
                                  <a:latin typeface="Cambria Math" panose="02040503050406030204" pitchFamily="18" charset="0"/>
                                </a:rPr>
                              </m:ctrlPr>
                            </m:accPr>
                            <m:e>
                              <m:r>
                                <a:rPr lang="zh-CN" altLang="en-US" i="1">
                                  <a:solidFill>
                                    <a:srgbClr val="002060"/>
                                  </a:solidFill>
                                  <a:latin typeface="Cambria Math" panose="02040503050406030204" pitchFamily="18" charset="0"/>
                                </a:rPr>
                                <m:t>𝑠</m:t>
                              </m:r>
                            </m:e>
                          </m:acc>
                        </m:den>
                      </m:f>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𝑇</m:t>
                          </m:r>
                        </m:num>
                        <m:den>
                          <m:r>
                            <a:rPr lang="zh-CN" altLang="en-US" i="1">
                              <a:solidFill>
                                <a:srgbClr val="002060"/>
                              </a:solidFill>
                              <a:latin typeface="Cambria Math" panose="02040503050406030204" pitchFamily="18" charset="0"/>
                            </a:rPr>
                            <m:t>2</m:t>
                          </m:r>
                        </m:den>
                      </m:f>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𝑧</m:t>
                          </m:r>
                          <m:r>
                            <a:rPr lang="zh-CN" altLang="en-US" i="1">
                              <a:solidFill>
                                <a:srgbClr val="002060"/>
                              </a:solidFill>
                              <a:latin typeface="Cambria Math" panose="02040503050406030204" pitchFamily="18" charset="0"/>
                            </a:rPr>
                            <m:t>+1</m:t>
                          </m:r>
                        </m:num>
                        <m:den>
                          <m:r>
                            <a:rPr lang="zh-CN" altLang="en-US" i="1">
                              <a:solidFill>
                                <a:srgbClr val="002060"/>
                              </a:solidFill>
                              <a:latin typeface="Cambria Math" panose="02040503050406030204" pitchFamily="18" charset="0"/>
                            </a:rPr>
                            <m:t>𝑧</m:t>
                          </m:r>
                          <m:r>
                            <a:rPr lang="zh-CN" altLang="en-US" i="1">
                              <a:solidFill>
                                <a:srgbClr val="002060"/>
                              </a:solidFill>
                              <a:latin typeface="Cambria Math" panose="02040503050406030204" pitchFamily="18" charset="0"/>
                            </a:rPr>
                            <m:t>−1</m:t>
                          </m:r>
                        </m:den>
                      </m:f>
                      <m:r>
                        <a:rPr lang="zh-CN" altLang="en-US" i="1">
                          <a:solidFill>
                            <a:srgbClr val="002060"/>
                          </a:solidFill>
                          <a:latin typeface="Cambria Math" panose="02040503050406030204" pitchFamily="18" charset="0"/>
                        </a:rPr>
                        <m:t>,</m:t>
                      </m:r>
                      <m:m>
                        <m:mPr>
                          <m:plcHide m:val="on"/>
                          <m:mcs>
                            <m:mc>
                              <m:mcPr>
                                <m:count m:val="1"/>
                                <m:mcJc m:val="center"/>
                              </m:mcPr>
                            </m:mc>
                          </m:mcs>
                          <m:ctrlPr>
                            <a:rPr lang="zh-CN" altLang="en-US" i="1">
                              <a:solidFill>
                                <a:srgbClr val="002060"/>
                              </a:solidFill>
                              <a:latin typeface="Cambria Math" panose="02040503050406030204" pitchFamily="18" charset="0"/>
                            </a:rPr>
                          </m:ctrlPr>
                        </m:mPr>
                        <m:mr>
                          <m:e/>
                        </m:mr>
                      </m:m>
                      <m:acc>
                        <m:accPr>
                          <m:chr m:val="̃"/>
                          <m:ctrlPr>
                            <a:rPr lang="zh-CN" altLang="en-US" i="1">
                              <a:solidFill>
                                <a:srgbClr val="002060"/>
                              </a:solidFill>
                              <a:latin typeface="Cambria Math" panose="02040503050406030204" pitchFamily="18" charset="0"/>
                            </a:rPr>
                          </m:ctrlPr>
                        </m:accPr>
                        <m:e>
                          <m:r>
                            <a:rPr lang="zh-CN" altLang="en-US" i="1">
                              <a:solidFill>
                                <a:srgbClr val="002060"/>
                              </a:solidFill>
                              <a:latin typeface="Cambria Math" panose="02040503050406030204" pitchFamily="18" charset="0"/>
                            </a:rPr>
                            <m:t>𝑠</m:t>
                          </m:r>
                        </m:e>
                      </m:acc>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2</m:t>
                          </m:r>
                        </m:num>
                        <m:den>
                          <m:r>
                            <a:rPr lang="zh-CN" altLang="en-US" i="1">
                              <a:solidFill>
                                <a:srgbClr val="002060"/>
                              </a:solidFill>
                              <a:latin typeface="Cambria Math" panose="02040503050406030204" pitchFamily="18" charset="0"/>
                            </a:rPr>
                            <m:t>𝑇</m:t>
                          </m:r>
                        </m:den>
                      </m:f>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𝑧</m:t>
                          </m:r>
                          <m:r>
                            <a:rPr lang="zh-CN" altLang="en-US" i="1">
                              <a:solidFill>
                                <a:srgbClr val="002060"/>
                              </a:solidFill>
                              <a:latin typeface="Cambria Math" panose="02040503050406030204" pitchFamily="18" charset="0"/>
                            </a:rPr>
                            <m:t>−1</m:t>
                          </m:r>
                        </m:num>
                        <m:den>
                          <m:r>
                            <a:rPr lang="zh-CN" altLang="en-US" i="1">
                              <a:solidFill>
                                <a:srgbClr val="002060"/>
                              </a:solidFill>
                              <a:latin typeface="Cambria Math" panose="02040503050406030204" pitchFamily="18" charset="0"/>
                            </a:rPr>
                            <m:t>𝑧</m:t>
                          </m:r>
                          <m:r>
                            <a:rPr lang="zh-CN" altLang="en-US" i="1">
                              <a:solidFill>
                                <a:srgbClr val="002060"/>
                              </a:solidFill>
                              <a:latin typeface="Cambria Math" panose="02040503050406030204" pitchFamily="18" charset="0"/>
                            </a:rPr>
                            <m:t>+1</m:t>
                          </m:r>
                        </m:den>
                      </m:f>
                    </m:oMath>
                  </m:oMathPara>
                </a14:m>
                <a:endParaRPr lang="en-US" altLang="zh-CN" i="1" dirty="0">
                  <a:solidFill>
                    <a:srgbClr val="002060"/>
                  </a:solidFill>
                  <a:latin typeface="Cambria Math" panose="02040503050406030204" pitchFamily="18" charset="0"/>
                </a:endParaRPr>
              </a:p>
              <a:p>
                <a:endParaRPr lang="en-US" altLang="zh-CN" i="1" dirty="0">
                  <a:solidFill>
                    <a:srgbClr val="002060"/>
                  </a:solidFill>
                  <a:latin typeface="Cambria Math" panose="02040503050406030204" pitchFamily="18" charset="0"/>
                </a:endParaRPr>
              </a:p>
              <a:p>
                <a:r>
                  <a:rPr lang="zh-CN" altLang="en-US" i="1" dirty="0">
                    <a:solidFill>
                      <a:srgbClr val="002060"/>
                    </a:solidFill>
                    <a:latin typeface="Cambria Math" panose="02040503050406030204" pitchFamily="18" charset="0"/>
                  </a:rPr>
                  <a:t/>
                </a:r>
                <a:br>
                  <a:rPr lang="zh-CN" altLang="en-US" i="1" dirty="0">
                    <a:solidFill>
                      <a:srgbClr val="002060"/>
                    </a:solidFill>
                    <a:latin typeface="Cambria Math" panose="02040503050406030204" pitchFamily="18" charset="0"/>
                  </a:rPr>
                </a:br>
                <a:endParaRPr lang="zh-CN" altLang="en-US" dirty="0">
                  <a:solidFill>
                    <a:srgbClr val="002060"/>
                  </a:solidFill>
                </a:endParaRPr>
              </a:p>
            </p:txBody>
          </p:sp>
        </mc:Choice>
        <mc:Fallback xmlns="">
          <p:sp>
            <p:nvSpPr>
              <p:cNvPr id="4" name="Object 5">
                <a:extLst>
                  <a:ext uri="{FF2B5EF4-FFF2-40B4-BE49-F238E27FC236}">
                    <a16:creationId xmlns:a16="http://schemas.microsoft.com/office/drawing/2014/main" id="{FFD42B45-B5BC-4A7C-AB70-57596EA9723D}"/>
                  </a:ext>
                </a:extLst>
              </p:cNvPr>
              <p:cNvSpPr txBox="1">
                <a:spLocks noRot="1" noChangeAspect="1" noMove="1" noResize="1" noEditPoints="1" noAdjustHandles="1" noChangeArrowheads="1" noChangeShapeType="1" noTextEdit="1"/>
              </p:cNvSpPr>
              <p:nvPr/>
            </p:nvSpPr>
            <p:spPr bwMode="auto">
              <a:xfrm>
                <a:off x="1043608" y="1556792"/>
                <a:ext cx="6911975" cy="5040014"/>
              </a:xfrm>
              <a:prstGeom prst="rect">
                <a:avLst/>
              </a:prstGeom>
              <a:blipFill>
                <a:blip r:embed="rId2"/>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69E5E83C-4078-40F1-8DD3-081EFAABC549}"/>
              </a:ext>
            </a:extLst>
          </p:cNvPr>
          <p:cNvSpPr/>
          <p:nvPr/>
        </p:nvSpPr>
        <p:spPr>
          <a:xfrm>
            <a:off x="899592" y="980728"/>
            <a:ext cx="1731564" cy="461665"/>
          </a:xfrm>
          <a:prstGeom prst="rect">
            <a:avLst/>
          </a:prstGeom>
        </p:spPr>
        <p:txBody>
          <a:bodyPr wrap="none">
            <a:spAutoFit/>
          </a:bodyPr>
          <a:lstStyle/>
          <a:p>
            <a:pPr eaLnBrk="1" hangingPunct="1"/>
            <a:r>
              <a:rPr lang="zh-CN" altLang="en-US" b="1" dirty="0">
                <a:solidFill>
                  <a:srgbClr val="002060"/>
                </a:solidFill>
                <a:latin typeface="+mn-ea"/>
                <a:ea typeface="+mn-ea"/>
              </a:rPr>
              <a:t>考虑积分器</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6A45B2D-6375-420A-BAC0-88C5AEE02451}"/>
                  </a:ext>
                </a:extLst>
              </p:cNvPr>
              <p:cNvSpPr txBox="1"/>
              <p:nvPr/>
            </p:nvSpPr>
            <p:spPr>
              <a:xfrm>
                <a:off x="827584" y="5661248"/>
                <a:ext cx="3292146" cy="7128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𝑫</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𝒛</m:t>
                          </m:r>
                        </m:e>
                      </m:d>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𝑫</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𝒔</m:t>
                              </m:r>
                              <m:r>
                                <a:rPr lang="en-US" altLang="zh-CN" b="1" i="1" smtClean="0">
                                  <a:solidFill>
                                    <a:srgbClr val="FF0000"/>
                                  </a:solidFill>
                                  <a:latin typeface="Cambria Math" panose="02040503050406030204" pitchFamily="18" charset="0"/>
                                </a:rPr>
                                <m:t>)</m:t>
                              </m:r>
                            </m:e>
                          </m:d>
                        </m:e>
                        <m:sub>
                          <m:r>
                            <a:rPr lang="en-US" altLang="zh-CN" b="1" i="1">
                              <a:solidFill>
                                <a:srgbClr val="FF0000"/>
                              </a:solidFill>
                              <a:latin typeface="Cambria Math" panose="02040503050406030204" pitchFamily="18" charset="0"/>
                            </a:rPr>
                            <m:t>𝒔</m:t>
                          </m:r>
                          <m:r>
                            <a:rPr lang="en-US" altLang="zh-CN" b="1"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𝟐</m:t>
                              </m:r>
                            </m:num>
                            <m:den>
                              <m:r>
                                <a:rPr lang="en-US" altLang="zh-CN" b="1" i="1">
                                  <a:solidFill>
                                    <a:srgbClr val="FF0000"/>
                                  </a:solidFill>
                                  <a:latin typeface="Cambria Math" panose="02040503050406030204" pitchFamily="18" charset="0"/>
                                </a:rPr>
                                <m:t>𝑻</m:t>
                              </m:r>
                            </m:den>
                          </m:f>
                          <m:r>
                            <a:rPr lang="en-US" altLang="zh-CN" b="1" i="1" smtClean="0">
                              <a:solidFill>
                                <a:srgbClr val="FF0000"/>
                              </a:solidFill>
                              <a:latin typeface="Cambria Math" panose="02040503050406030204" pitchFamily="18" charset="0"/>
                              <a:ea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num>
                            <m:den>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den>
                          </m:f>
                        </m:sub>
                      </m:sSub>
                    </m:oMath>
                  </m:oMathPara>
                </a14:m>
                <a:endParaRPr lang="zh-CN" altLang="en-US" b="1" dirty="0">
                  <a:solidFill>
                    <a:schemeClr val="bg2"/>
                  </a:solidFill>
                </a:endParaRPr>
              </a:p>
            </p:txBody>
          </p:sp>
        </mc:Choice>
        <mc:Fallback xmlns="">
          <p:sp>
            <p:nvSpPr>
              <p:cNvPr id="9" name="文本框 8">
                <a:extLst>
                  <a:ext uri="{FF2B5EF4-FFF2-40B4-BE49-F238E27FC236}">
                    <a16:creationId xmlns:a16="http://schemas.microsoft.com/office/drawing/2014/main" id="{06A45B2D-6375-420A-BAC0-88C5AEE02451}"/>
                  </a:ext>
                </a:extLst>
              </p:cNvPr>
              <p:cNvSpPr txBox="1">
                <a:spLocks noRot="1" noChangeAspect="1" noMove="1" noResize="1" noEditPoints="1" noAdjustHandles="1" noChangeArrowheads="1" noChangeShapeType="1" noTextEdit="1"/>
              </p:cNvSpPr>
              <p:nvPr/>
            </p:nvSpPr>
            <p:spPr>
              <a:xfrm>
                <a:off x="827584" y="5661248"/>
                <a:ext cx="3292146" cy="71282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4995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A8737A1-5158-469F-95CA-E28E5DBA93C9}"/>
                  </a:ext>
                </a:extLst>
              </p:cNvPr>
              <p:cNvSpPr/>
              <p:nvPr/>
            </p:nvSpPr>
            <p:spPr>
              <a:xfrm>
                <a:off x="30102" y="620688"/>
                <a:ext cx="8856984" cy="5549533"/>
              </a:xfrm>
              <a:prstGeom prst="rect">
                <a:avLst/>
              </a:prstGeom>
            </p:spPr>
            <p:txBody>
              <a:bodyPr wrap="square">
                <a:spAutoFit/>
              </a:bodyPr>
              <a:lstStyle/>
              <a:p>
                <a:pPr indent="266700" algn="just">
                  <a:spcAft>
                    <a:spcPts val="0"/>
                  </a:spcAft>
                </a:pPr>
                <a:r>
                  <a:rPr lang="zh-CN" altLang="en-US" b="1" kern="100" dirty="0" smtClean="0">
                    <a:solidFill>
                      <a:srgbClr val="C00000"/>
                    </a:solidFill>
                    <a:cs typeface="Times New Roman" panose="02020603050405020304" pitchFamily="18" charset="0"/>
                  </a:rPr>
                  <a:t>例</a:t>
                </a:r>
                <a:r>
                  <a:rPr lang="zh-CN" altLang="en-US" b="1" kern="100" dirty="0" smtClean="0">
                    <a:solidFill>
                      <a:srgbClr val="002060"/>
                    </a:solidFill>
                    <a:cs typeface="Times New Roman" panose="02020603050405020304" pitchFamily="18" charset="0"/>
                  </a:rPr>
                  <a:t>：</a:t>
                </a:r>
                <a:r>
                  <a:rPr lang="zh-CN" altLang="zh-CN" b="1" kern="100" dirty="0">
                    <a:solidFill>
                      <a:srgbClr val="002060"/>
                    </a:solidFill>
                    <a:cs typeface="Times New Roman" panose="02020603050405020304" pitchFamily="18" charset="0"/>
                  </a:rPr>
                  <a:t>用双线性变换法</a:t>
                </a:r>
                <a:r>
                  <a:rPr lang="zh-CN" altLang="en-US" b="1" kern="100" dirty="0">
                    <a:solidFill>
                      <a:srgbClr val="002060"/>
                    </a:solidFill>
                    <a:cs typeface="Times New Roman" panose="02020603050405020304" pitchFamily="18" charset="0"/>
                  </a:rPr>
                  <a:t>求</a:t>
                </a:r>
                <a:r>
                  <a:rPr lang="zh-CN" altLang="zh-CN" b="1" kern="100" dirty="0">
                    <a:solidFill>
                      <a:srgbClr val="002060"/>
                    </a:solidFill>
                    <a:cs typeface="Times New Roman" panose="02020603050405020304" pitchFamily="18" charset="0"/>
                  </a:rPr>
                  <a:t>连续控制器</a:t>
                </a:r>
                <a:r>
                  <a:rPr lang="en-US" altLang="zh-CN" kern="100" dirty="0">
                    <a:solidFill>
                      <a:srgbClr val="002060"/>
                    </a:solidFill>
                    <a:cs typeface="Times New Roman" panose="02020603050405020304" pitchFamily="18" charset="0"/>
                  </a:rPr>
                  <a:t>D(s)=</a:t>
                </a:r>
                <a14:m>
                  <m:oMath xmlns:m="http://schemas.openxmlformats.org/officeDocument/2006/math">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solidFill>
                              <a:srgbClr val="002060"/>
                            </a:solidFill>
                            <a:latin typeface="Cambria Math" panose="02040503050406030204" pitchFamily="18" charset="0"/>
                            <a:cs typeface="Times New Roman" panose="02020603050405020304" pitchFamily="18" charset="0"/>
                          </a:rPr>
                          <m:t>𝑠</m:t>
                        </m:r>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5</m:t>
                        </m:r>
                      </m:num>
                      <m:den>
                        <m:r>
                          <m:rPr>
                            <m:nor/>
                          </m:rPr>
                          <a:rPr lang="en-US" altLang="zh-CN" kern="100">
                            <a:solidFill>
                              <a:srgbClr val="002060"/>
                            </a:solidFill>
                            <a:cs typeface="Times New Roman" panose="02020603050405020304" pitchFamily="18" charset="0"/>
                          </a:rPr>
                          <m:t>(</m:t>
                        </m:r>
                        <m:r>
                          <a:rPr lang="en-US" altLang="zh-CN" i="1" kern="100">
                            <a:solidFill>
                              <a:srgbClr val="002060"/>
                            </a:solidFill>
                            <a:latin typeface="Cambria Math" panose="02040503050406030204" pitchFamily="18" charset="0"/>
                            <a:cs typeface="Times New Roman" panose="02020603050405020304" pitchFamily="18" charset="0"/>
                          </a:rPr>
                          <m:t>𝑠</m:t>
                        </m:r>
                        <m:r>
                          <a:rPr lang="en-US" altLang="zh-CN" kern="100">
                            <a:solidFill>
                              <a:srgbClr val="002060"/>
                            </a:solidFill>
                            <a:latin typeface="Cambria Math" panose="02040503050406030204" pitchFamily="18" charset="0"/>
                            <a:cs typeface="Times New Roman" panose="02020603050405020304" pitchFamily="18" charset="0"/>
                          </a:rPr>
                          <m:t>+1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altLang="zh-CN" kern="100">
                                <a:solidFill>
                                  <a:srgbClr val="002060"/>
                                </a:solidFill>
                                <a:cs typeface="Times New Roman" panose="02020603050405020304" pitchFamily="18" charset="0"/>
                              </a:rPr>
                              <m:t>)</m:t>
                            </m:r>
                          </m:e>
                          <m:sup>
                            <m:r>
                              <a:rPr lang="en-US" altLang="zh-CN" kern="100">
                                <a:solidFill>
                                  <a:srgbClr val="002060"/>
                                </a:solidFill>
                                <a:latin typeface="Cambria Math" panose="02040503050406030204" pitchFamily="18" charset="0"/>
                                <a:cs typeface="Times New Roman" panose="02020603050405020304" pitchFamily="18" charset="0"/>
                              </a:rPr>
                              <m:t>2</m:t>
                            </m:r>
                          </m:sup>
                        </m:sSup>
                      </m:den>
                    </m:f>
                  </m:oMath>
                </a14:m>
                <a:r>
                  <a:rPr lang="zh-CN" altLang="en-US" b="1" kern="100" dirty="0">
                    <a:solidFill>
                      <a:srgbClr val="002060"/>
                    </a:solidFill>
                    <a:cs typeface="Times New Roman" panose="02020603050405020304" pitchFamily="18" charset="0"/>
                  </a:rPr>
                  <a:t>的离散化控制器</a:t>
                </a:r>
                <a:r>
                  <a:rPr lang="en-US" altLang="zh-CN" kern="100" dirty="0">
                    <a:solidFill>
                      <a:srgbClr val="002060"/>
                    </a:solidFill>
                    <a:cs typeface="Times New Roman" panose="02020603050405020304" pitchFamily="18" charset="0"/>
                  </a:rPr>
                  <a:t>D(z)</a:t>
                </a:r>
                <a:r>
                  <a:rPr lang="zh-CN" altLang="zh-CN" b="1" kern="100" dirty="0">
                    <a:solidFill>
                      <a:srgbClr val="002060"/>
                    </a:solidFill>
                    <a:cs typeface="Times New Roman" panose="02020603050405020304" pitchFamily="18" charset="0"/>
                  </a:rPr>
                  <a:t>及差分方程，其中</a:t>
                </a:r>
                <a:r>
                  <a:rPr lang="en-US" altLang="zh-CN" kern="100" dirty="0">
                    <a:solidFill>
                      <a:srgbClr val="002060"/>
                    </a:solidFill>
                    <a:cs typeface="Times New Roman" panose="02020603050405020304" pitchFamily="18" charset="0"/>
                  </a:rPr>
                  <a:t>T=1s</a:t>
                </a:r>
                <a:r>
                  <a:rPr lang="zh-CN" altLang="zh-CN" kern="100" dirty="0">
                    <a:solidFill>
                      <a:srgbClr val="002060"/>
                    </a:solidFill>
                    <a:cs typeface="Times New Roman" panose="02020603050405020304" pitchFamily="18" charset="0"/>
                  </a:rPr>
                  <a:t>。</a:t>
                </a:r>
                <a:endParaRPr lang="en-US" altLang="zh-CN" kern="100" dirty="0">
                  <a:solidFill>
                    <a:srgbClr val="002060"/>
                  </a:solidFill>
                  <a:cs typeface="Times New Roman" panose="02020603050405020304" pitchFamily="18" charset="0"/>
                </a:endParaRPr>
              </a:p>
              <a:p>
                <a:pPr indent="267970" algn="just">
                  <a:spcAft>
                    <a:spcPts val="0"/>
                  </a:spcAft>
                </a:pPr>
                <a:r>
                  <a:rPr lang="zh-CN" altLang="zh-CN" b="1" kern="100" dirty="0" smtClean="0">
                    <a:solidFill>
                      <a:srgbClr val="C00000"/>
                    </a:solidFill>
                    <a:cs typeface="Times New Roman" panose="02020603050405020304" pitchFamily="18" charset="0"/>
                  </a:rPr>
                  <a:t>解</a:t>
                </a:r>
                <a:r>
                  <a:rPr lang="zh-CN" altLang="zh-CN" b="1" kern="100" dirty="0">
                    <a:solidFill>
                      <a:srgbClr val="C00000"/>
                    </a:solidFill>
                    <a:cs typeface="Times New Roman" panose="02020603050405020304" pitchFamily="18" charset="0"/>
                  </a:rPr>
                  <a:t>：</a:t>
                </a:r>
                <a:endParaRPr lang="en-US" altLang="zh-CN" b="1" kern="100" dirty="0">
                  <a:solidFill>
                    <a:srgbClr val="C00000"/>
                  </a:solidFill>
                  <a:cs typeface="Times New Roman" panose="02020603050405020304" pitchFamily="18" charset="0"/>
                </a:endParaRPr>
              </a:p>
              <a:p>
                <a:pPr indent="267970" algn="just">
                  <a:spcAft>
                    <a:spcPts val="0"/>
                  </a:spcAft>
                </a:pPr>
                <a:r>
                  <a:rPr lang="en-US" altLang="zh-CN" b="1" kern="100" dirty="0">
                    <a:solidFill>
                      <a:srgbClr val="002060"/>
                    </a:solidFill>
                    <a:cs typeface="Times New Roman" panose="02020603050405020304" pitchFamily="18" charset="0"/>
                  </a:rPr>
                  <a:t>	</a:t>
                </a:r>
                <a:r>
                  <a:rPr lang="zh-CN" altLang="zh-CN" kern="100" dirty="0">
                    <a:solidFill>
                      <a:srgbClr val="002060"/>
                    </a:solidFill>
                    <a:cs typeface="Times New Roman" panose="02020603050405020304" pitchFamily="18" charset="0"/>
                  </a:rPr>
                  <a:t>由</a:t>
                </a:r>
                <a14:m>
                  <m:oMath xmlns:m="http://schemas.openxmlformats.org/officeDocument/2006/math">
                    <m:r>
                      <a:rPr lang="en-US" altLang="zh-CN" b="1" i="1">
                        <a:solidFill>
                          <a:srgbClr val="FF0000"/>
                        </a:solidFill>
                        <a:latin typeface="Cambria Math" panose="02040503050406030204" pitchFamily="18" charset="0"/>
                      </a:rPr>
                      <m:t>𝑫</m:t>
                    </m:r>
                    <m:d>
                      <m:dPr>
                        <m:ctrlPr>
                          <a:rPr lang="en-US" altLang="zh-CN" b="1" i="1">
                            <a:solidFill>
                              <a:srgbClr val="FF0000"/>
                            </a:solidFill>
                            <a:latin typeface="Cambria Math" panose="02040503050406030204" pitchFamily="18" charset="0"/>
                          </a:rPr>
                        </m:ctrlPr>
                      </m:dPr>
                      <m:e>
                        <m:r>
                          <a:rPr lang="en-US" altLang="zh-CN" b="1" i="1">
                            <a:solidFill>
                              <a:srgbClr val="FF0000"/>
                            </a:solidFill>
                            <a:latin typeface="Cambria Math" panose="02040503050406030204" pitchFamily="18" charset="0"/>
                          </a:rPr>
                          <m:t>𝒛</m:t>
                        </m:r>
                      </m:e>
                    </m:d>
                    <m:r>
                      <a:rPr lang="en-US"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d>
                          <m:dPr>
                            <m:begChr m:val=""/>
                            <m:endChr m:val="|"/>
                            <m:ctrlPr>
                              <a:rPr lang="en-US" altLang="zh-CN" b="1" i="1">
                                <a:solidFill>
                                  <a:srgbClr val="FF0000"/>
                                </a:solidFill>
                                <a:latin typeface="Cambria Math" panose="02040503050406030204" pitchFamily="18" charset="0"/>
                              </a:rPr>
                            </m:ctrlPr>
                          </m:dPr>
                          <m:e>
                            <m:r>
                              <a:rPr lang="en-US" altLang="zh-CN" b="1" i="1">
                                <a:solidFill>
                                  <a:srgbClr val="FF0000"/>
                                </a:solidFill>
                                <a:latin typeface="Cambria Math" panose="02040503050406030204" pitchFamily="18" charset="0"/>
                              </a:rPr>
                              <m:t>𝑫</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𝒔</m:t>
                            </m:r>
                            <m:r>
                              <a:rPr lang="en-US" altLang="zh-CN" b="1" i="1">
                                <a:solidFill>
                                  <a:srgbClr val="FF0000"/>
                                </a:solidFill>
                                <a:latin typeface="Cambria Math" panose="02040503050406030204" pitchFamily="18" charset="0"/>
                              </a:rPr>
                              <m:t>)</m:t>
                            </m:r>
                          </m:e>
                        </m:d>
                      </m:e>
                      <m:sub>
                        <m:r>
                          <a:rPr lang="en-US" altLang="zh-CN" b="1" i="1">
                            <a:solidFill>
                              <a:srgbClr val="FF0000"/>
                            </a:solidFill>
                            <a:latin typeface="Cambria Math" panose="02040503050406030204" pitchFamily="18" charset="0"/>
                          </a:rPr>
                          <m:t>𝒔</m:t>
                        </m:r>
                        <m:r>
                          <a:rPr lang="en-US" altLang="zh-CN" b="1"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𝟐</m:t>
                            </m:r>
                          </m:num>
                          <m:den>
                            <m:r>
                              <a:rPr lang="en-US" altLang="zh-CN" b="1" i="1">
                                <a:solidFill>
                                  <a:srgbClr val="FF0000"/>
                                </a:solidFill>
                                <a:latin typeface="Cambria Math" panose="02040503050406030204" pitchFamily="18" charset="0"/>
                              </a:rPr>
                              <m:t>𝑻</m:t>
                            </m:r>
                          </m:den>
                        </m:f>
                        <m:r>
                          <a:rPr lang="en-US" altLang="zh-CN" b="1" i="1">
                            <a:solidFill>
                              <a:srgbClr val="FF0000"/>
                            </a:solidFill>
                            <a:latin typeface="Cambria Math" panose="02040503050406030204" pitchFamily="18" charset="0"/>
                            <a:ea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num>
                          <m:den>
                            <m:r>
                              <a:rPr lang="en-US" altLang="zh-CN" b="1" i="1">
                                <a:solidFill>
                                  <a:srgbClr val="FF0000"/>
                                </a:solidFill>
                                <a:latin typeface="Cambria Math" panose="02040503050406030204" pitchFamily="18" charset="0"/>
                              </a:rPr>
                              <m:t>𝒛</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𝟏</m:t>
                            </m:r>
                          </m:den>
                        </m:f>
                      </m:sub>
                    </m:sSub>
                  </m:oMath>
                </a14:m>
                <a:r>
                  <a:rPr lang="zh-CN" altLang="en-US" b="1" kern="100" dirty="0" smtClean="0">
                    <a:solidFill>
                      <a:srgbClr val="002060"/>
                    </a:solidFill>
                    <a:latin typeface="Calibri" panose="020F0502020204030204" pitchFamily="34" charset="0"/>
                    <a:cs typeface="Times New Roman" panose="02020603050405020304" pitchFamily="18" charset="0"/>
                  </a:rPr>
                  <a:t>，有：</a:t>
                </a:r>
                <a:endParaRPr lang="zh-CN" altLang="zh-CN" b="1" kern="100" dirty="0">
                  <a:solidFill>
                    <a:srgbClr val="002060"/>
                  </a:solidFill>
                  <a:latin typeface="Calibri" panose="020F0502020204030204" pitchFamily="34" charset="0"/>
                  <a:cs typeface="Times New Roman" panose="02020603050405020304" pitchFamily="18" charset="0"/>
                </a:endParaRPr>
              </a:p>
              <a:p>
                <a:pPr marL="800100" indent="266700" algn="just">
                  <a:spcAft>
                    <a:spcPts val="0"/>
                  </a:spcAft>
                </a:pPr>
                <a:r>
                  <a:rPr lang="en-US" altLang="zh-CN" kern="100" dirty="0">
                    <a:solidFill>
                      <a:srgbClr val="002060"/>
                    </a:solidFill>
                    <a:latin typeface="+mn-lt"/>
                    <a:cs typeface="Times New Roman" panose="02020603050405020304" pitchFamily="18" charset="0"/>
                  </a:rPr>
                  <a:t>D(z) =</a:t>
                </a:r>
                <a14:m>
                  <m:oMath xmlns:m="http://schemas.openxmlformats.org/officeDocument/2006/math">
                    <m:r>
                      <a:rPr lang="en-US" altLang="zh-CN" b="0" i="0"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2</m:t>
                            </m:r>
                          </m:num>
                          <m:den>
                            <m:r>
                              <a:rPr lang="en-US" altLang="zh-CN" i="1" kern="100">
                                <a:solidFill>
                                  <a:srgbClr val="002060"/>
                                </a:solidFill>
                                <a:latin typeface="Cambria Math" panose="02040503050406030204" pitchFamily="18" charset="0"/>
                                <a:cs typeface="Times New Roman" panose="02020603050405020304" pitchFamily="18" charset="0"/>
                              </a:rPr>
                              <m:t>𝑇</m:t>
                            </m:r>
                          </m:den>
                        </m:f>
                        <m:r>
                          <a:rPr lang="en-US" altLang="zh-CN"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1</m:t>
                            </m:r>
                            <m:r>
                              <m:rPr>
                                <m:nor/>
                              </m:rPr>
                              <a:rPr lang="en-US" altLang="zh-CN" b="0" i="1" kern="100" smtClean="0">
                                <a:solidFill>
                                  <a:srgbClr val="002060"/>
                                </a:solidFill>
                                <a:latin typeface="Cambria Math" panose="02040503050406030204" pitchFamily="18" charset="0"/>
                                <a:cs typeface="Times New Roman" panose="02020603050405020304" pitchFamily="18" charset="0"/>
                              </a:rPr>
                              <m:t> </m:t>
                            </m:r>
                            <m:r>
                              <a:rPr lang="en-US" altLang="zh-CN" i="1" kern="100">
                                <a:solidFill>
                                  <a:srgbClr val="002060"/>
                                </a:solidFill>
                                <a:latin typeface="Cambria Math" panose="02040503050406030204" pitchFamily="18" charset="0"/>
                                <a:cs typeface="Times New Roman" panose="02020603050405020304" pitchFamily="18" charset="0"/>
                              </a:rPr>
                              <m:t>−</m:t>
                            </m:r>
                            <m:r>
                              <m:rPr>
                                <m:nor/>
                              </m:rPr>
                              <a:rPr lang="en-US" altLang="zh-CN" b="0" i="1" kern="100" smtClean="0">
                                <a:solidFill>
                                  <a:srgbClr val="002060"/>
                                </a:solidFill>
                                <a:latin typeface="+mn-lt"/>
                                <a:cs typeface="Times New Roman" panose="02020603050405020304" pitchFamily="18" charset="0"/>
                              </a:rPr>
                              <m:t> </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num>
                          <m:den>
                            <m:r>
                              <a:rPr lang="en-US" altLang="zh-CN" kern="100">
                                <a:solidFill>
                                  <a:srgbClr val="002060"/>
                                </a:solidFill>
                                <a:latin typeface="Cambria Math" panose="02040503050406030204" pitchFamily="18" charset="0"/>
                                <a:cs typeface="Times New Roman" panose="02020603050405020304" pitchFamily="18" charset="0"/>
                              </a:rPr>
                              <m:t>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den>
                        </m:f>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5</m:t>
                        </m:r>
                      </m:num>
                      <m:den>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2</m:t>
                                    </m:r>
                                  </m:num>
                                  <m:den>
                                    <m:r>
                                      <a:rPr lang="en-US" altLang="zh-CN" i="1" kern="100">
                                        <a:solidFill>
                                          <a:srgbClr val="002060"/>
                                        </a:solidFill>
                                        <a:latin typeface="Cambria Math" panose="02040503050406030204" pitchFamily="18" charset="0"/>
                                        <a:cs typeface="Times New Roman" panose="02020603050405020304" pitchFamily="18" charset="0"/>
                                      </a:rPr>
                                      <m:t>𝑇</m:t>
                                    </m:r>
                                  </m:den>
                                </m:f>
                                <m:r>
                                  <a:rPr lang="en-US" altLang="zh-CN" i="1" kern="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1</m:t>
                                    </m:r>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 </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−1</m:t>
                                        </m:r>
                                      </m:sup>
                                    </m:sSup>
                                  </m:num>
                                  <m:den>
                                    <m:r>
                                      <a:rPr lang="en-US" altLang="zh-CN" kern="100">
                                        <a:solidFill>
                                          <a:srgbClr val="002060"/>
                                        </a:solidFill>
                                        <a:latin typeface="Cambria Math" panose="02040503050406030204" pitchFamily="18" charset="0"/>
                                        <a:cs typeface="Times New Roman" panose="02020603050405020304" pitchFamily="18" charset="0"/>
                                      </a:rPr>
                                      <m:t>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−1</m:t>
                                        </m:r>
                                      </m:sup>
                                    </m:sSup>
                                  </m:den>
                                </m:f>
                                <m:r>
                                  <a:rPr lang="en-US" altLang="zh-CN" kern="100">
                                    <a:solidFill>
                                      <a:srgbClr val="002060"/>
                                    </a:solidFill>
                                    <a:latin typeface="Cambria Math" panose="02040503050406030204" pitchFamily="18" charset="0"/>
                                    <a:cs typeface="Times New Roman" panose="02020603050405020304" pitchFamily="18" charset="0"/>
                                  </a:rPr>
                                  <m:t>+1</m:t>
                                </m:r>
                              </m:e>
                            </m:d>
                          </m:e>
                          <m:sup>
                            <m:r>
                              <a:rPr lang="en-US" altLang="zh-CN" kern="100">
                                <a:solidFill>
                                  <a:srgbClr val="002060"/>
                                </a:solidFill>
                                <a:latin typeface="Cambria Math" panose="02040503050406030204" pitchFamily="18" charset="0"/>
                                <a:cs typeface="Times New Roman" panose="02020603050405020304" pitchFamily="18" charset="0"/>
                              </a:rPr>
                              <m:t>2</m:t>
                            </m:r>
                          </m:sup>
                        </m:sSup>
                      </m:den>
                    </m:f>
                  </m:oMath>
                </a14:m>
                <a:r>
                  <a:rPr lang="zh-CN" altLang="zh-CN" kern="100" dirty="0">
                    <a:solidFill>
                      <a:srgbClr val="002060"/>
                    </a:solidFill>
                    <a:latin typeface="+mn-lt"/>
                    <a:cs typeface="Times New Roman" panose="02020603050405020304" pitchFamily="18" charset="0"/>
                  </a:rPr>
                  <a:t>　　　　　　　　</a:t>
                </a:r>
              </a:p>
              <a:p>
                <a:pPr algn="just">
                  <a:spcAft>
                    <a:spcPts val="0"/>
                  </a:spcAft>
                </a:pPr>
                <a:r>
                  <a:rPr lang="en-US" altLang="zh-CN" kern="100" dirty="0">
                    <a:solidFill>
                      <a:srgbClr val="002060"/>
                    </a:solidFill>
                    <a:latin typeface="+mn-lt"/>
                    <a:cs typeface="Times New Roman" panose="02020603050405020304" pitchFamily="18" charset="0"/>
                  </a:rPr>
                  <a:t>		</a:t>
                </a:r>
                <a14:m>
                  <m:oMath xmlns:m="http://schemas.openxmlformats.org/officeDocument/2006/math">
                    <m:limUpp>
                      <m:limUp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kern="100">
                            <a:solidFill>
                              <a:srgbClr val="002060"/>
                            </a:solidFill>
                            <a:latin typeface="Cambria Math" panose="02040503050406030204" pitchFamily="18" charset="0"/>
                            <a:cs typeface="Times New Roman" panose="02020603050405020304" pitchFamily="18" charset="0"/>
                          </a:rPr>
                          <m:t>=</m:t>
                        </m:r>
                      </m:e>
                      <m:lim>
                        <m:r>
                          <a:rPr lang="en-US" altLang="zh-CN" i="1" kern="100">
                            <a:solidFill>
                              <a:srgbClr val="002060"/>
                            </a:solidFill>
                            <a:latin typeface="Cambria Math" panose="02040503050406030204" pitchFamily="18" charset="0"/>
                            <a:cs typeface="Times New Roman" panose="02020603050405020304" pitchFamily="18" charset="0"/>
                          </a:rPr>
                          <m:t>𝑇</m:t>
                        </m:r>
                        <m:r>
                          <a:rPr lang="en-US" altLang="zh-CN" kern="100">
                            <a:solidFill>
                              <a:srgbClr val="002060"/>
                            </a:solidFill>
                            <a:latin typeface="Cambria Math" panose="02040503050406030204" pitchFamily="18" charset="0"/>
                            <a:cs typeface="Times New Roman" panose="02020603050405020304" pitchFamily="18" charset="0"/>
                          </a:rPr>
                          <m:t>=1</m:t>
                        </m:r>
                      </m:lim>
                    </m:limUpp>
                    <m:r>
                      <a:rPr lang="en-US" altLang="zh-CN" b="0" i="1" kern="100" smtClean="0">
                        <a:solidFill>
                          <a:srgbClr val="002060"/>
                        </a:solidFill>
                        <a:latin typeface="Cambria Math" panose="02040503050406030204" pitchFamily="18" charset="0"/>
                        <a:cs typeface="Times New Roman" panose="02020603050405020304" pitchFamily="18" charset="0"/>
                      </a:rPr>
                      <m:t>  </m:t>
                    </m:r>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2</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m:t>
                        </m:r>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 </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5</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altLang="zh-CN" kern="100">
                                <a:solidFill>
                                  <a:srgbClr val="002060"/>
                                </a:solidFill>
                                <a:latin typeface="+mn-lt"/>
                                <a:cs typeface="Times New Roman" panose="02020603050405020304" pitchFamily="18" charset="0"/>
                              </a:rPr>
                              <m:t>)</m:t>
                            </m:r>
                          </m:e>
                          <m:sup>
                            <m:r>
                              <a:rPr lang="en-US" altLang="zh-CN" kern="100">
                                <a:solidFill>
                                  <a:srgbClr val="002060"/>
                                </a:solidFill>
                                <a:latin typeface="Cambria Math" panose="02040503050406030204" pitchFamily="18" charset="0"/>
                                <a:cs typeface="Times New Roman" panose="02020603050405020304" pitchFamily="18" charset="0"/>
                              </a:rPr>
                              <m:t>2</m:t>
                            </m:r>
                          </m:sup>
                        </m:sSup>
                      </m:num>
                      <m:den>
                        <m:r>
                          <a:rPr lang="en-US" altLang="zh-CN" b="0" i="1" kern="100" smtClean="0">
                            <a:solidFill>
                              <a:srgbClr val="002060"/>
                            </a:solidFill>
                            <a:latin typeface="Cambria Math" panose="02040503050406030204" pitchFamily="18" charset="0"/>
                            <a:cs typeface="Times New Roman" panose="02020603050405020304" pitchFamily="18" charset="0"/>
                          </a:rPr>
                          <m:t>[</m:t>
                        </m:r>
                        <m:r>
                          <m:rPr>
                            <m:nor/>
                          </m:rPr>
                          <a:rPr lang="en-US" altLang="zh-CN" b="0" i="0" kern="100" smtClean="0">
                            <a:solidFill>
                              <a:srgbClr val="002060"/>
                            </a:solidFill>
                            <a:latin typeface="Cambria Math" panose="02040503050406030204" pitchFamily="18" charset="0"/>
                            <a:cs typeface="Times New Roman" panose="02020603050405020304" pitchFamily="18" charset="0"/>
                          </a:rPr>
                          <m:t> </m:t>
                        </m:r>
                        <m:r>
                          <m:rPr>
                            <m:nor/>
                          </m:rPr>
                          <a:rPr lang="en-US" altLang="zh-CN" b="0" i="0" kern="100" smtClean="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2</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m:t>
                        </m:r>
                        <m:r>
                          <a:rPr lang="en-US" altLang="zh-CN" b="0" i="0" kern="100" smtClean="0">
                            <a:solidFill>
                              <a:srgbClr val="002060"/>
                            </a:solidFill>
                            <a:latin typeface="Cambria Math" panose="02040503050406030204" pitchFamily="18" charset="0"/>
                            <a:cs typeface="Times New Roman" panose="02020603050405020304" pitchFamily="18" charset="0"/>
                          </a:rPr>
                          <m:t>−</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i="1" kern="100">
                                <a:solidFill>
                                  <a:srgbClr val="002060"/>
                                </a:solidFill>
                                <a:latin typeface="Cambria Math" panose="02040503050406030204" pitchFamily="18" charset="0"/>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1</m:t>
                            </m:r>
                          </m:sup>
                        </m:sSup>
                        <m:r>
                          <m:rPr>
                            <m:nor/>
                          </m:rPr>
                          <a:rPr lang="en-US" altLang="zh-CN" kern="100">
                            <a:solidFill>
                              <a:srgbClr val="002060"/>
                            </a:solidFill>
                            <a:latin typeface="+mn-lt"/>
                            <a:cs typeface="Times New Roman" panose="02020603050405020304" pitchFamily="18" charset="0"/>
                          </a:rPr>
                          <m:t>)</m:t>
                        </m:r>
                        <m:r>
                          <a:rPr lang="en-US" altLang="zh-CN" b="0" i="1" kern="100" smtClean="0">
                            <a:solidFill>
                              <a:srgbClr val="002060"/>
                            </a:solidFill>
                            <a:latin typeface="Cambria Math" panose="02040503050406030204" pitchFamily="18" charset="0"/>
                            <a:cs typeface="Times New Roman" panose="02020603050405020304" pitchFamily="18" charset="0"/>
                          </a:rPr>
                          <m:t> </m:t>
                        </m:r>
                        <m:sSup>
                          <m:sSupPr>
                            <m:ctrlPr>
                              <a:rPr lang="en-US" altLang="zh-CN" b="0" i="1" kern="100" smtClean="0">
                                <a:solidFill>
                                  <a:srgbClr val="002060"/>
                                </a:solidFill>
                                <a:latin typeface="Cambria Math" panose="02040503050406030204" pitchFamily="18" charset="0"/>
                                <a:cs typeface="Times New Roman" panose="02020603050405020304" pitchFamily="18" charset="0"/>
                              </a:rPr>
                            </m:ctrlPr>
                          </m:sSupPr>
                          <m:e>
                            <m:r>
                              <a:rPr lang="en-US" altLang="zh-CN" b="0" i="1" kern="100" smtClean="0">
                                <a:solidFill>
                                  <a:srgbClr val="002060"/>
                                </a:solidFill>
                                <a:latin typeface="Cambria Math" panose="02040503050406030204" pitchFamily="18" charset="0"/>
                                <a:cs typeface="Times New Roman" panose="02020603050405020304" pitchFamily="18" charset="0"/>
                              </a:rPr>
                              <m:t>]</m:t>
                            </m:r>
                          </m:e>
                          <m:sup>
                            <m:r>
                              <a:rPr lang="en-US" altLang="zh-CN" b="0" i="1" kern="100" smtClean="0">
                                <a:solidFill>
                                  <a:srgbClr val="002060"/>
                                </a:solidFill>
                                <a:latin typeface="Cambria Math" panose="02040503050406030204" pitchFamily="18" charset="0"/>
                                <a:cs typeface="Times New Roman" panose="02020603050405020304" pitchFamily="18" charset="0"/>
                              </a:rPr>
                              <m:t>2</m:t>
                            </m:r>
                          </m:sup>
                        </m:sSup>
                      </m:den>
                    </m:f>
                  </m:oMath>
                </a14:m>
                <a:endParaRPr lang="zh-CN" altLang="zh-CN" kern="100" dirty="0">
                  <a:solidFill>
                    <a:srgbClr val="002060"/>
                  </a:solidFill>
                  <a:latin typeface="+mn-lt"/>
                  <a:cs typeface="Times New Roman" panose="02020603050405020304" pitchFamily="18" charset="0"/>
                </a:endParaRPr>
              </a:p>
              <a:p>
                <a:pPr algn="just">
                  <a:spcAft>
                    <a:spcPts val="0"/>
                  </a:spcAft>
                </a:pPr>
                <a:r>
                  <a:rPr lang="en-US" altLang="zh-CN" kern="100" dirty="0">
                    <a:solidFill>
                      <a:srgbClr val="002060"/>
                    </a:solidFill>
                    <a:latin typeface="+mn-lt"/>
                    <a:cs typeface="Times New Roman" panose="02020603050405020304" pitchFamily="18" charset="0"/>
                  </a:rPr>
                  <a:t>		 = </a:t>
                </a:r>
                <a14:m>
                  <m:oMath xmlns:m="http://schemas.openxmlformats.org/officeDocument/2006/math">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2</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5+</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−1</m:t>
                            </m:r>
                          </m:sup>
                        </m:sSup>
                        <m:r>
                          <a:rPr lang="en-US" altLang="zh-CN" b="0" i="1" kern="100" smtClean="0">
                            <a:solidFill>
                              <a:srgbClr val="002060"/>
                            </a:solidFill>
                            <a:latin typeface="Cambria Math" panose="02040503050406030204" pitchFamily="18" charset="0"/>
                            <a:cs typeface="Times New Roman" panose="02020603050405020304" pitchFamily="18" charset="0"/>
                          </a:rPr>
                          <m:t>−</m:t>
                        </m:r>
                        <m:r>
                          <a:rPr lang="en-US" altLang="zh-CN" b="0" i="0" kern="100" smtClean="0">
                            <a:solidFill>
                              <a:srgbClr val="002060"/>
                            </a:solidFill>
                            <a:latin typeface="Cambria Math" panose="02040503050406030204" pitchFamily="18" charset="0"/>
                            <a:cs typeface="Times New Roman" panose="02020603050405020304" pitchFamily="18" charset="0"/>
                          </a:rPr>
                          <m:t> </m:t>
                        </m:r>
                        <m:r>
                          <a:rPr lang="en-US" altLang="zh-CN" kern="100">
                            <a:solidFill>
                              <a:srgbClr val="002060"/>
                            </a:solidFill>
                            <a:latin typeface="Cambria Math" panose="02040503050406030204" pitchFamily="18" charset="0"/>
                            <a:cs typeface="Times New Roman" panose="02020603050405020304" pitchFamily="18" charset="0"/>
                          </a:rPr>
                          <m:t>1</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5</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−2</m:t>
                            </m:r>
                          </m:sup>
                        </m:sSup>
                      </m:num>
                      <m:den>
                        <m:r>
                          <a:rPr lang="en-US" altLang="zh-CN" kern="100">
                            <a:solidFill>
                              <a:srgbClr val="002060"/>
                            </a:solidFill>
                            <a:latin typeface="Cambria Math" panose="02040503050406030204" pitchFamily="18" charset="0"/>
                            <a:cs typeface="Times New Roman" panose="02020603050405020304" pitchFamily="18" charset="0"/>
                          </a:rPr>
                          <m:t>9</m:t>
                        </m:r>
                        <m:r>
                          <m:rPr>
                            <m:nor/>
                          </m:rPr>
                          <a:rPr lang="en-US" altLang="zh-CN" b="0" i="1" kern="100" smtClean="0">
                            <a:solidFill>
                              <a:srgbClr val="002060"/>
                            </a:solidFill>
                            <a:latin typeface="+mn-lt"/>
                            <a:cs typeface="Times New Roman" panose="02020603050405020304" pitchFamily="18" charset="0"/>
                          </a:rPr>
                          <m:t>−</m:t>
                        </m:r>
                        <m:r>
                          <a:rPr lang="en-US" altLang="zh-CN" b="0" i="0" kern="100" smtClean="0">
                            <a:solidFill>
                              <a:srgbClr val="002060"/>
                            </a:solidFill>
                            <a:latin typeface="Cambria Math" panose="02040503050406030204" pitchFamily="18" charset="0"/>
                            <a:cs typeface="Times New Roman" panose="02020603050405020304" pitchFamily="18" charset="0"/>
                          </a:rPr>
                          <m:t> </m:t>
                        </m:r>
                        <m:r>
                          <a:rPr lang="en-US" altLang="zh-CN" kern="100">
                            <a:solidFill>
                              <a:srgbClr val="002060"/>
                            </a:solidFill>
                            <a:latin typeface="Cambria Math" panose="02040503050406030204" pitchFamily="18" charset="0"/>
                            <a:cs typeface="Times New Roman" panose="02020603050405020304" pitchFamily="18" charset="0"/>
                          </a:rPr>
                          <m:t>6</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−1</m:t>
                            </m:r>
                          </m:sup>
                        </m:sSup>
                        <m:r>
                          <a:rPr lang="en-US" altLang="zh-CN" kern="100">
                            <a:solidFill>
                              <a:srgbClr val="002060"/>
                            </a:solidFill>
                            <a:latin typeface="Cambria Math" panose="02040503050406030204" pitchFamily="18" charset="0"/>
                            <a:cs typeface="Times New Roman" panose="02020603050405020304" pitchFamily="18" charset="0"/>
                          </a:rPr>
                          <m:t>+</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−2</m:t>
                            </m:r>
                          </m:sup>
                        </m:sSup>
                      </m:den>
                    </m:f>
                  </m:oMath>
                </a14:m>
                <a:endParaRPr lang="zh-CN" altLang="zh-CN" kern="100" dirty="0">
                  <a:solidFill>
                    <a:srgbClr val="002060"/>
                  </a:solidFill>
                  <a:latin typeface="+mn-lt"/>
                  <a:cs typeface="Times New Roman" panose="02020603050405020304" pitchFamily="18" charset="0"/>
                </a:endParaRPr>
              </a:p>
              <a:p>
                <a:pPr algn="just">
                  <a:spcAft>
                    <a:spcPts val="0"/>
                  </a:spcAft>
                </a:pPr>
                <a:r>
                  <a:rPr lang="en-US" altLang="zh-CN" kern="100" dirty="0">
                    <a:solidFill>
                      <a:srgbClr val="002060"/>
                    </a:solidFill>
                    <a:latin typeface="+mn-lt"/>
                    <a:cs typeface="Times New Roman" panose="02020603050405020304" pitchFamily="18" charset="0"/>
                  </a:rPr>
                  <a:t>		 = </a:t>
                </a:r>
                <a14:m>
                  <m:oMath xmlns:m="http://schemas.openxmlformats.org/officeDocument/2006/math">
                    <m:f>
                      <m:f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278</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4</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−1</m:t>
                            </m:r>
                          </m:sup>
                        </m:sSup>
                        <m:r>
                          <a:rPr lang="en-US" altLang="zh-CN" b="0" i="1" kern="100" smtClean="0">
                            <a:solidFill>
                              <a:srgbClr val="002060"/>
                            </a:solidFill>
                            <a:latin typeface="Cambria Math" panose="02040503050406030204" pitchFamily="18" charset="0"/>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6</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−2</m:t>
                            </m:r>
                          </m:sup>
                        </m:sSup>
                        <m:r>
                          <m:rPr>
                            <m:nor/>
                          </m:rPr>
                          <a:rPr lang="en-US" altLang="zh-CN" kern="100">
                            <a:solidFill>
                              <a:srgbClr val="002060"/>
                            </a:solidFill>
                            <a:latin typeface="+mn-lt"/>
                            <a:cs typeface="Times New Roman" panose="02020603050405020304" pitchFamily="18" charset="0"/>
                          </a:rPr>
                          <m:t>)</m:t>
                        </m:r>
                      </m:num>
                      <m:den>
                        <m:r>
                          <a:rPr lang="en-US" altLang="zh-CN" kern="100">
                            <a:solidFill>
                              <a:srgbClr val="002060"/>
                            </a:solidFill>
                            <a:latin typeface="Cambria Math" panose="02040503050406030204" pitchFamily="18" charset="0"/>
                            <a:cs typeface="Times New Roman" panose="02020603050405020304" pitchFamily="18" charset="0"/>
                          </a:rPr>
                          <m:t>1</m:t>
                        </m:r>
                        <m:r>
                          <m:rPr>
                            <m:nor/>
                          </m:rPr>
                          <a:rPr lang="en-US" altLang="zh-CN" b="0" i="1" kern="100" smtClean="0">
                            <a:solidFill>
                              <a:srgbClr val="002060"/>
                            </a:solidFill>
                            <a:latin typeface="+mn-lt"/>
                            <a:cs typeface="Times New Roman" panose="02020603050405020304" pitchFamily="18" charset="0"/>
                          </a:rPr>
                          <m:t>−</m:t>
                        </m:r>
                        <m:r>
                          <a:rPr lang="en-US" altLang="zh-CN" b="0" i="0" kern="100" smtClean="0">
                            <a:solidFill>
                              <a:srgbClr val="002060"/>
                            </a:solidFill>
                            <a:latin typeface="Cambria Math" panose="02040503050406030204" pitchFamily="18" charset="0"/>
                            <a:cs typeface="Times New Roman" panose="02020603050405020304" pitchFamily="18" charset="0"/>
                          </a:rPr>
                          <m:t> </m:t>
                        </m:r>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667</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−1</m:t>
                            </m:r>
                          </m:sup>
                        </m:sSup>
                        <m:r>
                          <a:rPr lang="en-US" altLang="zh-CN" kern="100">
                            <a:solidFill>
                              <a:srgbClr val="002060"/>
                            </a:solidFill>
                            <a:latin typeface="Cambria Math" panose="02040503050406030204" pitchFamily="18" charset="0"/>
                            <a:cs typeface="Times New Roman" panose="02020603050405020304" pitchFamily="18" charset="0"/>
                          </a:rPr>
                          <m:t>+0</m:t>
                        </m:r>
                        <m:r>
                          <m:rPr>
                            <m:nor/>
                          </m:rPr>
                          <a:rPr lang="en-US" altLang="zh-CN" kern="100">
                            <a:solidFill>
                              <a:srgbClr val="002060"/>
                            </a:solidFill>
                            <a:latin typeface="+mn-lt"/>
                            <a:cs typeface="Times New Roman" panose="02020603050405020304" pitchFamily="18" charset="0"/>
                          </a:rPr>
                          <m:t>.</m:t>
                        </m:r>
                        <m:r>
                          <a:rPr lang="en-US" altLang="zh-CN" kern="100">
                            <a:solidFill>
                              <a:srgbClr val="002060"/>
                            </a:solidFill>
                            <a:latin typeface="Cambria Math" panose="02040503050406030204" pitchFamily="18" charset="0"/>
                            <a:cs typeface="Times New Roman" panose="02020603050405020304" pitchFamily="18" charset="0"/>
                          </a:rPr>
                          <m:t>111</m:t>
                        </m:r>
                        <m:sSup>
                          <m:sSupPr>
                            <m:ctrlPr>
                              <a:rPr lang="zh-CN" altLang="zh-CN"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2060"/>
                                </a:solidFill>
                                <a:latin typeface="Cambria Math" panose="02040503050406030204" pitchFamily="18" charset="0"/>
                                <a:cs typeface="Times New Roman" panose="02020603050405020304" pitchFamily="18" charset="0"/>
                              </a:rPr>
                              <m:t>𝑧</m:t>
                            </m:r>
                          </m:e>
                          <m:sup>
                            <m:r>
                              <a:rPr lang="en-US" altLang="zh-CN" b="0" i="1" kern="100" smtClean="0">
                                <a:solidFill>
                                  <a:srgbClr val="002060"/>
                                </a:solidFill>
                                <a:latin typeface="Cambria Math" panose="02040503050406030204" pitchFamily="18" charset="0"/>
                                <a:cs typeface="Times New Roman" panose="02020603050405020304" pitchFamily="18" charset="0"/>
                              </a:rPr>
                              <m:t>−2</m:t>
                            </m:r>
                          </m:sup>
                        </m:sSup>
                      </m:den>
                    </m:f>
                  </m:oMath>
                </a14:m>
                <a:endParaRPr lang="en-US" altLang="zh-CN" kern="100" dirty="0">
                  <a:solidFill>
                    <a:srgbClr val="002060"/>
                  </a:solidFill>
                  <a:latin typeface="+mn-lt"/>
                  <a:cs typeface="Times New Roman" panose="02020603050405020304" pitchFamily="18" charset="0"/>
                </a:endParaRPr>
              </a:p>
              <a:p>
                <a:pPr algn="just">
                  <a:spcAft>
                    <a:spcPts val="0"/>
                  </a:spcAft>
                </a:pPr>
                <a:r>
                  <a:rPr lang="zh-CN" altLang="zh-CN" b="1" kern="100" dirty="0">
                    <a:solidFill>
                      <a:srgbClr val="002060"/>
                    </a:solidFill>
                    <a:latin typeface="+mn-lt"/>
                    <a:cs typeface="Times New Roman" panose="02020603050405020304" pitchFamily="18" charset="0"/>
                  </a:rPr>
                  <a:t>差分方程为</a:t>
                </a:r>
                <a:r>
                  <a:rPr lang="zh-CN" altLang="en-US" b="1" kern="100" dirty="0">
                    <a:solidFill>
                      <a:srgbClr val="002060"/>
                    </a:solidFill>
                    <a:latin typeface="+mn-lt"/>
                    <a:cs typeface="Times New Roman" panose="02020603050405020304" pitchFamily="18" charset="0"/>
                  </a:rPr>
                  <a:t>：</a:t>
                </a:r>
                <a:r>
                  <a:rPr lang="zh-CN" altLang="zh-CN" sz="1800" b="1" kern="100" dirty="0">
                    <a:solidFill>
                      <a:srgbClr val="002060"/>
                    </a:solidFill>
                    <a:effectLst/>
                    <a:latin typeface="+mn-lt"/>
                    <a:ea typeface="Times New Roman" panose="02020603050405020304" pitchFamily="18" charset="0"/>
                    <a:cs typeface="Times New Roman" panose="02020603050405020304" pitchFamily="18" charset="0"/>
                  </a:rPr>
                  <a:t> </a:t>
                </a:r>
                <a:endParaRPr lang="en-US" altLang="zh-CN" sz="1800" b="1" i="1" kern="100" dirty="0">
                  <a:solidFill>
                    <a:srgbClr val="002060"/>
                  </a:solidFill>
                  <a:latin typeface="+mn-lt"/>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sz="1800" i="1" kern="100" smtClean="0">
                          <a:solidFill>
                            <a:srgbClr val="002060"/>
                          </a:solidFill>
                          <a:latin typeface="Cambria Math" panose="02040503050406030204" pitchFamily="18" charset="0"/>
                          <a:cs typeface="Times New Roman" panose="02020603050405020304" pitchFamily="18" charset="0"/>
                        </a:rPr>
                        <m:t>𝑢</m:t>
                      </m:r>
                      <m:d>
                        <m:dPr>
                          <m:ctrlPr>
                            <a:rPr lang="zh-CN" altLang="zh-CN" sz="18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002060"/>
                              </a:solidFill>
                              <a:latin typeface="Cambria Math" panose="02040503050406030204" pitchFamily="18" charset="0"/>
                              <a:cs typeface="Times New Roman" panose="02020603050405020304" pitchFamily="18" charset="0"/>
                            </a:rPr>
                            <m:t>𝑘</m:t>
                          </m:r>
                        </m:e>
                      </m:d>
                      <m:r>
                        <a:rPr lang="en-US" altLang="zh-CN" sz="1800" i="1" kern="100">
                          <a:solidFill>
                            <a:srgbClr val="002060"/>
                          </a:solidFill>
                          <a:latin typeface="Cambria Math" panose="02040503050406030204" pitchFamily="18" charset="0"/>
                          <a:cs typeface="Times New Roman" panose="02020603050405020304" pitchFamily="18" charset="0"/>
                        </a:rPr>
                        <m:t>=0.667</m:t>
                      </m:r>
                      <m:r>
                        <a:rPr lang="en-US" altLang="zh-CN" sz="1800" i="1" kern="100">
                          <a:solidFill>
                            <a:srgbClr val="002060"/>
                          </a:solidFill>
                          <a:latin typeface="Cambria Math" panose="02040503050406030204" pitchFamily="18" charset="0"/>
                          <a:cs typeface="Times New Roman" panose="02020603050405020304" pitchFamily="18" charset="0"/>
                        </a:rPr>
                        <m:t>𝑢</m:t>
                      </m:r>
                      <m:d>
                        <m:dPr>
                          <m:ctrlPr>
                            <a:rPr lang="zh-CN" altLang="zh-CN" sz="18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002060"/>
                              </a:solidFill>
                              <a:latin typeface="Cambria Math" panose="02040503050406030204" pitchFamily="18" charset="0"/>
                              <a:cs typeface="Times New Roman" panose="02020603050405020304" pitchFamily="18" charset="0"/>
                            </a:rPr>
                            <m:t>𝑘</m:t>
                          </m:r>
                          <m:r>
                            <a:rPr lang="en-US" altLang="zh-CN" sz="1800" i="1" kern="100">
                              <a:solidFill>
                                <a:srgbClr val="002060"/>
                              </a:solidFill>
                              <a:latin typeface="Cambria Math" panose="02040503050406030204" pitchFamily="18" charset="0"/>
                              <a:cs typeface="Times New Roman" panose="02020603050405020304" pitchFamily="18" charset="0"/>
                            </a:rPr>
                            <m:t>−1</m:t>
                          </m:r>
                        </m:e>
                      </m:d>
                      <m:r>
                        <a:rPr lang="en-US" altLang="zh-CN" sz="1800" i="1" kern="100">
                          <a:solidFill>
                            <a:srgbClr val="002060"/>
                          </a:solidFill>
                          <a:latin typeface="Cambria Math" panose="02040503050406030204" pitchFamily="18" charset="0"/>
                          <a:cs typeface="Times New Roman" panose="02020603050405020304" pitchFamily="18" charset="0"/>
                        </a:rPr>
                        <m:t>+0.111</m:t>
                      </m:r>
                      <m:r>
                        <a:rPr lang="en-US" altLang="zh-CN" sz="1800" i="1" kern="100">
                          <a:solidFill>
                            <a:srgbClr val="002060"/>
                          </a:solidFill>
                          <a:latin typeface="Cambria Math" panose="02040503050406030204" pitchFamily="18" charset="0"/>
                          <a:cs typeface="Times New Roman" panose="02020603050405020304" pitchFamily="18" charset="0"/>
                        </a:rPr>
                        <m:t>𝑢</m:t>
                      </m:r>
                      <m:d>
                        <m:dPr>
                          <m:ctrlPr>
                            <a:rPr lang="zh-CN" altLang="zh-CN" sz="18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002060"/>
                              </a:solidFill>
                              <a:latin typeface="Cambria Math" panose="02040503050406030204" pitchFamily="18" charset="0"/>
                              <a:cs typeface="Times New Roman" panose="02020603050405020304" pitchFamily="18" charset="0"/>
                            </a:rPr>
                            <m:t>𝑘</m:t>
                          </m:r>
                          <m:r>
                            <a:rPr lang="en-US" altLang="zh-CN" sz="1800" i="1" kern="100">
                              <a:solidFill>
                                <a:srgbClr val="002060"/>
                              </a:solidFill>
                              <a:latin typeface="Cambria Math" panose="02040503050406030204" pitchFamily="18" charset="0"/>
                              <a:cs typeface="Times New Roman" panose="02020603050405020304" pitchFamily="18" charset="0"/>
                            </a:rPr>
                            <m:t>−2</m:t>
                          </m:r>
                        </m:e>
                      </m:d>
                      <m:r>
                        <a:rPr lang="en-US" altLang="zh-CN" sz="1800" i="1" kern="100">
                          <a:solidFill>
                            <a:srgbClr val="002060"/>
                          </a:solidFill>
                          <a:latin typeface="Cambria Math" panose="02040503050406030204" pitchFamily="18" charset="0"/>
                          <a:cs typeface="Times New Roman" panose="02020603050405020304" pitchFamily="18" charset="0"/>
                        </a:rPr>
                        <m:t>+0.278</m:t>
                      </m:r>
                      <m:r>
                        <a:rPr lang="en-US" altLang="zh-CN" sz="1800" i="1" kern="100">
                          <a:solidFill>
                            <a:srgbClr val="002060"/>
                          </a:solidFill>
                          <a:latin typeface="Cambria Math" panose="02040503050406030204" pitchFamily="18" charset="0"/>
                          <a:cs typeface="Times New Roman" panose="02020603050405020304" pitchFamily="18" charset="0"/>
                        </a:rPr>
                        <m:t>𝑒</m:t>
                      </m:r>
                      <m:d>
                        <m:dPr>
                          <m:ctrlPr>
                            <a:rPr lang="zh-CN" altLang="zh-CN" sz="18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002060"/>
                              </a:solidFill>
                              <a:latin typeface="Cambria Math" panose="02040503050406030204" pitchFamily="18" charset="0"/>
                              <a:cs typeface="Times New Roman" panose="02020603050405020304" pitchFamily="18" charset="0"/>
                            </a:rPr>
                            <m:t>𝑘</m:t>
                          </m:r>
                        </m:e>
                      </m:d>
                      <m:r>
                        <a:rPr lang="en-US" altLang="zh-CN" sz="1800" i="1" kern="100">
                          <a:solidFill>
                            <a:srgbClr val="002060"/>
                          </a:solidFill>
                          <a:latin typeface="Cambria Math" panose="02040503050406030204" pitchFamily="18" charset="0"/>
                          <a:cs typeface="Times New Roman" panose="02020603050405020304" pitchFamily="18" charset="0"/>
                        </a:rPr>
                        <m:t>+0.111</m:t>
                      </m:r>
                      <m:r>
                        <a:rPr lang="en-US" altLang="zh-CN" sz="1800" i="1" kern="100">
                          <a:solidFill>
                            <a:srgbClr val="002060"/>
                          </a:solidFill>
                          <a:latin typeface="Cambria Math" panose="02040503050406030204" pitchFamily="18" charset="0"/>
                          <a:cs typeface="Times New Roman" panose="02020603050405020304" pitchFamily="18" charset="0"/>
                        </a:rPr>
                        <m:t>𝑒</m:t>
                      </m:r>
                      <m:d>
                        <m:dPr>
                          <m:ctrlPr>
                            <a:rPr lang="zh-CN" altLang="zh-CN" sz="18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002060"/>
                              </a:solidFill>
                              <a:latin typeface="Cambria Math" panose="02040503050406030204" pitchFamily="18" charset="0"/>
                              <a:cs typeface="Times New Roman" panose="02020603050405020304" pitchFamily="18" charset="0"/>
                            </a:rPr>
                            <m:t>𝑘</m:t>
                          </m:r>
                          <m:r>
                            <a:rPr lang="en-US" altLang="zh-CN" sz="1800" i="1" kern="100">
                              <a:solidFill>
                                <a:srgbClr val="002060"/>
                              </a:solidFill>
                              <a:latin typeface="Cambria Math" panose="02040503050406030204" pitchFamily="18" charset="0"/>
                              <a:cs typeface="Times New Roman" panose="02020603050405020304" pitchFamily="18" charset="0"/>
                            </a:rPr>
                            <m:t>−1</m:t>
                          </m:r>
                        </m:e>
                      </m:d>
                      <m:r>
                        <a:rPr lang="en-US" altLang="zh-CN" sz="1800" i="1" kern="100">
                          <a:solidFill>
                            <a:srgbClr val="002060"/>
                          </a:solidFill>
                          <a:latin typeface="Cambria Math" panose="02040503050406030204" pitchFamily="18" charset="0"/>
                          <a:cs typeface="Times New Roman" panose="02020603050405020304" pitchFamily="18" charset="0"/>
                        </a:rPr>
                        <m:t>−0.167</m:t>
                      </m:r>
                      <m:r>
                        <a:rPr lang="en-US" altLang="zh-CN" sz="1800" i="1" kern="100">
                          <a:solidFill>
                            <a:srgbClr val="002060"/>
                          </a:solidFill>
                          <a:latin typeface="Cambria Math" panose="02040503050406030204" pitchFamily="18" charset="0"/>
                          <a:cs typeface="Times New Roman" panose="02020603050405020304" pitchFamily="18" charset="0"/>
                        </a:rPr>
                        <m:t>𝑒</m:t>
                      </m:r>
                      <m:r>
                        <a:rPr lang="en-US" altLang="zh-CN" sz="1800" i="1" kern="100">
                          <a:solidFill>
                            <a:srgbClr val="002060"/>
                          </a:solidFill>
                          <a:latin typeface="Cambria Math" panose="02040503050406030204" pitchFamily="18" charset="0"/>
                          <a:cs typeface="Times New Roman" panose="02020603050405020304" pitchFamily="18" charset="0"/>
                        </a:rPr>
                        <m:t>(</m:t>
                      </m:r>
                      <m:r>
                        <a:rPr lang="en-US" altLang="zh-CN" sz="1800" i="1" kern="100">
                          <a:solidFill>
                            <a:srgbClr val="002060"/>
                          </a:solidFill>
                          <a:latin typeface="Cambria Math" panose="02040503050406030204" pitchFamily="18" charset="0"/>
                          <a:cs typeface="Times New Roman" panose="02020603050405020304" pitchFamily="18" charset="0"/>
                        </a:rPr>
                        <m:t>𝑘</m:t>
                      </m:r>
                      <m:r>
                        <a:rPr lang="en-US" altLang="zh-CN" sz="1800" i="1" kern="100">
                          <a:solidFill>
                            <a:srgbClr val="002060"/>
                          </a:solidFill>
                          <a:latin typeface="Cambria Math" panose="02040503050406030204" pitchFamily="18" charset="0"/>
                          <a:cs typeface="Times New Roman" panose="02020603050405020304" pitchFamily="18" charset="0"/>
                        </a:rPr>
                        <m:t>−2)</m:t>
                      </m:r>
                    </m:oMath>
                  </m:oMathPara>
                </a14:m>
                <a:endParaRPr lang="zh-CN" altLang="zh-CN" kern="100" dirty="0">
                  <a:solidFill>
                    <a:srgbClr val="002060"/>
                  </a:solidFill>
                  <a:latin typeface="+mn-lt"/>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3A8737A1-5158-469F-95CA-E28E5DBA93C9}"/>
                  </a:ext>
                </a:extLst>
              </p:cNvPr>
              <p:cNvSpPr>
                <a:spLocks noRot="1" noChangeAspect="1" noMove="1" noResize="1" noEditPoints="1" noAdjustHandles="1" noChangeArrowheads="1" noChangeShapeType="1" noTextEdit="1"/>
              </p:cNvSpPr>
              <p:nvPr/>
            </p:nvSpPr>
            <p:spPr>
              <a:xfrm>
                <a:off x="30102" y="620688"/>
                <a:ext cx="8856984" cy="5549533"/>
              </a:xfrm>
              <a:prstGeom prst="rect">
                <a:avLst/>
              </a:prstGeom>
              <a:blipFill>
                <a:blip r:embed="rId2"/>
                <a:stretch>
                  <a:fillRect l="-1101" r="-1032" b="-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4350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2" name="Rectangle 3"/>
              <p:cNvSpPr>
                <a:spLocks noGrp="1" noChangeArrowheads="1"/>
              </p:cNvSpPr>
              <p:nvPr>
                <p:ph type="body" sz="half" idx="1"/>
              </p:nvPr>
            </p:nvSpPr>
            <p:spPr>
              <a:xfrm>
                <a:off x="261982" y="908720"/>
                <a:ext cx="8620035" cy="4464496"/>
              </a:xfrm>
            </p:spPr>
            <p:txBody>
              <a:bodyPr/>
              <a:lstStyle/>
              <a:p>
                <a:pPr eaLnBrk="1" hangingPunct="1">
                  <a:spcBef>
                    <a:spcPct val="0"/>
                  </a:spcBef>
                  <a:buFont typeface="Wingdings" panose="05000000000000000000" pitchFamily="2" charset="2"/>
                  <a:buChar char="p"/>
                </a:pPr>
                <a:endParaRPr lang="en-US" altLang="zh-CN" sz="2400" b="1" dirty="0">
                  <a:latin typeface="+mn-ea"/>
                </a:endParaRPr>
              </a:p>
              <a:p>
                <a:pPr eaLnBrk="1" hangingPunct="1">
                  <a:spcBef>
                    <a:spcPct val="0"/>
                  </a:spcBef>
                  <a:buFont typeface="Wingdings" panose="05000000000000000000" pitchFamily="2" charset="2"/>
                  <a:buChar char="p"/>
                </a:pPr>
                <a:r>
                  <a:rPr lang="zh-CN" altLang="en-US" sz="2400" b="1" dirty="0">
                    <a:solidFill>
                      <a:srgbClr val="FF0000"/>
                    </a:solidFill>
                    <a:latin typeface="+mn-ea"/>
                  </a:rPr>
                  <a:t>前向差分法</a:t>
                </a:r>
                <a:r>
                  <a:rPr lang="zh-CN" altLang="en-US" sz="2400" b="1" dirty="0" smtClean="0">
                    <a:solidFill>
                      <a:srgbClr val="002060"/>
                    </a:solidFill>
                    <a:latin typeface="+mn-ea"/>
                  </a:rPr>
                  <a:t>把左半</a:t>
                </a:r>
                <a:r>
                  <a:rPr lang="en-US" altLang="zh-CN" sz="2400" b="1" i="1" dirty="0">
                    <a:solidFill>
                      <a:srgbClr val="002060"/>
                    </a:solidFill>
                    <a:latin typeface="+mn-ea"/>
                  </a:rPr>
                  <a:t>s</a:t>
                </a:r>
                <a:r>
                  <a:rPr lang="zh-CN" altLang="en-US" sz="2400" b="1" dirty="0">
                    <a:solidFill>
                      <a:srgbClr val="002060"/>
                    </a:solidFill>
                    <a:latin typeface="+mn-ea"/>
                  </a:rPr>
                  <a:t>平面影射到</a:t>
                </a:r>
                <a:r>
                  <a:rPr lang="en-US" altLang="zh-CN" sz="2400" b="1" i="1" dirty="0">
                    <a:solidFill>
                      <a:srgbClr val="002060"/>
                    </a:solidFill>
                    <a:latin typeface="+mn-ea"/>
                  </a:rPr>
                  <a:t>z</a:t>
                </a:r>
                <a:r>
                  <a:rPr lang="zh-CN" altLang="en-US" sz="2400" b="1" dirty="0">
                    <a:solidFill>
                      <a:srgbClr val="002060"/>
                    </a:solidFill>
                    <a:latin typeface="+mn-ea"/>
                  </a:rPr>
                  <a:t>平面的</a:t>
                </a:r>
                <a:r>
                  <a:rPr lang="en-US" altLang="zh-CN" sz="2400" b="1" i="1" dirty="0">
                    <a:solidFill>
                      <a:srgbClr val="002060"/>
                    </a:solidFill>
                    <a:latin typeface="+mn-ea"/>
                  </a:rPr>
                  <a:t>z</a:t>
                </a:r>
                <a:r>
                  <a:rPr lang="en-US" altLang="zh-CN" sz="2400" b="1" dirty="0">
                    <a:solidFill>
                      <a:srgbClr val="002060"/>
                    </a:solidFill>
                    <a:latin typeface="+mn-ea"/>
                  </a:rPr>
                  <a:t>=1</a:t>
                </a:r>
                <a:r>
                  <a:rPr lang="zh-CN" altLang="en-US" sz="2400" b="1" dirty="0">
                    <a:solidFill>
                      <a:srgbClr val="002060"/>
                    </a:solidFill>
                    <a:latin typeface="+mn-ea"/>
                  </a:rPr>
                  <a:t>的左平面中，一个稳定的模拟控制器可能影射不稳定的离散控制器。</a:t>
                </a:r>
                <a:endParaRPr lang="en-US" altLang="zh-CN" sz="2400" b="1" dirty="0">
                  <a:solidFill>
                    <a:srgbClr val="002060"/>
                  </a:solidFill>
                  <a:latin typeface="+mn-ea"/>
                </a:endParaRPr>
              </a:p>
              <a:p>
                <a:pPr marL="0" indent="0"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i="1">
                          <a:solidFill>
                            <a:srgbClr val="002060"/>
                          </a:solidFill>
                          <a:latin typeface="Cambria Math" panose="02040503050406030204" pitchFamily="18" charset="0"/>
                        </a:rPr>
                        <m:t>𝑠</m:t>
                      </m:r>
                      <m:r>
                        <a:rPr lang="en-US" altLang="zh-CN" sz="2400" i="1">
                          <a:solidFill>
                            <a:srgbClr val="002060"/>
                          </a:solidFill>
                          <a:latin typeface="Cambria Math" panose="02040503050406030204" pitchFamily="18" charset="0"/>
                        </a:rPr>
                        <m:t>=</m:t>
                      </m:r>
                      <m:f>
                        <m:fPr>
                          <m:ctrlPr>
                            <a:rPr lang="en-US"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𝑧</m:t>
                          </m:r>
                          <m:r>
                            <a:rPr lang="en-US" altLang="zh-CN" sz="2400" i="1">
                              <a:solidFill>
                                <a:srgbClr val="002060"/>
                              </a:solidFill>
                              <a:latin typeface="Cambria Math" panose="02040503050406030204" pitchFamily="18" charset="0"/>
                            </a:rPr>
                            <m:t>−1</m:t>
                          </m:r>
                        </m:num>
                        <m:den>
                          <m:r>
                            <a:rPr lang="en-US" altLang="zh-CN" sz="2400" i="1">
                              <a:solidFill>
                                <a:srgbClr val="002060"/>
                              </a:solidFill>
                              <a:latin typeface="Cambria Math" panose="02040503050406030204" pitchFamily="18" charset="0"/>
                            </a:rPr>
                            <m:t>𝑇</m:t>
                          </m:r>
                        </m:den>
                      </m:f>
                      <m:r>
                        <a:rPr lang="en-US" altLang="zh-CN" sz="2400" i="1">
                          <a:solidFill>
                            <a:srgbClr val="002060"/>
                          </a:solidFill>
                          <a:latin typeface="Cambria Math" panose="02040503050406030204" pitchFamily="18" charset="0"/>
                          <a:ea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𝑧</m:t>
                      </m:r>
                      <m:r>
                        <a:rPr lang="en-US" altLang="zh-CN" sz="2400" i="1">
                          <a:solidFill>
                            <a:srgbClr val="002060"/>
                          </a:solidFill>
                          <a:latin typeface="Cambria Math" panose="02040503050406030204" pitchFamily="18" charset="0"/>
                          <a:ea typeface="Cambria Math" panose="02040503050406030204" pitchFamily="18" charset="0"/>
                        </a:rPr>
                        <m:t>=1+</m:t>
                      </m:r>
                      <m:r>
                        <a:rPr lang="en-US" altLang="zh-CN" sz="2400" i="1">
                          <a:solidFill>
                            <a:srgbClr val="002060"/>
                          </a:solidFill>
                          <a:latin typeface="Cambria Math" panose="02040503050406030204" pitchFamily="18" charset="0"/>
                          <a:ea typeface="Cambria Math" panose="02040503050406030204" pitchFamily="18" charset="0"/>
                        </a:rPr>
                        <m:t>𝑠𝑇</m:t>
                      </m:r>
                    </m:oMath>
                  </m:oMathPara>
                </a14:m>
                <a:endParaRPr lang="zh-CN" altLang="en-US" sz="2400" dirty="0">
                  <a:solidFill>
                    <a:srgbClr val="002060"/>
                  </a:solidFill>
                </a:endParaRPr>
              </a:p>
              <a:p>
                <a:pPr eaLnBrk="1" hangingPunct="1">
                  <a:spcBef>
                    <a:spcPct val="0"/>
                  </a:spcBef>
                  <a:buFont typeface="Wingdings" panose="05000000000000000000" pitchFamily="2" charset="2"/>
                  <a:buChar char="p"/>
                </a:pPr>
                <a:endParaRPr lang="zh-CN" altLang="en-US" sz="2400" b="1" dirty="0">
                  <a:latin typeface="+mn-ea"/>
                </a:endParaRPr>
              </a:p>
              <a:p>
                <a:pPr eaLnBrk="1" hangingPunct="1">
                  <a:spcBef>
                    <a:spcPct val="0"/>
                  </a:spcBef>
                  <a:buFont typeface="Wingdings" panose="05000000000000000000" pitchFamily="2" charset="2"/>
                  <a:buChar char="p"/>
                </a:pPr>
                <a:r>
                  <a:rPr lang="zh-CN" altLang="en-US" sz="2400" b="1" dirty="0">
                    <a:solidFill>
                      <a:srgbClr val="FF0000"/>
                    </a:solidFill>
                    <a:latin typeface="+mn-ea"/>
                  </a:rPr>
                  <a:t>后向差分法</a:t>
                </a:r>
                <a:r>
                  <a:rPr lang="zh-CN" altLang="en-US" sz="2400" b="1" dirty="0" smtClean="0">
                    <a:solidFill>
                      <a:srgbClr val="002060"/>
                    </a:solidFill>
                    <a:latin typeface="+mn-ea"/>
                  </a:rPr>
                  <a:t>把左半</a:t>
                </a:r>
                <a:r>
                  <a:rPr lang="en-US" altLang="zh-CN" sz="2400" b="1" i="1" dirty="0">
                    <a:solidFill>
                      <a:srgbClr val="002060"/>
                    </a:solidFill>
                    <a:latin typeface="+mn-ea"/>
                  </a:rPr>
                  <a:t>s</a:t>
                </a:r>
                <a:r>
                  <a:rPr lang="zh-CN" altLang="en-US" sz="2400" b="1" dirty="0">
                    <a:solidFill>
                      <a:srgbClr val="002060"/>
                    </a:solidFill>
                    <a:latin typeface="+mn-ea"/>
                  </a:rPr>
                  <a:t>平面影射到</a:t>
                </a:r>
                <a:r>
                  <a:rPr lang="en-US" altLang="zh-CN" sz="2400" b="1" i="1" dirty="0">
                    <a:solidFill>
                      <a:srgbClr val="002060"/>
                    </a:solidFill>
                    <a:latin typeface="+mn-ea"/>
                  </a:rPr>
                  <a:t>z</a:t>
                </a:r>
                <a:r>
                  <a:rPr lang="zh-CN" altLang="en-US" sz="2400" b="1" dirty="0">
                    <a:solidFill>
                      <a:srgbClr val="002060"/>
                    </a:solidFill>
                    <a:latin typeface="+mn-ea"/>
                  </a:rPr>
                  <a:t>平面的单位圆内的一个区域内，稳定的模拟控制器总能影射成稳定的离散控制器，但有可能把不稳定的模拟控制器影射成稳定的离散控制器。</a:t>
                </a:r>
                <a:endParaRPr lang="en-US" altLang="zh-CN" sz="2400" b="1" dirty="0">
                  <a:solidFill>
                    <a:srgbClr val="002060"/>
                  </a:solidFill>
                  <a:latin typeface="+mn-ea"/>
                </a:endParaRPr>
              </a:p>
              <a:p>
                <a:pPr marL="0" indent="0"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i="1">
                          <a:solidFill>
                            <a:srgbClr val="002060"/>
                          </a:solidFill>
                          <a:latin typeface="Cambria Math" panose="02040503050406030204" pitchFamily="18" charset="0"/>
                        </a:rPr>
                        <m:t>𝑠</m:t>
                      </m:r>
                      <m:r>
                        <a:rPr lang="en-US" altLang="zh-CN" sz="2400" i="1">
                          <a:solidFill>
                            <a:srgbClr val="002060"/>
                          </a:solidFill>
                          <a:latin typeface="Cambria Math" panose="02040503050406030204" pitchFamily="18" charset="0"/>
                        </a:rPr>
                        <m:t>=</m:t>
                      </m:r>
                      <m:f>
                        <m:fPr>
                          <m:ctrlPr>
                            <a:rPr lang="en-US"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𝑧</m:t>
                          </m:r>
                          <m:r>
                            <a:rPr lang="en-US" altLang="zh-CN" sz="2400" i="1">
                              <a:solidFill>
                                <a:srgbClr val="002060"/>
                              </a:solidFill>
                              <a:latin typeface="Cambria Math" panose="02040503050406030204" pitchFamily="18" charset="0"/>
                            </a:rPr>
                            <m:t>−1</m:t>
                          </m:r>
                        </m:num>
                        <m:den>
                          <m:r>
                            <a:rPr lang="en-US" altLang="zh-CN" sz="2400" i="1">
                              <a:solidFill>
                                <a:srgbClr val="002060"/>
                              </a:solidFill>
                              <a:latin typeface="Cambria Math" panose="02040503050406030204" pitchFamily="18" charset="0"/>
                            </a:rPr>
                            <m:t>𝑇𝑧</m:t>
                          </m:r>
                        </m:den>
                      </m:f>
                      <m:r>
                        <a:rPr lang="en-US" altLang="zh-CN" sz="2400" i="1">
                          <a:solidFill>
                            <a:srgbClr val="002060"/>
                          </a:solidFill>
                          <a:latin typeface="Cambria Math" panose="02040503050406030204" pitchFamily="18" charset="0"/>
                          <a:ea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𝑧</m:t>
                      </m:r>
                      <m:r>
                        <a:rPr lang="en-US" altLang="zh-CN" sz="2400" i="1">
                          <a:solidFill>
                            <a:srgbClr val="002060"/>
                          </a:solidFill>
                          <a:latin typeface="Cambria Math" panose="02040503050406030204" pitchFamily="18" charset="0"/>
                          <a:ea typeface="Cambria Math" panose="02040503050406030204" pitchFamily="18" charset="0"/>
                        </a:rPr>
                        <m:t>=</m:t>
                      </m:r>
                      <m:f>
                        <m:fPr>
                          <m:ctrlPr>
                            <a:rPr lang="en-US" altLang="zh-CN" sz="2400" i="1">
                              <a:solidFill>
                                <a:srgbClr val="002060"/>
                              </a:solidFill>
                              <a:latin typeface="Cambria Math" panose="02040503050406030204" pitchFamily="18" charset="0"/>
                              <a:ea typeface="Cambria Math" panose="02040503050406030204" pitchFamily="18" charset="0"/>
                            </a:rPr>
                          </m:ctrlPr>
                        </m:fPr>
                        <m:num>
                          <m:r>
                            <a:rPr lang="en-US" altLang="zh-CN" sz="2400" i="1">
                              <a:solidFill>
                                <a:srgbClr val="002060"/>
                              </a:solidFill>
                              <a:latin typeface="Cambria Math" panose="02040503050406030204" pitchFamily="18" charset="0"/>
                              <a:ea typeface="Cambria Math" panose="02040503050406030204" pitchFamily="18" charset="0"/>
                            </a:rPr>
                            <m:t>1</m:t>
                          </m:r>
                        </m:num>
                        <m:den>
                          <m:r>
                            <a:rPr lang="en-US" altLang="zh-CN" sz="2400" i="1">
                              <a:solidFill>
                                <a:srgbClr val="002060"/>
                              </a:solidFill>
                              <a:latin typeface="Cambria Math" panose="02040503050406030204" pitchFamily="18" charset="0"/>
                              <a:ea typeface="Cambria Math" panose="02040503050406030204" pitchFamily="18" charset="0"/>
                            </a:rPr>
                            <m:t>1−</m:t>
                          </m:r>
                          <m:r>
                            <a:rPr lang="en-US" altLang="zh-CN" sz="2400" i="1">
                              <a:solidFill>
                                <a:srgbClr val="002060"/>
                              </a:solidFill>
                              <a:latin typeface="Cambria Math" panose="02040503050406030204" pitchFamily="18" charset="0"/>
                              <a:ea typeface="Cambria Math" panose="02040503050406030204" pitchFamily="18" charset="0"/>
                            </a:rPr>
                            <m:t>𝑠𝑇</m:t>
                          </m:r>
                        </m:den>
                      </m:f>
                    </m:oMath>
                  </m:oMathPara>
                </a14:m>
                <a:endParaRPr lang="en-US" altLang="zh-CN" sz="2400" b="1" dirty="0">
                  <a:solidFill>
                    <a:srgbClr val="002060"/>
                  </a:solidFill>
                  <a:latin typeface="+mn-ea"/>
                </a:endParaRPr>
              </a:p>
              <a:p>
                <a:pPr eaLnBrk="1" hangingPunct="1">
                  <a:spcBef>
                    <a:spcPct val="0"/>
                  </a:spcBef>
                  <a:buFont typeface="Wingdings" panose="05000000000000000000" pitchFamily="2" charset="2"/>
                  <a:buChar char="p"/>
                </a:pPr>
                <a:endParaRPr lang="zh-CN" altLang="en-US" sz="2400" b="1" dirty="0">
                  <a:solidFill>
                    <a:srgbClr val="002060"/>
                  </a:solidFill>
                  <a:latin typeface="+mn-ea"/>
                </a:endParaRPr>
              </a:p>
              <a:p>
                <a:pPr eaLnBrk="1" hangingPunct="1"/>
                <a:endParaRPr lang="zh-CN" altLang="en-US" sz="2800" dirty="0">
                  <a:ea typeface="楷体_GB2312" pitchFamily="49" charset="-122"/>
                </a:endParaRPr>
              </a:p>
            </p:txBody>
          </p:sp>
        </mc:Choice>
        <mc:Fallback xmlns="">
          <p:sp>
            <p:nvSpPr>
              <p:cNvPr id="35842" name="Rectangle 3"/>
              <p:cNvSpPr>
                <a:spLocks noGrp="1" noRot="1" noChangeAspect="1" noMove="1" noResize="1" noEditPoints="1" noAdjustHandles="1" noChangeArrowheads="1" noChangeShapeType="1" noTextEdit="1"/>
              </p:cNvSpPr>
              <p:nvPr>
                <p:ph type="body" sz="half" idx="1"/>
              </p:nvPr>
            </p:nvSpPr>
            <p:spPr>
              <a:xfrm>
                <a:off x="261982" y="908720"/>
                <a:ext cx="8620035" cy="4464496"/>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137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5"/>
          <p:cNvSpPr txBox="1">
            <a:spLocks noChangeArrowheads="1"/>
          </p:cNvSpPr>
          <p:nvPr/>
        </p:nvSpPr>
        <p:spPr bwMode="auto">
          <a:xfrm>
            <a:off x="2483766" y="5857125"/>
            <a:ext cx="41764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dirty="0">
                <a:solidFill>
                  <a:srgbClr val="C00000"/>
                </a:solidFill>
                <a:latin typeface="+mn-ea"/>
                <a:ea typeface="+mn-ea"/>
              </a:rPr>
              <a:t>S</a:t>
            </a:r>
            <a:r>
              <a:rPr lang="zh-CN" altLang="en-US" b="1" dirty="0">
                <a:solidFill>
                  <a:srgbClr val="C00000"/>
                </a:solidFill>
                <a:latin typeface="+mn-ea"/>
                <a:ea typeface="+mn-ea"/>
              </a:rPr>
              <a:t>平面到</a:t>
            </a:r>
            <a:r>
              <a:rPr lang="en-US" altLang="zh-CN" b="1" dirty="0">
                <a:solidFill>
                  <a:srgbClr val="C00000"/>
                </a:solidFill>
                <a:latin typeface="+mn-ea"/>
                <a:ea typeface="+mn-ea"/>
              </a:rPr>
              <a:t>Z</a:t>
            </a:r>
            <a:r>
              <a:rPr lang="zh-CN" altLang="en-US" b="1" dirty="0">
                <a:solidFill>
                  <a:srgbClr val="C00000"/>
                </a:solidFill>
                <a:latin typeface="+mn-ea"/>
                <a:ea typeface="+mn-ea"/>
              </a:rPr>
              <a:t>平面稳定区域的映射</a:t>
            </a:r>
          </a:p>
        </p:txBody>
      </p:sp>
      <mc:AlternateContent xmlns:mc="http://schemas.openxmlformats.org/markup-compatibility/2006" xmlns:a14="http://schemas.microsoft.com/office/drawing/2010/main">
        <mc:Choice Requires="a14">
          <p:sp>
            <p:nvSpPr>
              <p:cNvPr id="2" name="矩形 1"/>
              <p:cNvSpPr/>
              <p:nvPr/>
            </p:nvSpPr>
            <p:spPr>
              <a:xfrm>
                <a:off x="323528" y="836712"/>
                <a:ext cx="8208912" cy="2116798"/>
              </a:xfrm>
              <a:prstGeom prst="rect">
                <a:avLst/>
              </a:prstGeom>
            </p:spPr>
            <p:txBody>
              <a:bodyPr wrap="square">
                <a:spAutoFit/>
              </a:bodyPr>
              <a:lstStyle/>
              <a:p>
                <a:pPr marL="342900" indent="-342900">
                  <a:buClr>
                    <a:schemeClr val="bg1"/>
                  </a:buClr>
                  <a:buFont typeface="Wingdings" panose="05000000000000000000" pitchFamily="2" charset="2"/>
                  <a:buChar char="p"/>
                </a:pPr>
                <a:r>
                  <a:rPr lang="zh-CN" altLang="en-US" b="1" dirty="0">
                    <a:solidFill>
                      <a:srgbClr val="FF0000"/>
                    </a:solidFill>
                    <a:latin typeface="+mn-ea"/>
                  </a:rPr>
                  <a:t>双线性近似法</a:t>
                </a:r>
                <a:r>
                  <a:rPr lang="zh-CN" altLang="en-US" b="1" dirty="0" smtClean="0">
                    <a:solidFill>
                      <a:srgbClr val="002060"/>
                    </a:solidFill>
                    <a:latin typeface="+mn-ea"/>
                  </a:rPr>
                  <a:t>把左半</a:t>
                </a:r>
                <a:r>
                  <a:rPr lang="en-US" altLang="zh-CN" b="1" i="1" dirty="0">
                    <a:solidFill>
                      <a:srgbClr val="002060"/>
                    </a:solidFill>
                    <a:latin typeface="+mn-ea"/>
                  </a:rPr>
                  <a:t>s</a:t>
                </a:r>
                <a:r>
                  <a:rPr lang="zh-CN" altLang="en-US" b="1" dirty="0">
                    <a:solidFill>
                      <a:srgbClr val="002060"/>
                    </a:solidFill>
                    <a:latin typeface="+mn-ea"/>
                  </a:rPr>
                  <a:t>平面影射到</a:t>
                </a:r>
                <a:r>
                  <a:rPr lang="en-US" altLang="zh-CN" b="1" i="1" dirty="0">
                    <a:solidFill>
                      <a:srgbClr val="002060"/>
                    </a:solidFill>
                    <a:latin typeface="+mn-ea"/>
                  </a:rPr>
                  <a:t>z</a:t>
                </a:r>
                <a:r>
                  <a:rPr lang="zh-CN" altLang="en-US" b="1" dirty="0">
                    <a:solidFill>
                      <a:srgbClr val="002060"/>
                    </a:solidFill>
                    <a:latin typeface="+mn-ea"/>
                  </a:rPr>
                  <a:t>平面的单位圆内；不改变模拟控制器的稳定性。</a:t>
                </a:r>
                <a:endParaRPr lang="en-US" altLang="zh-CN" b="1" dirty="0">
                  <a:solidFill>
                    <a:srgbClr val="002060"/>
                  </a:solidFill>
                  <a:latin typeface="+mn-ea"/>
                </a:endParaRPr>
              </a:p>
              <a:p>
                <a:pPr>
                  <a:buClr>
                    <a:schemeClr val="bg1"/>
                  </a:buClr>
                </a:pPr>
                <a14:m>
                  <m:oMathPara xmlns:m="http://schemas.openxmlformats.org/officeDocument/2006/math">
                    <m:oMathParaPr>
                      <m:jc m:val="centerGroup"/>
                    </m:oMathParaPr>
                    <m:oMath xmlns:m="http://schemas.openxmlformats.org/officeDocument/2006/math">
                      <m:r>
                        <a:rPr lang="en-US" altLang="zh-CN" i="1">
                          <a:solidFill>
                            <a:srgbClr val="002060"/>
                          </a:solidFill>
                          <a:latin typeface="Cambria Math" panose="02040503050406030204" pitchFamily="18" charset="0"/>
                        </a:rPr>
                        <m:t>𝑠</m:t>
                      </m:r>
                      <m:r>
                        <a:rPr lang="en-US" altLang="zh-CN" i="1">
                          <a:solidFill>
                            <a:srgbClr val="002060"/>
                          </a:solidFill>
                          <a:latin typeface="Cambria Math" panose="02040503050406030204" pitchFamily="18" charset="0"/>
                        </a:rPr>
                        <m:t>=</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2</m:t>
                          </m:r>
                        </m:num>
                        <m:den>
                          <m:r>
                            <a:rPr lang="en-US" altLang="zh-CN" i="1">
                              <a:solidFill>
                                <a:srgbClr val="002060"/>
                              </a:solidFill>
                              <a:latin typeface="Cambria Math" panose="02040503050406030204" pitchFamily="18" charset="0"/>
                            </a:rPr>
                            <m:t>𝑇</m:t>
                          </m:r>
                        </m:den>
                      </m:f>
                      <m:r>
                        <a:rPr lang="en-US" altLang="zh-CN" i="1" smtClean="0">
                          <a:solidFill>
                            <a:srgbClr val="002060"/>
                          </a:solidFill>
                          <a:latin typeface="Cambria Math" panose="02040503050406030204" pitchFamily="18" charset="0"/>
                          <a:ea typeface="Cambria Math" panose="02040503050406030204" pitchFamily="18" charset="0"/>
                        </a:rPr>
                        <m:t>∙</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−1</m:t>
                          </m:r>
                        </m:num>
                        <m:den>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+1</m:t>
                          </m:r>
                        </m:den>
                      </m:f>
                      <m:r>
                        <a:rPr lang="en-US" altLang="zh-CN" i="1">
                          <a:solidFill>
                            <a:srgbClr val="002060"/>
                          </a:solidFill>
                          <a:latin typeface="Cambria Math" panose="02040503050406030204" pitchFamily="18" charset="0"/>
                          <a:ea typeface="Cambria Math" panose="02040503050406030204" pitchFamily="18" charset="0"/>
                        </a:rPr>
                        <m:t>↔</m:t>
                      </m:r>
                      <m:r>
                        <a:rPr lang="en-US" altLang="zh-CN" i="1">
                          <a:solidFill>
                            <a:srgbClr val="002060"/>
                          </a:solidFill>
                          <a:latin typeface="Cambria Math" panose="02040503050406030204" pitchFamily="18" charset="0"/>
                          <a:ea typeface="Cambria Math" panose="02040503050406030204" pitchFamily="18" charset="0"/>
                        </a:rPr>
                        <m:t>𝑧</m:t>
                      </m:r>
                      <m:r>
                        <a:rPr lang="en-US" altLang="zh-CN" i="1">
                          <a:solidFill>
                            <a:srgbClr val="002060"/>
                          </a:solidFill>
                          <a:latin typeface="Cambria Math" panose="02040503050406030204" pitchFamily="18" charset="0"/>
                          <a:ea typeface="Cambria Math" panose="02040503050406030204" pitchFamily="18" charset="0"/>
                        </a:rPr>
                        <m:t>=</m:t>
                      </m:r>
                      <m:f>
                        <m:fPr>
                          <m:ctrlPr>
                            <a:rPr lang="en-US" altLang="zh-CN" i="1">
                              <a:solidFill>
                                <a:srgbClr val="002060"/>
                              </a:solidFill>
                              <a:latin typeface="Cambria Math" panose="02040503050406030204" pitchFamily="18" charset="0"/>
                              <a:ea typeface="Cambria Math" panose="02040503050406030204" pitchFamily="18" charset="0"/>
                            </a:rPr>
                          </m:ctrlPr>
                        </m:fPr>
                        <m:num>
                          <m:r>
                            <a:rPr lang="en-US" altLang="zh-CN" i="1">
                              <a:solidFill>
                                <a:srgbClr val="002060"/>
                              </a:solidFill>
                              <a:latin typeface="Cambria Math" panose="02040503050406030204" pitchFamily="18" charset="0"/>
                              <a:ea typeface="Cambria Math" panose="02040503050406030204" pitchFamily="18" charset="0"/>
                            </a:rPr>
                            <m:t>1+</m:t>
                          </m:r>
                          <m:box>
                            <m:boxPr>
                              <m:ctrlPr>
                                <a:rPr lang="en-US" altLang="zh-CN" i="1">
                                  <a:solidFill>
                                    <a:srgbClr val="002060"/>
                                  </a:solidFill>
                                  <a:latin typeface="Cambria Math" panose="02040503050406030204" pitchFamily="18" charset="0"/>
                                  <a:ea typeface="Cambria Math" panose="02040503050406030204" pitchFamily="18" charset="0"/>
                                </a:rPr>
                              </m:ctrlPr>
                            </m:boxPr>
                            <m:e>
                              <m:argPr>
                                <m:argSz m:val="-1"/>
                              </m:argPr>
                              <m:f>
                                <m:fPr>
                                  <m:ctrlPr>
                                    <a:rPr lang="en-US" altLang="zh-CN" i="1">
                                      <a:solidFill>
                                        <a:srgbClr val="002060"/>
                                      </a:solidFill>
                                      <a:latin typeface="Cambria Math" panose="02040503050406030204" pitchFamily="18" charset="0"/>
                                      <a:ea typeface="Cambria Math" panose="02040503050406030204" pitchFamily="18" charset="0"/>
                                    </a:rPr>
                                  </m:ctrlPr>
                                </m:fPr>
                                <m:num>
                                  <m:r>
                                    <a:rPr lang="en-US" altLang="zh-CN" i="1">
                                      <a:solidFill>
                                        <a:srgbClr val="002060"/>
                                      </a:solidFill>
                                      <a:latin typeface="Cambria Math" panose="02040503050406030204" pitchFamily="18" charset="0"/>
                                      <a:ea typeface="Cambria Math" panose="02040503050406030204" pitchFamily="18" charset="0"/>
                                    </a:rPr>
                                    <m:t>𝑇</m:t>
                                  </m:r>
                                </m:num>
                                <m:den>
                                  <m:r>
                                    <a:rPr lang="en-US" altLang="zh-CN" i="1">
                                      <a:solidFill>
                                        <a:srgbClr val="002060"/>
                                      </a:solidFill>
                                      <a:latin typeface="Cambria Math" panose="02040503050406030204" pitchFamily="18" charset="0"/>
                                      <a:ea typeface="Cambria Math" panose="02040503050406030204" pitchFamily="18" charset="0"/>
                                    </a:rPr>
                                    <m:t>2</m:t>
                                  </m:r>
                                </m:den>
                              </m:f>
                              <m:r>
                                <a:rPr lang="en-US" altLang="zh-CN" i="1">
                                  <a:solidFill>
                                    <a:srgbClr val="002060"/>
                                  </a:solidFill>
                                  <a:latin typeface="Cambria Math" panose="02040503050406030204" pitchFamily="18" charset="0"/>
                                  <a:ea typeface="Cambria Math" panose="02040503050406030204" pitchFamily="18" charset="0"/>
                                </a:rPr>
                                <m:t>𝑠</m:t>
                              </m:r>
                            </m:e>
                          </m:box>
                        </m:num>
                        <m:den>
                          <m:r>
                            <a:rPr lang="en-US" altLang="zh-CN" i="1">
                              <a:solidFill>
                                <a:srgbClr val="002060"/>
                              </a:solidFill>
                              <a:latin typeface="Cambria Math" panose="02040503050406030204" pitchFamily="18" charset="0"/>
                              <a:ea typeface="Cambria Math" panose="02040503050406030204" pitchFamily="18" charset="0"/>
                            </a:rPr>
                            <m:t>1−</m:t>
                          </m:r>
                          <m:box>
                            <m:boxPr>
                              <m:ctrlPr>
                                <a:rPr lang="en-US" altLang="zh-CN" i="1">
                                  <a:solidFill>
                                    <a:srgbClr val="002060"/>
                                  </a:solidFill>
                                  <a:latin typeface="Cambria Math" panose="02040503050406030204" pitchFamily="18" charset="0"/>
                                  <a:ea typeface="Cambria Math" panose="02040503050406030204" pitchFamily="18" charset="0"/>
                                </a:rPr>
                              </m:ctrlPr>
                            </m:boxPr>
                            <m:e>
                              <m:argPr>
                                <m:argSz m:val="-1"/>
                              </m:argPr>
                              <m:f>
                                <m:fPr>
                                  <m:ctrlPr>
                                    <a:rPr lang="en-US" altLang="zh-CN" i="1">
                                      <a:solidFill>
                                        <a:srgbClr val="002060"/>
                                      </a:solidFill>
                                      <a:latin typeface="Cambria Math" panose="02040503050406030204" pitchFamily="18" charset="0"/>
                                      <a:ea typeface="Cambria Math" panose="02040503050406030204" pitchFamily="18" charset="0"/>
                                    </a:rPr>
                                  </m:ctrlPr>
                                </m:fPr>
                                <m:num>
                                  <m:r>
                                    <a:rPr lang="en-US" altLang="zh-CN" i="1">
                                      <a:solidFill>
                                        <a:srgbClr val="002060"/>
                                      </a:solidFill>
                                      <a:latin typeface="Cambria Math" panose="02040503050406030204" pitchFamily="18" charset="0"/>
                                      <a:ea typeface="Cambria Math" panose="02040503050406030204" pitchFamily="18" charset="0"/>
                                    </a:rPr>
                                    <m:t>𝑇</m:t>
                                  </m:r>
                                </m:num>
                                <m:den>
                                  <m:r>
                                    <a:rPr lang="en-US" altLang="zh-CN" i="1">
                                      <a:solidFill>
                                        <a:srgbClr val="002060"/>
                                      </a:solidFill>
                                      <a:latin typeface="Cambria Math" panose="02040503050406030204" pitchFamily="18" charset="0"/>
                                      <a:ea typeface="Cambria Math" panose="02040503050406030204" pitchFamily="18" charset="0"/>
                                    </a:rPr>
                                    <m:t>2</m:t>
                                  </m:r>
                                </m:den>
                              </m:f>
                              <m:r>
                                <a:rPr lang="en-US" altLang="zh-CN" i="1">
                                  <a:solidFill>
                                    <a:srgbClr val="002060"/>
                                  </a:solidFill>
                                  <a:latin typeface="Cambria Math" panose="02040503050406030204" pitchFamily="18" charset="0"/>
                                  <a:ea typeface="Cambria Math" panose="02040503050406030204" pitchFamily="18" charset="0"/>
                                </a:rPr>
                                <m:t>𝑠</m:t>
                              </m:r>
                            </m:e>
                          </m:box>
                        </m:den>
                      </m:f>
                    </m:oMath>
                  </m:oMathPara>
                </a14:m>
                <a:endParaRPr lang="en-US" altLang="zh-CN" b="1" dirty="0">
                  <a:solidFill>
                    <a:srgbClr val="002060"/>
                  </a:solidFill>
                  <a:latin typeface="+mn-ea"/>
                </a:endParaRPr>
              </a:p>
              <a:p>
                <a:pPr marL="342900" indent="-342900">
                  <a:buClr>
                    <a:schemeClr val="bg1"/>
                  </a:buClr>
                  <a:buFont typeface="Wingdings" panose="05000000000000000000" pitchFamily="2" charset="2"/>
                  <a:buChar char="p"/>
                </a:pPr>
                <a:r>
                  <a:rPr lang="zh-CN" altLang="en-US" b="1" dirty="0" smtClean="0">
                    <a:solidFill>
                      <a:srgbClr val="002060"/>
                    </a:solidFill>
                    <a:latin typeface="+mn-ea"/>
                    <a:ea typeface="+mn-ea"/>
                  </a:rPr>
                  <a:t>实际</a:t>
                </a:r>
                <a:r>
                  <a:rPr lang="zh-CN" altLang="en-US" b="1" dirty="0">
                    <a:solidFill>
                      <a:srgbClr val="002060"/>
                    </a:solidFill>
                    <a:latin typeface="+mn-ea"/>
                    <a:ea typeface="+mn-ea"/>
                  </a:rPr>
                  <a:t>使用时常常使用</a:t>
                </a:r>
                <a:r>
                  <a:rPr lang="zh-CN" altLang="en-US" b="1" dirty="0">
                    <a:solidFill>
                      <a:srgbClr val="C00000"/>
                    </a:solidFill>
                    <a:latin typeface="+mn-ea"/>
                    <a:ea typeface="+mn-ea"/>
                  </a:rPr>
                  <a:t>双线性法</a:t>
                </a:r>
                <a:r>
                  <a:rPr lang="zh-CN" altLang="en-US" b="1" dirty="0">
                    <a:solidFill>
                      <a:srgbClr val="002060"/>
                    </a:solidFill>
                    <a:latin typeface="+mn-ea"/>
                    <a:ea typeface="+mn-ea"/>
                  </a:rPr>
                  <a:t>和</a:t>
                </a:r>
                <a:r>
                  <a:rPr lang="zh-CN" altLang="en-US" b="1" dirty="0">
                    <a:solidFill>
                      <a:srgbClr val="C00000"/>
                    </a:solidFill>
                    <a:latin typeface="+mn-ea"/>
                    <a:ea typeface="+mn-ea"/>
                  </a:rPr>
                  <a:t>后向差分法</a:t>
                </a:r>
                <a:r>
                  <a:rPr lang="zh-CN" altLang="en-US" b="1" dirty="0">
                    <a:solidFill>
                      <a:schemeClr val="bg2">
                        <a:lumMod val="75000"/>
                        <a:lumOff val="25000"/>
                      </a:schemeClr>
                    </a:solidFill>
                    <a:latin typeface="+mn-ea"/>
                    <a:ea typeface="+mn-ea"/>
                  </a:rPr>
                  <a:t>。</a:t>
                </a:r>
              </a:p>
            </p:txBody>
          </p:sp>
        </mc:Choice>
        <mc:Fallback xmlns="">
          <p:sp>
            <p:nvSpPr>
              <p:cNvPr id="2" name="矩形 1"/>
              <p:cNvSpPr>
                <a:spLocks noRot="1" noChangeAspect="1" noMove="1" noResize="1" noEditPoints="1" noAdjustHandles="1" noChangeArrowheads="1" noChangeShapeType="1" noTextEdit="1"/>
              </p:cNvSpPr>
              <p:nvPr/>
            </p:nvSpPr>
            <p:spPr>
              <a:xfrm>
                <a:off x="323528" y="836712"/>
                <a:ext cx="8208912" cy="2116798"/>
              </a:xfrm>
              <a:prstGeom prst="rect">
                <a:avLst/>
              </a:prstGeom>
              <a:blipFill>
                <a:blip r:embed="rId3"/>
                <a:stretch>
                  <a:fillRect l="-965" t="-2305" r="-1114" b="-5764"/>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5AD7486E-41B5-445A-A6CE-FA2A840EB881}"/>
              </a:ext>
            </a:extLst>
          </p:cNvPr>
          <p:cNvSpPr>
            <a:spLocks noChangeArrowheads="1"/>
          </p:cNvSpPr>
          <p:nvPr/>
        </p:nvSpPr>
        <p:spPr bwMode="auto">
          <a:xfrm>
            <a:off x="1979712" y="31409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E7EE928D-9483-42F2-9CA4-2AAE54BE29FD}"/>
              </a:ext>
            </a:extLst>
          </p:cNvPr>
          <p:cNvGraphicFramePr>
            <a:graphicFrameLocks noChangeAspect="1"/>
          </p:cNvGraphicFramePr>
          <p:nvPr>
            <p:extLst>
              <p:ext uri="{D42A27DB-BD31-4B8C-83A1-F6EECF244321}">
                <p14:modId xmlns:p14="http://schemas.microsoft.com/office/powerpoint/2010/main" val="3124136486"/>
              </p:ext>
            </p:extLst>
          </p:nvPr>
        </p:nvGraphicFramePr>
        <p:xfrm>
          <a:off x="813581" y="2953510"/>
          <a:ext cx="7516835" cy="2903615"/>
        </p:xfrm>
        <a:graphic>
          <a:graphicData uri="http://schemas.openxmlformats.org/presentationml/2006/ole">
            <mc:AlternateContent xmlns:mc="http://schemas.openxmlformats.org/markup-compatibility/2006">
              <mc:Choice xmlns:v="urn:schemas-microsoft-com:vml" Requires="v">
                <p:oleObj spid="_x0000_s25649" r:id="rId4" imgW="5309463" imgH="2051190" progId="Visio.Drawing.11">
                  <p:embed/>
                </p:oleObj>
              </mc:Choice>
              <mc:Fallback>
                <p:oleObj r:id="rId4" imgW="5309463" imgH="2051190" progId="Visio.Drawing.11">
                  <p:embed/>
                  <p:pic>
                    <p:nvPicPr>
                      <p:cNvPr id="4" name="对象 3">
                        <a:extLst>
                          <a:ext uri="{FF2B5EF4-FFF2-40B4-BE49-F238E27FC236}">
                            <a16:creationId xmlns:a16="http://schemas.microsoft.com/office/drawing/2014/main" id="{E7EE928D-9483-42F2-9CA4-2AAE54BE29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581" y="2953510"/>
                        <a:ext cx="7516835" cy="2903615"/>
                      </a:xfrm>
                      <a:prstGeom prst="rect">
                        <a:avLst/>
                      </a:prstGeom>
                      <a:solidFill>
                        <a:schemeClr val="accent1">
                          <a:lumMod val="20000"/>
                          <a:lumOff val="80000"/>
                        </a:schemeClr>
                      </a:solidFill>
                    </p:spPr>
                  </p:pic>
                </p:oleObj>
              </mc:Fallback>
            </mc:AlternateContent>
          </a:graphicData>
        </a:graphic>
      </p:graphicFrame>
    </p:spTree>
    <p:extLst>
      <p:ext uri="{BB962C8B-B14F-4D97-AF65-F5344CB8AC3E}">
        <p14:creationId xmlns:p14="http://schemas.microsoft.com/office/powerpoint/2010/main" val="290907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9EDA3B-79DE-4FF2-89FE-926E342E5986}"/>
                  </a:ext>
                </a:extLst>
              </p:cNvPr>
              <p:cNvSpPr>
                <a:spLocks noGrp="1"/>
              </p:cNvSpPr>
              <p:nvPr>
                <p:ph idx="1"/>
              </p:nvPr>
            </p:nvSpPr>
            <p:spPr>
              <a:xfrm>
                <a:off x="539552" y="908720"/>
                <a:ext cx="8280920" cy="5400600"/>
              </a:xfrm>
            </p:spPr>
            <p:txBody>
              <a:bodyPr/>
              <a:lstStyle/>
              <a:p>
                <a:pPr>
                  <a:buFont typeface="Wingdings" panose="05000000000000000000" pitchFamily="2" charset="2"/>
                  <a:buChar char="p"/>
                </a:pPr>
                <a:r>
                  <a:rPr lang="zh-CN" altLang="zh-CN" sz="2400" b="1" dirty="0">
                    <a:solidFill>
                      <a:srgbClr val="002060"/>
                    </a:solidFill>
                  </a:rPr>
                  <a:t>在使用近似法时，</a:t>
                </a:r>
                <a:r>
                  <a:rPr lang="zh-CN" altLang="en-US" sz="2400" b="1" dirty="0">
                    <a:solidFill>
                      <a:srgbClr val="002060"/>
                    </a:solidFill>
                  </a:rPr>
                  <a:t>可能</a:t>
                </a:r>
                <a:r>
                  <a:rPr lang="zh-CN" altLang="zh-CN" sz="2400" b="1" dirty="0">
                    <a:solidFill>
                      <a:srgbClr val="002060"/>
                    </a:solidFill>
                  </a:rPr>
                  <a:t>会出现</a:t>
                </a:r>
                <a:r>
                  <a:rPr lang="zh-CN" altLang="zh-CN" sz="2400" b="1" dirty="0">
                    <a:solidFill>
                      <a:srgbClr val="FF0000"/>
                    </a:solidFill>
                  </a:rPr>
                  <a:t>频率发生畸变</a:t>
                </a:r>
                <a:r>
                  <a:rPr lang="zh-CN" altLang="zh-CN" sz="2400" b="1" dirty="0">
                    <a:solidFill>
                      <a:srgbClr val="002060"/>
                    </a:solidFill>
                  </a:rPr>
                  <a:t>的问题。</a:t>
                </a:r>
                <a:endParaRPr lang="en-US" altLang="zh-CN" sz="2400" b="1" dirty="0">
                  <a:solidFill>
                    <a:srgbClr val="002060"/>
                  </a:solidFill>
                </a:endParaRPr>
              </a:p>
              <a:p>
                <a:pPr>
                  <a:buFont typeface="Wingdings" panose="05000000000000000000" pitchFamily="2" charset="2"/>
                  <a:buChar char="p"/>
                </a:pPr>
                <a:endParaRPr lang="en-US" altLang="zh-CN" sz="2400" b="1" dirty="0">
                  <a:solidFill>
                    <a:schemeClr val="bg2">
                      <a:lumMod val="75000"/>
                      <a:lumOff val="25000"/>
                    </a:schemeClr>
                  </a:solidFill>
                </a:endParaRPr>
              </a:p>
              <a:p>
                <a:pPr>
                  <a:buFont typeface="Wingdings" panose="05000000000000000000" pitchFamily="2" charset="2"/>
                  <a:buChar char="p"/>
                </a:pPr>
                <a:r>
                  <a:rPr lang="zh-CN" altLang="zh-CN" sz="2400" b="1" dirty="0">
                    <a:solidFill>
                      <a:srgbClr val="002060"/>
                    </a:solidFill>
                  </a:rPr>
                  <a:t>模拟调节器设计成带通滤波器或者是陷波滤波器，采用这些近似方法得到的数字滤波器会给出不正确的带通或者陷波频率，这种效应称为</a:t>
                </a:r>
                <a:r>
                  <a:rPr lang="zh-CN" altLang="zh-CN" sz="2400" b="1" dirty="0">
                    <a:solidFill>
                      <a:srgbClr val="FF0000"/>
                    </a:solidFill>
                  </a:rPr>
                  <a:t>频率弯翘</a:t>
                </a:r>
                <a:r>
                  <a:rPr lang="zh-CN" altLang="zh-CN" sz="2400" b="1" dirty="0">
                    <a:solidFill>
                      <a:srgbClr val="002060"/>
                    </a:solidFill>
                  </a:rPr>
                  <a:t>。</a:t>
                </a:r>
                <a:endParaRPr lang="en-US" altLang="zh-CN" sz="2400" b="1" dirty="0">
                  <a:solidFill>
                    <a:srgbClr val="002060"/>
                  </a:solidFill>
                </a:endParaRPr>
              </a:p>
              <a:p>
                <a:pPr>
                  <a:buFont typeface="Wingdings" panose="05000000000000000000" pitchFamily="2" charset="2"/>
                  <a:buChar char="p"/>
                </a:pPr>
                <a:endParaRPr lang="en-US" altLang="zh-CN" sz="2400" b="1" dirty="0">
                  <a:solidFill>
                    <a:schemeClr val="bg2">
                      <a:lumMod val="75000"/>
                      <a:lumOff val="25000"/>
                    </a:schemeClr>
                  </a:solidFill>
                </a:endParaRPr>
              </a:p>
              <a:p>
                <a:pPr>
                  <a:buFont typeface="Wingdings" panose="05000000000000000000" pitchFamily="2" charset="2"/>
                  <a:buChar char="p"/>
                </a:pPr>
                <a:r>
                  <a:rPr lang="zh-CN" altLang="en-US" sz="2400" b="1" dirty="0" smtClean="0">
                    <a:solidFill>
                      <a:srgbClr val="002060"/>
                    </a:solidFill>
                  </a:rPr>
                  <a:t> </a:t>
                </a:r>
                <a:r>
                  <a:rPr lang="zh-CN" altLang="en-US" sz="2400" b="1" dirty="0" smtClean="0">
                    <a:solidFill>
                      <a:srgbClr val="FF0000"/>
                    </a:solidFill>
                  </a:rPr>
                  <a:t>例如</a:t>
                </a:r>
                <a:r>
                  <a:rPr lang="zh-CN" altLang="en-US" sz="2400" b="1" dirty="0">
                    <a:solidFill>
                      <a:srgbClr val="FF0000"/>
                    </a:solidFill>
                  </a:rPr>
                  <a:t>：</a:t>
                </a:r>
                <a:r>
                  <a:rPr lang="zh-CN" altLang="zh-CN" sz="2400" b="1" dirty="0" smtClean="0">
                    <a:solidFill>
                      <a:srgbClr val="002060"/>
                    </a:solidFill>
                  </a:rPr>
                  <a:t>模拟滤波器</a:t>
                </a:r>
                <a:r>
                  <a:rPr lang="en-US" altLang="zh-CN" sz="2400" b="1" dirty="0">
                    <a:solidFill>
                      <a:srgbClr val="002060"/>
                    </a:solidFill>
                  </a:rPr>
                  <a:t>G(s)</a:t>
                </a:r>
                <a:r>
                  <a:rPr lang="zh-CN" altLang="zh-CN" sz="2400" b="1" dirty="0">
                    <a:solidFill>
                      <a:srgbClr val="002060"/>
                    </a:solidFill>
                  </a:rPr>
                  <a:t>塔斯廷法近似为离散滤波器</a:t>
                </a:r>
                <a:endParaRPr lang="en-US" altLang="zh-CN" sz="2400" b="1" dirty="0">
                  <a:solidFill>
                    <a:srgbClr val="002060"/>
                  </a:solidFill>
                </a:endParaRPr>
              </a:p>
              <a:p>
                <a:pPr marL="0" indent="0">
                  <a:buNone/>
                </a:pPr>
                <a:r>
                  <a:rPr lang="en-US" altLang="zh-CN" sz="2400" b="1" dirty="0">
                    <a:solidFill>
                      <a:srgbClr val="002060"/>
                    </a:solidFill>
                  </a:rPr>
                  <a:t>	</a:t>
                </a:r>
                <a14:m>
                  <m:oMath xmlns:m="http://schemas.openxmlformats.org/officeDocument/2006/math">
                    <m:r>
                      <m:rPr>
                        <m:sty m:val="p"/>
                      </m:rPr>
                      <a:rPr lang="en-US" altLang="zh-CN" sz="2400" smtClean="0">
                        <a:solidFill>
                          <a:srgbClr val="002060"/>
                        </a:solidFill>
                        <a:latin typeface="Cambria Math" panose="02040503050406030204" pitchFamily="18" charset="0"/>
                      </a:rPr>
                      <m:t>D</m:t>
                    </m:r>
                    <m:d>
                      <m:dPr>
                        <m:ctrlPr>
                          <a:rPr lang="zh-CN" altLang="zh-CN" sz="2400" i="1">
                            <a:solidFill>
                              <a:srgbClr val="002060"/>
                            </a:solidFill>
                            <a:latin typeface="Cambria Math" panose="02040503050406030204" pitchFamily="18" charset="0"/>
                          </a:rPr>
                        </m:ctrlPr>
                      </m:dPr>
                      <m:e>
                        <m:r>
                          <m:rPr>
                            <m:sty m:val="p"/>
                          </m:rPr>
                          <a:rPr lang="en-US" altLang="zh-CN" sz="2400">
                            <a:solidFill>
                              <a:srgbClr val="002060"/>
                            </a:solidFill>
                            <a:latin typeface="Cambria Math" panose="02040503050406030204" pitchFamily="18" charset="0"/>
                          </a:rPr>
                          <m:t>z</m:t>
                        </m:r>
                      </m:e>
                    </m:d>
                    <m:r>
                      <a:rPr lang="en-US" altLang="zh-CN" sz="2400">
                        <a:solidFill>
                          <a:srgbClr val="002060"/>
                        </a:solidFill>
                        <a:latin typeface="Cambria Math" panose="02040503050406030204" pitchFamily="18" charset="0"/>
                      </a:rPr>
                      <m:t>=</m:t>
                    </m:r>
                    <m:r>
                      <m:rPr>
                        <m:sty m:val="p"/>
                      </m:rPr>
                      <a:rPr lang="en-US" altLang="zh-CN" sz="2400">
                        <a:solidFill>
                          <a:srgbClr val="002060"/>
                        </a:solidFill>
                        <a:latin typeface="Cambria Math" panose="02040503050406030204" pitchFamily="18" charset="0"/>
                      </a:rPr>
                      <m:t>G</m:t>
                    </m:r>
                    <m:r>
                      <a:rPr lang="en-US" altLang="zh-CN" sz="2400">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r>
                      <a:rPr lang="en-US" altLang="zh-CN" sz="2400" i="1" smtClean="0">
                        <a:solidFill>
                          <a:srgbClr val="002060"/>
                        </a:solidFill>
                        <a:latin typeface="Cambria Math" panose="02040503050406030204" pitchFamily="18" charset="0"/>
                        <a:ea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𝑧</m:t>
                        </m:r>
                        <m:r>
                          <a:rPr lang="en-US" altLang="zh-CN" sz="2400" i="1">
                            <a:solidFill>
                              <a:srgbClr val="002060"/>
                            </a:solidFill>
                            <a:latin typeface="Cambria Math" panose="02040503050406030204" pitchFamily="18" charset="0"/>
                          </a:rPr>
                          <m:t>−1</m:t>
                        </m:r>
                      </m:num>
                      <m:den>
                        <m:r>
                          <a:rPr lang="en-US" altLang="zh-CN" sz="2400" i="1">
                            <a:solidFill>
                              <a:srgbClr val="002060"/>
                            </a:solidFill>
                            <a:latin typeface="Cambria Math" panose="02040503050406030204" pitchFamily="18" charset="0"/>
                          </a:rPr>
                          <m:t>𝑧</m:t>
                        </m:r>
                        <m:r>
                          <a:rPr lang="en-US" altLang="zh-CN" sz="2400" i="1">
                            <a:solidFill>
                              <a:srgbClr val="002060"/>
                            </a:solidFill>
                            <a:latin typeface="Cambria Math" panose="02040503050406030204" pitchFamily="18" charset="0"/>
                          </a:rPr>
                          <m:t>+1</m:t>
                        </m:r>
                      </m:den>
                    </m:f>
                    <m:r>
                      <a:rPr lang="en-US" altLang="zh-CN" sz="2400">
                        <a:solidFill>
                          <a:srgbClr val="002060"/>
                        </a:solidFill>
                        <a:latin typeface="Cambria Math" panose="02040503050406030204" pitchFamily="18" charset="0"/>
                      </a:rPr>
                      <m:t>)</m:t>
                    </m:r>
                  </m:oMath>
                </a14:m>
                <a:r>
                  <a:rPr lang="zh-CN" altLang="zh-CN" sz="2400" dirty="0">
                    <a:solidFill>
                      <a:srgbClr val="002060"/>
                    </a:solidFill>
                  </a:rPr>
                  <a:t>，</a:t>
                </a:r>
                <a:r>
                  <a:rPr lang="zh-CN" altLang="zh-CN" sz="2400" b="1" dirty="0">
                    <a:solidFill>
                      <a:srgbClr val="002060"/>
                    </a:solidFill>
                  </a:rPr>
                  <a:t>频率响应为</a:t>
                </a:r>
                <a14:m>
                  <m:oMath xmlns:m="http://schemas.openxmlformats.org/officeDocument/2006/math">
                    <m:r>
                      <m:rPr>
                        <m:sty m:val="p"/>
                      </m:rPr>
                      <a:rPr lang="en-US" altLang="zh-CN" sz="2400" smtClean="0">
                        <a:solidFill>
                          <a:srgbClr val="002060"/>
                        </a:solidFill>
                        <a:latin typeface="Cambria Math" panose="02040503050406030204" pitchFamily="18" charset="0"/>
                      </a:rPr>
                      <m:t>G</m:t>
                    </m:r>
                    <m:r>
                      <a:rPr lang="en-US" altLang="zh-CN" sz="2400" smtClean="0">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r>
                      <a:rPr lang="en-US" altLang="zh-CN" sz="2400" i="1" smtClean="0">
                        <a:solidFill>
                          <a:srgbClr val="002060"/>
                        </a:solidFill>
                        <a:latin typeface="Cambria Math" panose="02040503050406030204" pitchFamily="18" charset="0"/>
                        <a:ea typeface="Cambria Math" panose="02040503050406030204" pitchFamily="18" charset="0"/>
                      </a:rPr>
                      <m:t>∙</m:t>
                    </m:r>
                    <m:f>
                      <m:fPr>
                        <m:ctrlPr>
                          <a:rPr lang="zh-CN" altLang="zh-CN" sz="2400" i="1" smtClean="0">
                            <a:solidFill>
                              <a:srgbClr val="002060"/>
                            </a:solidFill>
                            <a:latin typeface="Cambria Math" panose="02040503050406030204" pitchFamily="18" charset="0"/>
                          </a:rPr>
                        </m:ctrlPr>
                      </m:fPr>
                      <m:num>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sup>
                        </m:sSup>
                        <m:r>
                          <a:rPr lang="en-US" altLang="zh-CN" sz="2400" i="1">
                            <a:solidFill>
                              <a:srgbClr val="002060"/>
                            </a:solidFill>
                            <a:latin typeface="Cambria Math" panose="02040503050406030204" pitchFamily="18" charset="0"/>
                          </a:rPr>
                          <m:t>−1</m:t>
                        </m:r>
                      </m:num>
                      <m:den>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sup>
                        </m:sSup>
                        <m:r>
                          <a:rPr lang="en-US" altLang="zh-CN" sz="2400" i="1">
                            <a:solidFill>
                              <a:srgbClr val="002060"/>
                            </a:solidFill>
                            <a:latin typeface="Cambria Math" panose="02040503050406030204" pitchFamily="18" charset="0"/>
                          </a:rPr>
                          <m:t>+1</m:t>
                        </m:r>
                      </m:den>
                    </m:f>
                    <m:r>
                      <a:rPr lang="en-US" altLang="zh-CN" sz="2400">
                        <a:solidFill>
                          <a:srgbClr val="002060"/>
                        </a:solidFill>
                        <a:latin typeface="Cambria Math" panose="02040503050406030204" pitchFamily="18" charset="0"/>
                      </a:rPr>
                      <m:t>)</m:t>
                    </m:r>
                  </m:oMath>
                </a14:m>
                <a:r>
                  <a:rPr lang="zh-CN" altLang="zh-CN" sz="2400" dirty="0">
                    <a:solidFill>
                      <a:srgbClr val="002060"/>
                    </a:solidFill>
                  </a:rPr>
                  <a:t>，</a:t>
                </a:r>
                <a:endParaRPr lang="en-US" altLang="zh-CN" sz="2400" dirty="0">
                  <a:solidFill>
                    <a:srgbClr val="002060"/>
                  </a:solidFill>
                </a:endParaRPr>
              </a:p>
              <a:p>
                <a:pPr marL="0" indent="0">
                  <a:buNone/>
                </a:pPr>
                <a:r>
                  <a:rPr lang="en-US" altLang="zh-CN" sz="2400" dirty="0">
                    <a:solidFill>
                      <a:srgbClr val="002060"/>
                    </a:solidFill>
                  </a:rPr>
                  <a:t>	</a:t>
                </a:r>
                <a:r>
                  <a:rPr lang="zh-CN" altLang="zh-CN" sz="2400" b="1" dirty="0">
                    <a:solidFill>
                      <a:srgbClr val="002060"/>
                    </a:solidFill>
                  </a:rPr>
                  <a:t>现考虑其自变量：</a:t>
                </a:r>
              </a:p>
              <a:p>
                <a:pPr marL="0" indent="0">
                  <a:buNone/>
                </a:pPr>
                <a14:m>
                  <m:oMathPara xmlns:m="http://schemas.openxmlformats.org/officeDocument/2006/math">
                    <m:oMathParaPr>
                      <m:jc m:val="centerGroup"/>
                    </m:oMathParaPr>
                    <m:oMath xmlns:m="http://schemas.openxmlformats.org/officeDocument/2006/math">
                      <m:f>
                        <m:fPr>
                          <m:ctrlPr>
                            <a:rPr lang="zh-CN" altLang="zh-CN" sz="2400" i="1" smtClean="0">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r>
                        <a:rPr lang="en-US" altLang="zh-CN" sz="2400" i="1" smtClean="0">
                          <a:solidFill>
                            <a:srgbClr val="002060"/>
                          </a:solidFill>
                          <a:latin typeface="Cambria Math" panose="02040503050406030204" pitchFamily="18" charset="0"/>
                          <a:ea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sup>
                          </m:sSup>
                          <m:r>
                            <a:rPr lang="en-US" altLang="zh-CN" sz="2400" i="1">
                              <a:solidFill>
                                <a:srgbClr val="002060"/>
                              </a:solidFill>
                              <a:latin typeface="Cambria Math" panose="02040503050406030204" pitchFamily="18" charset="0"/>
                            </a:rPr>
                            <m:t>−1</m:t>
                          </m:r>
                        </m:num>
                        <m:den>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sup>
                          </m:sSup>
                          <m:r>
                            <a:rPr lang="en-US" altLang="zh-CN" sz="2400" i="1">
                              <a:solidFill>
                                <a:srgbClr val="002060"/>
                              </a:solidFill>
                              <a:latin typeface="Cambria Math" panose="02040503050406030204" pitchFamily="18" charset="0"/>
                            </a:rPr>
                            <m:t>+1</m:t>
                          </m:r>
                        </m:den>
                      </m:f>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r>
                        <a:rPr lang="en-US" altLang="zh-CN" sz="2400" i="1" smtClean="0">
                          <a:solidFill>
                            <a:srgbClr val="002060"/>
                          </a:solidFill>
                          <a:latin typeface="Cambria Math" panose="02040503050406030204" pitchFamily="18" charset="0"/>
                          <a:ea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r>
                                <a:rPr lang="en-US" altLang="zh-CN" sz="2400">
                                  <a:solidFill>
                                    <a:srgbClr val="002060"/>
                                  </a:solidFill>
                                  <a:latin typeface="Cambria Math" panose="02040503050406030204" pitchFamily="18" charset="0"/>
                                </a:rPr>
                                <m:t>/2</m:t>
                              </m:r>
                            </m:sup>
                          </m:sSup>
                          <m:r>
                            <a:rPr lang="en-US" altLang="zh-CN" sz="2400" i="1">
                              <a:solidFill>
                                <a:srgbClr val="002060"/>
                              </a:solidFill>
                              <a:latin typeface="Cambria Math" panose="02040503050406030204" pitchFamily="18" charset="0"/>
                            </a:rPr>
                            <m:t>−</m:t>
                          </m:r>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r>
                                <a:rPr lang="en-US" altLang="zh-CN" sz="2400">
                                  <a:solidFill>
                                    <a:srgbClr val="002060"/>
                                  </a:solidFill>
                                  <a:latin typeface="Cambria Math" panose="02040503050406030204" pitchFamily="18" charset="0"/>
                                </a:rPr>
                                <m:t>/2</m:t>
                              </m:r>
                            </m:sup>
                          </m:sSup>
                        </m:num>
                        <m:den>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r>
                                <a:rPr lang="en-US" altLang="zh-CN" sz="2400" i="1">
                                  <a:solidFill>
                                    <a:srgbClr val="002060"/>
                                  </a:solidFill>
                                  <a:latin typeface="Cambria Math" panose="02040503050406030204" pitchFamily="18" charset="0"/>
                                </a:rPr>
                                <m:t>/2</m:t>
                              </m:r>
                            </m:sup>
                          </m:sSup>
                          <m:r>
                            <a:rPr lang="en-US" altLang="zh-CN" sz="2400" i="1">
                              <a:solidFill>
                                <a:srgbClr val="002060"/>
                              </a:solidFill>
                              <a:latin typeface="Cambria Math" panose="02040503050406030204" pitchFamily="18" charset="0"/>
                            </a:rPr>
                            <m:t>+</m:t>
                          </m:r>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𝑒</m:t>
                              </m:r>
                            </m:e>
                            <m:sup>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𝑗</m:t>
                              </m:r>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r>
                                <a:rPr lang="en-US" altLang="zh-CN" sz="2400">
                                  <a:solidFill>
                                    <a:srgbClr val="002060"/>
                                  </a:solidFill>
                                  <a:latin typeface="Cambria Math" panose="02040503050406030204" pitchFamily="18" charset="0"/>
                                </a:rPr>
                                <m:t>/2</m:t>
                              </m:r>
                            </m:sup>
                          </m:sSup>
                        </m:den>
                      </m:f>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r>
                        <a:rPr lang="en-US" altLang="zh-CN" sz="2400" i="1" smtClean="0">
                          <a:solidFill>
                            <a:srgbClr val="002060"/>
                          </a:solidFill>
                          <a:latin typeface="Cambria Math" panose="02040503050406030204" pitchFamily="18" charset="0"/>
                        </a:rPr>
                        <m:t>𝑡</m:t>
                      </m:r>
                      <m:r>
                        <a:rPr lang="en-US" altLang="zh-CN" sz="2400" b="0" i="1" smtClean="0">
                          <a:solidFill>
                            <a:srgbClr val="002060"/>
                          </a:solidFill>
                          <a:latin typeface="Cambria Math" panose="02040503050406030204" pitchFamily="18" charset="0"/>
                        </a:rPr>
                        <m:t>𝑎𝑛</m:t>
                      </m:r>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𝜔</m:t>
                          </m:r>
                          <m:r>
                            <a:rPr lang="en-US" altLang="zh-CN" sz="2400" i="1">
                              <a:solidFill>
                                <a:srgbClr val="002060"/>
                              </a:solidFill>
                              <a:latin typeface="Cambria Math" panose="02040503050406030204" pitchFamily="18" charset="0"/>
                            </a:rPr>
                            <m:t>𝑇</m:t>
                          </m:r>
                        </m:num>
                        <m:den>
                          <m:r>
                            <a:rPr lang="en-US" altLang="zh-CN" sz="2400" i="1">
                              <a:solidFill>
                                <a:srgbClr val="002060"/>
                              </a:solidFill>
                              <a:latin typeface="Cambria Math" panose="02040503050406030204" pitchFamily="18" charset="0"/>
                            </a:rPr>
                            <m:t>2</m:t>
                          </m:r>
                        </m:den>
                      </m:f>
                      <m:r>
                        <a:rPr lang="en-US" altLang="zh-CN" sz="2400" i="1">
                          <a:solidFill>
                            <a:srgbClr val="002060"/>
                          </a:solidFill>
                          <a:latin typeface="Cambria Math" panose="02040503050406030204" pitchFamily="18" charset="0"/>
                        </a:rPr>
                        <m:t>)</m:t>
                      </m:r>
                    </m:oMath>
                  </m:oMathPara>
                </a14:m>
                <a:endParaRPr lang="zh-CN" altLang="zh-CN" sz="2400" dirty="0">
                  <a:solidFill>
                    <a:srgbClr val="002060"/>
                  </a:solidFill>
                </a:endParaRPr>
              </a:p>
              <a:p>
                <a:endParaRPr lang="en-US" altLang="zh-CN" sz="2400" dirty="0">
                  <a:solidFill>
                    <a:srgbClr val="002060"/>
                  </a:solidFill>
                </a:endParaRPr>
              </a:p>
              <a:p>
                <a:endParaRPr lang="zh-CN" altLang="en-US" sz="2400" dirty="0">
                  <a:solidFill>
                    <a:srgbClr val="002060"/>
                  </a:solidFill>
                </a:endParaRPr>
              </a:p>
            </p:txBody>
          </p:sp>
        </mc:Choice>
        <mc:Fallback xmlns="">
          <p:sp>
            <p:nvSpPr>
              <p:cNvPr id="3" name="内容占位符 2">
                <a:extLst>
                  <a:ext uri="{FF2B5EF4-FFF2-40B4-BE49-F238E27FC236}">
                    <a16:creationId xmlns:a16="http://schemas.microsoft.com/office/drawing/2014/main" id="{499EDA3B-79DE-4FF2-89FE-926E342E5986}"/>
                  </a:ext>
                </a:extLst>
              </p:cNvPr>
              <p:cNvSpPr>
                <a:spLocks noGrp="1" noRot="1" noChangeAspect="1" noMove="1" noResize="1" noEditPoints="1" noAdjustHandles="1" noChangeArrowheads="1" noChangeShapeType="1" noTextEdit="1"/>
              </p:cNvSpPr>
              <p:nvPr>
                <p:ph idx="1"/>
              </p:nvPr>
            </p:nvSpPr>
            <p:spPr>
              <a:xfrm>
                <a:off x="539552" y="908720"/>
                <a:ext cx="8280920" cy="5400600"/>
              </a:xfrm>
              <a:blipFill>
                <a:blip r:embed="rId2"/>
                <a:stretch>
                  <a:fillRect l="-1031" t="-1242" r="-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763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2E2E11-AD7A-45FC-9A78-AA9E75BA1C62}"/>
                  </a:ext>
                </a:extLst>
              </p:cNvPr>
              <p:cNvSpPr>
                <a:spLocks noGrp="1"/>
              </p:cNvSpPr>
              <p:nvPr>
                <p:ph idx="1"/>
              </p:nvPr>
            </p:nvSpPr>
            <p:spPr>
              <a:xfrm>
                <a:off x="539552" y="908720"/>
                <a:ext cx="7772400" cy="5400600"/>
              </a:xfrm>
            </p:spPr>
            <p:txBody>
              <a:bodyPr/>
              <a:lstStyle/>
              <a:p>
                <a:pPr>
                  <a:buFont typeface="Wingdings" panose="05000000000000000000" pitchFamily="2" charset="2"/>
                  <a:buChar char="p"/>
                </a:pPr>
                <a:r>
                  <a:rPr lang="zh-CN" altLang="zh-CN" sz="2400" b="1" dirty="0" smtClean="0">
                    <a:solidFill>
                      <a:srgbClr val="002060"/>
                    </a:solidFill>
                  </a:rPr>
                  <a:t>假设模拟滤波器在频率</a:t>
                </a:r>
                <a14:m>
                  <m:oMath xmlns:m="http://schemas.openxmlformats.org/officeDocument/2006/math">
                    <m:sSub>
                      <m:sSubPr>
                        <m:ctrlPr>
                          <a:rPr lang="zh-CN"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𝝎</m:t>
                        </m:r>
                      </m:e>
                      <m:sub>
                        <m:r>
                          <a:rPr lang="en-US" altLang="zh-CN" sz="2400" b="1" i="1">
                            <a:solidFill>
                              <a:srgbClr val="002060"/>
                            </a:solidFill>
                            <a:latin typeface="Cambria Math" panose="02040503050406030204" pitchFamily="18" charset="0"/>
                          </a:rPr>
                          <m:t>𝟎</m:t>
                        </m:r>
                      </m:sub>
                    </m:sSub>
                  </m:oMath>
                </a14:m>
                <a:r>
                  <a:rPr lang="zh-CN" altLang="zh-CN" sz="2400" b="1" dirty="0">
                    <a:solidFill>
                      <a:srgbClr val="002060"/>
                    </a:solidFill>
                  </a:rPr>
                  <a:t>处阻塞信号。采用塔斯廷法，离散的滤波器将在另一个频率</a:t>
                </a:r>
                <a14:m>
                  <m:oMath xmlns:m="http://schemas.openxmlformats.org/officeDocument/2006/math">
                    <m:sSup>
                      <m:sSupPr>
                        <m:ctrlPr>
                          <a:rPr lang="zh-CN"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𝝎</m:t>
                        </m:r>
                      </m:e>
                      <m:sup>
                        <m:r>
                          <a:rPr lang="en-US" altLang="zh-CN" sz="2400" b="1" i="1">
                            <a:solidFill>
                              <a:srgbClr val="002060"/>
                            </a:solidFill>
                            <a:latin typeface="Cambria Math" panose="02040503050406030204" pitchFamily="18" charset="0"/>
                          </a:rPr>
                          <m:t>′</m:t>
                        </m:r>
                      </m:sup>
                    </m:sSup>
                  </m:oMath>
                </a14:m>
                <a:r>
                  <a:rPr lang="zh-CN" altLang="zh-CN" sz="2400" b="1" dirty="0">
                    <a:solidFill>
                      <a:srgbClr val="002060"/>
                    </a:solidFill>
                  </a:rPr>
                  <a:t>阻塞信号的传输，即发生了频率畸变。</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smtClean="0">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𝜔</m:t>
                          </m:r>
                        </m:e>
                        <m:sub>
                          <m:r>
                            <a:rPr lang="en-US" altLang="zh-CN" sz="2400" i="1">
                              <a:solidFill>
                                <a:srgbClr val="002060"/>
                              </a:solidFill>
                              <a:latin typeface="Cambria Math" panose="02040503050406030204" pitchFamily="18" charset="0"/>
                            </a:rPr>
                            <m:t>0</m:t>
                          </m:r>
                        </m:sub>
                      </m:sSub>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r>
                        <m:rPr>
                          <m:sty m:val="p"/>
                        </m:rPr>
                        <a:rPr lang="en-US" altLang="zh-CN" sz="2400">
                          <a:solidFill>
                            <a:srgbClr val="002060"/>
                          </a:solidFill>
                          <a:latin typeface="Cambria Math" panose="02040503050406030204" pitchFamily="18" charset="0"/>
                        </a:rPr>
                        <m:t>tan</m:t>
                      </m:r>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𝜔</m:t>
                              </m:r>
                            </m:e>
                            <m:sup>
                              <m:r>
                                <a:rPr lang="en-US" altLang="zh-CN" sz="2400" i="1">
                                  <a:solidFill>
                                    <a:srgbClr val="002060"/>
                                  </a:solidFill>
                                  <a:latin typeface="Cambria Math" panose="02040503050406030204" pitchFamily="18" charset="0"/>
                                </a:rPr>
                                <m:t>′</m:t>
                              </m:r>
                            </m:sup>
                          </m:sSup>
                          <m:r>
                            <a:rPr lang="en-US" altLang="zh-CN" sz="2400" i="1">
                              <a:solidFill>
                                <a:srgbClr val="002060"/>
                              </a:solidFill>
                              <a:latin typeface="Cambria Math" panose="02040503050406030204" pitchFamily="18" charset="0"/>
                            </a:rPr>
                            <m:t>𝑇</m:t>
                          </m:r>
                        </m:num>
                        <m:den>
                          <m:r>
                            <a:rPr lang="en-US" altLang="zh-CN" sz="2400" i="1">
                              <a:solidFill>
                                <a:srgbClr val="002060"/>
                              </a:solidFill>
                              <a:latin typeface="Cambria Math" panose="02040503050406030204" pitchFamily="18" charset="0"/>
                            </a:rPr>
                            <m:t>2</m:t>
                          </m:r>
                        </m:den>
                      </m:f>
                      <m:r>
                        <a:rPr lang="en-US" altLang="zh-CN" sz="2400" i="1">
                          <a:solidFill>
                            <a:srgbClr val="002060"/>
                          </a:solidFill>
                          <a:latin typeface="Cambria Math" panose="02040503050406030204" pitchFamily="18" charset="0"/>
                        </a:rPr>
                        <m:t>)</m:t>
                      </m:r>
                    </m:oMath>
                  </m:oMathPara>
                </a14:m>
                <a:endParaRPr lang="zh-CN" altLang="zh-CN" sz="24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sSup>
                        <m:sSupPr>
                          <m:ctrlPr>
                            <a:rPr lang="zh-CN"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𝜔</m:t>
                          </m:r>
                        </m:e>
                        <m:sup>
                          <m:r>
                            <a:rPr lang="en-US" altLang="zh-CN" sz="2400" i="1">
                              <a:solidFill>
                                <a:srgbClr val="002060"/>
                              </a:solidFill>
                              <a:latin typeface="Cambria Math" panose="02040503050406030204" pitchFamily="18" charset="0"/>
                            </a:rPr>
                            <m:t>′</m:t>
                          </m:r>
                        </m:sup>
                      </m:sSup>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2</m:t>
                          </m:r>
                        </m:num>
                        <m:den>
                          <m:r>
                            <a:rPr lang="en-US" altLang="zh-CN" sz="2400" i="1">
                              <a:solidFill>
                                <a:srgbClr val="002060"/>
                              </a:solidFill>
                              <a:latin typeface="Cambria Math" panose="02040503050406030204" pitchFamily="18" charset="0"/>
                            </a:rPr>
                            <m:t>𝑇</m:t>
                          </m:r>
                        </m:den>
                      </m:f>
                      <m:sSup>
                        <m:sSupPr>
                          <m:ctrlPr>
                            <a:rPr lang="zh-CN" altLang="zh-CN" sz="2400" i="1">
                              <a:solidFill>
                                <a:srgbClr val="002060"/>
                              </a:solidFill>
                              <a:latin typeface="Cambria Math" panose="02040503050406030204" pitchFamily="18" charset="0"/>
                            </a:rPr>
                          </m:ctrlPr>
                        </m:sSupPr>
                        <m:e>
                          <m:r>
                            <m:rPr>
                              <m:sty m:val="p"/>
                            </m:rPr>
                            <a:rPr lang="en-US" altLang="zh-CN" sz="2400">
                              <a:solidFill>
                                <a:srgbClr val="002060"/>
                              </a:solidFill>
                              <a:latin typeface="Cambria Math" panose="02040503050406030204" pitchFamily="18" charset="0"/>
                            </a:rPr>
                            <m:t>tan</m:t>
                          </m:r>
                        </m:e>
                        <m:sup>
                          <m:r>
                            <a:rPr lang="en-US" altLang="zh-CN" sz="2400" i="1">
                              <a:solidFill>
                                <a:srgbClr val="002060"/>
                              </a:solidFill>
                              <a:latin typeface="Cambria Math" panose="02040503050406030204" pitchFamily="18" charset="0"/>
                            </a:rPr>
                            <m:t>−1</m:t>
                          </m:r>
                        </m:sup>
                      </m:sSup>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sSub>
                            <m:sSubPr>
                              <m:ctrlPr>
                                <a:rPr lang="zh-CN"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𝜔</m:t>
                              </m:r>
                            </m:e>
                            <m:sub>
                              <m:r>
                                <a:rPr lang="en-US" altLang="zh-CN" sz="2400" i="1">
                                  <a:solidFill>
                                    <a:srgbClr val="002060"/>
                                  </a:solidFill>
                                  <a:latin typeface="Cambria Math" panose="02040503050406030204" pitchFamily="18" charset="0"/>
                                </a:rPr>
                                <m:t>0</m:t>
                              </m:r>
                            </m:sub>
                          </m:sSub>
                          <m:r>
                            <a:rPr lang="en-US" altLang="zh-CN" sz="2400" i="1">
                              <a:solidFill>
                                <a:srgbClr val="002060"/>
                              </a:solidFill>
                              <a:latin typeface="Cambria Math" panose="02040503050406030204" pitchFamily="18" charset="0"/>
                            </a:rPr>
                            <m:t>𝑇</m:t>
                          </m:r>
                        </m:num>
                        <m:den>
                          <m:r>
                            <a:rPr lang="en-US" altLang="zh-CN" sz="2400" i="1">
                              <a:solidFill>
                                <a:srgbClr val="002060"/>
                              </a:solidFill>
                              <a:latin typeface="Cambria Math" panose="02040503050406030204" pitchFamily="18" charset="0"/>
                            </a:rPr>
                            <m:t>2</m:t>
                          </m:r>
                        </m:den>
                      </m:f>
                      <m:r>
                        <a:rPr lang="en-US" altLang="zh-CN" sz="2400" i="1">
                          <a:solidFill>
                            <a:srgbClr val="002060"/>
                          </a:solidFill>
                          <a:latin typeface="Cambria Math" panose="02040503050406030204" pitchFamily="18" charset="0"/>
                        </a:rPr>
                        <m:t>)</m:t>
                      </m:r>
                    </m:oMath>
                  </m:oMathPara>
                </a14:m>
                <a:endParaRPr lang="zh-CN" altLang="zh-CN" sz="2400" dirty="0">
                  <a:solidFill>
                    <a:srgbClr val="002060"/>
                  </a:solidFill>
                </a:endParaRPr>
              </a:p>
              <a:p>
                <a:pPr>
                  <a:buFont typeface="Wingdings" panose="05000000000000000000" pitchFamily="2" charset="2"/>
                  <a:buChar char="p"/>
                </a:pPr>
                <a:r>
                  <a:rPr lang="zh-CN" altLang="zh-CN" sz="2400" b="1" dirty="0" smtClean="0">
                    <a:solidFill>
                      <a:srgbClr val="002060"/>
                    </a:solidFill>
                  </a:rPr>
                  <a:t>为了消除频率畸变，可以引入一个变换对塔斯廷法进行改进，使得离散化后的数字控制器在特定的频率</a:t>
                </a:r>
                <a14:m>
                  <m:oMath xmlns:m="http://schemas.openxmlformats.org/officeDocument/2006/math">
                    <m:sSub>
                      <m:sSubPr>
                        <m:ctrlPr>
                          <a:rPr lang="zh-CN"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𝝎</m:t>
                        </m:r>
                      </m:e>
                      <m:sub>
                        <m:r>
                          <a:rPr lang="en-US" altLang="zh-CN" sz="2400" b="1" i="1">
                            <a:solidFill>
                              <a:srgbClr val="002060"/>
                            </a:solidFill>
                            <a:latin typeface="Cambria Math" panose="02040503050406030204" pitchFamily="18" charset="0"/>
                          </a:rPr>
                          <m:t>𝟎</m:t>
                        </m:r>
                      </m:sub>
                    </m:sSub>
                  </m:oMath>
                </a14:m>
                <a:r>
                  <a:rPr lang="zh-CN" altLang="zh-CN" sz="2400" b="1" dirty="0">
                    <a:solidFill>
                      <a:srgbClr val="002060"/>
                    </a:solidFill>
                  </a:rPr>
                  <a:t>处不发生畸变，这就是</a:t>
                </a:r>
                <a:r>
                  <a:rPr lang="zh-CN" altLang="zh-CN" sz="2400" b="1" dirty="0">
                    <a:solidFill>
                      <a:srgbClr val="FF0000"/>
                    </a:solidFill>
                  </a:rPr>
                  <a:t>预防频率弯翘的塔斯廷法</a:t>
                </a:r>
                <a:r>
                  <a:rPr lang="zh-CN" altLang="zh-CN" sz="2400" b="1" dirty="0" smtClean="0">
                    <a:solidFill>
                      <a:srgbClr val="002060"/>
                    </a:solidFill>
                  </a:rPr>
                  <a:t>。</a:t>
                </a:r>
                <a:r>
                  <a:rPr lang="en-US" altLang="zh-CN" sz="2400" dirty="0">
                    <a:solidFill>
                      <a:srgbClr val="002060"/>
                    </a:solidFill>
                  </a:rPr>
                  <a:t>			</a:t>
                </a:r>
                <a14:m>
                  <m:oMath xmlns:m="http://schemas.openxmlformats.org/officeDocument/2006/math">
                    <m:r>
                      <a:rPr lang="en-US" altLang="zh-CN" sz="2400" i="1" smtClean="0">
                        <a:solidFill>
                          <a:srgbClr val="002060"/>
                        </a:solidFill>
                        <a:latin typeface="Cambria Math" panose="02040503050406030204" pitchFamily="18" charset="0"/>
                      </a:rPr>
                      <m:t>𝑠</m:t>
                    </m:r>
                    <m:r>
                      <a:rPr lang="en-US" altLang="zh-CN" sz="2400" i="1" smtClean="0">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sSub>
                          <m:sSubPr>
                            <m:ctrlPr>
                              <a:rPr lang="zh-CN"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𝜔</m:t>
                            </m:r>
                          </m:e>
                          <m:sub>
                            <m:r>
                              <a:rPr lang="en-US" altLang="zh-CN" sz="2400" i="1">
                                <a:solidFill>
                                  <a:srgbClr val="002060"/>
                                </a:solidFill>
                                <a:latin typeface="Cambria Math" panose="02040503050406030204" pitchFamily="18" charset="0"/>
                              </a:rPr>
                              <m:t>0</m:t>
                            </m:r>
                          </m:sub>
                        </m:sSub>
                      </m:num>
                      <m:den>
                        <m:r>
                          <a:rPr lang="en-US" altLang="zh-CN" sz="2400" b="0" i="1" smtClean="0">
                            <a:solidFill>
                              <a:srgbClr val="002060"/>
                            </a:solidFill>
                            <a:latin typeface="Cambria Math" panose="02040503050406030204" pitchFamily="18" charset="0"/>
                          </a:rPr>
                          <m:t>𝑡𝑎𝑛</m:t>
                        </m:r>
                        <m:r>
                          <a:rPr lang="en-US" altLang="zh-CN" sz="2400" i="1" smtClean="0">
                            <a:solidFill>
                              <a:srgbClr val="002060"/>
                            </a:solidFill>
                            <a:latin typeface="Cambria Math" panose="02040503050406030204" pitchFamily="18" charset="0"/>
                          </a:rPr>
                          <m:t> </m:t>
                        </m:r>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sSub>
                              <m:sSubPr>
                                <m:ctrlPr>
                                  <a:rPr lang="zh-CN"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𝜔</m:t>
                                </m:r>
                              </m:e>
                              <m:sub>
                                <m:r>
                                  <a:rPr lang="en-US" altLang="zh-CN" sz="2400" i="1">
                                    <a:solidFill>
                                      <a:srgbClr val="002060"/>
                                    </a:solidFill>
                                    <a:latin typeface="Cambria Math" panose="02040503050406030204" pitchFamily="18" charset="0"/>
                                  </a:rPr>
                                  <m:t>0</m:t>
                                </m:r>
                              </m:sub>
                            </m:sSub>
                            <m:r>
                              <a:rPr lang="en-US" altLang="zh-CN" sz="2400" i="1">
                                <a:solidFill>
                                  <a:srgbClr val="002060"/>
                                </a:solidFill>
                                <a:latin typeface="Cambria Math" panose="02040503050406030204" pitchFamily="18" charset="0"/>
                              </a:rPr>
                              <m:t>𝑇</m:t>
                            </m:r>
                          </m:num>
                          <m:den>
                            <m:r>
                              <a:rPr lang="en-US" altLang="zh-CN" sz="2400" i="1">
                                <a:solidFill>
                                  <a:srgbClr val="002060"/>
                                </a:solidFill>
                                <a:latin typeface="Cambria Math" panose="02040503050406030204" pitchFamily="18" charset="0"/>
                              </a:rPr>
                              <m:t>2</m:t>
                            </m:r>
                          </m:den>
                        </m:f>
                        <m:r>
                          <a:rPr lang="en-US" altLang="zh-CN" sz="2400" i="1">
                            <a:solidFill>
                              <a:srgbClr val="002060"/>
                            </a:solidFill>
                            <a:latin typeface="Cambria Math" panose="02040503050406030204" pitchFamily="18" charset="0"/>
                          </a:rPr>
                          <m:t>)</m:t>
                        </m:r>
                      </m:den>
                    </m:f>
                    <m:r>
                      <a:rPr lang="en-US" altLang="zh-CN" sz="2400" i="1">
                        <a:solidFill>
                          <a:srgbClr val="002060"/>
                        </a:solidFill>
                        <a:latin typeface="Cambria Math" panose="02040503050406030204" pitchFamily="18" charset="0"/>
                      </a:rPr>
                      <m:t>∙</m:t>
                    </m:r>
                    <m:f>
                      <m:fPr>
                        <m:ctrlPr>
                          <a:rPr lang="zh-CN"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𝑧</m:t>
                        </m:r>
                        <m:r>
                          <a:rPr lang="en-US" altLang="zh-CN" sz="2400" i="1">
                            <a:solidFill>
                              <a:srgbClr val="002060"/>
                            </a:solidFill>
                            <a:latin typeface="Cambria Math" panose="02040503050406030204" pitchFamily="18" charset="0"/>
                          </a:rPr>
                          <m:t>−1</m:t>
                        </m:r>
                      </m:num>
                      <m:den>
                        <m:r>
                          <a:rPr lang="en-US" altLang="zh-CN" sz="2400" i="1">
                            <a:solidFill>
                              <a:srgbClr val="002060"/>
                            </a:solidFill>
                            <a:latin typeface="Cambria Math" panose="02040503050406030204" pitchFamily="18" charset="0"/>
                          </a:rPr>
                          <m:t>𝑧</m:t>
                        </m:r>
                        <m:r>
                          <a:rPr lang="en-US" altLang="zh-CN" sz="2400" i="1">
                            <a:solidFill>
                              <a:srgbClr val="002060"/>
                            </a:solidFill>
                            <a:latin typeface="Cambria Math" panose="02040503050406030204" pitchFamily="18" charset="0"/>
                          </a:rPr>
                          <m:t>+1</m:t>
                        </m:r>
                      </m:den>
                    </m:f>
                  </m:oMath>
                </a14:m>
                <a:r>
                  <a:rPr lang="en-US" altLang="zh-CN" sz="2400" dirty="0">
                    <a:solidFill>
                      <a:srgbClr val="002060"/>
                    </a:solidFill>
                  </a:rPr>
                  <a:t>  </a:t>
                </a:r>
              </a:p>
              <a:p>
                <a:pPr marL="0" indent="0">
                  <a:buNone/>
                </a:pPr>
                <a:r>
                  <a:rPr lang="en-US" altLang="zh-CN" sz="2400" b="1" dirty="0">
                    <a:solidFill>
                      <a:srgbClr val="FF0000"/>
                    </a:solidFill>
                  </a:rPr>
                  <a:t>		</a:t>
                </a:r>
                <a14:m>
                  <m:oMath xmlns:m="http://schemas.openxmlformats.org/officeDocument/2006/math">
                    <m:r>
                      <a:rPr lang="en-US" altLang="zh-CN" sz="2400" b="1" i="1" smtClean="0">
                        <a:solidFill>
                          <a:srgbClr val="FF0000"/>
                        </a:solidFill>
                        <a:latin typeface="Cambria Math" panose="02040503050406030204" pitchFamily="18" charset="0"/>
                      </a:rPr>
                      <m:t>𝑫</m:t>
                    </m:r>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𝒛</m:t>
                        </m:r>
                      </m:e>
                    </m:d>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d>
                          <m:dPr>
                            <m:begChr m:val=""/>
                            <m:endChr m:val="|"/>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𝑫</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𝒔</m:t>
                            </m:r>
                            <m:r>
                              <a:rPr lang="en-US" altLang="zh-CN" sz="2400" b="1" i="1">
                                <a:solidFill>
                                  <a:srgbClr val="FF0000"/>
                                </a:solidFill>
                                <a:latin typeface="Cambria Math" panose="02040503050406030204" pitchFamily="18" charset="0"/>
                              </a:rPr>
                              <m:t>)</m:t>
                            </m:r>
                          </m:e>
                        </m:d>
                      </m:e>
                      <m:sub>
                        <m:r>
                          <a:rPr lang="en-US" altLang="zh-CN" sz="2400" i="1" smtClean="0">
                            <a:solidFill>
                              <a:srgbClr val="FF0000"/>
                            </a:solidFill>
                            <a:latin typeface="Cambria Math" panose="02040503050406030204" pitchFamily="18" charset="0"/>
                          </a:rPr>
                          <m:t>𝑠</m:t>
                        </m:r>
                        <m:r>
                          <a:rPr lang="en-US" altLang="zh-CN" sz="2400" i="1" smtClean="0">
                            <a:solidFill>
                              <a:srgbClr val="FF0000"/>
                            </a:solidFill>
                            <a:latin typeface="Cambria Math" panose="02040503050406030204" pitchFamily="18" charset="0"/>
                          </a:rPr>
                          <m:t>=</m:t>
                        </m:r>
                        <m:f>
                          <m:fPr>
                            <m:ctrlPr>
                              <a:rPr lang="zh-CN" altLang="zh-CN" sz="2400" i="1">
                                <a:solidFill>
                                  <a:srgbClr val="FF0000"/>
                                </a:solidFill>
                                <a:latin typeface="Cambria Math" panose="02040503050406030204" pitchFamily="18" charset="0"/>
                              </a:rPr>
                            </m:ctrlPr>
                          </m:fPr>
                          <m:num>
                            <m:sSub>
                              <m:sSubPr>
                                <m:ctrlPr>
                                  <a:rPr lang="zh-CN"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𝜔</m:t>
                                </m:r>
                              </m:e>
                              <m:sub>
                                <m:r>
                                  <a:rPr lang="en-US" altLang="zh-CN" sz="2400" i="1">
                                    <a:solidFill>
                                      <a:srgbClr val="FF0000"/>
                                    </a:solidFill>
                                    <a:latin typeface="Cambria Math" panose="02040503050406030204" pitchFamily="18" charset="0"/>
                                  </a:rPr>
                                  <m:t>0</m:t>
                                </m:r>
                              </m:sub>
                            </m:sSub>
                          </m:num>
                          <m:den>
                            <m:r>
                              <a:rPr lang="en-US" altLang="zh-CN" sz="2400" b="0" i="1" smtClean="0">
                                <a:solidFill>
                                  <a:srgbClr val="FF0000"/>
                                </a:solidFill>
                                <a:latin typeface="Cambria Math" panose="02040503050406030204" pitchFamily="18" charset="0"/>
                              </a:rPr>
                              <m:t>𝑡𝑎𝑛</m:t>
                            </m:r>
                            <m:r>
                              <a:rPr lang="en-US" altLang="zh-CN" sz="2400" i="1" smtClean="0">
                                <a:solidFill>
                                  <a:srgbClr val="FF0000"/>
                                </a:solidFill>
                                <a:latin typeface="Cambria Math" panose="02040503050406030204" pitchFamily="18" charset="0"/>
                              </a:rPr>
                              <m:t> </m:t>
                            </m:r>
                            <m:r>
                              <a:rPr lang="en-US" altLang="zh-CN" sz="2400" i="1">
                                <a:solidFill>
                                  <a:srgbClr val="FF0000"/>
                                </a:solidFill>
                                <a:latin typeface="Cambria Math" panose="02040503050406030204" pitchFamily="18" charset="0"/>
                              </a:rPr>
                              <m:t>(</m:t>
                            </m:r>
                            <m:f>
                              <m:fPr>
                                <m:ctrlPr>
                                  <a:rPr lang="zh-CN" altLang="zh-CN" sz="2400" i="1">
                                    <a:solidFill>
                                      <a:srgbClr val="FF0000"/>
                                    </a:solidFill>
                                    <a:latin typeface="Cambria Math" panose="02040503050406030204" pitchFamily="18" charset="0"/>
                                  </a:rPr>
                                </m:ctrlPr>
                              </m:fPr>
                              <m:num>
                                <m:sSub>
                                  <m:sSubPr>
                                    <m:ctrlPr>
                                      <a:rPr lang="zh-CN"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𝜔</m:t>
                                    </m:r>
                                  </m:e>
                                  <m:sub>
                                    <m:r>
                                      <a:rPr lang="en-US" altLang="zh-CN" sz="2400" i="1">
                                        <a:solidFill>
                                          <a:srgbClr val="FF0000"/>
                                        </a:solidFill>
                                        <a:latin typeface="Cambria Math" panose="02040503050406030204" pitchFamily="18" charset="0"/>
                                      </a:rPr>
                                      <m:t>0</m:t>
                                    </m:r>
                                  </m:sub>
                                </m:sSub>
                                <m:r>
                                  <a:rPr lang="en-US" altLang="zh-CN" sz="2400" i="1">
                                    <a:solidFill>
                                      <a:srgbClr val="FF0000"/>
                                    </a:solidFill>
                                    <a:latin typeface="Cambria Math" panose="02040503050406030204" pitchFamily="18" charset="0"/>
                                  </a:rPr>
                                  <m:t>𝑇</m:t>
                                </m:r>
                              </m:num>
                              <m:den>
                                <m:r>
                                  <a:rPr lang="en-US" altLang="zh-CN" sz="2400" i="1">
                                    <a:solidFill>
                                      <a:srgbClr val="FF0000"/>
                                    </a:solidFill>
                                    <a:latin typeface="Cambria Math" panose="02040503050406030204" pitchFamily="18" charset="0"/>
                                  </a:rPr>
                                  <m:t>2</m:t>
                                </m:r>
                              </m:den>
                            </m:f>
                            <m:r>
                              <a:rPr lang="en-US" altLang="zh-CN" sz="2400" i="1">
                                <a:solidFill>
                                  <a:srgbClr val="FF0000"/>
                                </a:solidFill>
                                <a:latin typeface="Cambria Math" panose="02040503050406030204" pitchFamily="18" charset="0"/>
                              </a:rPr>
                              <m:t>)</m:t>
                            </m:r>
                          </m:den>
                        </m:f>
                        <m:r>
                          <a:rPr lang="en-US" altLang="zh-CN" sz="2400" b="0" i="1" smtClean="0">
                            <a:solidFill>
                              <a:srgbClr val="FF0000"/>
                            </a:solidFill>
                            <a:latin typeface="Cambria Math" panose="02040503050406030204" pitchFamily="18" charset="0"/>
                          </a:rPr>
                          <m:t> </m:t>
                        </m:r>
                        <m:r>
                          <a:rPr lang="en-US" altLang="zh-CN" sz="2400" i="1">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 </m:t>
                        </m:r>
                        <m:f>
                          <m:fPr>
                            <m:ctrlPr>
                              <a:rPr lang="zh-CN"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𝑧</m:t>
                            </m:r>
                            <m:r>
                              <a:rPr lang="en-US" altLang="zh-CN" sz="2400" i="1">
                                <a:solidFill>
                                  <a:srgbClr val="FF0000"/>
                                </a:solidFill>
                                <a:latin typeface="Cambria Math" panose="02040503050406030204" pitchFamily="18" charset="0"/>
                              </a:rPr>
                              <m:t>−1</m:t>
                            </m:r>
                          </m:num>
                          <m:den>
                            <m:r>
                              <a:rPr lang="en-US" altLang="zh-CN" sz="2400" i="1">
                                <a:solidFill>
                                  <a:srgbClr val="FF0000"/>
                                </a:solidFill>
                                <a:latin typeface="Cambria Math" panose="02040503050406030204" pitchFamily="18" charset="0"/>
                              </a:rPr>
                              <m:t>𝑧</m:t>
                            </m:r>
                            <m:r>
                              <a:rPr lang="en-US" altLang="zh-CN" sz="2400" i="1">
                                <a:solidFill>
                                  <a:srgbClr val="FF0000"/>
                                </a:solidFill>
                                <a:latin typeface="Cambria Math" panose="02040503050406030204" pitchFamily="18" charset="0"/>
                              </a:rPr>
                              <m:t>+1</m:t>
                            </m:r>
                          </m:den>
                        </m:f>
                      </m:sub>
                    </m:sSub>
                  </m:oMath>
                </a14:m>
                <a:endParaRPr lang="zh-CN" altLang="en-US" sz="2400" dirty="0">
                  <a:solidFill>
                    <a:srgbClr val="002060"/>
                  </a:solidFill>
                </a:endParaRPr>
              </a:p>
            </p:txBody>
          </p:sp>
        </mc:Choice>
        <mc:Fallback xmlns="">
          <p:sp>
            <p:nvSpPr>
              <p:cNvPr id="3" name="内容占位符 2">
                <a:extLst>
                  <a:ext uri="{FF2B5EF4-FFF2-40B4-BE49-F238E27FC236}">
                    <a16:creationId xmlns:a16="http://schemas.microsoft.com/office/drawing/2014/main" id="{002E2E11-AD7A-45FC-9A78-AA9E75BA1C62}"/>
                  </a:ext>
                </a:extLst>
              </p:cNvPr>
              <p:cNvSpPr>
                <a:spLocks noGrp="1" noRot="1" noChangeAspect="1" noMove="1" noResize="1" noEditPoints="1" noAdjustHandles="1" noChangeArrowheads="1" noChangeShapeType="1" noTextEdit="1"/>
              </p:cNvSpPr>
              <p:nvPr>
                <p:ph idx="1"/>
              </p:nvPr>
            </p:nvSpPr>
            <p:spPr>
              <a:xfrm>
                <a:off x="539552" y="908720"/>
                <a:ext cx="7772400" cy="5400600"/>
              </a:xfrm>
              <a:blipFill>
                <a:blip r:embed="rId3"/>
                <a:stretch>
                  <a:fillRect l="-1098" t="-1242" r="-5098" b="-8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4238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B2FBA80-36B9-4767-8ECA-555903E586B3}"/>
              </a:ext>
            </a:extLst>
          </p:cNvPr>
          <p:cNvSpPr>
            <a:spLocks noGrp="1"/>
          </p:cNvSpPr>
          <p:nvPr>
            <p:ph type="title"/>
          </p:nvPr>
        </p:nvSpPr>
        <p:spPr>
          <a:xfrm>
            <a:off x="431800" y="694978"/>
            <a:ext cx="7772400" cy="859531"/>
          </a:xfrm>
        </p:spPr>
        <p:txBody>
          <a:bodyPr/>
          <a:lstStyle/>
          <a:p>
            <a:r>
              <a:rPr kumimoji="0" lang="en-US" altLang="zh-CN" sz="2800" b="1" dirty="0" smtClean="0">
                <a:solidFill>
                  <a:srgbClr val="C00000"/>
                </a:solidFill>
                <a:latin typeface="+mn-ea"/>
              </a:rPr>
              <a:t>2 </a:t>
            </a:r>
            <a:r>
              <a:rPr kumimoji="0" lang="zh-CN" altLang="en-US" sz="2800" b="1" dirty="0">
                <a:solidFill>
                  <a:srgbClr val="C00000"/>
                </a:solidFill>
                <a:latin typeface="+mn-ea"/>
              </a:rPr>
              <a:t>数字控制器连续化设计步骤</a:t>
            </a:r>
            <a:endParaRPr lang="zh-CN" altLang="en-US" sz="2800" b="1" dirty="0">
              <a:solidFill>
                <a:srgbClr val="C00000"/>
              </a:solidFill>
            </a:endParaRPr>
          </a:p>
        </p:txBody>
      </p:sp>
      <p:sp>
        <p:nvSpPr>
          <p:cNvPr id="28674" name="Rectangle 2"/>
          <p:cNvSpPr>
            <a:spLocks noGrp="1" noChangeArrowheads="1"/>
          </p:cNvSpPr>
          <p:nvPr>
            <p:ph type="body" sz="half" idx="1"/>
          </p:nvPr>
        </p:nvSpPr>
        <p:spPr>
          <a:xfrm>
            <a:off x="431800" y="1340768"/>
            <a:ext cx="8280400" cy="3456384"/>
          </a:xfrm>
        </p:spPr>
        <p:txBody>
          <a:bodyPr/>
          <a:lstStyle/>
          <a:p>
            <a:pPr eaLnBrk="1" hangingPunct="1">
              <a:spcBef>
                <a:spcPct val="0"/>
              </a:spcBef>
              <a:buFont typeface="Wingdings" pitchFamily="2" charset="2"/>
              <a:buNone/>
            </a:pPr>
            <a:r>
              <a:rPr lang="zh-CN" altLang="en-US" sz="2400" b="1" dirty="0">
                <a:solidFill>
                  <a:srgbClr val="FF0000"/>
                </a:solidFill>
                <a:latin typeface="+mn-ea"/>
              </a:rPr>
              <a:t>第一步：按连续系统设计控制器</a:t>
            </a:r>
            <a:r>
              <a:rPr lang="en-US" altLang="zh-CN" sz="2400" b="1" dirty="0">
                <a:solidFill>
                  <a:srgbClr val="FF0000"/>
                </a:solidFill>
                <a:latin typeface="+mn-ea"/>
              </a:rPr>
              <a:t>D(s) </a:t>
            </a:r>
          </a:p>
          <a:p>
            <a:pPr eaLnBrk="1" hangingPunct="1">
              <a:spcBef>
                <a:spcPct val="0"/>
              </a:spcBef>
              <a:buFont typeface="Wingdings" pitchFamily="2" charset="2"/>
              <a:buNone/>
            </a:pPr>
            <a:endParaRPr lang="en-US" altLang="zh-CN" sz="2400" b="1" dirty="0">
              <a:solidFill>
                <a:srgbClr val="FF0000"/>
              </a:solidFill>
              <a:latin typeface="+mn-ea"/>
            </a:endParaRPr>
          </a:p>
          <a:p>
            <a:pPr algn="just" eaLnBrk="1" hangingPunct="1">
              <a:spcBef>
                <a:spcPct val="0"/>
              </a:spcBef>
              <a:buSzPct val="70000"/>
              <a:buFont typeface="Wingdings" panose="05000000000000000000" pitchFamily="2" charset="2"/>
              <a:buChar char="Ø"/>
            </a:pPr>
            <a:r>
              <a:rPr lang="zh-CN" altLang="en-US" sz="2400" b="1" dirty="0">
                <a:solidFill>
                  <a:srgbClr val="002060"/>
                </a:solidFill>
                <a:latin typeface="+mn-ea"/>
              </a:rPr>
              <a:t>在设计连续系统时，只要给定被控对象的模型，超调量等性能指标，就可以设计控制器。</a:t>
            </a:r>
            <a:endParaRPr lang="en-US" altLang="zh-CN" sz="2400" b="1" dirty="0">
              <a:solidFill>
                <a:srgbClr val="002060"/>
              </a:solidFill>
              <a:latin typeface="+mn-ea"/>
            </a:endParaRPr>
          </a:p>
          <a:p>
            <a:pPr algn="just" eaLnBrk="1" hangingPunct="1">
              <a:spcBef>
                <a:spcPct val="0"/>
              </a:spcBef>
              <a:buSzPct val="70000"/>
              <a:buFont typeface="Wingdings" panose="05000000000000000000" pitchFamily="2" charset="2"/>
              <a:buChar char="Ø"/>
            </a:pPr>
            <a:endParaRPr lang="en-US" altLang="zh-CN" sz="2400" b="1" dirty="0">
              <a:solidFill>
                <a:srgbClr val="002060"/>
              </a:solidFill>
              <a:latin typeface="+mn-ea"/>
            </a:endParaRPr>
          </a:p>
          <a:p>
            <a:pPr algn="just" eaLnBrk="1" hangingPunct="1">
              <a:spcBef>
                <a:spcPct val="0"/>
              </a:spcBef>
              <a:buSzPct val="70000"/>
              <a:buFont typeface="Wingdings" panose="05000000000000000000" pitchFamily="2" charset="2"/>
              <a:buChar char="Ø"/>
            </a:pPr>
            <a:r>
              <a:rPr lang="zh-CN" altLang="en-US" sz="2400" b="1" dirty="0">
                <a:solidFill>
                  <a:srgbClr val="002060"/>
                </a:solidFill>
                <a:latin typeface="+mn-ea"/>
              </a:rPr>
              <a:t>数字控制器的连续化设计的第一步就是找一种近似的结构，来设计一种假想的连续控制器</a:t>
            </a:r>
            <a:r>
              <a:rPr lang="en-US" altLang="zh-CN" sz="2400" b="1" dirty="0">
                <a:solidFill>
                  <a:srgbClr val="002060"/>
                </a:solidFill>
                <a:latin typeface="+mn-ea"/>
              </a:rPr>
              <a:t>D(s)</a:t>
            </a:r>
            <a:r>
              <a:rPr lang="zh-CN" altLang="en-US" sz="2400" b="1" dirty="0">
                <a:solidFill>
                  <a:srgbClr val="002060"/>
                </a:solidFill>
                <a:latin typeface="+mn-ea"/>
              </a:rPr>
              <a:t>。</a:t>
            </a:r>
            <a:endParaRPr lang="en-US" altLang="zh-CN" sz="2400" b="1" dirty="0">
              <a:solidFill>
                <a:srgbClr val="002060"/>
              </a:solidFill>
              <a:latin typeface="+mn-ea"/>
            </a:endParaRPr>
          </a:p>
          <a:p>
            <a:pPr algn="just" eaLnBrk="1" hangingPunct="1">
              <a:spcBef>
                <a:spcPct val="0"/>
              </a:spcBef>
              <a:buSzPct val="70000"/>
              <a:buFont typeface="Wingdings" panose="05000000000000000000" pitchFamily="2" charset="2"/>
              <a:buChar char="Ø"/>
            </a:pPr>
            <a:endParaRPr lang="en-US" altLang="zh-CN" sz="2400" b="1" dirty="0">
              <a:solidFill>
                <a:srgbClr val="002060"/>
              </a:solidFill>
              <a:latin typeface="+mn-ea"/>
            </a:endParaRPr>
          </a:p>
          <a:p>
            <a:pPr algn="just" eaLnBrk="1" hangingPunct="1">
              <a:spcBef>
                <a:spcPct val="0"/>
              </a:spcBef>
              <a:buSzPct val="70000"/>
              <a:buFont typeface="Wingdings" panose="05000000000000000000" pitchFamily="2" charset="2"/>
              <a:buChar char="Ø"/>
            </a:pPr>
            <a:r>
              <a:rPr lang="zh-CN" altLang="en-US" sz="2400" b="1" dirty="0">
                <a:solidFill>
                  <a:srgbClr val="002060"/>
                </a:solidFill>
                <a:latin typeface="+mn-ea"/>
              </a:rPr>
              <a:t>结构图可以简化为：</a:t>
            </a:r>
          </a:p>
        </p:txBody>
      </p:sp>
      <p:pic>
        <p:nvPicPr>
          <p:cNvPr id="2867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4869160"/>
            <a:ext cx="6408737" cy="1355725"/>
          </a:xfrm>
          <a:prstGeom prst="rect">
            <a:avLst/>
          </a:prstGeom>
          <a:solidFill>
            <a:schemeClr val="accent5"/>
          </a:solid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539552" y="1484784"/>
            <a:ext cx="8208963" cy="4248695"/>
          </a:xfrm>
        </p:spPr>
        <p:txBody>
          <a:bodyPr/>
          <a:lstStyle/>
          <a:p>
            <a:pPr eaLnBrk="1" hangingPunct="1">
              <a:buFont typeface="Wingdings" panose="05000000000000000000" pitchFamily="2" charset="2"/>
              <a:buChar char="Ø"/>
            </a:pPr>
            <a:r>
              <a:rPr lang="zh-CN" altLang="en-US" sz="2400" b="1" dirty="0">
                <a:solidFill>
                  <a:srgbClr val="002060"/>
                </a:solidFill>
                <a:latin typeface="+mn-ea"/>
              </a:rPr>
              <a:t>已知</a:t>
            </a:r>
            <a:r>
              <a:rPr lang="en-US" altLang="zh-CN" sz="2400" b="1" dirty="0">
                <a:solidFill>
                  <a:srgbClr val="002060"/>
                </a:solidFill>
                <a:latin typeface="+mn-ea"/>
              </a:rPr>
              <a:t>G(s)</a:t>
            </a:r>
            <a:r>
              <a:rPr lang="zh-CN" altLang="en-US" sz="2400" b="1" dirty="0">
                <a:solidFill>
                  <a:srgbClr val="002060"/>
                </a:solidFill>
                <a:latin typeface="+mn-ea"/>
              </a:rPr>
              <a:t>来求</a:t>
            </a:r>
            <a:r>
              <a:rPr lang="en-US" altLang="zh-CN" sz="2400" b="1" dirty="0">
                <a:solidFill>
                  <a:srgbClr val="002060"/>
                </a:solidFill>
                <a:latin typeface="+mn-ea"/>
              </a:rPr>
              <a:t>D(s)</a:t>
            </a:r>
            <a:r>
              <a:rPr lang="zh-CN" altLang="en-US" sz="2400" b="1" dirty="0">
                <a:solidFill>
                  <a:srgbClr val="002060"/>
                </a:solidFill>
                <a:latin typeface="+mn-ea"/>
              </a:rPr>
              <a:t>的方法有很多种，如</a:t>
            </a:r>
            <a:r>
              <a:rPr lang="zh-CN" altLang="en-US" sz="2400" b="1" dirty="0">
                <a:solidFill>
                  <a:srgbClr val="FF0000"/>
                </a:solidFill>
                <a:latin typeface="+mn-ea"/>
              </a:rPr>
              <a:t>频率特性法、根轨迹法</a:t>
            </a:r>
            <a:r>
              <a:rPr lang="zh-CN" altLang="en-US" sz="2400" b="1" dirty="0">
                <a:solidFill>
                  <a:srgbClr val="002060"/>
                </a:solidFill>
                <a:latin typeface="+mn-ea"/>
              </a:rPr>
              <a:t>等。</a:t>
            </a:r>
            <a:endParaRPr lang="en-US" altLang="zh-CN" sz="2400" b="1" dirty="0">
              <a:solidFill>
                <a:srgbClr val="002060"/>
              </a:solidFill>
              <a:latin typeface="+mn-ea"/>
            </a:endParaRPr>
          </a:p>
          <a:p>
            <a:pPr eaLnBrk="1" hangingPunct="1">
              <a:buFont typeface="Wingdings" panose="05000000000000000000" pitchFamily="2" charset="2"/>
              <a:buChar char="Ø"/>
            </a:pPr>
            <a:endParaRPr lang="zh-CN" altLang="en-US" sz="2400" b="1" dirty="0">
              <a:solidFill>
                <a:srgbClr val="002060"/>
              </a:solidFill>
              <a:latin typeface="+mn-ea"/>
            </a:endParaRPr>
          </a:p>
          <a:p>
            <a:pPr eaLnBrk="1" hangingPunct="1">
              <a:buFont typeface="Wingdings" panose="05000000000000000000" pitchFamily="2" charset="2"/>
              <a:buChar char="Ø"/>
            </a:pPr>
            <a:r>
              <a:rPr lang="zh-CN" altLang="en-US" sz="2400" b="1" dirty="0">
                <a:solidFill>
                  <a:srgbClr val="002060"/>
                </a:solidFill>
                <a:latin typeface="+mn-ea"/>
              </a:rPr>
              <a:t>如果性能指标以单位阶跃响应的峰值时间、调节时间、超调量、阻尼比、稳态误差等时域特征量给出时，一般采用根轨迹法校正； </a:t>
            </a:r>
            <a:endParaRPr lang="en-US" altLang="zh-CN" sz="2400" b="1" dirty="0">
              <a:solidFill>
                <a:srgbClr val="002060"/>
              </a:solidFill>
              <a:latin typeface="+mn-ea"/>
            </a:endParaRPr>
          </a:p>
          <a:p>
            <a:pPr eaLnBrk="1" hangingPunct="1">
              <a:buFont typeface="Wingdings" panose="05000000000000000000" pitchFamily="2" charset="2"/>
              <a:buChar char="Ø"/>
            </a:pPr>
            <a:endParaRPr lang="zh-CN" altLang="en-US" sz="2400" b="1" dirty="0">
              <a:solidFill>
                <a:srgbClr val="002060"/>
              </a:solidFill>
              <a:latin typeface="+mn-ea"/>
            </a:endParaRPr>
          </a:p>
          <a:p>
            <a:pPr eaLnBrk="1" hangingPunct="1">
              <a:buSzPct val="70000"/>
              <a:buFont typeface="Wingdings" panose="05000000000000000000" pitchFamily="2" charset="2"/>
              <a:buChar char="Ø"/>
            </a:pPr>
            <a:r>
              <a:rPr lang="zh-CN" altLang="en-US" sz="2400" b="1" dirty="0">
                <a:solidFill>
                  <a:srgbClr val="002060"/>
                </a:solidFill>
                <a:latin typeface="+mn-ea"/>
              </a:rPr>
              <a:t>如果性能指标以系统的相角裕度、幅值裕度、谐振峰值、闭环带宽、静态误差系数等频域特征量给出时，一般采用频率法校正。</a:t>
            </a:r>
          </a:p>
          <a:p>
            <a:pPr eaLnBrk="1" hangingPunct="1">
              <a:buSzPct val="70000"/>
              <a:buFont typeface="Wingdings" pitchFamily="2" charset="2"/>
              <a:buNone/>
            </a:pPr>
            <a:endParaRPr lang="zh-CN" altLang="en-US" sz="2800" b="1" dirty="0">
              <a:solidFill>
                <a:srgbClr val="002060"/>
              </a:solidFill>
              <a:ea typeface="楷体_GB2312" pitchFamily="49" charset="-122"/>
            </a:endParaRPr>
          </a:p>
          <a:p>
            <a:pPr algn="just" eaLnBrk="1" hangingPunct="1">
              <a:spcBef>
                <a:spcPct val="0"/>
              </a:spcBef>
              <a:buSzPct val="70000"/>
              <a:buFont typeface="Wingdings" pitchFamily="2" charset="2"/>
              <a:buNone/>
            </a:pPr>
            <a:r>
              <a:rPr lang="zh-CN" altLang="en-US" sz="2800" b="1" dirty="0">
                <a:solidFill>
                  <a:srgbClr val="002060"/>
                </a:solidFill>
                <a:ea typeface="楷体_GB2312" pitchFamily="49" charset="-122"/>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half" idx="1"/>
          </p:nvPr>
        </p:nvSpPr>
        <p:spPr>
          <a:xfrm>
            <a:off x="467544" y="1268760"/>
            <a:ext cx="8208912" cy="2879725"/>
          </a:xfrm>
        </p:spPr>
        <p:txBody>
          <a:bodyPr/>
          <a:lstStyle/>
          <a:p>
            <a:pPr eaLnBrk="1" hangingPunct="1">
              <a:spcBef>
                <a:spcPct val="0"/>
              </a:spcBef>
              <a:spcAft>
                <a:spcPct val="20000"/>
              </a:spcAft>
              <a:buFont typeface="Wingdings" pitchFamily="2" charset="2"/>
              <a:buNone/>
            </a:pPr>
            <a:r>
              <a:rPr lang="zh-CN" altLang="en-US" sz="2400" b="1" dirty="0">
                <a:solidFill>
                  <a:srgbClr val="C00000"/>
                </a:solidFill>
                <a:latin typeface="+mn-ea"/>
              </a:rPr>
              <a:t>第二步：将</a:t>
            </a:r>
            <a:r>
              <a:rPr lang="en-US" altLang="zh-CN" sz="2400" b="1" dirty="0">
                <a:solidFill>
                  <a:srgbClr val="C00000"/>
                </a:solidFill>
                <a:latin typeface="+mn-ea"/>
              </a:rPr>
              <a:t>D(s)</a:t>
            </a:r>
            <a:r>
              <a:rPr lang="zh-CN" altLang="en-US" sz="2400" b="1" dirty="0">
                <a:solidFill>
                  <a:srgbClr val="C00000"/>
                </a:solidFill>
                <a:latin typeface="+mn-ea"/>
              </a:rPr>
              <a:t>离散化为</a:t>
            </a:r>
            <a:r>
              <a:rPr lang="en-US" altLang="zh-CN" sz="2400" b="1" dirty="0">
                <a:solidFill>
                  <a:srgbClr val="C00000"/>
                </a:solidFill>
                <a:latin typeface="+mn-ea"/>
              </a:rPr>
              <a:t>D(z)</a:t>
            </a:r>
          </a:p>
          <a:p>
            <a:pPr eaLnBrk="1" hangingPunct="1">
              <a:spcBef>
                <a:spcPct val="0"/>
              </a:spcBef>
              <a:spcAft>
                <a:spcPct val="20000"/>
              </a:spcAft>
              <a:buFont typeface="Wingdings" pitchFamily="2" charset="2"/>
              <a:buNone/>
            </a:pPr>
            <a:endParaRPr lang="en-US" altLang="zh-CN" sz="2400" b="1" dirty="0">
              <a:solidFill>
                <a:srgbClr val="C00000"/>
              </a:solidFill>
              <a:latin typeface="+mn-ea"/>
            </a:endParaRPr>
          </a:p>
          <a:p>
            <a:pPr eaLnBrk="1" hangingPunct="1">
              <a:spcBef>
                <a:spcPct val="0"/>
              </a:spcBef>
              <a:spcAft>
                <a:spcPct val="20000"/>
              </a:spcAft>
              <a:buFont typeface="Wingdings" panose="05000000000000000000" pitchFamily="2" charset="2"/>
              <a:buChar char="Ø"/>
            </a:pPr>
            <a:r>
              <a:rPr lang="zh-CN" altLang="en-US" sz="2400" b="1" dirty="0">
                <a:solidFill>
                  <a:srgbClr val="002060"/>
                </a:solidFill>
                <a:latin typeface="+mn-ea"/>
              </a:rPr>
              <a:t>选择合适的采用（控制）周期</a:t>
            </a:r>
            <a:endParaRPr lang="en-US" altLang="zh-CN" sz="2400" b="1" dirty="0">
              <a:solidFill>
                <a:srgbClr val="002060"/>
              </a:solidFill>
              <a:latin typeface="+mn-ea"/>
            </a:endParaRPr>
          </a:p>
          <a:p>
            <a:pPr eaLnBrk="1" hangingPunct="1">
              <a:spcBef>
                <a:spcPct val="0"/>
              </a:spcBef>
              <a:spcAft>
                <a:spcPct val="20000"/>
              </a:spcAft>
              <a:buFont typeface="Wingdings" panose="05000000000000000000" pitchFamily="2" charset="2"/>
              <a:buChar char="Ø"/>
            </a:pPr>
            <a:endParaRPr lang="en-US" altLang="zh-CN" sz="2400" b="1" dirty="0">
              <a:solidFill>
                <a:srgbClr val="002060"/>
              </a:solidFill>
              <a:latin typeface="+mn-ea"/>
            </a:endParaRPr>
          </a:p>
          <a:p>
            <a:pPr algn="just" eaLnBrk="1" hangingPunct="1">
              <a:lnSpc>
                <a:spcPct val="110000"/>
              </a:lnSpc>
              <a:spcBef>
                <a:spcPct val="0"/>
              </a:spcBef>
              <a:buSzPct val="70000"/>
              <a:buFont typeface="Wingdings" panose="05000000000000000000" pitchFamily="2" charset="2"/>
              <a:buChar char="Ø"/>
            </a:pPr>
            <a:r>
              <a:rPr lang="zh-CN" altLang="en-US" sz="2400" b="1" dirty="0">
                <a:solidFill>
                  <a:srgbClr val="002060"/>
                </a:solidFill>
                <a:latin typeface="+mn-ea"/>
              </a:rPr>
              <a:t>采用双线性变换法、前向差分法、后向差分法等方法将</a:t>
            </a:r>
            <a:r>
              <a:rPr lang="en-US" altLang="zh-CN" sz="2400" b="1" dirty="0">
                <a:solidFill>
                  <a:srgbClr val="002060"/>
                </a:solidFill>
                <a:latin typeface="+mn-ea"/>
              </a:rPr>
              <a:t>D(s)</a:t>
            </a:r>
            <a:r>
              <a:rPr lang="zh-CN" altLang="en-US" sz="2400" b="1" dirty="0">
                <a:solidFill>
                  <a:srgbClr val="002060"/>
                </a:solidFill>
                <a:latin typeface="+mn-ea"/>
              </a:rPr>
              <a:t>离散化为</a:t>
            </a:r>
            <a:r>
              <a:rPr lang="en-US" altLang="zh-CN" sz="2400" b="1" dirty="0">
                <a:solidFill>
                  <a:srgbClr val="002060"/>
                </a:solidFill>
                <a:latin typeface="+mn-ea"/>
              </a:rPr>
              <a:t>D(z)</a:t>
            </a:r>
          </a:p>
          <a:p>
            <a:pPr algn="just" eaLnBrk="1" hangingPunct="1">
              <a:lnSpc>
                <a:spcPct val="110000"/>
              </a:lnSpc>
              <a:spcBef>
                <a:spcPct val="0"/>
              </a:spcBef>
              <a:buSzPct val="70000"/>
              <a:buFont typeface="Wingdings" pitchFamily="2" charset="2"/>
              <a:buNone/>
            </a:pPr>
            <a:endParaRPr lang="zh-CN" altLang="en-US" sz="2400" b="1" dirty="0">
              <a:solidFill>
                <a:srgbClr val="002060"/>
              </a:solidFill>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339959" y="2564904"/>
            <a:ext cx="8520113" cy="3730352"/>
          </a:xfrm>
        </p:spPr>
        <p:txBody>
          <a:bodyPr/>
          <a:lstStyle/>
          <a:p>
            <a:pPr marL="0" indent="0">
              <a:buNone/>
            </a:pPr>
            <a:r>
              <a:rPr lang="zh-CN" altLang="en-US" sz="2400" b="1" dirty="0">
                <a:solidFill>
                  <a:srgbClr val="002060"/>
                </a:solidFill>
                <a:latin typeface="楷体_GB2312" pitchFamily="49" charset="-122"/>
              </a:rPr>
              <a:t>计算机控制器的设计，是指在给定系统性能指标的条件下，设计出控制器的控制规律和相应的数字控制算法。</a:t>
            </a:r>
            <a:endParaRPr lang="en-US" altLang="zh-CN" sz="2400" b="1" dirty="0">
              <a:solidFill>
                <a:srgbClr val="002060"/>
              </a:solidFill>
              <a:latin typeface="楷体_GB2312" pitchFamily="49" charset="-122"/>
            </a:endParaRPr>
          </a:p>
          <a:p>
            <a:pPr marL="0" indent="0"/>
            <a:endParaRPr lang="zh-CN" altLang="en-US" sz="2400" b="1" dirty="0">
              <a:solidFill>
                <a:srgbClr val="002060"/>
              </a:solidFill>
              <a:latin typeface="楷体_GB2312" pitchFamily="49" charset="-122"/>
            </a:endParaRPr>
          </a:p>
          <a:p>
            <a:pPr marL="0" indent="0">
              <a:buNone/>
            </a:pPr>
            <a:r>
              <a:rPr lang="zh-CN" altLang="en-US" sz="2400" b="1" dirty="0">
                <a:solidFill>
                  <a:srgbClr val="FF0000"/>
                </a:solidFill>
                <a:latin typeface="楷体_GB2312" pitchFamily="49" charset="-122"/>
              </a:rPr>
              <a:t>①常规控制技术：</a:t>
            </a:r>
            <a:r>
              <a:rPr lang="zh-CN" altLang="en-US" sz="2400" b="1" dirty="0">
                <a:solidFill>
                  <a:srgbClr val="002060"/>
                </a:solidFill>
                <a:latin typeface="楷体_GB2312" pitchFamily="49" charset="-122"/>
              </a:rPr>
              <a:t>数字控制器的连续化</a:t>
            </a:r>
            <a:r>
              <a:rPr lang="en-US" altLang="zh-CN" sz="2400" b="1" dirty="0">
                <a:solidFill>
                  <a:srgbClr val="002060"/>
                </a:solidFill>
                <a:latin typeface="楷体_GB2312" pitchFamily="49" charset="-122"/>
              </a:rPr>
              <a:t>(</a:t>
            </a:r>
            <a:r>
              <a:rPr lang="zh-CN" altLang="en-US" sz="2400" b="1" dirty="0">
                <a:solidFill>
                  <a:srgbClr val="002060"/>
                </a:solidFill>
                <a:latin typeface="楷体_GB2312" pitchFamily="49" charset="-122"/>
              </a:rPr>
              <a:t>模拟化</a:t>
            </a:r>
            <a:r>
              <a:rPr lang="en-US" altLang="zh-CN" sz="2400" b="1" dirty="0">
                <a:solidFill>
                  <a:srgbClr val="002060"/>
                </a:solidFill>
                <a:latin typeface="楷体_GB2312" pitchFamily="49" charset="-122"/>
              </a:rPr>
              <a:t>)</a:t>
            </a:r>
            <a:r>
              <a:rPr lang="zh-CN" altLang="en-US" sz="2400" b="1" dirty="0">
                <a:solidFill>
                  <a:srgbClr val="002060"/>
                </a:solidFill>
                <a:latin typeface="楷体_GB2312" pitchFamily="49" charset="-122"/>
              </a:rPr>
              <a:t>设计和离散化设计；</a:t>
            </a:r>
            <a:endParaRPr lang="en-US" altLang="zh-CN" sz="2400" b="1" dirty="0">
              <a:solidFill>
                <a:srgbClr val="002060"/>
              </a:solidFill>
              <a:latin typeface="楷体_GB2312" pitchFamily="49" charset="-122"/>
            </a:endParaRPr>
          </a:p>
          <a:p>
            <a:pPr marL="0" indent="0"/>
            <a:endParaRPr lang="zh-CN" altLang="en-US" sz="2400" b="1" dirty="0">
              <a:solidFill>
                <a:schemeClr val="bg2"/>
              </a:solidFill>
              <a:latin typeface="楷体_GB2312" pitchFamily="49" charset="-122"/>
            </a:endParaRPr>
          </a:p>
          <a:p>
            <a:pPr marL="0" indent="0">
              <a:buNone/>
            </a:pPr>
            <a:r>
              <a:rPr lang="zh-CN" altLang="en-US" sz="2400" b="1" dirty="0">
                <a:solidFill>
                  <a:srgbClr val="FF0000"/>
                </a:solidFill>
                <a:latin typeface="楷体_GB2312" pitchFamily="49" charset="-122"/>
              </a:rPr>
              <a:t>②复杂控制技术：</a:t>
            </a:r>
            <a:r>
              <a:rPr lang="zh-CN" altLang="en-US" sz="2400" b="1" dirty="0">
                <a:solidFill>
                  <a:srgbClr val="002060"/>
                </a:solidFill>
                <a:latin typeface="楷体_GB2312" pitchFamily="49" charset="-122"/>
              </a:rPr>
              <a:t>纯滞后控制、串级控制、前馈</a:t>
            </a:r>
            <a:r>
              <a:rPr lang="en-US" altLang="zh-CN" sz="2400" b="1" dirty="0">
                <a:solidFill>
                  <a:srgbClr val="002060"/>
                </a:solidFill>
                <a:latin typeface="宋体" pitchFamily="2" charset="-122"/>
              </a:rPr>
              <a:t>—</a:t>
            </a:r>
            <a:r>
              <a:rPr lang="zh-CN" altLang="en-US" sz="2400" b="1" dirty="0">
                <a:solidFill>
                  <a:srgbClr val="002060"/>
                </a:solidFill>
                <a:latin typeface="楷体_GB2312" pitchFamily="49" charset="-122"/>
              </a:rPr>
              <a:t>反馈控制、解耦控制</a:t>
            </a:r>
            <a:r>
              <a:rPr lang="zh-CN" altLang="en-US" sz="2400" b="1" dirty="0" smtClean="0">
                <a:solidFill>
                  <a:srgbClr val="002060"/>
                </a:solidFill>
                <a:latin typeface="楷体_GB2312" pitchFamily="49" charset="-122"/>
              </a:rPr>
              <a:t>、预测控制</a:t>
            </a:r>
            <a:r>
              <a:rPr lang="zh-CN" altLang="en-US" sz="2400" b="1" dirty="0">
                <a:solidFill>
                  <a:srgbClr val="002060"/>
                </a:solidFill>
                <a:latin typeface="楷体_GB2312" pitchFamily="49" charset="-122"/>
              </a:rPr>
              <a:t>等技术。 </a:t>
            </a:r>
          </a:p>
        </p:txBody>
      </p:sp>
      <p:sp>
        <p:nvSpPr>
          <p:cNvPr id="5" name="矩形 1"/>
          <p:cNvSpPr>
            <a:spLocks noChangeArrowheads="1"/>
          </p:cNvSpPr>
          <p:nvPr/>
        </p:nvSpPr>
        <p:spPr bwMode="auto">
          <a:xfrm>
            <a:off x="3059832" y="913017"/>
            <a:ext cx="296747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buFont typeface="Wingdings" pitchFamily="2" charset="2"/>
              <a:buNone/>
            </a:pPr>
            <a:r>
              <a:rPr lang="en-US" altLang="zh-CN" sz="3600" b="1" dirty="0" smtClean="0">
                <a:solidFill>
                  <a:srgbClr val="C00000"/>
                </a:solidFill>
                <a:latin typeface="+mj-ea"/>
                <a:ea typeface="+mj-ea"/>
              </a:rPr>
              <a:t>4.1 </a:t>
            </a:r>
            <a:r>
              <a:rPr lang="zh-CN" altLang="en-US" sz="3600" b="1" dirty="0" smtClean="0">
                <a:solidFill>
                  <a:srgbClr val="C00000"/>
                </a:solidFill>
                <a:latin typeface="+mj-ea"/>
                <a:ea typeface="+mj-ea"/>
              </a:rPr>
              <a:t>基本概念</a:t>
            </a:r>
            <a:endParaRPr lang="zh-CN" altLang="en-US" sz="3600" b="1" dirty="0">
              <a:solidFill>
                <a:srgbClr val="C00000"/>
              </a:solidFill>
              <a:latin typeface="+mj-ea"/>
              <a:ea typeface="+mj-ea"/>
            </a:endParaRPr>
          </a:p>
        </p:txBody>
      </p:sp>
      <p:sp>
        <p:nvSpPr>
          <p:cNvPr id="3" name="矩形 2"/>
          <p:cNvSpPr/>
          <p:nvPr/>
        </p:nvSpPr>
        <p:spPr>
          <a:xfrm>
            <a:off x="339959" y="1772816"/>
            <a:ext cx="4692310" cy="523220"/>
          </a:xfrm>
          <a:prstGeom prst="rect">
            <a:avLst/>
          </a:prstGeom>
        </p:spPr>
        <p:txBody>
          <a:bodyPr wrap="none">
            <a:spAutoFit/>
          </a:bodyPr>
          <a:lstStyle/>
          <a:p>
            <a:r>
              <a:rPr lang="en-US" altLang="zh-CN" sz="2800" b="1" dirty="0" smtClean="0">
                <a:solidFill>
                  <a:srgbClr val="C00000"/>
                </a:solidFill>
              </a:rPr>
              <a:t>1</a:t>
            </a:r>
            <a:r>
              <a:rPr lang="zh-CN" altLang="en-US" sz="2800" b="1" dirty="0" smtClean="0">
                <a:solidFill>
                  <a:srgbClr val="C00000"/>
                </a:solidFill>
              </a:rPr>
              <a:t>、数字控制器</a:t>
            </a:r>
            <a:r>
              <a:rPr lang="zh-CN" altLang="en-US" sz="2800" b="1" dirty="0">
                <a:solidFill>
                  <a:srgbClr val="C00000"/>
                </a:solidFill>
              </a:rPr>
              <a:t>设计基本概念</a:t>
            </a:r>
          </a:p>
        </p:txBody>
      </p:sp>
    </p:spTree>
    <p:extLst>
      <p:ext uri="{BB962C8B-B14F-4D97-AF65-F5344CB8AC3E}">
        <p14:creationId xmlns:p14="http://schemas.microsoft.com/office/powerpoint/2010/main" val="1850650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 calcmode="lin" valueType="num">
                                      <p:cBhvr additive="base">
                                        <p:cTn id="13"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980728"/>
            <a:ext cx="2947988" cy="544513"/>
          </a:xfrm>
          <a:prstGeom prst="rect">
            <a:avLst/>
          </a:prstGeom>
        </p:spPr>
        <p:txBody>
          <a:bodyPr wrap="none">
            <a:spAutoFit/>
          </a:bodyPr>
          <a:lstStyle/>
          <a:p>
            <a:pPr>
              <a:lnSpc>
                <a:spcPct val="115000"/>
              </a:lnSpc>
              <a:buClr>
                <a:srgbClr val="3366FF"/>
              </a:buClr>
              <a:buSzPct val="80000"/>
              <a:defRPr/>
            </a:pPr>
            <a:r>
              <a:rPr lang="zh-CN" altLang="en-US" sz="2800" b="1" kern="0" dirty="0">
                <a:solidFill>
                  <a:srgbClr val="FF0000"/>
                </a:solidFill>
                <a:latin typeface="+mn-ea"/>
                <a:ea typeface="+mn-ea"/>
              </a:rPr>
              <a:t>采样周期</a:t>
            </a:r>
            <a:r>
              <a:rPr lang="en-US" altLang="zh-CN" sz="2800" b="1" kern="0" dirty="0">
                <a:solidFill>
                  <a:srgbClr val="FF0000"/>
                </a:solidFill>
                <a:latin typeface="+mn-ea"/>
                <a:ea typeface="+mn-ea"/>
              </a:rPr>
              <a:t>T</a:t>
            </a:r>
            <a:r>
              <a:rPr lang="zh-CN" altLang="en-US" sz="2800" b="1" kern="0" dirty="0">
                <a:solidFill>
                  <a:srgbClr val="FF0000"/>
                </a:solidFill>
                <a:latin typeface="+mn-ea"/>
                <a:ea typeface="+mn-ea"/>
              </a:rPr>
              <a:t>的选择</a:t>
            </a:r>
          </a:p>
        </p:txBody>
      </p:sp>
      <p:sp>
        <p:nvSpPr>
          <p:cNvPr id="5" name="矩形 4"/>
          <p:cNvSpPr/>
          <p:nvPr/>
        </p:nvSpPr>
        <p:spPr>
          <a:xfrm>
            <a:off x="251520" y="1736286"/>
            <a:ext cx="8748713" cy="2086725"/>
          </a:xfrm>
          <a:prstGeom prst="rect">
            <a:avLst/>
          </a:prstGeom>
        </p:spPr>
        <p:txBody>
          <a:bodyPr>
            <a:spAutoFit/>
          </a:bodyPr>
          <a:lstStyle/>
          <a:p>
            <a:pPr marL="457200" indent="-457200">
              <a:spcBef>
                <a:spcPct val="20000"/>
              </a:spcBef>
              <a:buClr>
                <a:schemeClr val="bg1"/>
              </a:buClr>
              <a:buSzPct val="100000"/>
              <a:buFont typeface="Wingdings" panose="05000000000000000000" pitchFamily="2" charset="2"/>
              <a:buChar char="Ø"/>
              <a:defRPr/>
            </a:pPr>
            <a:r>
              <a:rPr lang="zh-CN" altLang="en-US" b="1" kern="0" dirty="0">
                <a:solidFill>
                  <a:srgbClr val="002060"/>
                </a:solidFill>
                <a:latin typeface="+mn-ea"/>
                <a:ea typeface="+mn-ea"/>
              </a:rPr>
              <a:t>香农采样定理给出了从采样信号恢复连续信号的最低采样频率。 </a:t>
            </a:r>
            <a:endParaRPr lang="en-US" altLang="zh-CN" b="1" kern="0" dirty="0">
              <a:solidFill>
                <a:srgbClr val="002060"/>
              </a:solidFill>
              <a:latin typeface="+mn-ea"/>
              <a:ea typeface="+mn-ea"/>
            </a:endParaRPr>
          </a:p>
          <a:p>
            <a:pPr marL="457200" indent="-457200">
              <a:spcBef>
                <a:spcPct val="20000"/>
              </a:spcBef>
              <a:buClr>
                <a:schemeClr val="bg1"/>
              </a:buClr>
              <a:buSzPct val="100000"/>
              <a:buFont typeface="Wingdings" panose="05000000000000000000" pitchFamily="2" charset="2"/>
              <a:buChar char="Ø"/>
              <a:defRPr/>
            </a:pPr>
            <a:endParaRPr lang="zh-CN" altLang="en-US" b="1" kern="0" dirty="0">
              <a:solidFill>
                <a:srgbClr val="002060"/>
              </a:solidFill>
              <a:latin typeface="+mn-ea"/>
              <a:ea typeface="+mn-ea"/>
            </a:endParaRPr>
          </a:p>
          <a:p>
            <a:pPr marL="457200" indent="-457200">
              <a:spcBef>
                <a:spcPct val="20000"/>
              </a:spcBef>
              <a:buClr>
                <a:schemeClr val="bg1"/>
              </a:buClr>
              <a:buSzPct val="100000"/>
              <a:buFont typeface="Wingdings" panose="05000000000000000000" pitchFamily="2" charset="2"/>
              <a:buChar char="Ø"/>
              <a:defRPr/>
            </a:pPr>
            <a:r>
              <a:rPr lang="zh-CN" altLang="en-US" b="1" kern="0" dirty="0">
                <a:solidFill>
                  <a:srgbClr val="002060"/>
                </a:solidFill>
                <a:latin typeface="+mn-ea"/>
                <a:ea typeface="+mn-ea"/>
              </a:rPr>
              <a:t>在计算机控制系统中，控制信号由零阶保持器</a:t>
            </a:r>
            <a:r>
              <a:rPr lang="en-US" altLang="zh-CN" b="1" kern="0" dirty="0">
                <a:solidFill>
                  <a:srgbClr val="002060"/>
                </a:solidFill>
                <a:latin typeface="+mn-ea"/>
                <a:ea typeface="+mn-ea"/>
              </a:rPr>
              <a:t>H(S)</a:t>
            </a:r>
            <a:r>
              <a:rPr lang="zh-CN" altLang="en-US" b="1" kern="0" dirty="0">
                <a:solidFill>
                  <a:srgbClr val="002060"/>
                </a:solidFill>
                <a:latin typeface="+mn-ea"/>
                <a:ea typeface="+mn-ea"/>
              </a:rPr>
              <a:t>实现。零阶保持器的传递函数为 </a:t>
            </a:r>
          </a:p>
        </p:txBody>
      </p:sp>
      <mc:AlternateContent xmlns:mc="http://schemas.openxmlformats.org/markup-compatibility/2006" xmlns:a14="http://schemas.microsoft.com/office/drawing/2010/main">
        <mc:Choice Requires="a14">
          <p:sp>
            <p:nvSpPr>
              <p:cNvPr id="2" name="文本框 1"/>
              <p:cNvSpPr txBox="1"/>
              <p:nvPr/>
            </p:nvSpPr>
            <p:spPr>
              <a:xfrm>
                <a:off x="1979712" y="3933056"/>
                <a:ext cx="4282198" cy="741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𝐻</m:t>
                      </m:r>
                      <m:d>
                        <m:dPr>
                          <m:ctrlPr>
                            <a:rPr lang="en-US" altLang="zh-CN" b="0" i="1" smtClean="0">
                              <a:solidFill>
                                <a:srgbClr val="002060"/>
                              </a:solidFill>
                              <a:latin typeface="Cambria Math" panose="02040503050406030204" pitchFamily="18" charset="0"/>
                            </a:rPr>
                          </m:ctrlPr>
                        </m:dPr>
                        <m:e>
                          <m:r>
                            <a:rPr lang="en-US" altLang="zh-CN" b="0" i="1" smtClean="0">
                              <a:solidFill>
                                <a:srgbClr val="002060"/>
                              </a:solidFill>
                              <a:latin typeface="Cambria Math" panose="02040503050406030204" pitchFamily="18" charset="0"/>
                            </a:rPr>
                            <m:t>𝑠</m:t>
                          </m:r>
                        </m:e>
                      </m:d>
                      <m:r>
                        <a:rPr lang="en-US" altLang="zh-CN" b="0" i="1" smtClean="0">
                          <a:solidFill>
                            <a:srgbClr val="002060"/>
                          </a:solidFill>
                          <a:latin typeface="Cambria Math" panose="02040503050406030204" pitchFamily="18" charset="0"/>
                        </a:rPr>
                        <m:t>=</m:t>
                      </m:r>
                      <m:f>
                        <m:fPr>
                          <m:ctrlPr>
                            <a:rPr lang="en-US" altLang="zh-CN" b="0"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num>
                        <m:den>
                          <m:r>
                            <m:rPr>
                              <m:sty m:val="p"/>
                            </m:rPr>
                            <a:rPr lang="en-US" altLang="zh-CN" i="1">
                              <a:solidFill>
                                <a:srgbClr val="002060"/>
                              </a:solidFill>
                              <a:latin typeface="Cambria Math" panose="02040503050406030204" pitchFamily="18" charset="0"/>
                            </a:rPr>
                            <m:t>s</m:t>
                          </m:r>
                        </m:den>
                      </m:f>
                      <m:d>
                        <m:dPr>
                          <m:ctrlPr>
                            <a:rPr lang="en-US" altLang="zh-CN" b="0" i="1" smtClean="0">
                              <a:solidFill>
                                <a:srgbClr val="002060"/>
                              </a:solidFill>
                              <a:latin typeface="Cambria Math" panose="02040503050406030204" pitchFamily="18" charset="0"/>
                            </a:rPr>
                          </m:ctrlPr>
                        </m:dPr>
                        <m:e>
                          <m:r>
                            <a:rPr lang="en-US" altLang="zh-CN" i="1">
                              <a:solidFill>
                                <a:srgbClr val="002060"/>
                              </a:solidFill>
                              <a:latin typeface="Cambria Math" panose="02040503050406030204" pitchFamily="18" charset="0"/>
                            </a:rPr>
                            <m:t>1−</m:t>
                          </m:r>
                          <m:sSup>
                            <m:sSupPr>
                              <m:ctrlPr>
                                <a:rPr lang="en-US" altLang="zh-CN" i="1">
                                  <a:solidFill>
                                    <a:srgbClr val="002060"/>
                                  </a:solidFill>
                                  <a:latin typeface="Cambria Math" panose="02040503050406030204" pitchFamily="18" charset="0"/>
                                </a:rPr>
                              </m:ctrlPr>
                            </m:sSupPr>
                            <m:e>
                              <m:r>
                                <a:rPr lang="en-US" altLang="zh-CN" i="1">
                                  <a:solidFill>
                                    <a:srgbClr val="002060"/>
                                  </a:solidFill>
                                  <a:latin typeface="Cambria Math" panose="02040503050406030204" pitchFamily="18" charset="0"/>
                                </a:rPr>
                                <m:t>𝑒</m:t>
                              </m:r>
                            </m:e>
                            <m:sup>
                              <m:r>
                                <a:rPr lang="en-US" altLang="zh-CN" i="1">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𝑠𝑇</m:t>
                              </m:r>
                            </m:sup>
                          </m:sSup>
                        </m:e>
                      </m:d>
                      <m:r>
                        <a:rPr lang="en-US" altLang="zh-CN" b="0" i="1" smtClean="0">
                          <a:solidFill>
                            <a:srgbClr val="002060"/>
                          </a:solidFill>
                          <a:latin typeface="Cambria Math" panose="02040503050406030204" pitchFamily="18" charset="0"/>
                        </a:rPr>
                        <m:t>=</m:t>
                      </m:r>
                      <m:f>
                        <m:fPr>
                          <m:ctrlPr>
                            <a:rPr lang="en-US" altLang="zh-CN" b="0"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sSup>
                            <m:sSupPr>
                              <m:ctrlPr>
                                <a:rPr lang="en-US" altLang="zh-CN" b="0" i="1" smtClean="0">
                                  <a:solidFill>
                                    <a:srgbClr val="002060"/>
                                  </a:solidFill>
                                  <a:latin typeface="Cambria Math" panose="02040503050406030204" pitchFamily="18" charset="0"/>
                                </a:rPr>
                              </m:ctrlPr>
                            </m:sSupPr>
                            <m:e>
                              <m:r>
                                <a:rPr lang="en-US" altLang="zh-CN" b="0" i="1" smtClean="0">
                                  <a:solidFill>
                                    <a:srgbClr val="002060"/>
                                  </a:solidFill>
                                  <a:latin typeface="Cambria Math" panose="02040503050406030204" pitchFamily="18" charset="0"/>
                                </a:rPr>
                                <m:t>𝑒</m:t>
                              </m:r>
                            </m:e>
                            <m:sup>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𝑠𝑇</m:t>
                              </m:r>
                            </m:sup>
                          </m:sSup>
                        </m:num>
                        <m:den>
                          <m:r>
                            <a:rPr lang="en-US" altLang="zh-CN" b="0" i="1" smtClean="0">
                              <a:solidFill>
                                <a:srgbClr val="002060"/>
                              </a:solidFill>
                              <a:latin typeface="Cambria Math" panose="02040503050406030204" pitchFamily="18" charset="0"/>
                            </a:rPr>
                            <m:t>𝑠</m:t>
                          </m:r>
                        </m:den>
                      </m:f>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979712" y="3933056"/>
                <a:ext cx="4282198" cy="74148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8687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2" name="Rectangle 12"/>
          <p:cNvSpPr>
            <a:spLocks noGrp="1" noChangeArrowheads="1"/>
          </p:cNvSpPr>
          <p:nvPr>
            <p:ph idx="1"/>
          </p:nvPr>
        </p:nvSpPr>
        <p:spPr>
          <a:xfrm>
            <a:off x="574924" y="4075428"/>
            <a:ext cx="8569076" cy="577708"/>
          </a:xfrm>
        </p:spPr>
        <p:txBody>
          <a:bodyPr/>
          <a:lstStyle/>
          <a:p>
            <a:pPr eaLnBrk="1" hangingPunct="1">
              <a:lnSpc>
                <a:spcPct val="110000"/>
              </a:lnSpc>
              <a:buSzPct val="100000"/>
              <a:buFont typeface="Wingdings" panose="05000000000000000000" pitchFamily="2" charset="2"/>
              <a:buChar char="Ø"/>
            </a:pPr>
            <a:r>
              <a:rPr lang="zh-CN" altLang="en-US" sz="2400" b="1" dirty="0">
                <a:solidFill>
                  <a:srgbClr val="002060"/>
                </a:solidFill>
                <a:latin typeface="+mn-ea"/>
              </a:rPr>
              <a:t>假定相位裕量可减少</a:t>
            </a:r>
            <a:r>
              <a:rPr lang="en-US" altLang="zh-CN" sz="2400" b="1" dirty="0">
                <a:solidFill>
                  <a:srgbClr val="002060"/>
                </a:solidFill>
                <a:latin typeface="+mn-ea"/>
              </a:rPr>
              <a:t>5°</a:t>
            </a:r>
            <a:r>
              <a:rPr lang="zh-CN" altLang="en-US" sz="2400" b="1" dirty="0">
                <a:solidFill>
                  <a:srgbClr val="002060"/>
                </a:solidFill>
                <a:latin typeface="+mn-ea"/>
              </a:rPr>
              <a:t>～</a:t>
            </a:r>
            <a:r>
              <a:rPr lang="en-US" altLang="zh-CN" sz="2400" b="1" dirty="0">
                <a:solidFill>
                  <a:srgbClr val="002060"/>
                </a:solidFill>
                <a:latin typeface="+mn-ea"/>
              </a:rPr>
              <a:t>15°</a:t>
            </a:r>
            <a:r>
              <a:rPr lang="zh-CN" altLang="en-US" sz="2400" b="1" dirty="0">
                <a:solidFill>
                  <a:srgbClr val="002060"/>
                </a:solidFill>
                <a:latin typeface="+mn-ea"/>
              </a:rPr>
              <a:t>，则采样周期经验法则：</a:t>
            </a:r>
          </a:p>
        </p:txBody>
      </p:sp>
      <p:sp>
        <p:nvSpPr>
          <p:cNvPr id="317454" name="Rectangle 14"/>
          <p:cNvSpPr>
            <a:spLocks noChangeArrowheads="1"/>
          </p:cNvSpPr>
          <p:nvPr/>
        </p:nvSpPr>
        <p:spPr bwMode="auto">
          <a:xfrm>
            <a:off x="899592" y="5733256"/>
            <a:ext cx="4929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solidFill>
                  <a:srgbClr val="002060"/>
                </a:solidFill>
                <a:latin typeface="+mn-ea"/>
                <a:ea typeface="+mn-ea"/>
              </a:rPr>
              <a:t>其中</a:t>
            </a:r>
            <a:r>
              <a:rPr kumimoji="0" lang="en-US" altLang="zh-CN" b="1" i="1" dirty="0" err="1">
                <a:solidFill>
                  <a:srgbClr val="002060"/>
                </a:solidFill>
                <a:latin typeface="+mn-ea"/>
                <a:ea typeface="+mn-ea"/>
              </a:rPr>
              <a:t>ω</a:t>
            </a:r>
            <a:r>
              <a:rPr kumimoji="0" lang="en-US" altLang="zh-CN" b="1" i="1" baseline="-25000" dirty="0" err="1">
                <a:solidFill>
                  <a:srgbClr val="002060"/>
                </a:solidFill>
                <a:latin typeface="+mn-ea"/>
                <a:ea typeface="+mn-ea"/>
              </a:rPr>
              <a:t>C</a:t>
            </a:r>
            <a:r>
              <a:rPr kumimoji="0" lang="zh-CN" altLang="en-US" b="1" dirty="0">
                <a:solidFill>
                  <a:srgbClr val="002060"/>
                </a:solidFill>
                <a:latin typeface="+mn-ea"/>
                <a:ea typeface="+mn-ea"/>
              </a:rPr>
              <a:t>是连续控制系统的剪切频率</a:t>
            </a:r>
            <a:endParaRPr kumimoji="0" lang="zh-CN" altLang="en-US" b="1" dirty="0">
              <a:solidFill>
                <a:srgbClr val="002060"/>
              </a:solidFill>
              <a:latin typeface="Garamond" pitchFamily="18" charset="0"/>
              <a:ea typeface="楷体_GB2312" pitchFamily="49" charset="-122"/>
            </a:endParaRPr>
          </a:p>
        </p:txBody>
      </p:sp>
      <mc:AlternateContent xmlns:mc="http://schemas.openxmlformats.org/markup-compatibility/2006" xmlns:a14="http://schemas.microsoft.com/office/drawing/2010/main">
        <mc:Choice Requires="a14">
          <p:sp>
            <p:nvSpPr>
              <p:cNvPr id="4" name="文本框 3"/>
              <p:cNvSpPr txBox="1"/>
              <p:nvPr/>
            </p:nvSpPr>
            <p:spPr>
              <a:xfrm>
                <a:off x="2123728" y="4653136"/>
                <a:ext cx="2934137" cy="8822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2060"/>
                          </a:solidFill>
                          <a:latin typeface="Cambria Math" panose="02040503050406030204" pitchFamily="18" charset="0"/>
                        </a:rPr>
                        <m:t>𝑇</m:t>
                      </m:r>
                      <m:r>
                        <a:rPr lang="en-US" altLang="zh-CN" sz="2800" b="0" i="1" smtClean="0">
                          <a:solidFill>
                            <a:srgbClr val="002060"/>
                          </a:solidFill>
                          <a:latin typeface="Cambria Math" panose="02040503050406030204" pitchFamily="18" charset="0"/>
                          <a:ea typeface="Cambria Math" panose="02040503050406030204" pitchFamily="18" charset="0"/>
                        </a:rPr>
                        <m:t>≈(0.15~0.5)</m:t>
                      </m:r>
                      <m:f>
                        <m:fPr>
                          <m:ctrlPr>
                            <a:rPr lang="en-US" altLang="zh-CN" sz="2800" b="0" i="1" smtClean="0">
                              <a:solidFill>
                                <a:srgbClr val="002060"/>
                              </a:solidFill>
                              <a:latin typeface="Cambria Math" panose="02040503050406030204" pitchFamily="18" charset="0"/>
                              <a:ea typeface="Cambria Math" panose="02040503050406030204" pitchFamily="18" charset="0"/>
                            </a:rPr>
                          </m:ctrlPr>
                        </m:fPr>
                        <m:num>
                          <m:r>
                            <a:rPr lang="en-US" altLang="zh-CN" sz="2800" b="0" i="1" smtClean="0">
                              <a:solidFill>
                                <a:srgbClr val="002060"/>
                              </a:solidFill>
                              <a:latin typeface="Cambria Math" panose="02040503050406030204" pitchFamily="18" charset="0"/>
                              <a:ea typeface="Cambria Math" panose="02040503050406030204" pitchFamily="18" charset="0"/>
                            </a:rPr>
                            <m:t>1</m:t>
                          </m:r>
                        </m:num>
                        <m:den>
                          <m:sSub>
                            <m:sSubPr>
                              <m:ctrlPr>
                                <a:rPr lang="en-US" altLang="zh-CN" sz="2800" b="0" i="1" smtClean="0">
                                  <a:solidFill>
                                    <a:srgbClr val="002060"/>
                                  </a:solidFill>
                                  <a:latin typeface="Cambria Math" panose="02040503050406030204" pitchFamily="18" charset="0"/>
                                  <a:ea typeface="Cambria Math" panose="02040503050406030204" pitchFamily="18" charset="0"/>
                                </a:rPr>
                              </m:ctrlPr>
                            </m:sSubPr>
                            <m:e>
                              <m:r>
                                <a:rPr lang="zh-CN" altLang="en-US" sz="2800" b="0" i="1" smtClean="0">
                                  <a:solidFill>
                                    <a:srgbClr val="002060"/>
                                  </a:solidFill>
                                  <a:latin typeface="Cambria Math" panose="02040503050406030204" pitchFamily="18" charset="0"/>
                                  <a:ea typeface="Cambria Math" panose="02040503050406030204" pitchFamily="18" charset="0"/>
                                </a:rPr>
                                <m:t>𝜔</m:t>
                              </m:r>
                            </m:e>
                            <m:sub>
                              <m:r>
                                <a:rPr lang="en-US" altLang="zh-CN" sz="2800" b="0" i="1" smtClean="0">
                                  <a:solidFill>
                                    <a:srgbClr val="002060"/>
                                  </a:solidFill>
                                  <a:latin typeface="Cambria Math" panose="02040503050406030204" pitchFamily="18" charset="0"/>
                                  <a:ea typeface="Cambria Math" panose="02040503050406030204" pitchFamily="18" charset="0"/>
                                </a:rPr>
                                <m:t>𝑐</m:t>
                              </m:r>
                            </m:sub>
                          </m:sSub>
                        </m:den>
                      </m:f>
                    </m:oMath>
                  </m:oMathPara>
                </a14:m>
                <a:endParaRPr lang="zh-CN" altLang="en-US" sz="2800" dirty="0">
                  <a:solidFill>
                    <a:srgbClr val="00206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123728" y="4653136"/>
                <a:ext cx="2934137" cy="882229"/>
              </a:xfrm>
              <a:prstGeom prst="rect">
                <a:avLst/>
              </a:prstGeom>
              <a:blipFill>
                <a:blip r:embed="rId2"/>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2474FFE-C86B-44D2-8C4A-CEFFF8378D6E}"/>
              </a:ext>
            </a:extLst>
          </p:cNvPr>
          <p:cNvSpPr/>
          <p:nvPr/>
        </p:nvSpPr>
        <p:spPr>
          <a:xfrm>
            <a:off x="323528" y="843547"/>
            <a:ext cx="8041496" cy="830997"/>
          </a:xfrm>
          <a:prstGeom prst="rect">
            <a:avLst/>
          </a:prstGeom>
        </p:spPr>
        <p:txBody>
          <a:bodyPr wrap="square">
            <a:spAutoFit/>
          </a:bodyPr>
          <a:lstStyle/>
          <a:p>
            <a:pPr marL="342900" indent="-342900">
              <a:buClr>
                <a:schemeClr val="bg1"/>
              </a:buClr>
              <a:buFont typeface="Wingdings" panose="05000000000000000000" pitchFamily="2" charset="2"/>
              <a:buChar char="Ø"/>
            </a:pPr>
            <a:r>
              <a:rPr lang="zh-CN" altLang="en-US" b="1" dirty="0">
                <a:solidFill>
                  <a:srgbClr val="002060"/>
                </a:solidFill>
                <a:latin typeface="+mn-ea"/>
              </a:rPr>
              <a:t>当</a:t>
            </a:r>
            <a:r>
              <a:rPr lang="en-US" altLang="zh-CN" b="1" dirty="0">
                <a:solidFill>
                  <a:srgbClr val="002060"/>
                </a:solidFill>
                <a:latin typeface="+mn-ea"/>
              </a:rPr>
              <a:t>T</a:t>
            </a:r>
            <a:r>
              <a:rPr lang="zh-CN" altLang="en-US" b="1" dirty="0">
                <a:solidFill>
                  <a:srgbClr val="002060"/>
                </a:solidFill>
                <a:latin typeface="+mn-ea"/>
              </a:rPr>
              <a:t>很小时，零阶保持器</a:t>
            </a:r>
            <a:r>
              <a:rPr lang="en-US" altLang="zh-CN" b="1" dirty="0">
                <a:solidFill>
                  <a:srgbClr val="002060"/>
                </a:solidFill>
                <a:latin typeface="+mn-ea"/>
              </a:rPr>
              <a:t>H(S)</a:t>
            </a:r>
            <a:r>
              <a:rPr lang="zh-CN" altLang="en-US" b="1" dirty="0">
                <a:solidFill>
                  <a:srgbClr val="002060"/>
                </a:solidFill>
                <a:latin typeface="+mn-ea"/>
              </a:rPr>
              <a:t>可用半个采样周期的时间滞后环节来近似。</a:t>
            </a:r>
            <a:endParaRPr lang="zh-CN" altLang="en-US" dirty="0">
              <a:solidFill>
                <a:srgbClr val="002060"/>
              </a:solidFill>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471897-FE69-4AD4-945E-4D70F3B8FC4E}"/>
                  </a:ext>
                </a:extLst>
              </p:cNvPr>
              <p:cNvSpPr txBox="1"/>
              <p:nvPr/>
            </p:nvSpPr>
            <p:spPr>
              <a:xfrm>
                <a:off x="923635" y="1773490"/>
                <a:ext cx="7704857" cy="20051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𝐻</m:t>
                      </m:r>
                      <m:d>
                        <m:dPr>
                          <m:ctrlPr>
                            <a:rPr lang="en-US" altLang="zh-CN" b="0" i="1" smtClean="0">
                              <a:solidFill>
                                <a:srgbClr val="002060"/>
                              </a:solidFill>
                              <a:latin typeface="Cambria Math" panose="02040503050406030204" pitchFamily="18" charset="0"/>
                            </a:rPr>
                          </m:ctrlPr>
                        </m:dPr>
                        <m:e>
                          <m:r>
                            <a:rPr lang="en-US" altLang="zh-CN" b="0" i="1" smtClean="0">
                              <a:solidFill>
                                <a:srgbClr val="002060"/>
                              </a:solidFill>
                              <a:latin typeface="Cambria Math" panose="02040503050406030204" pitchFamily="18" charset="0"/>
                            </a:rPr>
                            <m:t>𝑠</m:t>
                          </m:r>
                        </m:e>
                      </m:d>
                      <m:r>
                        <a:rPr lang="en-US" altLang="zh-CN" b="0" i="1" smtClean="0">
                          <a:solidFill>
                            <a:srgbClr val="002060"/>
                          </a:solidFill>
                          <a:latin typeface="Cambria Math" panose="02040503050406030204" pitchFamily="18" charset="0"/>
                        </a:rPr>
                        <m:t>=</m:t>
                      </m:r>
                      <m:f>
                        <m:fPr>
                          <m:ctrlPr>
                            <a:rPr lang="en-US" altLang="zh-CN" b="0" i="1" smtClean="0">
                              <a:solidFill>
                                <a:srgbClr val="002060"/>
                              </a:solidFill>
                              <a:latin typeface="Cambria Math" panose="02040503050406030204" pitchFamily="18" charset="0"/>
                            </a:rPr>
                          </m:ctrlPr>
                        </m:fPr>
                        <m:num>
                          <m:r>
                            <a:rPr lang="en-US" altLang="zh-CN" b="0" i="1" smtClean="0">
                              <a:solidFill>
                                <a:srgbClr val="002060"/>
                              </a:solidFill>
                              <a:latin typeface="Cambria Math" panose="02040503050406030204" pitchFamily="18" charset="0"/>
                            </a:rPr>
                            <m:t>1−</m:t>
                          </m:r>
                          <m:sSup>
                            <m:sSupPr>
                              <m:ctrlPr>
                                <a:rPr lang="en-US" altLang="zh-CN" b="0" i="1" smtClean="0">
                                  <a:solidFill>
                                    <a:srgbClr val="002060"/>
                                  </a:solidFill>
                                  <a:latin typeface="Cambria Math" panose="02040503050406030204" pitchFamily="18" charset="0"/>
                                </a:rPr>
                              </m:ctrlPr>
                            </m:sSupPr>
                            <m:e>
                              <m:r>
                                <a:rPr lang="en-US" altLang="zh-CN" b="0" i="1" smtClean="0">
                                  <a:solidFill>
                                    <a:srgbClr val="002060"/>
                                  </a:solidFill>
                                  <a:latin typeface="Cambria Math" panose="02040503050406030204" pitchFamily="18" charset="0"/>
                                </a:rPr>
                                <m:t>𝑒</m:t>
                              </m:r>
                            </m:e>
                            <m:sup>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𝑠𝑇</m:t>
                              </m:r>
                            </m:sup>
                          </m:sSup>
                        </m:num>
                        <m:den>
                          <m:r>
                            <a:rPr lang="en-US" altLang="zh-CN" b="0" i="1" smtClean="0">
                              <a:solidFill>
                                <a:srgbClr val="002060"/>
                              </a:solidFill>
                              <a:latin typeface="Cambria Math" panose="02040503050406030204" pitchFamily="18" charset="0"/>
                            </a:rPr>
                            <m:t>𝑠</m:t>
                          </m:r>
                        </m:den>
                      </m:f>
                      <m:r>
                        <a:rPr lang="en-US" altLang="zh-CN" b="0" i="1" smtClean="0">
                          <a:solidFill>
                            <a:srgbClr val="002060"/>
                          </a:solidFill>
                          <a:latin typeface="Cambria Math" panose="02040503050406030204" pitchFamily="18" charset="0"/>
                          <a:ea typeface="Cambria Math" panose="02040503050406030204" pitchFamily="18" charset="0"/>
                        </a:rPr>
                        <m:t>≈</m:t>
                      </m:r>
                      <m:f>
                        <m:fPr>
                          <m:ctrlPr>
                            <a:rPr lang="en-US" altLang="zh-CN" b="0" i="1" smtClean="0">
                              <a:solidFill>
                                <a:srgbClr val="002060"/>
                              </a:solidFill>
                              <a:latin typeface="Cambria Math" panose="02040503050406030204" pitchFamily="18" charset="0"/>
                              <a:ea typeface="Cambria Math" panose="02040503050406030204" pitchFamily="18" charset="0"/>
                            </a:rPr>
                          </m:ctrlPr>
                        </m:fPr>
                        <m:num>
                          <m:r>
                            <a:rPr lang="en-US" altLang="zh-CN" b="0" i="1" smtClean="0">
                              <a:solidFill>
                                <a:srgbClr val="002060"/>
                              </a:solidFill>
                              <a:latin typeface="Cambria Math" panose="02040503050406030204" pitchFamily="18" charset="0"/>
                              <a:ea typeface="Cambria Math" panose="02040503050406030204" pitchFamily="18" charset="0"/>
                            </a:rPr>
                            <m:t>1−</m:t>
                          </m:r>
                          <m:d>
                            <m:dPr>
                              <m:ctrlPr>
                                <a:rPr lang="en-US" altLang="zh-CN" b="0" i="1" smtClean="0">
                                  <a:solidFill>
                                    <a:srgbClr val="002060"/>
                                  </a:solidFill>
                                  <a:latin typeface="Cambria Math" panose="02040503050406030204" pitchFamily="18" charset="0"/>
                                  <a:ea typeface="Cambria Math" panose="02040503050406030204" pitchFamily="18" charset="0"/>
                                </a:rPr>
                              </m:ctrlPr>
                            </m:dPr>
                            <m:e>
                              <m:r>
                                <a:rPr lang="en-US" altLang="zh-CN" b="0" i="1" smtClean="0">
                                  <a:solidFill>
                                    <a:srgbClr val="002060"/>
                                  </a:solidFill>
                                  <a:latin typeface="Cambria Math" panose="02040503050406030204" pitchFamily="18" charset="0"/>
                                  <a:ea typeface="Cambria Math" panose="02040503050406030204" pitchFamily="18" charset="0"/>
                                </a:rPr>
                                <m:t>1−</m:t>
                              </m:r>
                              <m:r>
                                <a:rPr lang="en-US" altLang="zh-CN" b="0" i="1" smtClean="0">
                                  <a:solidFill>
                                    <a:srgbClr val="002060"/>
                                  </a:solidFill>
                                  <a:latin typeface="Cambria Math" panose="02040503050406030204" pitchFamily="18" charset="0"/>
                                  <a:ea typeface="Cambria Math" panose="02040503050406030204" pitchFamily="18" charset="0"/>
                                </a:rPr>
                                <m:t>𝑠𝑇</m:t>
                              </m:r>
                              <m:r>
                                <a:rPr lang="en-US" altLang="zh-CN" b="0" i="1" smtClean="0">
                                  <a:solidFill>
                                    <a:srgbClr val="002060"/>
                                  </a:solidFill>
                                  <a:latin typeface="Cambria Math" panose="02040503050406030204" pitchFamily="18" charset="0"/>
                                  <a:ea typeface="Cambria Math" panose="02040503050406030204" pitchFamily="18" charset="0"/>
                                </a:rPr>
                                <m:t>+</m:t>
                              </m:r>
                              <m:f>
                                <m:fPr>
                                  <m:ctrlPr>
                                    <a:rPr lang="en-US" altLang="zh-CN" b="0" i="1" smtClean="0">
                                      <a:solidFill>
                                        <a:srgbClr val="002060"/>
                                      </a:solidFill>
                                      <a:latin typeface="Cambria Math" panose="02040503050406030204" pitchFamily="18" charset="0"/>
                                      <a:ea typeface="Cambria Math" panose="02040503050406030204" pitchFamily="18" charset="0"/>
                                    </a:rPr>
                                  </m:ctrlPr>
                                </m:fPr>
                                <m:num>
                                  <m:r>
                                    <a:rPr lang="en-US" altLang="zh-CN" b="0" i="1" smtClean="0">
                                      <a:solidFill>
                                        <a:srgbClr val="002060"/>
                                      </a:solidFill>
                                      <a:latin typeface="Cambria Math" panose="02040503050406030204" pitchFamily="18" charset="0"/>
                                      <a:ea typeface="Cambria Math" panose="02040503050406030204" pitchFamily="18" charset="0"/>
                                    </a:rPr>
                                    <m:t>(</m:t>
                                  </m:r>
                                  <m:r>
                                    <a:rPr lang="en-US" altLang="zh-CN" b="0" i="1" smtClean="0">
                                      <a:solidFill>
                                        <a:srgbClr val="002060"/>
                                      </a:solidFill>
                                      <a:latin typeface="Cambria Math" panose="02040503050406030204" pitchFamily="18" charset="0"/>
                                      <a:ea typeface="Cambria Math" panose="02040503050406030204" pitchFamily="18" charset="0"/>
                                    </a:rPr>
                                    <m:t>𝑠𝑇</m:t>
                                  </m:r>
                                  <m:sSup>
                                    <m:sSupPr>
                                      <m:ctrlPr>
                                        <a:rPr lang="en-US" altLang="zh-CN" b="0" i="1" smtClean="0">
                                          <a:solidFill>
                                            <a:srgbClr val="002060"/>
                                          </a:solidFill>
                                          <a:latin typeface="Cambria Math" panose="02040503050406030204" pitchFamily="18" charset="0"/>
                                          <a:ea typeface="Cambria Math" panose="02040503050406030204" pitchFamily="18" charset="0"/>
                                        </a:rPr>
                                      </m:ctrlPr>
                                    </m:sSupPr>
                                    <m:e>
                                      <m:r>
                                        <a:rPr lang="en-US" altLang="zh-CN" b="0" i="1" smtClean="0">
                                          <a:solidFill>
                                            <a:srgbClr val="002060"/>
                                          </a:solidFill>
                                          <a:latin typeface="Cambria Math" panose="02040503050406030204" pitchFamily="18" charset="0"/>
                                          <a:ea typeface="Cambria Math" panose="02040503050406030204" pitchFamily="18" charset="0"/>
                                        </a:rPr>
                                        <m:t>)</m:t>
                                      </m:r>
                                    </m:e>
                                    <m:sup>
                                      <m:r>
                                        <a:rPr lang="en-US" altLang="zh-CN" b="0" i="1" smtClean="0">
                                          <a:solidFill>
                                            <a:srgbClr val="002060"/>
                                          </a:solidFill>
                                          <a:latin typeface="Cambria Math" panose="02040503050406030204" pitchFamily="18" charset="0"/>
                                          <a:ea typeface="Cambria Math" panose="02040503050406030204" pitchFamily="18" charset="0"/>
                                        </a:rPr>
                                        <m:t>2</m:t>
                                      </m:r>
                                    </m:sup>
                                  </m:sSup>
                                </m:num>
                                <m:den>
                                  <m:r>
                                    <a:rPr lang="en-US" altLang="zh-CN" b="0" i="1" smtClean="0">
                                      <a:solidFill>
                                        <a:srgbClr val="002060"/>
                                      </a:solidFill>
                                      <a:latin typeface="Cambria Math" panose="02040503050406030204" pitchFamily="18" charset="0"/>
                                      <a:ea typeface="Cambria Math" panose="02040503050406030204" pitchFamily="18" charset="0"/>
                                    </a:rPr>
                                    <m:t>2</m:t>
                                  </m:r>
                                </m:den>
                              </m:f>
                              <m:r>
                                <a:rPr lang="en-US" altLang="zh-CN" b="0" i="1" smtClean="0">
                                  <a:solidFill>
                                    <a:srgbClr val="002060"/>
                                  </a:solidFill>
                                  <a:latin typeface="Cambria Math" panose="02040503050406030204" pitchFamily="18" charset="0"/>
                                  <a:ea typeface="Cambria Math" panose="02040503050406030204" pitchFamily="18" charset="0"/>
                                </a:rPr>
                                <m:t>+⋯</m:t>
                              </m:r>
                            </m:e>
                          </m:d>
                        </m:num>
                        <m:den>
                          <m:r>
                            <a:rPr lang="en-US" altLang="zh-CN" b="0" i="1" smtClean="0">
                              <a:solidFill>
                                <a:srgbClr val="002060"/>
                              </a:solidFill>
                              <a:latin typeface="Cambria Math" panose="02040503050406030204" pitchFamily="18" charset="0"/>
                              <a:ea typeface="Cambria Math" panose="02040503050406030204" pitchFamily="18" charset="0"/>
                            </a:rPr>
                            <m:t>𝑠</m:t>
                          </m:r>
                        </m:den>
                      </m:f>
                      <m:r>
                        <a:rPr lang="en-US" altLang="zh-CN" b="0" i="1" smtClean="0">
                          <a:solidFill>
                            <a:srgbClr val="002060"/>
                          </a:solidFill>
                          <a:latin typeface="Cambria Math" panose="02040503050406030204" pitchFamily="18" charset="0"/>
                          <a:ea typeface="Cambria Math" panose="02040503050406030204" pitchFamily="18" charset="0"/>
                        </a:rPr>
                        <m:t>=</m:t>
                      </m:r>
                      <m:r>
                        <a:rPr lang="en-US" altLang="zh-CN" b="0" i="1" smtClean="0">
                          <a:solidFill>
                            <a:srgbClr val="002060"/>
                          </a:solidFill>
                          <a:latin typeface="Cambria Math" panose="02040503050406030204" pitchFamily="18" charset="0"/>
                          <a:ea typeface="Cambria Math" panose="02040503050406030204" pitchFamily="18" charset="0"/>
                        </a:rPr>
                        <m:t>𝑇</m:t>
                      </m:r>
                      <m:d>
                        <m:dPr>
                          <m:ctrlPr>
                            <a:rPr lang="en-US" altLang="zh-CN" b="0" i="1" smtClean="0">
                              <a:solidFill>
                                <a:srgbClr val="002060"/>
                              </a:solidFill>
                              <a:latin typeface="Cambria Math" panose="02040503050406030204" pitchFamily="18" charset="0"/>
                              <a:ea typeface="Cambria Math" panose="02040503050406030204" pitchFamily="18" charset="0"/>
                            </a:rPr>
                          </m:ctrlPr>
                        </m:dPr>
                        <m:e>
                          <m:r>
                            <a:rPr lang="en-US" altLang="zh-CN" b="0" i="1" smtClean="0">
                              <a:solidFill>
                                <a:srgbClr val="002060"/>
                              </a:solidFill>
                              <a:latin typeface="Cambria Math" panose="02040503050406030204" pitchFamily="18" charset="0"/>
                              <a:ea typeface="Cambria Math" panose="02040503050406030204" pitchFamily="18" charset="0"/>
                            </a:rPr>
                            <m:t>1−</m:t>
                          </m:r>
                          <m:f>
                            <m:fPr>
                              <m:ctrlPr>
                                <a:rPr lang="en-US" altLang="zh-CN" b="0" i="1" smtClean="0">
                                  <a:solidFill>
                                    <a:srgbClr val="002060"/>
                                  </a:solidFill>
                                  <a:latin typeface="Cambria Math" panose="02040503050406030204" pitchFamily="18" charset="0"/>
                                  <a:ea typeface="Cambria Math" panose="02040503050406030204" pitchFamily="18" charset="0"/>
                                </a:rPr>
                              </m:ctrlPr>
                            </m:fPr>
                            <m:num>
                              <m:r>
                                <a:rPr lang="en-US" altLang="zh-CN" b="0" i="1" smtClean="0">
                                  <a:solidFill>
                                    <a:srgbClr val="002060"/>
                                  </a:solidFill>
                                  <a:latin typeface="Cambria Math" panose="02040503050406030204" pitchFamily="18" charset="0"/>
                                  <a:ea typeface="Cambria Math" panose="02040503050406030204" pitchFamily="18" charset="0"/>
                                </a:rPr>
                                <m:t>𝑠𝑇</m:t>
                              </m:r>
                            </m:num>
                            <m:den>
                              <m:r>
                                <a:rPr lang="en-US" altLang="zh-CN" b="0" i="1" smtClean="0">
                                  <a:solidFill>
                                    <a:srgbClr val="002060"/>
                                  </a:solidFill>
                                  <a:latin typeface="Cambria Math" panose="02040503050406030204" pitchFamily="18" charset="0"/>
                                  <a:ea typeface="Cambria Math" panose="02040503050406030204" pitchFamily="18" charset="0"/>
                                </a:rPr>
                                <m:t>2</m:t>
                              </m:r>
                            </m:den>
                          </m:f>
                          <m:r>
                            <a:rPr lang="en-US" altLang="zh-CN" b="0" i="1" smtClean="0">
                              <a:solidFill>
                                <a:srgbClr val="002060"/>
                              </a:solidFill>
                              <a:latin typeface="Cambria Math" panose="02040503050406030204" pitchFamily="18" charset="0"/>
                              <a:ea typeface="Cambria Math" panose="02040503050406030204" pitchFamily="18" charset="0"/>
                            </a:rPr>
                            <m:t>+⋯</m:t>
                          </m:r>
                        </m:e>
                      </m:d>
                      <m:r>
                        <a:rPr lang="en-US" altLang="zh-CN" b="0" i="1" smtClean="0">
                          <a:solidFill>
                            <a:srgbClr val="002060"/>
                          </a:solidFill>
                          <a:latin typeface="Cambria Math" panose="02040503050406030204" pitchFamily="18" charset="0"/>
                          <a:ea typeface="Cambria Math" panose="02040503050406030204" pitchFamily="18" charset="0"/>
                        </a:rPr>
                        <m:t>=</m:t>
                      </m:r>
                      <m:r>
                        <a:rPr lang="en-US" altLang="zh-CN" b="0" i="1" smtClean="0">
                          <a:solidFill>
                            <a:srgbClr val="002060"/>
                          </a:solidFill>
                          <a:latin typeface="Cambria Math" panose="02040503050406030204" pitchFamily="18" charset="0"/>
                          <a:ea typeface="Cambria Math" panose="02040503050406030204" pitchFamily="18" charset="0"/>
                        </a:rPr>
                        <m:t>𝑇</m:t>
                      </m:r>
                      <m:sSup>
                        <m:sSupPr>
                          <m:ctrlPr>
                            <a:rPr lang="en-US" altLang="zh-CN" b="0" i="1" smtClean="0">
                              <a:solidFill>
                                <a:srgbClr val="002060"/>
                              </a:solidFill>
                              <a:latin typeface="Cambria Math" panose="02040503050406030204" pitchFamily="18" charset="0"/>
                              <a:ea typeface="Cambria Math" panose="02040503050406030204" pitchFamily="18" charset="0"/>
                            </a:rPr>
                          </m:ctrlPr>
                        </m:sSupPr>
                        <m:e>
                          <m:r>
                            <a:rPr lang="en-US" altLang="zh-CN" b="0" i="1" smtClean="0">
                              <a:solidFill>
                                <a:srgbClr val="002060"/>
                              </a:solidFill>
                              <a:latin typeface="Cambria Math" panose="02040503050406030204" pitchFamily="18" charset="0"/>
                              <a:ea typeface="Cambria Math" panose="02040503050406030204" pitchFamily="18" charset="0"/>
                            </a:rPr>
                            <m:t>𝑒</m:t>
                          </m:r>
                        </m:e>
                        <m:sup>
                          <m:f>
                            <m:fPr>
                              <m:ctrlPr>
                                <a:rPr lang="en-US" altLang="zh-CN" b="0" i="1" smtClean="0">
                                  <a:solidFill>
                                    <a:srgbClr val="002060"/>
                                  </a:solidFill>
                                  <a:latin typeface="Cambria Math" panose="02040503050406030204" pitchFamily="18" charset="0"/>
                                  <a:ea typeface="Cambria Math" panose="02040503050406030204" pitchFamily="18" charset="0"/>
                                </a:rPr>
                              </m:ctrlPr>
                            </m:fPr>
                            <m:num>
                              <m:r>
                                <a:rPr lang="en-US" altLang="zh-CN" b="0" i="1" smtClean="0">
                                  <a:solidFill>
                                    <a:srgbClr val="002060"/>
                                  </a:solidFill>
                                  <a:latin typeface="Cambria Math" panose="02040503050406030204" pitchFamily="18" charset="0"/>
                                  <a:ea typeface="Cambria Math" panose="02040503050406030204" pitchFamily="18" charset="0"/>
                                </a:rPr>
                                <m:t>−</m:t>
                              </m:r>
                              <m:r>
                                <a:rPr lang="en-US" altLang="zh-CN" b="0" i="1" smtClean="0">
                                  <a:solidFill>
                                    <a:srgbClr val="002060"/>
                                  </a:solidFill>
                                  <a:latin typeface="Cambria Math" panose="02040503050406030204" pitchFamily="18" charset="0"/>
                                  <a:ea typeface="Cambria Math" panose="02040503050406030204" pitchFamily="18" charset="0"/>
                                </a:rPr>
                                <m:t>𝑠𝑇</m:t>
                              </m:r>
                            </m:num>
                            <m:den>
                              <m:r>
                                <a:rPr lang="en-US" altLang="zh-CN" b="0" i="1" smtClean="0">
                                  <a:solidFill>
                                    <a:srgbClr val="002060"/>
                                  </a:solidFill>
                                  <a:latin typeface="Cambria Math" panose="02040503050406030204" pitchFamily="18" charset="0"/>
                                  <a:ea typeface="Cambria Math" panose="02040503050406030204" pitchFamily="18" charset="0"/>
                                </a:rPr>
                                <m:t>2</m:t>
                              </m:r>
                            </m:den>
                          </m:f>
                        </m:sup>
                      </m:sSup>
                    </m:oMath>
                  </m:oMathPara>
                </a14:m>
                <a:endParaRPr lang="zh-CN" altLang="en-US" dirty="0"/>
              </a:p>
            </p:txBody>
          </p:sp>
        </mc:Choice>
        <mc:Fallback xmlns="">
          <p:sp>
            <p:nvSpPr>
              <p:cNvPr id="9" name="文本框 8">
                <a:extLst>
                  <a:ext uri="{FF2B5EF4-FFF2-40B4-BE49-F238E27FC236}">
                    <a16:creationId xmlns:a16="http://schemas.microsoft.com/office/drawing/2014/main" id="{61471897-FE69-4AD4-945E-4D70F3B8FC4E}"/>
                  </a:ext>
                </a:extLst>
              </p:cNvPr>
              <p:cNvSpPr txBox="1">
                <a:spLocks noRot="1" noChangeAspect="1" noMove="1" noResize="1" noEditPoints="1" noAdjustHandles="1" noChangeArrowheads="1" noChangeShapeType="1" noTextEdit="1"/>
              </p:cNvSpPr>
              <p:nvPr/>
            </p:nvSpPr>
            <p:spPr>
              <a:xfrm>
                <a:off x="923635" y="1773490"/>
                <a:ext cx="7704857" cy="200510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0382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Rectangle 3"/>
              <p:cNvSpPr>
                <a:spLocks noGrp="1" noChangeArrowheads="1"/>
              </p:cNvSpPr>
              <p:nvPr>
                <p:ph type="body" sz="half" idx="1"/>
              </p:nvPr>
            </p:nvSpPr>
            <p:spPr>
              <a:xfrm>
                <a:off x="251520" y="908721"/>
                <a:ext cx="8640960" cy="5256584"/>
              </a:xfrm>
            </p:spPr>
            <p:txBody>
              <a:bodyPr/>
              <a:lstStyle/>
              <a:p>
                <a:pPr algn="just" eaLnBrk="1" hangingPunct="1">
                  <a:spcBef>
                    <a:spcPct val="0"/>
                  </a:spcBef>
                  <a:buSzPct val="70000"/>
                  <a:buFont typeface="Wingdings" pitchFamily="2" charset="2"/>
                  <a:buNone/>
                </a:pPr>
                <a:r>
                  <a:rPr lang="zh-CN" altLang="en-US" sz="2400" b="1" dirty="0">
                    <a:solidFill>
                      <a:srgbClr val="FF0000"/>
                    </a:solidFill>
                    <a:latin typeface="+mn-ea"/>
                  </a:rPr>
                  <a:t>	</a:t>
                </a:r>
                <a:r>
                  <a:rPr lang="zh-CN" altLang="en-US" sz="2400" b="1" dirty="0">
                    <a:solidFill>
                      <a:srgbClr val="C00000"/>
                    </a:solidFill>
                    <a:latin typeface="+mn-ea"/>
                  </a:rPr>
                  <a:t>第三步：由计算机实现的数字控制器</a:t>
                </a:r>
                <a:r>
                  <a:rPr lang="en-US" altLang="zh-CN" sz="2400" b="1" dirty="0">
                    <a:solidFill>
                      <a:srgbClr val="C00000"/>
                    </a:solidFill>
                    <a:latin typeface="+mn-ea"/>
                  </a:rPr>
                  <a:t>D(z)</a:t>
                </a:r>
              </a:p>
              <a:p>
                <a:pPr algn="just" eaLnBrk="1" hangingPunct="1">
                  <a:spcBef>
                    <a:spcPct val="0"/>
                  </a:spcBef>
                  <a:buSzPct val="70000"/>
                  <a:buFont typeface="Wingdings" pitchFamily="2" charset="2"/>
                  <a:buNone/>
                </a:pPr>
                <a:endParaRPr lang="zh-CN" altLang="en-US" sz="2400" b="1" dirty="0">
                  <a:latin typeface="+mn-ea"/>
                </a:endParaRPr>
              </a:p>
              <a:p>
                <a:pPr algn="just" eaLnBrk="1" hangingPunct="1">
                  <a:spcBef>
                    <a:spcPct val="0"/>
                  </a:spcBef>
                  <a:buSzPct val="100000"/>
                  <a:buFont typeface="Wingdings" panose="05000000000000000000" pitchFamily="2" charset="2"/>
                  <a:buChar char="Ø"/>
                </a:pPr>
                <a:r>
                  <a:rPr lang="zh-CN" altLang="en-US" sz="2400" b="1" dirty="0" smtClean="0">
                    <a:solidFill>
                      <a:srgbClr val="002060"/>
                    </a:solidFill>
                    <a:latin typeface="+mn-ea"/>
                  </a:rPr>
                  <a:t>数字控制器</a:t>
                </a:r>
                <a:r>
                  <a:rPr lang="en-US" altLang="zh-CN" sz="2400" b="1" dirty="0">
                    <a:solidFill>
                      <a:srgbClr val="002060"/>
                    </a:solidFill>
                    <a:latin typeface="+mn-ea"/>
                  </a:rPr>
                  <a:t>D(z)</a:t>
                </a:r>
                <a:r>
                  <a:rPr lang="zh-CN" altLang="en-US" sz="2400" b="1" dirty="0">
                    <a:solidFill>
                      <a:srgbClr val="002060"/>
                    </a:solidFill>
                    <a:latin typeface="+mn-ea"/>
                  </a:rPr>
                  <a:t>的一般形式为下式，其中</a:t>
                </a:r>
                <a:r>
                  <a:rPr lang="en-US" altLang="zh-CN" sz="2400" b="1" dirty="0" err="1">
                    <a:solidFill>
                      <a:srgbClr val="002060"/>
                    </a:solidFill>
                    <a:latin typeface="+mn-ea"/>
                  </a:rPr>
                  <a:t>n≥m</a:t>
                </a:r>
                <a:r>
                  <a:rPr lang="zh-CN" altLang="en-US" sz="2400" b="1" dirty="0">
                    <a:solidFill>
                      <a:srgbClr val="002060"/>
                    </a:solidFill>
                    <a:latin typeface="+mn-ea"/>
                  </a:rPr>
                  <a:t>，各系数</a:t>
                </a:r>
                <a:r>
                  <a:rPr lang="en-US" altLang="zh-CN" sz="2400" b="1" dirty="0" err="1">
                    <a:solidFill>
                      <a:srgbClr val="002060"/>
                    </a:solidFill>
                    <a:latin typeface="+mn-ea"/>
                  </a:rPr>
                  <a:t>a</a:t>
                </a:r>
                <a:r>
                  <a:rPr lang="en-US" altLang="zh-CN" sz="2400" b="1" baseline="-25000" dirty="0" err="1">
                    <a:solidFill>
                      <a:srgbClr val="002060"/>
                    </a:solidFill>
                    <a:latin typeface="+mn-ea"/>
                  </a:rPr>
                  <a:t>i</a:t>
                </a:r>
                <a:r>
                  <a:rPr lang="zh-CN" altLang="en-US" sz="2400" b="1" dirty="0">
                    <a:solidFill>
                      <a:srgbClr val="002060"/>
                    </a:solidFill>
                    <a:latin typeface="+mn-ea"/>
                  </a:rPr>
                  <a:t>，</a:t>
                </a:r>
                <a:r>
                  <a:rPr lang="en-US" altLang="zh-CN" sz="2400" b="1" dirty="0">
                    <a:solidFill>
                      <a:srgbClr val="002060"/>
                    </a:solidFill>
                    <a:latin typeface="+mn-ea"/>
                  </a:rPr>
                  <a:t>b</a:t>
                </a:r>
                <a:r>
                  <a:rPr lang="en-US" altLang="zh-CN" sz="2400" b="1" baseline="-25000" dirty="0">
                    <a:solidFill>
                      <a:srgbClr val="002060"/>
                    </a:solidFill>
                    <a:latin typeface="+mn-ea"/>
                  </a:rPr>
                  <a:t>i</a:t>
                </a:r>
                <a:r>
                  <a:rPr lang="zh-CN" altLang="en-US" sz="2400" b="1" dirty="0">
                    <a:solidFill>
                      <a:srgbClr val="002060"/>
                    </a:solidFill>
                    <a:latin typeface="+mn-ea"/>
                  </a:rPr>
                  <a:t>为实数</a:t>
                </a:r>
              </a:p>
              <a:p>
                <a:pPr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i="1">
                          <a:solidFill>
                            <a:srgbClr val="002060"/>
                          </a:solidFill>
                          <a:latin typeface="Cambria Math" panose="02040503050406030204" pitchFamily="18" charset="0"/>
                        </a:rPr>
                        <m:t>𝐷</m:t>
                      </m:r>
                      <m:d>
                        <m:dPr>
                          <m:ctrlPr>
                            <a:rPr lang="en-US" altLang="zh-CN" sz="2400" i="1">
                              <a:solidFill>
                                <a:srgbClr val="002060"/>
                              </a:solidFill>
                              <a:latin typeface="Cambria Math" panose="02040503050406030204" pitchFamily="18" charset="0"/>
                            </a:rPr>
                          </m:ctrlPr>
                        </m:dPr>
                        <m:e>
                          <m:r>
                            <m:rPr>
                              <m:sty m:val="p"/>
                            </m:rPr>
                            <a:rPr lang="en-US" altLang="zh-CN" sz="2400" i="1">
                              <a:solidFill>
                                <a:srgbClr val="002060"/>
                              </a:solidFill>
                              <a:latin typeface="Cambria Math" panose="02040503050406030204" pitchFamily="18" charset="0"/>
                            </a:rPr>
                            <m:t>z</m:t>
                          </m:r>
                        </m:e>
                      </m:d>
                      <m:r>
                        <a:rPr lang="en-US" altLang="zh-CN" sz="2400" i="1">
                          <a:solidFill>
                            <a:srgbClr val="002060"/>
                          </a:solidFill>
                          <a:latin typeface="Cambria Math" panose="02040503050406030204" pitchFamily="18" charset="0"/>
                        </a:rPr>
                        <m:t>=</m:t>
                      </m:r>
                      <m:f>
                        <m:fPr>
                          <m:ctrlPr>
                            <a:rPr lang="en-US" altLang="zh-CN" sz="2400" i="1">
                              <a:solidFill>
                                <a:srgbClr val="002060"/>
                              </a:solidFill>
                              <a:latin typeface="Cambria Math" panose="02040503050406030204" pitchFamily="18" charset="0"/>
                            </a:rPr>
                          </m:ctrlPr>
                        </m:fPr>
                        <m:num>
                          <m:r>
                            <a:rPr lang="en-US" altLang="zh-CN" sz="2400" i="1">
                              <a:solidFill>
                                <a:srgbClr val="002060"/>
                              </a:solidFill>
                              <a:latin typeface="Cambria Math" panose="02040503050406030204" pitchFamily="18" charset="0"/>
                            </a:rPr>
                            <m:t>𝑈</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𝑧</m:t>
                              </m:r>
                            </m:e>
                          </m:d>
                        </m:num>
                        <m:den>
                          <m:r>
                            <a:rPr lang="en-US" altLang="zh-CN" sz="2400" i="1">
                              <a:solidFill>
                                <a:srgbClr val="002060"/>
                              </a:solidFill>
                              <a:latin typeface="Cambria Math" panose="02040503050406030204" pitchFamily="18" charset="0"/>
                            </a:rPr>
                            <m:t>𝐸</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𝑧</m:t>
                              </m:r>
                            </m:e>
                          </m:d>
                        </m:den>
                      </m:f>
                      <m:r>
                        <a:rPr lang="en-US" altLang="zh-CN" sz="2400" i="1">
                          <a:solidFill>
                            <a:srgbClr val="002060"/>
                          </a:solidFill>
                          <a:latin typeface="Cambria Math" panose="02040503050406030204" pitchFamily="18" charset="0"/>
                        </a:rPr>
                        <m:t>=</m:t>
                      </m:r>
                      <m:f>
                        <m:fPr>
                          <m:ctrlPr>
                            <a:rPr lang="en-US" altLang="zh-CN" sz="2400" i="1">
                              <a:solidFill>
                                <a:srgbClr val="002060"/>
                              </a:solidFill>
                              <a:latin typeface="Cambria Math" panose="02040503050406030204" pitchFamily="18" charset="0"/>
                            </a:rPr>
                          </m:ctrlPr>
                        </m:fPr>
                        <m:num>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𝑏</m:t>
                              </m:r>
                            </m:e>
                            <m:sub>
                              <m:r>
                                <a:rPr lang="en-US" altLang="zh-CN" sz="2400" i="1">
                                  <a:solidFill>
                                    <a:srgbClr val="002060"/>
                                  </a:solidFill>
                                  <a:latin typeface="Cambria Math" panose="02040503050406030204" pitchFamily="18" charset="0"/>
                                </a:rPr>
                                <m:t>0</m:t>
                              </m:r>
                            </m:sub>
                          </m:sSub>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𝑏</m:t>
                              </m:r>
                            </m:e>
                            <m:sub>
                              <m:r>
                                <a:rPr lang="en-US" altLang="zh-CN" sz="2400" i="1">
                                  <a:solidFill>
                                    <a:srgbClr val="002060"/>
                                  </a:solidFill>
                                  <a:latin typeface="Cambria Math" panose="02040503050406030204" pitchFamily="18" charset="0"/>
                                </a:rPr>
                                <m:t>1</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−1</m:t>
                              </m:r>
                            </m:sup>
                          </m:sSup>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𝑏</m:t>
                              </m:r>
                            </m:e>
                            <m:sub>
                              <m:r>
                                <a:rPr lang="en-US" altLang="zh-CN" sz="2400" i="1">
                                  <a:solidFill>
                                    <a:srgbClr val="002060"/>
                                  </a:solidFill>
                                  <a:latin typeface="Cambria Math" panose="02040503050406030204" pitchFamily="18" charset="0"/>
                                </a:rPr>
                                <m:t>𝑚</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𝑚</m:t>
                              </m:r>
                            </m:sup>
                          </m:sSup>
                        </m:num>
                        <m:den>
                          <m:r>
                            <a:rPr lang="en-US" altLang="zh-CN" sz="2400" i="1">
                              <a:solidFill>
                                <a:srgbClr val="002060"/>
                              </a:solidFill>
                              <a:latin typeface="Cambria Math" panose="02040503050406030204" pitchFamily="18" charset="0"/>
                            </a:rPr>
                            <m:t>1+</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𝑎</m:t>
                              </m:r>
                            </m:e>
                            <m:sub>
                              <m:r>
                                <a:rPr lang="en-US" altLang="zh-CN" sz="2400" i="1">
                                  <a:solidFill>
                                    <a:srgbClr val="002060"/>
                                  </a:solidFill>
                                  <a:latin typeface="Cambria Math" panose="02040503050406030204" pitchFamily="18" charset="0"/>
                                </a:rPr>
                                <m:t>1</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−1</m:t>
                              </m:r>
                            </m:sup>
                          </m:sSup>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𝑎</m:t>
                              </m:r>
                            </m:e>
                            <m:sub>
                              <m:r>
                                <a:rPr lang="en-US" altLang="zh-CN" sz="2400" i="1">
                                  <a:solidFill>
                                    <a:srgbClr val="002060"/>
                                  </a:solidFill>
                                  <a:latin typeface="Cambria Math" panose="02040503050406030204" pitchFamily="18" charset="0"/>
                                </a:rPr>
                                <m:t>𝑛</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𝑛</m:t>
                              </m:r>
                            </m:sup>
                          </m:sSup>
                        </m:den>
                      </m:f>
                    </m:oMath>
                  </m:oMathPara>
                </a14:m>
                <a:endParaRPr lang="zh-CN" altLang="en-US" sz="2400" b="1" dirty="0">
                  <a:solidFill>
                    <a:srgbClr val="002060"/>
                  </a:solidFill>
                  <a:latin typeface="+mn-ea"/>
                </a:endParaRPr>
              </a:p>
              <a:p>
                <a:pPr eaLnBrk="1" hangingPunct="1">
                  <a:spcBef>
                    <a:spcPct val="0"/>
                  </a:spcBef>
                  <a:buFont typeface="Wingdings" pitchFamily="2" charset="2"/>
                  <a:buNone/>
                </a:pPr>
                <a:endParaRPr lang="en-US" altLang="zh-CN" sz="2400" b="1" dirty="0">
                  <a:solidFill>
                    <a:srgbClr val="002060"/>
                  </a:solidFill>
                  <a:latin typeface="+mn-ea"/>
                </a:endParaRPr>
              </a:p>
              <a:p>
                <a:pPr eaLnBrk="1" hangingPunct="1">
                  <a:spcBef>
                    <a:spcPct val="0"/>
                  </a:spcBef>
                  <a:buNone/>
                </a:pPr>
                <a:r>
                  <a:rPr lang="en-US" altLang="zh-CN" sz="2400" b="1" dirty="0">
                    <a:solidFill>
                      <a:srgbClr val="002060"/>
                    </a:solidFill>
                    <a:latin typeface="+mn-ea"/>
                  </a:rPr>
                  <a:t>	</a:t>
                </a:r>
                <a14:m>
                  <m:oMath xmlns:m="http://schemas.openxmlformats.org/officeDocument/2006/math">
                    <m:r>
                      <a:rPr lang="en-US" altLang="zh-CN" sz="2400" b="0" i="1" smtClean="0">
                        <a:solidFill>
                          <a:srgbClr val="002060"/>
                        </a:solidFill>
                        <a:latin typeface="Cambria Math" panose="02040503050406030204" pitchFamily="18" charset="0"/>
                      </a:rPr>
                      <m:t>𝑈</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𝑧</m:t>
                        </m:r>
                      </m:e>
                    </m:d>
                    <m:r>
                      <a:rPr lang="en-US" altLang="zh-CN" sz="2400" b="0" i="1" smtClean="0">
                        <a:solidFill>
                          <a:srgbClr val="002060"/>
                        </a:solidFill>
                        <a:latin typeface="Cambria Math" panose="02040503050406030204" pitchFamily="18" charset="0"/>
                      </a:rPr>
                      <m:t>=</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𝑎</m:t>
                            </m:r>
                          </m:e>
                          <m:sub>
                            <m:r>
                              <a:rPr lang="en-US" altLang="zh-CN" sz="2400" b="0" i="1" smtClean="0">
                                <a:solidFill>
                                  <a:srgbClr val="002060"/>
                                </a:solidFill>
                                <a:latin typeface="Cambria Math" panose="02040503050406030204" pitchFamily="18" charset="0"/>
                              </a:rPr>
                              <m:t>1</m:t>
                            </m:r>
                          </m:sub>
                        </m:sSub>
                        <m:sSup>
                          <m:sSupPr>
                            <m:ctrlPr>
                              <a:rPr lang="en-US" altLang="zh-CN" sz="2400" b="0" i="1" smtClean="0">
                                <a:solidFill>
                                  <a:srgbClr val="002060"/>
                                </a:solidFill>
                                <a:latin typeface="Cambria Math" panose="02040503050406030204" pitchFamily="18" charset="0"/>
                              </a:rPr>
                            </m:ctrlPr>
                          </m:sSupPr>
                          <m:e>
                            <m:r>
                              <a:rPr lang="en-US" altLang="zh-CN" sz="2400" b="0" i="1" smtClean="0">
                                <a:solidFill>
                                  <a:srgbClr val="002060"/>
                                </a:solidFill>
                                <a:latin typeface="Cambria Math" panose="02040503050406030204" pitchFamily="18" charset="0"/>
                              </a:rPr>
                              <m:t>𝑧</m:t>
                            </m:r>
                          </m:e>
                          <m:sup>
                            <m:r>
                              <a:rPr lang="en-US" altLang="zh-CN" sz="2400" b="0" i="1" smtClean="0">
                                <a:solidFill>
                                  <a:srgbClr val="002060"/>
                                </a:solidFill>
                                <a:latin typeface="Cambria Math" panose="02040503050406030204" pitchFamily="18" charset="0"/>
                              </a:rPr>
                              <m:t>−1</m:t>
                            </m:r>
                          </m:sup>
                        </m:sSup>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𝑎</m:t>
                            </m:r>
                          </m:e>
                          <m:sub>
                            <m:r>
                              <a:rPr lang="en-US" altLang="zh-CN" sz="2400" b="0" i="1" smtClean="0">
                                <a:solidFill>
                                  <a:srgbClr val="002060"/>
                                </a:solidFill>
                                <a:latin typeface="Cambria Math" panose="02040503050406030204" pitchFamily="18" charset="0"/>
                              </a:rPr>
                              <m:t>2</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2</m:t>
                            </m:r>
                          </m:sup>
                        </m:sSup>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ea typeface="Cambria Math" panose="02040503050406030204" pitchFamily="18" charset="0"/>
                          </a:rPr>
                          <m:t>⋯</m:t>
                        </m:r>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𝑎</m:t>
                            </m:r>
                          </m:e>
                          <m:sub>
                            <m:r>
                              <a:rPr lang="en-US" altLang="zh-CN" sz="2400" b="0" i="1" smtClean="0">
                                <a:solidFill>
                                  <a:srgbClr val="002060"/>
                                </a:solidFill>
                                <a:latin typeface="Cambria Math" panose="02040503050406030204" pitchFamily="18" charset="0"/>
                              </a:rPr>
                              <m:t>𝑛</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𝑛</m:t>
                            </m:r>
                          </m:sup>
                        </m:sSup>
                      </m:e>
                    </m:d>
                    <m:r>
                      <a:rPr lang="en-US" altLang="zh-CN" sz="2400" b="0" i="1" smtClean="0">
                        <a:solidFill>
                          <a:srgbClr val="002060"/>
                        </a:solidFill>
                        <a:latin typeface="Cambria Math" panose="02040503050406030204" pitchFamily="18" charset="0"/>
                      </a:rPr>
                      <m:t>𝑈</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𝑧</m:t>
                        </m:r>
                      </m:e>
                    </m:d>
                    <m:r>
                      <a:rPr lang="en-US" altLang="zh-CN" sz="2400" b="0" i="1" smtClean="0">
                        <a:solidFill>
                          <a:srgbClr val="002060"/>
                        </a:solidFill>
                        <a:latin typeface="Cambria Math" panose="02040503050406030204" pitchFamily="18" charset="0"/>
                      </a:rPr>
                      <m:t>+</m:t>
                    </m:r>
                    <m:d>
                      <m:dPr>
                        <m:ctrlPr>
                          <a:rPr lang="en-US" altLang="zh-CN" sz="2400" i="1">
                            <a:solidFill>
                              <a:srgbClr val="002060"/>
                            </a:solidFill>
                            <a:latin typeface="Cambria Math" panose="02040503050406030204" pitchFamily="18" charset="0"/>
                          </a:rPr>
                        </m:ctrlPr>
                      </m:dPr>
                      <m:e>
                        <m:sSub>
                          <m:sSubPr>
                            <m:ctrlPr>
                              <a:rPr lang="en-US" altLang="zh-CN" sz="240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𝑏</m:t>
                            </m:r>
                          </m:e>
                          <m:sub>
                            <m:r>
                              <a:rPr lang="en-US" altLang="zh-CN" sz="2400" b="0" i="1" smtClean="0">
                                <a:solidFill>
                                  <a:srgbClr val="002060"/>
                                </a:solidFill>
                                <a:latin typeface="Cambria Math" panose="02040503050406030204" pitchFamily="18" charset="0"/>
                              </a:rPr>
                              <m:t>0</m:t>
                            </m:r>
                          </m:sub>
                        </m:sSub>
                        <m:r>
                          <a:rPr lang="en-US" altLang="zh-CN" sz="2400" b="0" i="1" smtClean="0">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𝑏</m:t>
                            </m:r>
                          </m:e>
                          <m:sub>
                            <m:r>
                              <a:rPr lang="en-US" altLang="zh-CN" sz="2400" i="1">
                                <a:solidFill>
                                  <a:srgbClr val="002060"/>
                                </a:solidFill>
                                <a:latin typeface="Cambria Math" panose="02040503050406030204" pitchFamily="18" charset="0"/>
                              </a:rPr>
                              <m:t>1</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−1</m:t>
                            </m:r>
                          </m:sup>
                        </m:sSup>
                        <m:r>
                          <a:rPr lang="en-US" altLang="zh-CN" sz="2400" b="0" i="1" smtClean="0">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𝑏</m:t>
                            </m:r>
                          </m:e>
                          <m:sub>
                            <m:r>
                              <a:rPr lang="en-US" altLang="zh-CN" sz="2400" i="1">
                                <a:solidFill>
                                  <a:srgbClr val="002060"/>
                                </a:solidFill>
                                <a:latin typeface="Cambria Math" panose="02040503050406030204" pitchFamily="18" charset="0"/>
                              </a:rPr>
                              <m:t>2</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−2</m:t>
                            </m:r>
                          </m:sup>
                        </m:sSup>
                        <m:r>
                          <a:rPr lang="en-US" altLang="zh-CN" sz="2400" b="0" i="1" smtClean="0">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m:t>
                        </m:r>
                        <m:r>
                          <a:rPr lang="en-US" altLang="zh-CN" sz="2400" b="0" i="1" smtClean="0">
                            <a:solidFill>
                              <a:srgbClr val="002060"/>
                            </a:solidFill>
                            <a:latin typeface="Cambria Math" panose="02040503050406030204" pitchFamily="18" charset="0"/>
                            <a:ea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𝑏</m:t>
                            </m:r>
                          </m:e>
                          <m:sub>
                            <m:r>
                              <a:rPr lang="en-US" altLang="zh-CN" sz="2400" b="0" i="1" smtClean="0">
                                <a:solidFill>
                                  <a:srgbClr val="002060"/>
                                </a:solidFill>
                                <a:latin typeface="Cambria Math" panose="02040503050406030204" pitchFamily="18" charset="0"/>
                              </a:rPr>
                              <m:t>𝑚</m:t>
                            </m:r>
                          </m:sub>
                        </m:sSub>
                        <m:sSup>
                          <m:sSupPr>
                            <m:ctrlPr>
                              <a:rPr lang="en-US" altLang="zh-CN" sz="2400" i="1">
                                <a:solidFill>
                                  <a:srgbClr val="002060"/>
                                </a:solidFill>
                                <a:latin typeface="Cambria Math" panose="02040503050406030204" pitchFamily="18" charset="0"/>
                              </a:rPr>
                            </m:ctrlPr>
                          </m:sSupPr>
                          <m:e>
                            <m:r>
                              <a:rPr lang="en-US" altLang="zh-CN" sz="2400" i="1">
                                <a:solidFill>
                                  <a:srgbClr val="002060"/>
                                </a:solidFill>
                                <a:latin typeface="Cambria Math" panose="02040503050406030204" pitchFamily="18" charset="0"/>
                              </a:rPr>
                              <m:t>𝑧</m:t>
                            </m:r>
                          </m:e>
                          <m:sup>
                            <m:r>
                              <a:rPr lang="en-US" altLang="zh-CN" sz="2400" i="1">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𝑚</m:t>
                            </m:r>
                          </m:sup>
                        </m:sSup>
                      </m:e>
                    </m:d>
                    <m:r>
                      <a:rPr lang="en-US" altLang="zh-CN" sz="2400" b="0" i="1" smtClean="0">
                        <a:solidFill>
                          <a:srgbClr val="002060"/>
                        </a:solidFill>
                        <a:latin typeface="Cambria Math" panose="02040503050406030204" pitchFamily="18" charset="0"/>
                      </a:rPr>
                      <m:t>𝐸</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𝑧</m:t>
                        </m:r>
                      </m:e>
                    </m:d>
                  </m:oMath>
                </a14:m>
                <a:endParaRPr lang="zh-CN" altLang="en-US" sz="2400" b="1" dirty="0">
                  <a:solidFill>
                    <a:srgbClr val="002060"/>
                  </a:solidFill>
                  <a:latin typeface="+mn-ea"/>
                </a:endParaRPr>
              </a:p>
              <a:p>
                <a:pPr eaLnBrk="1" hangingPunct="1">
                  <a:spcBef>
                    <a:spcPct val="0"/>
                  </a:spcBef>
                  <a:buFont typeface="Wingdings" pitchFamily="2" charset="2"/>
                  <a:buNone/>
                </a:pPr>
                <a:endParaRPr lang="zh-CN" altLang="en-US" sz="2400" b="1" dirty="0">
                  <a:latin typeface="+mn-ea"/>
                </a:endParaRPr>
              </a:p>
              <a:p>
                <a:pPr eaLnBrk="1" hangingPunct="1">
                  <a:spcBef>
                    <a:spcPct val="0"/>
                  </a:spcBef>
                  <a:buSzPct val="100000"/>
                  <a:buFont typeface="Wingdings" panose="05000000000000000000" pitchFamily="2" charset="2"/>
                  <a:buChar char="Ø"/>
                </a:pPr>
                <a:r>
                  <a:rPr lang="zh-CN" altLang="en-US" sz="2400" b="1" dirty="0" smtClean="0">
                    <a:solidFill>
                      <a:srgbClr val="002060"/>
                    </a:solidFill>
                    <a:latin typeface="+mn-ea"/>
                  </a:rPr>
                  <a:t>用时域表示为：</a:t>
                </a:r>
                <a:r>
                  <a:rPr lang="en-US" altLang="zh-CN" sz="2400" i="1" dirty="0">
                    <a:solidFill>
                      <a:srgbClr val="002060"/>
                    </a:solidFill>
                  </a:rPr>
                  <a:t> </a:t>
                </a:r>
              </a:p>
              <a:p>
                <a:pPr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𝑢</m:t>
                      </m:r>
                      <m:d>
                        <m:dPr>
                          <m:ctrlPr>
                            <a:rPr lang="en-US" altLang="zh-CN" sz="2400" b="0" i="1" smtClean="0">
                              <a:solidFill>
                                <a:srgbClr val="FF0000"/>
                              </a:solidFill>
                              <a:latin typeface="Cambria Math" panose="02040503050406030204" pitchFamily="18" charset="0"/>
                            </a:rPr>
                          </m:ctrlPr>
                        </m:dPr>
                        <m:e>
                          <m:r>
                            <a:rPr lang="en-US" altLang="zh-CN" sz="2400" b="0" i="1" smtClean="0">
                              <a:solidFill>
                                <a:srgbClr val="FF0000"/>
                              </a:solidFill>
                              <a:latin typeface="Cambria Math" panose="02040503050406030204" pitchFamily="18" charset="0"/>
                            </a:rPr>
                            <m:t>𝑘</m:t>
                          </m:r>
                        </m:e>
                      </m:d>
                      <m:r>
                        <a:rPr lang="en-US" altLang="zh-CN" sz="2400" i="1">
                          <a:solidFill>
                            <a:srgbClr val="FF000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𝑎</m:t>
                          </m:r>
                        </m:e>
                        <m:sub>
                          <m:r>
                            <a:rPr lang="en-US" altLang="zh-CN" sz="2400" b="0" i="1" smtClean="0">
                              <a:solidFill>
                                <a:srgbClr val="002060"/>
                              </a:solidFill>
                              <a:latin typeface="Cambria Math" panose="02040503050406030204" pitchFamily="18" charset="0"/>
                            </a:rPr>
                            <m:t>1</m:t>
                          </m:r>
                        </m:sub>
                      </m:sSub>
                      <m:r>
                        <a:rPr lang="en-US" altLang="zh-CN" sz="2400" b="0" i="1" smtClean="0">
                          <a:solidFill>
                            <a:srgbClr val="002060"/>
                          </a:solidFill>
                          <a:latin typeface="Cambria Math" panose="02040503050406030204" pitchFamily="18" charset="0"/>
                        </a:rPr>
                        <m:t>𝑢</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𝑘</m:t>
                          </m:r>
                          <m:r>
                            <a:rPr lang="en-US" altLang="zh-CN" sz="2400" b="0" i="1" smtClean="0">
                              <a:solidFill>
                                <a:srgbClr val="002060"/>
                              </a:solidFill>
                              <a:latin typeface="Cambria Math" panose="02040503050406030204" pitchFamily="18" charset="0"/>
                            </a:rPr>
                            <m:t>−1</m:t>
                          </m:r>
                        </m:e>
                      </m:d>
                      <m:r>
                        <a:rPr lang="en-US" altLang="zh-CN" sz="2400" b="0" i="1" smtClean="0">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𝑎</m:t>
                          </m:r>
                        </m:e>
                        <m:sub>
                          <m:r>
                            <a:rPr lang="en-US" altLang="zh-CN" sz="2400" b="0" i="1" smtClean="0">
                              <a:solidFill>
                                <a:srgbClr val="002060"/>
                              </a:solidFill>
                              <a:latin typeface="Cambria Math" panose="02040503050406030204" pitchFamily="18" charset="0"/>
                            </a:rPr>
                            <m:t>2</m:t>
                          </m:r>
                        </m:sub>
                      </m:sSub>
                      <m:r>
                        <a:rPr lang="en-US" altLang="zh-CN" sz="2400" i="1">
                          <a:solidFill>
                            <a:srgbClr val="002060"/>
                          </a:solidFill>
                          <a:latin typeface="Cambria Math" panose="02040503050406030204" pitchFamily="18" charset="0"/>
                        </a:rPr>
                        <m:t>𝑢</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−2</m:t>
                          </m:r>
                        </m:e>
                      </m:d>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ea typeface="Cambria Math" panose="02040503050406030204" pitchFamily="18" charset="0"/>
                        </a:rPr>
                        <m:t>⋯</m:t>
                      </m:r>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𝑎</m:t>
                          </m:r>
                        </m:e>
                        <m:sub>
                          <m:r>
                            <a:rPr lang="en-US" altLang="zh-CN" sz="2400" b="0" i="1" smtClean="0">
                              <a:solidFill>
                                <a:srgbClr val="002060"/>
                              </a:solidFill>
                              <a:latin typeface="Cambria Math" panose="02040503050406030204" pitchFamily="18" charset="0"/>
                            </a:rPr>
                            <m:t>𝑛</m:t>
                          </m:r>
                        </m:sub>
                      </m:sSub>
                      <m:r>
                        <a:rPr lang="en-US" altLang="zh-CN" sz="2400" i="1">
                          <a:solidFill>
                            <a:srgbClr val="002060"/>
                          </a:solidFill>
                          <a:latin typeface="Cambria Math" panose="02040503050406030204" pitchFamily="18" charset="0"/>
                        </a:rPr>
                        <m:t>𝑢</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𝑛</m:t>
                          </m:r>
                        </m:e>
                      </m:d>
                    </m:oMath>
                  </m:oMathPara>
                </a14:m>
                <a:endParaRPr lang="en-US" altLang="zh-CN" sz="2400" i="1" dirty="0">
                  <a:solidFill>
                    <a:srgbClr val="002060"/>
                  </a:solidFill>
                  <a:latin typeface="Cambria Math" panose="02040503050406030204" pitchFamily="18" charset="0"/>
                </a:endParaRPr>
              </a:p>
              <a:p>
                <a:pPr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𝑏</m:t>
                          </m:r>
                        </m:e>
                        <m:sub>
                          <m:r>
                            <a:rPr lang="en-US" altLang="zh-CN" sz="2400" b="0" i="1" smtClean="0">
                              <a:solidFill>
                                <a:srgbClr val="002060"/>
                              </a:solidFill>
                              <a:latin typeface="Cambria Math" panose="02040503050406030204" pitchFamily="18" charset="0"/>
                            </a:rPr>
                            <m:t>0</m:t>
                          </m:r>
                        </m:sub>
                      </m:sSub>
                      <m:r>
                        <a:rPr lang="en-US" altLang="zh-CN" sz="2400" b="0" i="1" smtClean="0">
                          <a:solidFill>
                            <a:srgbClr val="002060"/>
                          </a:solidFill>
                          <a:latin typeface="Cambria Math" panose="02040503050406030204" pitchFamily="18" charset="0"/>
                        </a:rPr>
                        <m:t>𝑒</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𝑘</m:t>
                          </m:r>
                        </m:e>
                      </m:d>
                      <m:r>
                        <a:rPr lang="en-US" altLang="zh-CN" sz="2400" b="0" i="1" smtClean="0">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𝑏</m:t>
                          </m:r>
                        </m:e>
                        <m:sub>
                          <m:r>
                            <a:rPr lang="en-US" altLang="zh-CN" sz="2400" b="0" i="1" smtClean="0">
                              <a:solidFill>
                                <a:srgbClr val="002060"/>
                              </a:solidFill>
                              <a:latin typeface="Cambria Math" panose="02040503050406030204" pitchFamily="18" charset="0"/>
                            </a:rPr>
                            <m:t>1</m:t>
                          </m:r>
                        </m:sub>
                      </m:sSub>
                      <m:r>
                        <a:rPr lang="en-US" altLang="zh-CN" sz="2400" i="1">
                          <a:solidFill>
                            <a:srgbClr val="002060"/>
                          </a:solidFill>
                          <a:latin typeface="Cambria Math" panose="02040503050406030204" pitchFamily="18" charset="0"/>
                        </a:rPr>
                        <m:t>𝑒</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r>
                            <a:rPr lang="en-US" altLang="zh-CN" sz="2400" b="0" i="1" smtClean="0">
                              <a:solidFill>
                                <a:srgbClr val="002060"/>
                              </a:solidFill>
                              <a:latin typeface="Cambria Math" panose="02040503050406030204" pitchFamily="18" charset="0"/>
                            </a:rPr>
                            <m:t>−1</m:t>
                          </m:r>
                        </m:e>
                      </m:d>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ea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𝑏</m:t>
                          </m:r>
                        </m:e>
                        <m:sub>
                          <m:r>
                            <a:rPr lang="en-US" altLang="zh-CN" sz="2400" b="0" i="1" smtClean="0">
                              <a:solidFill>
                                <a:srgbClr val="002060"/>
                              </a:solidFill>
                              <a:latin typeface="Cambria Math" panose="02040503050406030204" pitchFamily="18" charset="0"/>
                            </a:rPr>
                            <m:t>𝑚</m:t>
                          </m:r>
                        </m:sub>
                      </m:sSub>
                      <m:r>
                        <a:rPr lang="en-US" altLang="zh-CN" sz="2400" i="1">
                          <a:solidFill>
                            <a:srgbClr val="002060"/>
                          </a:solidFill>
                          <a:latin typeface="Cambria Math" panose="02040503050406030204" pitchFamily="18" charset="0"/>
                        </a:rPr>
                        <m:t>𝑒</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𝑚</m:t>
                          </m:r>
                        </m:e>
                      </m:d>
                    </m:oMath>
                  </m:oMathPara>
                </a14:m>
                <a:endParaRPr kumimoji="0" lang="en-US" altLang="zh-CN" sz="2800" b="1" i="1" dirty="0">
                  <a:solidFill>
                    <a:srgbClr val="002060"/>
                  </a:solidFill>
                  <a:latin typeface="+mn-ea"/>
                </a:endParaRPr>
              </a:p>
            </p:txBody>
          </p:sp>
        </mc:Choice>
        <mc:Fallback xmlns="">
          <p:sp>
            <p:nvSpPr>
              <p:cNvPr id="39938" name="Rectangle 3"/>
              <p:cNvSpPr>
                <a:spLocks noGrp="1" noRot="1" noChangeAspect="1" noMove="1" noResize="1" noEditPoints="1" noAdjustHandles="1" noChangeArrowheads="1" noChangeShapeType="1" noTextEdit="1"/>
              </p:cNvSpPr>
              <p:nvPr>
                <p:ph type="body" sz="half" idx="1"/>
              </p:nvPr>
            </p:nvSpPr>
            <p:spPr>
              <a:xfrm>
                <a:off x="251520" y="908721"/>
                <a:ext cx="8640960" cy="5256584"/>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2640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323528" y="1484784"/>
            <a:ext cx="8569325" cy="3313112"/>
          </a:xfrm>
        </p:spPr>
        <p:txBody>
          <a:bodyPr/>
          <a:lstStyle/>
          <a:p>
            <a:pPr eaLnBrk="1" hangingPunct="1">
              <a:spcBef>
                <a:spcPct val="40000"/>
              </a:spcBef>
              <a:buFont typeface="Wingdings" pitchFamily="2" charset="2"/>
              <a:buNone/>
            </a:pPr>
            <a:r>
              <a:rPr lang="zh-CN" altLang="en-US" sz="2400" b="1" dirty="0">
                <a:solidFill>
                  <a:srgbClr val="C00000"/>
                </a:solidFill>
                <a:latin typeface="+mn-ea"/>
              </a:rPr>
              <a:t>	第四步：数字仿真验证控制品质</a:t>
            </a:r>
            <a:endParaRPr lang="en-US" altLang="zh-CN" sz="2400" b="1" dirty="0">
              <a:solidFill>
                <a:srgbClr val="C00000"/>
              </a:solidFill>
              <a:latin typeface="+mn-ea"/>
            </a:endParaRPr>
          </a:p>
          <a:p>
            <a:pPr eaLnBrk="1" hangingPunct="1">
              <a:spcBef>
                <a:spcPct val="40000"/>
              </a:spcBef>
              <a:buFont typeface="Wingdings" pitchFamily="2" charset="2"/>
              <a:buNone/>
            </a:pPr>
            <a:endParaRPr lang="zh-CN" altLang="en-US" sz="2400" b="1" dirty="0">
              <a:solidFill>
                <a:srgbClr val="C00000"/>
              </a:solidFill>
              <a:latin typeface="+mn-ea"/>
            </a:endParaRPr>
          </a:p>
          <a:p>
            <a:pPr eaLnBrk="1" hangingPunct="1">
              <a:spcBef>
                <a:spcPct val="40000"/>
              </a:spcBef>
              <a:buFont typeface="Wingdings" panose="05000000000000000000" pitchFamily="2" charset="2"/>
              <a:buChar char="p"/>
            </a:pPr>
            <a:r>
              <a:rPr lang="zh-CN" altLang="en-US" sz="2400" b="1" dirty="0">
                <a:solidFill>
                  <a:srgbClr val="002060"/>
                </a:solidFill>
                <a:latin typeface="+mn-ea"/>
              </a:rPr>
              <a:t>控制器</a:t>
            </a:r>
            <a:r>
              <a:rPr lang="en-US" altLang="zh-CN" sz="2400" b="1" i="1" dirty="0">
                <a:solidFill>
                  <a:srgbClr val="002060"/>
                </a:solidFill>
                <a:latin typeface="+mn-ea"/>
              </a:rPr>
              <a:t>D</a:t>
            </a:r>
            <a:r>
              <a:rPr lang="en-US" altLang="zh-CN" sz="2400" b="1" dirty="0">
                <a:solidFill>
                  <a:srgbClr val="002060"/>
                </a:solidFill>
                <a:latin typeface="+mn-ea"/>
              </a:rPr>
              <a:t>(</a:t>
            </a:r>
            <a:r>
              <a:rPr lang="en-US" altLang="zh-CN" sz="2400" b="1" i="1" dirty="0">
                <a:solidFill>
                  <a:srgbClr val="002060"/>
                </a:solidFill>
                <a:latin typeface="+mn-ea"/>
              </a:rPr>
              <a:t>z</a:t>
            </a:r>
            <a:r>
              <a:rPr lang="en-US" altLang="zh-CN" sz="2400" b="1" dirty="0">
                <a:solidFill>
                  <a:srgbClr val="002060"/>
                </a:solidFill>
                <a:latin typeface="+mn-ea"/>
              </a:rPr>
              <a:t>)</a:t>
            </a:r>
            <a:r>
              <a:rPr lang="zh-CN" altLang="en-US" sz="2400" b="1" dirty="0">
                <a:solidFill>
                  <a:srgbClr val="002060"/>
                </a:solidFill>
                <a:latin typeface="+mn-ea"/>
              </a:rPr>
              <a:t>设计完并求出控制算法后，须对设计的计算机控制系统检验其闭环特性是否符合设计要求。</a:t>
            </a:r>
            <a:endParaRPr lang="en-US" altLang="zh-CN" sz="2400" b="1" dirty="0">
              <a:solidFill>
                <a:srgbClr val="002060"/>
              </a:solidFill>
              <a:latin typeface="+mn-ea"/>
            </a:endParaRPr>
          </a:p>
          <a:p>
            <a:pPr eaLnBrk="1" hangingPunct="1">
              <a:spcBef>
                <a:spcPct val="40000"/>
              </a:spcBef>
              <a:buFont typeface="Wingdings" panose="05000000000000000000" pitchFamily="2" charset="2"/>
              <a:buChar char="p"/>
            </a:pPr>
            <a:endParaRPr lang="en-US" altLang="zh-CN" sz="2400" b="1" dirty="0">
              <a:solidFill>
                <a:srgbClr val="002060"/>
              </a:solidFill>
              <a:latin typeface="+mn-ea"/>
            </a:endParaRPr>
          </a:p>
          <a:p>
            <a:pPr eaLnBrk="1" hangingPunct="1">
              <a:spcBef>
                <a:spcPct val="40000"/>
              </a:spcBef>
              <a:buFont typeface="Wingdings" panose="05000000000000000000" pitchFamily="2" charset="2"/>
              <a:buChar char="p"/>
            </a:pPr>
            <a:r>
              <a:rPr lang="zh-CN" altLang="en-US" sz="2400" b="1" dirty="0">
                <a:solidFill>
                  <a:srgbClr val="002060"/>
                </a:solidFill>
                <a:latin typeface="+mn-ea"/>
              </a:rPr>
              <a:t>一般通过计算机控制系统的数字仿真（如采用</a:t>
            </a:r>
            <a:r>
              <a:rPr lang="en-US" altLang="zh-CN" sz="2400" b="1" dirty="0">
                <a:solidFill>
                  <a:srgbClr val="002060"/>
                </a:solidFill>
                <a:latin typeface="+mn-ea"/>
              </a:rPr>
              <a:t>MATLAB</a:t>
            </a:r>
            <a:r>
              <a:rPr lang="zh-CN" altLang="en-US" sz="2400" b="1" dirty="0">
                <a:solidFill>
                  <a:srgbClr val="002060"/>
                </a:solidFill>
                <a:latin typeface="+mn-ea"/>
              </a:rPr>
              <a:t>仿真）来验证，如果满足设计要求设计结束，否则应修改设计</a:t>
            </a:r>
            <a:r>
              <a:rPr lang="zh-CN" altLang="en-US" sz="2400" b="1" dirty="0">
                <a:solidFill>
                  <a:schemeClr val="bg2">
                    <a:lumMod val="75000"/>
                    <a:lumOff val="25000"/>
                  </a:schemeClr>
                </a:solidFill>
                <a:latin typeface="+mn-ea"/>
              </a:rPr>
              <a:t>。</a:t>
            </a:r>
          </a:p>
          <a:p>
            <a:pPr algn="just" eaLnBrk="1" hangingPunct="1">
              <a:spcBef>
                <a:spcPct val="40000"/>
              </a:spcBef>
              <a:buSzPct val="70000"/>
              <a:buFont typeface="Wingdings" pitchFamily="2" charset="2"/>
              <a:buNone/>
            </a:pPr>
            <a:r>
              <a:rPr lang="zh-CN" altLang="en-US" sz="2800" b="1" dirty="0">
                <a:ea typeface="楷体_GB2312" pitchFamily="49" charset="-122"/>
              </a:rPr>
              <a:t>	</a:t>
            </a:r>
            <a:endParaRPr lang="zh-CN" altLang="en-US" sz="2800" b="1" dirty="0">
              <a:solidFill>
                <a:schemeClr val="folHlink"/>
              </a:solidFill>
              <a:ea typeface="楷体_GB2312" pitchFamily="49" charset="-122"/>
            </a:endParaRPr>
          </a:p>
        </p:txBody>
      </p:sp>
    </p:spTree>
    <p:extLst>
      <p:ext uri="{BB962C8B-B14F-4D97-AF65-F5344CB8AC3E}">
        <p14:creationId xmlns:p14="http://schemas.microsoft.com/office/powerpoint/2010/main" val="2294545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323528" y="1484784"/>
            <a:ext cx="8353053" cy="3456384"/>
          </a:xfrm>
        </p:spPr>
        <p:txBody>
          <a:bodyPr/>
          <a:lstStyle/>
          <a:p>
            <a:pPr eaLnBrk="1" hangingPunct="1">
              <a:spcBef>
                <a:spcPct val="40000"/>
              </a:spcBef>
              <a:buFont typeface="Wingdings" pitchFamily="2" charset="2"/>
              <a:buNone/>
            </a:pPr>
            <a:r>
              <a:rPr lang="zh-CN" altLang="en-US" sz="2400" b="1" dirty="0">
                <a:solidFill>
                  <a:srgbClr val="002060"/>
                </a:solidFill>
                <a:latin typeface="+mn-ea"/>
              </a:rPr>
              <a:t>	以上方法是针对系统的被控对象数学模型清楚，即已知被控对象的传递函数</a:t>
            </a:r>
            <a:r>
              <a:rPr lang="en-US" altLang="zh-CN" sz="2400" b="1" i="1" dirty="0">
                <a:solidFill>
                  <a:srgbClr val="002060"/>
                </a:solidFill>
                <a:latin typeface="+mn-ea"/>
              </a:rPr>
              <a:t>G</a:t>
            </a:r>
            <a:r>
              <a:rPr lang="en-US" altLang="zh-CN" sz="2400" b="1" dirty="0">
                <a:solidFill>
                  <a:srgbClr val="002060"/>
                </a:solidFill>
                <a:latin typeface="+mn-ea"/>
              </a:rPr>
              <a:t>(</a:t>
            </a:r>
            <a:r>
              <a:rPr lang="en-US" altLang="zh-CN" sz="2400" b="1" i="1" dirty="0">
                <a:solidFill>
                  <a:srgbClr val="002060"/>
                </a:solidFill>
                <a:latin typeface="+mn-ea"/>
              </a:rPr>
              <a:t>s</a:t>
            </a:r>
            <a:r>
              <a:rPr lang="en-US" altLang="zh-CN" sz="2400" b="1" dirty="0">
                <a:solidFill>
                  <a:srgbClr val="002060"/>
                </a:solidFill>
                <a:latin typeface="+mn-ea"/>
              </a:rPr>
              <a:t>)</a:t>
            </a:r>
            <a:r>
              <a:rPr lang="zh-CN" altLang="en-US" sz="2400" b="1" dirty="0">
                <a:solidFill>
                  <a:srgbClr val="002060"/>
                </a:solidFill>
                <a:latin typeface="+mn-ea"/>
              </a:rPr>
              <a:t>，按照模拟控制器设计的方法得到数字控制器。</a:t>
            </a:r>
          </a:p>
          <a:p>
            <a:pPr algn="just" eaLnBrk="1" hangingPunct="1">
              <a:spcBef>
                <a:spcPct val="40000"/>
              </a:spcBef>
              <a:buSzPct val="70000"/>
              <a:buFont typeface="Wingdings" pitchFamily="2" charset="2"/>
              <a:buNone/>
            </a:pPr>
            <a:r>
              <a:rPr lang="zh-CN" altLang="en-US" sz="2400" b="1" dirty="0">
                <a:latin typeface="+mn-ea"/>
              </a:rPr>
              <a:t>  </a:t>
            </a:r>
            <a:r>
              <a:rPr lang="zh-CN" altLang="en-US" sz="2400" b="1" dirty="0">
                <a:solidFill>
                  <a:srgbClr val="C00000"/>
                </a:solidFill>
                <a:latin typeface="+mn-ea"/>
              </a:rPr>
              <a:t>主要存在两个问题：</a:t>
            </a:r>
          </a:p>
          <a:p>
            <a:pPr algn="just" eaLnBrk="1" hangingPunct="1">
              <a:spcBef>
                <a:spcPct val="40000"/>
              </a:spcBef>
              <a:buSzPct val="100000"/>
              <a:buFont typeface="Wingdings" panose="05000000000000000000" pitchFamily="2" charset="2"/>
              <a:buChar char="Ø"/>
            </a:pPr>
            <a:r>
              <a:rPr lang="zh-CN" altLang="en-US" sz="2400" b="1" dirty="0">
                <a:solidFill>
                  <a:srgbClr val="002060"/>
                </a:solidFill>
                <a:latin typeface="+mn-ea"/>
              </a:rPr>
              <a:t>被控对象的传递函数</a:t>
            </a:r>
            <a:r>
              <a:rPr lang="en-US" altLang="zh-CN" sz="2400" b="1" i="1" dirty="0">
                <a:solidFill>
                  <a:srgbClr val="002060"/>
                </a:solidFill>
                <a:latin typeface="+mn-ea"/>
              </a:rPr>
              <a:t>G</a:t>
            </a:r>
            <a:r>
              <a:rPr lang="en-US" altLang="zh-CN" sz="2400" b="1" dirty="0">
                <a:solidFill>
                  <a:srgbClr val="002060"/>
                </a:solidFill>
                <a:latin typeface="+mn-ea"/>
              </a:rPr>
              <a:t>(</a:t>
            </a:r>
            <a:r>
              <a:rPr lang="en-US" altLang="zh-CN" sz="2400" b="1" i="1" dirty="0">
                <a:solidFill>
                  <a:srgbClr val="002060"/>
                </a:solidFill>
                <a:latin typeface="+mn-ea"/>
              </a:rPr>
              <a:t>s</a:t>
            </a:r>
            <a:r>
              <a:rPr lang="en-US" altLang="zh-CN" sz="2400" b="1" dirty="0">
                <a:solidFill>
                  <a:srgbClr val="002060"/>
                </a:solidFill>
                <a:latin typeface="+mn-ea"/>
              </a:rPr>
              <a:t>)</a:t>
            </a:r>
            <a:r>
              <a:rPr lang="zh-CN" altLang="en-US" sz="2400" b="1" dirty="0">
                <a:solidFill>
                  <a:srgbClr val="002060"/>
                </a:solidFill>
                <a:latin typeface="+mn-ea"/>
              </a:rPr>
              <a:t>必须已知；</a:t>
            </a:r>
          </a:p>
          <a:p>
            <a:pPr algn="just" eaLnBrk="1" hangingPunct="1">
              <a:spcBef>
                <a:spcPct val="40000"/>
              </a:spcBef>
              <a:buSzPct val="100000"/>
              <a:buFont typeface="Wingdings" panose="05000000000000000000" pitchFamily="2" charset="2"/>
              <a:buChar char="Ø"/>
            </a:pPr>
            <a:r>
              <a:rPr lang="zh-CN" altLang="en-US" sz="2400" b="1" dirty="0">
                <a:solidFill>
                  <a:srgbClr val="002060"/>
                </a:solidFill>
                <a:latin typeface="+mn-ea"/>
              </a:rPr>
              <a:t>从模拟控制器</a:t>
            </a:r>
            <a:r>
              <a:rPr lang="en-US" altLang="zh-CN" sz="2400" b="1" i="1" dirty="0">
                <a:solidFill>
                  <a:srgbClr val="002060"/>
                </a:solidFill>
                <a:latin typeface="+mn-ea"/>
              </a:rPr>
              <a:t>D</a:t>
            </a:r>
            <a:r>
              <a:rPr lang="en-US" altLang="zh-CN" sz="2400" b="1" dirty="0">
                <a:solidFill>
                  <a:srgbClr val="002060"/>
                </a:solidFill>
                <a:latin typeface="+mn-ea"/>
              </a:rPr>
              <a:t>(</a:t>
            </a:r>
            <a:r>
              <a:rPr lang="en-US" altLang="zh-CN" sz="2400" b="1" i="1" dirty="0">
                <a:solidFill>
                  <a:srgbClr val="002060"/>
                </a:solidFill>
                <a:latin typeface="+mn-ea"/>
              </a:rPr>
              <a:t>s</a:t>
            </a:r>
            <a:r>
              <a:rPr lang="en-US" altLang="zh-CN" sz="2400" b="1" dirty="0">
                <a:solidFill>
                  <a:srgbClr val="002060"/>
                </a:solidFill>
                <a:latin typeface="+mn-ea"/>
              </a:rPr>
              <a:t>)</a:t>
            </a:r>
            <a:r>
              <a:rPr lang="zh-CN" altLang="en-US" sz="2400" b="1" dirty="0">
                <a:solidFill>
                  <a:srgbClr val="002060"/>
                </a:solidFill>
                <a:latin typeface="+mn-ea"/>
              </a:rPr>
              <a:t>到数字控制器</a:t>
            </a:r>
            <a:r>
              <a:rPr lang="en-US" altLang="zh-CN" sz="2400" b="1" i="1" dirty="0">
                <a:solidFill>
                  <a:srgbClr val="002060"/>
                </a:solidFill>
                <a:latin typeface="+mn-ea"/>
              </a:rPr>
              <a:t>D</a:t>
            </a:r>
            <a:r>
              <a:rPr lang="en-US" altLang="zh-CN" sz="2400" b="1" dirty="0">
                <a:solidFill>
                  <a:srgbClr val="002060"/>
                </a:solidFill>
                <a:latin typeface="+mn-ea"/>
              </a:rPr>
              <a:t>(</a:t>
            </a:r>
            <a:r>
              <a:rPr lang="en-US" altLang="zh-CN" sz="2400" b="1" i="1" dirty="0">
                <a:solidFill>
                  <a:srgbClr val="002060"/>
                </a:solidFill>
                <a:latin typeface="+mn-ea"/>
              </a:rPr>
              <a:t>z</a:t>
            </a:r>
            <a:r>
              <a:rPr lang="en-US" altLang="zh-CN" sz="2400" b="1" dirty="0">
                <a:solidFill>
                  <a:srgbClr val="002060"/>
                </a:solidFill>
                <a:latin typeface="+mn-ea"/>
              </a:rPr>
              <a:t>)</a:t>
            </a:r>
            <a:r>
              <a:rPr lang="zh-CN" altLang="en-US" sz="2400" b="1" dirty="0">
                <a:solidFill>
                  <a:srgbClr val="002060"/>
                </a:solidFill>
                <a:latin typeface="+mn-ea"/>
              </a:rPr>
              <a:t>的近似存在误差。</a:t>
            </a:r>
          </a:p>
        </p:txBody>
      </p:sp>
    </p:spTree>
    <p:extLst>
      <p:ext uri="{BB962C8B-B14F-4D97-AF65-F5344CB8AC3E}">
        <p14:creationId xmlns:p14="http://schemas.microsoft.com/office/powerpoint/2010/main" val="3044332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4581128"/>
            <a:ext cx="592296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2575" y="1280771"/>
            <a:ext cx="52514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2" name="Text Box 7"/>
          <p:cNvSpPr txBox="1">
            <a:spLocks noChangeArrowheads="1"/>
          </p:cNvSpPr>
          <p:nvPr/>
        </p:nvSpPr>
        <p:spPr bwMode="auto">
          <a:xfrm>
            <a:off x="467544" y="950596"/>
            <a:ext cx="648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C00000"/>
                </a:solidFill>
                <a:latin typeface="+mn-ea"/>
                <a:ea typeface="+mn-ea"/>
              </a:rPr>
              <a:t>模拟</a:t>
            </a:r>
            <a:r>
              <a:rPr lang="en-US" altLang="zh-CN" sz="2800" b="1" dirty="0">
                <a:solidFill>
                  <a:srgbClr val="C00000"/>
                </a:solidFill>
                <a:latin typeface="+mn-ea"/>
                <a:ea typeface="+mn-ea"/>
              </a:rPr>
              <a:t>(</a:t>
            </a:r>
            <a:r>
              <a:rPr lang="zh-CN" altLang="en-US" sz="2800" b="1" dirty="0">
                <a:solidFill>
                  <a:srgbClr val="C00000"/>
                </a:solidFill>
                <a:latin typeface="+mn-ea"/>
                <a:ea typeface="+mn-ea"/>
              </a:rPr>
              <a:t>连续</a:t>
            </a:r>
            <a:r>
              <a:rPr lang="en-US" altLang="zh-CN" sz="2800" b="1" dirty="0">
                <a:solidFill>
                  <a:srgbClr val="C00000"/>
                </a:solidFill>
                <a:latin typeface="+mn-ea"/>
                <a:ea typeface="+mn-ea"/>
              </a:rPr>
              <a:t>)</a:t>
            </a:r>
            <a:r>
              <a:rPr lang="zh-CN" altLang="en-US" sz="2800" b="1" dirty="0" smtClean="0">
                <a:solidFill>
                  <a:srgbClr val="C00000"/>
                </a:solidFill>
                <a:latin typeface="+mn-ea"/>
                <a:ea typeface="+mn-ea"/>
              </a:rPr>
              <a:t>控制器 </a:t>
            </a:r>
            <a:endParaRPr lang="zh-CN" altLang="en-US" sz="2800" b="1" dirty="0">
              <a:solidFill>
                <a:srgbClr val="C00000"/>
              </a:solidFill>
              <a:latin typeface="+mn-ea"/>
              <a:ea typeface="+mn-ea"/>
            </a:endParaRPr>
          </a:p>
        </p:txBody>
      </p:sp>
      <p:sp>
        <p:nvSpPr>
          <p:cNvPr id="43013" name="Text Box 8"/>
          <p:cNvSpPr txBox="1">
            <a:spLocks noChangeArrowheads="1"/>
          </p:cNvSpPr>
          <p:nvPr/>
        </p:nvSpPr>
        <p:spPr bwMode="auto">
          <a:xfrm>
            <a:off x="467543" y="3913614"/>
            <a:ext cx="648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C00000"/>
                </a:solidFill>
                <a:latin typeface="+mn-ea"/>
                <a:ea typeface="+mn-ea"/>
              </a:rPr>
              <a:t>数字</a:t>
            </a:r>
            <a:r>
              <a:rPr lang="en-US" altLang="zh-CN" sz="2800" b="1" dirty="0" smtClean="0">
                <a:solidFill>
                  <a:srgbClr val="C00000"/>
                </a:solidFill>
                <a:latin typeface="+mn-ea"/>
                <a:ea typeface="+mn-ea"/>
              </a:rPr>
              <a:t>(</a:t>
            </a:r>
            <a:r>
              <a:rPr lang="zh-CN" altLang="en-US" sz="2800" b="1" dirty="0">
                <a:solidFill>
                  <a:srgbClr val="C00000"/>
                </a:solidFill>
                <a:latin typeface="+mn-ea"/>
                <a:ea typeface="+mn-ea"/>
              </a:rPr>
              <a:t>离散</a:t>
            </a:r>
            <a:r>
              <a:rPr lang="en-US" altLang="zh-CN" sz="2800" b="1" dirty="0">
                <a:solidFill>
                  <a:srgbClr val="C00000"/>
                </a:solidFill>
                <a:latin typeface="+mn-ea"/>
                <a:ea typeface="+mn-ea"/>
              </a:rPr>
              <a:t>)</a:t>
            </a:r>
            <a:r>
              <a:rPr lang="zh-CN" altLang="en-US" sz="2800" b="1" dirty="0" smtClean="0">
                <a:solidFill>
                  <a:srgbClr val="C00000"/>
                </a:solidFill>
                <a:latin typeface="+mn-ea"/>
                <a:ea typeface="+mn-ea"/>
              </a:rPr>
              <a:t>控制器 </a:t>
            </a:r>
            <a:endParaRPr lang="zh-CN" altLang="en-US" sz="2800" b="1" dirty="0">
              <a:solidFill>
                <a:srgbClr val="C00000"/>
              </a:solidFill>
              <a:latin typeface="+mn-ea"/>
              <a:ea typeface="+mn-ea"/>
            </a:endParaRPr>
          </a:p>
        </p:txBody>
      </p:sp>
    </p:spTree>
    <p:extLst>
      <p:ext uri="{BB962C8B-B14F-4D97-AF65-F5344CB8AC3E}">
        <p14:creationId xmlns:p14="http://schemas.microsoft.com/office/powerpoint/2010/main" val="3560870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3"/>
              <p:cNvSpPr>
                <a:spLocks noGrp="1" noChangeArrowheads="1"/>
              </p:cNvSpPr>
              <p:nvPr>
                <p:ph type="body" sz="half" idx="1"/>
              </p:nvPr>
            </p:nvSpPr>
            <p:spPr>
              <a:xfrm>
                <a:off x="251520" y="1052736"/>
                <a:ext cx="8784976" cy="5256584"/>
              </a:xfrm>
            </p:spPr>
            <p:txBody>
              <a:bodyPr/>
              <a:lstStyle/>
              <a:p>
                <a:pPr>
                  <a:lnSpc>
                    <a:spcPct val="150000"/>
                  </a:lnSpc>
                  <a:spcBef>
                    <a:spcPct val="0"/>
                  </a:spcBef>
                  <a:buSzPct val="70000"/>
                  <a:buNone/>
                </a:pPr>
                <a:r>
                  <a:rPr lang="zh-CN" altLang="en-US" sz="2400" b="1" dirty="0">
                    <a:solidFill>
                      <a:srgbClr val="FF0000"/>
                    </a:solidFill>
                    <a:latin typeface="+mn-ea"/>
                  </a:rPr>
                  <a:t>例：</a:t>
                </a:r>
                <a:r>
                  <a:rPr lang="zh-CN" altLang="en-US" sz="2400" b="1" dirty="0">
                    <a:solidFill>
                      <a:srgbClr val="002060"/>
                    </a:solidFill>
                    <a:latin typeface="+mn-ea"/>
                  </a:rPr>
                  <a:t>已知某系统被控对象的传递函数为</a:t>
                </a:r>
                <a:endParaRPr lang="en-US" altLang="zh-CN" sz="2400" b="1" dirty="0" smtClean="0">
                  <a:solidFill>
                    <a:srgbClr val="002060"/>
                  </a:solidFill>
                  <a:latin typeface="+mn-ea"/>
                </a:endParaRPr>
              </a:p>
              <a:p>
                <a:pPr>
                  <a:lnSpc>
                    <a:spcPct val="150000"/>
                  </a:lnSpc>
                  <a:spcBef>
                    <a:spcPct val="0"/>
                  </a:spcBef>
                  <a:buSzPct val="70000"/>
                  <a:buNone/>
                </a:pPr>
                <a14:m>
                  <m:oMathPara xmlns:m="http://schemas.openxmlformats.org/officeDocument/2006/math">
                    <m:oMathParaPr>
                      <m:jc m:val="centerGroup"/>
                    </m:oMathParaPr>
                    <m:oMath xmlns:m="http://schemas.openxmlformats.org/officeDocument/2006/math">
                      <m:r>
                        <a:rPr kumimoji="1" lang="en-US" altLang="zh-CN" sz="2400" i="1" kern="1200">
                          <a:solidFill>
                            <a:srgbClr val="002060"/>
                          </a:solidFill>
                          <a:latin typeface="Cambria Math" panose="02040503050406030204" pitchFamily="18" charset="0"/>
                        </a:rPr>
                        <m:t>𝑃</m:t>
                      </m:r>
                      <m:d>
                        <m:dPr>
                          <m:ctrlPr>
                            <a:rPr kumimoji="1" lang="en-US" altLang="zh-CN" sz="2400" i="1" kern="1200">
                              <a:solidFill>
                                <a:srgbClr val="002060"/>
                              </a:solidFill>
                              <a:latin typeface="Cambria Math" panose="02040503050406030204" pitchFamily="18" charset="0"/>
                            </a:rPr>
                          </m:ctrlPr>
                        </m:dPr>
                        <m:e>
                          <m:r>
                            <a:rPr kumimoji="1" lang="en-US" altLang="zh-CN" sz="2400" i="1" kern="1200">
                              <a:solidFill>
                                <a:srgbClr val="002060"/>
                              </a:solidFill>
                              <a:latin typeface="Cambria Math" panose="02040503050406030204" pitchFamily="18" charset="0"/>
                            </a:rPr>
                            <m:t>𝑠</m:t>
                          </m:r>
                        </m:e>
                      </m:d>
                      <m:r>
                        <a:rPr kumimoji="1" lang="en-US" altLang="zh-CN" sz="2400" i="1" kern="1200">
                          <a:solidFill>
                            <a:srgbClr val="002060"/>
                          </a:solidFill>
                          <a:latin typeface="Cambria Math" panose="02040503050406030204" pitchFamily="18" charset="0"/>
                        </a:rPr>
                        <m:t>=</m:t>
                      </m:r>
                      <m:f>
                        <m:fPr>
                          <m:ctrlPr>
                            <a:rPr kumimoji="1" lang="en-US" altLang="zh-CN" sz="2400" i="1" kern="1200">
                              <a:solidFill>
                                <a:srgbClr val="002060"/>
                              </a:solidFill>
                              <a:latin typeface="Cambria Math" panose="02040503050406030204" pitchFamily="18" charset="0"/>
                            </a:rPr>
                          </m:ctrlPr>
                        </m:fPr>
                        <m:num>
                          <m:r>
                            <a:rPr kumimoji="1" lang="en-US" altLang="zh-CN" sz="2400" i="1" kern="1200">
                              <a:solidFill>
                                <a:srgbClr val="002060"/>
                              </a:solidFill>
                              <a:latin typeface="Cambria Math" panose="02040503050406030204" pitchFamily="18" charset="0"/>
                            </a:rPr>
                            <m:t>1</m:t>
                          </m:r>
                        </m:num>
                        <m:den>
                          <m:r>
                            <a:rPr kumimoji="1" lang="en-US" altLang="zh-CN" sz="2400" i="1" kern="1200">
                              <a:solidFill>
                                <a:srgbClr val="002060"/>
                              </a:solidFill>
                              <a:latin typeface="Cambria Math" panose="02040503050406030204" pitchFamily="18" charset="0"/>
                            </a:rPr>
                            <m:t>𝑠</m:t>
                          </m:r>
                          <m:r>
                            <a:rPr kumimoji="1" lang="en-US" altLang="zh-CN" sz="2400" i="1" kern="1200">
                              <a:solidFill>
                                <a:srgbClr val="002060"/>
                              </a:solidFill>
                              <a:latin typeface="Cambria Math" panose="02040503050406030204" pitchFamily="18" charset="0"/>
                            </a:rPr>
                            <m:t>(</m:t>
                          </m:r>
                          <m:r>
                            <a:rPr kumimoji="1" lang="en-US" altLang="zh-CN" sz="2400" i="1" kern="1200">
                              <a:solidFill>
                                <a:srgbClr val="002060"/>
                              </a:solidFill>
                              <a:latin typeface="Cambria Math" panose="02040503050406030204" pitchFamily="18" charset="0"/>
                            </a:rPr>
                            <m:t>𝑠</m:t>
                          </m:r>
                          <m:r>
                            <a:rPr kumimoji="1" lang="en-US" altLang="zh-CN" sz="2400" i="1" kern="1200">
                              <a:solidFill>
                                <a:srgbClr val="002060"/>
                              </a:solidFill>
                              <a:latin typeface="Cambria Math" panose="02040503050406030204" pitchFamily="18" charset="0"/>
                            </a:rPr>
                            <m:t>+2)</m:t>
                          </m:r>
                        </m:den>
                      </m:f>
                    </m:oMath>
                  </m:oMathPara>
                </a14:m>
                <a:endParaRPr lang="zh-CN" altLang="en-US" sz="2400" b="1" dirty="0">
                  <a:solidFill>
                    <a:srgbClr val="002060"/>
                  </a:solidFill>
                  <a:latin typeface="+mn-ea"/>
                </a:endParaRPr>
              </a:p>
              <a:p>
                <a:pPr eaLnBrk="1" hangingPunct="1">
                  <a:lnSpc>
                    <a:spcPct val="150000"/>
                  </a:lnSpc>
                  <a:spcBef>
                    <a:spcPct val="0"/>
                  </a:spcBef>
                  <a:buSzPct val="70000"/>
                  <a:buFont typeface="Wingdings" pitchFamily="2" charset="2"/>
                  <a:buNone/>
                </a:pPr>
                <a:r>
                  <a:rPr lang="zh-CN" altLang="en-US" sz="2400" b="1" dirty="0">
                    <a:solidFill>
                      <a:srgbClr val="002060"/>
                    </a:solidFill>
                    <a:latin typeface="+mn-ea"/>
                  </a:rPr>
                  <a:t>	要求设计控制器，使满足性能指标： </a:t>
                </a:r>
              </a:p>
              <a:p>
                <a:pPr eaLnBrk="1" hangingPunct="1">
                  <a:lnSpc>
                    <a:spcPct val="150000"/>
                  </a:lnSpc>
                  <a:spcBef>
                    <a:spcPct val="0"/>
                  </a:spcBef>
                  <a:buSzPct val="70000"/>
                  <a:buFont typeface="Wingdings" pitchFamily="2" charset="2"/>
                  <a:buNone/>
                </a:pPr>
                <a:r>
                  <a:rPr lang="zh-CN" altLang="en-US" sz="2400" b="1" dirty="0">
                    <a:solidFill>
                      <a:srgbClr val="002060"/>
                    </a:solidFill>
                    <a:latin typeface="+mn-ea"/>
                  </a:rPr>
                  <a:t>	①闭环稳定</a:t>
                </a:r>
                <a:r>
                  <a:rPr lang="en-US" altLang="zh-CN" sz="2400" b="1" dirty="0">
                    <a:solidFill>
                      <a:srgbClr val="002060"/>
                    </a:solidFill>
                    <a:latin typeface="+mn-ea"/>
                  </a:rPr>
                  <a:t> </a:t>
                </a:r>
              </a:p>
              <a:p>
                <a:pPr eaLnBrk="1" hangingPunct="1">
                  <a:lnSpc>
                    <a:spcPct val="150000"/>
                  </a:lnSpc>
                  <a:spcBef>
                    <a:spcPct val="0"/>
                  </a:spcBef>
                  <a:buSzPct val="70000"/>
                  <a:buFont typeface="Wingdings" pitchFamily="2" charset="2"/>
                  <a:buNone/>
                </a:pPr>
                <a:r>
                  <a:rPr lang="en-US" altLang="zh-CN" sz="2400" b="1" dirty="0">
                    <a:solidFill>
                      <a:srgbClr val="002060"/>
                    </a:solidFill>
                    <a:latin typeface="+mn-ea"/>
                  </a:rPr>
                  <a:t>  </a:t>
                </a:r>
                <a:r>
                  <a:rPr lang="en-US" altLang="zh-CN" sz="2400" b="1" dirty="0" smtClean="0">
                    <a:solidFill>
                      <a:srgbClr val="002060"/>
                    </a:solidFill>
                    <a:latin typeface="+mn-ea"/>
                  </a:rPr>
                  <a:t>②</a:t>
                </a:r>
                <a:r>
                  <a:rPr lang="zh-CN" altLang="en-US" sz="2400" b="1" dirty="0">
                    <a:solidFill>
                      <a:srgbClr val="002060"/>
                    </a:solidFill>
                    <a:latin typeface="+mn-ea"/>
                  </a:rPr>
                  <a:t>过渡过程时间</a:t>
                </a:r>
                <a:r>
                  <a:rPr lang="en-US" altLang="zh-CN" sz="2400" b="1" i="1" dirty="0">
                    <a:solidFill>
                      <a:srgbClr val="002060"/>
                    </a:solidFill>
                    <a:latin typeface="+mn-ea"/>
                  </a:rPr>
                  <a:t>Ts</a:t>
                </a:r>
                <a:r>
                  <a:rPr lang="en-US" altLang="zh-CN" sz="2400" b="1" dirty="0">
                    <a:solidFill>
                      <a:srgbClr val="002060"/>
                    </a:solidFill>
                    <a:latin typeface="+mn-ea"/>
                  </a:rPr>
                  <a:t>≤</a:t>
                </a:r>
                <a:r>
                  <a:rPr lang="en-US" altLang="zh-CN" sz="2400" b="1" i="1" dirty="0">
                    <a:solidFill>
                      <a:srgbClr val="002060"/>
                    </a:solidFill>
                    <a:latin typeface="+mn-ea"/>
                  </a:rPr>
                  <a:t>3s</a:t>
                </a:r>
                <a:r>
                  <a:rPr lang="en-US" altLang="zh-CN" sz="2400" b="1" dirty="0">
                    <a:solidFill>
                      <a:srgbClr val="002060"/>
                    </a:solidFill>
                    <a:latin typeface="+mn-ea"/>
                  </a:rPr>
                  <a:t> </a:t>
                </a:r>
              </a:p>
              <a:p>
                <a:pPr eaLnBrk="1" hangingPunct="1">
                  <a:lnSpc>
                    <a:spcPct val="150000"/>
                  </a:lnSpc>
                  <a:spcBef>
                    <a:spcPct val="0"/>
                  </a:spcBef>
                  <a:buSzPct val="70000"/>
                  <a:buFont typeface="Wingdings" pitchFamily="2" charset="2"/>
                  <a:buNone/>
                </a:pPr>
                <a:r>
                  <a:rPr lang="en-US" altLang="zh-CN" sz="2400" b="1" dirty="0">
                    <a:solidFill>
                      <a:srgbClr val="002060"/>
                    </a:solidFill>
                    <a:latin typeface="+mn-ea"/>
                  </a:rPr>
                  <a:t>  </a:t>
                </a:r>
                <a:r>
                  <a:rPr lang="en-US" altLang="zh-CN" sz="2400" b="1" dirty="0" smtClean="0">
                    <a:solidFill>
                      <a:srgbClr val="002060"/>
                    </a:solidFill>
                    <a:latin typeface="+mn-ea"/>
                  </a:rPr>
                  <a:t>③</a:t>
                </a:r>
                <a:r>
                  <a:rPr lang="zh-CN" altLang="en-US" sz="2400" b="1" dirty="0">
                    <a:solidFill>
                      <a:srgbClr val="002060"/>
                    </a:solidFill>
                    <a:latin typeface="+mn-ea"/>
                  </a:rPr>
                  <a:t>阶跃响应超调量</a:t>
                </a:r>
                <a:r>
                  <a:rPr lang="en-US" altLang="zh-CN" sz="2400" b="1" i="1" dirty="0">
                    <a:solidFill>
                      <a:srgbClr val="002060"/>
                    </a:solidFill>
                    <a:latin typeface="+mn-ea"/>
                  </a:rPr>
                  <a:t>δ</a:t>
                </a:r>
                <a:r>
                  <a:rPr lang="en-US" altLang="zh-CN" sz="2400" b="1" dirty="0">
                    <a:solidFill>
                      <a:srgbClr val="002060"/>
                    </a:solidFill>
                    <a:latin typeface="+mn-ea"/>
                  </a:rPr>
                  <a:t>≤5% </a:t>
                </a:r>
              </a:p>
              <a:p>
                <a:pPr eaLnBrk="1" hangingPunct="1">
                  <a:lnSpc>
                    <a:spcPct val="150000"/>
                  </a:lnSpc>
                  <a:spcBef>
                    <a:spcPct val="0"/>
                  </a:spcBef>
                  <a:buSzPct val="70000"/>
                  <a:buFont typeface="Wingdings" pitchFamily="2" charset="2"/>
                  <a:buNone/>
                </a:pPr>
                <a:r>
                  <a:rPr lang="zh-CN" altLang="en-US" sz="2400" b="1" dirty="0">
                    <a:solidFill>
                      <a:srgbClr val="002060"/>
                    </a:solidFill>
                    <a:latin typeface="+mn-ea"/>
                  </a:rPr>
                  <a:t>	设计满足上述要求的数字控制器</a:t>
                </a:r>
                <a:r>
                  <a:rPr lang="en-US" altLang="zh-CN" sz="2400" b="1" i="1" dirty="0">
                    <a:solidFill>
                      <a:srgbClr val="002060"/>
                    </a:solidFill>
                    <a:latin typeface="+mn-ea"/>
                  </a:rPr>
                  <a:t>D(z)</a:t>
                </a:r>
                <a:r>
                  <a:rPr lang="zh-CN" altLang="en-US" sz="2400" b="1" dirty="0">
                    <a:solidFill>
                      <a:srgbClr val="002060"/>
                    </a:solidFill>
                    <a:latin typeface="+mn-ea"/>
                  </a:rPr>
                  <a:t>（取采样周期</a:t>
                </a:r>
                <a:r>
                  <a:rPr lang="en-US" altLang="zh-CN" sz="2400" b="1" i="1" dirty="0">
                    <a:solidFill>
                      <a:srgbClr val="002060"/>
                    </a:solidFill>
                    <a:latin typeface="+mn-ea"/>
                  </a:rPr>
                  <a:t>T</a:t>
                </a:r>
                <a:r>
                  <a:rPr lang="en-US" altLang="zh-CN" sz="2400" b="1" dirty="0">
                    <a:solidFill>
                      <a:srgbClr val="002060"/>
                    </a:solidFill>
                    <a:latin typeface="+mn-ea"/>
                  </a:rPr>
                  <a:t>=0.2</a:t>
                </a:r>
                <a:r>
                  <a:rPr lang="zh-CN" altLang="en-US" sz="2400" b="1" dirty="0">
                    <a:solidFill>
                      <a:srgbClr val="002060"/>
                    </a:solidFill>
                    <a:latin typeface="+mn-ea"/>
                  </a:rPr>
                  <a:t>秒，采用双线性近似法</a:t>
                </a:r>
                <a:r>
                  <a:rPr lang="zh-CN" altLang="en-US" sz="2400" b="1" dirty="0" smtClean="0">
                    <a:solidFill>
                      <a:srgbClr val="002060"/>
                    </a:solidFill>
                    <a:latin typeface="+mn-ea"/>
                  </a:rPr>
                  <a:t>）</a:t>
                </a:r>
                <a:endParaRPr lang="en-US" altLang="zh-CN" sz="2400" b="1" dirty="0">
                  <a:solidFill>
                    <a:srgbClr val="002060"/>
                  </a:solidFill>
                  <a:latin typeface="+mn-ea"/>
                </a:endParaRPr>
              </a:p>
            </p:txBody>
          </p:sp>
        </mc:Choice>
        <mc:Fallback xmlns="">
          <p:sp>
            <p:nvSpPr>
              <p:cNvPr id="44034" name="Rectangle 3"/>
              <p:cNvSpPr>
                <a:spLocks noGrp="1" noRot="1" noChangeAspect="1" noMove="1" noResize="1" noEditPoints="1" noAdjustHandles="1" noChangeArrowheads="1" noChangeShapeType="1" noTextEdit="1"/>
              </p:cNvSpPr>
              <p:nvPr>
                <p:ph type="body" sz="half" idx="1"/>
              </p:nvPr>
            </p:nvSpPr>
            <p:spPr>
              <a:xfrm>
                <a:off x="251520" y="1052736"/>
                <a:ext cx="8784976" cy="5256584"/>
              </a:xfrm>
              <a:blipFill>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p:cNvSpPr/>
              <p:nvPr/>
            </p:nvSpPr>
            <p:spPr>
              <a:xfrm>
                <a:off x="539552" y="980728"/>
                <a:ext cx="7848872" cy="5431808"/>
              </a:xfrm>
              <a:prstGeom prst="rect">
                <a:avLst/>
              </a:prstGeom>
            </p:spPr>
            <p:txBody>
              <a:bodyPr wrap="square">
                <a:spAutoFit/>
              </a:bodyPr>
              <a:lstStyle/>
              <a:p>
                <a:pPr>
                  <a:buSzPct val="70000"/>
                </a:pPr>
                <a:r>
                  <a:rPr lang="zh-CN" altLang="en-US" b="1" dirty="0" smtClean="0">
                    <a:solidFill>
                      <a:srgbClr val="FF0000"/>
                    </a:solidFill>
                    <a:latin typeface="+mn-ea"/>
                  </a:rPr>
                  <a:t>解：</a:t>
                </a:r>
                <a:endParaRPr lang="en-US" altLang="zh-CN" b="1" dirty="0">
                  <a:solidFill>
                    <a:srgbClr val="FF0000"/>
                  </a:solidFill>
                  <a:latin typeface="+mn-ea"/>
                </a:endParaRPr>
              </a:p>
              <a:p>
                <a:pPr lvl="0"/>
                <a:r>
                  <a:rPr lang="zh-CN" altLang="en-US" b="1" dirty="0">
                    <a:solidFill>
                      <a:schemeClr val="bg2"/>
                    </a:solidFill>
                    <a:latin typeface="+mn-ea"/>
                  </a:rPr>
                  <a:t>	</a:t>
                </a:r>
                <a:r>
                  <a:rPr lang="zh-CN" altLang="en-US" b="1" dirty="0">
                    <a:solidFill>
                      <a:srgbClr val="002060"/>
                    </a:solidFill>
                    <a:latin typeface="+mn-ea"/>
                  </a:rPr>
                  <a:t>模拟控制器设计过程略，得到的模拟控制器为：</a:t>
                </a:r>
                <a:endParaRPr lang="en-US" altLang="zh-CN" b="1" dirty="0" smtClean="0">
                  <a:solidFill>
                    <a:srgbClr val="002060"/>
                  </a:solidFill>
                  <a:latin typeface="+mn-ea"/>
                </a:endParaRPr>
              </a:p>
              <a:p>
                <a:pPr lvl="0"/>
                <a14:m>
                  <m:oMathPara xmlns:m="http://schemas.openxmlformats.org/officeDocument/2006/math">
                    <m:oMathParaPr>
                      <m:jc m:val="centerGroup"/>
                    </m:oMathParaPr>
                    <m:oMath xmlns:m="http://schemas.openxmlformats.org/officeDocument/2006/math">
                      <m:r>
                        <a:rPr lang="en-US" altLang="zh-CN" sz="2000" i="1">
                          <a:solidFill>
                            <a:srgbClr val="002060"/>
                          </a:solidFill>
                          <a:latin typeface="Cambria Math" panose="02040503050406030204" pitchFamily="18" charset="0"/>
                        </a:rPr>
                        <m:t>𝐷</m:t>
                      </m:r>
                      <m:d>
                        <m:dPr>
                          <m:ctrlPr>
                            <a:rPr lang="en-US" altLang="zh-CN" sz="2000" i="1">
                              <a:solidFill>
                                <a:srgbClr val="002060"/>
                              </a:solidFill>
                              <a:latin typeface="Cambria Math" panose="02040503050406030204" pitchFamily="18" charset="0"/>
                            </a:rPr>
                          </m:ctrlPr>
                        </m:dPr>
                        <m:e>
                          <m:r>
                            <a:rPr lang="en-US" altLang="zh-CN" sz="2000" i="1">
                              <a:solidFill>
                                <a:srgbClr val="002060"/>
                              </a:solidFill>
                              <a:latin typeface="Cambria Math" panose="02040503050406030204" pitchFamily="18" charset="0"/>
                            </a:rPr>
                            <m:t>𝑠</m:t>
                          </m:r>
                        </m:e>
                      </m:d>
                      <m:r>
                        <a:rPr lang="en-US" altLang="zh-CN" sz="2000" i="1">
                          <a:solidFill>
                            <a:srgbClr val="002060"/>
                          </a:solidFill>
                          <a:latin typeface="Cambria Math" panose="02040503050406030204" pitchFamily="18" charset="0"/>
                        </a:rPr>
                        <m:t>=16</m:t>
                      </m:r>
                      <m:f>
                        <m:fPr>
                          <m:ctrlPr>
                            <a:rPr lang="en-US" altLang="zh-CN" sz="2000" i="1">
                              <a:solidFill>
                                <a:srgbClr val="002060"/>
                              </a:solidFill>
                              <a:latin typeface="Cambria Math" panose="02040503050406030204" pitchFamily="18" charset="0"/>
                            </a:rPr>
                          </m:ctrlPr>
                        </m:fPr>
                        <m:num>
                          <m:r>
                            <a:rPr lang="en-US" altLang="zh-CN" sz="2000" i="1">
                              <a:solidFill>
                                <a:srgbClr val="002060"/>
                              </a:solidFill>
                              <a:latin typeface="Cambria Math" panose="02040503050406030204" pitchFamily="18" charset="0"/>
                            </a:rPr>
                            <m:t>𝑠</m:t>
                          </m:r>
                          <m:r>
                            <a:rPr lang="en-US" altLang="zh-CN" sz="2000" i="1">
                              <a:solidFill>
                                <a:srgbClr val="002060"/>
                              </a:solidFill>
                              <a:latin typeface="Cambria Math" panose="02040503050406030204" pitchFamily="18" charset="0"/>
                            </a:rPr>
                            <m:t>+2.1</m:t>
                          </m:r>
                        </m:num>
                        <m:den>
                          <m:r>
                            <a:rPr lang="en-US" altLang="zh-CN" sz="2000" i="1">
                              <a:solidFill>
                                <a:srgbClr val="002060"/>
                              </a:solidFill>
                              <a:latin typeface="Cambria Math" panose="02040503050406030204" pitchFamily="18" charset="0"/>
                            </a:rPr>
                            <m:t>𝑠</m:t>
                          </m:r>
                          <m:r>
                            <a:rPr lang="en-US" altLang="zh-CN" sz="2000" i="1">
                              <a:solidFill>
                                <a:srgbClr val="002060"/>
                              </a:solidFill>
                              <a:latin typeface="Cambria Math" panose="02040503050406030204" pitchFamily="18" charset="0"/>
                            </a:rPr>
                            <m:t>+8</m:t>
                          </m:r>
                        </m:den>
                      </m:f>
                    </m:oMath>
                  </m:oMathPara>
                </a14:m>
                <a:endParaRPr lang="zh-CN" altLang="en-US" sz="2000" dirty="0">
                  <a:solidFill>
                    <a:srgbClr val="808080"/>
                  </a:solidFill>
                </a:endParaRPr>
              </a:p>
              <a:p>
                <a:pPr eaLnBrk="1" hangingPunct="1">
                  <a:spcBef>
                    <a:spcPct val="50000"/>
                  </a:spcBef>
                  <a:buFont typeface="Wingdings" pitchFamily="2" charset="2"/>
                  <a:buNone/>
                </a:pPr>
                <a:r>
                  <a:rPr lang="zh-CN" altLang="en-US" b="1" dirty="0">
                    <a:solidFill>
                      <a:srgbClr val="002060"/>
                    </a:solidFill>
                    <a:latin typeface="+mn-ea"/>
                  </a:rPr>
                  <a:t>	双线性近似法得到数字控制器为</a:t>
                </a:r>
                <a:r>
                  <a:rPr lang="zh-CN" altLang="en-US" b="1" dirty="0" smtClean="0">
                    <a:solidFill>
                      <a:srgbClr val="002060"/>
                    </a:solidFill>
                    <a:latin typeface="+mn-ea"/>
                  </a:rPr>
                  <a:t>：</a:t>
                </a:r>
                <a:endParaRPr lang="en-US" altLang="zh-CN" b="1" dirty="0" smtClean="0">
                  <a:solidFill>
                    <a:srgbClr val="002060"/>
                  </a:solidFill>
                  <a:latin typeface="+mn-ea"/>
                </a:endParaRPr>
              </a:p>
              <a:p>
                <a:pPr lvl="0"/>
                <a14:m>
                  <m:oMathPara xmlns:m="http://schemas.openxmlformats.org/officeDocument/2006/math">
                    <m:oMathParaPr>
                      <m:jc m:val="centerGroup"/>
                    </m:oMathParaPr>
                    <m:oMath xmlns:m="http://schemas.openxmlformats.org/officeDocument/2006/math">
                      <m:r>
                        <a:rPr lang="en-US" altLang="zh-CN" i="1">
                          <a:solidFill>
                            <a:srgbClr val="002060"/>
                          </a:solidFill>
                          <a:latin typeface="Cambria Math" panose="02040503050406030204" pitchFamily="18" charset="0"/>
                        </a:rPr>
                        <m:t>𝐷</m:t>
                      </m:r>
                      <m:d>
                        <m:dPr>
                          <m:ctrlPr>
                            <a:rPr lang="en-US" altLang="zh-CN" i="1">
                              <a:solidFill>
                                <a:srgbClr val="002060"/>
                              </a:solidFill>
                              <a:latin typeface="Cambria Math" panose="02040503050406030204" pitchFamily="18" charset="0"/>
                            </a:rPr>
                          </m:ctrlPr>
                        </m:dPr>
                        <m:e>
                          <m:r>
                            <a:rPr lang="en-US" altLang="zh-CN" i="1">
                              <a:solidFill>
                                <a:srgbClr val="002060"/>
                              </a:solidFill>
                              <a:latin typeface="Cambria Math" panose="02040503050406030204" pitchFamily="18" charset="0"/>
                            </a:rPr>
                            <m:t>𝑧</m:t>
                          </m:r>
                        </m:e>
                      </m:d>
                      <m:r>
                        <a:rPr lang="en-US" altLang="zh-CN" i="1">
                          <a:solidFill>
                            <a:srgbClr val="002060"/>
                          </a:solidFill>
                          <a:latin typeface="Cambria Math" panose="02040503050406030204" pitchFamily="18" charset="0"/>
                        </a:rPr>
                        <m:t>=16</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10</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−1</m:t>
                              </m:r>
                            </m:num>
                            <m:den>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+1</m:t>
                              </m:r>
                            </m:den>
                          </m:f>
                          <m:r>
                            <a:rPr lang="en-US" altLang="zh-CN" i="1">
                              <a:solidFill>
                                <a:srgbClr val="002060"/>
                              </a:solidFill>
                              <a:latin typeface="Cambria Math" panose="02040503050406030204" pitchFamily="18" charset="0"/>
                            </a:rPr>
                            <m:t>+2.1</m:t>
                          </m:r>
                        </m:num>
                        <m:den>
                          <m:r>
                            <a:rPr lang="en-US" altLang="zh-CN" i="1">
                              <a:solidFill>
                                <a:srgbClr val="002060"/>
                              </a:solidFill>
                              <a:latin typeface="Cambria Math" panose="02040503050406030204" pitchFamily="18" charset="0"/>
                            </a:rPr>
                            <m:t>10</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−1</m:t>
                              </m:r>
                            </m:num>
                            <m:den>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+1</m:t>
                              </m:r>
                            </m:den>
                          </m:f>
                          <m:r>
                            <a:rPr lang="en-US" altLang="zh-CN" i="1">
                              <a:solidFill>
                                <a:srgbClr val="002060"/>
                              </a:solidFill>
                              <a:latin typeface="Cambria Math" panose="02040503050406030204" pitchFamily="18" charset="0"/>
                            </a:rPr>
                            <m:t>+8</m:t>
                          </m:r>
                        </m:den>
                      </m:f>
                      <m:r>
                        <a:rPr lang="en-US" altLang="zh-CN" i="1">
                          <a:solidFill>
                            <a:srgbClr val="002060"/>
                          </a:solidFill>
                          <a:latin typeface="Cambria Math" panose="02040503050406030204" pitchFamily="18" charset="0"/>
                        </a:rPr>
                        <m:t>=10.76</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−0.65</m:t>
                          </m:r>
                        </m:num>
                        <m:den>
                          <m:r>
                            <a:rPr lang="en-US" altLang="zh-CN" i="1">
                              <a:solidFill>
                                <a:srgbClr val="002060"/>
                              </a:solidFill>
                              <a:latin typeface="Cambria Math" panose="02040503050406030204" pitchFamily="18" charset="0"/>
                            </a:rPr>
                            <m:t>𝑧</m:t>
                          </m:r>
                          <m:r>
                            <a:rPr lang="en-US" altLang="zh-CN" i="1">
                              <a:solidFill>
                                <a:srgbClr val="002060"/>
                              </a:solidFill>
                              <a:latin typeface="Cambria Math" panose="02040503050406030204" pitchFamily="18" charset="0"/>
                            </a:rPr>
                            <m:t>−0.11</m:t>
                          </m:r>
                        </m:den>
                      </m:f>
                      <m:r>
                        <a:rPr lang="en-US" altLang="zh-CN" i="1">
                          <a:solidFill>
                            <a:srgbClr val="002060"/>
                          </a:solidFill>
                          <a:latin typeface="Cambria Math" panose="02040503050406030204" pitchFamily="18" charset="0"/>
                        </a:rPr>
                        <m:t>=10.76</m:t>
                      </m:r>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1−0.65</m:t>
                          </m:r>
                          <m:sSup>
                            <m:sSupPr>
                              <m:ctrlPr>
                                <a:rPr lang="en-US" altLang="zh-CN" i="1">
                                  <a:solidFill>
                                    <a:srgbClr val="002060"/>
                                  </a:solidFill>
                                  <a:latin typeface="Cambria Math" panose="02040503050406030204" pitchFamily="18" charset="0"/>
                                </a:rPr>
                              </m:ctrlPr>
                            </m:sSupPr>
                            <m:e>
                              <m:r>
                                <a:rPr lang="en-US" altLang="zh-CN" i="1">
                                  <a:solidFill>
                                    <a:srgbClr val="002060"/>
                                  </a:solidFill>
                                  <a:latin typeface="Cambria Math" panose="02040503050406030204" pitchFamily="18" charset="0"/>
                                </a:rPr>
                                <m:t>𝑧</m:t>
                              </m:r>
                            </m:e>
                            <m:sup>
                              <m:r>
                                <a:rPr lang="en-US" altLang="zh-CN" i="1">
                                  <a:solidFill>
                                    <a:srgbClr val="002060"/>
                                  </a:solidFill>
                                  <a:latin typeface="Cambria Math" panose="02040503050406030204" pitchFamily="18" charset="0"/>
                                </a:rPr>
                                <m:t>−1</m:t>
                              </m:r>
                            </m:sup>
                          </m:sSup>
                        </m:num>
                        <m:den>
                          <m:r>
                            <a:rPr lang="en-US" altLang="zh-CN" i="1">
                              <a:solidFill>
                                <a:srgbClr val="002060"/>
                              </a:solidFill>
                              <a:latin typeface="Cambria Math" panose="02040503050406030204" pitchFamily="18" charset="0"/>
                            </a:rPr>
                            <m:t>1−0.11</m:t>
                          </m:r>
                          <m:sSup>
                            <m:sSupPr>
                              <m:ctrlPr>
                                <a:rPr lang="en-US" altLang="zh-CN" i="1">
                                  <a:solidFill>
                                    <a:srgbClr val="002060"/>
                                  </a:solidFill>
                                  <a:latin typeface="Cambria Math" panose="02040503050406030204" pitchFamily="18" charset="0"/>
                                </a:rPr>
                              </m:ctrlPr>
                            </m:sSupPr>
                            <m:e>
                              <m:r>
                                <a:rPr lang="en-US" altLang="zh-CN" i="1">
                                  <a:solidFill>
                                    <a:srgbClr val="002060"/>
                                  </a:solidFill>
                                  <a:latin typeface="Cambria Math" panose="02040503050406030204" pitchFamily="18" charset="0"/>
                                </a:rPr>
                                <m:t>𝑧</m:t>
                              </m:r>
                            </m:e>
                            <m:sup>
                              <m:r>
                                <a:rPr lang="en-US" altLang="zh-CN" i="1">
                                  <a:solidFill>
                                    <a:srgbClr val="002060"/>
                                  </a:solidFill>
                                  <a:latin typeface="Cambria Math" panose="02040503050406030204" pitchFamily="18" charset="0"/>
                                </a:rPr>
                                <m:t>−1</m:t>
                              </m:r>
                            </m:sup>
                          </m:sSup>
                        </m:den>
                      </m:f>
                    </m:oMath>
                  </m:oMathPara>
                </a14:m>
                <a:endParaRPr lang="zh-CN" altLang="en-US" dirty="0">
                  <a:solidFill>
                    <a:srgbClr val="000000"/>
                  </a:solidFill>
                </a:endParaRPr>
              </a:p>
              <a:p>
                <a:pPr eaLnBrk="1" hangingPunct="1">
                  <a:buFont typeface="Wingdings" pitchFamily="2" charset="2"/>
                  <a:buNone/>
                </a:pPr>
                <a:r>
                  <a:rPr lang="en-US" altLang="zh-CN" b="1" dirty="0" smtClean="0">
                    <a:solidFill>
                      <a:srgbClr val="002060"/>
                    </a:solidFill>
                    <a:latin typeface="+mn-ea"/>
                  </a:rPr>
                  <a:t>	 </a:t>
                </a:r>
              </a:p>
              <a:p>
                <a:pPr eaLnBrk="1" hangingPunct="1">
                  <a:buFont typeface="Wingdings" pitchFamily="2" charset="2"/>
                  <a:buNone/>
                </a:pPr>
                <a:r>
                  <a:rPr lang="en-US" altLang="zh-CN" b="1" dirty="0">
                    <a:solidFill>
                      <a:srgbClr val="002060"/>
                    </a:solidFill>
                    <a:latin typeface="+mn-ea"/>
                  </a:rPr>
                  <a:t>	</a:t>
                </a:r>
                <a:r>
                  <a:rPr lang="zh-CN" altLang="en-US" b="1" dirty="0" smtClean="0">
                    <a:solidFill>
                      <a:srgbClr val="002060"/>
                    </a:solidFill>
                    <a:latin typeface="+mn-ea"/>
                  </a:rPr>
                  <a:t>差分方程</a:t>
                </a:r>
                <a:r>
                  <a:rPr lang="zh-CN" altLang="en-US" b="1" dirty="0">
                    <a:solidFill>
                      <a:srgbClr val="002060"/>
                    </a:solidFill>
                    <a:latin typeface="+mn-ea"/>
                  </a:rPr>
                  <a:t>为</a:t>
                </a:r>
                <a:r>
                  <a:rPr lang="zh-CN" altLang="en-US" b="1" dirty="0" smtClean="0">
                    <a:solidFill>
                      <a:srgbClr val="002060"/>
                    </a:solidFill>
                    <a:latin typeface="+mn-ea"/>
                  </a:rPr>
                  <a:t>：</a:t>
                </a:r>
                <a:endParaRPr lang="en-US" altLang="zh-CN" b="1" dirty="0" smtClean="0">
                  <a:solidFill>
                    <a:srgbClr val="002060"/>
                  </a:solidFill>
                  <a:latin typeface="+mn-ea"/>
                </a:endParaRPr>
              </a:p>
              <a:p>
                <a:pPr lvl="0"/>
                <a:r>
                  <a:rPr lang="en-US" altLang="zh-CN" b="0" dirty="0" smtClean="0">
                    <a:solidFill>
                      <a:srgbClr val="002060"/>
                    </a:solidFill>
                  </a:rPr>
                  <a:t>	 </a:t>
                </a:r>
                <a14:m>
                  <m:oMath xmlns:m="http://schemas.openxmlformats.org/officeDocument/2006/math">
                    <m:r>
                      <a:rPr lang="en-US" altLang="zh-CN" b="0" i="1" dirty="0" smtClean="0">
                        <a:solidFill>
                          <a:srgbClr val="002060"/>
                        </a:solidFill>
                        <a:latin typeface="Cambria Math" panose="02040503050406030204" pitchFamily="18" charset="0"/>
                      </a:rPr>
                      <m:t>𝑢</m:t>
                    </m:r>
                    <m:d>
                      <m:dPr>
                        <m:ctrlPr>
                          <a:rPr lang="en-US" altLang="zh-CN" i="1">
                            <a:solidFill>
                              <a:srgbClr val="002060"/>
                            </a:solidFill>
                            <a:latin typeface="Cambria Math" panose="02040503050406030204" pitchFamily="18" charset="0"/>
                          </a:rPr>
                        </m:ctrlPr>
                      </m:dPr>
                      <m:e>
                        <m:r>
                          <a:rPr lang="en-US" altLang="zh-CN" i="1">
                            <a:solidFill>
                              <a:srgbClr val="002060"/>
                            </a:solidFill>
                            <a:latin typeface="Cambria Math" panose="02040503050406030204" pitchFamily="18" charset="0"/>
                          </a:rPr>
                          <m:t>𝑘</m:t>
                        </m:r>
                      </m:e>
                    </m:d>
                    <m:r>
                      <a:rPr lang="en-US" altLang="zh-CN" i="1">
                        <a:solidFill>
                          <a:srgbClr val="002060"/>
                        </a:solidFill>
                        <a:latin typeface="Cambria Math" panose="02040503050406030204" pitchFamily="18" charset="0"/>
                      </a:rPr>
                      <m:t>=0.11</m:t>
                    </m:r>
                    <m:r>
                      <a:rPr lang="en-US" altLang="zh-CN" i="1">
                        <a:solidFill>
                          <a:srgbClr val="002060"/>
                        </a:solidFill>
                        <a:latin typeface="Cambria Math" panose="02040503050406030204" pitchFamily="18" charset="0"/>
                      </a:rPr>
                      <m:t>𝑢</m:t>
                    </m:r>
                    <m:d>
                      <m:dPr>
                        <m:ctrlPr>
                          <a:rPr lang="en-US" altLang="zh-CN" i="1">
                            <a:solidFill>
                              <a:srgbClr val="002060"/>
                            </a:solidFill>
                            <a:latin typeface="Cambria Math" panose="02040503050406030204" pitchFamily="18" charset="0"/>
                          </a:rPr>
                        </m:ctrlPr>
                      </m:dPr>
                      <m:e>
                        <m:r>
                          <a:rPr lang="en-US" altLang="zh-CN" i="1">
                            <a:solidFill>
                              <a:srgbClr val="002060"/>
                            </a:solidFill>
                            <a:latin typeface="Cambria Math" panose="02040503050406030204" pitchFamily="18" charset="0"/>
                          </a:rPr>
                          <m:t>𝑘</m:t>
                        </m:r>
                        <m:r>
                          <a:rPr lang="en-US" altLang="zh-CN" i="1">
                            <a:solidFill>
                              <a:srgbClr val="002060"/>
                            </a:solidFill>
                            <a:latin typeface="Cambria Math" panose="02040503050406030204" pitchFamily="18" charset="0"/>
                          </a:rPr>
                          <m:t>−1</m:t>
                        </m:r>
                      </m:e>
                    </m:d>
                    <m:r>
                      <a:rPr lang="en-US" altLang="zh-CN" i="1">
                        <a:solidFill>
                          <a:srgbClr val="002060"/>
                        </a:solidFill>
                        <a:latin typeface="Cambria Math" panose="02040503050406030204" pitchFamily="18" charset="0"/>
                      </a:rPr>
                      <m:t>+10.76</m:t>
                    </m:r>
                    <m:r>
                      <a:rPr lang="en-US" altLang="zh-CN" i="1">
                        <a:solidFill>
                          <a:srgbClr val="002060"/>
                        </a:solidFill>
                        <a:latin typeface="Cambria Math" panose="02040503050406030204" pitchFamily="18" charset="0"/>
                      </a:rPr>
                      <m:t>𝑒</m:t>
                    </m:r>
                    <m:d>
                      <m:dPr>
                        <m:ctrlPr>
                          <a:rPr lang="en-US" altLang="zh-CN" i="1">
                            <a:solidFill>
                              <a:srgbClr val="002060"/>
                            </a:solidFill>
                            <a:latin typeface="Cambria Math" panose="02040503050406030204" pitchFamily="18" charset="0"/>
                          </a:rPr>
                        </m:ctrlPr>
                      </m:dPr>
                      <m:e>
                        <m:r>
                          <a:rPr lang="en-US" altLang="zh-CN" i="1">
                            <a:solidFill>
                              <a:srgbClr val="002060"/>
                            </a:solidFill>
                            <a:latin typeface="Cambria Math" panose="02040503050406030204" pitchFamily="18" charset="0"/>
                          </a:rPr>
                          <m:t>𝑘</m:t>
                        </m:r>
                      </m:e>
                    </m:d>
                    <m:r>
                      <a:rPr lang="en-US" altLang="zh-CN" i="1">
                        <a:solidFill>
                          <a:srgbClr val="002060"/>
                        </a:solidFill>
                        <a:latin typeface="Cambria Math" panose="02040503050406030204" pitchFamily="18" charset="0"/>
                      </a:rPr>
                      <m:t>−7.02</m:t>
                    </m:r>
                    <m:r>
                      <a:rPr lang="en-US" altLang="zh-CN" i="1">
                        <a:solidFill>
                          <a:srgbClr val="002060"/>
                        </a:solidFill>
                        <a:latin typeface="Cambria Math" panose="02040503050406030204" pitchFamily="18" charset="0"/>
                      </a:rPr>
                      <m:t>𝑒</m:t>
                    </m:r>
                    <m:r>
                      <a:rPr lang="en-US" altLang="zh-CN" i="1">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𝑘</m:t>
                    </m:r>
                    <m:r>
                      <a:rPr lang="en-US" altLang="zh-CN" i="1">
                        <a:solidFill>
                          <a:srgbClr val="002060"/>
                        </a:solidFill>
                        <a:latin typeface="Cambria Math" panose="02040503050406030204" pitchFamily="18" charset="0"/>
                      </a:rPr>
                      <m:t>−1)</m:t>
                    </m:r>
                  </m:oMath>
                </a14:m>
                <a:endParaRPr lang="zh-CN" altLang="en-US" dirty="0">
                  <a:solidFill>
                    <a:srgbClr val="002060"/>
                  </a:solidFill>
                </a:endParaRPr>
              </a:p>
              <a:p>
                <a:pPr eaLnBrk="1" hangingPunct="1">
                  <a:buFont typeface="Wingdings" pitchFamily="2" charset="2"/>
                  <a:buNone/>
                </a:pPr>
                <a:endParaRPr lang="zh-CN" altLang="en-US" b="1" dirty="0">
                  <a:solidFill>
                    <a:srgbClr val="002060"/>
                  </a:solidFill>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539552" y="980728"/>
                <a:ext cx="7848872" cy="5431808"/>
              </a:xfrm>
              <a:prstGeom prst="rect">
                <a:avLst/>
              </a:prstGeom>
              <a:blipFill>
                <a:blip r:embed="rId2"/>
                <a:stretch>
                  <a:fillRect l="-1243" t="-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904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10"/>
          <p:cNvSpPr txBox="1">
            <a:spLocks noChangeArrowheads="1"/>
          </p:cNvSpPr>
          <p:nvPr/>
        </p:nvSpPr>
        <p:spPr bwMode="auto">
          <a:xfrm>
            <a:off x="395288" y="333375"/>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en-US"/>
          </a:p>
        </p:txBody>
      </p:sp>
      <p:sp>
        <p:nvSpPr>
          <p:cNvPr id="45060" name="Text Box 11"/>
          <p:cNvSpPr txBox="1">
            <a:spLocks noChangeArrowheads="1"/>
          </p:cNvSpPr>
          <p:nvPr/>
        </p:nvSpPr>
        <p:spPr bwMode="auto">
          <a:xfrm>
            <a:off x="539552" y="5792514"/>
            <a:ext cx="7993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FF0000"/>
                </a:solidFill>
                <a:latin typeface="+mn-ea"/>
                <a:ea typeface="+mn-ea"/>
              </a:rPr>
              <a:t>采用连续与离散控制器的系统系阶越响应的区别</a:t>
            </a:r>
          </a:p>
        </p:txBody>
      </p:sp>
      <p:pic>
        <p:nvPicPr>
          <p:cNvPr id="45061"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908720"/>
            <a:ext cx="6351588"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560" y="764704"/>
            <a:ext cx="7772400" cy="1143000"/>
          </a:xfrm>
        </p:spPr>
        <p:txBody>
          <a:bodyPr/>
          <a:lstStyle/>
          <a:p>
            <a:pPr eaLnBrk="1" hangingPunct="1"/>
            <a:r>
              <a:rPr kumimoji="0" lang="en-US" altLang="zh-CN" sz="3600" b="1" dirty="0" smtClean="0">
                <a:solidFill>
                  <a:srgbClr val="C00000"/>
                </a:solidFill>
                <a:latin typeface="+mn-ea"/>
                <a:ea typeface="+mn-ea"/>
              </a:rPr>
              <a:t>4.3 </a:t>
            </a:r>
            <a:r>
              <a:rPr kumimoji="0" lang="zh-CN" altLang="en-US" sz="3600" b="1" dirty="0">
                <a:solidFill>
                  <a:srgbClr val="C00000"/>
                </a:solidFill>
                <a:latin typeface="+mn-ea"/>
                <a:ea typeface="+mn-ea"/>
              </a:rPr>
              <a:t>数字</a:t>
            </a:r>
            <a:r>
              <a:rPr kumimoji="0" lang="en-US" altLang="zh-CN" sz="3600" b="1" dirty="0">
                <a:solidFill>
                  <a:srgbClr val="C00000"/>
                </a:solidFill>
                <a:latin typeface="+mn-ea"/>
                <a:ea typeface="+mn-ea"/>
              </a:rPr>
              <a:t>PID</a:t>
            </a:r>
            <a:r>
              <a:rPr kumimoji="0" lang="zh-CN" altLang="en-US" sz="3600" b="1" dirty="0">
                <a:solidFill>
                  <a:srgbClr val="C00000"/>
                </a:solidFill>
                <a:latin typeface="+mn-ea"/>
                <a:ea typeface="+mn-ea"/>
              </a:rPr>
              <a:t>控制器的</a:t>
            </a:r>
            <a:r>
              <a:rPr kumimoji="0" lang="zh-CN" altLang="en-US" sz="3600" b="1" dirty="0" smtClean="0">
                <a:solidFill>
                  <a:srgbClr val="C00000"/>
                </a:solidFill>
                <a:latin typeface="+mn-ea"/>
                <a:ea typeface="+mn-ea"/>
              </a:rPr>
              <a:t>设计</a:t>
            </a:r>
            <a:endParaRPr kumimoji="0" lang="zh-CN" altLang="en-US" sz="3200" b="1" dirty="0">
              <a:solidFill>
                <a:srgbClr val="C00000"/>
              </a:solidFill>
              <a:latin typeface="+mn-ea"/>
              <a:ea typeface="+mn-ea"/>
            </a:endParaRPr>
          </a:p>
        </p:txBody>
      </p:sp>
      <p:sp>
        <p:nvSpPr>
          <p:cNvPr id="46083" name="Rectangle 3"/>
          <p:cNvSpPr>
            <a:spLocks noGrp="1" noChangeArrowheads="1"/>
          </p:cNvSpPr>
          <p:nvPr>
            <p:ph idx="1"/>
          </p:nvPr>
        </p:nvSpPr>
        <p:spPr>
          <a:xfrm>
            <a:off x="539552" y="1700809"/>
            <a:ext cx="8134350" cy="4608512"/>
          </a:xfrm>
        </p:spPr>
        <p:txBody>
          <a:bodyPr/>
          <a:lstStyle/>
          <a:p>
            <a:pPr eaLnBrk="1" hangingPunct="1">
              <a:spcBef>
                <a:spcPct val="0"/>
              </a:spcBef>
              <a:buNone/>
            </a:pPr>
            <a:r>
              <a:rPr kumimoji="0" lang="zh-CN" altLang="en-US" sz="2800" b="1" dirty="0">
                <a:solidFill>
                  <a:srgbClr val="C00000"/>
                </a:solidFill>
                <a:latin typeface="宋体"/>
                <a:cs typeface="+mj-cs"/>
              </a:rPr>
              <a:t>1 </a:t>
            </a:r>
            <a:r>
              <a:rPr kumimoji="0" lang="zh-CN" altLang="en-US" sz="2800" b="1" dirty="0" smtClean="0">
                <a:solidFill>
                  <a:srgbClr val="C00000"/>
                </a:solidFill>
                <a:latin typeface="宋体"/>
                <a:cs typeface="+mj-cs"/>
              </a:rPr>
              <a:t>概述</a:t>
            </a:r>
            <a:endParaRPr kumimoji="0" lang="en-US" altLang="zh-CN" sz="2800" b="1" dirty="0" smtClean="0">
              <a:solidFill>
                <a:srgbClr val="C00000"/>
              </a:solidFill>
              <a:latin typeface="宋体"/>
              <a:cs typeface="+mj-cs"/>
            </a:endParaRPr>
          </a:p>
          <a:p>
            <a:pPr eaLnBrk="1" hangingPunct="1">
              <a:spcBef>
                <a:spcPct val="0"/>
              </a:spcBef>
              <a:buNone/>
            </a:pPr>
            <a:r>
              <a:rPr lang="zh-CN" altLang="en-US" sz="2400" b="1" dirty="0">
                <a:ea typeface="楷体_GB2312" pitchFamily="49" charset="-122"/>
              </a:rPr>
              <a:t>	</a:t>
            </a:r>
            <a:endParaRPr lang="en-US" altLang="zh-CN" sz="2400" b="1" dirty="0">
              <a:latin typeface="+mn-ea"/>
            </a:endParaRPr>
          </a:p>
          <a:p>
            <a:pPr eaLnBrk="1" hangingPunct="1">
              <a:spcBef>
                <a:spcPct val="0"/>
              </a:spcBef>
              <a:buFont typeface="Wingdings" panose="05000000000000000000" pitchFamily="2" charset="2"/>
              <a:buChar char="p"/>
            </a:pPr>
            <a:r>
              <a:rPr lang="en-US" altLang="zh-CN" sz="2400" b="1" dirty="0">
                <a:solidFill>
                  <a:srgbClr val="002060"/>
                </a:solidFill>
                <a:latin typeface="+mn-ea"/>
              </a:rPr>
              <a:t>PID</a:t>
            </a:r>
            <a:r>
              <a:rPr lang="zh-CN" altLang="en-US" sz="2400" b="1" dirty="0">
                <a:solidFill>
                  <a:srgbClr val="002060"/>
                </a:solidFill>
                <a:latin typeface="+mn-ea"/>
              </a:rPr>
              <a:t>调节是连续系统中技术最成熟、应用最广泛的一种调节方式，其调节的实质是根据输入的偏差值，按</a:t>
            </a:r>
            <a:r>
              <a:rPr lang="zh-CN" altLang="en-US" sz="2400" b="1" dirty="0">
                <a:solidFill>
                  <a:srgbClr val="FF0000"/>
                </a:solidFill>
                <a:latin typeface="+mn-ea"/>
              </a:rPr>
              <a:t>比例、积分、微分的函数关系进行运算</a:t>
            </a:r>
            <a:r>
              <a:rPr lang="zh-CN" altLang="en-US" sz="2400" b="1" dirty="0">
                <a:solidFill>
                  <a:srgbClr val="002060"/>
                </a:solidFill>
                <a:latin typeface="+mn-ea"/>
              </a:rPr>
              <a:t>，其运算结果用于输出控制。</a:t>
            </a:r>
          </a:p>
          <a:p>
            <a:pPr eaLnBrk="1" hangingPunct="1">
              <a:spcBef>
                <a:spcPct val="0"/>
              </a:spcBef>
              <a:buFont typeface="Wingdings" panose="05000000000000000000" pitchFamily="2" charset="2"/>
              <a:buChar char="p"/>
            </a:pPr>
            <a:endParaRPr lang="zh-CN" altLang="en-US" sz="2400" b="1" dirty="0">
              <a:solidFill>
                <a:srgbClr val="002060"/>
              </a:solidFill>
              <a:latin typeface="+mn-ea"/>
            </a:endParaRPr>
          </a:p>
          <a:p>
            <a:pPr eaLnBrk="1" hangingPunct="1">
              <a:spcBef>
                <a:spcPct val="0"/>
              </a:spcBef>
              <a:buFont typeface="Wingdings" panose="05000000000000000000" pitchFamily="2" charset="2"/>
              <a:buChar char="p"/>
            </a:pPr>
            <a:r>
              <a:rPr lang="en-US" altLang="zh-CN" sz="2400" b="1" dirty="0">
                <a:solidFill>
                  <a:srgbClr val="002060"/>
                </a:solidFill>
                <a:latin typeface="+mn-ea"/>
              </a:rPr>
              <a:t>PID</a:t>
            </a:r>
            <a:r>
              <a:rPr lang="zh-CN" altLang="en-US" sz="2400" b="1" dirty="0">
                <a:solidFill>
                  <a:srgbClr val="002060"/>
                </a:solidFill>
                <a:latin typeface="+mn-ea"/>
              </a:rPr>
              <a:t>调节器具有原理简单、技术成熟、不需要建立数学模型、通用性好、控制效果好等优点。在实际应用中，可以根据具体情况，灵活地改变</a:t>
            </a:r>
            <a:r>
              <a:rPr lang="en-US" altLang="zh-CN" sz="2400" b="1" dirty="0">
                <a:solidFill>
                  <a:srgbClr val="002060"/>
                </a:solidFill>
                <a:latin typeface="+mn-ea"/>
              </a:rPr>
              <a:t>PID</a:t>
            </a:r>
            <a:r>
              <a:rPr lang="zh-CN" altLang="en-US" sz="2400" b="1" dirty="0">
                <a:solidFill>
                  <a:srgbClr val="002060"/>
                </a:solidFill>
                <a:latin typeface="+mn-ea"/>
              </a:rPr>
              <a:t>的结构（</a:t>
            </a:r>
            <a:r>
              <a:rPr lang="en-US" altLang="zh-CN" sz="2400" b="1" dirty="0">
                <a:solidFill>
                  <a:srgbClr val="002060"/>
                </a:solidFill>
                <a:latin typeface="+mn-ea"/>
              </a:rPr>
              <a:t>P、PI、PD、PID），</a:t>
            </a:r>
            <a:r>
              <a:rPr lang="zh-CN" altLang="en-US" sz="2400" b="1" dirty="0">
                <a:solidFill>
                  <a:srgbClr val="002060"/>
                </a:solidFill>
                <a:latin typeface="+mn-ea"/>
              </a:rPr>
              <a:t>得到满意的控制效果。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30" name="Object 2"/>
          <p:cNvGraphicFramePr>
            <a:graphicFrameLocks noChangeAspect="1"/>
          </p:cNvGraphicFramePr>
          <p:nvPr>
            <p:extLst>
              <p:ext uri="{D42A27DB-BD31-4B8C-83A1-F6EECF244321}">
                <p14:modId xmlns:p14="http://schemas.microsoft.com/office/powerpoint/2010/main" val="1092851806"/>
              </p:ext>
            </p:extLst>
          </p:nvPr>
        </p:nvGraphicFramePr>
        <p:xfrm>
          <a:off x="693738" y="4649788"/>
          <a:ext cx="8001000" cy="1706562"/>
        </p:xfrm>
        <a:graphic>
          <a:graphicData uri="http://schemas.openxmlformats.org/presentationml/2006/ole">
            <mc:AlternateContent xmlns:mc="http://schemas.openxmlformats.org/markup-compatibility/2006">
              <mc:Choice xmlns:v="urn:schemas-microsoft-com:vml" Requires="v">
                <p:oleObj spid="_x0000_s22666" name="Visio" r:id="rId3" imgW="5044148" imgH="1078312" progId="Visio.Drawing.11">
                  <p:embed/>
                </p:oleObj>
              </mc:Choice>
              <mc:Fallback>
                <p:oleObj name="Visio" r:id="rId3" imgW="5044148" imgH="1078312" progId="Visio.Drawing.11">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4649788"/>
                        <a:ext cx="8001000" cy="1706562"/>
                      </a:xfrm>
                      <a:prstGeom prst="rect">
                        <a:avLst/>
                      </a:prstGeom>
                      <a:solidFill>
                        <a:schemeClr val="accent5"/>
                      </a:solidFill>
                      <a:ln w="9525">
                        <a:solidFill>
                          <a:srgbClr val="FFCC00"/>
                        </a:solidFill>
                        <a:miter lim="800000"/>
                        <a:headEnd/>
                        <a:tailEnd/>
                      </a:ln>
                    </p:spPr>
                  </p:pic>
                </p:oleObj>
              </mc:Fallback>
            </mc:AlternateContent>
          </a:graphicData>
        </a:graphic>
      </p:graphicFrame>
      <p:sp>
        <p:nvSpPr>
          <p:cNvPr id="22531" name="Text Box 3"/>
          <p:cNvSpPr txBox="1">
            <a:spLocks noChangeArrowheads="1"/>
          </p:cNvSpPr>
          <p:nvPr/>
        </p:nvSpPr>
        <p:spPr bwMode="auto">
          <a:xfrm>
            <a:off x="3108325" y="47450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solidFill>
                <a:srgbClr val="FFFFFF"/>
              </a:solidFill>
            </a:endParaRPr>
          </a:p>
        </p:txBody>
      </p:sp>
      <p:sp>
        <p:nvSpPr>
          <p:cNvPr id="22532" name="Rectangle 2"/>
          <p:cNvSpPr>
            <a:spLocks noChangeArrowheads="1"/>
          </p:cNvSpPr>
          <p:nvPr/>
        </p:nvSpPr>
        <p:spPr bwMode="auto">
          <a:xfrm>
            <a:off x="4510088" y="4271963"/>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0" lang="zh-CN" altLang="en-US" sz="4400" b="1">
              <a:solidFill>
                <a:schemeClr val="tx2"/>
              </a:solidFill>
              <a:latin typeface="Arial" charset="0"/>
            </a:endParaRPr>
          </a:p>
        </p:txBody>
      </p:sp>
      <p:grpSp>
        <p:nvGrpSpPr>
          <p:cNvPr id="22533" name="组合 1"/>
          <p:cNvGrpSpPr>
            <a:grpSpLocks/>
          </p:cNvGrpSpPr>
          <p:nvPr/>
        </p:nvGrpSpPr>
        <p:grpSpPr bwMode="auto">
          <a:xfrm>
            <a:off x="760413" y="812800"/>
            <a:ext cx="7683500" cy="3836988"/>
            <a:chOff x="830573" y="435620"/>
            <a:chExt cx="7683500" cy="3836987"/>
          </a:xfrm>
        </p:grpSpPr>
        <p:pic>
          <p:nvPicPr>
            <p:cNvPr id="2253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573" y="435620"/>
              <a:ext cx="7683500" cy="383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535" name="Group 6"/>
            <p:cNvGrpSpPr>
              <a:grpSpLocks/>
            </p:cNvGrpSpPr>
            <p:nvPr/>
          </p:nvGrpSpPr>
          <p:grpSpPr bwMode="auto">
            <a:xfrm>
              <a:off x="4322937" y="3356992"/>
              <a:ext cx="503237" cy="695325"/>
              <a:chOff x="2709" y="2795"/>
              <a:chExt cx="317" cy="438"/>
            </a:xfrm>
          </p:grpSpPr>
          <p:sp>
            <p:nvSpPr>
              <p:cNvPr id="22536" name="Line 4"/>
              <p:cNvSpPr>
                <a:spLocks noChangeShapeType="1"/>
              </p:cNvSpPr>
              <p:nvPr/>
            </p:nvSpPr>
            <p:spPr bwMode="auto">
              <a:xfrm flipV="1">
                <a:off x="2835" y="2795"/>
                <a:ext cx="0" cy="227"/>
              </a:xfrm>
              <a:prstGeom prst="line">
                <a:avLst/>
              </a:prstGeom>
              <a:noFill/>
              <a:ln w="19050" cap="sq">
                <a:solidFill>
                  <a:schemeClr val="bg2"/>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7" name="Text Box 5"/>
              <p:cNvSpPr txBox="1">
                <a:spLocks noChangeArrowheads="1"/>
              </p:cNvSpPr>
              <p:nvPr/>
            </p:nvSpPr>
            <p:spPr bwMode="auto">
              <a:xfrm>
                <a:off x="2709" y="294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i="1">
                    <a:solidFill>
                      <a:schemeClr val="bg2"/>
                    </a:solidFill>
                  </a:rPr>
                  <a:t>r</a:t>
                </a:r>
                <a:r>
                  <a:rPr lang="en-US" altLang="zh-CN" i="1" baseline="-25000">
                    <a:solidFill>
                      <a:schemeClr val="bg2"/>
                    </a:solidFill>
                  </a:rPr>
                  <a:t>k</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4130"/>
                                        </p:tgtEl>
                                        <p:attrNameLst>
                                          <p:attrName>style.visibility</p:attrName>
                                        </p:attrNameLst>
                                      </p:cBhvr>
                                      <p:to>
                                        <p:strVal val="visible"/>
                                      </p:to>
                                    </p:set>
                                    <p:animEffect transition="in" filter="fade">
                                      <p:cBhvr>
                                        <p:cTn id="7" dur="500"/>
                                        <p:tgtEl>
                                          <p:spTgt spid="304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11560" y="1268760"/>
            <a:ext cx="7772400" cy="4114800"/>
          </a:xfrm>
        </p:spPr>
        <p:txBody>
          <a:bodyPr/>
          <a:lstStyle/>
          <a:p>
            <a:pPr eaLnBrk="1" hangingPunct="1">
              <a:spcBef>
                <a:spcPct val="0"/>
              </a:spcBef>
              <a:buFont typeface="Wingdings" pitchFamily="2" charset="2"/>
              <a:buNone/>
            </a:pPr>
            <a:r>
              <a:rPr lang="en-US" altLang="zh-CN" sz="2800" b="1" dirty="0">
                <a:solidFill>
                  <a:srgbClr val="FF0000"/>
                </a:solidFill>
                <a:latin typeface="+mn-ea"/>
              </a:rPr>
              <a:t>	</a:t>
            </a:r>
            <a:r>
              <a:rPr lang="en-US" altLang="zh-CN" sz="2400" b="1" dirty="0">
                <a:solidFill>
                  <a:srgbClr val="FF0000"/>
                </a:solidFill>
                <a:latin typeface="+mn-ea"/>
              </a:rPr>
              <a:t>PID</a:t>
            </a:r>
            <a:r>
              <a:rPr lang="zh-CN" altLang="en-US" sz="2400" b="1" dirty="0">
                <a:solidFill>
                  <a:srgbClr val="FF0000"/>
                </a:solidFill>
                <a:latin typeface="+mn-ea"/>
              </a:rPr>
              <a:t>控制实现方式:</a:t>
            </a:r>
          </a:p>
          <a:p>
            <a:pPr eaLnBrk="1" hangingPunct="1">
              <a:spcBef>
                <a:spcPct val="0"/>
              </a:spcBef>
              <a:buFont typeface="Wingdings" pitchFamily="2" charset="2"/>
              <a:buNone/>
            </a:pPr>
            <a:endParaRPr lang="zh-CN" altLang="en-US" sz="2400" b="1" dirty="0">
              <a:latin typeface="+mn-ea"/>
            </a:endParaRPr>
          </a:p>
          <a:p>
            <a:pPr eaLnBrk="1" hangingPunct="1">
              <a:spcBef>
                <a:spcPct val="0"/>
              </a:spcBef>
              <a:buFont typeface="Wingdings" panose="05000000000000000000" pitchFamily="2" charset="2"/>
              <a:buChar char="p"/>
            </a:pPr>
            <a:r>
              <a:rPr lang="zh-CN" altLang="en-US" sz="2400" b="1" dirty="0">
                <a:solidFill>
                  <a:srgbClr val="002060"/>
                </a:solidFill>
                <a:latin typeface="+mn-ea"/>
              </a:rPr>
              <a:t>模拟方式：用电子电路实现调节器。在调节器中，将被测信号与给定值比较，然后把比较出的差值经</a:t>
            </a:r>
            <a:r>
              <a:rPr lang="en-US" altLang="zh-CN" sz="2400" b="1" dirty="0">
                <a:solidFill>
                  <a:srgbClr val="002060"/>
                </a:solidFill>
                <a:latin typeface="+mn-ea"/>
              </a:rPr>
              <a:t>PID</a:t>
            </a:r>
            <a:r>
              <a:rPr lang="zh-CN" altLang="en-US" sz="2400" b="1" dirty="0">
                <a:solidFill>
                  <a:srgbClr val="002060"/>
                </a:solidFill>
                <a:latin typeface="+mn-ea"/>
              </a:rPr>
              <a:t>电路运算后送到执行机构，改变给定量，达到调节之目的。</a:t>
            </a:r>
          </a:p>
          <a:p>
            <a:pPr marL="0" indent="0" eaLnBrk="1" hangingPunct="1">
              <a:spcBef>
                <a:spcPct val="0"/>
              </a:spcBef>
              <a:buNone/>
            </a:pPr>
            <a:r>
              <a:rPr lang="zh-CN" altLang="en-US" sz="2400" b="1" dirty="0">
                <a:solidFill>
                  <a:srgbClr val="002060"/>
                </a:solidFill>
                <a:latin typeface="+mn-ea"/>
              </a:rPr>
              <a:t>    </a:t>
            </a:r>
          </a:p>
          <a:p>
            <a:pPr eaLnBrk="1" hangingPunct="1">
              <a:spcBef>
                <a:spcPct val="0"/>
              </a:spcBef>
              <a:buFont typeface="Wingdings" panose="05000000000000000000" pitchFamily="2" charset="2"/>
              <a:buChar char="p"/>
            </a:pPr>
            <a:r>
              <a:rPr lang="zh-CN" altLang="en-US" sz="2400" b="1" dirty="0">
                <a:solidFill>
                  <a:srgbClr val="002060"/>
                </a:solidFill>
                <a:latin typeface="+mn-ea"/>
              </a:rPr>
              <a:t>数字方式：用计算机进行</a:t>
            </a:r>
            <a:r>
              <a:rPr lang="en-US" altLang="zh-CN" sz="2400" b="1" dirty="0">
                <a:solidFill>
                  <a:srgbClr val="002060"/>
                </a:solidFill>
                <a:latin typeface="+mn-ea"/>
              </a:rPr>
              <a:t>PID</a:t>
            </a:r>
            <a:r>
              <a:rPr lang="zh-CN" altLang="en-US" sz="2400" b="1" dirty="0">
                <a:solidFill>
                  <a:srgbClr val="002060"/>
                </a:solidFill>
                <a:latin typeface="+mn-ea"/>
              </a:rPr>
              <a:t>运算，将计算结果转换成模拟量，输出去控制执行机构</a:t>
            </a:r>
            <a:r>
              <a:rPr lang="zh-CN" altLang="en-US" sz="2400" b="1" dirty="0">
                <a:solidFill>
                  <a:srgbClr val="002060"/>
                </a:solidFill>
                <a:ea typeface="楷体_GB2312" pitchFamily="49" charset="-12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45891" y="731094"/>
            <a:ext cx="7772400" cy="669844"/>
          </a:xfrm>
        </p:spPr>
        <p:txBody>
          <a:bodyPr/>
          <a:lstStyle/>
          <a:p>
            <a:pPr eaLnBrk="1" hangingPunct="1"/>
            <a:r>
              <a:rPr kumimoji="0" lang="en-US" altLang="zh-CN" sz="2800" b="1" dirty="0" smtClean="0">
                <a:solidFill>
                  <a:srgbClr val="C00000"/>
                </a:solidFill>
                <a:latin typeface="+mn-ea"/>
                <a:ea typeface="+mn-ea"/>
              </a:rPr>
              <a:t>2 </a:t>
            </a:r>
            <a:r>
              <a:rPr kumimoji="0" lang="zh-CN" altLang="en-US" sz="2800" b="1" dirty="0">
                <a:solidFill>
                  <a:srgbClr val="C00000"/>
                </a:solidFill>
                <a:latin typeface="+mn-ea"/>
                <a:ea typeface="+mn-ea"/>
              </a:rPr>
              <a:t>模拟</a:t>
            </a:r>
            <a:r>
              <a:rPr kumimoji="0" lang="en-US" altLang="zh-CN" sz="2800" b="1" dirty="0">
                <a:solidFill>
                  <a:srgbClr val="C00000"/>
                </a:solidFill>
                <a:latin typeface="+mn-ea"/>
                <a:ea typeface="+mn-ea"/>
              </a:rPr>
              <a:t>PID</a:t>
            </a:r>
            <a:r>
              <a:rPr kumimoji="0" lang="zh-CN" altLang="en-US" sz="2800" b="1" dirty="0">
                <a:solidFill>
                  <a:srgbClr val="C00000"/>
                </a:solidFill>
                <a:latin typeface="+mn-ea"/>
                <a:ea typeface="+mn-ea"/>
              </a:rPr>
              <a:t>控制器</a:t>
            </a:r>
          </a:p>
        </p:txBody>
      </p:sp>
      <p:sp>
        <p:nvSpPr>
          <p:cNvPr id="48131" name="Rectangle 3"/>
          <p:cNvSpPr>
            <a:spLocks noGrp="1" noChangeArrowheads="1"/>
          </p:cNvSpPr>
          <p:nvPr>
            <p:ph idx="1"/>
          </p:nvPr>
        </p:nvSpPr>
        <p:spPr>
          <a:xfrm>
            <a:off x="179512" y="1412776"/>
            <a:ext cx="8534400" cy="1872208"/>
          </a:xfrm>
        </p:spPr>
        <p:txBody>
          <a:bodyPr/>
          <a:lstStyle/>
          <a:p>
            <a:pPr eaLnBrk="1" hangingPunct="1">
              <a:spcBef>
                <a:spcPct val="0"/>
              </a:spcBef>
              <a:buFont typeface="Wingdings" pitchFamily="2" charset="2"/>
              <a:buNone/>
            </a:pPr>
            <a:r>
              <a:rPr kumimoji="0" lang="en-US" altLang="zh-CN" sz="2800" b="1" dirty="0">
                <a:solidFill>
                  <a:srgbClr val="002060"/>
                </a:solidFill>
                <a:latin typeface="+mn-ea"/>
              </a:rPr>
              <a:t>	</a:t>
            </a:r>
            <a:r>
              <a:rPr kumimoji="0" lang="en-US" altLang="zh-CN" sz="2400" b="1" dirty="0">
                <a:solidFill>
                  <a:srgbClr val="002060"/>
                </a:solidFill>
                <a:latin typeface="+mn-ea"/>
              </a:rPr>
              <a:t>PID</a:t>
            </a:r>
            <a:r>
              <a:rPr kumimoji="0" lang="zh-CN" altLang="en-US" sz="2400" b="1" dirty="0">
                <a:solidFill>
                  <a:srgbClr val="002060"/>
                </a:solidFill>
                <a:latin typeface="+mn-ea"/>
              </a:rPr>
              <a:t>调节器是一种线性调节器，这种调节器是将设定值</a:t>
            </a:r>
            <a:r>
              <a:rPr kumimoji="0" lang="en-US" altLang="zh-CN" sz="2400" b="1" dirty="0">
                <a:solidFill>
                  <a:srgbClr val="002060"/>
                </a:solidFill>
                <a:latin typeface="+mn-ea"/>
              </a:rPr>
              <a:t>r</a:t>
            </a:r>
            <a:r>
              <a:rPr kumimoji="0" lang="zh-CN" altLang="en-US" sz="2400" b="1" dirty="0">
                <a:solidFill>
                  <a:srgbClr val="002060"/>
                </a:solidFill>
                <a:latin typeface="+mn-ea"/>
              </a:rPr>
              <a:t>和实际输出值</a:t>
            </a:r>
            <a:r>
              <a:rPr kumimoji="0" lang="en-US" altLang="zh-CN" sz="2400" b="1" dirty="0">
                <a:solidFill>
                  <a:srgbClr val="002060"/>
                </a:solidFill>
                <a:latin typeface="+mn-ea"/>
              </a:rPr>
              <a:t>y</a:t>
            </a:r>
            <a:r>
              <a:rPr kumimoji="0" lang="zh-CN" altLang="en-US" sz="2400" b="1" dirty="0">
                <a:solidFill>
                  <a:srgbClr val="002060"/>
                </a:solidFill>
                <a:latin typeface="+mn-ea"/>
              </a:rPr>
              <a:t>进行比较，构成控制偏差：</a:t>
            </a:r>
            <a:r>
              <a:rPr kumimoji="0" lang="en-US" altLang="zh-CN" sz="2400" b="1" dirty="0">
                <a:solidFill>
                  <a:srgbClr val="002060"/>
                </a:solidFill>
                <a:latin typeface="+mn-ea"/>
              </a:rPr>
              <a:t>e=r-y,</a:t>
            </a:r>
            <a:r>
              <a:rPr kumimoji="0" lang="zh-CN" altLang="en-US" sz="2400" b="1" dirty="0">
                <a:solidFill>
                  <a:srgbClr val="002060"/>
                </a:solidFill>
                <a:latin typeface="+mn-ea"/>
              </a:rPr>
              <a:t>并将其</a:t>
            </a:r>
            <a:r>
              <a:rPr kumimoji="0" lang="zh-CN" altLang="en-US" sz="2400" b="1" dirty="0">
                <a:solidFill>
                  <a:srgbClr val="FF0000"/>
                </a:solidFill>
                <a:latin typeface="+mn-ea"/>
              </a:rPr>
              <a:t>比例、积分和微分</a:t>
            </a:r>
            <a:r>
              <a:rPr kumimoji="0" lang="zh-CN" altLang="en-US" sz="2400" b="1" dirty="0">
                <a:solidFill>
                  <a:srgbClr val="002060"/>
                </a:solidFill>
                <a:latin typeface="+mn-ea"/>
              </a:rPr>
              <a:t>（偏差的现在、过去、将来）通过线性组合构成控制量。</a:t>
            </a:r>
            <a:r>
              <a:rPr kumimoji="0" lang="en-US" altLang="zh-CN" sz="2400" b="1" dirty="0">
                <a:solidFill>
                  <a:srgbClr val="002060"/>
                </a:solidFill>
                <a:latin typeface="+mn-ea"/>
              </a:rPr>
              <a:t>PID</a:t>
            </a:r>
            <a:r>
              <a:rPr kumimoji="0" lang="zh-CN" altLang="en-US" sz="2400" b="1" dirty="0">
                <a:solidFill>
                  <a:srgbClr val="002060"/>
                </a:solidFill>
                <a:latin typeface="+mn-ea"/>
              </a:rPr>
              <a:t>控制是一种负反馈控制。</a:t>
            </a:r>
          </a:p>
        </p:txBody>
      </p:sp>
      <p:grpSp>
        <p:nvGrpSpPr>
          <p:cNvPr id="48132" name="Group 4"/>
          <p:cNvGrpSpPr>
            <a:grpSpLocks noChangeAspect="1"/>
          </p:cNvGrpSpPr>
          <p:nvPr/>
        </p:nvGrpSpPr>
        <p:grpSpPr bwMode="auto">
          <a:xfrm>
            <a:off x="1115616" y="3272547"/>
            <a:ext cx="6781800" cy="2573338"/>
            <a:chOff x="790" y="1661"/>
            <a:chExt cx="3224" cy="1413"/>
          </a:xfrm>
          <a:solidFill>
            <a:schemeClr val="accent5"/>
          </a:solidFill>
        </p:grpSpPr>
        <p:sp>
          <p:nvSpPr>
            <p:cNvPr id="48133" name="AutoShape 5"/>
            <p:cNvSpPr>
              <a:spLocks noChangeAspect="1" noChangeArrowheads="1" noTextEdit="1"/>
            </p:cNvSpPr>
            <p:nvPr/>
          </p:nvSpPr>
          <p:spPr bwMode="auto">
            <a:xfrm>
              <a:off x="793" y="1661"/>
              <a:ext cx="3221" cy="1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4" name="Rectangle 6"/>
            <p:cNvSpPr>
              <a:spLocks noChangeArrowheads="1"/>
            </p:cNvSpPr>
            <p:nvPr/>
          </p:nvSpPr>
          <p:spPr bwMode="auto">
            <a:xfrm>
              <a:off x="2947" y="2028"/>
              <a:ext cx="247" cy="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5" name="Rectangle 7"/>
            <p:cNvSpPr>
              <a:spLocks noChangeArrowheads="1"/>
            </p:cNvSpPr>
            <p:nvPr/>
          </p:nvSpPr>
          <p:spPr bwMode="auto">
            <a:xfrm>
              <a:off x="3041" y="2099"/>
              <a:ext cx="85"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u</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36" name="Rectangle 8"/>
            <p:cNvSpPr>
              <a:spLocks noChangeArrowheads="1"/>
            </p:cNvSpPr>
            <p:nvPr/>
          </p:nvSpPr>
          <p:spPr bwMode="auto">
            <a:xfrm>
              <a:off x="3106" y="2099"/>
              <a:ext cx="56"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sp>
          <p:nvSpPr>
            <p:cNvPr id="48137" name="Rectangle 9"/>
            <p:cNvSpPr>
              <a:spLocks noChangeArrowheads="1"/>
            </p:cNvSpPr>
            <p:nvPr/>
          </p:nvSpPr>
          <p:spPr bwMode="auto">
            <a:xfrm>
              <a:off x="790" y="1964"/>
              <a:ext cx="247" cy="3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8" name="Rectangle 10"/>
            <p:cNvSpPr>
              <a:spLocks noChangeArrowheads="1"/>
            </p:cNvSpPr>
            <p:nvPr/>
          </p:nvSpPr>
          <p:spPr bwMode="auto">
            <a:xfrm>
              <a:off x="887" y="2033"/>
              <a:ext cx="61"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r</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39" name="Rectangle 11"/>
            <p:cNvSpPr>
              <a:spLocks noChangeArrowheads="1"/>
            </p:cNvSpPr>
            <p:nvPr/>
          </p:nvSpPr>
          <p:spPr bwMode="auto">
            <a:xfrm>
              <a:off x="933" y="2033"/>
              <a:ext cx="55"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sp>
          <p:nvSpPr>
            <p:cNvPr id="48140" name="Rectangle 12"/>
            <p:cNvSpPr>
              <a:spLocks noChangeArrowheads="1"/>
            </p:cNvSpPr>
            <p:nvPr/>
          </p:nvSpPr>
          <p:spPr bwMode="auto">
            <a:xfrm>
              <a:off x="1284" y="1951"/>
              <a:ext cx="247" cy="3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41" name="Rectangle 13"/>
            <p:cNvSpPr>
              <a:spLocks noChangeArrowheads="1"/>
            </p:cNvSpPr>
            <p:nvPr/>
          </p:nvSpPr>
          <p:spPr bwMode="auto">
            <a:xfrm>
              <a:off x="1379" y="2022"/>
              <a:ext cx="84"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e</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42" name="Rectangle 14"/>
            <p:cNvSpPr>
              <a:spLocks noChangeArrowheads="1"/>
            </p:cNvSpPr>
            <p:nvPr/>
          </p:nvSpPr>
          <p:spPr bwMode="auto">
            <a:xfrm>
              <a:off x="1438" y="2022"/>
              <a:ext cx="5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sp>
          <p:nvSpPr>
            <p:cNvPr id="48143" name="Rectangle 15"/>
            <p:cNvSpPr>
              <a:spLocks noChangeArrowheads="1"/>
            </p:cNvSpPr>
            <p:nvPr/>
          </p:nvSpPr>
          <p:spPr bwMode="auto">
            <a:xfrm>
              <a:off x="3726" y="2003"/>
              <a:ext cx="286" cy="2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44" name="Rectangle 16"/>
            <p:cNvSpPr>
              <a:spLocks noChangeArrowheads="1"/>
            </p:cNvSpPr>
            <p:nvPr/>
          </p:nvSpPr>
          <p:spPr bwMode="auto">
            <a:xfrm>
              <a:off x="3820" y="2074"/>
              <a:ext cx="79"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y</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45" name="Rectangle 17"/>
            <p:cNvSpPr>
              <a:spLocks noChangeArrowheads="1"/>
            </p:cNvSpPr>
            <p:nvPr/>
          </p:nvSpPr>
          <p:spPr bwMode="auto">
            <a:xfrm>
              <a:off x="3886" y="2074"/>
              <a:ext cx="5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sp>
          <p:nvSpPr>
            <p:cNvPr id="48146" name="Rectangle 18"/>
            <p:cNvSpPr>
              <a:spLocks noChangeArrowheads="1"/>
            </p:cNvSpPr>
            <p:nvPr/>
          </p:nvSpPr>
          <p:spPr bwMode="auto">
            <a:xfrm>
              <a:off x="793" y="1685"/>
              <a:ext cx="5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grpSp>
          <p:nvGrpSpPr>
            <p:cNvPr id="48147" name="Group 19"/>
            <p:cNvGrpSpPr>
              <a:grpSpLocks/>
            </p:cNvGrpSpPr>
            <p:nvPr/>
          </p:nvGrpSpPr>
          <p:grpSpPr bwMode="auto">
            <a:xfrm>
              <a:off x="1972" y="1665"/>
              <a:ext cx="442" cy="338"/>
              <a:chOff x="1972" y="1665"/>
              <a:chExt cx="442" cy="338"/>
            </a:xfrm>
            <a:grpFill/>
          </p:grpSpPr>
          <p:sp>
            <p:nvSpPr>
              <p:cNvPr id="48191" name="Rectangle 20"/>
              <p:cNvSpPr>
                <a:spLocks noChangeArrowheads="1"/>
              </p:cNvSpPr>
              <p:nvPr/>
            </p:nvSpPr>
            <p:spPr bwMode="auto">
              <a:xfrm>
                <a:off x="1972" y="1665"/>
                <a:ext cx="442" cy="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92" name="Rectangle 21"/>
              <p:cNvSpPr>
                <a:spLocks noChangeArrowheads="1"/>
              </p:cNvSpPr>
              <p:nvPr/>
            </p:nvSpPr>
            <p:spPr bwMode="auto">
              <a:xfrm>
                <a:off x="1972" y="1665"/>
                <a:ext cx="442" cy="338"/>
              </a:xfrm>
              <a:prstGeom prst="rect">
                <a:avLst/>
              </a:prstGeom>
              <a:grpFill/>
              <a:ln w="15875" cap="rnd">
                <a:solidFill>
                  <a:srgbClr val="000000"/>
                </a:solidFill>
                <a:miter lim="800000"/>
                <a:headEnd/>
                <a:tailEnd/>
              </a:ln>
            </p:spPr>
            <p:txBody>
              <a:bodyPr/>
              <a:lstStyle/>
              <a:p>
                <a:endParaRPr lang="zh-CN" altLang="en-US"/>
              </a:p>
            </p:txBody>
          </p:sp>
        </p:grpSp>
        <p:sp>
          <p:nvSpPr>
            <p:cNvPr id="48148" name="Rectangle 22"/>
            <p:cNvSpPr>
              <a:spLocks noChangeArrowheads="1"/>
            </p:cNvSpPr>
            <p:nvPr/>
          </p:nvSpPr>
          <p:spPr bwMode="auto">
            <a:xfrm>
              <a:off x="2071" y="1745"/>
              <a:ext cx="153"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Kp</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49" name="Rectangle 23"/>
            <p:cNvSpPr>
              <a:spLocks noChangeArrowheads="1"/>
            </p:cNvSpPr>
            <p:nvPr/>
          </p:nvSpPr>
          <p:spPr bwMode="auto">
            <a:xfrm>
              <a:off x="2237" y="1745"/>
              <a:ext cx="56"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grpSp>
          <p:nvGrpSpPr>
            <p:cNvPr id="48150" name="Group 24"/>
            <p:cNvGrpSpPr>
              <a:grpSpLocks/>
            </p:cNvGrpSpPr>
            <p:nvPr/>
          </p:nvGrpSpPr>
          <p:grpSpPr bwMode="auto">
            <a:xfrm>
              <a:off x="1946" y="2080"/>
              <a:ext cx="494" cy="337"/>
              <a:chOff x="1946" y="2080"/>
              <a:chExt cx="494" cy="337"/>
            </a:xfrm>
            <a:grpFill/>
          </p:grpSpPr>
          <p:sp>
            <p:nvSpPr>
              <p:cNvPr id="48189" name="Rectangle 25"/>
              <p:cNvSpPr>
                <a:spLocks noChangeArrowheads="1"/>
              </p:cNvSpPr>
              <p:nvPr/>
            </p:nvSpPr>
            <p:spPr bwMode="auto">
              <a:xfrm>
                <a:off x="1946" y="2080"/>
                <a:ext cx="494" cy="3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90" name="Rectangle 26"/>
              <p:cNvSpPr>
                <a:spLocks noChangeArrowheads="1"/>
              </p:cNvSpPr>
              <p:nvPr/>
            </p:nvSpPr>
            <p:spPr bwMode="auto">
              <a:xfrm>
                <a:off x="1946" y="2080"/>
                <a:ext cx="494" cy="337"/>
              </a:xfrm>
              <a:prstGeom prst="rect">
                <a:avLst/>
              </a:prstGeom>
              <a:grpFill/>
              <a:ln w="15875" cap="rnd">
                <a:solidFill>
                  <a:srgbClr val="000000"/>
                </a:solidFill>
                <a:miter lim="800000"/>
                <a:headEnd/>
                <a:tailEnd/>
              </a:ln>
            </p:spPr>
            <p:txBody>
              <a:bodyPr/>
              <a:lstStyle/>
              <a:p>
                <a:endParaRPr lang="zh-CN" altLang="en-US"/>
              </a:p>
            </p:txBody>
          </p:sp>
        </p:grpSp>
        <p:sp>
          <p:nvSpPr>
            <p:cNvPr id="48151" name="Rectangle 27"/>
            <p:cNvSpPr>
              <a:spLocks noChangeArrowheads="1"/>
            </p:cNvSpPr>
            <p:nvPr/>
          </p:nvSpPr>
          <p:spPr bwMode="auto">
            <a:xfrm>
              <a:off x="2046" y="2158"/>
              <a:ext cx="21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Ki/S</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52" name="Rectangle 28"/>
            <p:cNvSpPr>
              <a:spLocks noChangeArrowheads="1"/>
            </p:cNvSpPr>
            <p:nvPr/>
          </p:nvSpPr>
          <p:spPr bwMode="auto">
            <a:xfrm>
              <a:off x="2296" y="2158"/>
              <a:ext cx="5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grpSp>
          <p:nvGrpSpPr>
            <p:cNvPr id="48153" name="Group 29"/>
            <p:cNvGrpSpPr>
              <a:grpSpLocks/>
            </p:cNvGrpSpPr>
            <p:nvPr/>
          </p:nvGrpSpPr>
          <p:grpSpPr bwMode="auto">
            <a:xfrm>
              <a:off x="1959" y="2534"/>
              <a:ext cx="507" cy="337"/>
              <a:chOff x="1959" y="2534"/>
              <a:chExt cx="507" cy="337"/>
            </a:xfrm>
            <a:grpFill/>
          </p:grpSpPr>
          <p:sp>
            <p:nvSpPr>
              <p:cNvPr id="48187" name="Rectangle 30"/>
              <p:cNvSpPr>
                <a:spLocks noChangeArrowheads="1"/>
              </p:cNvSpPr>
              <p:nvPr/>
            </p:nvSpPr>
            <p:spPr bwMode="auto">
              <a:xfrm>
                <a:off x="1959" y="2534"/>
                <a:ext cx="507" cy="3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88" name="Rectangle 31"/>
              <p:cNvSpPr>
                <a:spLocks noChangeArrowheads="1"/>
              </p:cNvSpPr>
              <p:nvPr/>
            </p:nvSpPr>
            <p:spPr bwMode="auto">
              <a:xfrm>
                <a:off x="1959" y="2534"/>
                <a:ext cx="507" cy="337"/>
              </a:xfrm>
              <a:prstGeom prst="rect">
                <a:avLst/>
              </a:prstGeom>
              <a:grpFill/>
              <a:ln w="15875" cap="rnd">
                <a:solidFill>
                  <a:srgbClr val="000000"/>
                </a:solidFill>
                <a:miter lim="800000"/>
                <a:headEnd/>
                <a:tailEnd/>
              </a:ln>
            </p:spPr>
            <p:txBody>
              <a:bodyPr/>
              <a:lstStyle/>
              <a:p>
                <a:endParaRPr lang="zh-CN" altLang="en-US"/>
              </a:p>
            </p:txBody>
          </p:sp>
        </p:grpSp>
        <p:sp>
          <p:nvSpPr>
            <p:cNvPr id="48154" name="Rectangle 32"/>
            <p:cNvSpPr>
              <a:spLocks noChangeArrowheads="1"/>
            </p:cNvSpPr>
            <p:nvPr/>
          </p:nvSpPr>
          <p:spPr bwMode="auto">
            <a:xfrm>
              <a:off x="2059" y="2613"/>
              <a:ext cx="251"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Kd S</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55" name="Rectangle 33"/>
            <p:cNvSpPr>
              <a:spLocks noChangeArrowheads="1"/>
            </p:cNvSpPr>
            <p:nvPr/>
          </p:nvSpPr>
          <p:spPr bwMode="auto">
            <a:xfrm>
              <a:off x="2333" y="2613"/>
              <a:ext cx="5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grpSp>
          <p:nvGrpSpPr>
            <p:cNvPr id="48156" name="Group 34"/>
            <p:cNvGrpSpPr>
              <a:grpSpLocks/>
            </p:cNvGrpSpPr>
            <p:nvPr/>
          </p:nvGrpSpPr>
          <p:grpSpPr bwMode="auto">
            <a:xfrm>
              <a:off x="3219" y="2080"/>
              <a:ext cx="481" cy="337"/>
              <a:chOff x="3219" y="2080"/>
              <a:chExt cx="481" cy="337"/>
            </a:xfrm>
            <a:grpFill/>
          </p:grpSpPr>
          <p:sp>
            <p:nvSpPr>
              <p:cNvPr id="48185" name="Rectangle 35"/>
              <p:cNvSpPr>
                <a:spLocks noChangeArrowheads="1"/>
              </p:cNvSpPr>
              <p:nvPr/>
            </p:nvSpPr>
            <p:spPr bwMode="auto">
              <a:xfrm>
                <a:off x="3219" y="2080"/>
                <a:ext cx="481" cy="3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86" name="Rectangle 36"/>
              <p:cNvSpPr>
                <a:spLocks noChangeArrowheads="1"/>
              </p:cNvSpPr>
              <p:nvPr/>
            </p:nvSpPr>
            <p:spPr bwMode="auto">
              <a:xfrm>
                <a:off x="3219" y="2080"/>
                <a:ext cx="481" cy="337"/>
              </a:xfrm>
              <a:prstGeom prst="rect">
                <a:avLst/>
              </a:prstGeom>
              <a:grpFill/>
              <a:ln w="15875" cap="rnd">
                <a:solidFill>
                  <a:srgbClr val="000000"/>
                </a:solidFill>
                <a:miter lim="800000"/>
                <a:headEnd/>
                <a:tailEnd/>
              </a:ln>
            </p:spPr>
            <p:txBody>
              <a:bodyPr/>
              <a:lstStyle/>
              <a:p>
                <a:endParaRPr lang="zh-CN" altLang="en-US"/>
              </a:p>
            </p:txBody>
          </p:sp>
        </p:grpSp>
        <p:sp>
          <p:nvSpPr>
            <p:cNvPr id="48157" name="Rectangle 37"/>
            <p:cNvSpPr>
              <a:spLocks noChangeArrowheads="1"/>
            </p:cNvSpPr>
            <p:nvPr/>
          </p:nvSpPr>
          <p:spPr bwMode="auto">
            <a:xfrm>
              <a:off x="3318" y="2158"/>
              <a:ext cx="244"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en-US" altLang="zh-CN" sz="1700">
                  <a:solidFill>
                    <a:srgbClr val="000000"/>
                  </a:solidFill>
                  <a:latin typeface="Arial" charset="0"/>
                </a:rPr>
                <a:t>G(S)</a:t>
              </a:r>
              <a:r>
                <a:rPr kumimoji="0" lang="en-US" altLang="zh-CN" sz="1800">
                  <a:latin typeface="Garamond" pitchFamily="18" charset="0"/>
                  <a:ea typeface="黑体" pitchFamily="49" charset="-122"/>
                </a:rPr>
                <a:t> </a:t>
              </a:r>
              <a:endParaRPr kumimoji="0" lang="en-US" altLang="zh-CN" sz="1800">
                <a:latin typeface="Arial" charset="0"/>
              </a:endParaRPr>
            </a:p>
          </p:txBody>
        </p:sp>
        <p:sp>
          <p:nvSpPr>
            <p:cNvPr id="48158" name="Rectangle 38"/>
            <p:cNvSpPr>
              <a:spLocks noChangeArrowheads="1"/>
            </p:cNvSpPr>
            <p:nvPr/>
          </p:nvSpPr>
          <p:spPr bwMode="auto">
            <a:xfrm>
              <a:off x="3587" y="2158"/>
              <a:ext cx="56" cy="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zh-CN" altLang="en-US" sz="1700">
                  <a:solidFill>
                    <a:srgbClr val="000000"/>
                  </a:solidFill>
                  <a:latin typeface="Arial" charset="0"/>
                </a:rPr>
                <a:t> </a:t>
              </a:r>
              <a:r>
                <a:rPr kumimoji="0" lang="zh-CN" altLang="en-US" sz="1800">
                  <a:latin typeface="Garamond" pitchFamily="18" charset="0"/>
                  <a:ea typeface="黑体" pitchFamily="49" charset="-122"/>
                </a:rPr>
                <a:t> </a:t>
              </a:r>
              <a:endParaRPr kumimoji="0" lang="zh-CN" altLang="en-US" sz="1800">
                <a:latin typeface="Arial" charset="0"/>
              </a:endParaRPr>
            </a:p>
          </p:txBody>
        </p:sp>
        <p:grpSp>
          <p:nvGrpSpPr>
            <p:cNvPr id="48159" name="Group 39"/>
            <p:cNvGrpSpPr>
              <a:grpSpLocks/>
            </p:cNvGrpSpPr>
            <p:nvPr/>
          </p:nvGrpSpPr>
          <p:grpSpPr bwMode="auto">
            <a:xfrm>
              <a:off x="2739" y="2145"/>
              <a:ext cx="221" cy="259"/>
              <a:chOff x="2739" y="2145"/>
              <a:chExt cx="221" cy="259"/>
            </a:xfrm>
            <a:grpFill/>
          </p:grpSpPr>
          <p:sp>
            <p:nvSpPr>
              <p:cNvPr id="48181" name="Oval 40"/>
              <p:cNvSpPr>
                <a:spLocks noChangeArrowheads="1"/>
              </p:cNvSpPr>
              <p:nvPr/>
            </p:nvSpPr>
            <p:spPr bwMode="auto">
              <a:xfrm>
                <a:off x="2739" y="2145"/>
                <a:ext cx="221" cy="259"/>
              </a:xfrm>
              <a:prstGeom prst="ellipse">
                <a:avLst/>
              </a:prstGeom>
              <a:grpFill/>
              <a:ln w="0">
                <a:solidFill>
                  <a:srgbClr val="000000"/>
                </a:solidFill>
                <a:round/>
                <a:headEnd/>
                <a:tailEnd/>
              </a:ln>
            </p:spPr>
            <p:txBody>
              <a:bodyPr/>
              <a:lstStyle/>
              <a:p>
                <a:endParaRPr lang="zh-CN" altLang="en-US"/>
              </a:p>
            </p:txBody>
          </p:sp>
          <p:sp>
            <p:nvSpPr>
              <p:cNvPr id="48182" name="Oval 41"/>
              <p:cNvSpPr>
                <a:spLocks noChangeArrowheads="1"/>
              </p:cNvSpPr>
              <p:nvPr/>
            </p:nvSpPr>
            <p:spPr bwMode="auto">
              <a:xfrm>
                <a:off x="2739" y="2145"/>
                <a:ext cx="221" cy="259"/>
              </a:xfrm>
              <a:prstGeom prst="ellipse">
                <a:avLst/>
              </a:prstGeom>
              <a:grpFill/>
              <a:ln w="15875" cap="rnd">
                <a:solidFill>
                  <a:srgbClr val="000000"/>
                </a:solidFill>
                <a:round/>
                <a:headEnd/>
                <a:tailEnd/>
              </a:ln>
            </p:spPr>
            <p:txBody>
              <a:bodyPr/>
              <a:lstStyle/>
              <a:p>
                <a:endParaRPr lang="zh-CN" altLang="en-US"/>
              </a:p>
            </p:txBody>
          </p:sp>
          <p:sp>
            <p:nvSpPr>
              <p:cNvPr id="48183" name="Line 42"/>
              <p:cNvSpPr>
                <a:spLocks noChangeShapeType="1"/>
              </p:cNvSpPr>
              <p:nvPr/>
            </p:nvSpPr>
            <p:spPr bwMode="auto">
              <a:xfrm>
                <a:off x="2739" y="2275"/>
                <a:ext cx="221" cy="1"/>
              </a:xfrm>
              <a:prstGeom prst="line">
                <a:avLst/>
              </a:prstGeom>
              <a:grpFill/>
              <a:ln w="15875" cap="rnd">
                <a:solidFill>
                  <a:srgbClr val="000000"/>
                </a:solidFill>
                <a:round/>
                <a:headEnd/>
                <a:tailEnd/>
              </a:ln>
            </p:spPr>
            <p:txBody>
              <a:bodyPr/>
              <a:lstStyle/>
              <a:p>
                <a:endParaRPr lang="zh-CN" altLang="en-US"/>
              </a:p>
            </p:txBody>
          </p:sp>
          <p:sp>
            <p:nvSpPr>
              <p:cNvPr id="48184" name="Line 43"/>
              <p:cNvSpPr>
                <a:spLocks noChangeShapeType="1"/>
              </p:cNvSpPr>
              <p:nvPr/>
            </p:nvSpPr>
            <p:spPr bwMode="auto">
              <a:xfrm>
                <a:off x="2849" y="2145"/>
                <a:ext cx="1" cy="259"/>
              </a:xfrm>
              <a:prstGeom prst="line">
                <a:avLst/>
              </a:prstGeom>
              <a:grpFill/>
              <a:ln w="15875" cap="rnd">
                <a:solidFill>
                  <a:srgbClr val="000000"/>
                </a:solidFill>
                <a:round/>
                <a:headEnd/>
                <a:tailEnd/>
              </a:ln>
            </p:spPr>
            <p:txBody>
              <a:bodyPr/>
              <a:lstStyle/>
              <a:p>
                <a:endParaRPr lang="zh-CN" altLang="en-US"/>
              </a:p>
            </p:txBody>
          </p:sp>
        </p:grpSp>
        <p:sp>
          <p:nvSpPr>
            <p:cNvPr id="48160" name="Freeform 44"/>
            <p:cNvSpPr>
              <a:spLocks noEditPoints="1"/>
            </p:cNvSpPr>
            <p:nvPr/>
          </p:nvSpPr>
          <p:spPr bwMode="auto">
            <a:xfrm>
              <a:off x="2979" y="2236"/>
              <a:ext cx="228" cy="78"/>
            </a:xfrm>
            <a:custGeom>
              <a:avLst/>
              <a:gdLst>
                <a:gd name="T0" fmla="*/ 0 w 1167"/>
                <a:gd name="T1" fmla="*/ 0 h 400"/>
                <a:gd name="T2" fmla="*/ 0 w 1167"/>
                <a:gd name="T3" fmla="*/ 0 h 400"/>
                <a:gd name="T4" fmla="*/ 0 w 1167"/>
                <a:gd name="T5" fmla="*/ 0 h 400"/>
                <a:gd name="T6" fmla="*/ 0 w 1167"/>
                <a:gd name="T7" fmla="*/ 0 h 400"/>
                <a:gd name="T8" fmla="*/ 0 w 1167"/>
                <a:gd name="T9" fmla="*/ 0 h 400"/>
                <a:gd name="T10" fmla="*/ 0 w 1167"/>
                <a:gd name="T11" fmla="*/ 0 h 400"/>
                <a:gd name="T12" fmla="*/ 0 w 1167"/>
                <a:gd name="T13" fmla="*/ 0 h 400"/>
                <a:gd name="T14" fmla="*/ 0 w 1167"/>
                <a:gd name="T15" fmla="*/ 0 h 400"/>
                <a:gd name="T16" fmla="*/ 0 w 1167"/>
                <a:gd name="T17" fmla="*/ 0 h 400"/>
                <a:gd name="T18" fmla="*/ 0 w 1167"/>
                <a:gd name="T19" fmla="*/ 0 h 400"/>
                <a:gd name="T20" fmla="*/ 0 w 1167"/>
                <a:gd name="T21" fmla="*/ 0 h 400"/>
                <a:gd name="T22" fmla="*/ 0 w 1167"/>
                <a:gd name="T23" fmla="*/ 0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67" h="400">
                  <a:moveTo>
                    <a:pt x="33" y="166"/>
                  </a:moveTo>
                  <a:lnTo>
                    <a:pt x="900" y="166"/>
                  </a:lnTo>
                  <a:cubicBezTo>
                    <a:pt x="919" y="166"/>
                    <a:pt x="933" y="181"/>
                    <a:pt x="933" y="200"/>
                  </a:cubicBezTo>
                  <a:cubicBezTo>
                    <a:pt x="933" y="218"/>
                    <a:pt x="919" y="233"/>
                    <a:pt x="900" y="233"/>
                  </a:cubicBezTo>
                  <a:lnTo>
                    <a:pt x="33" y="233"/>
                  </a:lnTo>
                  <a:cubicBezTo>
                    <a:pt x="15" y="233"/>
                    <a:pt x="0" y="218"/>
                    <a:pt x="0" y="200"/>
                  </a:cubicBezTo>
                  <a:cubicBezTo>
                    <a:pt x="0" y="181"/>
                    <a:pt x="15" y="166"/>
                    <a:pt x="33" y="166"/>
                  </a:cubicBezTo>
                  <a:close/>
                  <a:moveTo>
                    <a:pt x="900" y="200"/>
                  </a:moveTo>
                  <a:lnTo>
                    <a:pt x="767" y="0"/>
                  </a:lnTo>
                  <a:lnTo>
                    <a:pt x="1167" y="200"/>
                  </a:lnTo>
                  <a:lnTo>
                    <a:pt x="767" y="400"/>
                  </a:lnTo>
                  <a:lnTo>
                    <a:pt x="900" y="200"/>
                  </a:lnTo>
                  <a:close/>
                </a:path>
              </a:pathLst>
            </a:custGeom>
            <a:grpFill/>
            <a:ln w="4762">
              <a:solidFill>
                <a:srgbClr val="000000"/>
              </a:solidFill>
              <a:bevel/>
              <a:headEnd/>
              <a:tailEnd/>
            </a:ln>
          </p:spPr>
          <p:txBody>
            <a:bodyPr/>
            <a:lstStyle/>
            <a:p>
              <a:endParaRPr lang="zh-CN" altLang="en-US"/>
            </a:p>
          </p:txBody>
        </p:sp>
        <p:sp>
          <p:nvSpPr>
            <p:cNvPr id="48161" name="Freeform 45"/>
            <p:cNvSpPr>
              <a:spLocks noEditPoints="1"/>
            </p:cNvSpPr>
            <p:nvPr/>
          </p:nvSpPr>
          <p:spPr bwMode="auto">
            <a:xfrm>
              <a:off x="2447" y="2236"/>
              <a:ext cx="292" cy="78"/>
            </a:xfrm>
            <a:custGeom>
              <a:avLst/>
              <a:gdLst>
                <a:gd name="T0" fmla="*/ 0 w 1500"/>
                <a:gd name="T1" fmla="*/ 0 h 400"/>
                <a:gd name="T2" fmla="*/ 0 w 1500"/>
                <a:gd name="T3" fmla="*/ 0 h 400"/>
                <a:gd name="T4" fmla="*/ 0 w 1500"/>
                <a:gd name="T5" fmla="*/ 0 h 400"/>
                <a:gd name="T6" fmla="*/ 0 w 1500"/>
                <a:gd name="T7" fmla="*/ 0 h 400"/>
                <a:gd name="T8" fmla="*/ 0 w 1500"/>
                <a:gd name="T9" fmla="*/ 0 h 400"/>
                <a:gd name="T10" fmla="*/ 0 w 1500"/>
                <a:gd name="T11" fmla="*/ 0 h 400"/>
                <a:gd name="T12" fmla="*/ 0 w 1500"/>
                <a:gd name="T13" fmla="*/ 0 h 400"/>
                <a:gd name="T14" fmla="*/ 0 w 1500"/>
                <a:gd name="T15" fmla="*/ 0 h 400"/>
                <a:gd name="T16" fmla="*/ 0 w 1500"/>
                <a:gd name="T17" fmla="*/ 0 h 400"/>
                <a:gd name="T18" fmla="*/ 0 w 1500"/>
                <a:gd name="T19" fmla="*/ 0 h 400"/>
                <a:gd name="T20" fmla="*/ 0 w 1500"/>
                <a:gd name="T21" fmla="*/ 0 h 400"/>
                <a:gd name="T22" fmla="*/ 0 w 1500"/>
                <a:gd name="T23" fmla="*/ 0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00" h="400">
                  <a:moveTo>
                    <a:pt x="33" y="166"/>
                  </a:moveTo>
                  <a:lnTo>
                    <a:pt x="1233" y="166"/>
                  </a:lnTo>
                  <a:cubicBezTo>
                    <a:pt x="1252" y="166"/>
                    <a:pt x="1266" y="181"/>
                    <a:pt x="1266" y="200"/>
                  </a:cubicBezTo>
                  <a:cubicBezTo>
                    <a:pt x="1266" y="218"/>
                    <a:pt x="1252" y="233"/>
                    <a:pt x="1233" y="233"/>
                  </a:cubicBezTo>
                  <a:lnTo>
                    <a:pt x="33" y="233"/>
                  </a:lnTo>
                  <a:cubicBezTo>
                    <a:pt x="15" y="233"/>
                    <a:pt x="0" y="218"/>
                    <a:pt x="0" y="200"/>
                  </a:cubicBezTo>
                  <a:cubicBezTo>
                    <a:pt x="0" y="181"/>
                    <a:pt x="15" y="166"/>
                    <a:pt x="33" y="166"/>
                  </a:cubicBezTo>
                  <a:close/>
                  <a:moveTo>
                    <a:pt x="1233" y="200"/>
                  </a:moveTo>
                  <a:lnTo>
                    <a:pt x="1100" y="0"/>
                  </a:lnTo>
                  <a:lnTo>
                    <a:pt x="1500" y="200"/>
                  </a:lnTo>
                  <a:lnTo>
                    <a:pt x="1100" y="400"/>
                  </a:lnTo>
                  <a:lnTo>
                    <a:pt x="1233" y="200"/>
                  </a:lnTo>
                  <a:close/>
                </a:path>
              </a:pathLst>
            </a:custGeom>
            <a:grpFill/>
            <a:ln w="4762">
              <a:solidFill>
                <a:srgbClr val="000000"/>
              </a:solidFill>
              <a:bevel/>
              <a:headEnd/>
              <a:tailEnd/>
            </a:ln>
          </p:spPr>
          <p:txBody>
            <a:bodyPr/>
            <a:lstStyle/>
            <a:p>
              <a:endParaRPr lang="zh-CN" altLang="en-US"/>
            </a:p>
          </p:txBody>
        </p:sp>
        <p:sp>
          <p:nvSpPr>
            <p:cNvPr id="48162" name="Freeform 46"/>
            <p:cNvSpPr>
              <a:spLocks noEditPoints="1"/>
            </p:cNvSpPr>
            <p:nvPr/>
          </p:nvSpPr>
          <p:spPr bwMode="auto">
            <a:xfrm>
              <a:off x="1342" y="2206"/>
              <a:ext cx="254" cy="78"/>
            </a:xfrm>
            <a:custGeom>
              <a:avLst/>
              <a:gdLst>
                <a:gd name="T0" fmla="*/ 0 w 1301"/>
                <a:gd name="T1" fmla="*/ 0 h 399"/>
                <a:gd name="T2" fmla="*/ 0 w 1301"/>
                <a:gd name="T3" fmla="*/ 0 h 399"/>
                <a:gd name="T4" fmla="*/ 0 w 1301"/>
                <a:gd name="T5" fmla="*/ 0 h 399"/>
                <a:gd name="T6" fmla="*/ 0 w 1301"/>
                <a:gd name="T7" fmla="*/ 0 h 399"/>
                <a:gd name="T8" fmla="*/ 0 w 1301"/>
                <a:gd name="T9" fmla="*/ 0 h 399"/>
                <a:gd name="T10" fmla="*/ 0 w 1301"/>
                <a:gd name="T11" fmla="*/ 0 h 399"/>
                <a:gd name="T12" fmla="*/ 0 w 1301"/>
                <a:gd name="T13" fmla="*/ 0 h 399"/>
                <a:gd name="T14" fmla="*/ 0 w 1301"/>
                <a:gd name="T15" fmla="*/ 0 h 399"/>
                <a:gd name="T16" fmla="*/ 0 w 1301"/>
                <a:gd name="T17" fmla="*/ 0 h 399"/>
                <a:gd name="T18" fmla="*/ 0 w 1301"/>
                <a:gd name="T19" fmla="*/ 0 h 399"/>
                <a:gd name="T20" fmla="*/ 0 w 1301"/>
                <a:gd name="T21" fmla="*/ 0 h 399"/>
                <a:gd name="T22" fmla="*/ 0 w 1301"/>
                <a:gd name="T23" fmla="*/ 0 h 3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01" h="399">
                  <a:moveTo>
                    <a:pt x="36" y="121"/>
                  </a:moveTo>
                  <a:lnTo>
                    <a:pt x="1037" y="173"/>
                  </a:lnTo>
                  <a:cubicBezTo>
                    <a:pt x="1055" y="174"/>
                    <a:pt x="1069" y="190"/>
                    <a:pt x="1068" y="208"/>
                  </a:cubicBezTo>
                  <a:cubicBezTo>
                    <a:pt x="1067" y="227"/>
                    <a:pt x="1051" y="241"/>
                    <a:pt x="1033" y="240"/>
                  </a:cubicBezTo>
                  <a:lnTo>
                    <a:pt x="33" y="187"/>
                  </a:lnTo>
                  <a:cubicBezTo>
                    <a:pt x="14" y="186"/>
                    <a:pt x="0" y="170"/>
                    <a:pt x="1" y="152"/>
                  </a:cubicBezTo>
                  <a:cubicBezTo>
                    <a:pt x="2" y="134"/>
                    <a:pt x="18" y="120"/>
                    <a:pt x="36" y="121"/>
                  </a:cubicBezTo>
                  <a:close/>
                  <a:moveTo>
                    <a:pt x="1035" y="206"/>
                  </a:moveTo>
                  <a:lnTo>
                    <a:pt x="912" y="0"/>
                  </a:lnTo>
                  <a:lnTo>
                    <a:pt x="1301" y="220"/>
                  </a:lnTo>
                  <a:lnTo>
                    <a:pt x="891" y="399"/>
                  </a:lnTo>
                  <a:lnTo>
                    <a:pt x="1035" y="206"/>
                  </a:lnTo>
                  <a:close/>
                </a:path>
              </a:pathLst>
            </a:custGeom>
            <a:grpFill/>
            <a:ln w="4762">
              <a:solidFill>
                <a:srgbClr val="000000"/>
              </a:solidFill>
              <a:bevel/>
              <a:headEnd/>
              <a:tailEnd/>
            </a:ln>
          </p:spPr>
          <p:txBody>
            <a:bodyPr/>
            <a:lstStyle/>
            <a:p>
              <a:endParaRPr lang="zh-CN" altLang="en-US"/>
            </a:p>
          </p:txBody>
        </p:sp>
        <p:sp>
          <p:nvSpPr>
            <p:cNvPr id="48163" name="Line 47"/>
            <p:cNvSpPr>
              <a:spLocks noChangeShapeType="1"/>
            </p:cNvSpPr>
            <p:nvPr/>
          </p:nvSpPr>
          <p:spPr bwMode="auto">
            <a:xfrm>
              <a:off x="1635" y="1899"/>
              <a:ext cx="324" cy="1"/>
            </a:xfrm>
            <a:prstGeom prst="line">
              <a:avLst/>
            </a:prstGeom>
            <a:grpFill/>
            <a:ln w="15875" cap="rnd">
              <a:solidFill>
                <a:srgbClr val="000000"/>
              </a:solidFill>
              <a:round/>
              <a:headEnd/>
              <a:tailEnd/>
            </a:ln>
          </p:spPr>
          <p:txBody>
            <a:bodyPr/>
            <a:lstStyle/>
            <a:p>
              <a:endParaRPr lang="zh-CN" altLang="en-US"/>
            </a:p>
          </p:txBody>
        </p:sp>
        <p:sp>
          <p:nvSpPr>
            <p:cNvPr id="48164" name="Line 48"/>
            <p:cNvSpPr>
              <a:spLocks noChangeShapeType="1"/>
            </p:cNvSpPr>
            <p:nvPr/>
          </p:nvSpPr>
          <p:spPr bwMode="auto">
            <a:xfrm>
              <a:off x="1609" y="1899"/>
              <a:ext cx="1" cy="843"/>
            </a:xfrm>
            <a:prstGeom prst="line">
              <a:avLst/>
            </a:prstGeom>
            <a:grpFill/>
            <a:ln w="15875" cap="rnd">
              <a:solidFill>
                <a:srgbClr val="000000"/>
              </a:solidFill>
              <a:round/>
              <a:headEnd/>
              <a:tailEnd/>
            </a:ln>
          </p:spPr>
          <p:txBody>
            <a:bodyPr/>
            <a:lstStyle/>
            <a:p>
              <a:endParaRPr lang="zh-CN" altLang="en-US"/>
            </a:p>
          </p:txBody>
        </p:sp>
        <p:sp>
          <p:nvSpPr>
            <p:cNvPr id="48165" name="Line 49"/>
            <p:cNvSpPr>
              <a:spLocks noChangeShapeType="1"/>
            </p:cNvSpPr>
            <p:nvPr/>
          </p:nvSpPr>
          <p:spPr bwMode="auto">
            <a:xfrm>
              <a:off x="1596" y="2249"/>
              <a:ext cx="325" cy="1"/>
            </a:xfrm>
            <a:prstGeom prst="line">
              <a:avLst/>
            </a:prstGeom>
            <a:grpFill/>
            <a:ln w="15875" cap="rnd">
              <a:solidFill>
                <a:srgbClr val="000000"/>
              </a:solidFill>
              <a:round/>
              <a:headEnd/>
              <a:tailEnd/>
            </a:ln>
          </p:spPr>
          <p:txBody>
            <a:bodyPr/>
            <a:lstStyle/>
            <a:p>
              <a:endParaRPr lang="zh-CN" altLang="en-US"/>
            </a:p>
          </p:txBody>
        </p:sp>
        <p:sp>
          <p:nvSpPr>
            <p:cNvPr id="48166" name="Line 50"/>
            <p:cNvSpPr>
              <a:spLocks noChangeShapeType="1"/>
            </p:cNvSpPr>
            <p:nvPr/>
          </p:nvSpPr>
          <p:spPr bwMode="auto">
            <a:xfrm>
              <a:off x="1609" y="2755"/>
              <a:ext cx="324" cy="1"/>
            </a:xfrm>
            <a:prstGeom prst="line">
              <a:avLst/>
            </a:prstGeom>
            <a:grpFill/>
            <a:ln w="15875" cap="rnd">
              <a:solidFill>
                <a:srgbClr val="000000"/>
              </a:solidFill>
              <a:round/>
              <a:headEnd/>
              <a:tailEnd/>
            </a:ln>
          </p:spPr>
          <p:txBody>
            <a:bodyPr/>
            <a:lstStyle/>
            <a:p>
              <a:endParaRPr lang="zh-CN" altLang="en-US"/>
            </a:p>
          </p:txBody>
        </p:sp>
        <p:sp>
          <p:nvSpPr>
            <p:cNvPr id="48167" name="Line 51"/>
            <p:cNvSpPr>
              <a:spLocks noChangeShapeType="1"/>
            </p:cNvSpPr>
            <p:nvPr/>
          </p:nvSpPr>
          <p:spPr bwMode="auto">
            <a:xfrm>
              <a:off x="2414" y="1886"/>
              <a:ext cx="442" cy="1"/>
            </a:xfrm>
            <a:prstGeom prst="line">
              <a:avLst/>
            </a:prstGeom>
            <a:grpFill/>
            <a:ln w="15875" cap="rnd">
              <a:solidFill>
                <a:srgbClr val="000000"/>
              </a:solidFill>
              <a:round/>
              <a:headEnd/>
              <a:tailEnd/>
            </a:ln>
          </p:spPr>
          <p:txBody>
            <a:bodyPr/>
            <a:lstStyle/>
            <a:p>
              <a:endParaRPr lang="zh-CN" altLang="en-US"/>
            </a:p>
          </p:txBody>
        </p:sp>
        <p:sp>
          <p:nvSpPr>
            <p:cNvPr id="48168" name="Line 52"/>
            <p:cNvSpPr>
              <a:spLocks noChangeShapeType="1"/>
            </p:cNvSpPr>
            <p:nvPr/>
          </p:nvSpPr>
          <p:spPr bwMode="auto">
            <a:xfrm>
              <a:off x="2427" y="2742"/>
              <a:ext cx="429" cy="1"/>
            </a:xfrm>
            <a:prstGeom prst="line">
              <a:avLst/>
            </a:prstGeom>
            <a:grpFill/>
            <a:ln w="15875" cap="rnd">
              <a:solidFill>
                <a:srgbClr val="000000"/>
              </a:solidFill>
              <a:round/>
              <a:headEnd/>
              <a:tailEnd/>
            </a:ln>
          </p:spPr>
          <p:txBody>
            <a:bodyPr/>
            <a:lstStyle/>
            <a:p>
              <a:endParaRPr lang="zh-CN" altLang="en-US"/>
            </a:p>
          </p:txBody>
        </p:sp>
        <p:sp>
          <p:nvSpPr>
            <p:cNvPr id="48169" name="Freeform 53"/>
            <p:cNvSpPr>
              <a:spLocks noEditPoints="1"/>
            </p:cNvSpPr>
            <p:nvPr/>
          </p:nvSpPr>
          <p:spPr bwMode="auto">
            <a:xfrm>
              <a:off x="2832" y="2392"/>
              <a:ext cx="78" cy="356"/>
            </a:xfrm>
            <a:custGeom>
              <a:avLst/>
              <a:gdLst>
                <a:gd name="T0" fmla="*/ 0 w 400"/>
                <a:gd name="T1" fmla="*/ 0 h 1833"/>
                <a:gd name="T2" fmla="*/ 0 w 400"/>
                <a:gd name="T3" fmla="*/ 0 h 1833"/>
                <a:gd name="T4" fmla="*/ 0 w 400"/>
                <a:gd name="T5" fmla="*/ 0 h 1833"/>
                <a:gd name="T6" fmla="*/ 0 w 400"/>
                <a:gd name="T7" fmla="*/ 0 h 1833"/>
                <a:gd name="T8" fmla="*/ 0 w 400"/>
                <a:gd name="T9" fmla="*/ 0 h 1833"/>
                <a:gd name="T10" fmla="*/ 0 w 400"/>
                <a:gd name="T11" fmla="*/ 0 h 1833"/>
                <a:gd name="T12" fmla="*/ 0 w 400"/>
                <a:gd name="T13" fmla="*/ 0 h 1833"/>
                <a:gd name="T14" fmla="*/ 0 w 400"/>
                <a:gd name="T15" fmla="*/ 0 h 1833"/>
                <a:gd name="T16" fmla="*/ 0 w 400"/>
                <a:gd name="T17" fmla="*/ 0 h 1833"/>
                <a:gd name="T18" fmla="*/ 0 w 400"/>
                <a:gd name="T19" fmla="*/ 0 h 1833"/>
                <a:gd name="T20" fmla="*/ 0 w 400"/>
                <a:gd name="T21" fmla="*/ 0 h 1833"/>
                <a:gd name="T22" fmla="*/ 0 w 400"/>
                <a:gd name="T23" fmla="*/ 0 h 18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0" h="1833">
                  <a:moveTo>
                    <a:pt x="167" y="1800"/>
                  </a:moveTo>
                  <a:lnTo>
                    <a:pt x="167" y="266"/>
                  </a:lnTo>
                  <a:cubicBezTo>
                    <a:pt x="167" y="248"/>
                    <a:pt x="182" y="233"/>
                    <a:pt x="200" y="233"/>
                  </a:cubicBezTo>
                  <a:cubicBezTo>
                    <a:pt x="219" y="233"/>
                    <a:pt x="234" y="248"/>
                    <a:pt x="234" y="266"/>
                  </a:cubicBezTo>
                  <a:lnTo>
                    <a:pt x="234" y="1800"/>
                  </a:lnTo>
                  <a:cubicBezTo>
                    <a:pt x="234" y="1818"/>
                    <a:pt x="219" y="1833"/>
                    <a:pt x="200" y="1833"/>
                  </a:cubicBezTo>
                  <a:cubicBezTo>
                    <a:pt x="182" y="1833"/>
                    <a:pt x="167" y="1818"/>
                    <a:pt x="167" y="1800"/>
                  </a:cubicBezTo>
                  <a:close/>
                  <a:moveTo>
                    <a:pt x="200" y="266"/>
                  </a:moveTo>
                  <a:lnTo>
                    <a:pt x="0" y="400"/>
                  </a:lnTo>
                  <a:lnTo>
                    <a:pt x="200" y="0"/>
                  </a:lnTo>
                  <a:lnTo>
                    <a:pt x="400" y="400"/>
                  </a:lnTo>
                  <a:lnTo>
                    <a:pt x="200" y="266"/>
                  </a:lnTo>
                  <a:close/>
                </a:path>
              </a:pathLst>
            </a:custGeom>
            <a:grpFill/>
            <a:ln w="4762">
              <a:solidFill>
                <a:srgbClr val="000000"/>
              </a:solidFill>
              <a:bevel/>
              <a:headEnd/>
              <a:tailEnd/>
            </a:ln>
          </p:spPr>
          <p:txBody>
            <a:bodyPr/>
            <a:lstStyle/>
            <a:p>
              <a:endParaRPr lang="zh-CN" altLang="en-US"/>
            </a:p>
          </p:txBody>
        </p:sp>
        <p:sp>
          <p:nvSpPr>
            <p:cNvPr id="48170" name="Freeform 54"/>
            <p:cNvSpPr>
              <a:spLocks noEditPoints="1"/>
            </p:cNvSpPr>
            <p:nvPr/>
          </p:nvSpPr>
          <p:spPr bwMode="auto">
            <a:xfrm>
              <a:off x="2832" y="1866"/>
              <a:ext cx="78" cy="266"/>
            </a:xfrm>
            <a:custGeom>
              <a:avLst/>
              <a:gdLst>
                <a:gd name="T0" fmla="*/ 0 w 400"/>
                <a:gd name="T1" fmla="*/ 0 h 1366"/>
                <a:gd name="T2" fmla="*/ 0 w 400"/>
                <a:gd name="T3" fmla="*/ 0 h 1366"/>
                <a:gd name="T4" fmla="*/ 0 w 400"/>
                <a:gd name="T5" fmla="*/ 0 h 1366"/>
                <a:gd name="T6" fmla="*/ 0 w 400"/>
                <a:gd name="T7" fmla="*/ 0 h 1366"/>
                <a:gd name="T8" fmla="*/ 0 w 400"/>
                <a:gd name="T9" fmla="*/ 0 h 1366"/>
                <a:gd name="T10" fmla="*/ 0 w 400"/>
                <a:gd name="T11" fmla="*/ 0 h 1366"/>
                <a:gd name="T12" fmla="*/ 0 w 400"/>
                <a:gd name="T13" fmla="*/ 0 h 1366"/>
                <a:gd name="T14" fmla="*/ 0 w 400"/>
                <a:gd name="T15" fmla="*/ 0 h 1366"/>
                <a:gd name="T16" fmla="*/ 0 w 400"/>
                <a:gd name="T17" fmla="*/ 0 h 1366"/>
                <a:gd name="T18" fmla="*/ 0 w 400"/>
                <a:gd name="T19" fmla="*/ 0 h 1366"/>
                <a:gd name="T20" fmla="*/ 0 w 400"/>
                <a:gd name="T21" fmla="*/ 0 h 1366"/>
                <a:gd name="T22" fmla="*/ 0 w 400"/>
                <a:gd name="T23" fmla="*/ 0 h 13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0" h="1366">
                  <a:moveTo>
                    <a:pt x="234" y="33"/>
                  </a:moveTo>
                  <a:lnTo>
                    <a:pt x="234" y="1100"/>
                  </a:lnTo>
                  <a:cubicBezTo>
                    <a:pt x="234" y="1118"/>
                    <a:pt x="219" y="1133"/>
                    <a:pt x="200" y="1133"/>
                  </a:cubicBezTo>
                  <a:cubicBezTo>
                    <a:pt x="182" y="1133"/>
                    <a:pt x="167" y="1118"/>
                    <a:pt x="167" y="1100"/>
                  </a:cubicBezTo>
                  <a:lnTo>
                    <a:pt x="167" y="33"/>
                  </a:lnTo>
                  <a:cubicBezTo>
                    <a:pt x="167" y="15"/>
                    <a:pt x="182" y="0"/>
                    <a:pt x="200" y="0"/>
                  </a:cubicBezTo>
                  <a:cubicBezTo>
                    <a:pt x="219" y="0"/>
                    <a:pt x="234" y="15"/>
                    <a:pt x="234" y="33"/>
                  </a:cubicBezTo>
                  <a:close/>
                  <a:moveTo>
                    <a:pt x="200" y="1100"/>
                  </a:moveTo>
                  <a:lnTo>
                    <a:pt x="400" y="966"/>
                  </a:lnTo>
                  <a:lnTo>
                    <a:pt x="200" y="1366"/>
                  </a:lnTo>
                  <a:lnTo>
                    <a:pt x="0" y="966"/>
                  </a:lnTo>
                  <a:lnTo>
                    <a:pt x="200" y="1100"/>
                  </a:lnTo>
                  <a:close/>
                </a:path>
              </a:pathLst>
            </a:custGeom>
            <a:grpFill/>
            <a:ln w="4762">
              <a:solidFill>
                <a:srgbClr val="000000"/>
              </a:solidFill>
              <a:bevel/>
              <a:headEnd/>
              <a:tailEnd/>
            </a:ln>
          </p:spPr>
          <p:txBody>
            <a:bodyPr/>
            <a:lstStyle/>
            <a:p>
              <a:endParaRPr lang="zh-CN" altLang="en-US"/>
            </a:p>
          </p:txBody>
        </p:sp>
        <p:sp>
          <p:nvSpPr>
            <p:cNvPr id="48171" name="Freeform 55"/>
            <p:cNvSpPr>
              <a:spLocks noEditPoints="1"/>
            </p:cNvSpPr>
            <p:nvPr/>
          </p:nvSpPr>
          <p:spPr bwMode="auto">
            <a:xfrm>
              <a:off x="3668" y="2223"/>
              <a:ext cx="292" cy="78"/>
            </a:xfrm>
            <a:custGeom>
              <a:avLst/>
              <a:gdLst>
                <a:gd name="T0" fmla="*/ 0 w 1500"/>
                <a:gd name="T1" fmla="*/ 0 h 400"/>
                <a:gd name="T2" fmla="*/ 0 w 1500"/>
                <a:gd name="T3" fmla="*/ 0 h 400"/>
                <a:gd name="T4" fmla="*/ 0 w 1500"/>
                <a:gd name="T5" fmla="*/ 0 h 400"/>
                <a:gd name="T6" fmla="*/ 0 w 1500"/>
                <a:gd name="T7" fmla="*/ 0 h 400"/>
                <a:gd name="T8" fmla="*/ 0 w 1500"/>
                <a:gd name="T9" fmla="*/ 0 h 400"/>
                <a:gd name="T10" fmla="*/ 0 w 1500"/>
                <a:gd name="T11" fmla="*/ 0 h 400"/>
                <a:gd name="T12" fmla="*/ 0 w 1500"/>
                <a:gd name="T13" fmla="*/ 0 h 400"/>
                <a:gd name="T14" fmla="*/ 0 w 1500"/>
                <a:gd name="T15" fmla="*/ 0 h 400"/>
                <a:gd name="T16" fmla="*/ 0 w 1500"/>
                <a:gd name="T17" fmla="*/ 0 h 400"/>
                <a:gd name="T18" fmla="*/ 0 w 1500"/>
                <a:gd name="T19" fmla="*/ 0 h 400"/>
                <a:gd name="T20" fmla="*/ 0 w 1500"/>
                <a:gd name="T21" fmla="*/ 0 h 400"/>
                <a:gd name="T22" fmla="*/ 0 w 1500"/>
                <a:gd name="T23" fmla="*/ 0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00" h="400">
                  <a:moveTo>
                    <a:pt x="34" y="167"/>
                  </a:moveTo>
                  <a:lnTo>
                    <a:pt x="1234" y="167"/>
                  </a:lnTo>
                  <a:cubicBezTo>
                    <a:pt x="1252" y="167"/>
                    <a:pt x="1267" y="182"/>
                    <a:pt x="1267" y="200"/>
                  </a:cubicBezTo>
                  <a:cubicBezTo>
                    <a:pt x="1267" y="219"/>
                    <a:pt x="1252" y="233"/>
                    <a:pt x="1234" y="233"/>
                  </a:cubicBezTo>
                  <a:lnTo>
                    <a:pt x="34" y="233"/>
                  </a:lnTo>
                  <a:cubicBezTo>
                    <a:pt x="15" y="233"/>
                    <a:pt x="0" y="219"/>
                    <a:pt x="0" y="200"/>
                  </a:cubicBezTo>
                  <a:cubicBezTo>
                    <a:pt x="0" y="182"/>
                    <a:pt x="15" y="167"/>
                    <a:pt x="34" y="167"/>
                  </a:cubicBezTo>
                  <a:close/>
                  <a:moveTo>
                    <a:pt x="1234" y="200"/>
                  </a:moveTo>
                  <a:lnTo>
                    <a:pt x="1100" y="0"/>
                  </a:lnTo>
                  <a:lnTo>
                    <a:pt x="1500" y="200"/>
                  </a:lnTo>
                  <a:lnTo>
                    <a:pt x="1100" y="400"/>
                  </a:lnTo>
                  <a:lnTo>
                    <a:pt x="1234" y="200"/>
                  </a:lnTo>
                  <a:close/>
                </a:path>
              </a:pathLst>
            </a:custGeom>
            <a:grpFill/>
            <a:ln w="4762">
              <a:solidFill>
                <a:srgbClr val="000000"/>
              </a:solidFill>
              <a:bevel/>
              <a:headEnd/>
              <a:tailEnd/>
            </a:ln>
          </p:spPr>
          <p:txBody>
            <a:bodyPr/>
            <a:lstStyle/>
            <a:p>
              <a:endParaRPr lang="zh-CN" altLang="en-US"/>
            </a:p>
          </p:txBody>
        </p:sp>
        <p:sp>
          <p:nvSpPr>
            <p:cNvPr id="48172" name="Line 56"/>
            <p:cNvSpPr>
              <a:spLocks noChangeShapeType="1"/>
            </p:cNvSpPr>
            <p:nvPr/>
          </p:nvSpPr>
          <p:spPr bwMode="auto">
            <a:xfrm>
              <a:off x="3791" y="2275"/>
              <a:ext cx="1" cy="791"/>
            </a:xfrm>
            <a:prstGeom prst="line">
              <a:avLst/>
            </a:prstGeom>
            <a:grpFill/>
            <a:ln w="15875" cap="rnd">
              <a:solidFill>
                <a:srgbClr val="000000"/>
              </a:solidFill>
              <a:round/>
              <a:headEnd/>
              <a:tailEnd/>
            </a:ln>
          </p:spPr>
          <p:txBody>
            <a:bodyPr/>
            <a:lstStyle/>
            <a:p>
              <a:endParaRPr lang="zh-CN" altLang="en-US"/>
            </a:p>
          </p:txBody>
        </p:sp>
        <p:sp>
          <p:nvSpPr>
            <p:cNvPr id="48173" name="Line 57"/>
            <p:cNvSpPr>
              <a:spLocks noChangeShapeType="1"/>
            </p:cNvSpPr>
            <p:nvPr/>
          </p:nvSpPr>
          <p:spPr bwMode="auto">
            <a:xfrm flipH="1">
              <a:off x="1219" y="3053"/>
              <a:ext cx="2559" cy="1"/>
            </a:xfrm>
            <a:prstGeom prst="line">
              <a:avLst/>
            </a:prstGeom>
            <a:grpFill/>
            <a:ln w="15875" cap="rnd">
              <a:solidFill>
                <a:srgbClr val="000000"/>
              </a:solidFill>
              <a:round/>
              <a:headEnd/>
              <a:tailEnd/>
            </a:ln>
          </p:spPr>
          <p:txBody>
            <a:bodyPr/>
            <a:lstStyle/>
            <a:p>
              <a:endParaRPr lang="zh-CN" altLang="en-US"/>
            </a:p>
          </p:txBody>
        </p:sp>
        <p:sp>
          <p:nvSpPr>
            <p:cNvPr id="48174" name="Freeform 58"/>
            <p:cNvSpPr>
              <a:spLocks noEditPoints="1"/>
            </p:cNvSpPr>
            <p:nvPr/>
          </p:nvSpPr>
          <p:spPr bwMode="auto">
            <a:xfrm>
              <a:off x="1182" y="2366"/>
              <a:ext cx="77" cy="681"/>
            </a:xfrm>
            <a:custGeom>
              <a:avLst/>
              <a:gdLst>
                <a:gd name="T0" fmla="*/ 0 w 399"/>
                <a:gd name="T1" fmla="*/ 0 h 3501"/>
                <a:gd name="T2" fmla="*/ 0 w 399"/>
                <a:gd name="T3" fmla="*/ 0 h 3501"/>
                <a:gd name="T4" fmla="*/ 0 w 399"/>
                <a:gd name="T5" fmla="*/ 0 h 3501"/>
                <a:gd name="T6" fmla="*/ 0 w 399"/>
                <a:gd name="T7" fmla="*/ 0 h 3501"/>
                <a:gd name="T8" fmla="*/ 0 w 399"/>
                <a:gd name="T9" fmla="*/ 0 h 3501"/>
                <a:gd name="T10" fmla="*/ 0 w 399"/>
                <a:gd name="T11" fmla="*/ 0 h 3501"/>
                <a:gd name="T12" fmla="*/ 0 w 399"/>
                <a:gd name="T13" fmla="*/ 0 h 3501"/>
                <a:gd name="T14" fmla="*/ 0 w 399"/>
                <a:gd name="T15" fmla="*/ 0 h 3501"/>
                <a:gd name="T16" fmla="*/ 0 w 399"/>
                <a:gd name="T17" fmla="*/ 0 h 3501"/>
                <a:gd name="T18" fmla="*/ 0 w 399"/>
                <a:gd name="T19" fmla="*/ 0 h 3501"/>
                <a:gd name="T20" fmla="*/ 0 w 399"/>
                <a:gd name="T21" fmla="*/ 0 h 3501"/>
                <a:gd name="T22" fmla="*/ 0 w 399"/>
                <a:gd name="T23" fmla="*/ 0 h 35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9" h="3501">
                  <a:moveTo>
                    <a:pt x="225" y="3468"/>
                  </a:moveTo>
                  <a:lnTo>
                    <a:pt x="164" y="268"/>
                  </a:lnTo>
                  <a:cubicBezTo>
                    <a:pt x="163" y="249"/>
                    <a:pt x="178" y="234"/>
                    <a:pt x="196" y="234"/>
                  </a:cubicBezTo>
                  <a:cubicBezTo>
                    <a:pt x="215" y="233"/>
                    <a:pt x="230" y="248"/>
                    <a:pt x="230" y="266"/>
                  </a:cubicBezTo>
                  <a:lnTo>
                    <a:pt x="292" y="3466"/>
                  </a:lnTo>
                  <a:cubicBezTo>
                    <a:pt x="292" y="3485"/>
                    <a:pt x="278" y="3500"/>
                    <a:pt x="259" y="3500"/>
                  </a:cubicBezTo>
                  <a:cubicBezTo>
                    <a:pt x="241" y="3501"/>
                    <a:pt x="225" y="3486"/>
                    <a:pt x="225" y="3468"/>
                  </a:cubicBezTo>
                  <a:close/>
                  <a:moveTo>
                    <a:pt x="197" y="267"/>
                  </a:moveTo>
                  <a:lnTo>
                    <a:pt x="0" y="404"/>
                  </a:lnTo>
                  <a:lnTo>
                    <a:pt x="192" y="0"/>
                  </a:lnTo>
                  <a:lnTo>
                    <a:pt x="399" y="397"/>
                  </a:lnTo>
                  <a:lnTo>
                    <a:pt x="197" y="267"/>
                  </a:lnTo>
                  <a:close/>
                </a:path>
              </a:pathLst>
            </a:custGeom>
            <a:grpFill/>
            <a:ln w="4762">
              <a:solidFill>
                <a:srgbClr val="000000"/>
              </a:solidFill>
              <a:bevel/>
              <a:headEnd/>
              <a:tailEnd/>
            </a:ln>
          </p:spPr>
          <p:txBody>
            <a:bodyPr/>
            <a:lstStyle/>
            <a:p>
              <a:endParaRPr lang="zh-CN" altLang="en-US"/>
            </a:p>
          </p:txBody>
        </p:sp>
        <p:grpSp>
          <p:nvGrpSpPr>
            <p:cNvPr id="48175" name="Group 59"/>
            <p:cNvGrpSpPr>
              <a:grpSpLocks/>
            </p:cNvGrpSpPr>
            <p:nvPr/>
          </p:nvGrpSpPr>
          <p:grpSpPr bwMode="auto">
            <a:xfrm>
              <a:off x="1167" y="2184"/>
              <a:ext cx="169" cy="182"/>
              <a:chOff x="1167" y="2184"/>
              <a:chExt cx="169" cy="182"/>
            </a:xfrm>
            <a:grpFill/>
          </p:grpSpPr>
          <p:sp>
            <p:nvSpPr>
              <p:cNvPr id="48177" name="Oval 60"/>
              <p:cNvSpPr>
                <a:spLocks noChangeArrowheads="1"/>
              </p:cNvSpPr>
              <p:nvPr/>
            </p:nvSpPr>
            <p:spPr bwMode="auto">
              <a:xfrm>
                <a:off x="1167" y="2184"/>
                <a:ext cx="169" cy="182"/>
              </a:xfrm>
              <a:prstGeom prst="ellipse">
                <a:avLst/>
              </a:prstGeom>
              <a:grpFill/>
              <a:ln w="0">
                <a:solidFill>
                  <a:srgbClr val="000000"/>
                </a:solidFill>
                <a:round/>
                <a:headEnd/>
                <a:tailEnd/>
              </a:ln>
            </p:spPr>
            <p:txBody>
              <a:bodyPr/>
              <a:lstStyle/>
              <a:p>
                <a:endParaRPr lang="zh-CN" altLang="en-US"/>
              </a:p>
            </p:txBody>
          </p:sp>
          <p:sp>
            <p:nvSpPr>
              <p:cNvPr id="48178" name="Oval 61"/>
              <p:cNvSpPr>
                <a:spLocks noChangeArrowheads="1"/>
              </p:cNvSpPr>
              <p:nvPr/>
            </p:nvSpPr>
            <p:spPr bwMode="auto">
              <a:xfrm>
                <a:off x="1167" y="2184"/>
                <a:ext cx="169" cy="182"/>
              </a:xfrm>
              <a:prstGeom prst="ellipse">
                <a:avLst/>
              </a:prstGeom>
              <a:grpFill/>
              <a:ln w="15875" cap="rnd">
                <a:solidFill>
                  <a:srgbClr val="000000"/>
                </a:solidFill>
                <a:round/>
                <a:headEnd/>
                <a:tailEnd/>
              </a:ln>
            </p:spPr>
            <p:txBody>
              <a:bodyPr/>
              <a:lstStyle/>
              <a:p>
                <a:endParaRPr lang="zh-CN" altLang="en-US"/>
              </a:p>
            </p:txBody>
          </p:sp>
          <p:sp>
            <p:nvSpPr>
              <p:cNvPr id="48179" name="Line 62"/>
              <p:cNvSpPr>
                <a:spLocks noChangeShapeType="1"/>
              </p:cNvSpPr>
              <p:nvPr/>
            </p:nvSpPr>
            <p:spPr bwMode="auto">
              <a:xfrm>
                <a:off x="1192" y="2211"/>
                <a:ext cx="119" cy="128"/>
              </a:xfrm>
              <a:prstGeom prst="line">
                <a:avLst/>
              </a:prstGeom>
              <a:grpFill/>
              <a:ln w="15875" cap="rnd">
                <a:solidFill>
                  <a:srgbClr val="000000"/>
                </a:solidFill>
                <a:round/>
                <a:headEnd/>
                <a:tailEnd/>
              </a:ln>
            </p:spPr>
            <p:txBody>
              <a:bodyPr/>
              <a:lstStyle/>
              <a:p>
                <a:endParaRPr lang="zh-CN" altLang="en-US"/>
              </a:p>
            </p:txBody>
          </p:sp>
          <p:sp>
            <p:nvSpPr>
              <p:cNvPr id="48180" name="Line 63"/>
              <p:cNvSpPr>
                <a:spLocks noChangeShapeType="1"/>
              </p:cNvSpPr>
              <p:nvPr/>
            </p:nvSpPr>
            <p:spPr bwMode="auto">
              <a:xfrm flipV="1">
                <a:off x="1192" y="2211"/>
                <a:ext cx="119" cy="128"/>
              </a:xfrm>
              <a:prstGeom prst="line">
                <a:avLst/>
              </a:prstGeom>
              <a:grpFill/>
              <a:ln w="15875" cap="rnd">
                <a:solidFill>
                  <a:srgbClr val="000000"/>
                </a:solidFill>
                <a:round/>
                <a:headEnd/>
                <a:tailEnd/>
              </a:ln>
            </p:spPr>
            <p:txBody>
              <a:bodyPr/>
              <a:lstStyle/>
              <a:p>
                <a:endParaRPr lang="zh-CN" altLang="en-US"/>
              </a:p>
            </p:txBody>
          </p:sp>
        </p:grpSp>
        <p:sp>
          <p:nvSpPr>
            <p:cNvPr id="48176" name="Freeform 64"/>
            <p:cNvSpPr>
              <a:spLocks noEditPoints="1"/>
            </p:cNvSpPr>
            <p:nvPr/>
          </p:nvSpPr>
          <p:spPr bwMode="auto">
            <a:xfrm>
              <a:off x="810" y="2236"/>
              <a:ext cx="344" cy="78"/>
            </a:xfrm>
            <a:custGeom>
              <a:avLst/>
              <a:gdLst>
                <a:gd name="T0" fmla="*/ 0 w 1766"/>
                <a:gd name="T1" fmla="*/ 0 h 400"/>
                <a:gd name="T2" fmla="*/ 0 w 1766"/>
                <a:gd name="T3" fmla="*/ 0 h 400"/>
                <a:gd name="T4" fmla="*/ 0 w 1766"/>
                <a:gd name="T5" fmla="*/ 0 h 400"/>
                <a:gd name="T6" fmla="*/ 0 w 1766"/>
                <a:gd name="T7" fmla="*/ 0 h 400"/>
                <a:gd name="T8" fmla="*/ 0 w 1766"/>
                <a:gd name="T9" fmla="*/ 0 h 400"/>
                <a:gd name="T10" fmla="*/ 0 w 1766"/>
                <a:gd name="T11" fmla="*/ 0 h 400"/>
                <a:gd name="T12" fmla="*/ 0 w 1766"/>
                <a:gd name="T13" fmla="*/ 0 h 400"/>
                <a:gd name="T14" fmla="*/ 0 w 1766"/>
                <a:gd name="T15" fmla="*/ 0 h 400"/>
                <a:gd name="T16" fmla="*/ 0 w 1766"/>
                <a:gd name="T17" fmla="*/ 0 h 400"/>
                <a:gd name="T18" fmla="*/ 0 w 1766"/>
                <a:gd name="T19" fmla="*/ 0 h 400"/>
                <a:gd name="T20" fmla="*/ 0 w 1766"/>
                <a:gd name="T21" fmla="*/ 0 h 400"/>
                <a:gd name="T22" fmla="*/ 0 w 1766"/>
                <a:gd name="T23" fmla="*/ 0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6" h="400">
                  <a:moveTo>
                    <a:pt x="33" y="166"/>
                  </a:moveTo>
                  <a:lnTo>
                    <a:pt x="1500" y="166"/>
                  </a:lnTo>
                  <a:cubicBezTo>
                    <a:pt x="1518" y="166"/>
                    <a:pt x="1533" y="181"/>
                    <a:pt x="1533" y="200"/>
                  </a:cubicBezTo>
                  <a:cubicBezTo>
                    <a:pt x="1533" y="218"/>
                    <a:pt x="1518" y="233"/>
                    <a:pt x="1500" y="233"/>
                  </a:cubicBezTo>
                  <a:lnTo>
                    <a:pt x="33" y="233"/>
                  </a:lnTo>
                  <a:cubicBezTo>
                    <a:pt x="15" y="233"/>
                    <a:pt x="0" y="218"/>
                    <a:pt x="0" y="200"/>
                  </a:cubicBezTo>
                  <a:cubicBezTo>
                    <a:pt x="0" y="181"/>
                    <a:pt x="15" y="166"/>
                    <a:pt x="33" y="166"/>
                  </a:cubicBezTo>
                  <a:close/>
                  <a:moveTo>
                    <a:pt x="1500" y="200"/>
                  </a:moveTo>
                  <a:lnTo>
                    <a:pt x="1366" y="0"/>
                  </a:lnTo>
                  <a:lnTo>
                    <a:pt x="1766" y="200"/>
                  </a:lnTo>
                  <a:lnTo>
                    <a:pt x="1366" y="400"/>
                  </a:lnTo>
                  <a:lnTo>
                    <a:pt x="1500" y="200"/>
                  </a:lnTo>
                  <a:close/>
                </a:path>
              </a:pathLst>
            </a:custGeom>
            <a:grpFill/>
            <a:ln w="4762">
              <a:solidFill>
                <a:srgbClr val="000000"/>
              </a:solidFill>
              <a:bevel/>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4" name="Rectangle 3"/>
              <p:cNvSpPr>
                <a:spLocks noGrp="1" noChangeArrowheads="1"/>
              </p:cNvSpPr>
              <p:nvPr>
                <p:ph idx="1"/>
              </p:nvPr>
            </p:nvSpPr>
            <p:spPr>
              <a:xfrm>
                <a:off x="323528" y="908720"/>
                <a:ext cx="8569325" cy="5472608"/>
              </a:xfrm>
              <a:noFill/>
            </p:spPr>
            <p:txBody>
              <a:bodyPr/>
              <a:lstStyle/>
              <a:p>
                <a:pPr eaLnBrk="1" hangingPunct="1">
                  <a:spcBef>
                    <a:spcPct val="0"/>
                  </a:spcBef>
                  <a:buClr>
                    <a:schemeClr val="bg1"/>
                  </a:buClr>
                  <a:buSzTx/>
                  <a:buFont typeface="Wingdings" panose="05000000000000000000" pitchFamily="2" charset="2"/>
                  <a:buChar char="Ø"/>
                </a:pPr>
                <a:r>
                  <a:rPr lang="en-US" altLang="zh-CN" sz="2400" b="1" dirty="0">
                    <a:solidFill>
                      <a:srgbClr val="002060"/>
                    </a:solidFill>
                    <a:latin typeface="+mn-ea"/>
                  </a:rPr>
                  <a:t>PID</a:t>
                </a:r>
                <a:r>
                  <a:rPr lang="zh-CN" altLang="en-US" sz="2400" b="1" dirty="0">
                    <a:solidFill>
                      <a:srgbClr val="002060"/>
                    </a:solidFill>
                    <a:latin typeface="+mn-ea"/>
                  </a:rPr>
                  <a:t>控制规律（</a:t>
                </a:r>
                <a:r>
                  <a:rPr lang="zh-CN" altLang="en-US" sz="2400" b="1" dirty="0">
                    <a:solidFill>
                      <a:srgbClr val="FF0000"/>
                    </a:solidFill>
                    <a:latin typeface="+mn-ea"/>
                  </a:rPr>
                  <a:t>时域</a:t>
                </a:r>
                <a:r>
                  <a:rPr lang="zh-CN" altLang="en-US" sz="2400" b="1" dirty="0" smtClean="0">
                    <a:solidFill>
                      <a:srgbClr val="002060"/>
                    </a:solidFill>
                    <a:latin typeface="+mn-ea"/>
                  </a:rPr>
                  <a:t>）为：</a:t>
                </a:r>
                <a:endParaRPr kumimoji="0" lang="zh-CN" altLang="en-US" sz="2400" b="1" dirty="0">
                  <a:solidFill>
                    <a:srgbClr val="002060"/>
                  </a:solidFill>
                  <a:latin typeface="+mn-ea"/>
                </a:endParaRPr>
              </a:p>
              <a:p>
                <a:pPr eaLnBrk="1" hangingPunct="1">
                  <a:spcBef>
                    <a:spcPct val="0"/>
                  </a:spcBef>
                </a:pPr>
                <a:endParaRPr lang="zh-CN" altLang="en-US" sz="2400" b="1" dirty="0">
                  <a:solidFill>
                    <a:srgbClr val="002060"/>
                  </a:solidFill>
                  <a:ea typeface="楷体_GB2312" pitchFamily="49" charset="-122"/>
                </a:endParaRPr>
              </a:p>
              <a:p>
                <a:pPr marL="0" indent="0"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b="0" i="1" smtClean="0">
                          <a:solidFill>
                            <a:srgbClr val="002060"/>
                          </a:solidFill>
                          <a:latin typeface="Cambria Math" panose="02040503050406030204" pitchFamily="18" charset="0"/>
                          <a:ea typeface="楷体_GB2312" pitchFamily="49" charset="-122"/>
                        </a:rPr>
                        <m:t>𝑢</m:t>
                      </m:r>
                      <m:d>
                        <m:dPr>
                          <m:ctrlPr>
                            <a:rPr lang="en-US" altLang="zh-CN" sz="2400" i="1" smtClean="0">
                              <a:solidFill>
                                <a:srgbClr val="002060"/>
                              </a:solidFill>
                              <a:latin typeface="Cambria Math" panose="02040503050406030204" pitchFamily="18" charset="0"/>
                              <a:ea typeface="楷体_GB2312" pitchFamily="49" charset="-122"/>
                            </a:rPr>
                          </m:ctrlPr>
                        </m:dPr>
                        <m:e>
                          <m:r>
                            <a:rPr lang="en-US" altLang="zh-CN" sz="2400" b="0" i="1" smtClean="0">
                              <a:solidFill>
                                <a:srgbClr val="002060"/>
                              </a:solidFill>
                              <a:latin typeface="Cambria Math" panose="02040503050406030204" pitchFamily="18" charset="0"/>
                              <a:ea typeface="楷体_GB2312" pitchFamily="49" charset="-122"/>
                            </a:rPr>
                            <m:t>𝑡</m:t>
                          </m:r>
                        </m:e>
                      </m:d>
                      <m:r>
                        <a:rPr lang="en-US" altLang="zh-CN" sz="2400" b="0" i="1" smtClean="0">
                          <a:solidFill>
                            <a:srgbClr val="002060"/>
                          </a:solidFill>
                          <a:latin typeface="Cambria Math" panose="02040503050406030204" pitchFamily="18" charset="0"/>
                          <a:ea typeface="楷体_GB2312" pitchFamily="49" charset="-122"/>
                        </a:rPr>
                        <m:t>=</m:t>
                      </m:r>
                      <m:sSub>
                        <m:sSubPr>
                          <m:ctrlPr>
                            <a:rPr lang="en-US" altLang="zh-CN" sz="2400" i="1" smtClean="0">
                              <a:solidFill>
                                <a:srgbClr val="002060"/>
                              </a:solidFill>
                              <a:latin typeface="Cambria Math" panose="02040503050406030204" pitchFamily="18" charset="0"/>
                              <a:ea typeface="楷体_GB2312" pitchFamily="49" charset="-122"/>
                            </a:rPr>
                          </m:ctrlPr>
                        </m:sSubPr>
                        <m:e>
                          <m:r>
                            <a:rPr lang="en-US" altLang="zh-CN" sz="2400" b="0" i="1" smtClean="0">
                              <a:solidFill>
                                <a:srgbClr val="002060"/>
                              </a:solidFill>
                              <a:latin typeface="Cambria Math" panose="02040503050406030204" pitchFamily="18" charset="0"/>
                              <a:ea typeface="楷体_GB2312" pitchFamily="49" charset="-122"/>
                            </a:rPr>
                            <m:t>𝐾</m:t>
                          </m:r>
                        </m:e>
                        <m:sub>
                          <m:r>
                            <a:rPr lang="en-US" altLang="zh-CN" sz="2400" b="0" i="1" smtClean="0">
                              <a:solidFill>
                                <a:srgbClr val="002060"/>
                              </a:solidFill>
                              <a:latin typeface="Cambria Math" panose="02040503050406030204" pitchFamily="18" charset="0"/>
                              <a:ea typeface="楷体_GB2312" pitchFamily="49" charset="-122"/>
                            </a:rPr>
                            <m:t>𝑝</m:t>
                          </m:r>
                        </m:sub>
                      </m:sSub>
                      <m:d>
                        <m:dPr>
                          <m:begChr m:val="["/>
                          <m:endChr m:val="]"/>
                          <m:ctrlPr>
                            <a:rPr lang="en-US" altLang="zh-CN" sz="2400" i="1" smtClean="0">
                              <a:solidFill>
                                <a:srgbClr val="002060"/>
                              </a:solidFill>
                              <a:latin typeface="Cambria Math" panose="02040503050406030204" pitchFamily="18" charset="0"/>
                              <a:ea typeface="楷体_GB2312" pitchFamily="49" charset="-122"/>
                            </a:rPr>
                          </m:ctrlPr>
                        </m:dPr>
                        <m:e>
                          <m:r>
                            <a:rPr lang="en-US" altLang="zh-CN" sz="2400" b="0" i="1" smtClean="0">
                              <a:solidFill>
                                <a:srgbClr val="002060"/>
                              </a:solidFill>
                              <a:latin typeface="Cambria Math" panose="02040503050406030204" pitchFamily="18" charset="0"/>
                              <a:ea typeface="楷体_GB2312" pitchFamily="49" charset="-122"/>
                            </a:rPr>
                            <m:t>𝑒</m:t>
                          </m:r>
                          <m:d>
                            <m:dPr>
                              <m:ctrlPr>
                                <a:rPr lang="en-US" altLang="zh-CN" sz="2400" b="0" i="1" smtClean="0">
                                  <a:solidFill>
                                    <a:srgbClr val="002060"/>
                                  </a:solidFill>
                                  <a:latin typeface="Cambria Math" panose="02040503050406030204" pitchFamily="18" charset="0"/>
                                  <a:ea typeface="楷体_GB2312" pitchFamily="49" charset="-122"/>
                                </a:rPr>
                              </m:ctrlPr>
                            </m:dPr>
                            <m:e>
                              <m:r>
                                <a:rPr lang="en-US" altLang="zh-CN" sz="2400" b="0" i="1" smtClean="0">
                                  <a:solidFill>
                                    <a:srgbClr val="002060"/>
                                  </a:solidFill>
                                  <a:latin typeface="Cambria Math" panose="02040503050406030204" pitchFamily="18" charset="0"/>
                                  <a:ea typeface="楷体_GB2312" pitchFamily="49" charset="-122"/>
                                </a:rPr>
                                <m:t>𝑡</m:t>
                              </m:r>
                            </m:e>
                          </m:d>
                          <m:r>
                            <a:rPr lang="en-US" altLang="zh-CN" sz="2400" b="0" i="1" smtClean="0">
                              <a:solidFill>
                                <a:srgbClr val="002060"/>
                              </a:solidFill>
                              <a:latin typeface="Cambria Math" panose="02040503050406030204" pitchFamily="18" charset="0"/>
                              <a:ea typeface="楷体_GB2312" pitchFamily="49" charset="-122"/>
                            </a:rPr>
                            <m:t>+</m:t>
                          </m:r>
                          <m:box>
                            <m:boxPr>
                              <m:ctrlPr>
                                <a:rPr lang="en-US" altLang="zh-CN" sz="2400" b="0" i="1" smtClean="0">
                                  <a:solidFill>
                                    <a:srgbClr val="002060"/>
                                  </a:solidFill>
                                  <a:latin typeface="Cambria Math" panose="02040503050406030204" pitchFamily="18" charset="0"/>
                                  <a:ea typeface="楷体_GB2312" pitchFamily="49" charset="-122"/>
                                </a:rPr>
                              </m:ctrlPr>
                            </m:boxPr>
                            <m:e>
                              <m:argPr>
                                <m:argSz m:val="-1"/>
                              </m:argPr>
                              <m:f>
                                <m:fPr>
                                  <m:ctrlPr>
                                    <a:rPr lang="en-US" altLang="zh-CN" sz="2400" b="0" i="1" smtClean="0">
                                      <a:solidFill>
                                        <a:srgbClr val="002060"/>
                                      </a:solidFill>
                                      <a:latin typeface="Cambria Math" panose="02040503050406030204" pitchFamily="18" charset="0"/>
                                      <a:ea typeface="楷体_GB2312" pitchFamily="49" charset="-122"/>
                                    </a:rPr>
                                  </m:ctrlPr>
                                </m:fPr>
                                <m:num>
                                  <m:r>
                                    <a:rPr lang="en-US" altLang="zh-CN" sz="2400" b="0" i="1" smtClean="0">
                                      <a:solidFill>
                                        <a:srgbClr val="002060"/>
                                      </a:solidFill>
                                      <a:latin typeface="Cambria Math" panose="02040503050406030204" pitchFamily="18" charset="0"/>
                                      <a:ea typeface="楷体_GB2312" pitchFamily="49" charset="-122"/>
                                    </a:rPr>
                                    <m:t>1</m:t>
                                  </m:r>
                                </m:num>
                                <m:den>
                                  <m:sSub>
                                    <m:sSubPr>
                                      <m:ctrlPr>
                                        <a:rPr lang="en-US" altLang="zh-CN" sz="2400" b="0" i="1" smtClean="0">
                                          <a:solidFill>
                                            <a:srgbClr val="002060"/>
                                          </a:solidFill>
                                          <a:latin typeface="Cambria Math" panose="02040503050406030204" pitchFamily="18" charset="0"/>
                                          <a:ea typeface="楷体_GB2312" pitchFamily="49" charset="-122"/>
                                        </a:rPr>
                                      </m:ctrlPr>
                                    </m:sSubPr>
                                    <m:e>
                                      <m:r>
                                        <a:rPr lang="en-US" altLang="zh-CN" sz="2400" b="0" i="1" smtClean="0">
                                          <a:solidFill>
                                            <a:srgbClr val="002060"/>
                                          </a:solidFill>
                                          <a:latin typeface="Cambria Math" panose="02040503050406030204" pitchFamily="18" charset="0"/>
                                          <a:ea typeface="楷体_GB2312" pitchFamily="49" charset="-122"/>
                                        </a:rPr>
                                        <m:t>𝑇</m:t>
                                      </m:r>
                                    </m:e>
                                    <m:sub>
                                      <m:r>
                                        <a:rPr lang="en-US" altLang="zh-CN" sz="2400" b="0" i="1" smtClean="0">
                                          <a:solidFill>
                                            <a:srgbClr val="002060"/>
                                          </a:solidFill>
                                          <a:latin typeface="Cambria Math" panose="02040503050406030204" pitchFamily="18" charset="0"/>
                                          <a:ea typeface="楷体_GB2312" pitchFamily="49" charset="-122"/>
                                        </a:rPr>
                                        <m:t>𝐼</m:t>
                                      </m:r>
                                    </m:sub>
                                  </m:sSub>
                                </m:den>
                              </m:f>
                            </m:e>
                          </m:box>
                          <m:nary>
                            <m:naryPr>
                              <m:ctrlPr>
                                <a:rPr lang="en-US" altLang="zh-CN" sz="2400" b="0" i="1" smtClean="0">
                                  <a:solidFill>
                                    <a:srgbClr val="002060"/>
                                  </a:solidFill>
                                  <a:latin typeface="Cambria Math" panose="02040503050406030204" pitchFamily="18" charset="0"/>
                                  <a:ea typeface="楷体_GB2312" pitchFamily="49" charset="-122"/>
                                </a:rPr>
                              </m:ctrlPr>
                            </m:naryPr>
                            <m:sub>
                              <m:r>
                                <m:rPr>
                                  <m:brk m:alnAt="23"/>
                                </m:rPr>
                                <a:rPr lang="en-US" altLang="zh-CN" sz="2400" b="0" i="1" smtClean="0">
                                  <a:solidFill>
                                    <a:srgbClr val="002060"/>
                                  </a:solidFill>
                                  <a:latin typeface="Cambria Math" panose="02040503050406030204" pitchFamily="18" charset="0"/>
                                  <a:ea typeface="楷体_GB2312" pitchFamily="49" charset="-122"/>
                                </a:rPr>
                                <m:t>0</m:t>
                              </m:r>
                            </m:sub>
                            <m:sup>
                              <m:r>
                                <a:rPr lang="en-US" altLang="zh-CN" sz="2400" b="0" i="1" smtClean="0">
                                  <a:solidFill>
                                    <a:srgbClr val="002060"/>
                                  </a:solidFill>
                                  <a:latin typeface="Cambria Math" panose="02040503050406030204" pitchFamily="18" charset="0"/>
                                  <a:ea typeface="楷体_GB2312" pitchFamily="49" charset="-122"/>
                                </a:rPr>
                                <m:t>𝑡</m:t>
                              </m:r>
                            </m:sup>
                            <m:e>
                              <m:r>
                                <a:rPr lang="en-US" altLang="zh-CN" sz="2400" b="0" i="1" smtClean="0">
                                  <a:solidFill>
                                    <a:srgbClr val="002060"/>
                                  </a:solidFill>
                                  <a:latin typeface="Cambria Math" panose="02040503050406030204" pitchFamily="18" charset="0"/>
                                  <a:ea typeface="楷体_GB2312" pitchFamily="49" charset="-122"/>
                                </a:rPr>
                                <m:t>𝑒</m:t>
                              </m:r>
                              <m:d>
                                <m:dPr>
                                  <m:ctrlPr>
                                    <a:rPr lang="en-US" altLang="zh-CN" sz="2400" b="0" i="1" smtClean="0">
                                      <a:solidFill>
                                        <a:srgbClr val="002060"/>
                                      </a:solidFill>
                                      <a:latin typeface="Cambria Math" panose="02040503050406030204" pitchFamily="18" charset="0"/>
                                      <a:ea typeface="楷体_GB2312" pitchFamily="49" charset="-122"/>
                                    </a:rPr>
                                  </m:ctrlPr>
                                </m:dPr>
                                <m:e>
                                  <m:r>
                                    <a:rPr lang="en-US" altLang="zh-CN" sz="2400" b="0" i="1" smtClean="0">
                                      <a:solidFill>
                                        <a:srgbClr val="002060"/>
                                      </a:solidFill>
                                      <a:latin typeface="Cambria Math" panose="02040503050406030204" pitchFamily="18" charset="0"/>
                                      <a:ea typeface="楷体_GB2312" pitchFamily="49" charset="-122"/>
                                    </a:rPr>
                                    <m:t>𝑡</m:t>
                                  </m:r>
                                </m:e>
                              </m:d>
                              <m:r>
                                <a:rPr lang="en-US" altLang="zh-CN" sz="2400" b="0" i="1" smtClean="0">
                                  <a:solidFill>
                                    <a:srgbClr val="002060"/>
                                  </a:solidFill>
                                  <a:latin typeface="Cambria Math" panose="02040503050406030204" pitchFamily="18" charset="0"/>
                                  <a:ea typeface="楷体_GB2312" pitchFamily="49" charset="-122"/>
                                </a:rPr>
                                <m:t>𝑑𝑡</m:t>
                              </m:r>
                            </m:e>
                          </m:nary>
                          <m:r>
                            <a:rPr lang="en-US" altLang="zh-CN" sz="2400" b="0" i="1" smtClean="0">
                              <a:solidFill>
                                <a:srgbClr val="002060"/>
                              </a:solidFill>
                              <a:latin typeface="Cambria Math" panose="02040503050406030204" pitchFamily="18" charset="0"/>
                              <a:ea typeface="楷体_GB2312" pitchFamily="49" charset="-122"/>
                            </a:rPr>
                            <m:t>+</m:t>
                          </m:r>
                          <m:sSub>
                            <m:sSubPr>
                              <m:ctrlPr>
                                <a:rPr lang="en-US" altLang="zh-CN" sz="2400" b="0" i="1" smtClean="0">
                                  <a:solidFill>
                                    <a:srgbClr val="002060"/>
                                  </a:solidFill>
                                  <a:latin typeface="Cambria Math" panose="02040503050406030204" pitchFamily="18" charset="0"/>
                                  <a:ea typeface="楷体_GB2312" pitchFamily="49" charset="-122"/>
                                </a:rPr>
                              </m:ctrlPr>
                            </m:sSubPr>
                            <m:e>
                              <m:r>
                                <a:rPr lang="en-US" altLang="zh-CN" sz="2400" b="0" i="1" smtClean="0">
                                  <a:solidFill>
                                    <a:srgbClr val="002060"/>
                                  </a:solidFill>
                                  <a:latin typeface="Cambria Math" panose="02040503050406030204" pitchFamily="18" charset="0"/>
                                  <a:ea typeface="楷体_GB2312" pitchFamily="49" charset="-122"/>
                                </a:rPr>
                                <m:t>𝑇</m:t>
                              </m:r>
                            </m:e>
                            <m:sub>
                              <m:r>
                                <a:rPr lang="en-US" altLang="zh-CN" sz="2400" b="0" i="1" smtClean="0">
                                  <a:solidFill>
                                    <a:srgbClr val="002060"/>
                                  </a:solidFill>
                                  <a:latin typeface="Cambria Math" panose="02040503050406030204" pitchFamily="18" charset="0"/>
                                  <a:ea typeface="楷体_GB2312" pitchFamily="49" charset="-122"/>
                                </a:rPr>
                                <m:t>𝐷</m:t>
                              </m:r>
                            </m:sub>
                          </m:sSub>
                          <m:f>
                            <m:fPr>
                              <m:ctrlPr>
                                <a:rPr lang="en-US" altLang="zh-CN" sz="2400" b="0" i="1" smtClean="0">
                                  <a:solidFill>
                                    <a:srgbClr val="002060"/>
                                  </a:solidFill>
                                  <a:latin typeface="Cambria Math" panose="02040503050406030204" pitchFamily="18" charset="0"/>
                                  <a:ea typeface="楷体_GB2312" pitchFamily="49" charset="-122"/>
                                </a:rPr>
                              </m:ctrlPr>
                            </m:fPr>
                            <m:num>
                              <m:r>
                                <a:rPr lang="en-US" altLang="zh-CN" sz="2400" b="0" i="1" smtClean="0">
                                  <a:solidFill>
                                    <a:srgbClr val="002060"/>
                                  </a:solidFill>
                                  <a:latin typeface="Cambria Math" panose="02040503050406030204" pitchFamily="18" charset="0"/>
                                  <a:ea typeface="楷体_GB2312" pitchFamily="49" charset="-122"/>
                                </a:rPr>
                                <m:t>𝑑𝑒</m:t>
                              </m:r>
                              <m:r>
                                <a:rPr lang="en-US" altLang="zh-CN" sz="2400" b="0" i="1" smtClean="0">
                                  <a:solidFill>
                                    <a:srgbClr val="002060"/>
                                  </a:solidFill>
                                  <a:latin typeface="Cambria Math" panose="02040503050406030204" pitchFamily="18" charset="0"/>
                                  <a:ea typeface="楷体_GB2312" pitchFamily="49" charset="-122"/>
                                </a:rPr>
                                <m:t>(</m:t>
                              </m:r>
                              <m:r>
                                <a:rPr lang="en-US" altLang="zh-CN" sz="2400" b="0" i="1" smtClean="0">
                                  <a:solidFill>
                                    <a:srgbClr val="002060"/>
                                  </a:solidFill>
                                  <a:latin typeface="Cambria Math" panose="02040503050406030204" pitchFamily="18" charset="0"/>
                                  <a:ea typeface="楷体_GB2312" pitchFamily="49" charset="-122"/>
                                </a:rPr>
                                <m:t>𝑡</m:t>
                              </m:r>
                              <m:r>
                                <a:rPr lang="en-US" altLang="zh-CN" sz="2400" b="0" i="1" smtClean="0">
                                  <a:solidFill>
                                    <a:srgbClr val="002060"/>
                                  </a:solidFill>
                                  <a:latin typeface="Cambria Math" panose="02040503050406030204" pitchFamily="18" charset="0"/>
                                  <a:ea typeface="楷体_GB2312" pitchFamily="49" charset="-122"/>
                                </a:rPr>
                                <m:t>)</m:t>
                              </m:r>
                            </m:num>
                            <m:den>
                              <m:r>
                                <a:rPr lang="en-US" altLang="zh-CN" sz="2400" b="0" i="1" smtClean="0">
                                  <a:solidFill>
                                    <a:srgbClr val="002060"/>
                                  </a:solidFill>
                                  <a:latin typeface="Cambria Math" panose="02040503050406030204" pitchFamily="18" charset="0"/>
                                  <a:ea typeface="楷体_GB2312" pitchFamily="49" charset="-122"/>
                                </a:rPr>
                                <m:t>𝑑𝑡</m:t>
                              </m:r>
                            </m:den>
                          </m:f>
                        </m:e>
                      </m:d>
                    </m:oMath>
                  </m:oMathPara>
                </a14:m>
                <a:endParaRPr lang="zh-CN" altLang="en-US" sz="2400" i="1" dirty="0">
                  <a:solidFill>
                    <a:srgbClr val="002060"/>
                  </a:solidFill>
                  <a:ea typeface="楷体_GB2312" pitchFamily="49" charset="-122"/>
                </a:endParaRPr>
              </a:p>
              <a:p>
                <a:pPr eaLnBrk="1" hangingPunct="1">
                  <a:spcBef>
                    <a:spcPct val="0"/>
                  </a:spcBef>
                </a:pPr>
                <a:endParaRPr lang="zh-CN" altLang="en-US" sz="2400" b="1" dirty="0">
                  <a:solidFill>
                    <a:srgbClr val="002060"/>
                  </a:solidFill>
                  <a:ea typeface="楷体_GB2312" pitchFamily="49" charset="-122"/>
                </a:endParaRPr>
              </a:p>
              <a:p>
                <a:pPr eaLnBrk="1" hangingPunct="1">
                  <a:spcBef>
                    <a:spcPct val="0"/>
                  </a:spcBef>
                  <a:buClrTx/>
                  <a:buSzTx/>
                  <a:buFontTx/>
                  <a:buNone/>
                </a:pPr>
                <a:endParaRPr lang="zh-CN" altLang="en-US" sz="2400" b="1" dirty="0">
                  <a:solidFill>
                    <a:srgbClr val="002060"/>
                  </a:solidFill>
                  <a:ea typeface="楷体_GB2312" pitchFamily="49" charset="-122"/>
                </a:endParaRPr>
              </a:p>
              <a:p>
                <a:pPr eaLnBrk="1" hangingPunct="1">
                  <a:spcBef>
                    <a:spcPct val="0"/>
                  </a:spcBef>
                  <a:buClr>
                    <a:schemeClr val="bg1"/>
                  </a:buClr>
                  <a:buSzTx/>
                  <a:buFont typeface="Wingdings" panose="05000000000000000000" pitchFamily="2" charset="2"/>
                  <a:buChar char="Ø"/>
                </a:pPr>
                <a:r>
                  <a:rPr lang="zh-CN" altLang="en-US" sz="2400" b="1" dirty="0">
                    <a:solidFill>
                      <a:srgbClr val="002060"/>
                    </a:solidFill>
                    <a:latin typeface="+mn-ea"/>
                  </a:rPr>
                  <a:t>对应的模拟</a:t>
                </a:r>
                <a:r>
                  <a:rPr lang="en-US" altLang="zh-CN" sz="2400" b="1" dirty="0">
                    <a:solidFill>
                      <a:srgbClr val="002060"/>
                    </a:solidFill>
                    <a:latin typeface="+mn-ea"/>
                  </a:rPr>
                  <a:t>PID</a:t>
                </a:r>
                <a:r>
                  <a:rPr lang="zh-CN" altLang="en-US" sz="2400" b="1" dirty="0">
                    <a:solidFill>
                      <a:srgbClr val="002060"/>
                    </a:solidFill>
                    <a:latin typeface="+mn-ea"/>
                  </a:rPr>
                  <a:t>调节器的</a:t>
                </a:r>
                <a:r>
                  <a:rPr lang="zh-CN" altLang="en-US" sz="2400" b="1" dirty="0">
                    <a:solidFill>
                      <a:srgbClr val="FF0000"/>
                    </a:solidFill>
                    <a:latin typeface="+mn-ea"/>
                  </a:rPr>
                  <a:t>传递函数</a:t>
                </a:r>
                <a:r>
                  <a:rPr lang="zh-CN" altLang="en-US" sz="2400" b="1" dirty="0" smtClean="0">
                    <a:solidFill>
                      <a:srgbClr val="002060"/>
                    </a:solidFill>
                    <a:latin typeface="+mn-ea"/>
                  </a:rPr>
                  <a:t>为： </a:t>
                </a:r>
              </a:p>
              <a:p>
                <a:pPr eaLnBrk="1" hangingPunct="1">
                  <a:spcBef>
                    <a:spcPct val="0"/>
                  </a:spcBef>
                  <a:buClrTx/>
                  <a:buSzTx/>
                  <a:buFontTx/>
                  <a:buNone/>
                </a:pPr>
                <a:endParaRPr lang="zh-CN" altLang="en-US" sz="2400" b="1" dirty="0">
                  <a:solidFill>
                    <a:srgbClr val="002060"/>
                  </a:solidFill>
                  <a:ea typeface="楷体_GB2312" pitchFamily="49" charset="-122"/>
                </a:endParaRPr>
              </a:p>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lang="en-US" altLang="zh-CN" sz="2400" i="1" smtClean="0">
                          <a:solidFill>
                            <a:srgbClr val="002060"/>
                          </a:solidFill>
                          <a:latin typeface="Cambria Math" panose="02040503050406030204" pitchFamily="18" charset="0"/>
                          <a:ea typeface="楷体_GB2312" pitchFamily="49" charset="-122"/>
                        </a:rPr>
                        <m:t>𝐷</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𝑠</m:t>
                          </m:r>
                        </m:e>
                      </m:d>
                      <m:r>
                        <a:rPr lang="en-US" altLang="zh-CN" sz="2400" i="1">
                          <a:solidFill>
                            <a:srgbClr val="002060"/>
                          </a:solidFill>
                          <a:latin typeface="Cambria Math" panose="02040503050406030204" pitchFamily="18" charset="0"/>
                          <a:ea typeface="楷体_GB2312" pitchFamily="49" charset="-122"/>
                        </a:rPr>
                        <m:t>=</m:t>
                      </m:r>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𝑢</m:t>
                          </m:r>
                          <m:r>
                            <a:rPr lang="en-US" altLang="zh-CN" sz="2400" i="1">
                              <a:solidFill>
                                <a:srgbClr val="002060"/>
                              </a:solidFill>
                              <a:latin typeface="Cambria Math" panose="02040503050406030204" pitchFamily="18" charset="0"/>
                              <a:ea typeface="楷体_GB2312" pitchFamily="49" charset="-122"/>
                            </a:rPr>
                            <m:t>(</m:t>
                          </m:r>
                          <m:r>
                            <a:rPr lang="en-US" altLang="zh-CN" sz="2400" i="1">
                              <a:solidFill>
                                <a:srgbClr val="002060"/>
                              </a:solidFill>
                              <a:latin typeface="Cambria Math" panose="02040503050406030204" pitchFamily="18" charset="0"/>
                              <a:ea typeface="楷体_GB2312" pitchFamily="49" charset="-122"/>
                            </a:rPr>
                            <m:t>𝑠</m:t>
                          </m:r>
                          <m:r>
                            <a:rPr lang="en-US" altLang="zh-CN" sz="2400" i="1">
                              <a:solidFill>
                                <a:srgbClr val="002060"/>
                              </a:solidFill>
                              <a:latin typeface="Cambria Math" panose="02040503050406030204" pitchFamily="18" charset="0"/>
                              <a:ea typeface="楷体_GB2312" pitchFamily="49" charset="-122"/>
                            </a:rPr>
                            <m:t>)</m:t>
                          </m:r>
                        </m:num>
                        <m:den>
                          <m:r>
                            <a:rPr lang="en-US" altLang="zh-CN" sz="2400" i="1">
                              <a:solidFill>
                                <a:srgbClr val="002060"/>
                              </a:solidFill>
                              <a:latin typeface="Cambria Math" panose="02040503050406030204" pitchFamily="18" charset="0"/>
                              <a:ea typeface="楷体_GB2312" pitchFamily="49" charset="-122"/>
                            </a:rPr>
                            <m:t>𝐸</m:t>
                          </m:r>
                          <m:r>
                            <a:rPr lang="en-US" altLang="zh-CN" sz="2400" i="1">
                              <a:solidFill>
                                <a:srgbClr val="002060"/>
                              </a:solidFill>
                              <a:latin typeface="Cambria Math" panose="02040503050406030204" pitchFamily="18" charset="0"/>
                              <a:ea typeface="楷体_GB2312" pitchFamily="49" charset="-122"/>
                            </a:rPr>
                            <m:t>(</m:t>
                          </m:r>
                          <m:r>
                            <a:rPr lang="en-US" altLang="zh-CN" sz="2400" i="1">
                              <a:solidFill>
                                <a:srgbClr val="002060"/>
                              </a:solidFill>
                              <a:latin typeface="Cambria Math" panose="02040503050406030204" pitchFamily="18" charset="0"/>
                              <a:ea typeface="楷体_GB2312" pitchFamily="49" charset="-122"/>
                            </a:rPr>
                            <m:t>𝑠</m:t>
                          </m:r>
                          <m:r>
                            <a:rPr lang="en-US" altLang="zh-CN" sz="2400" i="1">
                              <a:solidFill>
                                <a:srgbClr val="002060"/>
                              </a:solidFill>
                              <a:latin typeface="Cambria Math" panose="02040503050406030204" pitchFamily="18" charset="0"/>
                              <a:ea typeface="楷体_GB2312" pitchFamily="49" charset="-122"/>
                            </a:rPr>
                            <m:t>)</m:t>
                          </m:r>
                        </m:den>
                      </m:f>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𝐾</m:t>
                          </m:r>
                        </m:e>
                        <m:sub>
                          <m:r>
                            <a:rPr lang="en-US" altLang="zh-CN" sz="2400" i="1">
                              <a:solidFill>
                                <a:srgbClr val="002060"/>
                              </a:solidFill>
                              <a:latin typeface="Cambria Math" panose="02040503050406030204" pitchFamily="18" charset="0"/>
                              <a:ea typeface="楷体_GB2312" pitchFamily="49" charset="-122"/>
                            </a:rPr>
                            <m:t>𝑝</m:t>
                          </m:r>
                        </m:sub>
                      </m:sSub>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1+</m:t>
                          </m:r>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1</m:t>
                              </m:r>
                            </m:num>
                            <m:den>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𝐼</m:t>
                                  </m:r>
                                </m:sub>
                              </m:sSub>
                              <m:r>
                                <a:rPr lang="en-US" altLang="zh-CN" sz="2400" i="1">
                                  <a:solidFill>
                                    <a:srgbClr val="002060"/>
                                  </a:solidFill>
                                  <a:latin typeface="Cambria Math" panose="02040503050406030204" pitchFamily="18" charset="0"/>
                                  <a:ea typeface="楷体_GB2312" pitchFamily="49" charset="-122"/>
                                </a:rPr>
                                <m:t>𝑠</m:t>
                              </m:r>
                            </m:den>
                          </m:f>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𝐷</m:t>
                              </m:r>
                            </m:sub>
                          </m:sSub>
                          <m:r>
                            <a:rPr lang="en-US" altLang="zh-CN" sz="2400" i="1">
                              <a:solidFill>
                                <a:srgbClr val="002060"/>
                              </a:solidFill>
                              <a:latin typeface="Cambria Math" panose="02040503050406030204" pitchFamily="18" charset="0"/>
                              <a:ea typeface="楷体_GB2312" pitchFamily="49" charset="-122"/>
                            </a:rPr>
                            <m:t>𝑠</m:t>
                          </m:r>
                        </m:e>
                      </m:d>
                    </m:oMath>
                  </m:oMathPara>
                </a14:m>
                <a:endParaRPr lang="zh-CN" altLang="en-US" sz="2400" b="1" dirty="0">
                  <a:solidFill>
                    <a:srgbClr val="002060"/>
                  </a:solidFill>
                  <a:ea typeface="楷体_GB2312" pitchFamily="49" charset="-122"/>
                </a:endParaRPr>
              </a:p>
              <a:p>
                <a:pPr eaLnBrk="1" hangingPunct="1">
                  <a:spcBef>
                    <a:spcPct val="0"/>
                  </a:spcBef>
                  <a:buClrTx/>
                  <a:buSzTx/>
                  <a:buFontTx/>
                  <a:buNone/>
                </a:pPr>
                <a:endParaRPr lang="zh-CN" altLang="en-US" sz="2400" dirty="0">
                  <a:solidFill>
                    <a:srgbClr val="002060"/>
                  </a:solidFill>
                  <a:ea typeface="楷体_GB2312" pitchFamily="49" charset="-122"/>
                </a:endParaRPr>
              </a:p>
              <a:p>
                <a:pPr eaLnBrk="1" hangingPunct="1">
                  <a:spcBef>
                    <a:spcPct val="0"/>
                  </a:spcBef>
                  <a:buClrTx/>
                  <a:buSzTx/>
                  <a:buFontTx/>
                  <a:buNone/>
                </a:pPr>
                <a:r>
                  <a:rPr lang="zh-CN" altLang="en-US" sz="2400" b="1" dirty="0">
                    <a:solidFill>
                      <a:srgbClr val="002060"/>
                    </a:solidFill>
                    <a:latin typeface="+mn-ea"/>
                  </a:rPr>
                  <a:t>其中</a:t>
                </a:r>
                <a:r>
                  <a:rPr lang="en-US" altLang="zh-CN" sz="2400" b="1" dirty="0">
                    <a:solidFill>
                      <a:srgbClr val="002060"/>
                    </a:solidFill>
                    <a:latin typeface="+mn-ea"/>
                  </a:rPr>
                  <a:t>K</a:t>
                </a:r>
                <a:r>
                  <a:rPr lang="en-US" altLang="zh-CN" sz="2400" b="1" baseline="-30000" dirty="0">
                    <a:solidFill>
                      <a:srgbClr val="002060"/>
                    </a:solidFill>
                    <a:latin typeface="+mn-ea"/>
                  </a:rPr>
                  <a:t>P</a:t>
                </a:r>
                <a:r>
                  <a:rPr lang="zh-CN" altLang="en-US" sz="2400" b="1" dirty="0">
                    <a:solidFill>
                      <a:srgbClr val="002060"/>
                    </a:solidFill>
                    <a:latin typeface="+mn-ea"/>
                  </a:rPr>
                  <a:t>为比例增益，</a:t>
                </a:r>
                <a:r>
                  <a:rPr lang="en-US" altLang="zh-CN" sz="2400" b="1" dirty="0">
                    <a:solidFill>
                      <a:srgbClr val="002060"/>
                    </a:solidFill>
                    <a:latin typeface="+mn-ea"/>
                  </a:rPr>
                  <a:t>T</a:t>
                </a:r>
                <a:r>
                  <a:rPr lang="en-US" altLang="zh-CN" sz="2400" b="1" baseline="-30000" dirty="0">
                    <a:solidFill>
                      <a:srgbClr val="002060"/>
                    </a:solidFill>
                    <a:latin typeface="+mn-ea"/>
                  </a:rPr>
                  <a:t>I</a:t>
                </a:r>
                <a:r>
                  <a:rPr lang="zh-CN" altLang="en-US" sz="2400" b="1" dirty="0">
                    <a:solidFill>
                      <a:srgbClr val="002060"/>
                    </a:solidFill>
                    <a:latin typeface="+mn-ea"/>
                  </a:rPr>
                  <a:t>为积分时间常数，</a:t>
                </a:r>
                <a:r>
                  <a:rPr lang="en-US" altLang="zh-CN" sz="2400" b="1" dirty="0">
                    <a:solidFill>
                      <a:srgbClr val="002060"/>
                    </a:solidFill>
                    <a:latin typeface="+mn-ea"/>
                  </a:rPr>
                  <a:t>T</a:t>
                </a:r>
                <a:r>
                  <a:rPr lang="en-US" altLang="zh-CN" sz="2400" b="1" baseline="-30000" dirty="0">
                    <a:solidFill>
                      <a:srgbClr val="002060"/>
                    </a:solidFill>
                    <a:latin typeface="+mn-ea"/>
                  </a:rPr>
                  <a:t>D</a:t>
                </a:r>
                <a:r>
                  <a:rPr lang="zh-CN" altLang="en-US" sz="2400" b="1" dirty="0">
                    <a:solidFill>
                      <a:srgbClr val="002060"/>
                    </a:solidFill>
                    <a:latin typeface="+mn-ea"/>
                  </a:rPr>
                  <a:t>为微分时间常数， </a:t>
                </a:r>
                <a:r>
                  <a:rPr lang="en-US" altLang="zh-CN" sz="2400" b="1" dirty="0">
                    <a:solidFill>
                      <a:srgbClr val="002060"/>
                    </a:solidFill>
                    <a:latin typeface="+mn-ea"/>
                  </a:rPr>
                  <a:t>u(t)</a:t>
                </a:r>
                <a:r>
                  <a:rPr lang="zh-CN" altLang="en-US" sz="2400" b="1" dirty="0">
                    <a:solidFill>
                      <a:srgbClr val="002060"/>
                    </a:solidFill>
                    <a:latin typeface="+mn-ea"/>
                  </a:rPr>
                  <a:t>为控制量，</a:t>
                </a:r>
                <a:r>
                  <a:rPr lang="en-US" altLang="zh-CN" sz="2400" b="1" dirty="0">
                    <a:solidFill>
                      <a:srgbClr val="002060"/>
                    </a:solidFill>
                    <a:latin typeface="+mn-ea"/>
                  </a:rPr>
                  <a:t>e(t)</a:t>
                </a:r>
                <a:r>
                  <a:rPr lang="zh-CN" altLang="en-US" sz="2400" b="1" dirty="0">
                    <a:solidFill>
                      <a:srgbClr val="002060"/>
                    </a:solidFill>
                    <a:latin typeface="+mn-ea"/>
                  </a:rPr>
                  <a:t>为偏差</a:t>
                </a:r>
                <a:r>
                  <a:rPr lang="zh-CN" altLang="en-US" sz="2800" b="1" dirty="0">
                    <a:solidFill>
                      <a:srgbClr val="002060"/>
                    </a:solidFill>
                    <a:latin typeface="+mn-ea"/>
                  </a:rPr>
                  <a:t>。</a:t>
                </a:r>
              </a:p>
            </p:txBody>
          </p:sp>
        </mc:Choice>
        <mc:Fallback xmlns="">
          <p:sp>
            <p:nvSpPr>
              <p:cNvPr id="49154" name="Rectangle 3"/>
              <p:cNvSpPr>
                <a:spLocks noGrp="1" noRot="1" noChangeAspect="1" noMove="1" noResize="1" noEditPoints="1" noAdjustHandles="1" noChangeArrowheads="1" noChangeShapeType="1" noTextEdit="1"/>
              </p:cNvSpPr>
              <p:nvPr>
                <p:ph idx="1"/>
              </p:nvPr>
            </p:nvSpPr>
            <p:spPr>
              <a:xfrm>
                <a:off x="323528" y="908720"/>
                <a:ext cx="8569325" cy="5472608"/>
              </a:xfrm>
              <a:blipFill>
                <a:blip r:embed="rId2"/>
                <a:stretch>
                  <a:fillRect l="-1067" t="-89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228600" y="990600"/>
            <a:ext cx="8915400" cy="2971800"/>
          </a:xfrm>
        </p:spPr>
        <p:txBody>
          <a:bodyPr/>
          <a:lstStyle/>
          <a:p>
            <a:pPr eaLnBrk="1" hangingPunct="1">
              <a:spcBef>
                <a:spcPct val="0"/>
              </a:spcBef>
              <a:buFont typeface="Wingdings" pitchFamily="2" charset="2"/>
              <a:buNone/>
            </a:pPr>
            <a:r>
              <a:rPr lang="zh-CN" altLang="en-US" sz="2800" b="1" dirty="0">
                <a:solidFill>
                  <a:srgbClr val="C00000"/>
                </a:solidFill>
                <a:latin typeface="+mn-ea"/>
              </a:rPr>
              <a:t>	</a:t>
            </a:r>
            <a:r>
              <a:rPr lang="en-US" altLang="zh-CN" sz="2800" b="1" dirty="0" smtClean="0">
                <a:solidFill>
                  <a:srgbClr val="C00000"/>
                </a:solidFill>
                <a:latin typeface="+mn-ea"/>
              </a:rPr>
              <a:t>(1)</a:t>
            </a:r>
            <a:r>
              <a:rPr lang="zh-CN" altLang="en-US" sz="2800" b="1" dirty="0" smtClean="0">
                <a:solidFill>
                  <a:srgbClr val="C00000"/>
                </a:solidFill>
                <a:latin typeface="+mn-ea"/>
              </a:rPr>
              <a:t>比例调节器</a:t>
            </a:r>
            <a:r>
              <a:rPr lang="zh-CN" altLang="en-US" sz="2800" b="1" dirty="0">
                <a:solidFill>
                  <a:srgbClr val="C00000"/>
                </a:solidFill>
                <a:latin typeface="+mn-ea"/>
              </a:rPr>
              <a:t>（</a:t>
            </a:r>
            <a:r>
              <a:rPr lang="en-US" altLang="zh-CN" sz="2800" b="1" dirty="0">
                <a:solidFill>
                  <a:srgbClr val="C00000"/>
                </a:solidFill>
                <a:latin typeface="+mn-ea"/>
              </a:rPr>
              <a:t>P）</a:t>
            </a:r>
          </a:p>
          <a:p>
            <a:pPr eaLnBrk="1" hangingPunct="1">
              <a:spcBef>
                <a:spcPct val="0"/>
              </a:spcBef>
              <a:buClrTx/>
              <a:buSzTx/>
              <a:buFontTx/>
              <a:buNone/>
            </a:pPr>
            <a:endParaRPr lang="zh-CN" altLang="en-US" sz="2800" b="1" dirty="0">
              <a:latin typeface="+mn-ea"/>
            </a:endParaRPr>
          </a:p>
          <a:p>
            <a:pPr eaLnBrk="1" hangingPunct="1">
              <a:spcBef>
                <a:spcPct val="0"/>
              </a:spcBef>
              <a:buClrTx/>
              <a:buSzTx/>
              <a:buFontTx/>
              <a:buNone/>
            </a:pPr>
            <a:r>
              <a:rPr lang="zh-CN" altLang="en-US" sz="2400" b="1" dirty="0">
                <a:solidFill>
                  <a:srgbClr val="002060"/>
                </a:solidFill>
                <a:latin typeface="+mn-ea"/>
              </a:rPr>
              <a:t>	控制规律：</a:t>
            </a:r>
            <a:r>
              <a:rPr lang="en-US" altLang="zh-CN" sz="2400" b="1" dirty="0">
                <a:solidFill>
                  <a:srgbClr val="002060"/>
                </a:solidFill>
                <a:latin typeface="+mn-ea"/>
              </a:rPr>
              <a:t>U(t) = </a:t>
            </a:r>
            <a:r>
              <a:rPr lang="en-US" altLang="zh-CN" sz="2400" b="1" dirty="0" err="1">
                <a:solidFill>
                  <a:srgbClr val="002060"/>
                </a:solidFill>
                <a:latin typeface="+mn-ea"/>
              </a:rPr>
              <a:t>K</a:t>
            </a:r>
            <a:r>
              <a:rPr lang="en-US" altLang="zh-CN" sz="2400" b="1" baseline="-25000" dirty="0" err="1">
                <a:solidFill>
                  <a:srgbClr val="002060"/>
                </a:solidFill>
                <a:latin typeface="+mn-ea"/>
              </a:rPr>
              <a:t>p</a:t>
            </a:r>
            <a:r>
              <a:rPr lang="en-US" altLang="zh-CN" sz="2400" b="1" baseline="-30000" dirty="0">
                <a:solidFill>
                  <a:srgbClr val="002060"/>
                </a:solidFill>
                <a:latin typeface="+mn-ea"/>
              </a:rPr>
              <a:t> </a:t>
            </a:r>
            <a:r>
              <a:rPr lang="en-US" altLang="zh-CN" sz="2400" b="1" dirty="0">
                <a:solidFill>
                  <a:srgbClr val="002060"/>
                </a:solidFill>
                <a:latin typeface="+mn-ea"/>
              </a:rPr>
              <a:t>e(t) </a:t>
            </a:r>
          </a:p>
          <a:p>
            <a:pPr eaLnBrk="1" hangingPunct="1">
              <a:spcBef>
                <a:spcPct val="0"/>
              </a:spcBef>
              <a:buClrTx/>
              <a:buSzTx/>
              <a:buFontTx/>
              <a:buNone/>
            </a:pPr>
            <a:r>
              <a:rPr lang="zh-CN" altLang="en-US" sz="2400" b="1" dirty="0">
                <a:solidFill>
                  <a:srgbClr val="002060"/>
                </a:solidFill>
                <a:latin typeface="+mn-ea"/>
              </a:rPr>
              <a:t>	</a:t>
            </a:r>
          </a:p>
          <a:p>
            <a:pPr eaLnBrk="1" hangingPunct="1">
              <a:spcBef>
                <a:spcPct val="0"/>
              </a:spcBef>
              <a:buClrTx/>
              <a:buSzTx/>
              <a:buFontTx/>
              <a:buNone/>
            </a:pPr>
            <a:r>
              <a:rPr lang="zh-CN" altLang="en-US" sz="2400" b="1" dirty="0">
                <a:solidFill>
                  <a:srgbClr val="002060"/>
                </a:solidFill>
                <a:latin typeface="+mn-ea"/>
              </a:rPr>
              <a:t>	比例作用：迅速反应误差，调节及时，但不能消除稳态误差，是有差调节。</a:t>
            </a:r>
          </a:p>
        </p:txBody>
      </p:sp>
      <p:pic>
        <p:nvPicPr>
          <p:cNvPr id="2" name="图片 1">
            <a:extLst>
              <a:ext uri="{FF2B5EF4-FFF2-40B4-BE49-F238E27FC236}">
                <a16:creationId xmlns:a16="http://schemas.microsoft.com/office/drawing/2014/main" id="{1987686A-CC04-4913-A630-B0BE7925360C}"/>
              </a:ext>
            </a:extLst>
          </p:cNvPr>
          <p:cNvPicPr>
            <a:picLocks noChangeAspect="1"/>
          </p:cNvPicPr>
          <p:nvPr/>
        </p:nvPicPr>
        <p:blipFill>
          <a:blip r:embed="rId2"/>
          <a:stretch>
            <a:fillRect/>
          </a:stretch>
        </p:blipFill>
        <p:spPr>
          <a:xfrm>
            <a:off x="2411760" y="3717032"/>
            <a:ext cx="4213247" cy="2232248"/>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2" name="Rectangle 3"/>
              <p:cNvSpPr>
                <a:spLocks noGrp="1" noChangeArrowheads="1"/>
              </p:cNvSpPr>
              <p:nvPr>
                <p:ph idx="1"/>
              </p:nvPr>
            </p:nvSpPr>
            <p:spPr>
              <a:xfrm>
                <a:off x="273264" y="764704"/>
                <a:ext cx="8280920" cy="3240361"/>
              </a:xfrm>
            </p:spPr>
            <p:txBody>
              <a:bodyPr/>
              <a:lstStyle/>
              <a:p>
                <a:pPr eaLnBrk="1" hangingPunct="1">
                  <a:spcBef>
                    <a:spcPct val="0"/>
                  </a:spcBef>
                  <a:buFont typeface="Wingdings" pitchFamily="2" charset="2"/>
                  <a:buNone/>
                </a:pPr>
                <a:r>
                  <a:rPr lang="zh-CN" altLang="en-US" sz="2800" b="1" dirty="0">
                    <a:solidFill>
                      <a:srgbClr val="C00000"/>
                    </a:solidFill>
                    <a:ea typeface="楷体_GB2312" pitchFamily="49" charset="-122"/>
                  </a:rPr>
                  <a:t>	</a:t>
                </a:r>
                <a:r>
                  <a:rPr lang="en-US" altLang="zh-CN" sz="2800" b="1" dirty="0" smtClean="0">
                    <a:solidFill>
                      <a:srgbClr val="C00000"/>
                    </a:solidFill>
                    <a:ea typeface="楷体_GB2312" pitchFamily="49" charset="-122"/>
                  </a:rPr>
                  <a:t>(2) </a:t>
                </a:r>
                <a:r>
                  <a:rPr lang="zh-CN" altLang="en-US" sz="2800" b="1" dirty="0" smtClean="0">
                    <a:solidFill>
                      <a:srgbClr val="C00000"/>
                    </a:solidFill>
                    <a:latin typeface="+mn-ea"/>
                  </a:rPr>
                  <a:t>比例</a:t>
                </a:r>
                <a:r>
                  <a:rPr lang="zh-CN" altLang="en-US" sz="2800" b="1" dirty="0">
                    <a:solidFill>
                      <a:srgbClr val="C00000"/>
                    </a:solidFill>
                    <a:latin typeface="+mn-ea"/>
                  </a:rPr>
                  <a:t>积分调节器</a:t>
                </a:r>
                <a:r>
                  <a:rPr lang="zh-CN" altLang="en-US" sz="2800" b="1" dirty="0" smtClean="0">
                    <a:solidFill>
                      <a:srgbClr val="C00000"/>
                    </a:solidFill>
                    <a:latin typeface="+mn-ea"/>
                  </a:rPr>
                  <a:t>（</a:t>
                </a:r>
                <a:r>
                  <a:rPr lang="en-US" altLang="zh-CN" sz="2800" b="1" dirty="0" smtClean="0">
                    <a:solidFill>
                      <a:srgbClr val="C00000"/>
                    </a:solidFill>
                    <a:latin typeface="+mn-ea"/>
                  </a:rPr>
                  <a:t>PI</a:t>
                </a:r>
                <a:r>
                  <a:rPr lang="en-US" altLang="zh-CN" sz="2800" b="1" dirty="0">
                    <a:solidFill>
                      <a:srgbClr val="C00000"/>
                    </a:solidFill>
                    <a:latin typeface="+mn-ea"/>
                  </a:rPr>
                  <a:t>）</a:t>
                </a:r>
              </a:p>
              <a:p>
                <a:pPr eaLnBrk="1" hangingPunct="1">
                  <a:spcBef>
                    <a:spcPct val="0"/>
                  </a:spcBef>
                  <a:buFont typeface="Wingdings" pitchFamily="2" charset="2"/>
                  <a:buNone/>
                </a:pPr>
                <a:endParaRPr lang="en-US" altLang="zh-CN" sz="2400" b="1" dirty="0">
                  <a:solidFill>
                    <a:srgbClr val="FF0000"/>
                  </a:solidFill>
                  <a:latin typeface="+mn-ea"/>
                </a:endParaRPr>
              </a:p>
              <a:p>
                <a:pPr eaLnBrk="1" hangingPunct="1">
                  <a:spcBef>
                    <a:spcPct val="0"/>
                  </a:spcBef>
                  <a:buClrTx/>
                  <a:buSzTx/>
                  <a:buFontTx/>
                  <a:buNone/>
                </a:pPr>
                <a:r>
                  <a:rPr lang="zh-CN" altLang="en-US" sz="2400" b="1" dirty="0">
                    <a:latin typeface="+mn-ea"/>
                  </a:rPr>
                  <a:t>	</a:t>
                </a:r>
                <a:r>
                  <a:rPr lang="zh-CN" altLang="en-US" sz="2400" b="1" dirty="0">
                    <a:solidFill>
                      <a:srgbClr val="002060"/>
                    </a:solidFill>
                    <a:latin typeface="+mn-ea"/>
                  </a:rPr>
                  <a:t>积分调节是指调节器的输出与输入偏差的积分成比例。</a:t>
                </a:r>
              </a:p>
              <a:p>
                <a:pPr eaLnBrk="1" hangingPunct="1">
                  <a:spcBef>
                    <a:spcPct val="0"/>
                  </a:spcBef>
                  <a:buClrTx/>
                  <a:buSzTx/>
                  <a:buFontTx/>
                  <a:buNone/>
                </a:pPr>
                <a:r>
                  <a:rPr lang="zh-CN" altLang="en-US" sz="2400" b="1" dirty="0">
                    <a:solidFill>
                      <a:schemeClr val="bg2"/>
                    </a:solidFill>
                    <a:latin typeface="+mn-ea"/>
                  </a:rPr>
                  <a:t>	</a:t>
                </a:r>
                <a:r>
                  <a:rPr lang="zh-CN" altLang="en-US" sz="2400" b="1" dirty="0">
                    <a:solidFill>
                      <a:srgbClr val="C00000"/>
                    </a:solidFill>
                    <a:latin typeface="+mn-ea"/>
                  </a:rPr>
                  <a:t>控制规律：</a:t>
                </a:r>
                <a14:m>
                  <m:oMath xmlns:m="http://schemas.openxmlformats.org/officeDocument/2006/math">
                    <m:r>
                      <a:rPr lang="en-US" altLang="zh-CN" sz="2400" i="1" smtClean="0">
                        <a:solidFill>
                          <a:srgbClr val="002060"/>
                        </a:solidFill>
                        <a:latin typeface="Cambria Math" panose="02040503050406030204" pitchFamily="18" charset="0"/>
                        <a:ea typeface="楷体_GB2312" pitchFamily="49" charset="-122"/>
                      </a:rPr>
                      <m:t>𝑢</m:t>
                    </m:r>
                    <m:d>
                      <m:dPr>
                        <m:ctrlPr>
                          <a:rPr lang="en-US" altLang="zh-CN" sz="2400" i="1" smtClean="0">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box>
                      <m:boxPr>
                        <m:ctrlPr>
                          <a:rPr lang="en-US" altLang="zh-CN" sz="2400" i="1">
                            <a:solidFill>
                              <a:srgbClr val="002060"/>
                            </a:solidFill>
                            <a:latin typeface="Cambria Math" panose="02040503050406030204" pitchFamily="18" charset="0"/>
                            <a:ea typeface="楷体_GB2312" pitchFamily="49" charset="-122"/>
                          </a:rPr>
                        </m:ctrlPr>
                      </m:boxPr>
                      <m:e>
                        <m:argPr>
                          <m:argSz m:val="-1"/>
                        </m:argPr>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1</m:t>
                            </m:r>
                          </m:num>
                          <m:den>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𝐼</m:t>
                                </m:r>
                              </m:sub>
                            </m:sSub>
                          </m:den>
                        </m:f>
                      </m:e>
                    </m:box>
                    <m:nary>
                      <m:naryPr>
                        <m:ctrlPr>
                          <a:rPr lang="en-US" altLang="zh-CN" sz="2400" i="1">
                            <a:solidFill>
                              <a:srgbClr val="002060"/>
                            </a:solidFill>
                            <a:latin typeface="Cambria Math" panose="02040503050406030204" pitchFamily="18" charset="0"/>
                            <a:ea typeface="楷体_GB2312" pitchFamily="49" charset="-122"/>
                          </a:rPr>
                        </m:ctrlPr>
                      </m:naryPr>
                      <m:sub>
                        <m:r>
                          <m:rPr>
                            <m:brk m:alnAt="23"/>
                          </m:rPr>
                          <a:rPr lang="en-US" altLang="zh-CN" sz="2400" i="1">
                            <a:solidFill>
                              <a:srgbClr val="002060"/>
                            </a:solidFill>
                            <a:latin typeface="Cambria Math" panose="02040503050406030204" pitchFamily="18" charset="0"/>
                            <a:ea typeface="楷体_GB2312" pitchFamily="49" charset="-122"/>
                          </a:rPr>
                          <m:t>0</m:t>
                        </m:r>
                      </m:sub>
                      <m:sup>
                        <m:r>
                          <a:rPr lang="en-US" altLang="zh-CN" sz="2400" i="1">
                            <a:solidFill>
                              <a:srgbClr val="002060"/>
                            </a:solidFill>
                            <a:latin typeface="Cambria Math" panose="02040503050406030204" pitchFamily="18" charset="0"/>
                            <a:ea typeface="楷体_GB2312" pitchFamily="49" charset="-122"/>
                          </a:rPr>
                          <m:t>𝑡</m:t>
                        </m:r>
                      </m:sup>
                      <m:e>
                        <m:r>
                          <a:rPr lang="en-US" altLang="zh-CN" sz="2400" i="1">
                            <a:solidFill>
                              <a:srgbClr val="002060"/>
                            </a:solidFill>
                            <a:latin typeface="Cambria Math" panose="02040503050406030204" pitchFamily="18" charset="0"/>
                            <a:ea typeface="楷体_GB2312" pitchFamily="49" charset="-122"/>
                          </a:rPr>
                          <m:t>𝑒</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𝑑𝑡</m:t>
                        </m:r>
                      </m:e>
                    </m:nary>
                  </m:oMath>
                </a14:m>
                <a:endParaRPr lang="en-US" altLang="zh-CN" sz="2400" b="1" dirty="0">
                  <a:solidFill>
                    <a:srgbClr val="002060"/>
                  </a:solidFill>
                  <a:latin typeface="+mn-ea"/>
                </a:endParaRPr>
              </a:p>
              <a:p>
                <a:pPr eaLnBrk="1" hangingPunct="1">
                  <a:lnSpc>
                    <a:spcPct val="90000"/>
                  </a:lnSpc>
                  <a:spcBef>
                    <a:spcPct val="0"/>
                  </a:spcBef>
                  <a:buClrTx/>
                  <a:buSzTx/>
                  <a:buFontTx/>
                  <a:buNone/>
                </a:pPr>
                <a:r>
                  <a:rPr lang="zh-CN" altLang="en-US" sz="2400" b="1" dirty="0">
                    <a:solidFill>
                      <a:srgbClr val="002060"/>
                    </a:solidFill>
                    <a:latin typeface="+mn-ea"/>
                  </a:rPr>
                  <a:t>		</a:t>
                </a:r>
              </a:p>
              <a:p>
                <a:pPr eaLnBrk="1" hangingPunct="1">
                  <a:lnSpc>
                    <a:spcPct val="90000"/>
                  </a:lnSpc>
                  <a:spcBef>
                    <a:spcPct val="0"/>
                  </a:spcBef>
                  <a:buClrTx/>
                  <a:buSzTx/>
                  <a:buFontTx/>
                  <a:buNone/>
                </a:pPr>
                <a:r>
                  <a:rPr lang="zh-CN" altLang="en-US" sz="2400" b="1" dirty="0">
                    <a:latin typeface="+mn-ea"/>
                  </a:rPr>
                  <a:t>	</a:t>
                </a:r>
                <a:r>
                  <a:rPr lang="zh-CN" altLang="en-US" sz="2400" b="1" dirty="0">
                    <a:solidFill>
                      <a:srgbClr val="C00000"/>
                    </a:solidFill>
                    <a:latin typeface="+mn-ea"/>
                  </a:rPr>
                  <a:t>积分作用：</a:t>
                </a:r>
                <a:r>
                  <a:rPr lang="zh-CN" altLang="en-US" sz="2400" b="1" dirty="0">
                    <a:solidFill>
                      <a:srgbClr val="002060"/>
                    </a:solidFill>
                    <a:latin typeface="+mn-ea"/>
                  </a:rPr>
                  <a:t>消除静差，但引入了-90度相角，稳定性变差，容易引起超调，甚至出现振荡</a:t>
                </a:r>
              </a:p>
            </p:txBody>
          </p:sp>
        </mc:Choice>
        <mc:Fallback xmlns="">
          <p:sp>
            <p:nvSpPr>
              <p:cNvPr id="51202" name="Rectangle 3"/>
              <p:cNvSpPr>
                <a:spLocks noGrp="1" noRot="1" noChangeAspect="1" noMove="1" noResize="1" noEditPoints="1" noAdjustHandles="1" noChangeArrowheads="1" noChangeShapeType="1" noTextEdit="1"/>
              </p:cNvSpPr>
              <p:nvPr>
                <p:ph idx="1"/>
              </p:nvPr>
            </p:nvSpPr>
            <p:spPr>
              <a:xfrm>
                <a:off x="273264" y="764704"/>
                <a:ext cx="8280920" cy="3240361"/>
              </a:xfrm>
              <a:blipFill>
                <a:blip r:embed="rId2"/>
                <a:stretch>
                  <a:fillRect t="-2444" r="-110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4FAEC8AE-CA86-4765-B95F-148B005FA36D}"/>
              </a:ext>
            </a:extLst>
          </p:cNvPr>
          <p:cNvPicPr>
            <a:picLocks noChangeAspect="1"/>
          </p:cNvPicPr>
          <p:nvPr/>
        </p:nvPicPr>
        <p:blipFill>
          <a:blip r:embed="rId3"/>
          <a:stretch>
            <a:fillRect/>
          </a:stretch>
        </p:blipFill>
        <p:spPr>
          <a:xfrm>
            <a:off x="2555776" y="3501007"/>
            <a:ext cx="3672408" cy="289104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226" name="Rectangle 3"/>
              <p:cNvSpPr>
                <a:spLocks noGrp="1" noChangeArrowheads="1"/>
              </p:cNvSpPr>
              <p:nvPr>
                <p:ph idx="1"/>
              </p:nvPr>
            </p:nvSpPr>
            <p:spPr>
              <a:xfrm>
                <a:off x="179512" y="692696"/>
                <a:ext cx="8655496" cy="3384376"/>
              </a:xfrm>
            </p:spPr>
            <p:txBody>
              <a:bodyPr/>
              <a:lstStyle/>
              <a:p>
                <a:pPr eaLnBrk="1" hangingPunct="1">
                  <a:spcBef>
                    <a:spcPct val="0"/>
                  </a:spcBef>
                  <a:buFont typeface="Wingdings" pitchFamily="2" charset="2"/>
                  <a:buNone/>
                </a:pPr>
                <a:r>
                  <a:rPr lang="zh-CN" altLang="en-US" sz="2400" b="1" dirty="0">
                    <a:latin typeface="+mn-ea"/>
                  </a:rPr>
                  <a:t>	</a:t>
                </a:r>
                <a:r>
                  <a:rPr lang="zh-CN" altLang="en-US" sz="2400" b="1" dirty="0">
                    <a:solidFill>
                      <a:srgbClr val="C00000"/>
                    </a:solidFill>
                    <a:latin typeface="+mn-ea"/>
                  </a:rPr>
                  <a:t>比例积分调节器</a:t>
                </a:r>
                <a:r>
                  <a:rPr lang="zh-CN" altLang="en-US" sz="2400" b="1" dirty="0">
                    <a:solidFill>
                      <a:srgbClr val="002060"/>
                    </a:solidFill>
                    <a:latin typeface="+mn-ea"/>
                  </a:rPr>
                  <a:t>综合了</a:t>
                </a:r>
                <a:r>
                  <a:rPr lang="en-US" altLang="zh-CN" sz="2400" b="1" dirty="0">
                    <a:solidFill>
                      <a:srgbClr val="002060"/>
                    </a:solidFill>
                    <a:latin typeface="+mn-ea"/>
                  </a:rPr>
                  <a:t>P,I</a:t>
                </a:r>
                <a:r>
                  <a:rPr lang="zh-CN" altLang="en-US" sz="2400" b="1" dirty="0">
                    <a:solidFill>
                      <a:srgbClr val="002060"/>
                    </a:solidFill>
                    <a:latin typeface="+mn-ea"/>
                  </a:rPr>
                  <a:t>两种调节的优点，利用</a:t>
                </a:r>
                <a:r>
                  <a:rPr lang="en-US" altLang="zh-CN" sz="2400" b="1" dirty="0">
                    <a:solidFill>
                      <a:srgbClr val="002060"/>
                    </a:solidFill>
                    <a:latin typeface="+mn-ea"/>
                  </a:rPr>
                  <a:t>P</a:t>
                </a:r>
                <a:r>
                  <a:rPr lang="zh-CN" altLang="en-US" sz="2400" b="1" dirty="0">
                    <a:solidFill>
                      <a:srgbClr val="002060"/>
                    </a:solidFill>
                    <a:latin typeface="+mn-ea"/>
                  </a:rPr>
                  <a:t>调节快速的减小误差，同时利用</a:t>
                </a:r>
                <a:r>
                  <a:rPr lang="en-US" altLang="zh-CN" sz="2400" b="1" dirty="0">
                    <a:solidFill>
                      <a:srgbClr val="002060"/>
                    </a:solidFill>
                    <a:latin typeface="+mn-ea"/>
                  </a:rPr>
                  <a:t>I</a:t>
                </a:r>
                <a:r>
                  <a:rPr lang="zh-CN" altLang="en-US" sz="2400" b="1" dirty="0">
                    <a:solidFill>
                      <a:srgbClr val="002060"/>
                    </a:solidFill>
                    <a:latin typeface="+mn-ea"/>
                  </a:rPr>
                  <a:t>调节消除残差。</a:t>
                </a:r>
              </a:p>
              <a:p>
                <a:pPr eaLnBrk="1" hangingPunct="1">
                  <a:spcBef>
                    <a:spcPct val="0"/>
                  </a:spcBef>
                  <a:buFont typeface="Wingdings" pitchFamily="2" charset="2"/>
                  <a:buNone/>
                </a:pPr>
                <a:endParaRPr lang="zh-CN" altLang="en-US" sz="2400" b="1" dirty="0">
                  <a:solidFill>
                    <a:srgbClr val="002060"/>
                  </a:solidFill>
                  <a:latin typeface="+mn-ea"/>
                </a:endParaRPr>
              </a:p>
              <a:p>
                <a:pPr eaLnBrk="1" hangingPunct="1">
                  <a:spcBef>
                    <a:spcPct val="0"/>
                  </a:spcBef>
                  <a:buNone/>
                </a:pPr>
                <a:r>
                  <a:rPr lang="zh-CN" altLang="en-US" sz="2400" b="1" dirty="0">
                    <a:solidFill>
                      <a:schemeClr val="bg2">
                        <a:lumMod val="75000"/>
                        <a:lumOff val="25000"/>
                      </a:schemeClr>
                    </a:solidFill>
                    <a:latin typeface="+mn-ea"/>
                  </a:rPr>
                  <a:t>	</a:t>
                </a:r>
                <a:r>
                  <a:rPr lang="zh-CN" altLang="en-US" sz="2400" b="1" dirty="0">
                    <a:solidFill>
                      <a:srgbClr val="FF0000"/>
                    </a:solidFill>
                    <a:latin typeface="+mn-ea"/>
                  </a:rPr>
                  <a:t>控制规律：</a:t>
                </a:r>
                <a14:m>
                  <m:oMath xmlns:m="http://schemas.openxmlformats.org/officeDocument/2006/math">
                    <m:r>
                      <a:rPr lang="en-US" altLang="zh-CN" sz="2400" i="1" smtClean="0">
                        <a:solidFill>
                          <a:srgbClr val="002060"/>
                        </a:solidFill>
                        <a:latin typeface="Cambria Math" panose="02040503050406030204" pitchFamily="18" charset="0"/>
                        <a:ea typeface="楷体_GB2312" pitchFamily="49" charset="-122"/>
                      </a:rPr>
                      <m:t>𝑢</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𝐾</m:t>
                        </m:r>
                      </m:e>
                      <m:sub>
                        <m:r>
                          <a:rPr lang="en-US" altLang="zh-CN" sz="2400" i="1">
                            <a:solidFill>
                              <a:srgbClr val="002060"/>
                            </a:solidFill>
                            <a:latin typeface="Cambria Math" panose="02040503050406030204" pitchFamily="18" charset="0"/>
                            <a:ea typeface="楷体_GB2312" pitchFamily="49" charset="-122"/>
                          </a:rPr>
                          <m:t>𝑝</m:t>
                        </m:r>
                      </m:sub>
                    </m:sSub>
                    <m:d>
                      <m:dPr>
                        <m:begChr m:val="["/>
                        <m:endChr m:val="]"/>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𝑒</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box>
                          <m:boxPr>
                            <m:ctrlPr>
                              <a:rPr lang="en-US" altLang="zh-CN" sz="2400" i="1">
                                <a:solidFill>
                                  <a:srgbClr val="002060"/>
                                </a:solidFill>
                                <a:latin typeface="Cambria Math" panose="02040503050406030204" pitchFamily="18" charset="0"/>
                                <a:ea typeface="楷体_GB2312" pitchFamily="49" charset="-122"/>
                              </a:rPr>
                            </m:ctrlPr>
                          </m:boxPr>
                          <m:e>
                            <m:argPr>
                              <m:argSz m:val="-1"/>
                            </m:argPr>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1</m:t>
                                </m:r>
                              </m:num>
                              <m:den>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𝐼</m:t>
                                    </m:r>
                                  </m:sub>
                                </m:sSub>
                              </m:den>
                            </m:f>
                          </m:e>
                        </m:box>
                        <m:nary>
                          <m:naryPr>
                            <m:ctrlPr>
                              <a:rPr lang="en-US" altLang="zh-CN" sz="2400" i="1">
                                <a:solidFill>
                                  <a:srgbClr val="002060"/>
                                </a:solidFill>
                                <a:latin typeface="Cambria Math" panose="02040503050406030204" pitchFamily="18" charset="0"/>
                                <a:ea typeface="楷体_GB2312" pitchFamily="49" charset="-122"/>
                              </a:rPr>
                            </m:ctrlPr>
                          </m:naryPr>
                          <m:sub>
                            <m:r>
                              <m:rPr>
                                <m:brk m:alnAt="23"/>
                              </m:rPr>
                              <a:rPr lang="en-US" altLang="zh-CN" sz="2400" i="1">
                                <a:solidFill>
                                  <a:srgbClr val="002060"/>
                                </a:solidFill>
                                <a:latin typeface="Cambria Math" panose="02040503050406030204" pitchFamily="18" charset="0"/>
                                <a:ea typeface="楷体_GB2312" pitchFamily="49" charset="-122"/>
                              </a:rPr>
                              <m:t>0</m:t>
                            </m:r>
                          </m:sub>
                          <m:sup>
                            <m:r>
                              <a:rPr lang="en-US" altLang="zh-CN" sz="2400" i="1">
                                <a:solidFill>
                                  <a:srgbClr val="002060"/>
                                </a:solidFill>
                                <a:latin typeface="Cambria Math" panose="02040503050406030204" pitchFamily="18" charset="0"/>
                                <a:ea typeface="楷体_GB2312" pitchFamily="49" charset="-122"/>
                              </a:rPr>
                              <m:t>𝑡</m:t>
                            </m:r>
                          </m:sup>
                          <m:e>
                            <m:r>
                              <a:rPr lang="en-US" altLang="zh-CN" sz="2400" i="1">
                                <a:solidFill>
                                  <a:srgbClr val="002060"/>
                                </a:solidFill>
                                <a:latin typeface="Cambria Math" panose="02040503050406030204" pitchFamily="18" charset="0"/>
                                <a:ea typeface="楷体_GB2312" pitchFamily="49" charset="-122"/>
                              </a:rPr>
                              <m:t>𝑒</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𝑑𝑡</m:t>
                            </m:r>
                          </m:e>
                        </m:nary>
                      </m:e>
                    </m:d>
                  </m:oMath>
                </a14:m>
                <a:endParaRPr lang="zh-CN" altLang="en-US" sz="2400" b="1" dirty="0">
                  <a:solidFill>
                    <a:srgbClr val="002060"/>
                  </a:solidFill>
                  <a:latin typeface="+mn-ea"/>
                </a:endParaRPr>
              </a:p>
              <a:p>
                <a:pPr eaLnBrk="1" hangingPunct="1">
                  <a:spcBef>
                    <a:spcPct val="0"/>
                  </a:spcBef>
                </a:pPr>
                <a:endParaRPr lang="zh-CN" altLang="en-US" sz="2400" b="1" dirty="0">
                  <a:solidFill>
                    <a:srgbClr val="002060"/>
                  </a:solidFill>
                  <a:latin typeface="+mn-ea"/>
                </a:endParaRPr>
              </a:p>
              <a:p>
                <a:pPr eaLnBrk="1" hangingPunct="1">
                  <a:spcBef>
                    <a:spcPct val="0"/>
                  </a:spcBef>
                  <a:buFont typeface="Wingdings" panose="05000000000000000000" pitchFamily="2" charset="2"/>
                  <a:buChar char="Ø"/>
                </a:pPr>
                <a:r>
                  <a:rPr lang="zh-CN" altLang="en-US" sz="2400" b="1" dirty="0">
                    <a:solidFill>
                      <a:srgbClr val="002060"/>
                    </a:solidFill>
                    <a:latin typeface="+mn-ea"/>
                  </a:rPr>
                  <a:t>可以利用积分时间</a:t>
                </a:r>
                <a:r>
                  <a:rPr lang="en-US" altLang="zh-CN" sz="2400" b="1" dirty="0">
                    <a:solidFill>
                      <a:srgbClr val="002060"/>
                    </a:solidFill>
                    <a:latin typeface="+mn-ea"/>
                  </a:rPr>
                  <a:t>T</a:t>
                </a:r>
                <a:r>
                  <a:rPr lang="en-US" altLang="zh-CN" sz="2400" b="1" baseline="-30000" dirty="0">
                    <a:solidFill>
                      <a:srgbClr val="002060"/>
                    </a:solidFill>
                    <a:latin typeface="+mn-ea"/>
                  </a:rPr>
                  <a:t>i</a:t>
                </a:r>
                <a:r>
                  <a:rPr lang="zh-CN" altLang="en-US" sz="2400" b="1" dirty="0">
                    <a:solidFill>
                      <a:srgbClr val="002060"/>
                    </a:solidFill>
                    <a:latin typeface="+mn-ea"/>
                  </a:rPr>
                  <a:t>来衡量积分作用所占的比重，</a:t>
                </a:r>
                <a:endParaRPr lang="en-US" altLang="zh-CN" sz="2400" b="1" dirty="0">
                  <a:solidFill>
                    <a:srgbClr val="002060"/>
                  </a:solidFill>
                  <a:latin typeface="+mn-ea"/>
                </a:endParaRPr>
              </a:p>
              <a:p>
                <a:pPr eaLnBrk="1" hangingPunct="1">
                  <a:spcBef>
                    <a:spcPct val="0"/>
                  </a:spcBef>
                  <a:buFont typeface="Wingdings" panose="05000000000000000000" pitchFamily="2" charset="2"/>
                  <a:buChar char="Ø"/>
                </a:pPr>
                <a:r>
                  <a:rPr lang="zh-CN" altLang="en-US" sz="2400" b="1" dirty="0">
                    <a:solidFill>
                      <a:srgbClr val="002060"/>
                    </a:solidFill>
                    <a:latin typeface="+mn-ea"/>
                  </a:rPr>
                  <a:t>积分时间</a:t>
                </a:r>
                <a:r>
                  <a:rPr lang="en-US" altLang="zh-CN" sz="2400" b="1" dirty="0">
                    <a:solidFill>
                      <a:srgbClr val="002060"/>
                    </a:solidFill>
                    <a:latin typeface="+mn-ea"/>
                  </a:rPr>
                  <a:t>T</a:t>
                </a:r>
                <a:r>
                  <a:rPr lang="en-US" altLang="zh-CN" sz="2400" b="1" baseline="-30000" dirty="0">
                    <a:solidFill>
                      <a:srgbClr val="002060"/>
                    </a:solidFill>
                    <a:latin typeface="+mn-ea"/>
                  </a:rPr>
                  <a:t>i</a:t>
                </a:r>
                <a:r>
                  <a:rPr lang="zh-CN" altLang="en-US" sz="2400" b="1" dirty="0">
                    <a:solidFill>
                      <a:srgbClr val="002060"/>
                    </a:solidFill>
                    <a:latin typeface="+mn-ea"/>
                  </a:rPr>
                  <a:t>越大，积分作用所占的比重越小，积分作用越弱；</a:t>
                </a:r>
                <a:endParaRPr lang="en-US" altLang="zh-CN" sz="2400" b="1" dirty="0">
                  <a:solidFill>
                    <a:srgbClr val="002060"/>
                  </a:solidFill>
                  <a:latin typeface="+mn-ea"/>
                </a:endParaRPr>
              </a:p>
              <a:p>
                <a:pPr eaLnBrk="1" hangingPunct="1">
                  <a:spcBef>
                    <a:spcPct val="0"/>
                  </a:spcBef>
                  <a:buFont typeface="Wingdings" panose="05000000000000000000" pitchFamily="2" charset="2"/>
                  <a:buChar char="Ø"/>
                </a:pPr>
                <a:r>
                  <a:rPr lang="zh-CN" altLang="en-US" sz="2400" b="1" dirty="0">
                    <a:solidFill>
                      <a:srgbClr val="002060"/>
                    </a:solidFill>
                    <a:latin typeface="+mn-ea"/>
                  </a:rPr>
                  <a:t>积分时间</a:t>
                </a:r>
                <a:r>
                  <a:rPr lang="en-US" altLang="zh-CN" sz="2400" b="1" dirty="0">
                    <a:solidFill>
                      <a:srgbClr val="002060"/>
                    </a:solidFill>
                    <a:latin typeface="+mn-ea"/>
                  </a:rPr>
                  <a:t>T</a:t>
                </a:r>
                <a:r>
                  <a:rPr lang="en-US" altLang="zh-CN" sz="2400" b="1" baseline="-30000" dirty="0">
                    <a:solidFill>
                      <a:srgbClr val="002060"/>
                    </a:solidFill>
                    <a:latin typeface="+mn-ea"/>
                  </a:rPr>
                  <a:t>i</a:t>
                </a:r>
                <a:r>
                  <a:rPr lang="zh-CN" altLang="en-US" sz="2400" b="1" dirty="0">
                    <a:solidFill>
                      <a:srgbClr val="002060"/>
                    </a:solidFill>
                    <a:latin typeface="+mn-ea"/>
                  </a:rPr>
                  <a:t>越小，积分作用所占的比重越大，积分作用越强</a:t>
                </a:r>
                <a:r>
                  <a:rPr lang="zh-CN" altLang="en-US" sz="2400" b="1" dirty="0">
                    <a:solidFill>
                      <a:srgbClr val="002060"/>
                    </a:solidFill>
                    <a:ea typeface="楷体_GB2312" pitchFamily="49" charset="-122"/>
                  </a:rPr>
                  <a:t>。</a:t>
                </a:r>
                <a:endParaRPr lang="zh-CN" altLang="en-US" sz="2400" dirty="0">
                  <a:solidFill>
                    <a:srgbClr val="002060"/>
                  </a:solidFill>
                  <a:ea typeface="楷体_GB2312" pitchFamily="49" charset="-122"/>
                </a:endParaRPr>
              </a:p>
            </p:txBody>
          </p:sp>
        </mc:Choice>
        <mc:Fallback xmlns="">
          <p:sp>
            <p:nvSpPr>
              <p:cNvPr id="52226" name="Rectangle 3"/>
              <p:cNvSpPr>
                <a:spLocks noGrp="1" noRot="1" noChangeAspect="1" noMove="1" noResize="1" noEditPoints="1" noAdjustHandles="1" noChangeArrowheads="1" noChangeShapeType="1" noTextEdit="1"/>
              </p:cNvSpPr>
              <p:nvPr>
                <p:ph idx="1"/>
              </p:nvPr>
            </p:nvSpPr>
            <p:spPr>
              <a:xfrm>
                <a:off x="179512" y="692696"/>
                <a:ext cx="8655496" cy="3384376"/>
              </a:xfrm>
              <a:blipFill>
                <a:blip r:embed="rId2"/>
                <a:stretch>
                  <a:fillRect l="-915" t="-1441" r="-218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6986FD7-192F-4FD3-A912-4654298603A0}"/>
              </a:ext>
            </a:extLst>
          </p:cNvPr>
          <p:cNvPicPr>
            <a:picLocks noChangeAspect="1"/>
          </p:cNvPicPr>
          <p:nvPr/>
        </p:nvPicPr>
        <p:blipFill>
          <a:blip r:embed="rId3"/>
          <a:stretch>
            <a:fillRect/>
          </a:stretch>
        </p:blipFill>
        <p:spPr>
          <a:xfrm>
            <a:off x="2555776" y="3789040"/>
            <a:ext cx="3096344" cy="261899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0" name="Rectangle 3"/>
              <p:cNvSpPr>
                <a:spLocks noGrp="1" noChangeArrowheads="1"/>
              </p:cNvSpPr>
              <p:nvPr>
                <p:ph idx="1"/>
              </p:nvPr>
            </p:nvSpPr>
            <p:spPr>
              <a:xfrm>
                <a:off x="179388" y="714375"/>
                <a:ext cx="8686800" cy="3200400"/>
              </a:xfrm>
            </p:spPr>
            <p:txBody>
              <a:bodyPr/>
              <a:lstStyle/>
              <a:p>
                <a:pPr eaLnBrk="1" hangingPunct="1">
                  <a:spcBef>
                    <a:spcPct val="0"/>
                  </a:spcBef>
                  <a:buFont typeface="Wingdings" pitchFamily="2" charset="2"/>
                  <a:buNone/>
                </a:pPr>
                <a:r>
                  <a:rPr lang="zh-CN" altLang="en-US" sz="2800" b="1" dirty="0">
                    <a:solidFill>
                      <a:srgbClr val="C00000"/>
                    </a:solidFill>
                    <a:latin typeface="+mn-ea"/>
                  </a:rPr>
                  <a:t>	</a:t>
                </a:r>
                <a:r>
                  <a:rPr lang="zh-CN" altLang="en-US" sz="2800" b="1" dirty="0" smtClean="0">
                    <a:solidFill>
                      <a:srgbClr val="C00000"/>
                    </a:solidFill>
                    <a:latin typeface="+mn-ea"/>
                  </a:rPr>
                  <a:t>（</a:t>
                </a:r>
                <a:r>
                  <a:rPr lang="en-US" altLang="zh-CN" sz="2800" b="1" dirty="0" smtClean="0">
                    <a:solidFill>
                      <a:srgbClr val="C00000"/>
                    </a:solidFill>
                    <a:latin typeface="+mn-ea"/>
                  </a:rPr>
                  <a:t>3</a:t>
                </a:r>
                <a:r>
                  <a:rPr lang="zh-CN" altLang="en-US" sz="2800" b="1" dirty="0" smtClean="0">
                    <a:solidFill>
                      <a:srgbClr val="C00000"/>
                    </a:solidFill>
                    <a:latin typeface="+mn-ea"/>
                  </a:rPr>
                  <a:t>）</a:t>
                </a:r>
                <a:r>
                  <a:rPr lang="zh-CN" altLang="en-US" sz="2400" b="1" dirty="0" smtClean="0">
                    <a:solidFill>
                      <a:srgbClr val="C00000"/>
                    </a:solidFill>
                    <a:latin typeface="+mn-ea"/>
                  </a:rPr>
                  <a:t>比例</a:t>
                </a:r>
                <a:r>
                  <a:rPr lang="zh-CN" altLang="en-US" sz="2400" b="1" dirty="0">
                    <a:solidFill>
                      <a:srgbClr val="C00000"/>
                    </a:solidFill>
                    <a:latin typeface="+mn-ea"/>
                  </a:rPr>
                  <a:t>微分调节（</a:t>
                </a:r>
                <a:r>
                  <a:rPr lang="en-US" altLang="zh-CN" sz="2400" b="1" dirty="0">
                    <a:solidFill>
                      <a:srgbClr val="C00000"/>
                    </a:solidFill>
                    <a:latin typeface="+mn-ea"/>
                  </a:rPr>
                  <a:t>PD）</a:t>
                </a:r>
              </a:p>
              <a:p>
                <a:pPr eaLnBrk="1" hangingPunct="1">
                  <a:spcBef>
                    <a:spcPct val="0"/>
                  </a:spcBef>
                  <a:buFont typeface="Wingdings" pitchFamily="2" charset="2"/>
                  <a:buNone/>
                </a:pPr>
                <a:endParaRPr lang="en-US" altLang="zh-CN" sz="2400" b="1"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微分调节是指调节器的输出与输入偏差的微分成比例。</a:t>
                </a:r>
              </a:p>
              <a:p>
                <a:pPr eaLnBrk="1" hangingPunct="1">
                  <a:spcBef>
                    <a:spcPct val="0"/>
                  </a:spcBef>
                  <a:buNone/>
                </a:pPr>
                <a:r>
                  <a:rPr lang="zh-CN" altLang="en-US" sz="2400" b="1" dirty="0">
                    <a:solidFill>
                      <a:schemeClr val="bg2">
                        <a:lumMod val="75000"/>
                        <a:lumOff val="25000"/>
                      </a:schemeClr>
                    </a:solidFill>
                    <a:latin typeface="+mn-ea"/>
                  </a:rPr>
                  <a:t>	</a:t>
                </a:r>
                <a:r>
                  <a:rPr lang="zh-CN" altLang="en-US" sz="2400" b="1" dirty="0">
                    <a:solidFill>
                      <a:srgbClr val="FF0000"/>
                    </a:solidFill>
                    <a:latin typeface="+mn-ea"/>
                  </a:rPr>
                  <a:t>控制规律</a:t>
                </a:r>
                <a:r>
                  <a:rPr lang="zh-CN" altLang="en-US" sz="2400" b="1" dirty="0" smtClean="0">
                    <a:solidFill>
                      <a:srgbClr val="002060"/>
                    </a:solidFill>
                    <a:latin typeface="+mn-ea"/>
                  </a:rPr>
                  <a:t>：</a:t>
                </a:r>
                <a14:m>
                  <m:oMath xmlns:m="http://schemas.openxmlformats.org/officeDocument/2006/math">
                    <m:r>
                      <a:rPr lang="en-US" altLang="zh-CN" sz="2400" i="1">
                        <a:solidFill>
                          <a:srgbClr val="002060"/>
                        </a:solidFill>
                        <a:latin typeface="Cambria Math" panose="02040503050406030204" pitchFamily="18" charset="0"/>
                        <a:ea typeface="楷体_GB2312" pitchFamily="49" charset="-122"/>
                      </a:rPr>
                      <m:t>𝑢</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𝐾</m:t>
                        </m:r>
                      </m:e>
                      <m:sub>
                        <m:r>
                          <a:rPr lang="en-US" altLang="zh-CN" sz="2400" i="1">
                            <a:solidFill>
                              <a:srgbClr val="002060"/>
                            </a:solidFill>
                            <a:latin typeface="Cambria Math" panose="02040503050406030204" pitchFamily="18" charset="0"/>
                            <a:ea typeface="楷体_GB2312" pitchFamily="49" charset="-122"/>
                          </a:rPr>
                          <m:t>𝑝</m:t>
                        </m:r>
                      </m:sub>
                    </m:sSub>
                    <m:d>
                      <m:dPr>
                        <m:begChr m:val="["/>
                        <m:endChr m:val="]"/>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𝑒</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𝐷</m:t>
                            </m:r>
                          </m:sub>
                        </m:sSub>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𝑑𝑒</m:t>
                            </m:r>
                            <m:r>
                              <a:rPr lang="en-US" altLang="zh-CN" sz="2400" i="1">
                                <a:solidFill>
                                  <a:srgbClr val="002060"/>
                                </a:solidFill>
                                <a:latin typeface="Cambria Math" panose="02040503050406030204" pitchFamily="18" charset="0"/>
                                <a:ea typeface="楷体_GB2312" pitchFamily="49" charset="-122"/>
                              </a:rPr>
                              <m:t>(</m:t>
                            </m:r>
                            <m:r>
                              <a:rPr lang="en-US" altLang="zh-CN" sz="2400" i="1">
                                <a:solidFill>
                                  <a:srgbClr val="002060"/>
                                </a:solidFill>
                                <a:latin typeface="Cambria Math" panose="02040503050406030204" pitchFamily="18" charset="0"/>
                                <a:ea typeface="楷体_GB2312" pitchFamily="49" charset="-122"/>
                              </a:rPr>
                              <m:t>𝑡</m:t>
                            </m:r>
                            <m:r>
                              <a:rPr lang="en-US" altLang="zh-CN" sz="2400" i="1">
                                <a:solidFill>
                                  <a:srgbClr val="002060"/>
                                </a:solidFill>
                                <a:latin typeface="Cambria Math" panose="02040503050406030204" pitchFamily="18" charset="0"/>
                                <a:ea typeface="楷体_GB2312" pitchFamily="49" charset="-122"/>
                              </a:rPr>
                              <m:t>)</m:t>
                            </m:r>
                          </m:num>
                          <m:den>
                            <m:r>
                              <a:rPr lang="en-US" altLang="zh-CN" sz="2400" i="1">
                                <a:solidFill>
                                  <a:srgbClr val="002060"/>
                                </a:solidFill>
                                <a:latin typeface="Cambria Math" panose="02040503050406030204" pitchFamily="18" charset="0"/>
                                <a:ea typeface="楷体_GB2312" pitchFamily="49" charset="-122"/>
                              </a:rPr>
                              <m:t>𝑑𝑡</m:t>
                            </m:r>
                          </m:den>
                        </m:f>
                      </m:e>
                    </m:d>
                  </m:oMath>
                </a14:m>
                <a:endParaRPr lang="zh-CN" altLang="en-US" sz="2400" b="1" dirty="0">
                  <a:solidFill>
                    <a:srgbClr val="002060"/>
                  </a:solidFill>
                  <a:latin typeface="+mn-ea"/>
                </a:endParaRPr>
              </a:p>
              <a:p>
                <a:pPr eaLnBrk="1" hangingPunct="1">
                  <a:spcBef>
                    <a:spcPct val="0"/>
                  </a:spcBef>
                  <a:buFont typeface="Wingdings" pitchFamily="2" charset="2"/>
                  <a:buNone/>
                </a:pPr>
                <a:endParaRPr lang="zh-CN" altLang="en-US" sz="2400" b="1" dirty="0">
                  <a:solidFill>
                    <a:srgbClr val="002060"/>
                  </a:solidFill>
                  <a:latin typeface="+mn-ea"/>
                </a:endParaRPr>
              </a:p>
              <a:p>
                <a:pPr eaLnBrk="1" hangingPunct="1">
                  <a:spcBef>
                    <a:spcPct val="0"/>
                  </a:spcBef>
                  <a:buFont typeface="Wingdings" pitchFamily="2" charset="2"/>
                  <a:buNone/>
                </a:pPr>
                <a:r>
                  <a:rPr lang="zh-CN" altLang="en-US" sz="2400" dirty="0">
                    <a:solidFill>
                      <a:srgbClr val="FFFF00"/>
                    </a:solidFill>
                    <a:latin typeface="+mn-ea"/>
                  </a:rPr>
                  <a:t>	</a:t>
                </a:r>
                <a:r>
                  <a:rPr lang="zh-CN" altLang="en-US" sz="2400" b="1" dirty="0">
                    <a:solidFill>
                      <a:srgbClr val="FF0000"/>
                    </a:solidFill>
                    <a:latin typeface="+mn-ea"/>
                  </a:rPr>
                  <a:t>微分作用：</a:t>
                </a:r>
                <a:r>
                  <a:rPr lang="zh-CN" altLang="en-US" sz="2400" b="1" dirty="0">
                    <a:solidFill>
                      <a:srgbClr val="002060"/>
                    </a:solidFill>
                    <a:latin typeface="+mn-ea"/>
                  </a:rPr>
                  <a:t>提高稳定性，改善系统动态特性，减小超调，克服振荡。</a:t>
                </a:r>
              </a:p>
            </p:txBody>
          </p:sp>
        </mc:Choice>
        <mc:Fallback xmlns="">
          <p:sp>
            <p:nvSpPr>
              <p:cNvPr id="53250" name="Rectangle 3"/>
              <p:cNvSpPr>
                <a:spLocks noGrp="1" noRot="1" noChangeAspect="1" noMove="1" noResize="1" noEditPoints="1" noAdjustHandles="1" noChangeArrowheads="1" noChangeShapeType="1" noTextEdit="1"/>
              </p:cNvSpPr>
              <p:nvPr>
                <p:ph idx="1"/>
              </p:nvPr>
            </p:nvSpPr>
            <p:spPr>
              <a:xfrm>
                <a:off x="179388" y="714375"/>
                <a:ext cx="8686800" cy="3200400"/>
              </a:xfrm>
              <a:blipFill>
                <a:blip r:embed="rId2"/>
                <a:stretch>
                  <a:fillRect t="-190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3515B51-BE6A-4C63-B449-27761A824B93}"/>
              </a:ext>
            </a:extLst>
          </p:cNvPr>
          <p:cNvPicPr>
            <a:picLocks noChangeAspect="1"/>
          </p:cNvPicPr>
          <p:nvPr/>
        </p:nvPicPr>
        <p:blipFill>
          <a:blip r:embed="rId3"/>
          <a:stretch>
            <a:fillRect/>
          </a:stretch>
        </p:blipFill>
        <p:spPr>
          <a:xfrm>
            <a:off x="1403648" y="3956575"/>
            <a:ext cx="2431809" cy="1769041"/>
          </a:xfrm>
          <a:prstGeom prst="rect">
            <a:avLst/>
          </a:prstGeom>
        </p:spPr>
      </p:pic>
      <p:pic>
        <p:nvPicPr>
          <p:cNvPr id="4" name="图片 3">
            <a:extLst>
              <a:ext uri="{FF2B5EF4-FFF2-40B4-BE49-F238E27FC236}">
                <a16:creationId xmlns:a16="http://schemas.microsoft.com/office/drawing/2014/main" id="{9966AB37-13FF-49B1-8C4F-6CA7D7A90F16}"/>
              </a:ext>
            </a:extLst>
          </p:cNvPr>
          <p:cNvPicPr>
            <a:picLocks noChangeAspect="1"/>
          </p:cNvPicPr>
          <p:nvPr/>
        </p:nvPicPr>
        <p:blipFill>
          <a:blip r:embed="rId4"/>
          <a:stretch>
            <a:fillRect/>
          </a:stretch>
        </p:blipFill>
        <p:spPr>
          <a:xfrm>
            <a:off x="4522788" y="3883969"/>
            <a:ext cx="2750054" cy="1968284"/>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4" name="Rectangle 3"/>
              <p:cNvSpPr>
                <a:spLocks noGrp="1" noChangeArrowheads="1"/>
              </p:cNvSpPr>
              <p:nvPr>
                <p:ph idx="1"/>
              </p:nvPr>
            </p:nvSpPr>
            <p:spPr>
              <a:xfrm>
                <a:off x="179512" y="692696"/>
                <a:ext cx="8712968" cy="3239765"/>
              </a:xfrm>
            </p:spPr>
            <p:txBody>
              <a:bodyPr/>
              <a:lstStyle/>
              <a:p>
                <a:pPr eaLnBrk="1" hangingPunct="1">
                  <a:spcBef>
                    <a:spcPct val="0"/>
                  </a:spcBef>
                  <a:buFont typeface="Wingdings" pitchFamily="2" charset="2"/>
                  <a:buNone/>
                </a:pPr>
                <a:r>
                  <a:rPr lang="zh-CN" altLang="en-US" sz="2800" b="1" dirty="0">
                    <a:solidFill>
                      <a:srgbClr val="C00000"/>
                    </a:solidFill>
                    <a:latin typeface="+mn-ea"/>
                  </a:rPr>
                  <a:t>	</a:t>
                </a:r>
                <a:r>
                  <a:rPr lang="zh-CN" altLang="en-US" sz="2800" b="1" dirty="0" smtClean="0">
                    <a:solidFill>
                      <a:srgbClr val="C00000"/>
                    </a:solidFill>
                    <a:latin typeface="+mn-ea"/>
                  </a:rPr>
                  <a:t>（</a:t>
                </a:r>
                <a:r>
                  <a:rPr lang="en-US" altLang="zh-CN" sz="2800" b="1" dirty="0" smtClean="0">
                    <a:solidFill>
                      <a:srgbClr val="C00000"/>
                    </a:solidFill>
                    <a:latin typeface="+mn-ea"/>
                  </a:rPr>
                  <a:t>4</a:t>
                </a:r>
                <a:r>
                  <a:rPr lang="zh-CN" altLang="en-US" sz="2800" b="1" dirty="0" smtClean="0">
                    <a:solidFill>
                      <a:srgbClr val="C00000"/>
                    </a:solidFill>
                    <a:latin typeface="+mn-ea"/>
                  </a:rPr>
                  <a:t>）比例</a:t>
                </a:r>
                <a:r>
                  <a:rPr lang="zh-CN" altLang="en-US" sz="2800" b="1" dirty="0">
                    <a:solidFill>
                      <a:srgbClr val="C00000"/>
                    </a:solidFill>
                    <a:latin typeface="+mn-ea"/>
                  </a:rPr>
                  <a:t>积分微分调节（</a:t>
                </a:r>
                <a:r>
                  <a:rPr lang="en-US" altLang="zh-CN" sz="2800" b="1" dirty="0">
                    <a:solidFill>
                      <a:srgbClr val="C00000"/>
                    </a:solidFill>
                    <a:latin typeface="+mn-ea"/>
                  </a:rPr>
                  <a:t>PID）</a:t>
                </a:r>
              </a:p>
              <a:p>
                <a:pPr eaLnBrk="1" hangingPunct="1">
                  <a:spcBef>
                    <a:spcPct val="0"/>
                  </a:spcBef>
                  <a:buFont typeface="Wingdings" pitchFamily="2" charset="2"/>
                  <a:buNone/>
                </a:pPr>
                <a:r>
                  <a:rPr lang="zh-CN" altLang="en-US" sz="2400" b="1" dirty="0">
                    <a:solidFill>
                      <a:srgbClr val="002060"/>
                    </a:solidFill>
                    <a:latin typeface="+mn-ea"/>
                  </a:rPr>
                  <a:t>	</a:t>
                </a:r>
                <a:endParaRPr lang="en-US" altLang="zh-CN" sz="2400" b="1" dirty="0" smtClean="0">
                  <a:solidFill>
                    <a:srgbClr val="002060"/>
                  </a:solidFill>
                  <a:latin typeface="+mn-ea"/>
                </a:endParaRPr>
              </a:p>
              <a:p>
                <a:pPr eaLnBrk="1" hangingPunct="1">
                  <a:spcBef>
                    <a:spcPct val="0"/>
                  </a:spcBef>
                  <a:buFont typeface="Wingdings" pitchFamily="2" charset="2"/>
                  <a:buNone/>
                </a:pPr>
                <a:r>
                  <a:rPr lang="en-US" altLang="zh-CN" sz="2400" b="1" dirty="0">
                    <a:solidFill>
                      <a:srgbClr val="002060"/>
                    </a:solidFill>
                    <a:latin typeface="+mn-ea"/>
                  </a:rPr>
                  <a:t> </a:t>
                </a:r>
                <a:r>
                  <a:rPr lang="en-US" altLang="zh-CN" sz="2400" b="1" dirty="0" smtClean="0">
                    <a:solidFill>
                      <a:srgbClr val="002060"/>
                    </a:solidFill>
                    <a:latin typeface="+mn-ea"/>
                  </a:rPr>
                  <a:t> </a:t>
                </a:r>
                <a:r>
                  <a:rPr lang="zh-CN" altLang="en-US" sz="2400" b="1" dirty="0" smtClean="0">
                    <a:solidFill>
                      <a:srgbClr val="002060"/>
                    </a:solidFill>
                    <a:latin typeface="+mn-ea"/>
                  </a:rPr>
                  <a:t>为了</a:t>
                </a:r>
                <a:r>
                  <a:rPr lang="zh-CN" altLang="en-US" sz="2400" b="1" dirty="0">
                    <a:solidFill>
                      <a:srgbClr val="002060"/>
                    </a:solidFill>
                    <a:latin typeface="+mn-ea"/>
                  </a:rPr>
                  <a:t>进一步改善调节品质，往往把比例、积分、微分三种作用组合起来，形成</a:t>
                </a:r>
                <a:r>
                  <a:rPr lang="en-US" altLang="zh-CN" sz="2400" b="1" dirty="0">
                    <a:solidFill>
                      <a:srgbClr val="002060"/>
                    </a:solidFill>
                    <a:latin typeface="+mn-ea"/>
                  </a:rPr>
                  <a:t>PID</a:t>
                </a:r>
                <a:r>
                  <a:rPr lang="zh-CN" altLang="en-US" sz="2400" b="1" dirty="0">
                    <a:solidFill>
                      <a:srgbClr val="002060"/>
                    </a:solidFill>
                    <a:latin typeface="+mn-ea"/>
                  </a:rPr>
                  <a:t>调节器。</a:t>
                </a:r>
              </a:p>
              <a:p>
                <a:pPr eaLnBrk="1" hangingPunct="1">
                  <a:spcBef>
                    <a:spcPct val="0"/>
                  </a:spcBef>
                  <a:buFont typeface="Wingdings" pitchFamily="2" charset="2"/>
                  <a:buNone/>
                </a:pPr>
                <a:r>
                  <a:rPr lang="zh-CN" altLang="en-US" sz="2800" b="1" dirty="0">
                    <a:solidFill>
                      <a:schemeClr val="bg2">
                        <a:lumMod val="75000"/>
                        <a:lumOff val="25000"/>
                      </a:schemeClr>
                    </a:solidFill>
                    <a:latin typeface="+mn-ea"/>
                  </a:rPr>
                  <a:t> 	</a:t>
                </a:r>
                <a:r>
                  <a:rPr lang="zh-CN" altLang="en-US" sz="2400" b="1" dirty="0">
                    <a:solidFill>
                      <a:srgbClr val="FF0000"/>
                    </a:solidFill>
                    <a:latin typeface="+mn-ea"/>
                  </a:rPr>
                  <a:t>控制规律：</a:t>
                </a:r>
                <a:endParaRPr lang="en-US" altLang="zh-CN" sz="2400" b="1" dirty="0" smtClean="0">
                  <a:solidFill>
                    <a:srgbClr val="002060"/>
                  </a:solidFill>
                  <a:latin typeface="+mn-ea"/>
                </a:endParaRPr>
              </a:p>
              <a:p>
                <a:pPr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i="1">
                          <a:solidFill>
                            <a:srgbClr val="002060"/>
                          </a:solidFill>
                          <a:latin typeface="Cambria Math" panose="02040503050406030204" pitchFamily="18" charset="0"/>
                          <a:ea typeface="楷体_GB2312" pitchFamily="49" charset="-122"/>
                        </a:rPr>
                        <m:t>𝑢</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𝐾</m:t>
                          </m:r>
                        </m:e>
                        <m:sub>
                          <m:r>
                            <a:rPr lang="en-US" altLang="zh-CN" sz="2400" i="1">
                              <a:solidFill>
                                <a:srgbClr val="002060"/>
                              </a:solidFill>
                              <a:latin typeface="Cambria Math" panose="02040503050406030204" pitchFamily="18" charset="0"/>
                              <a:ea typeface="楷体_GB2312" pitchFamily="49" charset="-122"/>
                            </a:rPr>
                            <m:t>𝑝</m:t>
                          </m:r>
                        </m:sub>
                      </m:sSub>
                      <m:d>
                        <m:dPr>
                          <m:begChr m:val="["/>
                          <m:endChr m:val="]"/>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𝑒</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m:t>
                          </m:r>
                          <m:box>
                            <m:boxPr>
                              <m:ctrlPr>
                                <a:rPr lang="en-US" altLang="zh-CN" sz="2400" i="1">
                                  <a:solidFill>
                                    <a:srgbClr val="002060"/>
                                  </a:solidFill>
                                  <a:latin typeface="Cambria Math" panose="02040503050406030204" pitchFamily="18" charset="0"/>
                                  <a:ea typeface="楷体_GB2312" pitchFamily="49" charset="-122"/>
                                </a:rPr>
                              </m:ctrlPr>
                            </m:boxPr>
                            <m:e>
                              <m:argPr>
                                <m:argSz m:val="-1"/>
                              </m:argPr>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1</m:t>
                                  </m:r>
                                </m:num>
                                <m:den>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𝐼</m:t>
                                      </m:r>
                                    </m:sub>
                                  </m:sSub>
                                </m:den>
                              </m:f>
                            </m:e>
                          </m:box>
                          <m:nary>
                            <m:naryPr>
                              <m:ctrlPr>
                                <a:rPr lang="en-US" altLang="zh-CN" sz="2400" i="1">
                                  <a:solidFill>
                                    <a:srgbClr val="002060"/>
                                  </a:solidFill>
                                  <a:latin typeface="Cambria Math" panose="02040503050406030204" pitchFamily="18" charset="0"/>
                                  <a:ea typeface="楷体_GB2312" pitchFamily="49" charset="-122"/>
                                </a:rPr>
                              </m:ctrlPr>
                            </m:naryPr>
                            <m:sub>
                              <m:r>
                                <m:rPr>
                                  <m:brk m:alnAt="23"/>
                                </m:rPr>
                                <a:rPr lang="en-US" altLang="zh-CN" sz="2400" i="1">
                                  <a:solidFill>
                                    <a:srgbClr val="002060"/>
                                  </a:solidFill>
                                  <a:latin typeface="Cambria Math" panose="02040503050406030204" pitchFamily="18" charset="0"/>
                                  <a:ea typeface="楷体_GB2312" pitchFamily="49" charset="-122"/>
                                </a:rPr>
                                <m:t>0</m:t>
                              </m:r>
                            </m:sub>
                            <m:sup>
                              <m:r>
                                <a:rPr lang="en-US" altLang="zh-CN" sz="2400" i="1">
                                  <a:solidFill>
                                    <a:srgbClr val="002060"/>
                                  </a:solidFill>
                                  <a:latin typeface="Cambria Math" panose="02040503050406030204" pitchFamily="18" charset="0"/>
                                  <a:ea typeface="楷体_GB2312" pitchFamily="49" charset="-122"/>
                                </a:rPr>
                                <m:t>𝑡</m:t>
                              </m:r>
                            </m:sup>
                            <m:e>
                              <m:r>
                                <a:rPr lang="en-US" altLang="zh-CN" sz="2400" i="1">
                                  <a:solidFill>
                                    <a:srgbClr val="002060"/>
                                  </a:solidFill>
                                  <a:latin typeface="Cambria Math" panose="02040503050406030204" pitchFamily="18" charset="0"/>
                                  <a:ea typeface="楷体_GB2312" pitchFamily="49" charset="-122"/>
                                </a:rPr>
                                <m:t>𝑒</m:t>
                              </m:r>
                              <m:d>
                                <m:dPr>
                                  <m:ctrlPr>
                                    <a:rPr lang="en-US" altLang="zh-CN" sz="2400" i="1">
                                      <a:solidFill>
                                        <a:srgbClr val="002060"/>
                                      </a:solidFill>
                                      <a:latin typeface="Cambria Math" panose="02040503050406030204" pitchFamily="18" charset="0"/>
                                      <a:ea typeface="楷体_GB2312" pitchFamily="49" charset="-122"/>
                                    </a:rPr>
                                  </m:ctrlPr>
                                </m:dPr>
                                <m:e>
                                  <m:r>
                                    <a:rPr lang="en-US" altLang="zh-CN" sz="2400" i="1">
                                      <a:solidFill>
                                        <a:srgbClr val="002060"/>
                                      </a:solidFill>
                                      <a:latin typeface="Cambria Math" panose="02040503050406030204" pitchFamily="18" charset="0"/>
                                      <a:ea typeface="楷体_GB2312" pitchFamily="49" charset="-122"/>
                                    </a:rPr>
                                    <m:t>𝑡</m:t>
                                  </m:r>
                                </m:e>
                              </m:d>
                              <m:r>
                                <a:rPr lang="en-US" altLang="zh-CN" sz="2400" i="1">
                                  <a:solidFill>
                                    <a:srgbClr val="002060"/>
                                  </a:solidFill>
                                  <a:latin typeface="Cambria Math" panose="02040503050406030204" pitchFamily="18" charset="0"/>
                                  <a:ea typeface="楷体_GB2312" pitchFamily="49" charset="-122"/>
                                </a:rPr>
                                <m:t>𝑑𝑡</m:t>
                              </m:r>
                            </m:e>
                          </m:nary>
                          <m:r>
                            <a:rPr lang="en-US" altLang="zh-CN" sz="2400" i="1">
                              <a:solidFill>
                                <a:srgbClr val="002060"/>
                              </a:solidFill>
                              <a:latin typeface="Cambria Math" panose="02040503050406030204" pitchFamily="18" charset="0"/>
                              <a:ea typeface="楷体_GB2312" pitchFamily="49" charset="-122"/>
                            </a:rPr>
                            <m:t>+</m:t>
                          </m:r>
                          <m:sSub>
                            <m:sSubPr>
                              <m:ctrlPr>
                                <a:rPr lang="en-US" altLang="zh-CN" sz="2400" i="1">
                                  <a:solidFill>
                                    <a:srgbClr val="002060"/>
                                  </a:solidFill>
                                  <a:latin typeface="Cambria Math" panose="02040503050406030204" pitchFamily="18" charset="0"/>
                                  <a:ea typeface="楷体_GB2312" pitchFamily="49" charset="-122"/>
                                </a:rPr>
                              </m:ctrlPr>
                            </m:sSubPr>
                            <m:e>
                              <m:r>
                                <a:rPr lang="en-US" altLang="zh-CN" sz="2400" i="1">
                                  <a:solidFill>
                                    <a:srgbClr val="002060"/>
                                  </a:solidFill>
                                  <a:latin typeface="Cambria Math" panose="02040503050406030204" pitchFamily="18" charset="0"/>
                                  <a:ea typeface="楷体_GB2312" pitchFamily="49" charset="-122"/>
                                </a:rPr>
                                <m:t>𝑇</m:t>
                              </m:r>
                            </m:e>
                            <m:sub>
                              <m:r>
                                <a:rPr lang="en-US" altLang="zh-CN" sz="2400" i="1">
                                  <a:solidFill>
                                    <a:srgbClr val="002060"/>
                                  </a:solidFill>
                                  <a:latin typeface="Cambria Math" panose="02040503050406030204" pitchFamily="18" charset="0"/>
                                  <a:ea typeface="楷体_GB2312" pitchFamily="49" charset="-122"/>
                                </a:rPr>
                                <m:t>𝐷</m:t>
                              </m:r>
                            </m:sub>
                          </m:sSub>
                          <m:f>
                            <m:fPr>
                              <m:ctrlPr>
                                <a:rPr lang="en-US" altLang="zh-CN" sz="2400" i="1">
                                  <a:solidFill>
                                    <a:srgbClr val="002060"/>
                                  </a:solidFill>
                                  <a:latin typeface="Cambria Math" panose="02040503050406030204" pitchFamily="18" charset="0"/>
                                  <a:ea typeface="楷体_GB2312" pitchFamily="49" charset="-122"/>
                                </a:rPr>
                              </m:ctrlPr>
                            </m:fPr>
                            <m:num>
                              <m:r>
                                <a:rPr lang="en-US" altLang="zh-CN" sz="2400" i="1">
                                  <a:solidFill>
                                    <a:srgbClr val="002060"/>
                                  </a:solidFill>
                                  <a:latin typeface="Cambria Math" panose="02040503050406030204" pitchFamily="18" charset="0"/>
                                  <a:ea typeface="楷体_GB2312" pitchFamily="49" charset="-122"/>
                                </a:rPr>
                                <m:t>𝑑𝑒</m:t>
                              </m:r>
                              <m:r>
                                <a:rPr lang="en-US" altLang="zh-CN" sz="2400" i="1">
                                  <a:solidFill>
                                    <a:srgbClr val="002060"/>
                                  </a:solidFill>
                                  <a:latin typeface="Cambria Math" panose="02040503050406030204" pitchFamily="18" charset="0"/>
                                  <a:ea typeface="楷体_GB2312" pitchFamily="49" charset="-122"/>
                                </a:rPr>
                                <m:t>(</m:t>
                              </m:r>
                              <m:r>
                                <a:rPr lang="en-US" altLang="zh-CN" sz="2400" i="1">
                                  <a:solidFill>
                                    <a:srgbClr val="002060"/>
                                  </a:solidFill>
                                  <a:latin typeface="Cambria Math" panose="02040503050406030204" pitchFamily="18" charset="0"/>
                                  <a:ea typeface="楷体_GB2312" pitchFamily="49" charset="-122"/>
                                </a:rPr>
                                <m:t>𝑡</m:t>
                              </m:r>
                              <m:r>
                                <a:rPr lang="en-US" altLang="zh-CN" sz="2400" i="1">
                                  <a:solidFill>
                                    <a:srgbClr val="002060"/>
                                  </a:solidFill>
                                  <a:latin typeface="Cambria Math" panose="02040503050406030204" pitchFamily="18" charset="0"/>
                                  <a:ea typeface="楷体_GB2312" pitchFamily="49" charset="-122"/>
                                </a:rPr>
                                <m:t>)</m:t>
                              </m:r>
                            </m:num>
                            <m:den>
                              <m:r>
                                <a:rPr lang="en-US" altLang="zh-CN" sz="2400" i="1">
                                  <a:solidFill>
                                    <a:srgbClr val="002060"/>
                                  </a:solidFill>
                                  <a:latin typeface="Cambria Math" panose="02040503050406030204" pitchFamily="18" charset="0"/>
                                  <a:ea typeface="楷体_GB2312" pitchFamily="49" charset="-122"/>
                                </a:rPr>
                                <m:t>𝑑𝑡</m:t>
                              </m:r>
                            </m:den>
                          </m:f>
                        </m:e>
                      </m:d>
                    </m:oMath>
                  </m:oMathPara>
                </a14:m>
                <a:endParaRPr lang="zh-CN" altLang="en-US" sz="2400" b="1" dirty="0">
                  <a:solidFill>
                    <a:schemeClr val="bg2"/>
                  </a:solidFill>
                  <a:latin typeface="+mn-ea"/>
                </a:endParaRPr>
              </a:p>
            </p:txBody>
          </p:sp>
        </mc:Choice>
        <mc:Fallback xmlns="">
          <p:sp>
            <p:nvSpPr>
              <p:cNvPr id="54274" name="Rectangle 3"/>
              <p:cNvSpPr>
                <a:spLocks noGrp="1" noRot="1" noChangeAspect="1" noMove="1" noResize="1" noEditPoints="1" noAdjustHandles="1" noChangeArrowheads="1" noChangeShapeType="1" noTextEdit="1"/>
              </p:cNvSpPr>
              <p:nvPr>
                <p:ph idx="1"/>
              </p:nvPr>
            </p:nvSpPr>
            <p:spPr>
              <a:xfrm>
                <a:off x="179512" y="692696"/>
                <a:ext cx="8712968" cy="3239765"/>
              </a:xfrm>
              <a:blipFill>
                <a:blip r:embed="rId3"/>
                <a:stretch>
                  <a:fillRect t="-207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30EFAC3-F23D-4288-B358-CB053C73D8AE}"/>
              </a:ext>
            </a:extLst>
          </p:cNvPr>
          <p:cNvPicPr>
            <a:picLocks noChangeAspect="1"/>
          </p:cNvPicPr>
          <p:nvPr/>
        </p:nvPicPr>
        <p:blipFill>
          <a:blip r:embed="rId4"/>
          <a:stretch>
            <a:fillRect/>
          </a:stretch>
        </p:blipFill>
        <p:spPr>
          <a:xfrm>
            <a:off x="2195736" y="3573016"/>
            <a:ext cx="4680520" cy="286500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79512" y="1484784"/>
            <a:ext cx="8640960" cy="4032448"/>
          </a:xfrm>
        </p:spPr>
        <p:txBody>
          <a:bodyPr/>
          <a:lstStyle/>
          <a:p>
            <a:pPr algn="just">
              <a:spcBef>
                <a:spcPct val="0"/>
              </a:spcBef>
              <a:buClr>
                <a:schemeClr val="accent6"/>
              </a:buClr>
              <a:buFont typeface="Wingdings" panose="05000000000000000000" pitchFamily="2" charset="2"/>
              <a:buChar char="p"/>
            </a:pPr>
            <a:r>
              <a:rPr lang="zh-CN" altLang="en-US" sz="2400" b="1" dirty="0" smtClean="0">
                <a:solidFill>
                  <a:srgbClr val="002060"/>
                </a:solidFill>
                <a:latin typeface="+mn-ea"/>
              </a:rPr>
              <a:t>比例控制</a:t>
            </a:r>
            <a:r>
              <a:rPr lang="zh-CN" altLang="en-US" sz="2400" b="1" dirty="0">
                <a:solidFill>
                  <a:srgbClr val="002060"/>
                </a:solidFill>
                <a:latin typeface="+mn-ea"/>
              </a:rPr>
              <a:t>能迅速反应误差，从而减小误差，但比例控制不能消除稳态误差，</a:t>
            </a:r>
            <a:r>
              <a:rPr lang="en-US" altLang="zh-CN" sz="2400" b="1" dirty="0">
                <a:solidFill>
                  <a:srgbClr val="002060"/>
                </a:solidFill>
                <a:latin typeface="+mn-ea"/>
              </a:rPr>
              <a:t>KP</a:t>
            </a:r>
            <a:r>
              <a:rPr lang="zh-CN" altLang="en-US" sz="2400" b="1" dirty="0">
                <a:solidFill>
                  <a:srgbClr val="002060"/>
                </a:solidFill>
                <a:latin typeface="+mn-ea"/>
              </a:rPr>
              <a:t>的加大，会引起系统的不稳定</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algn="just">
              <a:spcBef>
                <a:spcPct val="0"/>
              </a:spcBef>
              <a:buClr>
                <a:schemeClr val="accent6"/>
              </a:buClr>
              <a:buFont typeface="Wingdings" panose="05000000000000000000" pitchFamily="2" charset="2"/>
              <a:buChar char="p"/>
            </a:pPr>
            <a:endParaRPr lang="en-US" altLang="zh-CN" sz="2400" b="1" dirty="0" smtClean="0">
              <a:solidFill>
                <a:srgbClr val="002060"/>
              </a:solidFill>
              <a:latin typeface="+mn-ea"/>
            </a:endParaRPr>
          </a:p>
          <a:p>
            <a:pPr algn="just">
              <a:spcBef>
                <a:spcPct val="0"/>
              </a:spcBef>
              <a:buClr>
                <a:schemeClr val="accent6"/>
              </a:buClr>
              <a:buFont typeface="Wingdings" panose="05000000000000000000" pitchFamily="2" charset="2"/>
              <a:buChar char="p"/>
            </a:pPr>
            <a:r>
              <a:rPr lang="zh-CN" altLang="en-US" sz="2400" b="1" dirty="0">
                <a:solidFill>
                  <a:srgbClr val="002060"/>
                </a:solidFill>
                <a:latin typeface="+mn-ea"/>
              </a:rPr>
              <a:t>积分控制的作用是消除偏差，只要系统存在误差，积分控制作用就不断地积累，输出控制量以消除误差。积分作用太强会使系统超调加大，甚至使系统出现振荡</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algn="just">
              <a:spcBef>
                <a:spcPct val="0"/>
              </a:spcBef>
              <a:buClr>
                <a:schemeClr val="accent6"/>
              </a:buClr>
              <a:buFont typeface="Wingdings" panose="05000000000000000000" pitchFamily="2" charset="2"/>
              <a:buChar char="p"/>
            </a:pPr>
            <a:endParaRPr lang="en-US" altLang="zh-CN" sz="2400" b="1" dirty="0" smtClean="0">
              <a:solidFill>
                <a:srgbClr val="002060"/>
              </a:solidFill>
              <a:latin typeface="+mn-ea"/>
            </a:endParaRPr>
          </a:p>
          <a:p>
            <a:pPr algn="just">
              <a:spcBef>
                <a:spcPct val="0"/>
              </a:spcBef>
              <a:buClr>
                <a:schemeClr val="accent6"/>
              </a:buClr>
              <a:buFont typeface="Wingdings" panose="05000000000000000000" pitchFamily="2" charset="2"/>
              <a:buChar char="p"/>
            </a:pPr>
            <a:r>
              <a:rPr lang="zh-CN" altLang="en-US" sz="2400" b="1" dirty="0">
                <a:solidFill>
                  <a:srgbClr val="002060"/>
                </a:solidFill>
                <a:latin typeface="+mn-ea"/>
              </a:rPr>
              <a:t>微分控制可以减小超调量，克服振荡，使系统的稳定性提高，同时加快系统的动态响应速度，减小调整时间，从而改善系统的动态性能</a:t>
            </a:r>
            <a:r>
              <a:rPr lang="zh-CN" altLang="en-US" sz="2400" b="1" dirty="0" smtClean="0">
                <a:solidFill>
                  <a:srgbClr val="002060"/>
                </a:solidFill>
                <a:latin typeface="+mn-ea"/>
              </a:rPr>
              <a:t>。</a:t>
            </a:r>
            <a:endParaRPr lang="zh-CN" altLang="en-US" sz="2400" b="1" dirty="0">
              <a:solidFill>
                <a:srgbClr val="002060"/>
              </a:solidFill>
              <a:latin typeface="+mn-ea"/>
            </a:endParaRPr>
          </a:p>
          <a:p>
            <a:pPr algn="just">
              <a:spcBef>
                <a:spcPct val="0"/>
              </a:spcBef>
              <a:buClr>
                <a:schemeClr val="accent6"/>
              </a:buClr>
              <a:buFont typeface="Wingdings" panose="05000000000000000000" pitchFamily="2" charset="2"/>
              <a:buChar char="p"/>
            </a:pPr>
            <a:endParaRPr lang="zh-CN" altLang="en-US" sz="2400" b="1" dirty="0">
              <a:solidFill>
                <a:srgbClr val="002060"/>
              </a:solidFill>
              <a:latin typeface="+mn-ea"/>
            </a:endParaRPr>
          </a:p>
          <a:p>
            <a:pPr algn="just" eaLnBrk="1" hangingPunct="1">
              <a:spcBef>
                <a:spcPct val="0"/>
              </a:spcBef>
              <a:buClr>
                <a:schemeClr val="accent6"/>
              </a:buClr>
              <a:buSzTx/>
              <a:buFont typeface="Wingdings" panose="05000000000000000000" pitchFamily="2" charset="2"/>
              <a:buChar char="p"/>
            </a:pPr>
            <a:endParaRPr lang="zh-CN" altLang="en-US" sz="2400" b="1" dirty="0">
              <a:solidFill>
                <a:srgbClr val="002060"/>
              </a:solidFill>
              <a:latin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9457" y="1340768"/>
            <a:ext cx="6624215" cy="397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5"/>
          <p:cNvSpPr txBox="1">
            <a:spLocks noChangeArrowheads="1"/>
          </p:cNvSpPr>
          <p:nvPr/>
        </p:nvSpPr>
        <p:spPr bwMode="auto">
          <a:xfrm>
            <a:off x="251520" y="849002"/>
            <a:ext cx="4968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C00000"/>
                </a:solidFill>
                <a:latin typeface="+mn-ea"/>
                <a:ea typeface="+mn-ea"/>
              </a:rPr>
              <a:t>例 混合过程的</a:t>
            </a:r>
            <a:r>
              <a:rPr lang="en-US" altLang="zh-CN" b="1" dirty="0">
                <a:solidFill>
                  <a:srgbClr val="C00000"/>
                </a:solidFill>
                <a:latin typeface="+mn-ea"/>
                <a:ea typeface="+mn-ea"/>
              </a:rPr>
              <a:t>PID</a:t>
            </a:r>
            <a:r>
              <a:rPr lang="zh-CN" altLang="en-US" b="1" dirty="0">
                <a:solidFill>
                  <a:srgbClr val="C00000"/>
                </a:solidFill>
                <a:latin typeface="+mn-ea"/>
                <a:ea typeface="+mn-ea"/>
              </a:rPr>
              <a:t>控制</a:t>
            </a:r>
            <a:endParaRPr lang="zh-CN" altLang="en-US" dirty="0">
              <a:solidFill>
                <a:srgbClr val="C00000"/>
              </a:solidFill>
              <a:ea typeface="楷体_GB2312" pitchFamily="49" charset="-122"/>
            </a:endParaRPr>
          </a:p>
        </p:txBody>
      </p:sp>
      <p:sp>
        <p:nvSpPr>
          <p:cNvPr id="56324" name="Text Box 8"/>
          <p:cNvSpPr txBox="1">
            <a:spLocks noChangeArrowheads="1"/>
          </p:cNvSpPr>
          <p:nvPr/>
        </p:nvSpPr>
        <p:spPr bwMode="auto">
          <a:xfrm>
            <a:off x="133540" y="5229200"/>
            <a:ext cx="903605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200" b="1" dirty="0">
                <a:solidFill>
                  <a:srgbClr val="002060"/>
                </a:solidFill>
              </a:rPr>
              <a:t>采用搅拌槽的混合过程如图。流入</a:t>
            </a:r>
            <a:r>
              <a:rPr lang="zh-CN" altLang="en-US" b="1" dirty="0">
                <a:solidFill>
                  <a:srgbClr val="002060"/>
                </a:solidFill>
              </a:rPr>
              <a:t>液体</a:t>
            </a:r>
            <a:r>
              <a:rPr lang="zh-CN" altLang="en-US" sz="2200" b="1" dirty="0">
                <a:solidFill>
                  <a:srgbClr val="002060"/>
                </a:solidFill>
              </a:rPr>
              <a:t>分别</a:t>
            </a:r>
            <a:r>
              <a:rPr lang="zh-CN" altLang="en-US" sz="2200" b="1" dirty="0" smtClean="0">
                <a:solidFill>
                  <a:srgbClr val="002060"/>
                </a:solidFill>
              </a:rPr>
              <a:t>为：流量</a:t>
            </a:r>
            <a:r>
              <a:rPr lang="zh-CN" altLang="en-US" b="1" dirty="0">
                <a:solidFill>
                  <a:srgbClr val="002060"/>
                </a:solidFill>
              </a:rPr>
              <a:t>为</a:t>
            </a:r>
            <a:r>
              <a:rPr lang="en-US" altLang="zh-CN" sz="2200" b="1" dirty="0" err="1">
                <a:solidFill>
                  <a:srgbClr val="002060"/>
                </a:solidFill>
              </a:rPr>
              <a:t>q</a:t>
            </a:r>
            <a:r>
              <a:rPr lang="en-US" altLang="zh-CN" sz="2200" b="1" baseline="-25000" dirty="0" err="1">
                <a:solidFill>
                  <a:srgbClr val="002060"/>
                </a:solidFill>
              </a:rPr>
              <a:t>A</a:t>
            </a:r>
            <a:r>
              <a:rPr lang="zh-CN" altLang="en-US" sz="2200" b="1" dirty="0">
                <a:solidFill>
                  <a:srgbClr val="002060"/>
                </a:solidFill>
              </a:rPr>
              <a:t>，物质浓度</a:t>
            </a:r>
            <a:r>
              <a:rPr lang="en-US" altLang="zh-CN" sz="2200" b="1" dirty="0">
                <a:solidFill>
                  <a:srgbClr val="002060"/>
                </a:solidFill>
              </a:rPr>
              <a:t>C</a:t>
            </a:r>
            <a:r>
              <a:rPr lang="en-US" altLang="zh-CN" sz="2200" b="1" baseline="-25000" dirty="0">
                <a:solidFill>
                  <a:srgbClr val="002060"/>
                </a:solidFill>
              </a:rPr>
              <a:t>A</a:t>
            </a:r>
            <a:r>
              <a:rPr lang="zh-CN" altLang="en-US" b="1" dirty="0">
                <a:solidFill>
                  <a:srgbClr val="002060"/>
                </a:solidFill>
              </a:rPr>
              <a:t>变化的</a:t>
            </a:r>
            <a:r>
              <a:rPr lang="en-US" altLang="zh-CN" b="1" dirty="0">
                <a:solidFill>
                  <a:srgbClr val="002060"/>
                </a:solidFill>
              </a:rPr>
              <a:t>A</a:t>
            </a:r>
            <a:r>
              <a:rPr lang="zh-CN" altLang="en-US" b="1" dirty="0" smtClean="0">
                <a:solidFill>
                  <a:srgbClr val="002060"/>
                </a:solidFill>
              </a:rPr>
              <a:t>液；</a:t>
            </a:r>
            <a:r>
              <a:rPr lang="zh-CN" altLang="en-US" sz="2200" b="1" dirty="0" smtClean="0">
                <a:solidFill>
                  <a:srgbClr val="002060"/>
                </a:solidFill>
              </a:rPr>
              <a:t>流量</a:t>
            </a:r>
            <a:r>
              <a:rPr lang="zh-CN" altLang="en-US" sz="2200" b="1" dirty="0">
                <a:solidFill>
                  <a:srgbClr val="002060"/>
                </a:solidFill>
              </a:rPr>
              <a:t>为</a:t>
            </a:r>
            <a:r>
              <a:rPr lang="en-US" altLang="zh-CN" sz="2200" b="1" dirty="0" err="1">
                <a:solidFill>
                  <a:srgbClr val="002060"/>
                </a:solidFill>
              </a:rPr>
              <a:t>q</a:t>
            </a:r>
            <a:r>
              <a:rPr lang="en-US" altLang="zh-CN" sz="2200" b="1" baseline="-25000" dirty="0" err="1">
                <a:solidFill>
                  <a:srgbClr val="002060"/>
                </a:solidFill>
              </a:rPr>
              <a:t>F</a:t>
            </a:r>
            <a:r>
              <a:rPr lang="zh-CN" altLang="en-US" sz="2200" b="1" baseline="-25000" dirty="0">
                <a:solidFill>
                  <a:srgbClr val="002060"/>
                </a:solidFill>
              </a:rPr>
              <a:t>，</a:t>
            </a:r>
            <a:r>
              <a:rPr lang="zh-CN" altLang="en-US" sz="2200" b="1" dirty="0">
                <a:solidFill>
                  <a:srgbClr val="002060"/>
                </a:solidFill>
              </a:rPr>
              <a:t>物质的浓度</a:t>
            </a:r>
            <a:r>
              <a:rPr lang="en-US" altLang="zh-CN" sz="2200" b="1" dirty="0">
                <a:solidFill>
                  <a:srgbClr val="002060"/>
                </a:solidFill>
              </a:rPr>
              <a:t>C</a:t>
            </a:r>
            <a:r>
              <a:rPr lang="en-US" altLang="zh-CN" sz="2200" b="1" baseline="-25000" dirty="0">
                <a:solidFill>
                  <a:srgbClr val="002060"/>
                </a:solidFill>
              </a:rPr>
              <a:t>F</a:t>
            </a:r>
            <a:r>
              <a:rPr lang="zh-CN" altLang="en-US" sz="2200" b="1" dirty="0">
                <a:solidFill>
                  <a:srgbClr val="002060"/>
                </a:solidFill>
              </a:rPr>
              <a:t>固定的</a:t>
            </a:r>
            <a:r>
              <a:rPr lang="zh-CN" altLang="en-US" b="1" dirty="0">
                <a:solidFill>
                  <a:srgbClr val="002060"/>
                </a:solidFill>
              </a:rPr>
              <a:t>补冲液</a:t>
            </a:r>
            <a:r>
              <a:rPr lang="en-US" altLang="zh-CN" b="1" dirty="0" smtClean="0">
                <a:solidFill>
                  <a:srgbClr val="002060"/>
                </a:solidFill>
              </a:rPr>
              <a:t>F</a:t>
            </a:r>
            <a:r>
              <a:rPr lang="zh-CN" altLang="en-US" b="1" dirty="0" smtClean="0">
                <a:solidFill>
                  <a:srgbClr val="002060"/>
                </a:solidFill>
              </a:rPr>
              <a:t>。</a:t>
            </a:r>
            <a:r>
              <a:rPr lang="zh-CN" altLang="en-US" sz="2200" b="1" dirty="0" smtClean="0">
                <a:solidFill>
                  <a:srgbClr val="002060"/>
                </a:solidFill>
              </a:rPr>
              <a:t>计算机控制</a:t>
            </a:r>
            <a:r>
              <a:rPr lang="zh-CN" altLang="en-US" sz="2200" b="1" dirty="0">
                <a:solidFill>
                  <a:srgbClr val="002060"/>
                </a:solidFill>
              </a:rPr>
              <a:t>器利用比例阀通过控制液体</a:t>
            </a:r>
            <a:r>
              <a:rPr lang="en-US" altLang="zh-CN" sz="2200" b="1" dirty="0">
                <a:solidFill>
                  <a:srgbClr val="002060"/>
                </a:solidFill>
              </a:rPr>
              <a:t>A</a:t>
            </a:r>
            <a:r>
              <a:rPr lang="zh-CN" altLang="en-US" sz="2200" b="1" dirty="0">
                <a:solidFill>
                  <a:srgbClr val="002060"/>
                </a:solidFill>
              </a:rPr>
              <a:t>的</a:t>
            </a:r>
            <a:r>
              <a:rPr lang="zh-CN" altLang="en-US" sz="2200" b="1" dirty="0">
                <a:solidFill>
                  <a:srgbClr val="FF0000"/>
                </a:solidFill>
              </a:rPr>
              <a:t>流量</a:t>
            </a:r>
            <a:r>
              <a:rPr lang="zh-CN" altLang="en-US" sz="2200" b="1" dirty="0">
                <a:solidFill>
                  <a:srgbClr val="002060"/>
                </a:solidFill>
              </a:rPr>
              <a:t>，</a:t>
            </a:r>
            <a:r>
              <a:rPr lang="zh-CN" altLang="en-US" sz="2200" b="1" dirty="0">
                <a:solidFill>
                  <a:srgbClr val="FF0000"/>
                </a:solidFill>
              </a:rPr>
              <a:t>控制搅拌槽中液体浓度恒定</a:t>
            </a:r>
            <a:r>
              <a:rPr lang="zh-CN" altLang="en-US" sz="2200" b="1" dirty="0">
                <a:solidFill>
                  <a:srgbClr val="00206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sz="half" idx="1"/>
          </p:nvPr>
        </p:nvSpPr>
        <p:spPr>
          <a:xfrm>
            <a:off x="684213" y="836613"/>
            <a:ext cx="8278812" cy="790575"/>
          </a:xfrm>
        </p:spPr>
        <p:txBody>
          <a:bodyPr/>
          <a:lstStyle/>
          <a:p>
            <a:pPr eaLnBrk="1" hangingPunct="1">
              <a:buFont typeface="Wingdings" pitchFamily="2" charset="2"/>
              <a:buNone/>
            </a:pPr>
            <a:r>
              <a:rPr lang="zh-CN" altLang="en-US" sz="2800" b="1" dirty="0">
                <a:solidFill>
                  <a:srgbClr val="C00000"/>
                </a:solidFill>
                <a:latin typeface="+mn-ea"/>
              </a:rPr>
              <a:t>计算机控制系统的原理图：</a:t>
            </a:r>
          </a:p>
        </p:txBody>
      </p:sp>
      <p:graphicFrame>
        <p:nvGraphicFramePr>
          <p:cNvPr id="23555" name="Object 4"/>
          <p:cNvGraphicFramePr>
            <a:graphicFrameLocks noGrp="1" noChangeAspect="1"/>
          </p:cNvGraphicFramePr>
          <p:nvPr>
            <p:ph sz="quarter" idx="2"/>
            <p:extLst>
              <p:ext uri="{D42A27DB-BD31-4B8C-83A1-F6EECF244321}">
                <p14:modId xmlns:p14="http://schemas.microsoft.com/office/powerpoint/2010/main" val="943280391"/>
              </p:ext>
            </p:extLst>
          </p:nvPr>
        </p:nvGraphicFramePr>
        <p:xfrm>
          <a:off x="1128713" y="1557338"/>
          <a:ext cx="7524750" cy="1608137"/>
        </p:xfrm>
        <a:graphic>
          <a:graphicData uri="http://schemas.openxmlformats.org/presentationml/2006/ole">
            <mc:AlternateContent xmlns:mc="http://schemas.openxmlformats.org/markup-compatibility/2006">
              <mc:Choice xmlns:v="urn:schemas-microsoft-com:vml" Requires="v">
                <p:oleObj spid="_x0000_s23686" name="Visio" r:id="rId3" imgW="5044148" imgH="1078312" progId="Visio.Drawing.11">
                  <p:embed/>
                </p:oleObj>
              </mc:Choice>
              <mc:Fallback>
                <p:oleObj name="Visio" r:id="rId3" imgW="5044148" imgH="1078312" progId="Visio.Drawing.11">
                  <p:embed/>
                  <p:pic>
                    <p:nvPicPr>
                      <p:cNvPr id="0" name="Picture 5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3" y="1557338"/>
                        <a:ext cx="7524750" cy="1608137"/>
                      </a:xfrm>
                      <a:prstGeom prst="rect">
                        <a:avLst/>
                      </a:prstGeom>
                      <a:solidFill>
                        <a:schemeClr val="accent5"/>
                      </a:solidFill>
                      <a:ln w="9525">
                        <a:solidFill>
                          <a:schemeClr val="tx2"/>
                        </a:solidFill>
                        <a:miter lim="800000"/>
                        <a:headEnd/>
                        <a:tailEnd/>
                      </a:ln>
                    </p:spPr>
                  </p:pic>
                </p:oleObj>
              </mc:Fallback>
            </mc:AlternateContent>
          </a:graphicData>
        </a:graphic>
      </p:graphicFrame>
      <p:sp>
        <p:nvSpPr>
          <p:cNvPr id="23556" name="Rectangle 6"/>
          <p:cNvSpPr>
            <a:spLocks noChangeArrowheads="1"/>
          </p:cNvSpPr>
          <p:nvPr/>
        </p:nvSpPr>
        <p:spPr bwMode="auto">
          <a:xfrm>
            <a:off x="684213" y="3429000"/>
            <a:ext cx="511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00000"/>
                </a:solidFill>
                <a:latin typeface="+mn-ea"/>
                <a:ea typeface="+mn-ea"/>
              </a:rPr>
              <a:t>计算机控制系统的结构框图：</a:t>
            </a:r>
          </a:p>
        </p:txBody>
      </p:sp>
      <p:pic>
        <p:nvPicPr>
          <p:cNvPr id="2355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088" y="4149725"/>
            <a:ext cx="7704137" cy="1439863"/>
          </a:xfrm>
          <a:prstGeom prst="rect">
            <a:avLst/>
          </a:prstGeom>
          <a:solidFill>
            <a:schemeClr val="accent5"/>
          </a:solid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5" y="1509789"/>
            <a:ext cx="50387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18" y="2143954"/>
            <a:ext cx="503872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500" y="3000305"/>
            <a:ext cx="503872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16" y="4016874"/>
            <a:ext cx="50387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517" y="4917554"/>
            <a:ext cx="503872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12" y="133982"/>
            <a:ext cx="5038725"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8"/>
          <a:stretch>
            <a:fillRect/>
          </a:stretch>
        </p:blipFill>
        <p:spPr>
          <a:xfrm>
            <a:off x="5329339" y="891367"/>
            <a:ext cx="3597864" cy="2160240"/>
          </a:xfrm>
          <a:prstGeom prst="rect">
            <a:avLst/>
          </a:prstGeom>
        </p:spPr>
      </p:pic>
      <p:sp>
        <p:nvSpPr>
          <p:cNvPr id="10" name="矩形 1"/>
          <p:cNvSpPr>
            <a:spLocks noChangeArrowheads="1"/>
          </p:cNvSpPr>
          <p:nvPr/>
        </p:nvSpPr>
        <p:spPr bwMode="auto">
          <a:xfrm>
            <a:off x="5724128" y="3555705"/>
            <a:ext cx="28082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err="1">
                <a:ln>
                  <a:noFill/>
                </a:ln>
                <a:solidFill>
                  <a:srgbClr val="002060"/>
                </a:solidFill>
                <a:effectLst/>
                <a:uLnTx/>
                <a:uFillTx/>
                <a:latin typeface="Times New Roman" panose="02020603050405020304" pitchFamily="18" charset="0"/>
                <a:ea typeface="宋体" panose="02010600030101010101" pitchFamily="2" charset="-122"/>
              </a:rPr>
              <a:t>Psig</a:t>
            </a:r>
            <a:r>
              <a:rPr kumimoji="1" lang="en-US" altLang="zh-CN" sz="1800" b="0" i="0" u="none" strike="noStrike" kern="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rPr>
              <a:t>---- Pounds Per Square Inch Gauge, </a:t>
            </a:r>
            <a:r>
              <a:rPr kumimoji="1" lang="zh-CN" altLang="en-US" sz="1800" b="0" i="0" u="none" strike="noStrike" kern="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rPr>
              <a:t>磅／平方英寸表压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descr="blockdiag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51441"/>
            <a:ext cx="4820920" cy="263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6416" y="266612"/>
            <a:ext cx="4010664" cy="240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1187624" y="2996952"/>
            <a:ext cx="5913642" cy="3744416"/>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8"/>
          <p:cNvSpPr txBox="1">
            <a:spLocks noChangeArrowheads="1"/>
          </p:cNvSpPr>
          <p:nvPr/>
        </p:nvSpPr>
        <p:spPr bwMode="auto">
          <a:xfrm>
            <a:off x="251073" y="996088"/>
            <a:ext cx="8135938" cy="338554"/>
          </a:xfrm>
          <a:prstGeom prst="rect">
            <a:avLst/>
          </a:prstGeom>
          <a:noFill/>
          <a:ln w="12700" cap="sq">
            <a:noFill/>
            <a:miter lim="800000"/>
            <a:headEnd type="none" w="sm" len="sm"/>
            <a:tailEnd type="none" w="sm" len="sm"/>
          </a:ln>
          <a:effectLst/>
        </p:spPr>
        <p:txBody>
          <a:bodyPr>
            <a:spAutoFit/>
          </a:bodyPr>
          <a:lstStyle/>
          <a:p>
            <a:pPr>
              <a:spcBef>
                <a:spcPct val="50000"/>
              </a:spcBef>
            </a:pPr>
            <a:endParaRPr lang="zh-CN" altLang="en-US" sz="1600"/>
          </a:p>
        </p:txBody>
      </p:sp>
      <p:sp>
        <p:nvSpPr>
          <p:cNvPr id="63491" name="Text Box 14"/>
          <p:cNvSpPr txBox="1">
            <a:spLocks noChangeArrowheads="1"/>
          </p:cNvSpPr>
          <p:nvPr/>
        </p:nvSpPr>
        <p:spPr bwMode="auto">
          <a:xfrm>
            <a:off x="395536" y="980728"/>
            <a:ext cx="6048375" cy="338554"/>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1600" b="1" dirty="0">
                <a:solidFill>
                  <a:srgbClr val="002060"/>
                </a:solidFill>
              </a:rPr>
              <a:t>传输线</a:t>
            </a:r>
            <a:r>
              <a:rPr lang="en-US" altLang="zh-CN" sz="1600" b="1" dirty="0">
                <a:solidFill>
                  <a:srgbClr val="002060"/>
                </a:solidFill>
              </a:rPr>
              <a:t>: </a:t>
            </a:r>
            <a:r>
              <a:rPr lang="en-US" altLang="zh-CN" sz="1600" dirty="0">
                <a:solidFill>
                  <a:srgbClr val="002060"/>
                </a:solidFill>
              </a:rPr>
              <a:t>G</a:t>
            </a:r>
            <a:r>
              <a:rPr lang="en-US" altLang="zh-CN" sz="1600" baseline="-25000" dirty="0">
                <a:solidFill>
                  <a:srgbClr val="002060"/>
                </a:solidFill>
              </a:rPr>
              <a:t>TL</a:t>
            </a:r>
            <a:r>
              <a:rPr lang="en-US" altLang="zh-CN" sz="1600" dirty="0">
                <a:solidFill>
                  <a:srgbClr val="002060"/>
                </a:solidFill>
              </a:rPr>
              <a:t>(s)</a:t>
            </a:r>
            <a:r>
              <a:rPr lang="zh-CN" altLang="en-US" sz="1600" dirty="0">
                <a:solidFill>
                  <a:srgbClr val="002060"/>
                </a:solidFill>
              </a:rPr>
              <a:t>为纯滞后环节，滞后时间为</a:t>
            </a:r>
          </a:p>
        </p:txBody>
      </p:sp>
      <p:sp>
        <p:nvSpPr>
          <p:cNvPr id="63492" name="Text Box 21"/>
          <p:cNvSpPr txBox="1">
            <a:spLocks noChangeArrowheads="1"/>
          </p:cNvSpPr>
          <p:nvPr/>
        </p:nvSpPr>
        <p:spPr bwMode="auto">
          <a:xfrm>
            <a:off x="466973" y="1863427"/>
            <a:ext cx="6911975" cy="338554"/>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1600" b="1" dirty="0">
                <a:solidFill>
                  <a:srgbClr val="FF0000"/>
                </a:solidFill>
              </a:rPr>
              <a:t>成分变送器</a:t>
            </a:r>
            <a:r>
              <a:rPr lang="en-US" altLang="zh-CN" sz="1600" b="1" dirty="0">
                <a:solidFill>
                  <a:srgbClr val="FF0000"/>
                </a:solidFill>
              </a:rPr>
              <a:t>:</a:t>
            </a:r>
            <a:r>
              <a:rPr lang="zh-CN" altLang="en-US" sz="1600" dirty="0">
                <a:solidFill>
                  <a:srgbClr val="002060"/>
                </a:solidFill>
              </a:rPr>
              <a:t>比例环节，系数为变送器量程比值</a:t>
            </a:r>
          </a:p>
        </p:txBody>
      </p:sp>
      <p:sp>
        <p:nvSpPr>
          <p:cNvPr id="63493" name="Text Box 30"/>
          <p:cNvSpPr txBox="1">
            <a:spLocks noChangeArrowheads="1"/>
          </p:cNvSpPr>
          <p:nvPr/>
        </p:nvSpPr>
        <p:spPr bwMode="auto">
          <a:xfrm>
            <a:off x="418615" y="2824616"/>
            <a:ext cx="7580312" cy="338554"/>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1600" b="1" dirty="0">
                <a:solidFill>
                  <a:srgbClr val="FF0000"/>
                </a:solidFill>
              </a:rPr>
              <a:t>电流压力转换器</a:t>
            </a:r>
            <a:r>
              <a:rPr lang="en-US" altLang="zh-CN" sz="1600" b="1" dirty="0">
                <a:solidFill>
                  <a:srgbClr val="FF0000"/>
                </a:solidFill>
              </a:rPr>
              <a:t>:</a:t>
            </a:r>
            <a:r>
              <a:rPr lang="zh-CN" altLang="en-US" sz="1600" dirty="0">
                <a:solidFill>
                  <a:srgbClr val="002060"/>
                </a:solidFill>
              </a:rPr>
              <a:t>比例环节，系数为转换器量程比值</a:t>
            </a:r>
          </a:p>
        </p:txBody>
      </p:sp>
      <p:sp>
        <p:nvSpPr>
          <p:cNvPr id="63494" name="Text Box 31"/>
          <p:cNvSpPr txBox="1">
            <a:spLocks noChangeArrowheads="1"/>
          </p:cNvSpPr>
          <p:nvPr/>
        </p:nvSpPr>
        <p:spPr bwMode="auto">
          <a:xfrm>
            <a:off x="466972" y="3686085"/>
            <a:ext cx="6911975" cy="338554"/>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1600" b="1" dirty="0">
                <a:solidFill>
                  <a:srgbClr val="FF0000"/>
                </a:solidFill>
              </a:rPr>
              <a:t>比例阀</a:t>
            </a:r>
            <a:r>
              <a:rPr lang="en-US" altLang="zh-CN" sz="1600" b="1" dirty="0">
                <a:solidFill>
                  <a:srgbClr val="FF0000"/>
                </a:solidFill>
              </a:rPr>
              <a:t>:</a:t>
            </a:r>
            <a:r>
              <a:rPr lang="zh-CN" altLang="en-US" sz="1600" dirty="0">
                <a:solidFill>
                  <a:srgbClr val="002060"/>
                </a:solidFill>
              </a:rPr>
              <a:t>一阶环节</a:t>
            </a:r>
          </a:p>
        </p:txBody>
      </p:sp>
      <p:sp>
        <p:nvSpPr>
          <p:cNvPr id="63495" name="Text Box 33"/>
          <p:cNvSpPr txBox="1">
            <a:spLocks noChangeArrowheads="1"/>
          </p:cNvSpPr>
          <p:nvPr/>
        </p:nvSpPr>
        <p:spPr bwMode="auto">
          <a:xfrm>
            <a:off x="466972" y="5613871"/>
            <a:ext cx="8135938" cy="338554"/>
          </a:xfrm>
          <a:prstGeom prst="rect">
            <a:avLst/>
          </a:prstGeom>
          <a:noFill/>
          <a:ln w="12700" cap="sq">
            <a:noFill/>
            <a:miter lim="800000"/>
            <a:headEnd type="none" w="sm" len="sm"/>
            <a:tailEnd type="none" w="sm" len="sm"/>
          </a:ln>
          <a:effectLst/>
        </p:spPr>
        <p:txBody>
          <a:bodyPr>
            <a:spAutoFit/>
          </a:bodyPr>
          <a:lstStyle/>
          <a:p>
            <a:pPr>
              <a:spcBef>
                <a:spcPct val="50000"/>
              </a:spcBef>
            </a:pPr>
            <a:endParaRPr lang="zh-CN" altLang="en-US" sz="1600"/>
          </a:p>
        </p:txBody>
      </p:sp>
      <p:sp>
        <p:nvSpPr>
          <p:cNvPr id="63496" name="Text Box 36"/>
          <p:cNvSpPr txBox="1">
            <a:spLocks noChangeArrowheads="1"/>
          </p:cNvSpPr>
          <p:nvPr/>
        </p:nvSpPr>
        <p:spPr bwMode="auto">
          <a:xfrm>
            <a:off x="466972" y="4860577"/>
            <a:ext cx="8675687" cy="338554"/>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1600" b="1" dirty="0">
                <a:solidFill>
                  <a:srgbClr val="FF0000"/>
                </a:solidFill>
              </a:rPr>
              <a:t>负载过程</a:t>
            </a:r>
            <a:r>
              <a:rPr lang="en-US" altLang="zh-CN" sz="1600" b="1" dirty="0">
                <a:solidFill>
                  <a:srgbClr val="002060"/>
                </a:solidFill>
              </a:rPr>
              <a:t>: </a:t>
            </a:r>
            <a:r>
              <a:rPr lang="en-US" altLang="zh-CN" sz="1600" dirty="0">
                <a:solidFill>
                  <a:srgbClr val="002060"/>
                </a:solidFill>
              </a:rPr>
              <a:t>G</a:t>
            </a:r>
            <a:r>
              <a:rPr lang="en-US" altLang="zh-CN" sz="1600" baseline="-25000" dirty="0">
                <a:solidFill>
                  <a:srgbClr val="002060"/>
                </a:solidFill>
              </a:rPr>
              <a:t>L</a:t>
            </a:r>
            <a:r>
              <a:rPr lang="en-US" altLang="zh-CN" sz="1600" dirty="0">
                <a:solidFill>
                  <a:srgbClr val="002060"/>
                </a:solidFill>
              </a:rPr>
              <a:t>(s)</a:t>
            </a:r>
            <a:r>
              <a:rPr lang="zh-CN" altLang="en-US" sz="1600" dirty="0">
                <a:solidFill>
                  <a:srgbClr val="002060"/>
                </a:solidFill>
              </a:rPr>
              <a:t>近似为一阶环节</a:t>
            </a:r>
            <a:r>
              <a:rPr lang="en-US" altLang="zh-CN" sz="1600" dirty="0">
                <a:solidFill>
                  <a:srgbClr val="002060"/>
                </a:solidFill>
              </a:rPr>
              <a:t>(</a:t>
            </a:r>
            <a:r>
              <a:rPr lang="el-GR" altLang="zh-CN" sz="1600" dirty="0">
                <a:solidFill>
                  <a:srgbClr val="002060"/>
                </a:solidFill>
                <a:cs typeface="Times New Roman" pitchFamily="18" charset="0"/>
              </a:rPr>
              <a:t>τ</a:t>
            </a:r>
            <a:r>
              <a:rPr lang="en-US" altLang="zh-CN" sz="1600" dirty="0">
                <a:solidFill>
                  <a:srgbClr val="002060"/>
                </a:solidFill>
                <a:cs typeface="Times New Roman" pitchFamily="18" charset="0"/>
              </a:rPr>
              <a:t>=5/(7+0.5)=0.67min,K=7/7.5</a:t>
            </a:r>
            <a:r>
              <a:rPr lang="en-US" altLang="zh-CN" sz="1600" dirty="0">
                <a:solidFill>
                  <a:srgbClr val="002060"/>
                </a:solidFill>
              </a:rPr>
              <a:t>)</a:t>
            </a:r>
          </a:p>
        </p:txBody>
      </p:sp>
      <p:sp>
        <p:nvSpPr>
          <p:cNvPr id="63497" name="Text Box 37"/>
          <p:cNvSpPr txBox="1">
            <a:spLocks noChangeArrowheads="1"/>
          </p:cNvSpPr>
          <p:nvPr/>
        </p:nvSpPr>
        <p:spPr bwMode="auto">
          <a:xfrm>
            <a:off x="466972" y="5928650"/>
            <a:ext cx="6911975" cy="338554"/>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1600" b="1" dirty="0">
                <a:solidFill>
                  <a:srgbClr val="FF0000"/>
                </a:solidFill>
              </a:rPr>
              <a:t>控制过程</a:t>
            </a:r>
            <a:r>
              <a:rPr lang="en-US" altLang="zh-CN" sz="1600" b="1" dirty="0" smtClean="0">
                <a:solidFill>
                  <a:srgbClr val="FF0000"/>
                </a:solidFill>
              </a:rPr>
              <a:t>:  </a:t>
            </a:r>
            <a:r>
              <a:rPr lang="en-US" altLang="zh-CN" sz="1600" dirty="0" err="1" smtClean="0">
                <a:solidFill>
                  <a:srgbClr val="002060"/>
                </a:solidFill>
              </a:rPr>
              <a:t>G</a:t>
            </a:r>
            <a:r>
              <a:rPr lang="en-US" altLang="zh-CN" sz="1600" baseline="-25000" dirty="0" err="1" smtClean="0">
                <a:solidFill>
                  <a:srgbClr val="002060"/>
                </a:solidFill>
              </a:rPr>
              <a:t>p</a:t>
            </a:r>
            <a:r>
              <a:rPr lang="en-US" altLang="zh-CN" sz="1600" dirty="0" smtClean="0">
                <a:solidFill>
                  <a:srgbClr val="002060"/>
                </a:solidFill>
              </a:rPr>
              <a:t>(s</a:t>
            </a:r>
            <a:r>
              <a:rPr lang="en-US" altLang="zh-CN" sz="1600" dirty="0">
                <a:solidFill>
                  <a:srgbClr val="002060"/>
                </a:solidFill>
              </a:rPr>
              <a:t>)</a:t>
            </a:r>
            <a:r>
              <a:rPr lang="zh-CN" altLang="en-US" sz="1600" dirty="0">
                <a:solidFill>
                  <a:srgbClr val="002060"/>
                </a:solidFill>
              </a:rPr>
              <a:t>近似为一阶环节</a:t>
            </a:r>
          </a:p>
        </p:txBody>
      </p:sp>
      <mc:AlternateContent xmlns:mc="http://schemas.openxmlformats.org/markup-compatibility/2006" xmlns:a14="http://schemas.microsoft.com/office/drawing/2010/main">
        <mc:Choice Requires="a14">
          <p:sp>
            <p:nvSpPr>
              <p:cNvPr id="2" name="文本框 1"/>
              <p:cNvSpPr txBox="1"/>
              <p:nvPr/>
            </p:nvSpPr>
            <p:spPr>
              <a:xfrm>
                <a:off x="4374811" y="779239"/>
                <a:ext cx="2650405" cy="6018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rgbClr val="002060"/>
                          </a:solidFill>
                          <a:latin typeface="Cambria Math" panose="02040503050406030204" pitchFamily="18" charset="0"/>
                        </a:rPr>
                        <m:t>20∗</m:t>
                      </m:r>
                      <m:sSup>
                        <m:sSupPr>
                          <m:ctrlPr>
                            <a:rPr lang="en-US" altLang="zh-CN" sz="1600" b="0" i="1" smtClean="0">
                              <a:solidFill>
                                <a:srgbClr val="002060"/>
                              </a:solidFill>
                              <a:latin typeface="Cambria Math" panose="02040503050406030204" pitchFamily="18" charset="0"/>
                            </a:rPr>
                          </m:ctrlPr>
                        </m:sSupPr>
                        <m:e>
                          <m:d>
                            <m:dPr>
                              <m:ctrlPr>
                                <a:rPr lang="en-US" altLang="zh-CN" sz="1600" b="0" i="1" smtClean="0">
                                  <a:solidFill>
                                    <a:srgbClr val="002060"/>
                                  </a:solidFill>
                                  <a:latin typeface="Cambria Math" panose="02040503050406030204" pitchFamily="18" charset="0"/>
                                </a:rPr>
                              </m:ctrlPr>
                            </m:dPr>
                            <m:e>
                              <m:f>
                                <m:fPr>
                                  <m:ctrlPr>
                                    <a:rPr lang="en-US" altLang="zh-CN" sz="1600" b="0" i="1" smtClean="0">
                                      <a:solidFill>
                                        <a:srgbClr val="002060"/>
                                      </a:solidFill>
                                      <a:latin typeface="Cambria Math" panose="02040503050406030204" pitchFamily="18" charset="0"/>
                                    </a:rPr>
                                  </m:ctrlPr>
                                </m:fPr>
                                <m:num>
                                  <m:r>
                                    <a:rPr lang="en-US" altLang="zh-CN" sz="1600" b="0" i="1" smtClean="0">
                                      <a:solidFill>
                                        <a:srgbClr val="002060"/>
                                      </a:solidFill>
                                      <a:latin typeface="Cambria Math" panose="02040503050406030204" pitchFamily="18" charset="0"/>
                                    </a:rPr>
                                    <m:t>0.5</m:t>
                                  </m:r>
                                </m:num>
                                <m:den>
                                  <m:r>
                                    <a:rPr lang="en-US" altLang="zh-CN" sz="1600" b="0" i="1" smtClean="0">
                                      <a:solidFill>
                                        <a:srgbClr val="002060"/>
                                      </a:solidFill>
                                      <a:latin typeface="Cambria Math" panose="02040503050406030204" pitchFamily="18" charset="0"/>
                                    </a:rPr>
                                    <m:t>2</m:t>
                                  </m:r>
                                </m:den>
                              </m:f>
                            </m:e>
                          </m:d>
                        </m:e>
                        <m:sup>
                          <m:r>
                            <a:rPr lang="en-US" altLang="zh-CN" sz="1600" b="0" i="1" smtClean="0">
                              <a:solidFill>
                                <a:srgbClr val="002060"/>
                              </a:solidFill>
                              <a:latin typeface="Cambria Math" panose="02040503050406030204" pitchFamily="18" charset="0"/>
                            </a:rPr>
                            <m:t>2</m:t>
                          </m:r>
                        </m:sup>
                      </m:sSup>
                      <m:r>
                        <a:rPr lang="en-US" altLang="zh-CN" sz="1600" b="0" i="1" smtClean="0">
                          <a:solidFill>
                            <a:srgbClr val="002060"/>
                          </a:solidFill>
                          <a:latin typeface="Cambria Math" panose="02040503050406030204" pitchFamily="18" charset="0"/>
                        </a:rPr>
                        <m:t>/(7+0.5)</m:t>
                      </m:r>
                      <m:r>
                        <a:rPr lang="en-US" altLang="zh-CN" sz="1600" b="0" i="1" smtClean="0">
                          <a:solidFill>
                            <a:srgbClr val="002060"/>
                          </a:solidFill>
                          <a:latin typeface="Cambria Math" panose="02040503050406030204" pitchFamily="18" charset="0"/>
                          <a:ea typeface="Cambria Math" panose="02040503050406030204" pitchFamily="18" charset="0"/>
                        </a:rPr>
                        <m:t>≈0.52</m:t>
                      </m:r>
                    </m:oMath>
                  </m:oMathPara>
                </a14:m>
                <a:endParaRPr lang="zh-CN" altLang="en-US" sz="1600" dirty="0">
                  <a:solidFill>
                    <a:srgbClr val="00206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74811" y="779239"/>
                <a:ext cx="2650405" cy="6018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2652866" y="1400707"/>
                <a:ext cx="1501629" cy="249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02060"/>
                              </a:solidFill>
                              <a:latin typeface="Cambria Math" panose="02040503050406030204" pitchFamily="18" charset="0"/>
                            </a:rPr>
                          </m:ctrlPr>
                        </m:sSubPr>
                        <m:e>
                          <m:r>
                            <a:rPr lang="en-US" altLang="zh-CN" sz="1600" b="0" i="1" smtClean="0">
                              <a:solidFill>
                                <a:srgbClr val="002060"/>
                              </a:solidFill>
                              <a:latin typeface="Cambria Math" panose="02040503050406030204" pitchFamily="18" charset="0"/>
                            </a:rPr>
                            <m:t>𝐺</m:t>
                          </m:r>
                        </m:e>
                        <m:sub>
                          <m:r>
                            <a:rPr lang="en-US" altLang="zh-CN" sz="1600" b="0" i="1" smtClean="0">
                              <a:solidFill>
                                <a:srgbClr val="002060"/>
                              </a:solidFill>
                              <a:latin typeface="Cambria Math" panose="02040503050406030204" pitchFamily="18" charset="0"/>
                            </a:rPr>
                            <m:t>𝑇𝐿</m:t>
                          </m:r>
                        </m:sub>
                      </m:sSub>
                      <m:d>
                        <m:dPr>
                          <m:ctrlPr>
                            <a:rPr lang="en-US" altLang="zh-CN" sz="1600" b="0" i="1" smtClean="0">
                              <a:solidFill>
                                <a:srgbClr val="002060"/>
                              </a:solidFill>
                              <a:latin typeface="Cambria Math" panose="02040503050406030204" pitchFamily="18" charset="0"/>
                            </a:rPr>
                          </m:ctrlPr>
                        </m:dPr>
                        <m:e>
                          <m:r>
                            <a:rPr lang="en-US" altLang="zh-CN" sz="1600" b="0" i="1" smtClean="0">
                              <a:solidFill>
                                <a:srgbClr val="002060"/>
                              </a:solidFill>
                              <a:latin typeface="Cambria Math" panose="02040503050406030204" pitchFamily="18" charset="0"/>
                            </a:rPr>
                            <m:t>𝑠</m:t>
                          </m:r>
                        </m:e>
                      </m:d>
                      <m:r>
                        <a:rPr lang="en-US" altLang="zh-CN" sz="1600" b="0" i="1" smtClean="0">
                          <a:solidFill>
                            <a:srgbClr val="002060"/>
                          </a:solidFill>
                          <a:latin typeface="Cambria Math" panose="02040503050406030204" pitchFamily="18" charset="0"/>
                        </a:rPr>
                        <m:t>=</m:t>
                      </m:r>
                      <m:sSup>
                        <m:sSupPr>
                          <m:ctrlPr>
                            <a:rPr lang="en-US" altLang="zh-CN" sz="1600" b="0" i="1" smtClean="0">
                              <a:solidFill>
                                <a:srgbClr val="002060"/>
                              </a:solidFill>
                              <a:latin typeface="Cambria Math" panose="02040503050406030204" pitchFamily="18" charset="0"/>
                            </a:rPr>
                          </m:ctrlPr>
                        </m:sSupPr>
                        <m:e>
                          <m:r>
                            <a:rPr lang="en-US" altLang="zh-CN" sz="1600" b="0" i="1" smtClean="0">
                              <a:solidFill>
                                <a:srgbClr val="002060"/>
                              </a:solidFill>
                              <a:latin typeface="Cambria Math" panose="02040503050406030204" pitchFamily="18" charset="0"/>
                            </a:rPr>
                            <m:t>𝑒</m:t>
                          </m:r>
                        </m:e>
                        <m:sup>
                          <m:r>
                            <a:rPr lang="en-US" altLang="zh-CN" sz="1600" b="0" i="1" smtClean="0">
                              <a:solidFill>
                                <a:srgbClr val="002060"/>
                              </a:solidFill>
                              <a:latin typeface="Cambria Math" panose="02040503050406030204" pitchFamily="18" charset="0"/>
                            </a:rPr>
                            <m:t>−0.52</m:t>
                          </m:r>
                          <m:r>
                            <a:rPr lang="en-US" altLang="zh-CN" sz="1600" b="0" i="1" smtClean="0">
                              <a:solidFill>
                                <a:srgbClr val="002060"/>
                              </a:solidFill>
                              <a:latin typeface="Cambria Math" panose="02040503050406030204" pitchFamily="18" charset="0"/>
                            </a:rPr>
                            <m:t>𝑠</m:t>
                          </m:r>
                        </m:sup>
                      </m:sSup>
                    </m:oMath>
                  </m:oMathPara>
                </a14:m>
                <a:endParaRPr lang="zh-CN" altLang="en-US" sz="1600" dirty="0">
                  <a:solidFill>
                    <a:srgbClr val="00206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652866" y="1400707"/>
                <a:ext cx="1501629" cy="249043"/>
              </a:xfrm>
              <a:prstGeom prst="rect">
                <a:avLst/>
              </a:prstGeom>
              <a:blipFill>
                <a:blip r:embed="rId3"/>
                <a:stretch>
                  <a:fillRect l="-2429" r="-405" b="-170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52866" y="2278642"/>
                <a:ext cx="2752740" cy="462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02060"/>
                              </a:solidFill>
                              <a:latin typeface="Cambria Math" panose="02040503050406030204" pitchFamily="18" charset="0"/>
                            </a:rPr>
                          </m:ctrlPr>
                        </m:sSubPr>
                        <m:e>
                          <m:r>
                            <a:rPr lang="en-US" altLang="zh-CN" sz="1600" b="0" i="1" smtClean="0">
                              <a:solidFill>
                                <a:srgbClr val="002060"/>
                              </a:solidFill>
                              <a:latin typeface="Cambria Math" panose="02040503050406030204" pitchFamily="18" charset="0"/>
                            </a:rPr>
                            <m:t>𝐺</m:t>
                          </m:r>
                        </m:e>
                        <m:sub>
                          <m:r>
                            <a:rPr lang="en-US" altLang="zh-CN" sz="1600" b="0" i="1" smtClean="0">
                              <a:solidFill>
                                <a:srgbClr val="002060"/>
                              </a:solidFill>
                              <a:latin typeface="Cambria Math" panose="02040503050406030204" pitchFamily="18" charset="0"/>
                            </a:rPr>
                            <m:t>𝑚</m:t>
                          </m:r>
                        </m:sub>
                      </m:sSub>
                      <m:d>
                        <m:dPr>
                          <m:ctrlPr>
                            <a:rPr lang="en-US" altLang="zh-CN" sz="1600" b="0" i="1" smtClean="0">
                              <a:solidFill>
                                <a:srgbClr val="002060"/>
                              </a:solidFill>
                              <a:latin typeface="Cambria Math" panose="02040503050406030204" pitchFamily="18" charset="0"/>
                            </a:rPr>
                          </m:ctrlPr>
                        </m:dPr>
                        <m:e>
                          <m:r>
                            <a:rPr lang="en-US" altLang="zh-CN" sz="1600" b="0" i="1" smtClean="0">
                              <a:solidFill>
                                <a:srgbClr val="002060"/>
                              </a:solidFill>
                              <a:latin typeface="Cambria Math" panose="02040503050406030204" pitchFamily="18" charset="0"/>
                            </a:rPr>
                            <m:t>𝑠</m:t>
                          </m:r>
                        </m:e>
                      </m:d>
                      <m:r>
                        <a:rPr lang="en-US" altLang="zh-CN" sz="1600" b="0" i="1" smtClean="0">
                          <a:solidFill>
                            <a:srgbClr val="002060"/>
                          </a:solidFill>
                          <a:latin typeface="Cambria Math" panose="02040503050406030204" pitchFamily="18" charset="0"/>
                        </a:rPr>
                        <m:t>=</m:t>
                      </m:r>
                      <m:sSub>
                        <m:sSubPr>
                          <m:ctrlPr>
                            <a:rPr lang="en-US" altLang="zh-CN" sz="1600" b="0" i="1" smtClean="0">
                              <a:solidFill>
                                <a:srgbClr val="002060"/>
                              </a:solidFill>
                              <a:latin typeface="Cambria Math" panose="02040503050406030204" pitchFamily="18" charset="0"/>
                            </a:rPr>
                          </m:ctrlPr>
                        </m:sSubPr>
                        <m:e>
                          <m:r>
                            <a:rPr lang="en-US" altLang="zh-CN" sz="1600" b="0" i="1" smtClean="0">
                              <a:solidFill>
                                <a:srgbClr val="002060"/>
                              </a:solidFill>
                              <a:latin typeface="Cambria Math" panose="02040503050406030204" pitchFamily="18" charset="0"/>
                            </a:rPr>
                            <m:t>𝐾</m:t>
                          </m:r>
                        </m:e>
                        <m:sub>
                          <m:r>
                            <a:rPr lang="en-US" altLang="zh-CN" sz="1600" b="0" i="1" smtClean="0">
                              <a:solidFill>
                                <a:srgbClr val="002060"/>
                              </a:solidFill>
                              <a:latin typeface="Cambria Math" panose="02040503050406030204" pitchFamily="18" charset="0"/>
                            </a:rPr>
                            <m:t>𝑚</m:t>
                          </m:r>
                        </m:sub>
                      </m:sSub>
                      <m:r>
                        <a:rPr lang="en-US" altLang="zh-CN" sz="1600" b="0" i="1" smtClean="0">
                          <a:solidFill>
                            <a:srgbClr val="002060"/>
                          </a:solidFill>
                          <a:latin typeface="Cambria Math" panose="02040503050406030204" pitchFamily="18" charset="0"/>
                        </a:rPr>
                        <m:t>=</m:t>
                      </m:r>
                      <m:f>
                        <m:fPr>
                          <m:ctrlPr>
                            <a:rPr lang="en-US" altLang="zh-CN" sz="1600" b="0" i="1" smtClean="0">
                              <a:solidFill>
                                <a:srgbClr val="002060"/>
                              </a:solidFill>
                              <a:latin typeface="Cambria Math" panose="02040503050406030204" pitchFamily="18" charset="0"/>
                            </a:rPr>
                          </m:ctrlPr>
                        </m:fPr>
                        <m:num>
                          <m:r>
                            <a:rPr lang="en-US" altLang="zh-CN" sz="1600" b="0" i="1" smtClean="0">
                              <a:solidFill>
                                <a:srgbClr val="002060"/>
                              </a:solidFill>
                              <a:latin typeface="Cambria Math" panose="02040503050406030204" pitchFamily="18" charset="0"/>
                            </a:rPr>
                            <m:t>20−4</m:t>
                          </m:r>
                        </m:num>
                        <m:den>
                          <m:r>
                            <a:rPr lang="en-US" altLang="zh-CN" sz="1600" b="0" i="1" smtClean="0">
                              <a:solidFill>
                                <a:srgbClr val="002060"/>
                              </a:solidFill>
                              <a:latin typeface="Cambria Math" panose="02040503050406030204" pitchFamily="18" charset="0"/>
                            </a:rPr>
                            <m:t>200−0</m:t>
                          </m:r>
                        </m:den>
                      </m:f>
                      <m:r>
                        <a:rPr lang="en-US" altLang="zh-CN" sz="1600" b="0" i="1" smtClean="0">
                          <a:solidFill>
                            <a:srgbClr val="002060"/>
                          </a:solidFill>
                          <a:latin typeface="Cambria Math" panose="02040503050406030204" pitchFamily="18" charset="0"/>
                        </a:rPr>
                        <m:t>=0.08</m:t>
                      </m:r>
                    </m:oMath>
                  </m:oMathPara>
                </a14:m>
                <a:endParaRPr lang="zh-CN" altLang="en-US" sz="1600" dirty="0">
                  <a:solidFill>
                    <a:srgbClr val="00206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652866" y="2278642"/>
                <a:ext cx="2752740" cy="46262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698206" y="3206265"/>
                <a:ext cx="2035173" cy="559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𝐾</m:t>
                          </m:r>
                        </m:e>
                        <m:sub>
                          <m:r>
                            <a:rPr lang="en-US" altLang="zh-CN" sz="1600" b="0" i="1" smtClean="0">
                              <a:solidFill>
                                <a:srgbClr val="002060"/>
                              </a:solidFill>
                              <a:latin typeface="Cambria Math" panose="02040503050406030204" pitchFamily="18" charset="0"/>
                            </a:rPr>
                            <m:t>𝐼𝑃</m:t>
                          </m:r>
                        </m:sub>
                      </m:sSub>
                      <m:r>
                        <a:rPr lang="en-US" altLang="zh-CN" sz="1600" i="1">
                          <a:solidFill>
                            <a:srgbClr val="002060"/>
                          </a:solidFill>
                          <a:latin typeface="Cambria Math" panose="02040503050406030204" pitchFamily="18" charset="0"/>
                        </a:rPr>
                        <m:t>=</m:t>
                      </m:r>
                      <m:f>
                        <m:fPr>
                          <m:ctrlPr>
                            <a:rPr lang="en-US" altLang="zh-CN" sz="1600" i="1">
                              <a:solidFill>
                                <a:srgbClr val="002060"/>
                              </a:solidFill>
                              <a:latin typeface="Cambria Math" panose="02040503050406030204" pitchFamily="18" charset="0"/>
                            </a:rPr>
                          </m:ctrlPr>
                        </m:fPr>
                        <m:num>
                          <m:r>
                            <a:rPr lang="en-US" altLang="zh-CN" sz="1600" b="0" i="1" smtClean="0">
                              <a:solidFill>
                                <a:srgbClr val="002060"/>
                              </a:solidFill>
                              <a:latin typeface="Cambria Math" panose="02040503050406030204" pitchFamily="18" charset="0"/>
                            </a:rPr>
                            <m:t>15</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3</m:t>
                          </m:r>
                        </m:num>
                        <m:den>
                          <m:r>
                            <a:rPr lang="en-US" altLang="zh-CN" sz="1600" i="1">
                              <a:solidFill>
                                <a:srgbClr val="002060"/>
                              </a:solidFill>
                              <a:latin typeface="Cambria Math" panose="02040503050406030204" pitchFamily="18" charset="0"/>
                            </a:rPr>
                            <m:t>20−</m:t>
                          </m:r>
                          <m:r>
                            <a:rPr lang="en-US" altLang="zh-CN" sz="1600" b="0" i="1" smtClean="0">
                              <a:solidFill>
                                <a:srgbClr val="002060"/>
                              </a:solidFill>
                              <a:latin typeface="Cambria Math" panose="02040503050406030204" pitchFamily="18" charset="0"/>
                            </a:rPr>
                            <m:t>4</m:t>
                          </m:r>
                        </m:den>
                      </m:f>
                      <m:r>
                        <a:rPr lang="en-US" altLang="zh-CN" sz="1600" i="1">
                          <a:solidFill>
                            <a:srgbClr val="002060"/>
                          </a:solidFill>
                          <a:latin typeface="Cambria Math" panose="02040503050406030204" pitchFamily="18" charset="0"/>
                        </a:rPr>
                        <m:t>=0.</m:t>
                      </m:r>
                      <m:r>
                        <a:rPr lang="en-US" altLang="zh-CN" sz="1600" b="0" i="1" smtClean="0">
                          <a:solidFill>
                            <a:srgbClr val="002060"/>
                          </a:solidFill>
                          <a:latin typeface="Cambria Math" panose="02040503050406030204" pitchFamily="18" charset="0"/>
                        </a:rPr>
                        <m:t>75</m:t>
                      </m:r>
                    </m:oMath>
                  </m:oMathPara>
                </a14:m>
                <a:endParaRPr lang="zh-CN" altLang="en-US" sz="1600" dirty="0">
                  <a:solidFill>
                    <a:srgbClr val="00206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2698206" y="3206265"/>
                <a:ext cx="2035173" cy="55996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52866" y="3990918"/>
                <a:ext cx="2632516" cy="596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𝐺</m:t>
                          </m:r>
                        </m:e>
                        <m:sub>
                          <m:r>
                            <a:rPr lang="en-US" altLang="zh-CN" sz="1600" b="0" i="1" smtClean="0">
                              <a:solidFill>
                                <a:srgbClr val="002060"/>
                              </a:solidFill>
                              <a:latin typeface="Cambria Math" panose="02040503050406030204" pitchFamily="18" charset="0"/>
                            </a:rPr>
                            <m:t>𝑣</m:t>
                          </m:r>
                        </m:sub>
                      </m:sSub>
                      <m:d>
                        <m:dPr>
                          <m:ctrlPr>
                            <a:rPr lang="en-US" altLang="zh-CN" sz="1600" i="1">
                              <a:solidFill>
                                <a:srgbClr val="002060"/>
                              </a:solidFill>
                              <a:latin typeface="Cambria Math" panose="02040503050406030204" pitchFamily="18" charset="0"/>
                            </a:rPr>
                          </m:ctrlPr>
                        </m:dPr>
                        <m:e>
                          <m:r>
                            <a:rPr lang="en-US" altLang="zh-CN" sz="1600" i="1">
                              <a:solidFill>
                                <a:srgbClr val="002060"/>
                              </a:solidFill>
                              <a:latin typeface="Cambria Math" panose="02040503050406030204" pitchFamily="18" charset="0"/>
                            </a:rPr>
                            <m:t>𝑠</m:t>
                          </m:r>
                        </m:e>
                      </m:d>
                      <m:r>
                        <a:rPr lang="en-US" altLang="zh-CN" sz="1600" i="1">
                          <a:solidFill>
                            <a:srgbClr val="002060"/>
                          </a:solidFill>
                          <a:latin typeface="Cambria Math" panose="02040503050406030204" pitchFamily="18" charset="0"/>
                        </a:rPr>
                        <m:t>=</m:t>
                      </m:r>
                      <m:f>
                        <m:fPr>
                          <m:ctrlPr>
                            <a:rPr lang="en-US" altLang="zh-CN" sz="1600" i="1">
                              <a:solidFill>
                                <a:srgbClr val="002060"/>
                              </a:solidFill>
                              <a:latin typeface="Cambria Math" panose="02040503050406030204" pitchFamily="18" charset="0"/>
                            </a:rPr>
                          </m:ctrlPr>
                        </m:fPr>
                        <m:num>
                          <m:sSub>
                            <m:sSubPr>
                              <m:ctrlPr>
                                <a:rPr lang="en-US" altLang="zh-CN" sz="1600" i="1" smtClean="0">
                                  <a:solidFill>
                                    <a:srgbClr val="002060"/>
                                  </a:solidFill>
                                  <a:latin typeface="Cambria Math" panose="02040503050406030204" pitchFamily="18" charset="0"/>
                                </a:rPr>
                              </m:ctrlPr>
                            </m:sSubPr>
                            <m:e>
                              <m:r>
                                <a:rPr lang="en-US" altLang="zh-CN" sz="1600" b="0" i="1" smtClean="0">
                                  <a:solidFill>
                                    <a:srgbClr val="002060"/>
                                  </a:solidFill>
                                  <a:latin typeface="Cambria Math" panose="02040503050406030204" pitchFamily="18" charset="0"/>
                                </a:rPr>
                                <m:t>𝐾</m:t>
                              </m:r>
                            </m:e>
                            <m:sub>
                              <m:r>
                                <a:rPr lang="en-US" altLang="zh-CN" sz="1600" b="0" i="1" smtClean="0">
                                  <a:solidFill>
                                    <a:srgbClr val="002060"/>
                                  </a:solidFill>
                                  <a:latin typeface="Cambria Math" panose="02040503050406030204" pitchFamily="18" charset="0"/>
                                </a:rPr>
                                <m:t>𝑣</m:t>
                              </m:r>
                            </m:sub>
                          </m:sSub>
                        </m:num>
                        <m:den>
                          <m:sSub>
                            <m:sSubPr>
                              <m:ctrlPr>
                                <a:rPr lang="en-US" altLang="zh-CN" sz="1600" i="1" smtClean="0">
                                  <a:solidFill>
                                    <a:srgbClr val="002060"/>
                                  </a:solidFill>
                                  <a:latin typeface="Cambria Math" panose="02040503050406030204" pitchFamily="18" charset="0"/>
                                </a:rPr>
                              </m:ctrlPr>
                            </m:sSubPr>
                            <m:e>
                              <m:r>
                                <a:rPr lang="zh-CN" altLang="en-US" sz="1600" i="1" smtClean="0">
                                  <a:solidFill>
                                    <a:srgbClr val="002060"/>
                                  </a:solidFill>
                                  <a:latin typeface="Cambria Math" panose="02040503050406030204" pitchFamily="18" charset="0"/>
                                </a:rPr>
                                <m:t>𝜏</m:t>
                              </m:r>
                            </m:e>
                            <m:sub>
                              <m:r>
                                <a:rPr lang="en-US" altLang="zh-CN" sz="1600" b="0" i="1" smtClean="0">
                                  <a:solidFill>
                                    <a:srgbClr val="002060"/>
                                  </a:solidFill>
                                  <a:latin typeface="Cambria Math" panose="02040503050406030204" pitchFamily="18" charset="0"/>
                                </a:rPr>
                                <m:t>𝑣</m:t>
                              </m:r>
                            </m:sub>
                          </m:sSub>
                          <m:r>
                            <a:rPr lang="en-US" altLang="zh-CN" sz="1600" b="0" i="1" smtClean="0">
                              <a:solidFill>
                                <a:srgbClr val="002060"/>
                              </a:solidFill>
                              <a:latin typeface="Cambria Math" panose="02040503050406030204" pitchFamily="18" charset="0"/>
                            </a:rPr>
                            <m:t>𝑠</m:t>
                          </m:r>
                          <m:r>
                            <a:rPr lang="en-US" altLang="zh-CN" sz="1600" b="0" i="1" smtClean="0">
                              <a:solidFill>
                                <a:srgbClr val="002060"/>
                              </a:solidFill>
                              <a:latin typeface="Cambria Math" panose="02040503050406030204" pitchFamily="18" charset="0"/>
                            </a:rPr>
                            <m:t>+1</m:t>
                          </m:r>
                        </m:den>
                      </m:f>
                      <m:r>
                        <a:rPr lang="en-US" altLang="zh-CN" sz="1600" i="1">
                          <a:solidFill>
                            <a:srgbClr val="002060"/>
                          </a:solidFill>
                          <a:latin typeface="Cambria Math" panose="02040503050406030204" pitchFamily="18" charset="0"/>
                        </a:rPr>
                        <m:t>=</m:t>
                      </m:r>
                      <m:f>
                        <m:fPr>
                          <m:ctrlPr>
                            <a:rPr lang="en-US" altLang="zh-CN" sz="1600" i="1">
                              <a:solidFill>
                                <a:srgbClr val="002060"/>
                              </a:solidFill>
                              <a:latin typeface="Cambria Math" panose="02040503050406030204" pitchFamily="18" charset="0"/>
                            </a:rPr>
                          </m:ctrlPr>
                        </m:fPr>
                        <m:num>
                          <m:r>
                            <a:rPr lang="en-US" altLang="zh-CN" sz="1600" b="0" i="1" smtClean="0">
                              <a:solidFill>
                                <a:srgbClr val="002060"/>
                              </a:solidFill>
                              <a:latin typeface="Cambria Math" panose="02040503050406030204" pitchFamily="18" charset="0"/>
                            </a:rPr>
                            <m:t>0.082</m:t>
                          </m:r>
                        </m:num>
                        <m:den>
                          <m:r>
                            <a:rPr lang="en-US" altLang="zh-CN" sz="1600" b="0" i="1" smtClean="0">
                              <a:solidFill>
                                <a:srgbClr val="002060"/>
                              </a:solidFill>
                              <a:latin typeface="Cambria Math" panose="02040503050406030204" pitchFamily="18" charset="0"/>
                            </a:rPr>
                            <m:t>0.2</m:t>
                          </m:r>
                          <m:r>
                            <a:rPr lang="en-US" altLang="zh-CN" sz="1600" i="1">
                              <a:solidFill>
                                <a:srgbClr val="002060"/>
                              </a:solidFill>
                              <a:latin typeface="Cambria Math" panose="02040503050406030204" pitchFamily="18" charset="0"/>
                            </a:rPr>
                            <m:t>𝑠</m:t>
                          </m:r>
                          <m:r>
                            <a:rPr lang="en-US" altLang="zh-CN" sz="1600" i="1">
                              <a:solidFill>
                                <a:srgbClr val="002060"/>
                              </a:solidFill>
                              <a:latin typeface="Cambria Math" panose="02040503050406030204" pitchFamily="18" charset="0"/>
                            </a:rPr>
                            <m:t>+1</m:t>
                          </m:r>
                        </m:den>
                      </m:f>
                    </m:oMath>
                  </m:oMathPara>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2652866" y="3990918"/>
                <a:ext cx="2632516" cy="59644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698206" y="5225698"/>
                <a:ext cx="1831912"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𝐺</m:t>
                          </m:r>
                        </m:e>
                        <m:sub>
                          <m:r>
                            <a:rPr lang="en-US" altLang="zh-CN" sz="1600" b="0" i="1" smtClean="0">
                              <a:solidFill>
                                <a:srgbClr val="002060"/>
                              </a:solidFill>
                              <a:latin typeface="Cambria Math" panose="02040503050406030204" pitchFamily="18" charset="0"/>
                            </a:rPr>
                            <m:t>𝐿</m:t>
                          </m:r>
                        </m:sub>
                      </m:sSub>
                      <m:d>
                        <m:dPr>
                          <m:ctrlPr>
                            <a:rPr lang="en-US" altLang="zh-CN" sz="1600" i="1">
                              <a:solidFill>
                                <a:srgbClr val="002060"/>
                              </a:solidFill>
                              <a:latin typeface="Cambria Math" panose="02040503050406030204" pitchFamily="18" charset="0"/>
                            </a:rPr>
                          </m:ctrlPr>
                        </m:dPr>
                        <m:e>
                          <m:r>
                            <a:rPr lang="en-US" altLang="zh-CN" sz="1600" i="1">
                              <a:solidFill>
                                <a:srgbClr val="002060"/>
                              </a:solidFill>
                              <a:latin typeface="Cambria Math" panose="02040503050406030204" pitchFamily="18" charset="0"/>
                            </a:rPr>
                            <m:t>𝑠</m:t>
                          </m:r>
                        </m:e>
                      </m:d>
                      <m:r>
                        <a:rPr lang="en-US" altLang="zh-CN" sz="1600" i="1">
                          <a:solidFill>
                            <a:srgbClr val="002060"/>
                          </a:solidFill>
                          <a:latin typeface="Cambria Math" panose="02040503050406030204" pitchFamily="18" charset="0"/>
                        </a:rPr>
                        <m:t>=</m:t>
                      </m:r>
                      <m:f>
                        <m:fPr>
                          <m:ctrlPr>
                            <a:rPr lang="en-US" altLang="zh-CN" sz="1600" i="1">
                              <a:solidFill>
                                <a:srgbClr val="002060"/>
                              </a:solidFill>
                              <a:latin typeface="Cambria Math" panose="02040503050406030204" pitchFamily="18" charset="0"/>
                            </a:rPr>
                          </m:ctrlPr>
                        </m:fPr>
                        <m:num>
                          <m:r>
                            <a:rPr lang="en-US" altLang="zh-CN" sz="1600" i="1">
                              <a:solidFill>
                                <a:srgbClr val="002060"/>
                              </a:solidFill>
                              <a:latin typeface="Cambria Math" panose="02040503050406030204" pitchFamily="18" charset="0"/>
                            </a:rPr>
                            <m:t>0.</m:t>
                          </m:r>
                          <m:r>
                            <a:rPr lang="en-US" altLang="zh-CN" sz="1600" b="0" i="1" smtClean="0">
                              <a:solidFill>
                                <a:srgbClr val="002060"/>
                              </a:solidFill>
                              <a:latin typeface="Cambria Math" panose="02040503050406030204" pitchFamily="18" charset="0"/>
                            </a:rPr>
                            <m:t>93</m:t>
                          </m:r>
                        </m:num>
                        <m:den>
                          <m:r>
                            <a:rPr lang="en-US" altLang="zh-CN" sz="1600" i="1">
                              <a:solidFill>
                                <a:srgbClr val="002060"/>
                              </a:solidFill>
                              <a:latin typeface="Cambria Math" panose="02040503050406030204" pitchFamily="18" charset="0"/>
                            </a:rPr>
                            <m:t>0.</m:t>
                          </m:r>
                          <m:r>
                            <a:rPr lang="en-US" altLang="zh-CN" sz="1600" b="0" i="1" smtClean="0">
                              <a:solidFill>
                                <a:srgbClr val="002060"/>
                              </a:solidFill>
                              <a:latin typeface="Cambria Math" panose="02040503050406030204" pitchFamily="18" charset="0"/>
                            </a:rPr>
                            <m:t>67</m:t>
                          </m:r>
                          <m:r>
                            <a:rPr lang="en-US" altLang="zh-CN" sz="1600" i="1">
                              <a:solidFill>
                                <a:srgbClr val="002060"/>
                              </a:solidFill>
                              <a:latin typeface="Cambria Math" panose="02040503050406030204" pitchFamily="18" charset="0"/>
                            </a:rPr>
                            <m:t>𝑠</m:t>
                          </m:r>
                          <m:r>
                            <a:rPr lang="en-US" altLang="zh-CN" sz="1600" i="1">
                              <a:solidFill>
                                <a:srgbClr val="002060"/>
                              </a:solidFill>
                              <a:latin typeface="Cambria Math" panose="02040503050406030204" pitchFamily="18" charset="0"/>
                            </a:rPr>
                            <m:t>+1</m:t>
                          </m:r>
                        </m:den>
                      </m:f>
                    </m:oMath>
                  </m:oMathPara>
                </a14:m>
                <a:endParaRPr lang="zh-CN" alt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2698206" y="5225698"/>
                <a:ext cx="1831912" cy="5590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448854" y="5783148"/>
                <a:ext cx="1836528"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𝐺</m:t>
                          </m:r>
                        </m:e>
                        <m:sub>
                          <m:r>
                            <a:rPr lang="en-US" altLang="zh-CN" sz="1600" b="0" i="1" smtClean="0">
                              <a:solidFill>
                                <a:srgbClr val="002060"/>
                              </a:solidFill>
                              <a:latin typeface="Cambria Math" panose="02040503050406030204" pitchFamily="18" charset="0"/>
                            </a:rPr>
                            <m:t>𝑝</m:t>
                          </m:r>
                        </m:sub>
                      </m:sSub>
                      <m:d>
                        <m:dPr>
                          <m:ctrlPr>
                            <a:rPr lang="en-US" altLang="zh-CN" sz="1600" i="1">
                              <a:solidFill>
                                <a:srgbClr val="002060"/>
                              </a:solidFill>
                              <a:latin typeface="Cambria Math" panose="02040503050406030204" pitchFamily="18" charset="0"/>
                            </a:rPr>
                          </m:ctrlPr>
                        </m:dPr>
                        <m:e>
                          <m:r>
                            <a:rPr lang="en-US" altLang="zh-CN" sz="1600" i="1">
                              <a:solidFill>
                                <a:srgbClr val="002060"/>
                              </a:solidFill>
                              <a:latin typeface="Cambria Math" panose="02040503050406030204" pitchFamily="18" charset="0"/>
                            </a:rPr>
                            <m:t>𝑠</m:t>
                          </m:r>
                        </m:e>
                      </m:d>
                      <m:r>
                        <a:rPr lang="en-US" altLang="zh-CN" sz="1600" i="1">
                          <a:solidFill>
                            <a:srgbClr val="002060"/>
                          </a:solidFill>
                          <a:latin typeface="Cambria Math" panose="02040503050406030204" pitchFamily="18" charset="0"/>
                        </a:rPr>
                        <m:t>=</m:t>
                      </m:r>
                      <m:f>
                        <m:fPr>
                          <m:ctrlPr>
                            <a:rPr lang="en-US" altLang="zh-CN" sz="1600" i="1">
                              <a:solidFill>
                                <a:srgbClr val="002060"/>
                              </a:solidFill>
                              <a:latin typeface="Cambria Math" panose="02040503050406030204" pitchFamily="18" charset="0"/>
                            </a:rPr>
                          </m:ctrlPr>
                        </m:fPr>
                        <m:num>
                          <m:r>
                            <a:rPr lang="en-US" altLang="zh-CN" sz="1600" i="1">
                              <a:solidFill>
                                <a:srgbClr val="002060"/>
                              </a:solidFill>
                              <a:latin typeface="Cambria Math" panose="02040503050406030204" pitchFamily="18" charset="0"/>
                            </a:rPr>
                            <m:t>93</m:t>
                          </m:r>
                          <m:r>
                            <a:rPr lang="en-US" altLang="zh-CN" sz="1600" b="0" i="1" smtClean="0">
                              <a:solidFill>
                                <a:srgbClr val="002060"/>
                              </a:solidFill>
                              <a:latin typeface="Cambria Math" panose="02040503050406030204" pitchFamily="18" charset="0"/>
                            </a:rPr>
                            <m:t>.3</m:t>
                          </m:r>
                        </m:num>
                        <m:den>
                          <m:r>
                            <a:rPr lang="en-US" altLang="zh-CN" sz="1600" i="1">
                              <a:solidFill>
                                <a:srgbClr val="002060"/>
                              </a:solidFill>
                              <a:latin typeface="Cambria Math" panose="02040503050406030204" pitchFamily="18" charset="0"/>
                            </a:rPr>
                            <m:t>0.67</m:t>
                          </m:r>
                          <m:r>
                            <a:rPr lang="en-US" altLang="zh-CN" sz="1600" i="1">
                              <a:solidFill>
                                <a:srgbClr val="002060"/>
                              </a:solidFill>
                              <a:latin typeface="Cambria Math" panose="02040503050406030204" pitchFamily="18" charset="0"/>
                            </a:rPr>
                            <m:t>𝑠</m:t>
                          </m:r>
                          <m:r>
                            <a:rPr lang="en-US" altLang="zh-CN" sz="1600" i="1">
                              <a:solidFill>
                                <a:srgbClr val="002060"/>
                              </a:solidFill>
                              <a:latin typeface="Cambria Math" panose="02040503050406030204" pitchFamily="18" charset="0"/>
                            </a:rPr>
                            <m:t>+1</m:t>
                          </m:r>
                        </m:den>
                      </m:f>
                    </m:oMath>
                  </m:oMathPara>
                </a14:m>
                <a:endParaRPr lang="zh-CN"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3448854" y="5783148"/>
                <a:ext cx="1836528" cy="559064"/>
              </a:xfrm>
              <a:prstGeom prst="rect">
                <a:avLst/>
              </a:prstGeom>
              <a:blipFill>
                <a:blip r:embed="rId8"/>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500438"/>
            <a:ext cx="8172450"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40226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Line 6"/>
          <p:cNvSpPr>
            <a:spLocks noChangeShapeType="1"/>
          </p:cNvSpPr>
          <p:nvPr/>
        </p:nvSpPr>
        <p:spPr bwMode="auto">
          <a:xfrm flipV="1">
            <a:off x="3276600" y="3141663"/>
            <a:ext cx="431800" cy="1439862"/>
          </a:xfrm>
          <a:prstGeom prst="line">
            <a:avLst/>
          </a:prstGeom>
          <a:noFill/>
          <a:ln w="38100" cap="sq">
            <a:solidFill>
              <a:schemeClr val="hlink"/>
            </a:solidFill>
            <a:miter lim="800000"/>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6"/>
          <p:cNvSpPr txBox="1">
            <a:spLocks noChangeArrowheads="1"/>
          </p:cNvSpPr>
          <p:nvPr/>
        </p:nvSpPr>
        <p:spPr bwMode="auto">
          <a:xfrm>
            <a:off x="3059931" y="620688"/>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dirty="0">
                <a:solidFill>
                  <a:srgbClr val="C00000"/>
                </a:solidFill>
                <a:latin typeface="+mn-ea"/>
                <a:ea typeface="+mn-ea"/>
              </a:rPr>
              <a:t>系统响应曲线</a:t>
            </a:r>
          </a:p>
        </p:txBody>
      </p:sp>
      <p:sp>
        <p:nvSpPr>
          <p:cNvPr id="61443" name="Text Box 7"/>
          <p:cNvSpPr txBox="1">
            <a:spLocks noChangeArrowheads="1"/>
          </p:cNvSpPr>
          <p:nvPr/>
        </p:nvSpPr>
        <p:spPr bwMode="auto">
          <a:xfrm>
            <a:off x="395536" y="4592113"/>
            <a:ext cx="3960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dirty="0">
                <a:solidFill>
                  <a:srgbClr val="FF0000"/>
                </a:solidFill>
                <a:latin typeface="+mn-ea"/>
                <a:ea typeface="+mn-ea"/>
              </a:rPr>
              <a:t>1</a:t>
            </a:r>
            <a:r>
              <a:rPr lang="zh-CN" altLang="en-US" sz="2800" dirty="0">
                <a:solidFill>
                  <a:srgbClr val="FF0000"/>
                </a:solidFill>
                <a:latin typeface="+mn-ea"/>
                <a:ea typeface="+mn-ea"/>
              </a:rPr>
              <a:t>、输出响应曲线</a:t>
            </a:r>
          </a:p>
        </p:txBody>
      </p:sp>
      <p:sp>
        <p:nvSpPr>
          <p:cNvPr id="61444" name="Text Box 8"/>
          <p:cNvSpPr txBox="1">
            <a:spLocks noChangeArrowheads="1"/>
          </p:cNvSpPr>
          <p:nvPr/>
        </p:nvSpPr>
        <p:spPr bwMode="auto">
          <a:xfrm>
            <a:off x="4894063" y="4592113"/>
            <a:ext cx="396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dirty="0">
                <a:solidFill>
                  <a:srgbClr val="FF0000"/>
                </a:solidFill>
                <a:latin typeface="+mn-ea"/>
                <a:ea typeface="+mn-ea"/>
              </a:rPr>
              <a:t>2</a:t>
            </a:r>
            <a:r>
              <a:rPr lang="zh-CN" altLang="en-US" sz="2800" dirty="0">
                <a:solidFill>
                  <a:srgbClr val="FF0000"/>
                </a:solidFill>
                <a:latin typeface="+mn-ea"/>
                <a:ea typeface="+mn-ea"/>
              </a:rPr>
              <a:t>、控制器输出曲线</a:t>
            </a:r>
          </a:p>
        </p:txBody>
      </p:sp>
      <p:sp>
        <p:nvSpPr>
          <p:cNvPr id="61445" name="Rectangle 10"/>
          <p:cNvSpPr>
            <a:spLocks noChangeArrowheads="1"/>
          </p:cNvSpPr>
          <p:nvPr/>
        </p:nvSpPr>
        <p:spPr bwMode="auto">
          <a:xfrm>
            <a:off x="1572767" y="5182122"/>
            <a:ext cx="51489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002060"/>
                </a:solidFill>
                <a:latin typeface="+mn-ea"/>
                <a:ea typeface="+mn-ea"/>
              </a:rPr>
              <a:t>PID</a:t>
            </a:r>
            <a:r>
              <a:rPr lang="zh-CN" altLang="en-US" dirty="0">
                <a:solidFill>
                  <a:srgbClr val="002060"/>
                </a:solidFill>
                <a:latin typeface="+mn-ea"/>
                <a:ea typeface="+mn-ea"/>
              </a:rPr>
              <a:t>控制器参数</a:t>
            </a:r>
            <a:r>
              <a:rPr lang="zh-CN" altLang="en-US" dirty="0" smtClean="0">
                <a:solidFill>
                  <a:srgbClr val="002060"/>
                </a:solidFill>
                <a:latin typeface="+mn-ea"/>
                <a:ea typeface="+mn-ea"/>
              </a:rPr>
              <a:t>为</a:t>
            </a:r>
            <a:r>
              <a:rPr lang="en-US" altLang="zh-CN" dirty="0" smtClean="0">
                <a:solidFill>
                  <a:srgbClr val="002060"/>
                </a:solidFill>
                <a:latin typeface="+mn-ea"/>
                <a:ea typeface="+mn-ea"/>
              </a:rPr>
              <a:t>:  </a:t>
            </a:r>
            <a:r>
              <a:rPr lang="en-US" altLang="zh-CN" dirty="0" err="1">
                <a:solidFill>
                  <a:srgbClr val="002060"/>
                </a:solidFill>
                <a:latin typeface="+mn-ea"/>
                <a:ea typeface="+mn-ea"/>
              </a:rPr>
              <a:t>Kp</a:t>
            </a:r>
            <a:r>
              <a:rPr lang="en-US" altLang="zh-CN" dirty="0">
                <a:solidFill>
                  <a:srgbClr val="002060"/>
                </a:solidFill>
                <a:latin typeface="+mn-ea"/>
                <a:ea typeface="+mn-ea"/>
              </a:rPr>
              <a:t> = 2.016 </a:t>
            </a:r>
          </a:p>
          <a:p>
            <a:r>
              <a:rPr lang="en-US" altLang="zh-CN" dirty="0">
                <a:solidFill>
                  <a:srgbClr val="002060"/>
                </a:solidFill>
                <a:latin typeface="+mn-ea"/>
                <a:ea typeface="+mn-ea"/>
              </a:rPr>
              <a:t>       </a:t>
            </a:r>
            <a:r>
              <a:rPr lang="en-US" altLang="zh-CN" dirty="0" smtClean="0">
                <a:solidFill>
                  <a:srgbClr val="002060"/>
                </a:solidFill>
                <a:latin typeface="+mn-ea"/>
                <a:ea typeface="+mn-ea"/>
              </a:rPr>
              <a:t>		</a:t>
            </a:r>
            <a:r>
              <a:rPr lang="en-US" altLang="zh-CN" dirty="0" err="1" smtClean="0">
                <a:solidFill>
                  <a:srgbClr val="002060"/>
                </a:solidFill>
                <a:latin typeface="+mn-ea"/>
                <a:ea typeface="+mn-ea"/>
              </a:rPr>
              <a:t>Ti</a:t>
            </a:r>
            <a:r>
              <a:rPr lang="en-US" altLang="zh-CN" dirty="0" smtClean="0">
                <a:solidFill>
                  <a:srgbClr val="002060"/>
                </a:solidFill>
                <a:latin typeface="+mn-ea"/>
                <a:ea typeface="+mn-ea"/>
              </a:rPr>
              <a:t> </a:t>
            </a:r>
            <a:r>
              <a:rPr lang="en-US" altLang="zh-CN" dirty="0">
                <a:solidFill>
                  <a:srgbClr val="002060"/>
                </a:solidFill>
                <a:latin typeface="+mn-ea"/>
                <a:ea typeface="+mn-ea"/>
              </a:rPr>
              <a:t>= 0.87 </a:t>
            </a:r>
          </a:p>
          <a:p>
            <a:r>
              <a:rPr lang="en-US" altLang="zh-CN" dirty="0">
                <a:solidFill>
                  <a:srgbClr val="002060"/>
                </a:solidFill>
                <a:latin typeface="+mn-ea"/>
                <a:ea typeface="+mn-ea"/>
              </a:rPr>
              <a:t>       </a:t>
            </a:r>
            <a:r>
              <a:rPr lang="en-US" altLang="zh-CN" dirty="0" smtClean="0">
                <a:solidFill>
                  <a:srgbClr val="002060"/>
                </a:solidFill>
                <a:latin typeface="+mn-ea"/>
                <a:ea typeface="+mn-ea"/>
              </a:rPr>
              <a:t>		Td </a:t>
            </a:r>
            <a:r>
              <a:rPr lang="en-US" altLang="zh-CN" dirty="0">
                <a:solidFill>
                  <a:srgbClr val="002060"/>
                </a:solidFill>
                <a:latin typeface="+mn-ea"/>
                <a:ea typeface="+mn-ea"/>
              </a:rPr>
              <a:t>= 0.154</a:t>
            </a:r>
            <a:endParaRPr lang="zh-CN" altLang="en-US" dirty="0">
              <a:solidFill>
                <a:srgbClr val="002060"/>
              </a:solidFill>
              <a:latin typeface="+mn-ea"/>
              <a:ea typeface="+mn-ea"/>
            </a:endParaRPr>
          </a:p>
        </p:txBody>
      </p:sp>
      <p:pic>
        <p:nvPicPr>
          <p:cNvPr id="6144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67" y="1484784"/>
            <a:ext cx="419282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7" y="1457258"/>
            <a:ext cx="4210869" cy="3051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836712"/>
            <a:ext cx="7772400" cy="605846"/>
          </a:xfrm>
        </p:spPr>
        <p:txBody>
          <a:bodyPr/>
          <a:lstStyle/>
          <a:p>
            <a:pPr eaLnBrk="1" hangingPunct="1"/>
            <a:r>
              <a:rPr kumimoji="0" lang="en-US" altLang="zh-CN" sz="3200" dirty="0">
                <a:solidFill>
                  <a:srgbClr val="C00000"/>
                </a:solidFill>
                <a:latin typeface="+mn-ea"/>
                <a:ea typeface="+mn-ea"/>
              </a:rPr>
              <a:t>3 </a:t>
            </a:r>
            <a:r>
              <a:rPr kumimoji="0" lang="zh-CN" altLang="en-US" sz="3200" dirty="0">
                <a:solidFill>
                  <a:srgbClr val="C00000"/>
                </a:solidFill>
                <a:latin typeface="+mn-ea"/>
                <a:ea typeface="+mn-ea"/>
              </a:rPr>
              <a:t>数字</a:t>
            </a:r>
            <a:r>
              <a:rPr kumimoji="0" lang="en-US" altLang="zh-CN" sz="3200" dirty="0">
                <a:solidFill>
                  <a:srgbClr val="C00000"/>
                </a:solidFill>
                <a:latin typeface="+mn-ea"/>
                <a:ea typeface="+mn-ea"/>
              </a:rPr>
              <a:t>PID</a:t>
            </a:r>
            <a:r>
              <a:rPr kumimoji="0" lang="zh-CN" altLang="en-US" sz="3200" dirty="0">
                <a:solidFill>
                  <a:srgbClr val="C00000"/>
                </a:solidFill>
                <a:latin typeface="+mn-ea"/>
                <a:ea typeface="+mn-ea"/>
              </a:rPr>
              <a:t>控制器</a:t>
            </a:r>
          </a:p>
        </p:txBody>
      </p:sp>
      <p:sp>
        <p:nvSpPr>
          <p:cNvPr id="62467" name="Rectangle 3"/>
          <p:cNvSpPr>
            <a:spLocks noGrp="1" noChangeArrowheads="1"/>
          </p:cNvSpPr>
          <p:nvPr>
            <p:ph idx="1"/>
          </p:nvPr>
        </p:nvSpPr>
        <p:spPr>
          <a:xfrm>
            <a:off x="457200" y="1700808"/>
            <a:ext cx="8291264" cy="4248472"/>
          </a:xfrm>
        </p:spPr>
        <p:txBody>
          <a:bodyPr/>
          <a:lstStyle/>
          <a:p>
            <a:pPr algn="just" eaLnBrk="1" hangingPunct="1">
              <a:spcBef>
                <a:spcPct val="0"/>
              </a:spcBef>
              <a:buSzPct val="100000"/>
              <a:buFont typeface="Wingdings" panose="05000000000000000000" pitchFamily="2" charset="2"/>
              <a:buChar char="p"/>
            </a:pPr>
            <a:r>
              <a:rPr lang="zh-CN" altLang="en-US" sz="2400" b="1" dirty="0">
                <a:solidFill>
                  <a:srgbClr val="002060"/>
                </a:solidFill>
                <a:latin typeface="+mn-ea"/>
              </a:rPr>
              <a:t>由于计算机控制是一种采样控制，只能根据采样时刻的偏差值计算控制量。在计算机控制系统中，</a:t>
            </a:r>
            <a:r>
              <a:rPr lang="en-US" altLang="zh-CN" sz="2400" b="1" dirty="0">
                <a:solidFill>
                  <a:srgbClr val="002060"/>
                </a:solidFill>
                <a:latin typeface="+mn-ea"/>
              </a:rPr>
              <a:t>PID</a:t>
            </a:r>
            <a:r>
              <a:rPr lang="zh-CN" altLang="en-US" sz="2400" b="1" dirty="0">
                <a:solidFill>
                  <a:srgbClr val="002060"/>
                </a:solidFill>
                <a:latin typeface="+mn-ea"/>
              </a:rPr>
              <a:t>控制规律的实现必须用数值逼近的方法。</a:t>
            </a:r>
          </a:p>
          <a:p>
            <a:pPr algn="just" eaLnBrk="1" hangingPunct="1">
              <a:spcBef>
                <a:spcPct val="0"/>
              </a:spcBef>
              <a:buSzPct val="100000"/>
              <a:buFont typeface="Wingdings" panose="05000000000000000000" pitchFamily="2" charset="2"/>
              <a:buChar char="p"/>
            </a:pPr>
            <a:endParaRPr lang="zh-CN" altLang="en-US" sz="2400" b="1" dirty="0">
              <a:solidFill>
                <a:srgbClr val="002060"/>
              </a:solidFill>
              <a:latin typeface="+mn-ea"/>
            </a:endParaRPr>
          </a:p>
          <a:p>
            <a:pPr algn="just" eaLnBrk="1" hangingPunct="1">
              <a:spcBef>
                <a:spcPct val="0"/>
              </a:spcBef>
              <a:buSzPct val="100000"/>
              <a:buFont typeface="Wingdings" panose="05000000000000000000" pitchFamily="2" charset="2"/>
              <a:buChar char="p"/>
            </a:pPr>
            <a:r>
              <a:rPr lang="zh-CN" altLang="en-US" sz="2400" b="1" dirty="0">
                <a:solidFill>
                  <a:srgbClr val="002060"/>
                </a:solidFill>
                <a:latin typeface="+mn-ea"/>
              </a:rPr>
              <a:t>当采样周期相当短时，用求和代替积分、用后向差分代替微分，使模拟</a:t>
            </a:r>
            <a:r>
              <a:rPr lang="en-US" altLang="zh-CN" sz="2400" b="1" dirty="0">
                <a:solidFill>
                  <a:srgbClr val="002060"/>
                </a:solidFill>
                <a:latin typeface="+mn-ea"/>
              </a:rPr>
              <a:t>PID</a:t>
            </a:r>
            <a:r>
              <a:rPr lang="zh-CN" altLang="en-US" sz="2400" b="1" dirty="0">
                <a:solidFill>
                  <a:srgbClr val="002060"/>
                </a:solidFill>
                <a:latin typeface="+mn-ea"/>
              </a:rPr>
              <a:t>离散化变为差分方程。将模拟的</a:t>
            </a:r>
            <a:r>
              <a:rPr lang="en-US" altLang="zh-CN" sz="2400" b="1" dirty="0">
                <a:solidFill>
                  <a:srgbClr val="002060"/>
                </a:solidFill>
                <a:latin typeface="+mn-ea"/>
              </a:rPr>
              <a:t>PID</a:t>
            </a:r>
            <a:r>
              <a:rPr lang="zh-CN" altLang="en-US" sz="2400" b="1" dirty="0">
                <a:solidFill>
                  <a:srgbClr val="002060"/>
                </a:solidFill>
                <a:latin typeface="+mn-ea"/>
              </a:rPr>
              <a:t>控制器近似为数字</a:t>
            </a:r>
            <a:r>
              <a:rPr lang="en-US" altLang="zh-CN" sz="2400" b="1" dirty="0">
                <a:solidFill>
                  <a:srgbClr val="002060"/>
                </a:solidFill>
                <a:latin typeface="+mn-ea"/>
              </a:rPr>
              <a:t>PID</a:t>
            </a:r>
            <a:r>
              <a:rPr lang="zh-CN" altLang="en-US" sz="2400" b="1" dirty="0">
                <a:solidFill>
                  <a:srgbClr val="002060"/>
                </a:solidFill>
                <a:latin typeface="+mn-ea"/>
              </a:rPr>
              <a:t>控制器。</a:t>
            </a:r>
          </a:p>
          <a:p>
            <a:pPr algn="just" eaLnBrk="1" hangingPunct="1">
              <a:spcBef>
                <a:spcPct val="0"/>
              </a:spcBef>
              <a:buSzPct val="100000"/>
              <a:buFont typeface="Wingdings" panose="05000000000000000000" pitchFamily="2" charset="2"/>
              <a:buChar char="p"/>
            </a:pPr>
            <a:endParaRPr lang="zh-CN" altLang="en-US" sz="2400" b="1" dirty="0">
              <a:solidFill>
                <a:srgbClr val="FFFF00"/>
              </a:solidFill>
              <a:latin typeface="+mn-ea"/>
            </a:endParaRPr>
          </a:p>
          <a:p>
            <a:pPr algn="just" eaLnBrk="1" hangingPunct="1">
              <a:spcBef>
                <a:spcPct val="0"/>
              </a:spcBef>
              <a:buSzPct val="100000"/>
              <a:buFont typeface="Wingdings" panose="05000000000000000000" pitchFamily="2" charset="2"/>
              <a:buChar char="p"/>
            </a:pPr>
            <a:r>
              <a:rPr lang="zh-CN" altLang="en-US" sz="2400" b="1" dirty="0" smtClean="0">
                <a:solidFill>
                  <a:srgbClr val="002060"/>
                </a:solidFill>
                <a:latin typeface="+mn-ea"/>
              </a:rPr>
              <a:t> </a:t>
            </a:r>
            <a:r>
              <a:rPr lang="zh-CN" altLang="en-US" sz="2400" b="1" dirty="0" smtClean="0">
                <a:solidFill>
                  <a:srgbClr val="FF0000"/>
                </a:solidFill>
                <a:latin typeface="+mn-ea"/>
              </a:rPr>
              <a:t>数字</a:t>
            </a:r>
            <a:r>
              <a:rPr lang="en-US" altLang="zh-CN" sz="2400" b="1" dirty="0">
                <a:solidFill>
                  <a:srgbClr val="FF0000"/>
                </a:solidFill>
                <a:latin typeface="+mn-ea"/>
              </a:rPr>
              <a:t>PID</a:t>
            </a:r>
            <a:r>
              <a:rPr lang="zh-CN" altLang="en-US" sz="2400" b="1" dirty="0">
                <a:solidFill>
                  <a:srgbClr val="FF0000"/>
                </a:solidFill>
                <a:latin typeface="+mn-ea"/>
              </a:rPr>
              <a:t>控制器有两种形式： </a:t>
            </a:r>
          </a:p>
          <a:p>
            <a:pPr lvl="1" algn="just" eaLnBrk="1" hangingPunct="1">
              <a:spcBef>
                <a:spcPct val="0"/>
              </a:spcBef>
              <a:buClr>
                <a:schemeClr val="bg1"/>
              </a:buClr>
              <a:buSzPct val="70000"/>
              <a:buFont typeface="Wingdings" panose="05000000000000000000" pitchFamily="2" charset="2"/>
              <a:buChar char="Ø"/>
            </a:pPr>
            <a:r>
              <a:rPr lang="zh-CN" altLang="en-US" sz="2400" b="1" dirty="0">
                <a:solidFill>
                  <a:srgbClr val="002060"/>
                </a:solidFill>
                <a:latin typeface="+mn-ea"/>
              </a:rPr>
              <a:t>(1)位置型数字</a:t>
            </a:r>
            <a:r>
              <a:rPr lang="en-US" altLang="zh-CN" sz="2400" b="1" dirty="0">
                <a:solidFill>
                  <a:srgbClr val="002060"/>
                </a:solidFill>
                <a:latin typeface="+mn-ea"/>
              </a:rPr>
              <a:t>PID</a:t>
            </a:r>
            <a:r>
              <a:rPr lang="zh-CN" altLang="en-US" sz="2400" b="1" dirty="0">
                <a:solidFill>
                  <a:srgbClr val="002060"/>
                </a:solidFill>
                <a:latin typeface="+mn-ea"/>
              </a:rPr>
              <a:t> </a:t>
            </a:r>
          </a:p>
          <a:p>
            <a:pPr lvl="1" algn="just" eaLnBrk="1" hangingPunct="1">
              <a:spcBef>
                <a:spcPct val="0"/>
              </a:spcBef>
              <a:buClr>
                <a:schemeClr val="bg1"/>
              </a:buClr>
              <a:buSzPct val="70000"/>
              <a:buFont typeface="Wingdings" panose="05000000000000000000" pitchFamily="2" charset="2"/>
              <a:buChar char="Ø"/>
            </a:pPr>
            <a:r>
              <a:rPr lang="zh-CN" altLang="en-US" sz="2400" b="1" dirty="0">
                <a:solidFill>
                  <a:srgbClr val="002060"/>
                </a:solidFill>
                <a:latin typeface="+mn-ea"/>
              </a:rPr>
              <a:t>(2)增量型数字</a:t>
            </a:r>
            <a:r>
              <a:rPr lang="en-US" altLang="zh-CN" sz="2400" b="1" dirty="0">
                <a:solidFill>
                  <a:srgbClr val="002060"/>
                </a:solidFill>
                <a:latin typeface="+mn-ea"/>
              </a:rPr>
              <a:t>PID</a:t>
            </a:r>
            <a:endParaRPr lang="zh-CN" altLang="en-US" sz="2400" b="1" dirty="0">
              <a:solidFill>
                <a:srgbClr val="002060"/>
              </a:solidFill>
              <a:latin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609600" y="899400"/>
            <a:ext cx="8534400" cy="838200"/>
          </a:xfrm>
        </p:spPr>
        <p:txBody>
          <a:bodyPr/>
          <a:lstStyle/>
          <a:p>
            <a:pPr eaLnBrk="1" hangingPunct="1">
              <a:buFont typeface="Wingdings" pitchFamily="2" charset="2"/>
              <a:buNone/>
            </a:pPr>
            <a:r>
              <a:rPr lang="zh-CN" altLang="en-US" sz="2800" b="1" dirty="0" smtClean="0">
                <a:solidFill>
                  <a:srgbClr val="FF0000"/>
                </a:solidFill>
                <a:latin typeface="+mn-ea"/>
              </a:rPr>
              <a:t>（</a:t>
            </a:r>
            <a:r>
              <a:rPr lang="en-US" altLang="zh-CN" sz="2800" b="1" dirty="0" smtClean="0">
                <a:solidFill>
                  <a:srgbClr val="FF0000"/>
                </a:solidFill>
                <a:latin typeface="+mn-ea"/>
              </a:rPr>
              <a:t>1</a:t>
            </a:r>
            <a:r>
              <a:rPr lang="zh-CN" altLang="en-US" sz="2800" b="1" dirty="0" smtClean="0">
                <a:solidFill>
                  <a:srgbClr val="FF0000"/>
                </a:solidFill>
                <a:latin typeface="+mn-ea"/>
              </a:rPr>
              <a:t>）位置</a:t>
            </a:r>
            <a:r>
              <a:rPr lang="zh-CN" altLang="en-US" sz="2800" b="1" dirty="0">
                <a:solidFill>
                  <a:srgbClr val="FF0000"/>
                </a:solidFill>
                <a:latin typeface="+mn-ea"/>
              </a:rPr>
              <a:t>型数字</a:t>
            </a:r>
            <a:r>
              <a:rPr lang="en-US" altLang="zh-CN" sz="2800" b="1" dirty="0">
                <a:solidFill>
                  <a:srgbClr val="FF0000"/>
                </a:solidFill>
                <a:latin typeface="+mn-ea"/>
              </a:rPr>
              <a:t>PID</a:t>
            </a:r>
            <a:r>
              <a:rPr lang="zh-CN" altLang="en-US" sz="2800" b="1" dirty="0">
                <a:solidFill>
                  <a:srgbClr val="FF0000"/>
                </a:solidFill>
                <a:latin typeface="+mn-ea"/>
              </a:rPr>
              <a:t> </a:t>
            </a:r>
          </a:p>
        </p:txBody>
      </p:sp>
      <p:sp>
        <p:nvSpPr>
          <p:cNvPr id="63494" name="Rectangle 7"/>
          <p:cNvSpPr>
            <a:spLocks noChangeArrowheads="1"/>
          </p:cNvSpPr>
          <p:nvPr/>
        </p:nvSpPr>
        <p:spPr bwMode="auto">
          <a:xfrm>
            <a:off x="483965" y="5229200"/>
            <a:ext cx="81924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Clr>
                <a:schemeClr val="bg1"/>
              </a:buClr>
              <a:buSzPct val="80000"/>
              <a:buFont typeface="Wingdings" panose="05000000000000000000" pitchFamily="2" charset="2"/>
              <a:buChar char="Ø"/>
            </a:pPr>
            <a:r>
              <a:rPr lang="zh-CN" altLang="en-US" b="1" dirty="0">
                <a:solidFill>
                  <a:srgbClr val="002060"/>
                </a:solidFill>
                <a:latin typeface="+mn-ea"/>
                <a:ea typeface="+mn-ea"/>
              </a:rPr>
              <a:t>输出值与执行机构的位置对应，故称为位置型</a:t>
            </a:r>
            <a:r>
              <a:rPr lang="en-US" altLang="zh-CN" b="1" dirty="0">
                <a:solidFill>
                  <a:srgbClr val="002060"/>
                </a:solidFill>
                <a:latin typeface="+mn-ea"/>
                <a:ea typeface="+mn-ea"/>
              </a:rPr>
              <a:t>PID</a:t>
            </a:r>
            <a:r>
              <a:rPr lang="zh-CN" altLang="en-US" b="1" dirty="0">
                <a:solidFill>
                  <a:srgbClr val="002060"/>
                </a:solidFill>
                <a:latin typeface="+mn-ea"/>
                <a:ea typeface="+mn-ea"/>
              </a:rPr>
              <a:t>算法。</a:t>
            </a:r>
          </a:p>
          <a:p>
            <a:pPr marL="342900" indent="-342900">
              <a:spcBef>
                <a:spcPct val="50000"/>
              </a:spcBef>
              <a:buClr>
                <a:schemeClr val="bg1"/>
              </a:buClr>
              <a:buSzPct val="80000"/>
              <a:buFont typeface="Wingdings" panose="05000000000000000000" pitchFamily="2" charset="2"/>
              <a:buChar char="Ø"/>
            </a:pPr>
            <a:r>
              <a:rPr lang="zh-CN" altLang="en-US" b="1" dirty="0">
                <a:solidFill>
                  <a:srgbClr val="002060"/>
                </a:solidFill>
                <a:latin typeface="+mn-ea"/>
                <a:ea typeface="+mn-ea"/>
              </a:rPr>
              <a:t>位置式控制算法提供执行机构的位置</a:t>
            </a:r>
            <a:r>
              <a:rPr lang="en-US" altLang="zh-CN" b="1" i="1" dirty="0" err="1">
                <a:solidFill>
                  <a:srgbClr val="002060"/>
                </a:solidFill>
                <a:latin typeface="+mn-ea"/>
                <a:ea typeface="+mn-ea"/>
              </a:rPr>
              <a:t>u</a:t>
            </a:r>
            <a:r>
              <a:rPr lang="en-US" altLang="zh-CN" b="1" i="1" baseline="-25000" dirty="0" err="1">
                <a:solidFill>
                  <a:srgbClr val="002060"/>
                </a:solidFill>
                <a:latin typeface="+mn-ea"/>
                <a:ea typeface="+mn-ea"/>
              </a:rPr>
              <a:t>k</a:t>
            </a:r>
            <a:r>
              <a:rPr lang="en-US" altLang="zh-CN" b="1" dirty="0">
                <a:solidFill>
                  <a:srgbClr val="002060"/>
                </a:solidFill>
                <a:latin typeface="+mn-ea"/>
                <a:ea typeface="+mn-ea"/>
              </a:rPr>
              <a:t>，</a:t>
            </a:r>
            <a:r>
              <a:rPr lang="zh-CN" altLang="en-US" b="1" dirty="0">
                <a:solidFill>
                  <a:srgbClr val="002060"/>
                </a:solidFill>
                <a:latin typeface="+mn-ea"/>
                <a:ea typeface="+mn-ea"/>
              </a:rPr>
              <a:t>需要累计</a:t>
            </a:r>
            <a:r>
              <a:rPr lang="en-US" altLang="zh-CN" b="1" i="1" dirty="0" err="1">
                <a:solidFill>
                  <a:srgbClr val="002060"/>
                </a:solidFill>
                <a:latin typeface="+mn-ea"/>
                <a:ea typeface="+mn-ea"/>
              </a:rPr>
              <a:t>e</a:t>
            </a:r>
            <a:r>
              <a:rPr lang="en-US" altLang="zh-CN" b="1" i="1" baseline="-25000" dirty="0" err="1">
                <a:solidFill>
                  <a:srgbClr val="002060"/>
                </a:solidFill>
                <a:latin typeface="+mn-ea"/>
                <a:ea typeface="+mn-ea"/>
              </a:rPr>
              <a:t>k</a:t>
            </a:r>
            <a:endParaRPr lang="en-US" altLang="zh-CN" b="1" i="1" baseline="-25000" dirty="0">
              <a:solidFill>
                <a:srgbClr val="002060"/>
              </a:solidFill>
              <a:latin typeface="+mn-ea"/>
              <a:ea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1115616" y="3936891"/>
                <a:ext cx="6834307" cy="1173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𝑈</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𝐾</m:t>
                          </m:r>
                        </m:e>
                        <m:sub>
                          <m:r>
                            <a:rPr lang="en-US" altLang="zh-CN" b="0" i="1" smtClean="0">
                              <a:solidFill>
                                <a:srgbClr val="FF0000"/>
                              </a:solidFill>
                              <a:latin typeface="Cambria Math" panose="02040503050406030204" pitchFamily="18" charset="0"/>
                            </a:rPr>
                            <m:t>𝑝</m:t>
                          </m:r>
                        </m:sub>
                      </m:sSub>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𝑒</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box>
                            <m:boxPr>
                              <m:ctrlPr>
                                <a:rPr lang="en-US" altLang="zh-CN" b="0" i="1" smtClean="0">
                                  <a:solidFill>
                                    <a:srgbClr val="FF0000"/>
                                  </a:solidFill>
                                  <a:latin typeface="Cambria Math" panose="02040503050406030204" pitchFamily="18" charset="0"/>
                                </a:rPr>
                              </m:ctrlPr>
                            </m:boxPr>
                            <m:e>
                              <m:argPr>
                                <m:argSz m:val="-1"/>
                              </m:argPr>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𝑇</m:t>
                                  </m:r>
                                </m:num>
                                <m:den>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𝐼</m:t>
                                      </m:r>
                                    </m:sub>
                                  </m:sSub>
                                </m:den>
                              </m:f>
                            </m:e>
                          </m:box>
                          <m:nary>
                            <m:naryPr>
                              <m:chr m:val="∑"/>
                              <m:ctrlPr>
                                <a:rPr lang="en-US" altLang="zh-CN" b="0" i="1" smtClean="0">
                                  <a:solidFill>
                                    <a:srgbClr val="FF0000"/>
                                  </a:solidFill>
                                  <a:latin typeface="Cambria Math" panose="02040503050406030204" pitchFamily="18" charset="0"/>
                                </a:rPr>
                              </m:ctrlPr>
                            </m:naryPr>
                            <m:sub>
                              <m:r>
                                <m:rPr>
                                  <m:brk m:alnAt="23"/>
                                </m:rP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=0</m:t>
                              </m:r>
                            </m:sub>
                            <m:sup>
                              <m:r>
                                <a:rPr lang="en-US" altLang="zh-CN" b="0" i="1" smtClean="0">
                                  <a:solidFill>
                                    <a:srgbClr val="FF0000"/>
                                  </a:solidFill>
                                  <a:latin typeface="Cambria Math" panose="02040503050406030204" pitchFamily="18" charset="0"/>
                                </a:rPr>
                                <m:t>𝑘</m:t>
                              </m:r>
                            </m:sup>
                            <m:e>
                              <m:r>
                                <a:rPr lang="en-US" altLang="zh-CN" b="0" i="1" smtClean="0">
                                  <a:solidFill>
                                    <a:srgbClr val="FF0000"/>
                                  </a:solidFill>
                                  <a:latin typeface="Cambria Math" panose="02040503050406030204" pitchFamily="18" charset="0"/>
                                </a:rPr>
                                <m:t>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m:t>
                              </m:r>
                            </m:e>
                          </m:nary>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𝐷</m:t>
                              </m:r>
                            </m:sub>
                          </m:sSub>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𝑒</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num>
                            <m:den>
                              <m:r>
                                <a:rPr lang="en-US" altLang="zh-CN" b="0" i="1" smtClean="0">
                                  <a:solidFill>
                                    <a:srgbClr val="FF0000"/>
                                  </a:solidFill>
                                  <a:latin typeface="Cambria Math" panose="02040503050406030204" pitchFamily="18" charset="0"/>
                                </a:rPr>
                                <m:t>𝑇</m:t>
                              </m:r>
                            </m:den>
                          </m:f>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115616" y="3936891"/>
                <a:ext cx="6834307" cy="117384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899592" y="1525433"/>
                <a:ext cx="6192688" cy="9253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2060"/>
                          </a:solidFill>
                          <a:latin typeface="Cambria Math" panose="02040503050406030204" pitchFamily="18" charset="0"/>
                          <a:ea typeface="楷体_GB2312" pitchFamily="49" charset="-122"/>
                        </a:rPr>
                        <m:t>𝑢</m:t>
                      </m:r>
                      <m:d>
                        <m:dPr>
                          <m:ctrlPr>
                            <a:rPr lang="en-US" altLang="zh-CN" i="1">
                              <a:solidFill>
                                <a:srgbClr val="002060"/>
                              </a:solidFill>
                              <a:latin typeface="Cambria Math" panose="02040503050406030204" pitchFamily="18" charset="0"/>
                              <a:ea typeface="楷体_GB2312" pitchFamily="49" charset="-122"/>
                            </a:rPr>
                          </m:ctrlPr>
                        </m:dPr>
                        <m:e>
                          <m:r>
                            <a:rPr lang="en-US" altLang="zh-CN" i="1">
                              <a:solidFill>
                                <a:srgbClr val="002060"/>
                              </a:solidFill>
                              <a:latin typeface="Cambria Math" panose="02040503050406030204" pitchFamily="18" charset="0"/>
                              <a:ea typeface="楷体_GB2312" pitchFamily="49" charset="-122"/>
                            </a:rPr>
                            <m:t>𝑡</m:t>
                          </m:r>
                        </m:e>
                      </m:d>
                      <m:r>
                        <a:rPr lang="en-US" altLang="zh-CN" i="1">
                          <a:solidFill>
                            <a:srgbClr val="002060"/>
                          </a:solidFill>
                          <a:latin typeface="Cambria Math" panose="02040503050406030204" pitchFamily="18" charset="0"/>
                          <a:ea typeface="楷体_GB2312" pitchFamily="49" charset="-122"/>
                        </a:rPr>
                        <m:t>=</m:t>
                      </m:r>
                      <m:sSub>
                        <m:sSubPr>
                          <m:ctrlPr>
                            <a:rPr lang="en-US" altLang="zh-CN" i="1">
                              <a:solidFill>
                                <a:srgbClr val="002060"/>
                              </a:solidFill>
                              <a:latin typeface="Cambria Math" panose="02040503050406030204" pitchFamily="18" charset="0"/>
                              <a:ea typeface="楷体_GB2312" pitchFamily="49" charset="-122"/>
                            </a:rPr>
                          </m:ctrlPr>
                        </m:sSubPr>
                        <m:e>
                          <m:r>
                            <a:rPr lang="en-US" altLang="zh-CN" i="1">
                              <a:solidFill>
                                <a:srgbClr val="002060"/>
                              </a:solidFill>
                              <a:latin typeface="Cambria Math" panose="02040503050406030204" pitchFamily="18" charset="0"/>
                              <a:ea typeface="楷体_GB2312" pitchFamily="49" charset="-122"/>
                            </a:rPr>
                            <m:t>𝐾</m:t>
                          </m:r>
                        </m:e>
                        <m:sub>
                          <m:r>
                            <a:rPr lang="en-US" altLang="zh-CN" i="1">
                              <a:solidFill>
                                <a:srgbClr val="002060"/>
                              </a:solidFill>
                              <a:latin typeface="Cambria Math" panose="02040503050406030204" pitchFamily="18" charset="0"/>
                              <a:ea typeface="楷体_GB2312" pitchFamily="49" charset="-122"/>
                            </a:rPr>
                            <m:t>𝑝</m:t>
                          </m:r>
                        </m:sub>
                      </m:sSub>
                      <m:d>
                        <m:dPr>
                          <m:begChr m:val="["/>
                          <m:endChr m:val="]"/>
                          <m:ctrlPr>
                            <a:rPr lang="en-US" altLang="zh-CN" i="1">
                              <a:solidFill>
                                <a:srgbClr val="002060"/>
                              </a:solidFill>
                              <a:latin typeface="Cambria Math" panose="02040503050406030204" pitchFamily="18" charset="0"/>
                              <a:ea typeface="楷体_GB2312" pitchFamily="49" charset="-122"/>
                            </a:rPr>
                          </m:ctrlPr>
                        </m:dPr>
                        <m:e>
                          <m:r>
                            <a:rPr lang="en-US" altLang="zh-CN" i="1">
                              <a:solidFill>
                                <a:srgbClr val="002060"/>
                              </a:solidFill>
                              <a:latin typeface="Cambria Math" panose="02040503050406030204" pitchFamily="18" charset="0"/>
                              <a:ea typeface="楷体_GB2312" pitchFamily="49" charset="-122"/>
                            </a:rPr>
                            <m:t>𝑒</m:t>
                          </m:r>
                          <m:d>
                            <m:dPr>
                              <m:ctrlPr>
                                <a:rPr lang="en-US" altLang="zh-CN" i="1">
                                  <a:solidFill>
                                    <a:srgbClr val="002060"/>
                                  </a:solidFill>
                                  <a:latin typeface="Cambria Math" panose="02040503050406030204" pitchFamily="18" charset="0"/>
                                  <a:ea typeface="楷体_GB2312" pitchFamily="49" charset="-122"/>
                                </a:rPr>
                              </m:ctrlPr>
                            </m:dPr>
                            <m:e>
                              <m:r>
                                <a:rPr lang="en-US" altLang="zh-CN" i="1">
                                  <a:solidFill>
                                    <a:srgbClr val="002060"/>
                                  </a:solidFill>
                                  <a:latin typeface="Cambria Math" panose="02040503050406030204" pitchFamily="18" charset="0"/>
                                  <a:ea typeface="楷体_GB2312" pitchFamily="49" charset="-122"/>
                                </a:rPr>
                                <m:t>𝑡</m:t>
                              </m:r>
                            </m:e>
                          </m:d>
                          <m:r>
                            <a:rPr lang="en-US" altLang="zh-CN" i="1">
                              <a:solidFill>
                                <a:srgbClr val="002060"/>
                              </a:solidFill>
                              <a:latin typeface="Cambria Math" panose="02040503050406030204" pitchFamily="18" charset="0"/>
                              <a:ea typeface="楷体_GB2312" pitchFamily="49" charset="-122"/>
                            </a:rPr>
                            <m:t>+</m:t>
                          </m:r>
                          <m:box>
                            <m:boxPr>
                              <m:ctrlPr>
                                <a:rPr lang="en-US" altLang="zh-CN" i="1">
                                  <a:solidFill>
                                    <a:srgbClr val="002060"/>
                                  </a:solidFill>
                                  <a:latin typeface="Cambria Math" panose="02040503050406030204" pitchFamily="18" charset="0"/>
                                  <a:ea typeface="楷体_GB2312" pitchFamily="49" charset="-122"/>
                                </a:rPr>
                              </m:ctrlPr>
                            </m:boxPr>
                            <m:e>
                              <m:argPr>
                                <m:argSz m:val="-1"/>
                              </m:argPr>
                              <m:f>
                                <m:fPr>
                                  <m:ctrlPr>
                                    <a:rPr lang="en-US" altLang="zh-CN" i="1">
                                      <a:solidFill>
                                        <a:srgbClr val="002060"/>
                                      </a:solidFill>
                                      <a:latin typeface="Cambria Math" panose="02040503050406030204" pitchFamily="18" charset="0"/>
                                      <a:ea typeface="楷体_GB2312" pitchFamily="49" charset="-122"/>
                                    </a:rPr>
                                  </m:ctrlPr>
                                </m:fPr>
                                <m:num>
                                  <m:r>
                                    <a:rPr lang="en-US" altLang="zh-CN" i="1">
                                      <a:solidFill>
                                        <a:srgbClr val="002060"/>
                                      </a:solidFill>
                                      <a:latin typeface="Cambria Math" panose="02040503050406030204" pitchFamily="18" charset="0"/>
                                      <a:ea typeface="楷体_GB2312" pitchFamily="49" charset="-122"/>
                                    </a:rPr>
                                    <m:t>1</m:t>
                                  </m:r>
                                </m:num>
                                <m:den>
                                  <m:sSub>
                                    <m:sSubPr>
                                      <m:ctrlPr>
                                        <a:rPr lang="en-US" altLang="zh-CN" i="1">
                                          <a:solidFill>
                                            <a:srgbClr val="002060"/>
                                          </a:solidFill>
                                          <a:latin typeface="Cambria Math" panose="02040503050406030204" pitchFamily="18" charset="0"/>
                                          <a:ea typeface="楷体_GB2312" pitchFamily="49" charset="-122"/>
                                        </a:rPr>
                                      </m:ctrlPr>
                                    </m:sSubPr>
                                    <m:e>
                                      <m:r>
                                        <a:rPr lang="en-US" altLang="zh-CN" i="1">
                                          <a:solidFill>
                                            <a:srgbClr val="002060"/>
                                          </a:solidFill>
                                          <a:latin typeface="Cambria Math" panose="02040503050406030204" pitchFamily="18" charset="0"/>
                                          <a:ea typeface="楷体_GB2312" pitchFamily="49" charset="-122"/>
                                        </a:rPr>
                                        <m:t>𝑇</m:t>
                                      </m:r>
                                    </m:e>
                                    <m:sub>
                                      <m:r>
                                        <a:rPr lang="en-US" altLang="zh-CN" i="1">
                                          <a:solidFill>
                                            <a:srgbClr val="002060"/>
                                          </a:solidFill>
                                          <a:latin typeface="Cambria Math" panose="02040503050406030204" pitchFamily="18" charset="0"/>
                                          <a:ea typeface="楷体_GB2312" pitchFamily="49" charset="-122"/>
                                        </a:rPr>
                                        <m:t>𝐼</m:t>
                                      </m:r>
                                    </m:sub>
                                  </m:sSub>
                                </m:den>
                              </m:f>
                            </m:e>
                          </m:box>
                          <m:nary>
                            <m:naryPr>
                              <m:ctrlPr>
                                <a:rPr lang="en-US" altLang="zh-CN" i="1">
                                  <a:solidFill>
                                    <a:srgbClr val="002060"/>
                                  </a:solidFill>
                                  <a:latin typeface="Cambria Math" panose="02040503050406030204" pitchFamily="18" charset="0"/>
                                  <a:ea typeface="楷体_GB2312" pitchFamily="49" charset="-122"/>
                                </a:rPr>
                              </m:ctrlPr>
                            </m:naryPr>
                            <m:sub>
                              <m:r>
                                <m:rPr>
                                  <m:brk m:alnAt="23"/>
                                </m:rPr>
                                <a:rPr lang="en-US" altLang="zh-CN" i="1">
                                  <a:solidFill>
                                    <a:srgbClr val="002060"/>
                                  </a:solidFill>
                                  <a:latin typeface="Cambria Math" panose="02040503050406030204" pitchFamily="18" charset="0"/>
                                  <a:ea typeface="楷体_GB2312" pitchFamily="49" charset="-122"/>
                                </a:rPr>
                                <m:t>0</m:t>
                              </m:r>
                            </m:sub>
                            <m:sup>
                              <m:r>
                                <a:rPr lang="en-US" altLang="zh-CN" i="1">
                                  <a:solidFill>
                                    <a:srgbClr val="002060"/>
                                  </a:solidFill>
                                  <a:latin typeface="Cambria Math" panose="02040503050406030204" pitchFamily="18" charset="0"/>
                                  <a:ea typeface="楷体_GB2312" pitchFamily="49" charset="-122"/>
                                </a:rPr>
                                <m:t>𝑡</m:t>
                              </m:r>
                            </m:sup>
                            <m:e>
                              <m:r>
                                <a:rPr lang="en-US" altLang="zh-CN" i="1">
                                  <a:solidFill>
                                    <a:srgbClr val="002060"/>
                                  </a:solidFill>
                                  <a:latin typeface="Cambria Math" panose="02040503050406030204" pitchFamily="18" charset="0"/>
                                  <a:ea typeface="楷体_GB2312" pitchFamily="49" charset="-122"/>
                                </a:rPr>
                                <m:t>𝑒</m:t>
                              </m:r>
                              <m:d>
                                <m:dPr>
                                  <m:ctrlPr>
                                    <a:rPr lang="en-US" altLang="zh-CN" i="1">
                                      <a:solidFill>
                                        <a:srgbClr val="002060"/>
                                      </a:solidFill>
                                      <a:latin typeface="Cambria Math" panose="02040503050406030204" pitchFamily="18" charset="0"/>
                                      <a:ea typeface="楷体_GB2312" pitchFamily="49" charset="-122"/>
                                    </a:rPr>
                                  </m:ctrlPr>
                                </m:dPr>
                                <m:e>
                                  <m:r>
                                    <a:rPr lang="en-US" altLang="zh-CN" i="1">
                                      <a:solidFill>
                                        <a:srgbClr val="002060"/>
                                      </a:solidFill>
                                      <a:latin typeface="Cambria Math" panose="02040503050406030204" pitchFamily="18" charset="0"/>
                                      <a:ea typeface="楷体_GB2312" pitchFamily="49" charset="-122"/>
                                    </a:rPr>
                                    <m:t>𝑡</m:t>
                                  </m:r>
                                </m:e>
                              </m:d>
                              <m:r>
                                <a:rPr lang="en-US" altLang="zh-CN" i="1">
                                  <a:solidFill>
                                    <a:srgbClr val="002060"/>
                                  </a:solidFill>
                                  <a:latin typeface="Cambria Math" panose="02040503050406030204" pitchFamily="18" charset="0"/>
                                  <a:ea typeface="楷体_GB2312" pitchFamily="49" charset="-122"/>
                                </a:rPr>
                                <m:t>𝑑𝑡</m:t>
                              </m:r>
                            </m:e>
                          </m:nary>
                          <m:r>
                            <a:rPr lang="en-US" altLang="zh-CN" i="1">
                              <a:solidFill>
                                <a:srgbClr val="002060"/>
                              </a:solidFill>
                              <a:latin typeface="Cambria Math" panose="02040503050406030204" pitchFamily="18" charset="0"/>
                              <a:ea typeface="楷体_GB2312" pitchFamily="49" charset="-122"/>
                            </a:rPr>
                            <m:t>+</m:t>
                          </m:r>
                          <m:sSub>
                            <m:sSubPr>
                              <m:ctrlPr>
                                <a:rPr lang="en-US" altLang="zh-CN" i="1">
                                  <a:solidFill>
                                    <a:srgbClr val="002060"/>
                                  </a:solidFill>
                                  <a:latin typeface="Cambria Math" panose="02040503050406030204" pitchFamily="18" charset="0"/>
                                  <a:ea typeface="楷体_GB2312" pitchFamily="49" charset="-122"/>
                                </a:rPr>
                              </m:ctrlPr>
                            </m:sSubPr>
                            <m:e>
                              <m:r>
                                <a:rPr lang="en-US" altLang="zh-CN" i="1">
                                  <a:solidFill>
                                    <a:srgbClr val="002060"/>
                                  </a:solidFill>
                                  <a:latin typeface="Cambria Math" panose="02040503050406030204" pitchFamily="18" charset="0"/>
                                  <a:ea typeface="楷体_GB2312" pitchFamily="49" charset="-122"/>
                                </a:rPr>
                                <m:t>𝑇</m:t>
                              </m:r>
                            </m:e>
                            <m:sub>
                              <m:r>
                                <a:rPr lang="en-US" altLang="zh-CN" i="1">
                                  <a:solidFill>
                                    <a:srgbClr val="002060"/>
                                  </a:solidFill>
                                  <a:latin typeface="Cambria Math" panose="02040503050406030204" pitchFamily="18" charset="0"/>
                                  <a:ea typeface="楷体_GB2312" pitchFamily="49" charset="-122"/>
                                </a:rPr>
                                <m:t>𝐷</m:t>
                              </m:r>
                            </m:sub>
                          </m:sSub>
                          <m:f>
                            <m:fPr>
                              <m:ctrlPr>
                                <a:rPr lang="en-US" altLang="zh-CN" i="1">
                                  <a:solidFill>
                                    <a:srgbClr val="002060"/>
                                  </a:solidFill>
                                  <a:latin typeface="Cambria Math" panose="02040503050406030204" pitchFamily="18" charset="0"/>
                                  <a:ea typeface="楷体_GB2312" pitchFamily="49" charset="-122"/>
                                </a:rPr>
                              </m:ctrlPr>
                            </m:fPr>
                            <m:num>
                              <m:r>
                                <a:rPr lang="en-US" altLang="zh-CN" i="1">
                                  <a:solidFill>
                                    <a:srgbClr val="002060"/>
                                  </a:solidFill>
                                  <a:latin typeface="Cambria Math" panose="02040503050406030204" pitchFamily="18" charset="0"/>
                                  <a:ea typeface="楷体_GB2312" pitchFamily="49" charset="-122"/>
                                </a:rPr>
                                <m:t>𝑑𝑒</m:t>
                              </m:r>
                              <m:r>
                                <a:rPr lang="en-US" altLang="zh-CN" i="1">
                                  <a:solidFill>
                                    <a:srgbClr val="002060"/>
                                  </a:solidFill>
                                  <a:latin typeface="Cambria Math" panose="02040503050406030204" pitchFamily="18" charset="0"/>
                                  <a:ea typeface="楷体_GB2312" pitchFamily="49" charset="-122"/>
                                </a:rPr>
                                <m:t>(</m:t>
                              </m:r>
                              <m:r>
                                <a:rPr lang="en-US" altLang="zh-CN" i="1">
                                  <a:solidFill>
                                    <a:srgbClr val="002060"/>
                                  </a:solidFill>
                                  <a:latin typeface="Cambria Math" panose="02040503050406030204" pitchFamily="18" charset="0"/>
                                  <a:ea typeface="楷体_GB2312" pitchFamily="49" charset="-122"/>
                                </a:rPr>
                                <m:t>𝑡</m:t>
                              </m:r>
                              <m:r>
                                <a:rPr lang="en-US" altLang="zh-CN" i="1">
                                  <a:solidFill>
                                    <a:srgbClr val="002060"/>
                                  </a:solidFill>
                                  <a:latin typeface="Cambria Math" panose="02040503050406030204" pitchFamily="18" charset="0"/>
                                  <a:ea typeface="楷体_GB2312" pitchFamily="49" charset="-122"/>
                                </a:rPr>
                                <m:t>)</m:t>
                              </m:r>
                            </m:num>
                            <m:den>
                              <m:r>
                                <a:rPr lang="en-US" altLang="zh-CN" i="1">
                                  <a:solidFill>
                                    <a:srgbClr val="002060"/>
                                  </a:solidFill>
                                  <a:latin typeface="Cambria Math" panose="02040503050406030204" pitchFamily="18" charset="0"/>
                                  <a:ea typeface="楷体_GB2312" pitchFamily="49" charset="-122"/>
                                </a:rPr>
                                <m:t>𝑑𝑡</m:t>
                              </m:r>
                            </m:den>
                          </m:f>
                        </m:e>
                      </m:d>
                    </m:oMath>
                  </m:oMathPara>
                </a14:m>
                <a:endParaRPr lang="zh-CN" altLang="en-US" dirty="0">
                  <a:solidFill>
                    <a:schemeClr val="bg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899592" y="1525433"/>
                <a:ext cx="6192688" cy="92531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78A1F46-9636-4B62-AAA2-E959519D9DEB}"/>
                  </a:ext>
                </a:extLst>
              </p:cNvPr>
              <p:cNvSpPr/>
              <p:nvPr/>
            </p:nvSpPr>
            <p:spPr>
              <a:xfrm>
                <a:off x="794806" y="2318892"/>
                <a:ext cx="6834307" cy="1594860"/>
              </a:xfrm>
              <a:prstGeom prst="rect">
                <a:avLst/>
              </a:prstGeom>
            </p:spPr>
            <p:txBody>
              <a:bodyPr wrap="square">
                <a:spAutoFit/>
              </a:bodyPr>
              <a:lstStyle/>
              <a:p>
                <a:pPr marL="342900" indent="-342900">
                  <a:lnSpc>
                    <a:spcPct val="150000"/>
                  </a:lnSpc>
                  <a:buClr>
                    <a:schemeClr val="bg1"/>
                  </a:buClr>
                  <a:buSzPct val="80000"/>
                  <a:buFont typeface="Wingdings" panose="05000000000000000000" pitchFamily="2" charset="2"/>
                  <a:buChar char="Ø"/>
                </a:pPr>
                <a:r>
                  <a:rPr lang="zh-CN" altLang="en-US" b="1" dirty="0" smtClean="0">
                    <a:solidFill>
                      <a:srgbClr val="002060"/>
                    </a:solidFill>
                    <a:latin typeface="+mn-ea"/>
                  </a:rPr>
                  <a:t>求和代替积分：</a:t>
                </a:r>
                <a14:m>
                  <m:oMath xmlns:m="http://schemas.openxmlformats.org/officeDocument/2006/math">
                    <m:nary>
                      <m:naryPr>
                        <m:ctrlPr>
                          <a:rPr lang="zh-CN" altLang="en-US" i="1">
                            <a:solidFill>
                              <a:srgbClr val="002060"/>
                            </a:solidFill>
                            <a:latin typeface="Cambria Math" panose="02040503050406030204" pitchFamily="18" charset="0"/>
                          </a:rPr>
                        </m:ctrlPr>
                      </m:naryPr>
                      <m:sub>
                        <m:r>
                          <m:rPr>
                            <m:brk m:alnAt="23"/>
                          </m:rPr>
                          <a:rPr lang="en-US" altLang="zh-CN" i="1">
                            <a:solidFill>
                              <a:srgbClr val="002060"/>
                            </a:solidFill>
                            <a:latin typeface="Cambria Math" panose="02040503050406030204" pitchFamily="18" charset="0"/>
                          </a:rPr>
                          <m:t>0</m:t>
                        </m:r>
                      </m:sub>
                      <m:sup>
                        <m:r>
                          <a:rPr lang="en-US" altLang="zh-CN" i="1">
                            <a:solidFill>
                              <a:srgbClr val="002060"/>
                            </a:solidFill>
                            <a:latin typeface="Cambria Math" panose="02040503050406030204" pitchFamily="18" charset="0"/>
                          </a:rPr>
                          <m:t>𝑡</m:t>
                        </m:r>
                      </m:sup>
                      <m:e>
                        <m:r>
                          <a:rPr lang="en-US" altLang="zh-CN" i="1">
                            <a:solidFill>
                              <a:srgbClr val="002060"/>
                            </a:solidFill>
                            <a:latin typeface="Cambria Math" panose="02040503050406030204" pitchFamily="18" charset="0"/>
                          </a:rPr>
                          <m:t>𝑒</m:t>
                        </m:r>
                        <m:d>
                          <m:dPr>
                            <m:ctrlPr>
                              <a:rPr lang="en-US" altLang="zh-CN" i="1">
                                <a:solidFill>
                                  <a:srgbClr val="002060"/>
                                </a:solidFill>
                                <a:latin typeface="Cambria Math" panose="02040503050406030204" pitchFamily="18" charset="0"/>
                              </a:rPr>
                            </m:ctrlPr>
                          </m:dPr>
                          <m:e>
                            <m:r>
                              <a:rPr lang="en-US" altLang="zh-CN" i="1">
                                <a:solidFill>
                                  <a:srgbClr val="002060"/>
                                </a:solidFill>
                                <a:latin typeface="Cambria Math" panose="02040503050406030204" pitchFamily="18" charset="0"/>
                              </a:rPr>
                              <m:t>𝑡</m:t>
                            </m:r>
                          </m:e>
                        </m:d>
                        <m:r>
                          <a:rPr lang="en-US" altLang="zh-CN" i="1">
                            <a:solidFill>
                              <a:srgbClr val="002060"/>
                            </a:solidFill>
                            <a:latin typeface="Cambria Math" panose="02040503050406030204" pitchFamily="18" charset="0"/>
                          </a:rPr>
                          <m:t>𝑑𝑡</m:t>
                        </m:r>
                      </m:e>
                    </m:nary>
                    <m:r>
                      <a:rPr lang="en-US" altLang="zh-CN" i="1">
                        <a:solidFill>
                          <a:srgbClr val="002060"/>
                        </a:solidFill>
                        <a:latin typeface="Cambria Math" panose="02040503050406030204" pitchFamily="18" charset="0"/>
                        <a:ea typeface="Cambria Math" panose="02040503050406030204" pitchFamily="18" charset="0"/>
                      </a:rPr>
                      <m:t>≈</m:t>
                    </m:r>
                    <m:nary>
                      <m:naryPr>
                        <m:chr m:val="∑"/>
                        <m:ctrlPr>
                          <a:rPr lang="en-US" altLang="zh-CN" i="1">
                            <a:solidFill>
                              <a:srgbClr val="002060"/>
                            </a:solidFill>
                            <a:latin typeface="Cambria Math" panose="02040503050406030204" pitchFamily="18" charset="0"/>
                            <a:ea typeface="Cambria Math" panose="02040503050406030204" pitchFamily="18" charset="0"/>
                          </a:rPr>
                        </m:ctrlPr>
                      </m:naryPr>
                      <m:sub>
                        <m:r>
                          <m:rPr>
                            <m:brk m:alnAt="23"/>
                          </m:rPr>
                          <a:rPr lang="en-US" altLang="zh-CN" i="1">
                            <a:solidFill>
                              <a:srgbClr val="002060"/>
                            </a:solidFill>
                            <a:latin typeface="Cambria Math" panose="02040503050406030204" pitchFamily="18" charset="0"/>
                            <a:ea typeface="Cambria Math" panose="02040503050406030204" pitchFamily="18" charset="0"/>
                          </a:rPr>
                          <m:t>𝑗</m:t>
                        </m:r>
                        <m:r>
                          <a:rPr lang="en-US" altLang="zh-CN" i="1">
                            <a:solidFill>
                              <a:srgbClr val="002060"/>
                            </a:solidFill>
                            <a:latin typeface="Cambria Math" panose="02040503050406030204" pitchFamily="18" charset="0"/>
                            <a:ea typeface="Cambria Math" panose="02040503050406030204" pitchFamily="18" charset="0"/>
                          </a:rPr>
                          <m:t>=0</m:t>
                        </m:r>
                      </m:sub>
                      <m:sup>
                        <m:r>
                          <a:rPr lang="en-US" altLang="zh-CN" i="1">
                            <a:solidFill>
                              <a:srgbClr val="002060"/>
                            </a:solidFill>
                            <a:latin typeface="Cambria Math" panose="02040503050406030204" pitchFamily="18" charset="0"/>
                            <a:ea typeface="Cambria Math" panose="02040503050406030204" pitchFamily="18" charset="0"/>
                          </a:rPr>
                          <m:t>𝑘</m:t>
                        </m:r>
                      </m:sup>
                      <m:e>
                        <m:r>
                          <a:rPr lang="en-US" altLang="zh-CN" i="1">
                            <a:solidFill>
                              <a:srgbClr val="002060"/>
                            </a:solidFill>
                            <a:latin typeface="Cambria Math" panose="02040503050406030204" pitchFamily="18" charset="0"/>
                            <a:ea typeface="Cambria Math" panose="02040503050406030204" pitchFamily="18" charset="0"/>
                          </a:rPr>
                          <m:t>𝑇𝑒</m:t>
                        </m:r>
                        <m:r>
                          <a:rPr lang="en-US" altLang="zh-CN" i="1">
                            <a:solidFill>
                              <a:srgbClr val="002060"/>
                            </a:solidFill>
                            <a:latin typeface="Cambria Math" panose="02040503050406030204" pitchFamily="18" charset="0"/>
                            <a:ea typeface="Cambria Math" panose="02040503050406030204" pitchFamily="18" charset="0"/>
                          </a:rPr>
                          <m:t>(</m:t>
                        </m:r>
                        <m:r>
                          <a:rPr lang="en-US" altLang="zh-CN" i="1">
                            <a:solidFill>
                              <a:srgbClr val="002060"/>
                            </a:solidFill>
                            <a:latin typeface="Cambria Math" panose="02040503050406030204" pitchFamily="18" charset="0"/>
                            <a:ea typeface="Cambria Math" panose="02040503050406030204" pitchFamily="18" charset="0"/>
                          </a:rPr>
                          <m:t>𝑖</m:t>
                        </m:r>
                        <m:r>
                          <a:rPr lang="en-US" altLang="zh-CN" i="1">
                            <a:solidFill>
                              <a:srgbClr val="002060"/>
                            </a:solidFill>
                            <a:latin typeface="Cambria Math" panose="02040503050406030204" pitchFamily="18" charset="0"/>
                            <a:ea typeface="Cambria Math" panose="02040503050406030204" pitchFamily="18" charset="0"/>
                          </a:rPr>
                          <m:t>)</m:t>
                        </m:r>
                      </m:e>
                    </m:nary>
                  </m:oMath>
                </a14:m>
                <a:endParaRPr lang="en-US" altLang="zh-CN" dirty="0">
                  <a:solidFill>
                    <a:srgbClr val="002060"/>
                  </a:solidFill>
                </a:endParaRPr>
              </a:p>
              <a:p>
                <a:pPr marL="342900" indent="-342900">
                  <a:lnSpc>
                    <a:spcPct val="150000"/>
                  </a:lnSpc>
                  <a:buClr>
                    <a:schemeClr val="bg1"/>
                  </a:buClr>
                  <a:buSzPct val="80000"/>
                  <a:buFont typeface="Wingdings" panose="05000000000000000000" pitchFamily="2" charset="2"/>
                  <a:buChar char="Ø"/>
                </a:pPr>
                <a:r>
                  <a:rPr lang="zh-CN" altLang="en-US" b="1" dirty="0">
                    <a:solidFill>
                      <a:srgbClr val="002060"/>
                    </a:solidFill>
                    <a:latin typeface="+mn-ea"/>
                  </a:rPr>
                  <a:t>后向差分代替微分：</a:t>
                </a:r>
                <a:r>
                  <a:rPr lang="en-US" altLang="zh-CN" dirty="0">
                    <a:solidFill>
                      <a:srgbClr val="002060"/>
                    </a:solidFill>
                  </a:rPr>
                  <a:t> </a:t>
                </a:r>
                <a14:m>
                  <m:oMath xmlns:m="http://schemas.openxmlformats.org/officeDocument/2006/math">
                    <m:f>
                      <m:fPr>
                        <m:ctrlPr>
                          <a:rPr lang="en-US" altLang="zh-CN" i="1">
                            <a:solidFill>
                              <a:srgbClr val="002060"/>
                            </a:solidFill>
                            <a:latin typeface="Cambria Math" panose="02040503050406030204" pitchFamily="18" charset="0"/>
                          </a:rPr>
                        </m:ctrlPr>
                      </m:fPr>
                      <m:num>
                        <m:r>
                          <a:rPr lang="en-US" altLang="zh-CN" i="1">
                            <a:solidFill>
                              <a:srgbClr val="002060"/>
                            </a:solidFill>
                            <a:latin typeface="Cambria Math" panose="02040503050406030204" pitchFamily="18" charset="0"/>
                          </a:rPr>
                          <m:t>𝑑𝑒</m:t>
                        </m:r>
                        <m:r>
                          <a:rPr lang="en-US" altLang="zh-CN" i="1">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𝑡</m:t>
                        </m:r>
                        <m:r>
                          <a:rPr lang="en-US" altLang="zh-CN" i="1">
                            <a:solidFill>
                              <a:srgbClr val="002060"/>
                            </a:solidFill>
                            <a:latin typeface="Cambria Math" panose="02040503050406030204" pitchFamily="18" charset="0"/>
                          </a:rPr>
                          <m:t>)</m:t>
                        </m:r>
                      </m:num>
                      <m:den>
                        <m:r>
                          <a:rPr lang="en-US" altLang="zh-CN" i="1">
                            <a:solidFill>
                              <a:srgbClr val="002060"/>
                            </a:solidFill>
                            <a:latin typeface="Cambria Math" panose="02040503050406030204" pitchFamily="18" charset="0"/>
                          </a:rPr>
                          <m:t>𝑑𝑡</m:t>
                        </m:r>
                      </m:den>
                    </m:f>
                    <m:r>
                      <a:rPr lang="en-US" altLang="zh-CN" i="1">
                        <a:solidFill>
                          <a:srgbClr val="002060"/>
                        </a:solidFill>
                        <a:latin typeface="Cambria Math" panose="02040503050406030204" pitchFamily="18" charset="0"/>
                        <a:ea typeface="Cambria Math" panose="02040503050406030204" pitchFamily="18" charset="0"/>
                      </a:rPr>
                      <m:t>≈</m:t>
                    </m:r>
                    <m:f>
                      <m:fPr>
                        <m:ctrlPr>
                          <a:rPr lang="en-US" altLang="zh-CN" i="1">
                            <a:solidFill>
                              <a:srgbClr val="002060"/>
                            </a:solidFill>
                            <a:latin typeface="Cambria Math" panose="02040503050406030204" pitchFamily="18" charset="0"/>
                            <a:ea typeface="Cambria Math" panose="02040503050406030204" pitchFamily="18" charset="0"/>
                          </a:rPr>
                        </m:ctrlPr>
                      </m:fPr>
                      <m:num>
                        <m:r>
                          <a:rPr lang="en-US" altLang="zh-CN" i="1">
                            <a:solidFill>
                              <a:srgbClr val="002060"/>
                            </a:solidFill>
                            <a:latin typeface="Cambria Math" panose="02040503050406030204" pitchFamily="18" charset="0"/>
                            <a:ea typeface="Cambria Math" panose="02040503050406030204" pitchFamily="18" charset="0"/>
                          </a:rPr>
                          <m:t>𝑒</m:t>
                        </m:r>
                        <m:d>
                          <m:dPr>
                            <m:ctrlPr>
                              <a:rPr lang="en-US" altLang="zh-CN" i="1">
                                <a:solidFill>
                                  <a:srgbClr val="002060"/>
                                </a:solidFill>
                                <a:latin typeface="Cambria Math" panose="02040503050406030204" pitchFamily="18" charset="0"/>
                                <a:ea typeface="Cambria Math" panose="02040503050406030204" pitchFamily="18" charset="0"/>
                              </a:rPr>
                            </m:ctrlPr>
                          </m:dPr>
                          <m:e>
                            <m:r>
                              <a:rPr lang="en-US" altLang="zh-CN" i="1">
                                <a:solidFill>
                                  <a:srgbClr val="002060"/>
                                </a:solidFill>
                                <a:latin typeface="Cambria Math" panose="02040503050406030204" pitchFamily="18" charset="0"/>
                                <a:ea typeface="Cambria Math" panose="02040503050406030204" pitchFamily="18" charset="0"/>
                              </a:rPr>
                              <m:t>𝑘</m:t>
                            </m:r>
                          </m:e>
                        </m:d>
                        <m:r>
                          <a:rPr lang="en-US" altLang="zh-CN" i="1">
                            <a:solidFill>
                              <a:srgbClr val="002060"/>
                            </a:solidFill>
                            <a:latin typeface="Cambria Math" panose="02040503050406030204" pitchFamily="18" charset="0"/>
                            <a:ea typeface="Cambria Math" panose="02040503050406030204" pitchFamily="18" charset="0"/>
                          </a:rPr>
                          <m:t>−</m:t>
                        </m:r>
                        <m:r>
                          <a:rPr lang="en-US" altLang="zh-CN" i="1">
                            <a:solidFill>
                              <a:srgbClr val="002060"/>
                            </a:solidFill>
                            <a:latin typeface="Cambria Math" panose="02040503050406030204" pitchFamily="18" charset="0"/>
                            <a:ea typeface="Cambria Math" panose="02040503050406030204" pitchFamily="18" charset="0"/>
                          </a:rPr>
                          <m:t>𝑒</m:t>
                        </m:r>
                        <m:r>
                          <a:rPr lang="en-US" altLang="zh-CN" i="1">
                            <a:solidFill>
                              <a:srgbClr val="002060"/>
                            </a:solidFill>
                            <a:latin typeface="Cambria Math" panose="02040503050406030204" pitchFamily="18" charset="0"/>
                            <a:ea typeface="Cambria Math" panose="02040503050406030204" pitchFamily="18" charset="0"/>
                          </a:rPr>
                          <m:t>(</m:t>
                        </m:r>
                        <m:r>
                          <a:rPr lang="en-US" altLang="zh-CN" i="1">
                            <a:solidFill>
                              <a:srgbClr val="002060"/>
                            </a:solidFill>
                            <a:latin typeface="Cambria Math" panose="02040503050406030204" pitchFamily="18" charset="0"/>
                            <a:ea typeface="Cambria Math" panose="02040503050406030204" pitchFamily="18" charset="0"/>
                          </a:rPr>
                          <m:t>𝑘</m:t>
                        </m:r>
                        <m:r>
                          <a:rPr lang="en-US" altLang="zh-CN" i="1">
                            <a:solidFill>
                              <a:srgbClr val="002060"/>
                            </a:solidFill>
                            <a:latin typeface="Cambria Math" panose="02040503050406030204" pitchFamily="18" charset="0"/>
                            <a:ea typeface="Cambria Math" panose="02040503050406030204" pitchFamily="18" charset="0"/>
                          </a:rPr>
                          <m:t>−1)</m:t>
                        </m:r>
                      </m:num>
                      <m:den>
                        <m:r>
                          <a:rPr lang="en-US" altLang="zh-CN" i="1">
                            <a:solidFill>
                              <a:srgbClr val="002060"/>
                            </a:solidFill>
                            <a:latin typeface="Cambria Math" panose="02040503050406030204" pitchFamily="18" charset="0"/>
                            <a:ea typeface="Cambria Math" panose="02040503050406030204" pitchFamily="18" charset="0"/>
                          </a:rPr>
                          <m:t>𝑇</m:t>
                        </m:r>
                      </m:den>
                    </m:f>
                  </m:oMath>
                </a14:m>
                <a:endParaRPr lang="zh-CN" altLang="en-US" dirty="0">
                  <a:solidFill>
                    <a:schemeClr val="bg2">
                      <a:lumMod val="75000"/>
                      <a:lumOff val="25000"/>
                    </a:schemeClr>
                  </a:solidFill>
                </a:endParaRPr>
              </a:p>
            </p:txBody>
          </p:sp>
        </mc:Choice>
        <mc:Fallback xmlns="">
          <p:sp>
            <p:nvSpPr>
              <p:cNvPr id="6" name="矩形 5">
                <a:extLst>
                  <a:ext uri="{FF2B5EF4-FFF2-40B4-BE49-F238E27FC236}">
                    <a16:creationId xmlns:a16="http://schemas.microsoft.com/office/drawing/2014/main" id="{978A1F46-9636-4B62-AAA2-E959519D9DEB}"/>
                  </a:ext>
                </a:extLst>
              </p:cNvPr>
              <p:cNvSpPr>
                <a:spLocks noRot="1" noChangeAspect="1" noMove="1" noResize="1" noEditPoints="1" noAdjustHandles="1" noChangeArrowheads="1" noChangeShapeType="1" noTextEdit="1"/>
              </p:cNvSpPr>
              <p:nvPr/>
            </p:nvSpPr>
            <p:spPr>
              <a:xfrm>
                <a:off x="794806" y="2318892"/>
                <a:ext cx="6834307" cy="1594860"/>
              </a:xfrm>
              <a:prstGeom prst="rect">
                <a:avLst/>
              </a:prstGeom>
              <a:blipFill>
                <a:blip r:embed="rId4"/>
                <a:stretch>
                  <a:fillRect l="-624" b="-114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172377" y="755299"/>
            <a:ext cx="8839200" cy="685800"/>
          </a:xfrm>
        </p:spPr>
        <p:txBody>
          <a:bodyPr/>
          <a:lstStyle/>
          <a:p>
            <a:pPr eaLnBrk="1" hangingPunct="1">
              <a:buFont typeface="Wingdings" pitchFamily="2" charset="2"/>
              <a:buNone/>
            </a:pPr>
            <a:r>
              <a:rPr lang="zh-CN" altLang="en-US" sz="2800" b="1" dirty="0" smtClean="0">
                <a:solidFill>
                  <a:srgbClr val="C00000"/>
                </a:solidFill>
                <a:latin typeface="+mn-ea"/>
              </a:rPr>
              <a:t>（</a:t>
            </a:r>
            <a:r>
              <a:rPr lang="en-US" altLang="zh-CN" sz="2800" b="1" dirty="0" smtClean="0">
                <a:solidFill>
                  <a:srgbClr val="C00000"/>
                </a:solidFill>
                <a:latin typeface="+mn-ea"/>
              </a:rPr>
              <a:t>2</a:t>
            </a:r>
            <a:r>
              <a:rPr lang="zh-CN" altLang="en-US" sz="2800" b="1" dirty="0" smtClean="0">
                <a:solidFill>
                  <a:srgbClr val="C00000"/>
                </a:solidFill>
                <a:latin typeface="+mn-ea"/>
              </a:rPr>
              <a:t>）增量</a:t>
            </a:r>
            <a:r>
              <a:rPr lang="zh-CN" altLang="en-US" sz="2800" b="1" dirty="0">
                <a:solidFill>
                  <a:srgbClr val="C00000"/>
                </a:solidFill>
                <a:latin typeface="+mn-ea"/>
              </a:rPr>
              <a:t>型数字</a:t>
            </a:r>
            <a:r>
              <a:rPr lang="en-US" altLang="zh-CN" sz="2800" b="1" dirty="0">
                <a:solidFill>
                  <a:srgbClr val="C00000"/>
                </a:solidFill>
                <a:latin typeface="+mn-ea"/>
              </a:rPr>
              <a:t>PID</a:t>
            </a:r>
            <a:r>
              <a:rPr lang="zh-CN" altLang="en-US" sz="2800" b="1" dirty="0">
                <a:solidFill>
                  <a:srgbClr val="C00000"/>
                </a:solidFill>
                <a:latin typeface="+mn-ea"/>
              </a:rPr>
              <a:t> </a:t>
            </a:r>
          </a:p>
        </p:txBody>
      </p:sp>
      <mc:AlternateContent xmlns:mc="http://schemas.openxmlformats.org/markup-compatibility/2006" xmlns:a14="http://schemas.microsoft.com/office/drawing/2010/main">
        <mc:Choice Requires="a14">
          <p:sp>
            <p:nvSpPr>
              <p:cNvPr id="64518" name="Rectangle 7"/>
              <p:cNvSpPr>
                <a:spLocks noChangeArrowheads="1"/>
              </p:cNvSpPr>
              <p:nvPr/>
            </p:nvSpPr>
            <p:spPr bwMode="auto">
              <a:xfrm>
                <a:off x="231502" y="4581128"/>
                <a:ext cx="8915400" cy="1768626"/>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p>
                <a:r>
                  <a:rPr lang="zh-CN" altLang="en-US" b="1" dirty="0" smtClean="0">
                    <a:solidFill>
                      <a:srgbClr val="002060"/>
                    </a:solidFill>
                    <a:latin typeface="+mn-ea"/>
                    <a:ea typeface="+mn-ea"/>
                  </a:rPr>
                  <a:t>其中	</a:t>
                </a:r>
                <a14:m>
                  <m:oMath xmlns:m="http://schemas.openxmlformats.org/officeDocument/2006/math">
                    <m:sSub>
                      <m:sSubPr>
                        <m:ctrlPr>
                          <a:rPr lang="en-US" altLang="zh-CN" i="1" smtClean="0">
                            <a:solidFill>
                              <a:srgbClr val="002060"/>
                            </a:solidFill>
                            <a:latin typeface="Cambria Math" panose="02040503050406030204" pitchFamily="18" charset="0"/>
                            <a:ea typeface="+mn-ea"/>
                          </a:rPr>
                        </m:ctrlPr>
                      </m:sSubPr>
                      <m:e>
                        <m:r>
                          <a:rPr lang="en-US" altLang="zh-CN" b="0" i="1" smtClean="0">
                            <a:solidFill>
                              <a:srgbClr val="002060"/>
                            </a:solidFill>
                            <a:latin typeface="Cambria Math" panose="02040503050406030204" pitchFamily="18" charset="0"/>
                            <a:ea typeface="+mn-ea"/>
                          </a:rPr>
                          <m:t>𝐾</m:t>
                        </m:r>
                      </m:e>
                      <m:sub>
                        <m:r>
                          <a:rPr lang="en-US" altLang="zh-CN" b="0" i="1" smtClean="0">
                            <a:solidFill>
                              <a:srgbClr val="002060"/>
                            </a:solidFill>
                            <a:latin typeface="Cambria Math" panose="02040503050406030204" pitchFamily="18" charset="0"/>
                            <a:ea typeface="+mn-ea"/>
                          </a:rPr>
                          <m:t>𝐼</m:t>
                        </m:r>
                      </m:sub>
                    </m:sSub>
                    <m:r>
                      <a:rPr lang="en-US" altLang="zh-CN" b="0" i="1" smtClean="0">
                        <a:solidFill>
                          <a:srgbClr val="002060"/>
                        </a:solidFill>
                        <a:latin typeface="Cambria Math" panose="02040503050406030204" pitchFamily="18" charset="0"/>
                        <a:ea typeface="+mn-ea"/>
                      </a:rPr>
                      <m:t>=</m:t>
                    </m:r>
                    <m:sSub>
                      <m:sSubPr>
                        <m:ctrlPr>
                          <a:rPr lang="en-US" altLang="zh-CN" b="0" i="1" smtClean="0">
                            <a:solidFill>
                              <a:srgbClr val="002060"/>
                            </a:solidFill>
                            <a:latin typeface="Cambria Math" panose="02040503050406030204" pitchFamily="18" charset="0"/>
                            <a:ea typeface="+mn-ea"/>
                          </a:rPr>
                        </m:ctrlPr>
                      </m:sSubPr>
                      <m:e>
                        <m:r>
                          <a:rPr lang="en-US" altLang="zh-CN" b="0" i="1" smtClean="0">
                            <a:solidFill>
                              <a:srgbClr val="002060"/>
                            </a:solidFill>
                            <a:latin typeface="Cambria Math" panose="02040503050406030204" pitchFamily="18" charset="0"/>
                            <a:ea typeface="+mn-ea"/>
                          </a:rPr>
                          <m:t>𝐾</m:t>
                        </m:r>
                      </m:e>
                      <m:sub>
                        <m:r>
                          <a:rPr lang="en-US" altLang="zh-CN" b="0" i="1" smtClean="0">
                            <a:solidFill>
                              <a:srgbClr val="002060"/>
                            </a:solidFill>
                            <a:latin typeface="Cambria Math" panose="02040503050406030204" pitchFamily="18" charset="0"/>
                            <a:ea typeface="+mn-ea"/>
                          </a:rPr>
                          <m:t>𝑃</m:t>
                        </m:r>
                      </m:sub>
                    </m:sSub>
                    <m:f>
                      <m:fPr>
                        <m:ctrlPr>
                          <a:rPr lang="en-US" altLang="zh-CN" b="0" i="1" smtClean="0">
                            <a:solidFill>
                              <a:srgbClr val="002060"/>
                            </a:solidFill>
                            <a:latin typeface="Cambria Math" panose="02040503050406030204" pitchFamily="18" charset="0"/>
                            <a:ea typeface="+mn-ea"/>
                          </a:rPr>
                        </m:ctrlPr>
                      </m:fPr>
                      <m:num>
                        <m:r>
                          <a:rPr lang="en-US" altLang="zh-CN" b="0" i="1" smtClean="0">
                            <a:solidFill>
                              <a:srgbClr val="002060"/>
                            </a:solidFill>
                            <a:latin typeface="Cambria Math" panose="02040503050406030204" pitchFamily="18" charset="0"/>
                            <a:ea typeface="+mn-ea"/>
                          </a:rPr>
                          <m:t>𝑇</m:t>
                        </m:r>
                      </m:num>
                      <m:den>
                        <m:sSub>
                          <m:sSubPr>
                            <m:ctrlPr>
                              <a:rPr lang="en-US" altLang="zh-CN" b="0" i="1" smtClean="0">
                                <a:solidFill>
                                  <a:srgbClr val="002060"/>
                                </a:solidFill>
                                <a:latin typeface="Cambria Math" panose="02040503050406030204" pitchFamily="18" charset="0"/>
                                <a:ea typeface="+mn-ea"/>
                              </a:rPr>
                            </m:ctrlPr>
                          </m:sSubPr>
                          <m:e>
                            <m:r>
                              <a:rPr lang="en-US" altLang="zh-CN" b="0" i="1" smtClean="0">
                                <a:solidFill>
                                  <a:srgbClr val="002060"/>
                                </a:solidFill>
                                <a:latin typeface="Cambria Math" panose="02040503050406030204" pitchFamily="18" charset="0"/>
                                <a:ea typeface="+mn-ea"/>
                              </a:rPr>
                              <m:t>𝑇</m:t>
                            </m:r>
                          </m:e>
                          <m:sub>
                            <m:r>
                              <a:rPr lang="en-US" altLang="zh-CN" b="0" i="1" smtClean="0">
                                <a:solidFill>
                                  <a:srgbClr val="002060"/>
                                </a:solidFill>
                                <a:latin typeface="Cambria Math" panose="02040503050406030204" pitchFamily="18" charset="0"/>
                                <a:ea typeface="+mn-ea"/>
                              </a:rPr>
                              <m:t>𝐼</m:t>
                            </m:r>
                          </m:sub>
                        </m:sSub>
                      </m:den>
                    </m:f>
                    <m:r>
                      <a:rPr lang="en-US" altLang="zh-CN" b="0" i="1" smtClean="0">
                        <a:solidFill>
                          <a:srgbClr val="002060"/>
                        </a:solidFill>
                        <a:latin typeface="Cambria Math" panose="02040503050406030204" pitchFamily="18" charset="0"/>
                        <a:ea typeface="+mn-ea"/>
                      </a:rPr>
                      <m:t>,</m:t>
                    </m:r>
                    <m:sSub>
                      <m:sSubPr>
                        <m:ctrlPr>
                          <a:rPr lang="en-US" altLang="zh-CN" i="1">
                            <a:solidFill>
                              <a:srgbClr val="002060"/>
                            </a:solidFill>
                            <a:latin typeface="Cambria Math" panose="02040503050406030204" pitchFamily="18" charset="0"/>
                            <a:ea typeface="+mn-ea"/>
                          </a:rPr>
                        </m:ctrlPr>
                      </m:sSubPr>
                      <m:e>
                        <m:r>
                          <a:rPr lang="en-US" altLang="zh-CN" i="1">
                            <a:solidFill>
                              <a:srgbClr val="002060"/>
                            </a:solidFill>
                            <a:latin typeface="Cambria Math" panose="02040503050406030204" pitchFamily="18" charset="0"/>
                            <a:ea typeface="+mn-ea"/>
                          </a:rPr>
                          <m:t>𝐾</m:t>
                        </m:r>
                      </m:e>
                      <m:sub>
                        <m:r>
                          <a:rPr lang="en-US" altLang="zh-CN" b="0" i="1" smtClean="0">
                            <a:solidFill>
                              <a:srgbClr val="002060"/>
                            </a:solidFill>
                            <a:latin typeface="Cambria Math" panose="02040503050406030204" pitchFamily="18" charset="0"/>
                            <a:ea typeface="+mn-ea"/>
                          </a:rPr>
                          <m:t>𝐷</m:t>
                        </m:r>
                      </m:sub>
                    </m:sSub>
                    <m:r>
                      <a:rPr lang="en-US" altLang="zh-CN" i="1">
                        <a:solidFill>
                          <a:srgbClr val="002060"/>
                        </a:solidFill>
                        <a:latin typeface="Cambria Math" panose="02040503050406030204" pitchFamily="18" charset="0"/>
                        <a:ea typeface="+mn-ea"/>
                      </a:rPr>
                      <m:t>=</m:t>
                    </m:r>
                    <m:sSub>
                      <m:sSubPr>
                        <m:ctrlPr>
                          <a:rPr lang="en-US" altLang="zh-CN" i="1">
                            <a:solidFill>
                              <a:srgbClr val="002060"/>
                            </a:solidFill>
                            <a:latin typeface="Cambria Math" panose="02040503050406030204" pitchFamily="18" charset="0"/>
                            <a:ea typeface="+mn-ea"/>
                          </a:rPr>
                        </m:ctrlPr>
                      </m:sSubPr>
                      <m:e>
                        <m:r>
                          <a:rPr lang="en-US" altLang="zh-CN" i="1">
                            <a:solidFill>
                              <a:srgbClr val="002060"/>
                            </a:solidFill>
                            <a:latin typeface="Cambria Math" panose="02040503050406030204" pitchFamily="18" charset="0"/>
                            <a:ea typeface="+mn-ea"/>
                          </a:rPr>
                          <m:t>𝐾</m:t>
                        </m:r>
                      </m:e>
                      <m:sub>
                        <m:r>
                          <a:rPr lang="en-US" altLang="zh-CN" i="1">
                            <a:solidFill>
                              <a:srgbClr val="002060"/>
                            </a:solidFill>
                            <a:latin typeface="Cambria Math" panose="02040503050406030204" pitchFamily="18" charset="0"/>
                            <a:ea typeface="+mn-ea"/>
                          </a:rPr>
                          <m:t>𝑃</m:t>
                        </m:r>
                      </m:sub>
                    </m:sSub>
                    <m:f>
                      <m:fPr>
                        <m:ctrlPr>
                          <a:rPr lang="en-US" altLang="zh-CN" i="1">
                            <a:solidFill>
                              <a:srgbClr val="002060"/>
                            </a:solidFill>
                            <a:latin typeface="Cambria Math" panose="02040503050406030204" pitchFamily="18" charset="0"/>
                            <a:ea typeface="+mn-ea"/>
                          </a:rPr>
                        </m:ctrlPr>
                      </m:fPr>
                      <m:num>
                        <m:sSub>
                          <m:sSubPr>
                            <m:ctrlPr>
                              <a:rPr lang="en-US" altLang="zh-CN" i="1" smtClean="0">
                                <a:solidFill>
                                  <a:srgbClr val="002060"/>
                                </a:solidFill>
                                <a:latin typeface="Cambria Math" panose="02040503050406030204" pitchFamily="18" charset="0"/>
                                <a:ea typeface="+mn-ea"/>
                              </a:rPr>
                            </m:ctrlPr>
                          </m:sSubPr>
                          <m:e>
                            <m:r>
                              <a:rPr lang="en-US" altLang="zh-CN" b="0" i="1" smtClean="0">
                                <a:solidFill>
                                  <a:srgbClr val="002060"/>
                                </a:solidFill>
                                <a:latin typeface="Cambria Math" panose="02040503050406030204" pitchFamily="18" charset="0"/>
                                <a:ea typeface="+mn-ea"/>
                              </a:rPr>
                              <m:t>𝑇</m:t>
                            </m:r>
                          </m:e>
                          <m:sub>
                            <m:r>
                              <a:rPr lang="en-US" altLang="zh-CN" b="0" i="1" smtClean="0">
                                <a:solidFill>
                                  <a:srgbClr val="002060"/>
                                </a:solidFill>
                                <a:latin typeface="Cambria Math" panose="02040503050406030204" pitchFamily="18" charset="0"/>
                                <a:ea typeface="+mn-ea"/>
                              </a:rPr>
                              <m:t>𝐷</m:t>
                            </m:r>
                          </m:sub>
                        </m:sSub>
                      </m:num>
                      <m:den>
                        <m:r>
                          <a:rPr lang="en-US" altLang="zh-CN" b="0" i="1" smtClean="0">
                            <a:solidFill>
                              <a:srgbClr val="002060"/>
                            </a:solidFill>
                            <a:latin typeface="Cambria Math" panose="02040503050406030204" pitchFamily="18" charset="0"/>
                            <a:ea typeface="+mn-ea"/>
                          </a:rPr>
                          <m:t>𝑇</m:t>
                        </m:r>
                      </m:den>
                    </m:f>
                  </m:oMath>
                </a14:m>
                <a:r>
                  <a:rPr lang="zh-CN" altLang="en-US" b="1" dirty="0">
                    <a:solidFill>
                      <a:srgbClr val="002060"/>
                    </a:solidFill>
                    <a:latin typeface="+mn-ea"/>
                    <a:ea typeface="+mn-ea"/>
                  </a:rPr>
                  <a:t>，</a:t>
                </a:r>
                <a:r>
                  <a:rPr lang="en-US" altLang="zh-CN" b="1" i="1" dirty="0">
                    <a:solidFill>
                      <a:srgbClr val="002060"/>
                    </a:solidFill>
                    <a:latin typeface="+mn-ea"/>
                    <a:ea typeface="+mn-ea"/>
                  </a:rPr>
                  <a:t>K</a:t>
                </a:r>
                <a:r>
                  <a:rPr lang="en-US" altLang="zh-CN" b="1" i="1" baseline="-25000" dirty="0">
                    <a:solidFill>
                      <a:srgbClr val="002060"/>
                    </a:solidFill>
                    <a:latin typeface="+mn-ea"/>
                    <a:ea typeface="+mn-ea"/>
                  </a:rPr>
                  <a:t>I</a:t>
                </a:r>
                <a:r>
                  <a:rPr lang="zh-CN" altLang="en-US" b="1" dirty="0">
                    <a:solidFill>
                      <a:srgbClr val="002060"/>
                    </a:solidFill>
                    <a:latin typeface="+mn-ea"/>
                    <a:ea typeface="+mn-ea"/>
                  </a:rPr>
                  <a:t>为积分系数，</a:t>
                </a:r>
                <a:r>
                  <a:rPr lang="en-US" altLang="zh-CN" b="1" i="1" dirty="0">
                    <a:solidFill>
                      <a:srgbClr val="002060"/>
                    </a:solidFill>
                    <a:latin typeface="+mn-ea"/>
                    <a:ea typeface="+mn-ea"/>
                  </a:rPr>
                  <a:t>K</a:t>
                </a:r>
                <a:r>
                  <a:rPr lang="en-US" altLang="zh-CN" b="1" i="1" baseline="-25000" dirty="0">
                    <a:solidFill>
                      <a:srgbClr val="002060"/>
                    </a:solidFill>
                    <a:latin typeface="+mn-ea"/>
                    <a:ea typeface="+mn-ea"/>
                  </a:rPr>
                  <a:t>D</a:t>
                </a:r>
                <a:r>
                  <a:rPr lang="zh-CN" altLang="en-US" b="1" dirty="0">
                    <a:solidFill>
                      <a:srgbClr val="002060"/>
                    </a:solidFill>
                    <a:latin typeface="+mn-ea"/>
                    <a:ea typeface="+mn-ea"/>
                  </a:rPr>
                  <a:t>为微分系数。</a:t>
                </a:r>
                <a:endParaRPr lang="en-US" altLang="zh-CN" b="1" dirty="0">
                  <a:solidFill>
                    <a:srgbClr val="002060"/>
                  </a:solidFill>
                  <a:latin typeface="+mn-ea"/>
                  <a:ea typeface="+mn-ea"/>
                </a:endParaRPr>
              </a:p>
              <a:p>
                <a:endParaRPr lang="zh-CN" altLang="en-US" b="1" dirty="0">
                  <a:solidFill>
                    <a:srgbClr val="002060"/>
                  </a:solidFill>
                  <a:latin typeface="+mn-ea"/>
                  <a:ea typeface="+mn-ea"/>
                </a:endParaRPr>
              </a:p>
              <a:p>
                <a:r>
                  <a:rPr lang="zh-CN" altLang="en-US" b="1" dirty="0">
                    <a:solidFill>
                      <a:srgbClr val="002060"/>
                    </a:solidFill>
                    <a:latin typeface="+mn-ea"/>
                    <a:ea typeface="+mn-ea"/>
                  </a:rPr>
                  <a:t>增量式控制算法提供执行机构的增量△</a:t>
                </a:r>
                <a:r>
                  <a:rPr lang="en-US" altLang="zh-CN" b="1" i="1" dirty="0" err="1">
                    <a:solidFill>
                      <a:srgbClr val="002060"/>
                    </a:solidFill>
                    <a:latin typeface="+mn-ea"/>
                    <a:ea typeface="+mn-ea"/>
                  </a:rPr>
                  <a:t>u</a:t>
                </a:r>
                <a:r>
                  <a:rPr lang="en-US" altLang="zh-CN" b="1" i="1" baseline="-25000" dirty="0" err="1">
                    <a:solidFill>
                      <a:srgbClr val="002060"/>
                    </a:solidFill>
                    <a:latin typeface="+mn-ea"/>
                    <a:ea typeface="+mn-ea"/>
                  </a:rPr>
                  <a:t>k</a:t>
                </a:r>
                <a:r>
                  <a:rPr lang="en-US" altLang="zh-CN" b="1" dirty="0">
                    <a:solidFill>
                      <a:srgbClr val="002060"/>
                    </a:solidFill>
                    <a:latin typeface="+mn-ea"/>
                    <a:ea typeface="+mn-ea"/>
                  </a:rPr>
                  <a:t> ，</a:t>
                </a:r>
                <a:r>
                  <a:rPr lang="zh-CN" altLang="en-US" b="1" dirty="0">
                    <a:solidFill>
                      <a:srgbClr val="002060"/>
                    </a:solidFill>
                    <a:latin typeface="+mn-ea"/>
                    <a:ea typeface="+mn-ea"/>
                  </a:rPr>
                  <a:t>只需要保持3个时刻的偏差值即可。</a:t>
                </a:r>
              </a:p>
            </p:txBody>
          </p:sp>
        </mc:Choice>
        <mc:Fallback xmlns="">
          <p:sp>
            <p:nvSpPr>
              <p:cNvPr id="64518" name="Rectangle 7"/>
              <p:cNvSpPr>
                <a:spLocks noRot="1" noChangeAspect="1" noMove="1" noResize="1" noEditPoints="1" noAdjustHandles="1" noChangeArrowheads="1" noChangeShapeType="1" noTextEdit="1"/>
              </p:cNvSpPr>
              <p:nvPr/>
            </p:nvSpPr>
            <p:spPr bwMode="auto">
              <a:xfrm>
                <a:off x="231502" y="4581128"/>
                <a:ext cx="8915400" cy="1768626"/>
              </a:xfrm>
              <a:prstGeom prst="rect">
                <a:avLst/>
              </a:prstGeom>
              <a:blipFill>
                <a:blip r:embed="rId2"/>
                <a:stretch>
                  <a:fillRect l="-1094" b="-65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92443" y="1292480"/>
                <a:ext cx="7182544"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srgbClr val="002060"/>
                          </a:solidFill>
                          <a:latin typeface="Cambria Math" panose="02040503050406030204" pitchFamily="18" charset="0"/>
                          <a:ea typeface="楷体_GB2312" pitchFamily="49" charset="-122"/>
                        </a:rPr>
                        <m:t>𝑢</m:t>
                      </m:r>
                      <m:d>
                        <m:dPr>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𝑘</m:t>
                          </m:r>
                        </m:e>
                      </m:d>
                      <m:r>
                        <a:rPr lang="en-US" altLang="zh-CN" sz="2000" i="1">
                          <a:solidFill>
                            <a:srgbClr val="002060"/>
                          </a:solidFill>
                          <a:latin typeface="Cambria Math" panose="02040503050406030204" pitchFamily="18" charset="0"/>
                          <a:ea typeface="楷体_GB2312" pitchFamily="49" charset="-122"/>
                        </a:rPr>
                        <m:t>=</m:t>
                      </m:r>
                      <m:sSub>
                        <m:sSubPr>
                          <m:ctrlPr>
                            <a:rPr lang="en-US" altLang="zh-CN" sz="2000" i="1">
                              <a:solidFill>
                                <a:srgbClr val="002060"/>
                              </a:solidFill>
                              <a:latin typeface="Cambria Math" panose="02040503050406030204" pitchFamily="18" charset="0"/>
                              <a:ea typeface="楷体_GB2312" pitchFamily="49" charset="-122"/>
                            </a:rPr>
                          </m:ctrlPr>
                        </m:sSubPr>
                        <m:e>
                          <m:r>
                            <a:rPr lang="en-US" altLang="zh-CN" sz="2000" i="1">
                              <a:solidFill>
                                <a:srgbClr val="002060"/>
                              </a:solidFill>
                              <a:latin typeface="Cambria Math" panose="02040503050406030204" pitchFamily="18" charset="0"/>
                              <a:ea typeface="楷体_GB2312" pitchFamily="49" charset="-122"/>
                            </a:rPr>
                            <m:t>𝐾</m:t>
                          </m:r>
                        </m:e>
                        <m:sub>
                          <m:r>
                            <a:rPr lang="en-US" altLang="zh-CN" sz="2000" i="1">
                              <a:solidFill>
                                <a:srgbClr val="002060"/>
                              </a:solidFill>
                              <a:latin typeface="Cambria Math" panose="02040503050406030204" pitchFamily="18" charset="0"/>
                              <a:ea typeface="楷体_GB2312" pitchFamily="49" charset="-122"/>
                            </a:rPr>
                            <m:t>𝑃</m:t>
                          </m:r>
                        </m:sub>
                      </m:sSub>
                      <m:d>
                        <m:dPr>
                          <m:begChr m:val="["/>
                          <m:endChr m:val="]"/>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𝑒</m:t>
                          </m:r>
                          <m:d>
                            <m:dPr>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𝑘</m:t>
                              </m:r>
                            </m:e>
                          </m:d>
                          <m:r>
                            <a:rPr lang="en-US" altLang="zh-CN" sz="2000" i="1">
                              <a:solidFill>
                                <a:srgbClr val="002060"/>
                              </a:solidFill>
                              <a:latin typeface="Cambria Math" panose="02040503050406030204" pitchFamily="18" charset="0"/>
                              <a:ea typeface="楷体_GB2312" pitchFamily="49" charset="-122"/>
                            </a:rPr>
                            <m:t>+</m:t>
                          </m:r>
                          <m:f>
                            <m:fPr>
                              <m:ctrlPr>
                                <a:rPr lang="en-US" altLang="zh-CN" sz="2000" i="1">
                                  <a:solidFill>
                                    <a:srgbClr val="002060"/>
                                  </a:solidFill>
                                  <a:latin typeface="Cambria Math" panose="02040503050406030204" pitchFamily="18" charset="0"/>
                                  <a:ea typeface="楷体_GB2312" pitchFamily="49" charset="-122"/>
                                </a:rPr>
                              </m:ctrlPr>
                            </m:fPr>
                            <m:num>
                              <m:r>
                                <a:rPr lang="en-US" altLang="zh-CN" sz="2000" i="1">
                                  <a:solidFill>
                                    <a:srgbClr val="002060"/>
                                  </a:solidFill>
                                  <a:latin typeface="Cambria Math" panose="02040503050406030204" pitchFamily="18" charset="0"/>
                                  <a:ea typeface="楷体_GB2312" pitchFamily="49" charset="-122"/>
                                </a:rPr>
                                <m:t>𝑇</m:t>
                              </m:r>
                            </m:num>
                            <m:den>
                              <m:sSub>
                                <m:sSubPr>
                                  <m:ctrlPr>
                                    <a:rPr lang="en-US" altLang="zh-CN" sz="2000" i="1">
                                      <a:solidFill>
                                        <a:srgbClr val="002060"/>
                                      </a:solidFill>
                                      <a:latin typeface="Cambria Math" panose="02040503050406030204" pitchFamily="18" charset="0"/>
                                      <a:ea typeface="楷体_GB2312" pitchFamily="49" charset="-122"/>
                                    </a:rPr>
                                  </m:ctrlPr>
                                </m:sSubPr>
                                <m:e>
                                  <m:r>
                                    <a:rPr lang="en-US" altLang="zh-CN" sz="2000" i="1">
                                      <a:solidFill>
                                        <a:srgbClr val="002060"/>
                                      </a:solidFill>
                                      <a:latin typeface="Cambria Math" panose="02040503050406030204" pitchFamily="18" charset="0"/>
                                      <a:ea typeface="楷体_GB2312" pitchFamily="49" charset="-122"/>
                                    </a:rPr>
                                    <m:t>𝑇</m:t>
                                  </m:r>
                                </m:e>
                                <m:sub>
                                  <m:r>
                                    <a:rPr lang="en-US" altLang="zh-CN" sz="2000" i="1">
                                      <a:solidFill>
                                        <a:srgbClr val="002060"/>
                                      </a:solidFill>
                                      <a:latin typeface="Cambria Math" panose="02040503050406030204" pitchFamily="18" charset="0"/>
                                      <a:ea typeface="楷体_GB2312" pitchFamily="49" charset="-122"/>
                                    </a:rPr>
                                    <m:t>𝐼</m:t>
                                  </m:r>
                                </m:sub>
                              </m:sSub>
                            </m:den>
                          </m:f>
                          <m:nary>
                            <m:naryPr>
                              <m:chr m:val="∑"/>
                              <m:ctrlPr>
                                <a:rPr lang="en-US" altLang="zh-CN" sz="2000" i="1">
                                  <a:solidFill>
                                    <a:srgbClr val="002060"/>
                                  </a:solidFill>
                                  <a:latin typeface="Cambria Math" panose="02040503050406030204" pitchFamily="18" charset="0"/>
                                  <a:ea typeface="楷体_GB2312" pitchFamily="49" charset="-122"/>
                                </a:rPr>
                              </m:ctrlPr>
                            </m:naryPr>
                            <m:sub>
                              <m:r>
                                <m:rPr>
                                  <m:brk m:alnAt="23"/>
                                </m:rPr>
                                <a:rPr lang="en-US" altLang="zh-CN" sz="2000" i="1">
                                  <a:solidFill>
                                    <a:srgbClr val="002060"/>
                                  </a:solidFill>
                                  <a:latin typeface="Cambria Math" panose="02040503050406030204" pitchFamily="18" charset="0"/>
                                  <a:ea typeface="楷体_GB2312" pitchFamily="49" charset="-122"/>
                                </a:rPr>
                                <m:t>𝑖</m:t>
                              </m:r>
                              <m:r>
                                <a:rPr lang="en-US" altLang="zh-CN" sz="2000" i="1">
                                  <a:solidFill>
                                    <a:srgbClr val="002060"/>
                                  </a:solidFill>
                                  <a:latin typeface="Cambria Math" panose="02040503050406030204" pitchFamily="18" charset="0"/>
                                  <a:ea typeface="楷体_GB2312" pitchFamily="49" charset="-122"/>
                                </a:rPr>
                                <m:t>=0</m:t>
                              </m:r>
                            </m:sub>
                            <m:sup>
                              <m:r>
                                <a:rPr lang="en-US" altLang="zh-CN" sz="2000" i="1">
                                  <a:solidFill>
                                    <a:srgbClr val="002060"/>
                                  </a:solidFill>
                                  <a:latin typeface="Cambria Math" panose="02040503050406030204" pitchFamily="18" charset="0"/>
                                  <a:ea typeface="楷体_GB2312" pitchFamily="49" charset="-122"/>
                                </a:rPr>
                                <m:t>𝑘</m:t>
                              </m:r>
                            </m:sup>
                            <m:e>
                              <m:r>
                                <a:rPr lang="en-US" altLang="zh-CN" sz="2000" i="1">
                                  <a:solidFill>
                                    <a:srgbClr val="002060"/>
                                  </a:solidFill>
                                  <a:latin typeface="Cambria Math" panose="02040503050406030204" pitchFamily="18" charset="0"/>
                                  <a:ea typeface="楷体_GB2312" pitchFamily="49" charset="-122"/>
                                </a:rPr>
                                <m:t>𝑒</m:t>
                              </m:r>
                              <m:r>
                                <a:rPr lang="en-US" altLang="zh-CN" sz="2000" i="1">
                                  <a:solidFill>
                                    <a:srgbClr val="002060"/>
                                  </a:solidFill>
                                  <a:latin typeface="Cambria Math" panose="02040503050406030204" pitchFamily="18" charset="0"/>
                                  <a:ea typeface="楷体_GB2312" pitchFamily="49" charset="-122"/>
                                </a:rPr>
                                <m:t>(</m:t>
                              </m:r>
                              <m:r>
                                <a:rPr lang="en-US" altLang="zh-CN" sz="2000" i="1">
                                  <a:solidFill>
                                    <a:srgbClr val="002060"/>
                                  </a:solidFill>
                                  <a:latin typeface="Cambria Math" panose="02040503050406030204" pitchFamily="18" charset="0"/>
                                  <a:ea typeface="楷体_GB2312" pitchFamily="49" charset="-122"/>
                                </a:rPr>
                                <m:t>𝑖</m:t>
                              </m:r>
                              <m:r>
                                <a:rPr lang="en-US" altLang="zh-CN" sz="2000" i="1">
                                  <a:solidFill>
                                    <a:srgbClr val="002060"/>
                                  </a:solidFill>
                                  <a:latin typeface="Cambria Math" panose="02040503050406030204" pitchFamily="18" charset="0"/>
                                  <a:ea typeface="楷体_GB2312" pitchFamily="49" charset="-122"/>
                                </a:rPr>
                                <m:t>)</m:t>
                              </m:r>
                            </m:e>
                          </m:nary>
                          <m:r>
                            <a:rPr lang="en-US" altLang="zh-CN" sz="2000" i="1">
                              <a:solidFill>
                                <a:srgbClr val="002060"/>
                              </a:solidFill>
                              <a:latin typeface="Cambria Math" panose="02040503050406030204" pitchFamily="18" charset="0"/>
                              <a:ea typeface="楷体_GB2312" pitchFamily="49" charset="-122"/>
                            </a:rPr>
                            <m:t>+</m:t>
                          </m:r>
                          <m:sSub>
                            <m:sSubPr>
                              <m:ctrlPr>
                                <a:rPr lang="en-US" altLang="zh-CN" sz="2000" i="1">
                                  <a:solidFill>
                                    <a:srgbClr val="002060"/>
                                  </a:solidFill>
                                  <a:latin typeface="Cambria Math" panose="02040503050406030204" pitchFamily="18" charset="0"/>
                                  <a:ea typeface="楷体_GB2312" pitchFamily="49" charset="-122"/>
                                </a:rPr>
                              </m:ctrlPr>
                            </m:sSubPr>
                            <m:e>
                              <m:r>
                                <a:rPr lang="en-US" altLang="zh-CN" sz="2000" i="1">
                                  <a:solidFill>
                                    <a:srgbClr val="002060"/>
                                  </a:solidFill>
                                  <a:latin typeface="Cambria Math" panose="02040503050406030204" pitchFamily="18" charset="0"/>
                                  <a:ea typeface="楷体_GB2312" pitchFamily="49" charset="-122"/>
                                </a:rPr>
                                <m:t>𝑇</m:t>
                              </m:r>
                            </m:e>
                            <m:sub>
                              <m:r>
                                <a:rPr lang="en-US" altLang="zh-CN" sz="2000" i="1">
                                  <a:solidFill>
                                    <a:srgbClr val="002060"/>
                                  </a:solidFill>
                                  <a:latin typeface="Cambria Math" panose="02040503050406030204" pitchFamily="18" charset="0"/>
                                  <a:ea typeface="楷体_GB2312" pitchFamily="49" charset="-122"/>
                                </a:rPr>
                                <m:t>𝐷</m:t>
                              </m:r>
                            </m:sub>
                          </m:sSub>
                          <m:f>
                            <m:fPr>
                              <m:ctrlPr>
                                <a:rPr lang="en-US" altLang="zh-CN" sz="2000" i="1">
                                  <a:solidFill>
                                    <a:srgbClr val="002060"/>
                                  </a:solidFill>
                                  <a:latin typeface="Cambria Math" panose="02040503050406030204" pitchFamily="18" charset="0"/>
                                  <a:ea typeface="楷体_GB2312" pitchFamily="49" charset="-122"/>
                                </a:rPr>
                              </m:ctrlPr>
                            </m:fPr>
                            <m:num>
                              <m:r>
                                <a:rPr lang="en-US" altLang="zh-CN" sz="2000" i="1">
                                  <a:solidFill>
                                    <a:srgbClr val="002060"/>
                                  </a:solidFill>
                                  <a:latin typeface="Cambria Math" panose="02040503050406030204" pitchFamily="18" charset="0"/>
                                  <a:ea typeface="楷体_GB2312" pitchFamily="49" charset="-122"/>
                                </a:rPr>
                                <m:t>𝑒</m:t>
                              </m:r>
                              <m:d>
                                <m:dPr>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𝑘</m:t>
                                  </m:r>
                                </m:e>
                              </m:d>
                              <m:r>
                                <a:rPr lang="en-US" altLang="zh-CN" sz="2000" i="1">
                                  <a:solidFill>
                                    <a:srgbClr val="002060"/>
                                  </a:solidFill>
                                  <a:latin typeface="Cambria Math" panose="02040503050406030204" pitchFamily="18" charset="0"/>
                                  <a:ea typeface="楷体_GB2312" pitchFamily="49" charset="-122"/>
                                </a:rPr>
                                <m:t>−</m:t>
                              </m:r>
                              <m:r>
                                <a:rPr lang="en-US" altLang="zh-CN" sz="2000" i="1">
                                  <a:solidFill>
                                    <a:srgbClr val="002060"/>
                                  </a:solidFill>
                                  <a:latin typeface="Cambria Math" panose="02040503050406030204" pitchFamily="18" charset="0"/>
                                  <a:ea typeface="楷体_GB2312" pitchFamily="49" charset="-122"/>
                                </a:rPr>
                                <m:t>𝑒</m:t>
                              </m:r>
                              <m:r>
                                <a:rPr lang="en-US" altLang="zh-CN" sz="2000" i="1">
                                  <a:solidFill>
                                    <a:srgbClr val="002060"/>
                                  </a:solidFill>
                                  <a:latin typeface="Cambria Math" panose="02040503050406030204" pitchFamily="18" charset="0"/>
                                  <a:ea typeface="楷体_GB2312" pitchFamily="49" charset="-122"/>
                                </a:rPr>
                                <m:t>(</m:t>
                              </m:r>
                              <m:r>
                                <a:rPr lang="en-US" altLang="zh-CN" sz="2000" i="1">
                                  <a:solidFill>
                                    <a:srgbClr val="002060"/>
                                  </a:solidFill>
                                  <a:latin typeface="Cambria Math" panose="02040503050406030204" pitchFamily="18" charset="0"/>
                                  <a:ea typeface="楷体_GB2312" pitchFamily="49" charset="-122"/>
                                </a:rPr>
                                <m:t>𝑘</m:t>
                              </m:r>
                              <m:r>
                                <a:rPr lang="en-US" altLang="zh-CN" sz="2000" i="1">
                                  <a:solidFill>
                                    <a:srgbClr val="002060"/>
                                  </a:solidFill>
                                  <a:latin typeface="Cambria Math" panose="02040503050406030204" pitchFamily="18" charset="0"/>
                                  <a:ea typeface="楷体_GB2312" pitchFamily="49" charset="-122"/>
                                </a:rPr>
                                <m:t>−1)</m:t>
                              </m:r>
                            </m:num>
                            <m:den>
                              <m:r>
                                <a:rPr lang="en-US" altLang="zh-CN" sz="2000" i="1">
                                  <a:solidFill>
                                    <a:srgbClr val="002060"/>
                                  </a:solidFill>
                                  <a:latin typeface="Cambria Math" panose="02040503050406030204" pitchFamily="18" charset="0"/>
                                  <a:ea typeface="楷体_GB2312" pitchFamily="49" charset="-122"/>
                                </a:rPr>
                                <m:t>𝑇</m:t>
                              </m:r>
                            </m:den>
                          </m:f>
                        </m:e>
                      </m:d>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292443" y="1292480"/>
                <a:ext cx="7182544" cy="10705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43741" y="2293654"/>
                <a:ext cx="8587680"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srgbClr val="002060"/>
                          </a:solidFill>
                          <a:latin typeface="Cambria Math" panose="02040503050406030204" pitchFamily="18" charset="0"/>
                          <a:ea typeface="楷体_GB2312" pitchFamily="49" charset="-122"/>
                        </a:rPr>
                        <m:t>𝑢</m:t>
                      </m:r>
                      <m:d>
                        <m:dPr>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𝑘</m:t>
                          </m:r>
                          <m:r>
                            <a:rPr lang="en-US" altLang="zh-CN" sz="2000" b="0" i="1" smtClean="0">
                              <a:solidFill>
                                <a:srgbClr val="002060"/>
                              </a:solidFill>
                              <a:latin typeface="Cambria Math" panose="02040503050406030204" pitchFamily="18" charset="0"/>
                              <a:ea typeface="楷体_GB2312" pitchFamily="49" charset="-122"/>
                            </a:rPr>
                            <m:t>−1</m:t>
                          </m:r>
                        </m:e>
                      </m:d>
                      <m:r>
                        <a:rPr lang="en-US" altLang="zh-CN" sz="2000" i="1">
                          <a:solidFill>
                            <a:srgbClr val="002060"/>
                          </a:solidFill>
                          <a:latin typeface="Cambria Math" panose="02040503050406030204" pitchFamily="18" charset="0"/>
                          <a:ea typeface="楷体_GB2312" pitchFamily="49" charset="-122"/>
                        </a:rPr>
                        <m:t>=</m:t>
                      </m:r>
                      <m:sSub>
                        <m:sSubPr>
                          <m:ctrlPr>
                            <a:rPr lang="en-US" altLang="zh-CN" sz="2000" i="1">
                              <a:solidFill>
                                <a:srgbClr val="002060"/>
                              </a:solidFill>
                              <a:latin typeface="Cambria Math" panose="02040503050406030204" pitchFamily="18" charset="0"/>
                              <a:ea typeface="楷体_GB2312" pitchFamily="49" charset="-122"/>
                            </a:rPr>
                          </m:ctrlPr>
                        </m:sSubPr>
                        <m:e>
                          <m:r>
                            <a:rPr lang="en-US" altLang="zh-CN" sz="2000" i="1">
                              <a:solidFill>
                                <a:srgbClr val="002060"/>
                              </a:solidFill>
                              <a:latin typeface="Cambria Math" panose="02040503050406030204" pitchFamily="18" charset="0"/>
                              <a:ea typeface="楷体_GB2312" pitchFamily="49" charset="-122"/>
                            </a:rPr>
                            <m:t>𝐾</m:t>
                          </m:r>
                        </m:e>
                        <m:sub>
                          <m:r>
                            <a:rPr lang="en-US" altLang="zh-CN" sz="2000" i="1">
                              <a:solidFill>
                                <a:srgbClr val="002060"/>
                              </a:solidFill>
                              <a:latin typeface="Cambria Math" panose="02040503050406030204" pitchFamily="18" charset="0"/>
                              <a:ea typeface="楷体_GB2312" pitchFamily="49" charset="-122"/>
                            </a:rPr>
                            <m:t>𝑃</m:t>
                          </m:r>
                        </m:sub>
                      </m:sSub>
                      <m:d>
                        <m:dPr>
                          <m:begChr m:val="["/>
                          <m:endChr m:val="]"/>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𝑒</m:t>
                          </m:r>
                          <m:d>
                            <m:dPr>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𝑘</m:t>
                              </m:r>
                              <m:r>
                                <a:rPr lang="en-US" altLang="zh-CN" sz="2000" b="0" i="1" smtClean="0">
                                  <a:solidFill>
                                    <a:srgbClr val="002060"/>
                                  </a:solidFill>
                                  <a:latin typeface="Cambria Math" panose="02040503050406030204" pitchFamily="18" charset="0"/>
                                  <a:ea typeface="楷体_GB2312" pitchFamily="49" charset="-122"/>
                                </a:rPr>
                                <m:t>−1</m:t>
                              </m:r>
                            </m:e>
                          </m:d>
                          <m:r>
                            <a:rPr lang="en-US" altLang="zh-CN" sz="2000" i="1">
                              <a:solidFill>
                                <a:srgbClr val="002060"/>
                              </a:solidFill>
                              <a:latin typeface="Cambria Math" panose="02040503050406030204" pitchFamily="18" charset="0"/>
                              <a:ea typeface="楷体_GB2312" pitchFamily="49" charset="-122"/>
                            </a:rPr>
                            <m:t>+</m:t>
                          </m:r>
                          <m:f>
                            <m:fPr>
                              <m:ctrlPr>
                                <a:rPr lang="en-US" altLang="zh-CN" sz="2000" i="1">
                                  <a:solidFill>
                                    <a:srgbClr val="002060"/>
                                  </a:solidFill>
                                  <a:latin typeface="Cambria Math" panose="02040503050406030204" pitchFamily="18" charset="0"/>
                                  <a:ea typeface="楷体_GB2312" pitchFamily="49" charset="-122"/>
                                </a:rPr>
                              </m:ctrlPr>
                            </m:fPr>
                            <m:num>
                              <m:r>
                                <a:rPr lang="en-US" altLang="zh-CN" sz="2000" i="1">
                                  <a:solidFill>
                                    <a:srgbClr val="002060"/>
                                  </a:solidFill>
                                  <a:latin typeface="Cambria Math" panose="02040503050406030204" pitchFamily="18" charset="0"/>
                                  <a:ea typeface="楷体_GB2312" pitchFamily="49" charset="-122"/>
                                </a:rPr>
                                <m:t>𝑇</m:t>
                              </m:r>
                            </m:num>
                            <m:den>
                              <m:sSub>
                                <m:sSubPr>
                                  <m:ctrlPr>
                                    <a:rPr lang="en-US" altLang="zh-CN" sz="2000" i="1">
                                      <a:solidFill>
                                        <a:srgbClr val="002060"/>
                                      </a:solidFill>
                                      <a:latin typeface="Cambria Math" panose="02040503050406030204" pitchFamily="18" charset="0"/>
                                      <a:ea typeface="楷体_GB2312" pitchFamily="49" charset="-122"/>
                                    </a:rPr>
                                  </m:ctrlPr>
                                </m:sSubPr>
                                <m:e>
                                  <m:r>
                                    <a:rPr lang="en-US" altLang="zh-CN" sz="2000" i="1">
                                      <a:solidFill>
                                        <a:srgbClr val="002060"/>
                                      </a:solidFill>
                                      <a:latin typeface="Cambria Math" panose="02040503050406030204" pitchFamily="18" charset="0"/>
                                      <a:ea typeface="楷体_GB2312" pitchFamily="49" charset="-122"/>
                                    </a:rPr>
                                    <m:t>𝑇</m:t>
                                  </m:r>
                                </m:e>
                                <m:sub>
                                  <m:r>
                                    <a:rPr lang="en-US" altLang="zh-CN" sz="2000" i="1">
                                      <a:solidFill>
                                        <a:srgbClr val="002060"/>
                                      </a:solidFill>
                                      <a:latin typeface="Cambria Math" panose="02040503050406030204" pitchFamily="18" charset="0"/>
                                      <a:ea typeface="楷体_GB2312" pitchFamily="49" charset="-122"/>
                                    </a:rPr>
                                    <m:t>𝐼</m:t>
                                  </m:r>
                                </m:sub>
                              </m:sSub>
                            </m:den>
                          </m:f>
                          <m:nary>
                            <m:naryPr>
                              <m:chr m:val="∑"/>
                              <m:ctrlPr>
                                <a:rPr lang="en-US" altLang="zh-CN" sz="2000" i="1">
                                  <a:solidFill>
                                    <a:srgbClr val="002060"/>
                                  </a:solidFill>
                                  <a:latin typeface="Cambria Math" panose="02040503050406030204" pitchFamily="18" charset="0"/>
                                  <a:ea typeface="楷体_GB2312" pitchFamily="49" charset="-122"/>
                                </a:rPr>
                              </m:ctrlPr>
                            </m:naryPr>
                            <m:sub>
                              <m:r>
                                <m:rPr>
                                  <m:brk m:alnAt="23"/>
                                </m:rPr>
                                <a:rPr lang="en-US" altLang="zh-CN" sz="2000" i="1">
                                  <a:solidFill>
                                    <a:srgbClr val="002060"/>
                                  </a:solidFill>
                                  <a:latin typeface="Cambria Math" panose="02040503050406030204" pitchFamily="18" charset="0"/>
                                  <a:ea typeface="楷体_GB2312" pitchFamily="49" charset="-122"/>
                                </a:rPr>
                                <m:t>𝑖</m:t>
                              </m:r>
                              <m:r>
                                <a:rPr lang="en-US" altLang="zh-CN" sz="2000" i="1">
                                  <a:solidFill>
                                    <a:srgbClr val="002060"/>
                                  </a:solidFill>
                                  <a:latin typeface="Cambria Math" panose="02040503050406030204" pitchFamily="18" charset="0"/>
                                  <a:ea typeface="楷体_GB2312" pitchFamily="49" charset="-122"/>
                                </a:rPr>
                                <m:t>=0</m:t>
                              </m:r>
                            </m:sub>
                            <m:sup>
                              <m:r>
                                <a:rPr lang="en-US" altLang="zh-CN" sz="2000" i="1">
                                  <a:solidFill>
                                    <a:srgbClr val="002060"/>
                                  </a:solidFill>
                                  <a:latin typeface="Cambria Math" panose="02040503050406030204" pitchFamily="18" charset="0"/>
                                  <a:ea typeface="楷体_GB2312" pitchFamily="49" charset="-122"/>
                                </a:rPr>
                                <m:t>𝑘</m:t>
                              </m:r>
                              <m:r>
                                <a:rPr lang="en-US" altLang="zh-CN" sz="2000" b="0" i="1" smtClean="0">
                                  <a:solidFill>
                                    <a:srgbClr val="002060"/>
                                  </a:solidFill>
                                  <a:latin typeface="Cambria Math" panose="02040503050406030204" pitchFamily="18" charset="0"/>
                                  <a:ea typeface="楷体_GB2312" pitchFamily="49" charset="-122"/>
                                </a:rPr>
                                <m:t>−1</m:t>
                              </m:r>
                            </m:sup>
                            <m:e>
                              <m:r>
                                <a:rPr lang="en-US" altLang="zh-CN" sz="2000" i="1">
                                  <a:solidFill>
                                    <a:srgbClr val="002060"/>
                                  </a:solidFill>
                                  <a:latin typeface="Cambria Math" panose="02040503050406030204" pitchFamily="18" charset="0"/>
                                  <a:ea typeface="楷体_GB2312" pitchFamily="49" charset="-122"/>
                                </a:rPr>
                                <m:t>𝑒</m:t>
                              </m:r>
                              <m:r>
                                <a:rPr lang="en-US" altLang="zh-CN" sz="2000" i="1">
                                  <a:solidFill>
                                    <a:srgbClr val="002060"/>
                                  </a:solidFill>
                                  <a:latin typeface="Cambria Math" panose="02040503050406030204" pitchFamily="18" charset="0"/>
                                  <a:ea typeface="楷体_GB2312" pitchFamily="49" charset="-122"/>
                                </a:rPr>
                                <m:t>(</m:t>
                              </m:r>
                              <m:r>
                                <a:rPr lang="en-US" altLang="zh-CN" sz="2000" i="1">
                                  <a:solidFill>
                                    <a:srgbClr val="002060"/>
                                  </a:solidFill>
                                  <a:latin typeface="Cambria Math" panose="02040503050406030204" pitchFamily="18" charset="0"/>
                                  <a:ea typeface="楷体_GB2312" pitchFamily="49" charset="-122"/>
                                </a:rPr>
                                <m:t>𝑖</m:t>
                              </m:r>
                              <m:r>
                                <a:rPr lang="en-US" altLang="zh-CN" sz="2000" i="1">
                                  <a:solidFill>
                                    <a:srgbClr val="002060"/>
                                  </a:solidFill>
                                  <a:latin typeface="Cambria Math" panose="02040503050406030204" pitchFamily="18" charset="0"/>
                                  <a:ea typeface="楷体_GB2312" pitchFamily="49" charset="-122"/>
                                </a:rPr>
                                <m:t>)</m:t>
                              </m:r>
                            </m:e>
                          </m:nary>
                          <m:r>
                            <a:rPr lang="en-US" altLang="zh-CN" sz="2000" i="1">
                              <a:solidFill>
                                <a:srgbClr val="002060"/>
                              </a:solidFill>
                              <a:latin typeface="Cambria Math" panose="02040503050406030204" pitchFamily="18" charset="0"/>
                              <a:ea typeface="楷体_GB2312" pitchFamily="49" charset="-122"/>
                            </a:rPr>
                            <m:t>+</m:t>
                          </m:r>
                          <m:sSub>
                            <m:sSubPr>
                              <m:ctrlPr>
                                <a:rPr lang="en-US" altLang="zh-CN" sz="2000" i="1">
                                  <a:solidFill>
                                    <a:srgbClr val="002060"/>
                                  </a:solidFill>
                                  <a:latin typeface="Cambria Math" panose="02040503050406030204" pitchFamily="18" charset="0"/>
                                  <a:ea typeface="楷体_GB2312" pitchFamily="49" charset="-122"/>
                                </a:rPr>
                              </m:ctrlPr>
                            </m:sSubPr>
                            <m:e>
                              <m:r>
                                <a:rPr lang="en-US" altLang="zh-CN" sz="2000" i="1">
                                  <a:solidFill>
                                    <a:srgbClr val="002060"/>
                                  </a:solidFill>
                                  <a:latin typeface="Cambria Math" panose="02040503050406030204" pitchFamily="18" charset="0"/>
                                  <a:ea typeface="楷体_GB2312" pitchFamily="49" charset="-122"/>
                                </a:rPr>
                                <m:t>𝑇</m:t>
                              </m:r>
                            </m:e>
                            <m:sub>
                              <m:r>
                                <a:rPr lang="en-US" altLang="zh-CN" sz="2000" i="1">
                                  <a:solidFill>
                                    <a:srgbClr val="002060"/>
                                  </a:solidFill>
                                  <a:latin typeface="Cambria Math" panose="02040503050406030204" pitchFamily="18" charset="0"/>
                                  <a:ea typeface="楷体_GB2312" pitchFamily="49" charset="-122"/>
                                </a:rPr>
                                <m:t>𝐷</m:t>
                              </m:r>
                            </m:sub>
                          </m:sSub>
                          <m:f>
                            <m:fPr>
                              <m:ctrlPr>
                                <a:rPr lang="en-US" altLang="zh-CN" sz="2000" i="1">
                                  <a:solidFill>
                                    <a:srgbClr val="002060"/>
                                  </a:solidFill>
                                  <a:latin typeface="Cambria Math" panose="02040503050406030204" pitchFamily="18" charset="0"/>
                                  <a:ea typeface="楷体_GB2312" pitchFamily="49" charset="-122"/>
                                </a:rPr>
                              </m:ctrlPr>
                            </m:fPr>
                            <m:num>
                              <m:r>
                                <a:rPr lang="en-US" altLang="zh-CN" sz="2000" i="1">
                                  <a:solidFill>
                                    <a:srgbClr val="002060"/>
                                  </a:solidFill>
                                  <a:latin typeface="Cambria Math" panose="02040503050406030204" pitchFamily="18" charset="0"/>
                                  <a:ea typeface="楷体_GB2312" pitchFamily="49" charset="-122"/>
                                </a:rPr>
                                <m:t>𝑒</m:t>
                              </m:r>
                              <m:d>
                                <m:dPr>
                                  <m:ctrlPr>
                                    <a:rPr lang="en-US" altLang="zh-CN" sz="2000" i="1">
                                      <a:solidFill>
                                        <a:srgbClr val="002060"/>
                                      </a:solidFill>
                                      <a:latin typeface="Cambria Math" panose="02040503050406030204" pitchFamily="18" charset="0"/>
                                      <a:ea typeface="楷体_GB2312" pitchFamily="49" charset="-122"/>
                                    </a:rPr>
                                  </m:ctrlPr>
                                </m:dPr>
                                <m:e>
                                  <m:r>
                                    <a:rPr lang="en-US" altLang="zh-CN" sz="2000" i="1">
                                      <a:solidFill>
                                        <a:srgbClr val="002060"/>
                                      </a:solidFill>
                                      <a:latin typeface="Cambria Math" panose="02040503050406030204" pitchFamily="18" charset="0"/>
                                      <a:ea typeface="楷体_GB2312" pitchFamily="49" charset="-122"/>
                                    </a:rPr>
                                    <m:t>𝑘</m:t>
                                  </m:r>
                                  <m:r>
                                    <a:rPr lang="en-US" altLang="zh-CN" sz="2000" b="0" i="1" smtClean="0">
                                      <a:solidFill>
                                        <a:srgbClr val="002060"/>
                                      </a:solidFill>
                                      <a:latin typeface="Cambria Math" panose="02040503050406030204" pitchFamily="18" charset="0"/>
                                      <a:ea typeface="楷体_GB2312" pitchFamily="49" charset="-122"/>
                                    </a:rPr>
                                    <m:t>−1</m:t>
                                  </m:r>
                                </m:e>
                              </m:d>
                              <m:r>
                                <a:rPr lang="en-US" altLang="zh-CN" sz="2000" i="1">
                                  <a:solidFill>
                                    <a:srgbClr val="002060"/>
                                  </a:solidFill>
                                  <a:latin typeface="Cambria Math" panose="02040503050406030204" pitchFamily="18" charset="0"/>
                                  <a:ea typeface="楷体_GB2312" pitchFamily="49" charset="-122"/>
                                </a:rPr>
                                <m:t>−</m:t>
                              </m:r>
                              <m:r>
                                <a:rPr lang="en-US" altLang="zh-CN" sz="2000" i="1">
                                  <a:solidFill>
                                    <a:srgbClr val="002060"/>
                                  </a:solidFill>
                                  <a:latin typeface="Cambria Math" panose="02040503050406030204" pitchFamily="18" charset="0"/>
                                  <a:ea typeface="楷体_GB2312" pitchFamily="49" charset="-122"/>
                                </a:rPr>
                                <m:t>𝑒</m:t>
                              </m:r>
                              <m:r>
                                <a:rPr lang="en-US" altLang="zh-CN" sz="2000" i="1">
                                  <a:solidFill>
                                    <a:srgbClr val="002060"/>
                                  </a:solidFill>
                                  <a:latin typeface="Cambria Math" panose="02040503050406030204" pitchFamily="18" charset="0"/>
                                  <a:ea typeface="楷体_GB2312" pitchFamily="49" charset="-122"/>
                                </a:rPr>
                                <m:t>(</m:t>
                              </m:r>
                              <m:r>
                                <a:rPr lang="en-US" altLang="zh-CN" sz="2000" i="1">
                                  <a:solidFill>
                                    <a:srgbClr val="002060"/>
                                  </a:solidFill>
                                  <a:latin typeface="Cambria Math" panose="02040503050406030204" pitchFamily="18" charset="0"/>
                                  <a:ea typeface="楷体_GB2312" pitchFamily="49" charset="-122"/>
                                </a:rPr>
                                <m:t>𝑘</m:t>
                              </m:r>
                              <m:r>
                                <a:rPr lang="en-US" altLang="zh-CN" sz="2000" i="1">
                                  <a:solidFill>
                                    <a:srgbClr val="002060"/>
                                  </a:solidFill>
                                  <a:latin typeface="Cambria Math" panose="02040503050406030204" pitchFamily="18" charset="0"/>
                                  <a:ea typeface="楷体_GB2312" pitchFamily="49" charset="-122"/>
                                </a:rPr>
                                <m:t>−2)</m:t>
                              </m:r>
                            </m:num>
                            <m:den>
                              <m:r>
                                <a:rPr lang="en-US" altLang="zh-CN" sz="2000" i="1">
                                  <a:solidFill>
                                    <a:srgbClr val="002060"/>
                                  </a:solidFill>
                                  <a:latin typeface="Cambria Math" panose="02040503050406030204" pitchFamily="18" charset="0"/>
                                  <a:ea typeface="楷体_GB2312" pitchFamily="49" charset="-122"/>
                                </a:rPr>
                                <m:t>𝑇</m:t>
                              </m:r>
                            </m:den>
                          </m:f>
                        </m:e>
                      </m:d>
                    </m:oMath>
                  </m:oMathPara>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143741" y="2293654"/>
                <a:ext cx="8587680" cy="10705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31502" y="3469980"/>
                <a:ext cx="34527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𝑢</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𝑢</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𝑢</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oMath>
                  </m:oMathPara>
                </a14:m>
                <a:endParaRPr lang="zh-CN" altLang="en-US"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31502" y="3469980"/>
                <a:ext cx="3452740" cy="369332"/>
              </a:xfrm>
              <a:prstGeom prst="rect">
                <a:avLst/>
              </a:prstGeom>
              <a:blipFill>
                <a:blip r:embed="rId5"/>
                <a:stretch>
                  <a:fillRect l="-1060" r="-2120" b="-360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56536" y="3851347"/>
                <a:ext cx="90143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𝐾</m:t>
                          </m:r>
                        </m:e>
                        <m:sub>
                          <m:r>
                            <a:rPr lang="en-US" altLang="zh-CN" b="0" i="1" smtClean="0">
                              <a:solidFill>
                                <a:srgbClr val="FF0000"/>
                              </a:solidFill>
                              <a:latin typeface="Cambria Math" panose="02040503050406030204" pitchFamily="18" charset="0"/>
                            </a:rPr>
                            <m:t>𝑃</m:t>
                          </m:r>
                        </m:sub>
                      </m:sSub>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𝑒</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e>
                      </m:d>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𝐾</m:t>
                          </m:r>
                        </m:e>
                        <m:sub>
                          <m:r>
                            <a:rPr lang="en-US" altLang="zh-CN" b="0" i="1" smtClean="0">
                              <a:solidFill>
                                <a:srgbClr val="FF0000"/>
                              </a:solidFill>
                              <a:latin typeface="Cambria Math" panose="02040503050406030204" pitchFamily="18" charset="0"/>
                            </a:rPr>
                            <m:t>𝐼</m:t>
                          </m:r>
                        </m:sub>
                      </m:sSub>
                      <m:r>
                        <a:rPr lang="en-US" altLang="zh-CN" b="0" i="1" smtClean="0">
                          <a:solidFill>
                            <a:srgbClr val="FF0000"/>
                          </a:solidFill>
                          <a:latin typeface="Cambria Math" panose="02040503050406030204" pitchFamily="18" charset="0"/>
                        </a:rPr>
                        <m:t>𝑒</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𝑘</m:t>
                          </m:r>
                        </m:e>
                      </m:d>
                      <m:r>
                        <a:rPr lang="en-US" altLang="zh-CN" b="0"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𝐾</m:t>
                          </m:r>
                        </m:e>
                        <m:sub>
                          <m:r>
                            <a:rPr lang="en-US" altLang="zh-CN" b="0" i="1" smtClean="0">
                              <a:solidFill>
                                <a:srgbClr val="FF0000"/>
                              </a:solidFill>
                              <a:latin typeface="Cambria Math" panose="02040503050406030204" pitchFamily="18" charset="0"/>
                            </a:rPr>
                            <m:t>𝐷</m:t>
                          </m:r>
                        </m:sub>
                      </m:sSub>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𝑒</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𝑘</m:t>
                              </m:r>
                            </m:e>
                          </m:d>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𝑒</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𝑒</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−2)</m:t>
                          </m:r>
                        </m:e>
                      </m:d>
                    </m:oMath>
                  </m:oMathPara>
                </a14:m>
                <a:endParaRPr lang="zh-CN" altLang="en-US" dirty="0">
                  <a:solidFill>
                    <a:srgbClr val="FF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56536" y="3851347"/>
                <a:ext cx="9014327" cy="369332"/>
              </a:xfrm>
              <a:prstGeom prst="rect">
                <a:avLst/>
              </a:prstGeom>
              <a:blipFill>
                <a:blip r:embed="rId6"/>
                <a:stretch>
                  <a:fillRect b="-3666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430435" y="794586"/>
            <a:ext cx="8534400" cy="815742"/>
          </a:xfrm>
        </p:spPr>
        <p:txBody>
          <a:bodyPr/>
          <a:lstStyle/>
          <a:p>
            <a:pPr eaLnBrk="1" hangingPunct="1">
              <a:buFont typeface="Wingdings" pitchFamily="2" charset="2"/>
              <a:buNone/>
            </a:pPr>
            <a:r>
              <a:rPr lang="zh-CN" altLang="en-US" sz="2800" b="1" dirty="0">
                <a:solidFill>
                  <a:srgbClr val="FF0000"/>
                </a:solidFill>
                <a:latin typeface="+mn-ea"/>
              </a:rPr>
              <a:t>位置式与增量式</a:t>
            </a:r>
            <a:r>
              <a:rPr lang="en-US" altLang="zh-CN" sz="2800" b="1" dirty="0">
                <a:solidFill>
                  <a:srgbClr val="FF0000"/>
                </a:solidFill>
                <a:latin typeface="+mn-ea"/>
              </a:rPr>
              <a:t>PID</a:t>
            </a:r>
            <a:r>
              <a:rPr lang="zh-CN" altLang="en-US" sz="2800" b="1" dirty="0">
                <a:solidFill>
                  <a:srgbClr val="FF0000"/>
                </a:solidFill>
                <a:latin typeface="+mn-ea"/>
              </a:rPr>
              <a:t>控制算法的比较</a:t>
            </a:r>
          </a:p>
          <a:p>
            <a:pPr eaLnBrk="1" hangingPunct="1"/>
            <a:endParaRPr lang="zh-CN" altLang="en-US" b="1" dirty="0">
              <a:ea typeface="楷体_GB2312" pitchFamily="49" charset="-122"/>
            </a:endParaRPr>
          </a:p>
        </p:txBody>
      </p:sp>
      <p:pic>
        <p:nvPicPr>
          <p:cNvPr id="6553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423938"/>
            <a:ext cx="45720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734327"/>
            <a:ext cx="64008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 name="Rectangle 7"/>
          <p:cNvSpPr>
            <a:spLocks noChangeArrowheads="1"/>
          </p:cNvSpPr>
          <p:nvPr/>
        </p:nvSpPr>
        <p:spPr bwMode="auto">
          <a:xfrm>
            <a:off x="179164" y="4508500"/>
            <a:ext cx="87856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chemeClr val="bg1"/>
              </a:buClr>
              <a:buFont typeface="Wingdings" panose="05000000000000000000" pitchFamily="2" charset="2"/>
              <a:buChar char="Ø"/>
            </a:pPr>
            <a:r>
              <a:rPr lang="en-US" altLang="zh-CN" b="1" dirty="0">
                <a:solidFill>
                  <a:srgbClr val="002060"/>
                </a:solidFill>
                <a:latin typeface="+mn-ea"/>
                <a:ea typeface="+mn-ea"/>
              </a:rPr>
              <a:t>(1)</a:t>
            </a:r>
            <a:r>
              <a:rPr lang="zh-CN" altLang="en-US" b="1" dirty="0">
                <a:solidFill>
                  <a:srgbClr val="002060"/>
                </a:solidFill>
                <a:latin typeface="+mn-ea"/>
                <a:ea typeface="+mn-ea"/>
              </a:rPr>
              <a:t>如执行机构采用调节阀，若控制量对应阀门的开度，表征了执行机构的位置，此时控制器应采用位置式数字</a:t>
            </a:r>
            <a:r>
              <a:rPr lang="en-US" altLang="zh-CN" b="1" dirty="0">
                <a:solidFill>
                  <a:srgbClr val="002060"/>
                </a:solidFill>
                <a:latin typeface="+mn-ea"/>
                <a:ea typeface="+mn-ea"/>
              </a:rPr>
              <a:t>PID</a:t>
            </a:r>
            <a:r>
              <a:rPr lang="zh-CN" altLang="en-US" b="1" dirty="0">
                <a:solidFill>
                  <a:srgbClr val="002060"/>
                </a:solidFill>
                <a:latin typeface="+mn-ea"/>
                <a:ea typeface="+mn-ea"/>
              </a:rPr>
              <a:t>算法； </a:t>
            </a:r>
          </a:p>
          <a:p>
            <a:pPr marL="342900" indent="-342900">
              <a:buClr>
                <a:schemeClr val="bg1"/>
              </a:buClr>
              <a:buFont typeface="Wingdings" panose="05000000000000000000" pitchFamily="2" charset="2"/>
              <a:buChar char="Ø"/>
            </a:pPr>
            <a:r>
              <a:rPr lang="en-US" altLang="zh-CN" b="1" dirty="0">
                <a:solidFill>
                  <a:srgbClr val="002060"/>
                </a:solidFill>
                <a:latin typeface="+mn-ea"/>
                <a:ea typeface="+mn-ea"/>
              </a:rPr>
              <a:t>(2)</a:t>
            </a:r>
            <a:r>
              <a:rPr lang="zh-CN" altLang="en-US" b="1" dirty="0">
                <a:solidFill>
                  <a:srgbClr val="002060"/>
                </a:solidFill>
                <a:latin typeface="+mn-ea"/>
                <a:ea typeface="+mn-ea"/>
              </a:rPr>
              <a:t>如执行机构采用步进电机，每个采样周期，控制器输出的控制量是相对于上次控制量的增加，此时控制器应采用增量式数字</a:t>
            </a:r>
            <a:r>
              <a:rPr lang="en-US" altLang="zh-CN" b="1" dirty="0">
                <a:solidFill>
                  <a:srgbClr val="002060"/>
                </a:solidFill>
                <a:latin typeface="+mn-ea"/>
                <a:ea typeface="+mn-ea"/>
              </a:rPr>
              <a:t>PID</a:t>
            </a:r>
            <a:r>
              <a:rPr lang="zh-CN" altLang="en-US" b="1" dirty="0">
                <a:solidFill>
                  <a:srgbClr val="002060"/>
                </a:solidFill>
                <a:latin typeface="+mn-ea"/>
                <a:ea typeface="+mn-ea"/>
              </a:rPr>
              <a:t>算法；</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467767" y="908720"/>
            <a:ext cx="8208466" cy="4824263"/>
          </a:xfrm>
        </p:spPr>
        <p:txBody>
          <a:bodyPr/>
          <a:lstStyle/>
          <a:p>
            <a:pPr eaLnBrk="1" hangingPunct="1">
              <a:spcBef>
                <a:spcPct val="0"/>
              </a:spcBef>
              <a:buSzPct val="70000"/>
              <a:buFont typeface="Wingdings" pitchFamily="2" charset="2"/>
              <a:buNone/>
            </a:pPr>
            <a:r>
              <a:rPr lang="zh-CN" altLang="en-US" sz="2400" b="1" dirty="0">
                <a:solidFill>
                  <a:srgbClr val="FF0000"/>
                </a:solidFill>
                <a:latin typeface="+mn-ea"/>
              </a:rPr>
              <a:t> 增量式控制算法的优缺点： </a:t>
            </a:r>
          </a:p>
          <a:p>
            <a:pPr algn="just" eaLnBrk="1" hangingPunct="1">
              <a:spcBef>
                <a:spcPct val="0"/>
              </a:spcBef>
              <a:buSzPct val="70000"/>
              <a:buFont typeface="Wingdings" pitchFamily="2" charset="2"/>
              <a:buNone/>
            </a:pPr>
            <a:endParaRPr lang="en-US" altLang="zh-CN" sz="2400" b="1" dirty="0">
              <a:solidFill>
                <a:srgbClr val="002060"/>
              </a:solidFill>
              <a:latin typeface="+mn-ea"/>
            </a:endParaRPr>
          </a:p>
          <a:p>
            <a:pPr algn="just" eaLnBrk="1" hangingPunct="1">
              <a:spcBef>
                <a:spcPct val="0"/>
              </a:spcBef>
              <a:buSzPct val="70000"/>
              <a:buFont typeface="Wingdings" pitchFamily="2" charset="2"/>
              <a:buNone/>
            </a:pPr>
            <a:r>
              <a:rPr lang="zh-CN" altLang="en-US" sz="2400" b="1" dirty="0">
                <a:solidFill>
                  <a:srgbClr val="002060"/>
                </a:solidFill>
                <a:latin typeface="+mn-ea"/>
              </a:rPr>
              <a:t>(1)增量算法不需要做累加，控制量增量仅与最近几次误差采样值有关，计算误差小，精度高。位置算法要用到过去的误差的累加值，容易产生大的累加误差。 </a:t>
            </a:r>
          </a:p>
          <a:p>
            <a:pPr algn="just" eaLnBrk="1" hangingPunct="1">
              <a:spcBef>
                <a:spcPct val="0"/>
              </a:spcBef>
              <a:buSzPct val="70000"/>
              <a:buFont typeface="Wingdings" pitchFamily="2" charset="2"/>
              <a:buNone/>
            </a:pPr>
            <a:endParaRPr lang="zh-CN" altLang="en-US" sz="2400" b="1" dirty="0">
              <a:solidFill>
                <a:srgbClr val="002060"/>
              </a:solidFill>
              <a:latin typeface="+mn-ea"/>
            </a:endParaRPr>
          </a:p>
          <a:p>
            <a:pPr algn="just" eaLnBrk="1" hangingPunct="1">
              <a:spcBef>
                <a:spcPct val="0"/>
              </a:spcBef>
              <a:buSzPct val="70000"/>
              <a:buFont typeface="Wingdings" pitchFamily="2" charset="2"/>
              <a:buNone/>
            </a:pPr>
            <a:r>
              <a:rPr lang="zh-CN" altLang="en-US" sz="2400" b="1" dirty="0">
                <a:solidFill>
                  <a:srgbClr val="002060"/>
                </a:solidFill>
                <a:latin typeface="+mn-ea"/>
              </a:rPr>
              <a:t>(2)增量式算法得到的是控制量的增量，例如阀门控制中，只输出阀门开度的变化部分，误动作影响小，必要时通过逻辑判断限制或禁止本次输出，不会严重影响系统的工作。而位置算法的输出是控制量的全量输出，误动作影响大。</a:t>
            </a:r>
          </a:p>
          <a:p>
            <a:pPr algn="just" eaLnBrk="1" hangingPunct="1">
              <a:spcBef>
                <a:spcPct val="0"/>
              </a:spcBef>
              <a:buSzPct val="70000"/>
              <a:buFont typeface="Wingdings" pitchFamily="2" charset="2"/>
              <a:buNone/>
            </a:pPr>
            <a:r>
              <a:rPr lang="zh-CN" altLang="en-US" sz="2400" b="1" dirty="0">
                <a:solidFill>
                  <a:srgbClr val="002060"/>
                </a:solidFill>
                <a:latin typeface="+mn-ea"/>
              </a:rPr>
              <a:t> </a:t>
            </a:r>
          </a:p>
          <a:p>
            <a:pPr eaLnBrk="1" hangingPunct="1">
              <a:spcBef>
                <a:spcPct val="0"/>
              </a:spcBef>
              <a:buSzPct val="70000"/>
              <a:buFont typeface="Wingdings" pitchFamily="2" charset="2"/>
              <a:buNone/>
            </a:pPr>
            <a:r>
              <a:rPr lang="zh-CN" altLang="en-US" sz="2400" b="1" dirty="0">
                <a:solidFill>
                  <a:srgbClr val="002060"/>
                </a:solidFill>
                <a:latin typeface="+mn-ea"/>
              </a:rPr>
              <a:t>(3)采用增量算法，易于实现手动到自动的无冲击切换。</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90928B27-9623-485D-8E59-59C74DBE8088}"/>
              </a:ext>
            </a:extLst>
          </p:cNvPr>
          <p:cNvPicPr>
            <a:picLocks noChangeAspect="1" noChangeArrowheads="1"/>
          </p:cNvPicPr>
          <p:nvPr/>
        </p:nvPicPr>
        <p:blipFill>
          <a:blip r:embed="rId2" cstate="print"/>
          <a:srcRect/>
          <a:stretch>
            <a:fillRect/>
          </a:stretch>
        </p:blipFill>
        <p:spPr bwMode="auto">
          <a:xfrm>
            <a:off x="-1013" y="1402644"/>
            <a:ext cx="4573599" cy="2909710"/>
          </a:xfrm>
          <a:prstGeom prst="rect">
            <a:avLst/>
          </a:prstGeom>
          <a:noFill/>
          <a:ln w="0" algn="ctr">
            <a:noFill/>
            <a:miter lim="800000"/>
            <a:headEnd/>
            <a:tailEnd/>
          </a:ln>
        </p:spPr>
      </p:pic>
      <p:pic>
        <p:nvPicPr>
          <p:cNvPr id="7" name="Picture 8">
            <a:extLst>
              <a:ext uri="{FF2B5EF4-FFF2-40B4-BE49-F238E27FC236}">
                <a16:creationId xmlns:a16="http://schemas.microsoft.com/office/drawing/2014/main" id="{252AC7F9-6197-49DE-BC04-1234D7CDEDEB}"/>
              </a:ext>
            </a:extLst>
          </p:cNvPr>
          <p:cNvPicPr>
            <a:picLocks noChangeAspect="1" noChangeArrowheads="1"/>
          </p:cNvPicPr>
          <p:nvPr/>
        </p:nvPicPr>
        <p:blipFill>
          <a:blip r:embed="rId3" cstate="print"/>
          <a:srcRect/>
          <a:stretch>
            <a:fillRect/>
          </a:stretch>
        </p:blipFill>
        <p:spPr bwMode="auto">
          <a:xfrm>
            <a:off x="4607496" y="1452363"/>
            <a:ext cx="4536504" cy="2552695"/>
          </a:xfrm>
          <a:prstGeom prst="rect">
            <a:avLst/>
          </a:prstGeom>
          <a:noFill/>
          <a:ln w="0" algn="ctr">
            <a:noFill/>
            <a:miter lim="800000"/>
            <a:headEnd/>
            <a:tailEnd/>
          </a:ln>
        </p:spPr>
      </p:pic>
      <p:sp>
        <p:nvSpPr>
          <p:cNvPr id="8" name="TextBox 7">
            <a:extLst>
              <a:ext uri="{FF2B5EF4-FFF2-40B4-BE49-F238E27FC236}">
                <a16:creationId xmlns:a16="http://schemas.microsoft.com/office/drawing/2014/main" id="{05547BEE-F922-4984-977E-B00F94E8A0A3}"/>
              </a:ext>
            </a:extLst>
          </p:cNvPr>
          <p:cNvSpPr txBox="1">
            <a:spLocks noChangeArrowheads="1"/>
          </p:cNvSpPr>
          <p:nvPr/>
        </p:nvSpPr>
        <p:spPr bwMode="auto">
          <a:xfrm>
            <a:off x="646556" y="4797152"/>
            <a:ext cx="3278462" cy="461665"/>
          </a:xfrm>
          <a:prstGeom prst="rect">
            <a:avLst/>
          </a:prstGeom>
          <a:noFill/>
          <a:ln w="9525">
            <a:noFill/>
            <a:miter lim="800000"/>
            <a:headEnd/>
            <a:tailEnd/>
          </a:ln>
        </p:spPr>
        <p:txBody>
          <a:bodyPr wrap="none">
            <a:spAutoFit/>
          </a:bodyPr>
          <a:lstStyle/>
          <a:p>
            <a:r>
              <a:rPr lang="zh-CN" altLang="en-US" b="1" dirty="0" smtClean="0">
                <a:solidFill>
                  <a:srgbClr val="C00000"/>
                </a:solidFill>
              </a:rPr>
              <a:t>连续化（模拟化</a:t>
            </a:r>
            <a:r>
              <a:rPr lang="zh-CN" altLang="en-US" b="1" dirty="0">
                <a:solidFill>
                  <a:srgbClr val="C00000"/>
                </a:solidFill>
              </a:rPr>
              <a:t>）设计</a:t>
            </a:r>
          </a:p>
        </p:txBody>
      </p:sp>
      <p:sp>
        <p:nvSpPr>
          <p:cNvPr id="9" name="TextBox 8">
            <a:extLst>
              <a:ext uri="{FF2B5EF4-FFF2-40B4-BE49-F238E27FC236}">
                <a16:creationId xmlns:a16="http://schemas.microsoft.com/office/drawing/2014/main" id="{CD04DD6A-96B4-4186-90BF-0ACAE7BCABE8}"/>
              </a:ext>
            </a:extLst>
          </p:cNvPr>
          <p:cNvSpPr txBox="1">
            <a:spLocks noChangeArrowheads="1"/>
          </p:cNvSpPr>
          <p:nvPr/>
        </p:nvSpPr>
        <p:spPr bwMode="auto">
          <a:xfrm>
            <a:off x="5724128" y="4779515"/>
            <a:ext cx="1730375" cy="461963"/>
          </a:xfrm>
          <a:prstGeom prst="rect">
            <a:avLst/>
          </a:prstGeom>
          <a:noFill/>
          <a:ln w="9525">
            <a:noFill/>
            <a:miter lim="800000"/>
            <a:headEnd/>
            <a:tailEnd/>
          </a:ln>
        </p:spPr>
        <p:txBody>
          <a:bodyPr wrap="none">
            <a:spAutoFit/>
          </a:bodyPr>
          <a:lstStyle/>
          <a:p>
            <a:r>
              <a:rPr lang="zh-CN" altLang="en-US" b="1" dirty="0">
                <a:solidFill>
                  <a:srgbClr val="C00000"/>
                </a:solidFill>
              </a:rPr>
              <a:t>离散化设计</a:t>
            </a:r>
          </a:p>
        </p:txBody>
      </p:sp>
    </p:spTree>
    <p:extLst>
      <p:ext uri="{BB962C8B-B14F-4D97-AF65-F5344CB8AC3E}">
        <p14:creationId xmlns:p14="http://schemas.microsoft.com/office/powerpoint/2010/main" val="371059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7586" name="Rectangle 3"/>
              <p:cNvSpPr>
                <a:spLocks noGrp="1" noChangeArrowheads="1"/>
              </p:cNvSpPr>
              <p:nvPr>
                <p:ph type="body" sz="half" idx="1"/>
              </p:nvPr>
            </p:nvSpPr>
            <p:spPr>
              <a:xfrm>
                <a:off x="539552" y="980729"/>
                <a:ext cx="8443427" cy="5184576"/>
              </a:xfrm>
            </p:spPr>
            <p:txBody>
              <a:bodyPr/>
              <a:lstStyle/>
              <a:p>
                <a:pPr eaLnBrk="1" hangingPunct="1">
                  <a:buFont typeface="Wingdings" pitchFamily="2" charset="2"/>
                  <a:buNone/>
                </a:pPr>
                <a:r>
                  <a:rPr lang="zh-CN" altLang="en-US" sz="2800" b="1" dirty="0">
                    <a:solidFill>
                      <a:srgbClr val="C00000"/>
                    </a:solidFill>
                    <a:latin typeface="+mn-ea"/>
                  </a:rPr>
                  <a:t>增量式</a:t>
                </a:r>
                <a:r>
                  <a:rPr lang="en-US" altLang="zh-CN" sz="2800" b="1" dirty="0">
                    <a:solidFill>
                      <a:srgbClr val="C00000"/>
                    </a:solidFill>
                    <a:latin typeface="+mn-ea"/>
                  </a:rPr>
                  <a:t>PID</a:t>
                </a:r>
                <a:r>
                  <a:rPr lang="zh-CN" altLang="en-US" sz="2800" b="1" dirty="0">
                    <a:solidFill>
                      <a:srgbClr val="C00000"/>
                    </a:solidFill>
                    <a:latin typeface="+mn-ea"/>
                  </a:rPr>
                  <a:t>控制算法的程序设计</a:t>
                </a:r>
                <a:endParaRPr lang="en-US" altLang="zh-CN" sz="2800" b="1" dirty="0">
                  <a:solidFill>
                    <a:srgbClr val="C00000"/>
                  </a:solidFill>
                  <a:latin typeface="+mn-ea"/>
                </a:endParaRPr>
              </a:p>
              <a:p>
                <a:pPr eaLnBrk="1" hangingPunct="1">
                  <a:buFont typeface="Wingdings" pitchFamily="2" charset="2"/>
                  <a:buNone/>
                </a:pPr>
                <a:endParaRPr lang="zh-CN" altLang="en-US" sz="2800" b="1" dirty="0">
                  <a:solidFill>
                    <a:srgbClr val="C00000"/>
                  </a:solidFill>
                  <a:latin typeface="+mn-ea"/>
                </a:endParaRPr>
              </a:p>
              <a:p>
                <a:pPr marL="0" lvl="0" indent="0">
                  <a:spcBef>
                    <a:spcPct val="0"/>
                  </a:spcBef>
                  <a:buNone/>
                </a:pPr>
                <a:r>
                  <a:rPr lang="zh-CN" altLang="en-US" sz="2400" b="1" dirty="0">
                    <a:solidFill>
                      <a:srgbClr val="FF0000"/>
                    </a:solidFill>
                    <a:latin typeface="+mn-ea"/>
                  </a:rPr>
                  <a:t>公式</a:t>
                </a:r>
                <a:r>
                  <a:rPr lang="en-US" altLang="zh-CN" sz="2400" b="1" dirty="0">
                    <a:solidFill>
                      <a:srgbClr val="FF0000"/>
                    </a:solidFill>
                    <a:latin typeface="+mn-ea"/>
                  </a:rPr>
                  <a:t>1</a:t>
                </a:r>
                <a:r>
                  <a:rPr lang="zh-CN" altLang="en-US" sz="2400" b="1" dirty="0">
                    <a:solidFill>
                      <a:srgbClr val="FF0000"/>
                    </a:solidFill>
                    <a:latin typeface="+mn-ea"/>
                  </a:rPr>
                  <a:t>：</a:t>
                </a:r>
                <a:endParaRPr lang="en-US" altLang="zh-CN" sz="2400" b="1" dirty="0" smtClean="0">
                  <a:solidFill>
                    <a:srgbClr val="FF0000"/>
                  </a:solidFill>
                  <a:latin typeface="+mn-ea"/>
                </a:endParaRPr>
              </a:p>
              <a:p>
                <a:pPr marL="0" lvl="0" indent="0">
                  <a:spcBef>
                    <a:spcPct val="0"/>
                  </a:spcBef>
                  <a:buNone/>
                </a:pPr>
                <a14:m>
                  <m:oMathPara xmlns:m="http://schemas.openxmlformats.org/officeDocument/2006/math">
                    <m:oMathParaPr>
                      <m:jc m:val="centerGroup"/>
                    </m:oMathParaPr>
                    <m:oMath xmlns:m="http://schemas.openxmlformats.org/officeDocument/2006/math">
                      <m:r>
                        <a:rPr kumimoji="1" lang="en-US" altLang="zh-CN" sz="2000" i="1" kern="1200">
                          <a:solidFill>
                            <a:srgbClr val="002060"/>
                          </a:solidFill>
                          <a:latin typeface="Cambria Math" panose="02040503050406030204" pitchFamily="18" charset="0"/>
                        </a:rPr>
                        <m:t>𝑢</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d>
                        <m:dPr>
                          <m:begChr m:val="["/>
                          <m:endChr m:val="]"/>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𝑒</m:t>
                          </m:r>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−1)</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𝐼</m:t>
                          </m:r>
                        </m:sub>
                      </m:sSub>
                      <m:r>
                        <a:rPr kumimoji="1" lang="en-US" altLang="zh-CN" sz="2000" i="1" kern="1200">
                          <a:solidFill>
                            <a:srgbClr val="002060"/>
                          </a:solidFill>
                          <a:latin typeface="Cambria Math" panose="02040503050406030204" pitchFamily="18" charset="0"/>
                        </a:rPr>
                        <m:t>𝑒</m:t>
                      </m:r>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𝐷</m:t>
                          </m:r>
                        </m:sub>
                      </m:sSub>
                      <m:d>
                        <m:dPr>
                          <m:begChr m:val="["/>
                          <m:endChr m:val="]"/>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−2</m:t>
                          </m:r>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−1</m:t>
                              </m:r>
                            </m:e>
                          </m:d>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𝑒</m:t>
                          </m:r>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−2)</m:t>
                          </m:r>
                        </m:e>
                      </m:d>
                    </m:oMath>
                  </m:oMathPara>
                </a14:m>
                <a:endParaRPr kumimoji="1" lang="en-US" altLang="zh-CN" sz="2000" kern="1200" dirty="0">
                  <a:solidFill>
                    <a:srgbClr val="002060"/>
                  </a:solidFill>
                  <a:latin typeface="Times New Roman" pitchFamily="18" charset="0"/>
                  <a:ea typeface="宋体" pitchFamily="2" charset="-122"/>
                </a:endParaRPr>
              </a:p>
              <a:p>
                <a:pPr marL="0" lvl="0" indent="0">
                  <a:spcBef>
                    <a:spcPct val="0"/>
                  </a:spcBef>
                  <a:buNone/>
                </a:pPr>
                <a14:m>
                  <m:oMathPara xmlns:m="http://schemas.openxmlformats.org/officeDocument/2006/math">
                    <m:oMathParaPr>
                      <m:jc m:val="centerGroup"/>
                    </m:oMathParaPr>
                    <m:oMath xmlns:m="http://schemas.openxmlformats.org/officeDocument/2006/math">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ea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ea typeface="Cambria Math" panose="02040503050406030204" pitchFamily="18" charset="0"/>
                            </a:rPr>
                          </m:ctrlPr>
                        </m:sSubPr>
                        <m:e>
                          <m:r>
                            <a:rPr kumimoji="1" lang="en-US" altLang="zh-CN" sz="2000" i="1" kern="1200">
                              <a:solidFill>
                                <a:srgbClr val="002060"/>
                              </a:solidFill>
                              <a:latin typeface="Cambria Math" panose="02040503050406030204" pitchFamily="18" charset="0"/>
                              <a:ea typeface="Cambria Math" panose="02040503050406030204" pitchFamily="18" charset="0"/>
                            </a:rPr>
                            <m:t>𝑢</m:t>
                          </m:r>
                        </m:e>
                        <m:sub>
                          <m:r>
                            <a:rPr kumimoji="1" lang="en-US" altLang="zh-CN" sz="2000" i="1" kern="1200">
                              <a:solidFill>
                                <a:srgbClr val="002060"/>
                              </a:solidFill>
                              <a:latin typeface="Cambria Math" panose="02040503050406030204" pitchFamily="18" charset="0"/>
                              <a:ea typeface="Cambria Math" panose="02040503050406030204" pitchFamily="18" charset="0"/>
                            </a:rPr>
                            <m:t>𝑃</m:t>
                          </m:r>
                        </m:sub>
                      </m:sSub>
                      <m:d>
                        <m:dPr>
                          <m:ctrlPr>
                            <a:rPr kumimoji="1" lang="en-US" altLang="zh-CN" sz="2000" i="1" kern="1200">
                              <a:solidFill>
                                <a:srgbClr val="002060"/>
                              </a:solidFill>
                              <a:latin typeface="Cambria Math" panose="02040503050406030204" pitchFamily="18" charset="0"/>
                              <a:ea typeface="Cambria Math" panose="02040503050406030204" pitchFamily="18" charset="0"/>
                            </a:rPr>
                          </m:ctrlPr>
                        </m:dPr>
                        <m:e>
                          <m:r>
                            <a:rPr kumimoji="1" lang="en-US" altLang="zh-CN" sz="2000" i="1" kern="1200">
                              <a:solidFill>
                                <a:srgbClr val="002060"/>
                              </a:solidFill>
                              <a:latin typeface="Cambria Math" panose="02040503050406030204" pitchFamily="18" charset="0"/>
                              <a:ea typeface="Cambria Math" panose="02040503050406030204" pitchFamily="18" charset="0"/>
                            </a:rPr>
                            <m:t>𝑘</m:t>
                          </m:r>
                        </m:e>
                      </m:d>
                      <m:r>
                        <a:rPr kumimoji="1" lang="en-US" altLang="zh-CN" sz="2000" i="1" kern="1200">
                          <a:solidFill>
                            <a:srgbClr val="002060"/>
                          </a:solidFill>
                          <a:latin typeface="Cambria Math" panose="02040503050406030204" pitchFamily="18" charset="0"/>
                          <a:ea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ea typeface="Cambria Math" panose="02040503050406030204" pitchFamily="18" charset="0"/>
                            </a:rPr>
                          </m:ctrlPr>
                        </m:sSubPr>
                        <m:e>
                          <m:r>
                            <a:rPr kumimoji="1" lang="en-US" altLang="zh-CN" sz="2000" i="1" kern="1200">
                              <a:solidFill>
                                <a:srgbClr val="002060"/>
                              </a:solidFill>
                              <a:latin typeface="Cambria Math" panose="02040503050406030204" pitchFamily="18" charset="0"/>
                              <a:ea typeface="Cambria Math" panose="02040503050406030204" pitchFamily="18" charset="0"/>
                            </a:rPr>
                            <m:t>𝑢</m:t>
                          </m:r>
                        </m:e>
                        <m:sub>
                          <m:r>
                            <a:rPr kumimoji="1" lang="en-US" altLang="zh-CN" sz="2000" i="1" kern="1200">
                              <a:solidFill>
                                <a:srgbClr val="002060"/>
                              </a:solidFill>
                              <a:latin typeface="Cambria Math" panose="02040503050406030204" pitchFamily="18" charset="0"/>
                              <a:ea typeface="Cambria Math" panose="02040503050406030204" pitchFamily="18" charset="0"/>
                            </a:rPr>
                            <m:t>𝐼</m:t>
                          </m:r>
                        </m:sub>
                      </m:sSub>
                      <m:d>
                        <m:dPr>
                          <m:ctrlPr>
                            <a:rPr kumimoji="1" lang="en-US" altLang="zh-CN" sz="2000" i="1" kern="1200">
                              <a:solidFill>
                                <a:srgbClr val="002060"/>
                              </a:solidFill>
                              <a:latin typeface="Cambria Math" panose="02040503050406030204" pitchFamily="18" charset="0"/>
                              <a:ea typeface="Cambria Math" panose="02040503050406030204" pitchFamily="18" charset="0"/>
                            </a:rPr>
                          </m:ctrlPr>
                        </m:dPr>
                        <m:e>
                          <m:r>
                            <a:rPr kumimoji="1" lang="en-US" altLang="zh-CN" sz="2000" i="1" kern="1200">
                              <a:solidFill>
                                <a:srgbClr val="002060"/>
                              </a:solidFill>
                              <a:latin typeface="Cambria Math" panose="02040503050406030204" pitchFamily="18" charset="0"/>
                              <a:ea typeface="Cambria Math" panose="02040503050406030204" pitchFamily="18" charset="0"/>
                            </a:rPr>
                            <m:t>𝑘</m:t>
                          </m:r>
                        </m:e>
                      </m:d>
                      <m:r>
                        <a:rPr kumimoji="1" lang="en-US" altLang="zh-CN" sz="2000" i="1" kern="1200">
                          <a:solidFill>
                            <a:srgbClr val="002060"/>
                          </a:solidFill>
                          <a:latin typeface="Cambria Math" panose="02040503050406030204" pitchFamily="18" charset="0"/>
                          <a:ea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ea typeface="Cambria Math" panose="02040503050406030204" pitchFamily="18" charset="0"/>
                            </a:rPr>
                          </m:ctrlPr>
                        </m:sSubPr>
                        <m:e>
                          <m:r>
                            <a:rPr kumimoji="1" lang="en-US" altLang="zh-CN" sz="2000" i="1" kern="1200">
                              <a:solidFill>
                                <a:srgbClr val="002060"/>
                              </a:solidFill>
                              <a:latin typeface="Cambria Math" panose="02040503050406030204" pitchFamily="18" charset="0"/>
                              <a:ea typeface="Cambria Math" panose="02040503050406030204" pitchFamily="18" charset="0"/>
                            </a:rPr>
                            <m:t>𝑢</m:t>
                          </m:r>
                        </m:e>
                        <m:sub>
                          <m:r>
                            <a:rPr kumimoji="1" lang="en-US" altLang="zh-CN" sz="2000" i="1" kern="1200">
                              <a:solidFill>
                                <a:srgbClr val="002060"/>
                              </a:solidFill>
                              <a:latin typeface="Cambria Math" panose="02040503050406030204" pitchFamily="18" charset="0"/>
                              <a:ea typeface="Cambria Math" panose="02040503050406030204" pitchFamily="18" charset="0"/>
                            </a:rPr>
                            <m:t>𝐷</m:t>
                          </m:r>
                        </m:sub>
                      </m:sSub>
                      <m:d>
                        <m:dPr>
                          <m:ctrlPr>
                            <a:rPr kumimoji="1" lang="en-US" altLang="zh-CN" sz="2000" i="1" kern="1200">
                              <a:solidFill>
                                <a:srgbClr val="002060"/>
                              </a:solidFill>
                              <a:latin typeface="Cambria Math" panose="02040503050406030204" pitchFamily="18" charset="0"/>
                              <a:ea typeface="Cambria Math" panose="02040503050406030204" pitchFamily="18" charset="0"/>
                            </a:rPr>
                          </m:ctrlPr>
                        </m:dPr>
                        <m:e>
                          <m:r>
                            <a:rPr kumimoji="1" lang="en-US" altLang="zh-CN" sz="2000" i="1" kern="1200">
                              <a:solidFill>
                                <a:srgbClr val="002060"/>
                              </a:solidFill>
                              <a:latin typeface="Cambria Math" panose="02040503050406030204" pitchFamily="18" charset="0"/>
                              <a:ea typeface="Cambria Math" panose="02040503050406030204" pitchFamily="18" charset="0"/>
                            </a:rPr>
                            <m:t>𝑘</m:t>
                          </m:r>
                        </m:e>
                      </m:d>
                    </m:oMath>
                  </m:oMathPara>
                </a14:m>
                <a:endParaRPr lang="zh-CN" altLang="en-US" sz="2800" b="1" dirty="0">
                  <a:solidFill>
                    <a:srgbClr val="FF0000"/>
                  </a:solidFill>
                  <a:latin typeface="+mn-ea"/>
                </a:endParaRPr>
              </a:p>
              <a:p>
                <a:pPr eaLnBrk="1" hangingPunct="1">
                  <a:buFont typeface="Wingdings" pitchFamily="2" charset="2"/>
                  <a:buNone/>
                </a:pPr>
                <a:endParaRPr lang="zh-CN" altLang="en-US" sz="2800" b="1" dirty="0">
                  <a:solidFill>
                    <a:srgbClr val="002060"/>
                  </a:solidFill>
                  <a:latin typeface="+mn-ea"/>
                </a:endParaRPr>
              </a:p>
              <a:p>
                <a:pPr marL="0" lvl="0" indent="0">
                  <a:spcBef>
                    <a:spcPct val="0"/>
                  </a:spcBef>
                  <a:buNone/>
                </a:pPr>
                <a:r>
                  <a:rPr lang="zh-CN" altLang="en-US" sz="2400" b="1" dirty="0" smtClean="0">
                    <a:solidFill>
                      <a:srgbClr val="FF0000"/>
                    </a:solidFill>
                    <a:latin typeface="+mn-ea"/>
                  </a:rPr>
                  <a:t>公式</a:t>
                </a:r>
                <a:r>
                  <a:rPr lang="en-US" altLang="zh-CN" sz="2400" b="1" dirty="0">
                    <a:solidFill>
                      <a:srgbClr val="FF0000"/>
                    </a:solidFill>
                    <a:latin typeface="+mn-ea"/>
                  </a:rPr>
                  <a:t>2</a:t>
                </a:r>
                <a:r>
                  <a:rPr lang="zh-CN" altLang="en-US" sz="2400" b="1" dirty="0" smtClean="0">
                    <a:solidFill>
                      <a:srgbClr val="FF0000"/>
                    </a:solidFill>
                    <a:latin typeface="+mn-ea"/>
                  </a:rPr>
                  <a:t>：</a:t>
                </a:r>
                <a:endParaRPr lang="en-US" altLang="zh-CN" sz="2400" b="1" dirty="0" smtClean="0">
                  <a:solidFill>
                    <a:srgbClr val="FF0000"/>
                  </a:solidFill>
                  <a:latin typeface="+mn-ea"/>
                </a:endParaRPr>
              </a:p>
              <a:p>
                <a:pPr marL="0" lvl="0" indent="0">
                  <a:spcBef>
                    <a:spcPct val="0"/>
                  </a:spcBef>
                  <a:buNone/>
                </a:pPr>
                <a14:m>
                  <m:oMathPara xmlns:m="http://schemas.openxmlformats.org/officeDocument/2006/math">
                    <m:oMathParaPr>
                      <m:jc m:val="centerGroup"/>
                    </m:oMathParaPr>
                    <m:oMath xmlns:m="http://schemas.openxmlformats.org/officeDocument/2006/math">
                      <m:r>
                        <a:rPr kumimoji="1" lang="zh-CN" altLang="en-US"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𝑢</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m:t>
                      </m:r>
                      <m:d>
                        <m:dPr>
                          <m:begChr m:val="["/>
                          <m:endChr m:val="]"/>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𝑒</m:t>
                          </m:r>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−1)</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𝐼</m:t>
                          </m:r>
                        </m:sub>
                      </m:sSub>
                      <m:r>
                        <a:rPr kumimoji="1" lang="en-US" altLang="zh-CN" sz="2000" i="1" kern="1200">
                          <a:solidFill>
                            <a:srgbClr val="002060"/>
                          </a:solidFill>
                          <a:latin typeface="Cambria Math" panose="02040503050406030204" pitchFamily="18" charset="0"/>
                        </a:rPr>
                        <m:t>𝑒</m:t>
                      </m:r>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𝐷</m:t>
                          </m:r>
                        </m:sub>
                      </m:sSub>
                      <m:d>
                        <m:dPr>
                          <m:begChr m:val="["/>
                          <m:endChr m:val="]"/>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−2</m:t>
                          </m:r>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−1</m:t>
                              </m:r>
                            </m:e>
                          </m:d>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𝑒</m:t>
                          </m:r>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−2)</m:t>
                          </m:r>
                        </m:e>
                      </m:d>
                    </m:oMath>
                  </m:oMathPara>
                </a14:m>
                <a:endParaRPr kumimoji="1" lang="en-US" altLang="zh-CN" sz="2000" kern="1200" dirty="0">
                  <a:solidFill>
                    <a:srgbClr val="002060"/>
                  </a:solidFill>
                  <a:latin typeface="Times New Roman" pitchFamily="18" charset="0"/>
                  <a:ea typeface="宋体" pitchFamily="2" charset="-122"/>
                </a:endParaRPr>
              </a:p>
              <a:p>
                <a:pPr marL="0" lvl="0" indent="0">
                  <a:spcBef>
                    <a:spcPct val="0"/>
                  </a:spcBef>
                  <a:buNone/>
                </a:pPr>
                <a14:m>
                  <m:oMathPara xmlns:m="http://schemas.openxmlformats.org/officeDocument/2006/math">
                    <m:oMathParaPr>
                      <m:jc m:val="centerGroup"/>
                    </m:oMathParaPr>
                    <m:oMath xmlns:m="http://schemas.openxmlformats.org/officeDocument/2006/math">
                      <m:r>
                        <m:rPr>
                          <m:nor/>
                        </m:rPr>
                        <a:rPr kumimoji="1" lang="en-US" altLang="zh-CN" sz="2000" kern="1200" dirty="0">
                          <a:solidFill>
                            <a:srgbClr val="002060"/>
                          </a:solidFill>
                          <a:latin typeface="Times New Roman" pitchFamily="18" charset="0"/>
                          <a:ea typeface="宋体" pitchFamily="2" charset="-122"/>
                        </a:rPr>
                        <m:t>             =</m:t>
                      </m:r>
                      <m:d>
                        <m:dPr>
                          <m:ctrlPr>
                            <a:rPr kumimoji="1" lang="en-US" altLang="zh-CN" sz="2000" i="1" kern="1200">
                              <a:solidFill>
                                <a:srgbClr val="002060"/>
                              </a:solidFill>
                              <a:latin typeface="Cambria Math" panose="02040503050406030204" pitchFamily="18" charset="0"/>
                            </a:rPr>
                          </m:ctrlPr>
                        </m:dPr>
                        <m:e>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𝐼</m:t>
                              </m:r>
                            </m:sub>
                          </m:sSub>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𝐷</m:t>
                              </m:r>
                            </m:sub>
                          </m:sSub>
                        </m:e>
                      </m:d>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r>
                        <m:rPr>
                          <m:nor/>
                        </m:rPr>
                        <a:rPr kumimoji="1" lang="en-US" altLang="zh-CN" sz="2000" kern="1200" dirty="0">
                          <a:solidFill>
                            <a:srgbClr val="002060"/>
                          </a:solidFill>
                          <a:latin typeface="Times New Roman" pitchFamily="18" charset="0"/>
                          <a:ea typeface="宋体" pitchFamily="2" charset="-122"/>
                        </a:rPr>
                        <m:t>−2</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𝐷</m:t>
                          </m:r>
                        </m:sub>
                      </m:sSub>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−1</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𝐷</m:t>
                          </m:r>
                        </m:sub>
                      </m:sSub>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−2</m:t>
                          </m:r>
                        </m:e>
                      </m:d>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oMath>
                  </m:oMathPara>
                </a14:m>
                <a:endParaRPr kumimoji="1" lang="en-US" altLang="zh-CN" sz="2000" kern="1200" dirty="0">
                  <a:solidFill>
                    <a:srgbClr val="002060"/>
                  </a:solidFill>
                  <a:latin typeface="Times New Roman" pitchFamily="18" charset="0"/>
                  <a:ea typeface="宋体" pitchFamily="2" charset="-122"/>
                </a:endParaRPr>
              </a:p>
              <a:p>
                <a:pPr marL="0" lvl="0" indent="0">
                  <a:spcBef>
                    <a:spcPct val="0"/>
                  </a:spcBef>
                  <a:buNone/>
                </a:pPr>
                <a:r>
                  <a:rPr kumimoji="1" lang="en-US" altLang="zh-CN" sz="2000" kern="1200" dirty="0">
                    <a:solidFill>
                      <a:srgbClr val="002060"/>
                    </a:solidFill>
                    <a:latin typeface="Times New Roman" pitchFamily="18" charset="0"/>
                    <a:ea typeface="宋体" pitchFamily="2" charset="-122"/>
                  </a:rPr>
                  <a:t>            =</a:t>
                </a:r>
                <a14:m>
                  <m:oMath xmlns:m="http://schemas.openxmlformats.org/officeDocument/2006/math">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𝑞</m:t>
                        </m:r>
                      </m:e>
                      <m:sub>
                        <m:r>
                          <a:rPr kumimoji="1" lang="en-US" altLang="zh-CN" sz="2000" i="1" kern="1200">
                            <a:solidFill>
                              <a:srgbClr val="002060"/>
                            </a:solidFill>
                            <a:latin typeface="Cambria Math" panose="02040503050406030204" pitchFamily="18" charset="0"/>
                          </a:rPr>
                          <m:t>0</m:t>
                        </m:r>
                      </m:sub>
                    </m:sSub>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𝑞</m:t>
                        </m:r>
                      </m:e>
                      <m:sub>
                        <m:r>
                          <a:rPr kumimoji="1" lang="en-US" altLang="zh-CN" sz="2000" i="1" kern="1200">
                            <a:solidFill>
                              <a:srgbClr val="002060"/>
                            </a:solidFill>
                            <a:latin typeface="Cambria Math" panose="02040503050406030204" pitchFamily="18" charset="0"/>
                          </a:rPr>
                          <m:t>1</m:t>
                        </m:r>
                      </m:sub>
                    </m:sSub>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−1</m:t>
                        </m:r>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𝑞</m:t>
                        </m:r>
                      </m:e>
                      <m:sub>
                        <m:r>
                          <a:rPr kumimoji="1" lang="en-US" altLang="zh-CN" sz="2000" i="1" kern="1200">
                            <a:solidFill>
                              <a:srgbClr val="002060"/>
                            </a:solidFill>
                            <a:latin typeface="Cambria Math" panose="02040503050406030204" pitchFamily="18" charset="0"/>
                          </a:rPr>
                          <m:t>2</m:t>
                        </m:r>
                      </m:sub>
                    </m:sSub>
                    <m:r>
                      <a:rPr kumimoji="1" lang="en-US" altLang="zh-CN" sz="2000" i="1" kern="1200">
                        <a:solidFill>
                          <a:srgbClr val="002060"/>
                        </a:solidFill>
                        <a:latin typeface="Cambria Math" panose="02040503050406030204" pitchFamily="18" charset="0"/>
                      </a:rPr>
                      <m:t>𝑒</m:t>
                    </m:r>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𝑘</m:t>
                        </m:r>
                        <m:r>
                          <a:rPr kumimoji="1" lang="en-US" altLang="zh-CN" sz="2000" i="1" kern="1200">
                            <a:solidFill>
                              <a:srgbClr val="002060"/>
                            </a:solidFill>
                            <a:latin typeface="Cambria Math" panose="02040503050406030204" pitchFamily="18" charset="0"/>
                          </a:rPr>
                          <m:t>−2</m:t>
                        </m:r>
                      </m:e>
                    </m:d>
                  </m:oMath>
                </a14:m>
                <a:endParaRPr kumimoji="1" lang="zh-CN" altLang="en-US" sz="2000" kern="1200" dirty="0">
                  <a:solidFill>
                    <a:srgbClr val="FFFFFF"/>
                  </a:solidFill>
                  <a:latin typeface="Times New Roman" pitchFamily="18" charset="0"/>
                  <a:ea typeface="宋体" pitchFamily="2" charset="-122"/>
                </a:endParaRPr>
              </a:p>
              <a:p>
                <a:pPr eaLnBrk="1" hangingPunct="1">
                  <a:buFont typeface="Wingdings" pitchFamily="2" charset="2"/>
                  <a:buNone/>
                </a:pPr>
                <a:endParaRPr lang="en-US" altLang="zh-CN" sz="2400" b="1" dirty="0" smtClean="0">
                  <a:solidFill>
                    <a:srgbClr val="002060"/>
                  </a:solidFill>
                  <a:latin typeface="+mn-ea"/>
                </a:endParaRPr>
              </a:p>
              <a:p>
                <a:pPr marL="0" lvl="0" indent="0">
                  <a:spcBef>
                    <a:spcPct val="0"/>
                  </a:spcBef>
                  <a:buNone/>
                </a:pPr>
                <a:r>
                  <a:rPr lang="zh-CN" altLang="en-US" sz="2400" b="1" dirty="0" smtClean="0">
                    <a:solidFill>
                      <a:srgbClr val="002060"/>
                    </a:solidFill>
                    <a:latin typeface="+mn-ea"/>
                  </a:rPr>
                  <a:t>其中</a:t>
                </a:r>
                <a:r>
                  <a:rPr lang="zh-CN" altLang="en-US" sz="2400" b="1" dirty="0">
                    <a:solidFill>
                      <a:srgbClr val="002060"/>
                    </a:solidFill>
                    <a:latin typeface="+mn-ea"/>
                  </a:rPr>
                  <a:t>：</a:t>
                </a:r>
                <a14:m>
                  <m:oMath xmlns:m="http://schemas.openxmlformats.org/officeDocument/2006/math">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𝑞</m:t>
                        </m:r>
                      </m:e>
                      <m:sub>
                        <m:r>
                          <a:rPr kumimoji="1" lang="en-US" altLang="zh-CN" sz="2000" i="1" kern="1200">
                            <a:solidFill>
                              <a:srgbClr val="002060"/>
                            </a:solidFill>
                            <a:latin typeface="Cambria Math" panose="02040503050406030204" pitchFamily="18" charset="0"/>
                          </a:rPr>
                          <m:t>0</m:t>
                        </m:r>
                      </m:sub>
                    </m:sSub>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1+</m:t>
                        </m:r>
                        <m:f>
                          <m:fPr>
                            <m:ctrlPr>
                              <a:rPr kumimoji="1" lang="en-US" altLang="zh-CN" sz="2000" i="1" kern="1200">
                                <a:solidFill>
                                  <a:srgbClr val="002060"/>
                                </a:solidFill>
                                <a:latin typeface="Cambria Math" panose="02040503050406030204" pitchFamily="18" charset="0"/>
                              </a:rPr>
                            </m:ctrlPr>
                          </m:fPr>
                          <m:num>
                            <m:r>
                              <a:rPr kumimoji="1" lang="en-US" altLang="zh-CN" sz="2000" i="1" kern="1200">
                                <a:solidFill>
                                  <a:srgbClr val="002060"/>
                                </a:solidFill>
                                <a:latin typeface="Cambria Math" panose="02040503050406030204" pitchFamily="18" charset="0"/>
                              </a:rPr>
                              <m:t>𝑇</m:t>
                            </m:r>
                          </m:num>
                          <m:den>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𝑇</m:t>
                                </m:r>
                              </m:e>
                              <m:sub>
                                <m:r>
                                  <a:rPr kumimoji="1" lang="en-US" altLang="zh-CN" sz="2000" i="1" kern="1200">
                                    <a:solidFill>
                                      <a:srgbClr val="002060"/>
                                    </a:solidFill>
                                    <a:latin typeface="Cambria Math" panose="02040503050406030204" pitchFamily="18" charset="0"/>
                                  </a:rPr>
                                  <m:t>𝐼</m:t>
                                </m:r>
                              </m:sub>
                            </m:sSub>
                          </m:den>
                        </m:f>
                        <m:r>
                          <a:rPr kumimoji="1" lang="en-US" altLang="zh-CN" sz="2000" i="1" kern="1200">
                            <a:solidFill>
                              <a:srgbClr val="002060"/>
                            </a:solidFill>
                            <a:latin typeface="Cambria Math" panose="02040503050406030204" pitchFamily="18" charset="0"/>
                          </a:rPr>
                          <m:t>+</m:t>
                        </m:r>
                        <m:f>
                          <m:fPr>
                            <m:ctrlPr>
                              <a:rPr kumimoji="1" lang="en-US" altLang="zh-CN" sz="2000" i="1" kern="1200">
                                <a:solidFill>
                                  <a:srgbClr val="002060"/>
                                </a:solidFill>
                                <a:latin typeface="Cambria Math" panose="02040503050406030204" pitchFamily="18" charset="0"/>
                              </a:rPr>
                            </m:ctrlPr>
                          </m:fPr>
                          <m:num>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𝑇</m:t>
                                </m:r>
                              </m:e>
                              <m:sub>
                                <m:r>
                                  <a:rPr kumimoji="1" lang="en-US" altLang="zh-CN" sz="2000" i="1" kern="1200">
                                    <a:solidFill>
                                      <a:srgbClr val="002060"/>
                                    </a:solidFill>
                                    <a:latin typeface="Cambria Math" panose="02040503050406030204" pitchFamily="18" charset="0"/>
                                  </a:rPr>
                                  <m:t>𝐷</m:t>
                                </m:r>
                              </m:sub>
                            </m:sSub>
                          </m:num>
                          <m:den>
                            <m:r>
                              <a:rPr kumimoji="1" lang="en-US" altLang="zh-CN" sz="2000" i="1" kern="1200">
                                <a:solidFill>
                                  <a:srgbClr val="002060"/>
                                </a:solidFill>
                                <a:latin typeface="Cambria Math" panose="02040503050406030204" pitchFamily="18" charset="0"/>
                              </a:rPr>
                              <m:t>𝑇</m:t>
                            </m:r>
                          </m:den>
                        </m:f>
                      </m:e>
                    </m:d>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𝑞</m:t>
                        </m:r>
                      </m:e>
                      <m:sub>
                        <m:r>
                          <a:rPr kumimoji="1" lang="en-US" altLang="zh-CN" sz="2000" i="1" kern="1200">
                            <a:solidFill>
                              <a:srgbClr val="002060"/>
                            </a:solidFill>
                            <a:latin typeface="Cambria Math" panose="02040503050406030204" pitchFamily="18" charset="0"/>
                          </a:rPr>
                          <m:t>1</m:t>
                        </m:r>
                      </m:sub>
                    </m:sSub>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m:t>
                        </m:r>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d>
                      <m:dPr>
                        <m:ctrlPr>
                          <a:rPr kumimoji="1" lang="en-US" altLang="zh-CN" sz="2000" i="1" kern="1200">
                            <a:solidFill>
                              <a:srgbClr val="002060"/>
                            </a:solidFill>
                            <a:latin typeface="Cambria Math" panose="02040503050406030204" pitchFamily="18" charset="0"/>
                          </a:rPr>
                        </m:ctrlPr>
                      </m:dPr>
                      <m:e>
                        <m:r>
                          <a:rPr kumimoji="1" lang="en-US" altLang="zh-CN" sz="2000" i="1" kern="1200">
                            <a:solidFill>
                              <a:srgbClr val="002060"/>
                            </a:solidFill>
                            <a:latin typeface="Cambria Math" panose="02040503050406030204" pitchFamily="18" charset="0"/>
                          </a:rPr>
                          <m:t>1+</m:t>
                        </m:r>
                        <m:f>
                          <m:fPr>
                            <m:ctrlPr>
                              <a:rPr kumimoji="1" lang="en-US" altLang="zh-CN" sz="2000" i="1" kern="1200">
                                <a:solidFill>
                                  <a:srgbClr val="002060"/>
                                </a:solidFill>
                                <a:latin typeface="Cambria Math" panose="02040503050406030204" pitchFamily="18" charset="0"/>
                              </a:rPr>
                            </m:ctrlPr>
                          </m:fPr>
                          <m:num>
                            <m:r>
                              <a:rPr kumimoji="1" lang="en-US" altLang="zh-CN" sz="2000" i="1" kern="1200">
                                <a:solidFill>
                                  <a:srgbClr val="002060"/>
                                </a:solidFill>
                                <a:latin typeface="Cambria Math" panose="02040503050406030204" pitchFamily="18" charset="0"/>
                              </a:rPr>
                              <m:t>2</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𝑇</m:t>
                                </m:r>
                              </m:e>
                              <m:sub>
                                <m:r>
                                  <a:rPr kumimoji="1" lang="en-US" altLang="zh-CN" sz="2000" i="1" kern="1200">
                                    <a:solidFill>
                                      <a:srgbClr val="002060"/>
                                    </a:solidFill>
                                    <a:latin typeface="Cambria Math" panose="02040503050406030204" pitchFamily="18" charset="0"/>
                                  </a:rPr>
                                  <m:t>𝐷</m:t>
                                </m:r>
                              </m:sub>
                            </m:sSub>
                          </m:num>
                          <m:den>
                            <m:r>
                              <a:rPr kumimoji="1" lang="en-US" altLang="zh-CN" sz="2000" i="1" kern="1200">
                                <a:solidFill>
                                  <a:srgbClr val="002060"/>
                                </a:solidFill>
                                <a:latin typeface="Cambria Math" panose="02040503050406030204" pitchFamily="18" charset="0"/>
                              </a:rPr>
                              <m:t>𝑇</m:t>
                            </m:r>
                          </m:den>
                        </m:f>
                      </m:e>
                    </m:d>
                  </m:oMath>
                </a14:m>
                <a:r>
                  <a:rPr kumimoji="1" lang="en-US" altLang="zh-CN" sz="2000" kern="1200" dirty="0">
                    <a:solidFill>
                      <a:srgbClr val="002060"/>
                    </a:solidFill>
                    <a:latin typeface="Times New Roman" pitchFamily="18" charset="0"/>
                    <a:ea typeface="宋体" pitchFamily="2" charset="-122"/>
                  </a:rPr>
                  <a:t>, </a:t>
                </a:r>
                <a14:m>
                  <m:oMath xmlns:m="http://schemas.openxmlformats.org/officeDocument/2006/math">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𝑞</m:t>
                        </m:r>
                      </m:e>
                      <m:sub>
                        <m:r>
                          <a:rPr kumimoji="1" lang="en-US" altLang="zh-CN" sz="2000" i="1" kern="1200">
                            <a:solidFill>
                              <a:srgbClr val="002060"/>
                            </a:solidFill>
                            <a:latin typeface="Cambria Math" panose="02040503050406030204" pitchFamily="18" charset="0"/>
                          </a:rPr>
                          <m:t>2</m:t>
                        </m:r>
                      </m:sub>
                    </m:sSub>
                    <m:r>
                      <a:rPr kumimoji="1" lang="en-US" altLang="zh-CN" sz="2000" i="1" kern="1200">
                        <a:solidFill>
                          <a:srgbClr val="002060"/>
                        </a:solidFill>
                        <a:latin typeface="Cambria Math" panose="02040503050406030204" pitchFamily="18" charset="0"/>
                      </a:rPr>
                      <m:t>=</m:t>
                    </m:r>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𝐾</m:t>
                        </m:r>
                      </m:e>
                      <m:sub>
                        <m:r>
                          <a:rPr kumimoji="1" lang="en-US" altLang="zh-CN" sz="2000" i="1" kern="1200">
                            <a:solidFill>
                              <a:srgbClr val="002060"/>
                            </a:solidFill>
                            <a:latin typeface="Cambria Math" panose="02040503050406030204" pitchFamily="18" charset="0"/>
                          </a:rPr>
                          <m:t>𝑃</m:t>
                        </m:r>
                      </m:sub>
                    </m:sSub>
                    <m:f>
                      <m:fPr>
                        <m:ctrlPr>
                          <a:rPr kumimoji="1" lang="en-US" altLang="zh-CN" sz="2000" i="1" kern="1200">
                            <a:solidFill>
                              <a:srgbClr val="002060"/>
                            </a:solidFill>
                            <a:latin typeface="Cambria Math" panose="02040503050406030204" pitchFamily="18" charset="0"/>
                          </a:rPr>
                        </m:ctrlPr>
                      </m:fPr>
                      <m:num>
                        <m:sSub>
                          <m:sSubPr>
                            <m:ctrlPr>
                              <a:rPr kumimoji="1" lang="en-US" altLang="zh-CN" sz="2000" i="1" kern="1200">
                                <a:solidFill>
                                  <a:srgbClr val="002060"/>
                                </a:solidFill>
                                <a:latin typeface="Cambria Math" panose="02040503050406030204" pitchFamily="18" charset="0"/>
                              </a:rPr>
                            </m:ctrlPr>
                          </m:sSubPr>
                          <m:e>
                            <m:r>
                              <a:rPr kumimoji="1" lang="en-US" altLang="zh-CN" sz="2000" i="1" kern="1200">
                                <a:solidFill>
                                  <a:srgbClr val="002060"/>
                                </a:solidFill>
                                <a:latin typeface="Cambria Math" panose="02040503050406030204" pitchFamily="18" charset="0"/>
                              </a:rPr>
                              <m:t>𝑇</m:t>
                            </m:r>
                          </m:e>
                          <m:sub>
                            <m:r>
                              <a:rPr kumimoji="1" lang="en-US" altLang="zh-CN" sz="2000" i="1" kern="1200">
                                <a:solidFill>
                                  <a:srgbClr val="002060"/>
                                </a:solidFill>
                                <a:latin typeface="Cambria Math" panose="02040503050406030204" pitchFamily="18" charset="0"/>
                              </a:rPr>
                              <m:t>𝐷</m:t>
                            </m:r>
                          </m:sub>
                        </m:sSub>
                      </m:num>
                      <m:den>
                        <m:r>
                          <a:rPr kumimoji="1" lang="en-US" altLang="zh-CN" sz="2000" i="1" kern="1200">
                            <a:solidFill>
                              <a:srgbClr val="002060"/>
                            </a:solidFill>
                            <a:latin typeface="Cambria Math" panose="02040503050406030204" pitchFamily="18" charset="0"/>
                          </a:rPr>
                          <m:t>𝑇</m:t>
                        </m:r>
                      </m:den>
                    </m:f>
                  </m:oMath>
                </a14:m>
                <a:endParaRPr kumimoji="1" lang="zh-CN" altLang="en-US" sz="2000" kern="1200" dirty="0">
                  <a:solidFill>
                    <a:srgbClr val="FFC000"/>
                  </a:solidFill>
                  <a:latin typeface="Times New Roman" pitchFamily="18" charset="0"/>
                  <a:ea typeface="宋体" pitchFamily="2" charset="-122"/>
                </a:endParaRPr>
              </a:p>
              <a:p>
                <a:pPr eaLnBrk="1" hangingPunct="1">
                  <a:buFont typeface="Wingdings" pitchFamily="2" charset="2"/>
                  <a:buNone/>
                </a:pPr>
                <a:endParaRPr lang="zh-CN" altLang="en-US" sz="2800" b="1" dirty="0">
                  <a:solidFill>
                    <a:srgbClr val="002060"/>
                  </a:solidFill>
                  <a:latin typeface="+mn-ea"/>
                </a:endParaRPr>
              </a:p>
            </p:txBody>
          </p:sp>
        </mc:Choice>
        <mc:Fallback xmlns="">
          <p:sp>
            <p:nvSpPr>
              <p:cNvPr id="67586" name="Rectangle 3"/>
              <p:cNvSpPr>
                <a:spLocks noGrp="1" noRot="1" noChangeAspect="1" noMove="1" noResize="1" noEditPoints="1" noAdjustHandles="1" noChangeArrowheads="1" noChangeShapeType="1" noTextEdit="1"/>
              </p:cNvSpPr>
              <p:nvPr>
                <p:ph type="body" sz="half" idx="1"/>
              </p:nvPr>
            </p:nvSpPr>
            <p:spPr>
              <a:xfrm>
                <a:off x="539552" y="980729"/>
                <a:ext cx="8443427" cy="5184576"/>
              </a:xfrm>
              <a:blipFill>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8" descr="4m6"/>
          <p:cNvPicPr>
            <a:picLocks noChangeAspect="1" noChangeArrowheads="1"/>
          </p:cNvPicPr>
          <p:nvPr/>
        </p:nvPicPr>
        <p:blipFill>
          <a:blip r:embed="rId2" cstate="print"/>
          <a:srcRect/>
          <a:stretch>
            <a:fillRect/>
          </a:stretch>
        </p:blipFill>
        <p:spPr bwMode="auto">
          <a:xfrm>
            <a:off x="2771800" y="116632"/>
            <a:ext cx="4170363" cy="5903912"/>
          </a:xfrm>
          <a:prstGeom prst="rect">
            <a:avLst/>
          </a:prstGeom>
          <a:solidFill>
            <a:schemeClr val="bg1">
              <a:alpha val="0"/>
            </a:schemeClr>
          </a:solidFill>
          <a:ln w="9525">
            <a:noFill/>
            <a:miter lim="800000"/>
            <a:headEnd/>
            <a:tailEnd/>
          </a:ln>
        </p:spPr>
      </p:pic>
      <p:sp>
        <p:nvSpPr>
          <p:cNvPr id="7" name="矩形 6"/>
          <p:cNvSpPr/>
          <p:nvPr/>
        </p:nvSpPr>
        <p:spPr>
          <a:xfrm>
            <a:off x="4932040" y="5789711"/>
            <a:ext cx="3281668" cy="461665"/>
          </a:xfrm>
          <a:prstGeom prst="rect">
            <a:avLst/>
          </a:prstGeom>
        </p:spPr>
        <p:txBody>
          <a:bodyPr wrap="none">
            <a:spAutoFit/>
          </a:bodyPr>
          <a:lstStyle/>
          <a:p>
            <a:r>
              <a:rPr lang="zh-CN" altLang="en-US" b="1" dirty="0">
                <a:solidFill>
                  <a:srgbClr val="C00000"/>
                </a:solidFill>
                <a:latin typeface="黑体" pitchFamily="49" charset="-122"/>
              </a:rPr>
              <a:t>数字</a:t>
            </a:r>
            <a:r>
              <a:rPr lang="en-US" altLang="zh-CN" b="1" dirty="0">
                <a:solidFill>
                  <a:srgbClr val="C00000"/>
                </a:solidFill>
                <a:latin typeface="黑体" pitchFamily="49" charset="-122"/>
              </a:rPr>
              <a:t>PID</a:t>
            </a:r>
            <a:r>
              <a:rPr lang="zh-CN" altLang="en-US" b="1" dirty="0">
                <a:solidFill>
                  <a:srgbClr val="C00000"/>
                </a:solidFill>
                <a:latin typeface="黑体" pitchFamily="49" charset="-122"/>
              </a:rPr>
              <a:t>控制算法流程 </a:t>
            </a:r>
            <a:endParaRPr lang="zh-CN" altLang="en-US" b="1" dirty="0">
              <a:solidFill>
                <a:srgbClr val="C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610" name="Rectangle 3"/>
              <p:cNvSpPr>
                <a:spLocks noGrp="1" noChangeArrowheads="1"/>
              </p:cNvSpPr>
              <p:nvPr>
                <p:ph type="body" sz="half" idx="1"/>
              </p:nvPr>
            </p:nvSpPr>
            <p:spPr>
              <a:xfrm>
                <a:off x="323528" y="692696"/>
                <a:ext cx="8712646" cy="5688632"/>
              </a:xfrm>
            </p:spPr>
            <p:txBody>
              <a:bodyPr/>
              <a:lstStyle/>
              <a:p>
                <a:pPr eaLnBrk="1" hangingPunct="1">
                  <a:spcBef>
                    <a:spcPct val="0"/>
                  </a:spcBef>
                  <a:buFont typeface="Wingdings" pitchFamily="2" charset="2"/>
                  <a:buNone/>
                </a:pPr>
                <a:r>
                  <a:rPr lang="zh-CN" altLang="en-US" sz="2800" dirty="0">
                    <a:solidFill>
                      <a:srgbClr val="FF0000"/>
                    </a:solidFill>
                    <a:latin typeface="+mn-ea"/>
                  </a:rPr>
                  <a:t>	</a:t>
                </a:r>
                <a:r>
                  <a:rPr lang="zh-CN" altLang="en-US" sz="2400" b="1" dirty="0">
                    <a:solidFill>
                      <a:srgbClr val="C00000"/>
                    </a:solidFill>
                    <a:latin typeface="+mn-ea"/>
                  </a:rPr>
                  <a:t>位置式</a:t>
                </a:r>
                <a:r>
                  <a:rPr lang="en-US" altLang="zh-CN" sz="2400" b="1" dirty="0">
                    <a:solidFill>
                      <a:srgbClr val="C00000"/>
                    </a:solidFill>
                    <a:latin typeface="+mn-ea"/>
                  </a:rPr>
                  <a:t>PID</a:t>
                </a:r>
                <a:r>
                  <a:rPr lang="zh-CN" altLang="en-US" sz="2400" b="1" dirty="0">
                    <a:solidFill>
                      <a:srgbClr val="C00000"/>
                    </a:solidFill>
                    <a:latin typeface="+mn-ea"/>
                  </a:rPr>
                  <a:t>控制算法的程序设计</a:t>
                </a:r>
                <a:endParaRPr lang="en-US" altLang="zh-CN" sz="2400" b="1" dirty="0">
                  <a:solidFill>
                    <a:srgbClr val="C00000"/>
                  </a:solidFill>
                  <a:latin typeface="+mn-ea"/>
                </a:endParaRPr>
              </a:p>
              <a:p>
                <a:pPr eaLnBrk="1" hangingPunct="1">
                  <a:spcBef>
                    <a:spcPct val="0"/>
                  </a:spcBef>
                  <a:buFont typeface="Wingdings" pitchFamily="2" charset="2"/>
                  <a:buNone/>
                </a:pPr>
                <a:endParaRPr lang="zh-CN" altLang="en-US" sz="2400" b="1" dirty="0">
                  <a:solidFill>
                    <a:srgbClr val="C00000"/>
                  </a:solidFill>
                  <a:latin typeface="+mn-ea"/>
                </a:endParaRPr>
              </a:p>
              <a:p>
                <a:pPr eaLnBrk="1" hangingPunct="1">
                  <a:spcBef>
                    <a:spcPct val="0"/>
                  </a:spcBef>
                  <a:buFont typeface="Wingdings" panose="05000000000000000000" pitchFamily="2" charset="2"/>
                  <a:buChar char="p"/>
                </a:pPr>
                <a:r>
                  <a:rPr lang="zh-CN" altLang="en-US" sz="2400" b="1" dirty="0">
                    <a:solidFill>
                      <a:srgbClr val="FF0000"/>
                    </a:solidFill>
                    <a:latin typeface="+mn-ea"/>
                  </a:rPr>
                  <a:t>公式</a:t>
                </a:r>
                <a:r>
                  <a:rPr lang="en-US" altLang="zh-CN" sz="2400" b="1" dirty="0">
                    <a:solidFill>
                      <a:srgbClr val="FF0000"/>
                    </a:solidFill>
                    <a:latin typeface="+mn-ea"/>
                  </a:rPr>
                  <a:t>1</a:t>
                </a:r>
                <a:r>
                  <a:rPr lang="zh-CN" altLang="en-US" sz="2400" b="1" dirty="0">
                    <a:solidFill>
                      <a:srgbClr val="FF0000"/>
                    </a:solidFill>
                    <a:latin typeface="+mn-ea"/>
                  </a:rPr>
                  <a:t>：</a:t>
                </a:r>
                <a:r>
                  <a:rPr lang="zh-CN" altLang="en-US" sz="2400" b="1" dirty="0" smtClean="0">
                    <a:solidFill>
                      <a:srgbClr val="002060"/>
                    </a:solidFill>
                    <a:latin typeface="+mn-ea"/>
                  </a:rPr>
                  <a:t>将三项拆开，并应用递推进行编程</a:t>
                </a:r>
              </a:p>
              <a:p>
                <a:pPr eaLnBrk="1" hangingPunct="1">
                  <a:spcBef>
                    <a:spcPct val="0"/>
                  </a:spcBef>
                  <a:buFont typeface="Wingdings" pitchFamily="2" charset="2"/>
                  <a:buNone/>
                </a:pPr>
                <a:r>
                  <a:rPr lang="zh-CN" altLang="en-US" sz="2400" b="1" dirty="0">
                    <a:solidFill>
                      <a:srgbClr val="002060"/>
                    </a:solidFill>
                    <a:latin typeface="+mn-ea"/>
                  </a:rPr>
                  <a:t>	</a:t>
                </a:r>
              </a:p>
              <a:p>
                <a:pPr eaLnBrk="1" hangingPunct="1">
                  <a:spcBef>
                    <a:spcPct val="0"/>
                  </a:spcBef>
                  <a:buFont typeface="Wingdings" pitchFamily="2" charset="2"/>
                  <a:buNone/>
                </a:pPr>
                <a:r>
                  <a:rPr lang="zh-CN" altLang="en-US" sz="2400" b="1" dirty="0">
                    <a:solidFill>
                      <a:srgbClr val="002060"/>
                    </a:solidFill>
                    <a:latin typeface="+mn-ea"/>
                  </a:rPr>
                  <a:t>	</a:t>
                </a:r>
                <a14:m>
                  <m:oMath xmlns:m="http://schemas.openxmlformats.org/officeDocument/2006/math">
                    <m:r>
                      <a:rPr lang="en-US" altLang="zh-CN" sz="2400" b="0" i="1" smtClean="0">
                        <a:solidFill>
                          <a:srgbClr val="002060"/>
                        </a:solidFill>
                        <a:latin typeface="Cambria Math" panose="02040503050406030204" pitchFamily="18" charset="0"/>
                      </a:rPr>
                      <m:t>𝑢</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𝑘</m:t>
                        </m:r>
                      </m:e>
                    </m:d>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𝐾</m:t>
                        </m:r>
                      </m:e>
                      <m:sub>
                        <m:r>
                          <a:rPr lang="en-US" altLang="zh-CN" sz="2400" b="0" i="1" smtClean="0">
                            <a:solidFill>
                              <a:srgbClr val="002060"/>
                            </a:solidFill>
                            <a:latin typeface="Cambria Math" panose="02040503050406030204" pitchFamily="18" charset="0"/>
                          </a:rPr>
                          <m:t>𝑃</m:t>
                        </m:r>
                      </m:sub>
                    </m:sSub>
                    <m:d>
                      <m:dPr>
                        <m:begChr m:val="["/>
                        <m:endChr m:val="]"/>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𝑒</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𝑘</m:t>
                            </m:r>
                          </m:e>
                        </m:d>
                        <m:r>
                          <a:rPr lang="en-US" altLang="zh-CN" sz="2400" b="0" i="1" smtClean="0">
                            <a:solidFill>
                              <a:srgbClr val="002060"/>
                            </a:solidFill>
                            <a:latin typeface="Cambria Math" panose="02040503050406030204" pitchFamily="18" charset="0"/>
                          </a:rPr>
                          <m:t>+</m:t>
                        </m:r>
                        <m:f>
                          <m:fPr>
                            <m:ctrlPr>
                              <a:rPr lang="en-US" altLang="zh-CN" sz="2400" b="0" i="1" smtClean="0">
                                <a:solidFill>
                                  <a:srgbClr val="002060"/>
                                </a:solidFill>
                                <a:latin typeface="Cambria Math" panose="02040503050406030204" pitchFamily="18" charset="0"/>
                              </a:rPr>
                            </m:ctrlPr>
                          </m:fPr>
                          <m:num>
                            <m:r>
                              <a:rPr lang="en-US" altLang="zh-CN" sz="2400" b="0" i="1" smtClean="0">
                                <a:solidFill>
                                  <a:srgbClr val="002060"/>
                                </a:solidFill>
                                <a:latin typeface="Cambria Math" panose="02040503050406030204" pitchFamily="18" charset="0"/>
                              </a:rPr>
                              <m:t>𝑇</m:t>
                            </m:r>
                          </m:num>
                          <m:den>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𝑇</m:t>
                                </m:r>
                              </m:e>
                              <m:sub>
                                <m:r>
                                  <a:rPr lang="en-US" altLang="zh-CN" sz="2400" b="0" i="1" smtClean="0">
                                    <a:solidFill>
                                      <a:srgbClr val="002060"/>
                                    </a:solidFill>
                                    <a:latin typeface="Cambria Math" panose="02040503050406030204" pitchFamily="18" charset="0"/>
                                  </a:rPr>
                                  <m:t>𝐼</m:t>
                                </m:r>
                              </m:sub>
                            </m:sSub>
                          </m:den>
                        </m:f>
                        <m:nary>
                          <m:naryPr>
                            <m:chr m:val="∑"/>
                            <m:ctrlPr>
                              <a:rPr lang="en-US" altLang="zh-CN" sz="2400" b="0" i="1" smtClean="0">
                                <a:solidFill>
                                  <a:srgbClr val="002060"/>
                                </a:solidFill>
                                <a:latin typeface="Cambria Math" panose="02040503050406030204" pitchFamily="18" charset="0"/>
                              </a:rPr>
                            </m:ctrlPr>
                          </m:naryPr>
                          <m:sub>
                            <m:r>
                              <m:rPr>
                                <m:brk m:alnAt="23"/>
                              </m:rPr>
                              <a:rPr lang="en-US" altLang="zh-CN" sz="2400" b="0" i="1" smtClean="0">
                                <a:solidFill>
                                  <a:srgbClr val="002060"/>
                                </a:solidFill>
                                <a:latin typeface="Cambria Math" panose="02040503050406030204" pitchFamily="18" charset="0"/>
                              </a:rPr>
                              <m:t>𝑖</m:t>
                            </m:r>
                            <m:r>
                              <a:rPr lang="en-US" altLang="zh-CN" sz="2400" b="0" i="1" smtClean="0">
                                <a:solidFill>
                                  <a:srgbClr val="002060"/>
                                </a:solidFill>
                                <a:latin typeface="Cambria Math" panose="02040503050406030204" pitchFamily="18" charset="0"/>
                              </a:rPr>
                              <m:t>=0</m:t>
                            </m:r>
                          </m:sub>
                          <m:sup>
                            <m:r>
                              <a:rPr lang="en-US" altLang="zh-CN" sz="2400" b="0" i="1" smtClean="0">
                                <a:solidFill>
                                  <a:srgbClr val="002060"/>
                                </a:solidFill>
                                <a:latin typeface="Cambria Math" panose="02040503050406030204" pitchFamily="18" charset="0"/>
                              </a:rPr>
                              <m:t>𝑘</m:t>
                            </m:r>
                          </m:sup>
                          <m:e>
                            <m:r>
                              <a:rPr lang="en-US" altLang="zh-CN" sz="2400" b="0" i="1" smtClean="0">
                                <a:solidFill>
                                  <a:srgbClr val="002060"/>
                                </a:solidFill>
                                <a:latin typeface="Cambria Math" panose="02040503050406030204" pitchFamily="18" charset="0"/>
                              </a:rPr>
                              <m:t>𝑒</m:t>
                            </m:r>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𝑖</m:t>
                            </m:r>
                            <m:r>
                              <a:rPr lang="en-US" altLang="zh-CN" sz="2400" b="0" i="1" smtClean="0">
                                <a:solidFill>
                                  <a:srgbClr val="002060"/>
                                </a:solidFill>
                                <a:latin typeface="Cambria Math" panose="02040503050406030204" pitchFamily="18" charset="0"/>
                              </a:rPr>
                              <m:t>)</m:t>
                            </m:r>
                          </m:e>
                        </m:nary>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𝑇</m:t>
                            </m:r>
                          </m:e>
                          <m:sub>
                            <m:r>
                              <a:rPr lang="en-US" altLang="zh-CN" sz="2400" b="0" i="1" smtClean="0">
                                <a:solidFill>
                                  <a:srgbClr val="002060"/>
                                </a:solidFill>
                                <a:latin typeface="Cambria Math" panose="02040503050406030204" pitchFamily="18" charset="0"/>
                              </a:rPr>
                              <m:t>𝐷</m:t>
                            </m:r>
                          </m:sub>
                        </m:sSub>
                        <m:f>
                          <m:fPr>
                            <m:ctrlPr>
                              <a:rPr lang="en-US" altLang="zh-CN" sz="2400" b="0" i="1" smtClean="0">
                                <a:solidFill>
                                  <a:srgbClr val="002060"/>
                                </a:solidFill>
                                <a:latin typeface="Cambria Math" panose="02040503050406030204" pitchFamily="18" charset="0"/>
                              </a:rPr>
                            </m:ctrlPr>
                          </m:fPr>
                          <m:num>
                            <m:r>
                              <a:rPr lang="en-US" altLang="zh-CN" sz="2400" b="0" i="1" smtClean="0">
                                <a:solidFill>
                                  <a:srgbClr val="002060"/>
                                </a:solidFill>
                                <a:latin typeface="Cambria Math" panose="02040503050406030204" pitchFamily="18" charset="0"/>
                              </a:rPr>
                              <m:t>𝑒</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𝑘</m:t>
                                </m:r>
                              </m:e>
                            </m:d>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𝑒</m:t>
                            </m:r>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𝑘</m:t>
                            </m:r>
                            <m:r>
                              <a:rPr lang="en-US" altLang="zh-CN" sz="2400" b="0" i="1" smtClean="0">
                                <a:solidFill>
                                  <a:srgbClr val="002060"/>
                                </a:solidFill>
                                <a:latin typeface="Cambria Math" panose="02040503050406030204" pitchFamily="18" charset="0"/>
                              </a:rPr>
                              <m:t>−1)</m:t>
                            </m:r>
                          </m:num>
                          <m:den>
                            <m:r>
                              <a:rPr lang="en-US" altLang="zh-CN" sz="2400" b="0" i="1" smtClean="0">
                                <a:solidFill>
                                  <a:srgbClr val="002060"/>
                                </a:solidFill>
                                <a:latin typeface="Cambria Math" panose="02040503050406030204" pitchFamily="18" charset="0"/>
                              </a:rPr>
                              <m:t>𝑇</m:t>
                            </m:r>
                          </m:den>
                        </m:f>
                      </m:e>
                    </m:d>
                  </m:oMath>
                </a14:m>
                <a:endParaRPr lang="en-US" altLang="zh-CN" sz="2400" b="0" dirty="0">
                  <a:solidFill>
                    <a:srgbClr val="002060"/>
                  </a:solidFill>
                  <a:latin typeface="+mn-ea"/>
                </a:endParaRPr>
              </a:p>
              <a:p>
                <a:pPr eaLnBrk="1" hangingPunct="1">
                  <a:spcBef>
                    <a:spcPct val="0"/>
                  </a:spcBef>
                  <a:buNone/>
                </a:pPr>
                <a:r>
                  <a:rPr lang="en-US" altLang="zh-CN" sz="2400" b="0" dirty="0">
                    <a:solidFill>
                      <a:srgbClr val="002060"/>
                    </a:solidFill>
                    <a:latin typeface="+mn-ea"/>
                  </a:rPr>
                  <a:t>		</a:t>
                </a:r>
                <a14:m>
                  <m:oMath xmlns:m="http://schemas.openxmlformats.org/officeDocument/2006/math">
                    <m:r>
                      <a:rPr lang="en-US" altLang="zh-CN" sz="2400" b="0" i="0" smtClean="0">
                        <a:solidFill>
                          <a:srgbClr val="002060"/>
                        </a:solidFill>
                        <a:latin typeface="Cambria Math" panose="02040503050406030204" pitchFamily="18" charset="0"/>
                      </a:rPr>
                      <m:t>  =</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𝐾</m:t>
                        </m:r>
                      </m:e>
                      <m:sub>
                        <m:r>
                          <a:rPr lang="en-US" altLang="zh-CN" sz="2400" i="1">
                            <a:solidFill>
                              <a:srgbClr val="002060"/>
                            </a:solidFill>
                            <a:latin typeface="Cambria Math" panose="02040503050406030204" pitchFamily="18" charset="0"/>
                          </a:rPr>
                          <m:t>𝑃</m:t>
                        </m:r>
                      </m:sub>
                    </m:sSub>
                    <m:r>
                      <a:rPr lang="en-US" altLang="zh-CN" sz="2400" i="1">
                        <a:solidFill>
                          <a:srgbClr val="002060"/>
                        </a:solidFill>
                        <a:latin typeface="Cambria Math" panose="02040503050406030204" pitchFamily="18" charset="0"/>
                      </a:rPr>
                      <m:t>𝑒</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e>
                    </m:d>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𝐾</m:t>
                        </m:r>
                      </m:e>
                      <m:sub>
                        <m:r>
                          <a:rPr lang="en-US" altLang="zh-CN" sz="2400" b="0" i="1" smtClean="0">
                            <a:solidFill>
                              <a:srgbClr val="002060"/>
                            </a:solidFill>
                            <a:latin typeface="Cambria Math" panose="02040503050406030204" pitchFamily="18" charset="0"/>
                          </a:rPr>
                          <m:t>𝐼</m:t>
                        </m:r>
                      </m:sub>
                    </m:sSub>
                    <m:nary>
                      <m:naryPr>
                        <m:chr m:val="∑"/>
                        <m:ctrlPr>
                          <a:rPr lang="en-US" altLang="zh-CN" sz="2400" b="0" i="1" smtClean="0">
                            <a:solidFill>
                              <a:srgbClr val="002060"/>
                            </a:solidFill>
                            <a:latin typeface="Cambria Math" panose="02040503050406030204" pitchFamily="18" charset="0"/>
                          </a:rPr>
                        </m:ctrlPr>
                      </m:naryPr>
                      <m:sub>
                        <m:r>
                          <m:rPr>
                            <m:brk m:alnAt="23"/>
                          </m:rPr>
                          <a:rPr lang="en-US" altLang="zh-CN" sz="2400" b="0" i="1" smtClean="0">
                            <a:solidFill>
                              <a:srgbClr val="002060"/>
                            </a:solidFill>
                            <a:latin typeface="Cambria Math" panose="02040503050406030204" pitchFamily="18" charset="0"/>
                          </a:rPr>
                          <m:t>𝑖</m:t>
                        </m:r>
                        <m:r>
                          <a:rPr lang="en-US" altLang="zh-CN" sz="2400" b="0" i="1" smtClean="0">
                            <a:solidFill>
                              <a:srgbClr val="002060"/>
                            </a:solidFill>
                            <a:latin typeface="Cambria Math" panose="02040503050406030204" pitchFamily="18" charset="0"/>
                          </a:rPr>
                          <m:t>=0</m:t>
                        </m:r>
                      </m:sub>
                      <m:sup>
                        <m:r>
                          <a:rPr lang="en-US" altLang="zh-CN" sz="2400" b="0" i="1" smtClean="0">
                            <a:solidFill>
                              <a:srgbClr val="002060"/>
                            </a:solidFill>
                            <a:latin typeface="Cambria Math" panose="02040503050406030204" pitchFamily="18" charset="0"/>
                          </a:rPr>
                          <m:t>𝑘</m:t>
                        </m:r>
                      </m:sup>
                      <m:e>
                        <m:r>
                          <a:rPr lang="en-US" altLang="zh-CN" sz="2400" b="0" i="1" smtClean="0">
                            <a:solidFill>
                              <a:srgbClr val="002060"/>
                            </a:solidFill>
                            <a:latin typeface="Cambria Math" panose="02040503050406030204" pitchFamily="18" charset="0"/>
                          </a:rPr>
                          <m:t>𝑒</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𝑖</m:t>
                            </m:r>
                          </m:e>
                        </m:d>
                        <m:r>
                          <a:rPr lang="en-US" altLang="zh-CN" sz="2400" b="0" i="1" smtClean="0">
                            <a:solidFill>
                              <a:srgbClr val="002060"/>
                            </a:solidFill>
                            <a:latin typeface="Cambria Math" panose="02040503050406030204" pitchFamily="18" charset="0"/>
                          </a:rPr>
                          <m:t>+</m:t>
                        </m:r>
                        <m:sSub>
                          <m:sSubPr>
                            <m:ctrlPr>
                              <a:rPr lang="en-US" altLang="zh-CN" sz="2400" b="0" i="1" smtClean="0">
                                <a:solidFill>
                                  <a:srgbClr val="002060"/>
                                </a:solidFill>
                                <a:latin typeface="Cambria Math" panose="02040503050406030204" pitchFamily="18" charset="0"/>
                              </a:rPr>
                            </m:ctrlPr>
                          </m:sSubPr>
                          <m:e>
                            <m:r>
                              <a:rPr lang="en-US" altLang="zh-CN" sz="2400" b="0" i="1" smtClean="0">
                                <a:solidFill>
                                  <a:srgbClr val="002060"/>
                                </a:solidFill>
                                <a:latin typeface="Cambria Math" panose="02040503050406030204" pitchFamily="18" charset="0"/>
                              </a:rPr>
                              <m:t>𝐾</m:t>
                            </m:r>
                          </m:e>
                          <m:sub>
                            <m:r>
                              <a:rPr lang="en-US" altLang="zh-CN" sz="2400" b="0" i="1" smtClean="0">
                                <a:solidFill>
                                  <a:srgbClr val="002060"/>
                                </a:solidFill>
                                <a:latin typeface="Cambria Math" panose="02040503050406030204" pitchFamily="18" charset="0"/>
                              </a:rPr>
                              <m:t>𝐷</m:t>
                            </m:r>
                          </m:sub>
                        </m:sSub>
                        <m:d>
                          <m:dPr>
                            <m:begChr m:val="["/>
                            <m:endChr m:val="]"/>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𝑒</m:t>
                            </m:r>
                            <m:d>
                              <m:dPr>
                                <m:ctrlPr>
                                  <a:rPr lang="en-US" altLang="zh-CN" sz="2400" b="0" i="1" smtClean="0">
                                    <a:solidFill>
                                      <a:srgbClr val="002060"/>
                                    </a:solidFill>
                                    <a:latin typeface="Cambria Math" panose="02040503050406030204" pitchFamily="18" charset="0"/>
                                  </a:rPr>
                                </m:ctrlPr>
                              </m:dPr>
                              <m:e>
                                <m:r>
                                  <a:rPr lang="en-US" altLang="zh-CN" sz="2400" b="0" i="1" smtClean="0">
                                    <a:solidFill>
                                      <a:srgbClr val="002060"/>
                                    </a:solidFill>
                                    <a:latin typeface="Cambria Math" panose="02040503050406030204" pitchFamily="18" charset="0"/>
                                  </a:rPr>
                                  <m:t>𝑘</m:t>
                                </m:r>
                              </m:e>
                            </m:d>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𝑒</m:t>
                            </m:r>
                            <m:r>
                              <a:rPr lang="en-US" altLang="zh-CN" sz="2400" b="0" i="1" smtClean="0">
                                <a:solidFill>
                                  <a:srgbClr val="002060"/>
                                </a:solidFill>
                                <a:latin typeface="Cambria Math" panose="02040503050406030204" pitchFamily="18" charset="0"/>
                              </a:rPr>
                              <m:t>(</m:t>
                            </m:r>
                            <m:r>
                              <a:rPr lang="en-US" altLang="zh-CN" sz="2400" b="0" i="1" smtClean="0">
                                <a:solidFill>
                                  <a:srgbClr val="002060"/>
                                </a:solidFill>
                                <a:latin typeface="Cambria Math" panose="02040503050406030204" pitchFamily="18" charset="0"/>
                              </a:rPr>
                              <m:t>𝑘</m:t>
                            </m:r>
                            <m:r>
                              <a:rPr lang="en-US" altLang="zh-CN" sz="2400" b="0" i="1" smtClean="0">
                                <a:solidFill>
                                  <a:srgbClr val="002060"/>
                                </a:solidFill>
                                <a:latin typeface="Cambria Math" panose="02040503050406030204" pitchFamily="18" charset="0"/>
                              </a:rPr>
                              <m:t>−1)</m:t>
                            </m:r>
                          </m:e>
                        </m:d>
                      </m:e>
                    </m:nary>
                  </m:oMath>
                </a14:m>
                <a:r>
                  <a:rPr lang="en-US" altLang="zh-CN" sz="2400" b="0" dirty="0">
                    <a:solidFill>
                      <a:srgbClr val="002060"/>
                    </a:solidFill>
                    <a:latin typeface="+mn-ea"/>
                  </a:rPr>
                  <a:t>	</a:t>
                </a:r>
              </a:p>
              <a:p>
                <a:pPr eaLnBrk="1" hangingPunct="1">
                  <a:spcBef>
                    <a:spcPct val="0"/>
                  </a:spcBef>
                  <a:buNone/>
                </a:pPr>
                <a:endParaRPr lang="en-US" altLang="zh-CN" sz="2400"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比例输出 </a:t>
                </a:r>
                <a14:m>
                  <m:oMath xmlns:m="http://schemas.openxmlformats.org/officeDocument/2006/math">
                    <m:r>
                      <a:rPr lang="en-US" altLang="zh-CN" sz="2000" b="1" i="0" smtClean="0">
                        <a:solidFill>
                          <a:srgbClr val="002060"/>
                        </a:solidFill>
                        <a:latin typeface="Cambria Math" panose="02040503050406030204" pitchFamily="18" charset="0"/>
                      </a:rPr>
                      <m:t> </m:t>
                    </m:r>
                    <m:sSub>
                      <m:sSubPr>
                        <m:ctrlPr>
                          <a:rPr lang="en-US" altLang="zh-CN" sz="200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𝑢</m:t>
                        </m:r>
                      </m:e>
                      <m:sub>
                        <m:r>
                          <a:rPr lang="en-US" altLang="zh-CN" sz="2000" b="0" i="1" smtClean="0">
                            <a:solidFill>
                              <a:srgbClr val="002060"/>
                            </a:solidFill>
                            <a:latin typeface="Cambria Math" panose="02040503050406030204" pitchFamily="18" charset="0"/>
                          </a:rPr>
                          <m:t>𝑝</m:t>
                        </m:r>
                      </m:sub>
                    </m:sSub>
                    <m:r>
                      <a:rPr lang="en-US" altLang="zh-CN" sz="2000" b="0" i="1" smtClean="0">
                        <a:solidFill>
                          <a:srgbClr val="002060"/>
                        </a:solidFill>
                        <a:latin typeface="Cambria Math" panose="02040503050406030204" pitchFamily="18" charset="0"/>
                      </a:rPr>
                      <m:t>=</m:t>
                    </m:r>
                    <m:sSub>
                      <m:sSubPr>
                        <m:ctrlPr>
                          <a:rPr lang="en-US" altLang="zh-CN" sz="200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𝐾</m:t>
                        </m:r>
                      </m:e>
                      <m:sub>
                        <m:r>
                          <a:rPr lang="en-US" altLang="zh-CN" sz="2000" b="0" i="1" smtClean="0">
                            <a:solidFill>
                              <a:srgbClr val="002060"/>
                            </a:solidFill>
                            <a:latin typeface="Cambria Math" panose="02040503050406030204" pitchFamily="18" charset="0"/>
                          </a:rPr>
                          <m:t>𝑃</m:t>
                        </m:r>
                      </m:sub>
                    </m:sSub>
                    <m:r>
                      <a:rPr lang="en-US" altLang="zh-CN" sz="2000" b="0" i="1" smtClean="0">
                        <a:solidFill>
                          <a:srgbClr val="002060"/>
                        </a:solidFill>
                        <a:latin typeface="Cambria Math" panose="02040503050406030204" pitchFamily="18" charset="0"/>
                      </a:rPr>
                      <m:t>𝑒</m:t>
                    </m:r>
                    <m:r>
                      <a:rPr lang="en-US" altLang="zh-CN" sz="2000" b="0" i="1" smtClean="0">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𝑘</m:t>
                    </m:r>
                    <m:r>
                      <a:rPr lang="en-US" altLang="zh-CN" sz="2000" b="0" i="1" smtClean="0">
                        <a:solidFill>
                          <a:srgbClr val="002060"/>
                        </a:solidFill>
                        <a:latin typeface="Cambria Math" panose="02040503050406030204" pitchFamily="18" charset="0"/>
                      </a:rPr>
                      <m:t>)</m:t>
                    </m:r>
                  </m:oMath>
                </a14:m>
                <a:endParaRPr lang="zh-CN" altLang="en-US" sz="2000" i="1"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积分输出 </a:t>
                </a:r>
                <a14:m>
                  <m:oMath xmlns:m="http://schemas.openxmlformats.org/officeDocument/2006/math">
                    <m:sSub>
                      <m:sSubPr>
                        <m:ctrlPr>
                          <a:rPr lang="en-US" altLang="zh-CN" sz="200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𝑢</m:t>
                        </m:r>
                      </m:e>
                      <m:sub>
                        <m:r>
                          <a:rPr lang="en-US" altLang="zh-CN" sz="2000" b="0" i="1" smtClean="0">
                            <a:solidFill>
                              <a:srgbClr val="002060"/>
                            </a:solidFill>
                            <a:latin typeface="Cambria Math" panose="02040503050406030204" pitchFamily="18" charset="0"/>
                          </a:rPr>
                          <m:t>𝐼</m:t>
                        </m:r>
                      </m:sub>
                    </m:sSub>
                    <m:d>
                      <m:dPr>
                        <m:ctrlPr>
                          <a:rPr lang="en-US" altLang="zh-CN" sz="2000" b="0" i="1" smtClean="0">
                            <a:solidFill>
                              <a:srgbClr val="002060"/>
                            </a:solidFill>
                            <a:latin typeface="Cambria Math" panose="02040503050406030204" pitchFamily="18" charset="0"/>
                          </a:rPr>
                        </m:ctrlPr>
                      </m:dPr>
                      <m:e>
                        <m:r>
                          <a:rPr lang="en-US" altLang="zh-CN" sz="2000" b="0" i="1" smtClean="0">
                            <a:solidFill>
                              <a:srgbClr val="002060"/>
                            </a:solidFill>
                            <a:latin typeface="Cambria Math" panose="02040503050406030204" pitchFamily="18" charset="0"/>
                          </a:rPr>
                          <m:t>𝑘</m:t>
                        </m:r>
                      </m:e>
                    </m:d>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𝐾</m:t>
                        </m:r>
                      </m:e>
                      <m:sub>
                        <m:r>
                          <a:rPr lang="en-US" altLang="zh-CN" sz="2000" b="0" i="1" smtClean="0">
                            <a:solidFill>
                              <a:srgbClr val="002060"/>
                            </a:solidFill>
                            <a:latin typeface="Cambria Math" panose="02040503050406030204" pitchFamily="18" charset="0"/>
                          </a:rPr>
                          <m:t>𝑃</m:t>
                        </m:r>
                      </m:sub>
                    </m:sSub>
                    <m:f>
                      <m:fPr>
                        <m:ctrlPr>
                          <a:rPr lang="en-US" altLang="zh-CN" sz="2000" i="1">
                            <a:solidFill>
                              <a:srgbClr val="002060"/>
                            </a:solidFill>
                            <a:latin typeface="Cambria Math" panose="02040503050406030204" pitchFamily="18" charset="0"/>
                          </a:rPr>
                        </m:ctrlPr>
                      </m:fPr>
                      <m:num>
                        <m:r>
                          <a:rPr lang="en-US" altLang="zh-CN" sz="2000" i="1">
                            <a:solidFill>
                              <a:srgbClr val="002060"/>
                            </a:solidFill>
                            <a:latin typeface="Cambria Math" panose="02040503050406030204" pitchFamily="18" charset="0"/>
                          </a:rPr>
                          <m:t>𝑇</m:t>
                        </m:r>
                      </m:num>
                      <m:den>
                        <m:sSub>
                          <m:sSubPr>
                            <m:ctrlPr>
                              <a:rPr lang="en-US" altLang="zh-CN" sz="2000" i="1">
                                <a:solidFill>
                                  <a:srgbClr val="002060"/>
                                </a:solidFill>
                                <a:latin typeface="Cambria Math" panose="02040503050406030204" pitchFamily="18" charset="0"/>
                              </a:rPr>
                            </m:ctrlPr>
                          </m:sSubPr>
                          <m:e>
                            <m:r>
                              <a:rPr lang="en-US" altLang="zh-CN" sz="2000" i="1">
                                <a:solidFill>
                                  <a:srgbClr val="002060"/>
                                </a:solidFill>
                                <a:latin typeface="Cambria Math" panose="02040503050406030204" pitchFamily="18" charset="0"/>
                              </a:rPr>
                              <m:t>𝑇</m:t>
                            </m:r>
                          </m:e>
                          <m:sub>
                            <m:r>
                              <a:rPr lang="en-US" altLang="zh-CN" sz="2000" i="1">
                                <a:solidFill>
                                  <a:srgbClr val="002060"/>
                                </a:solidFill>
                                <a:latin typeface="Cambria Math" panose="02040503050406030204" pitchFamily="18" charset="0"/>
                              </a:rPr>
                              <m:t>𝐼</m:t>
                            </m:r>
                          </m:sub>
                        </m:sSub>
                      </m:den>
                    </m:f>
                    <m:nary>
                      <m:naryPr>
                        <m:chr m:val="∑"/>
                        <m:ctrlPr>
                          <a:rPr lang="en-US" altLang="zh-CN" sz="2000" i="1">
                            <a:solidFill>
                              <a:srgbClr val="002060"/>
                            </a:solidFill>
                            <a:latin typeface="Cambria Math" panose="02040503050406030204" pitchFamily="18" charset="0"/>
                          </a:rPr>
                        </m:ctrlPr>
                      </m:naryPr>
                      <m:sub>
                        <m:r>
                          <m:rPr>
                            <m:brk m:alnAt="23"/>
                          </m:rPr>
                          <a:rPr lang="en-US" altLang="zh-CN" sz="2000" i="1">
                            <a:solidFill>
                              <a:srgbClr val="002060"/>
                            </a:solidFill>
                            <a:latin typeface="Cambria Math" panose="02040503050406030204" pitchFamily="18" charset="0"/>
                          </a:rPr>
                          <m:t>𝑖</m:t>
                        </m:r>
                        <m:r>
                          <a:rPr lang="en-US" altLang="zh-CN" sz="2000" i="1">
                            <a:solidFill>
                              <a:srgbClr val="002060"/>
                            </a:solidFill>
                            <a:latin typeface="Cambria Math" panose="02040503050406030204" pitchFamily="18" charset="0"/>
                          </a:rPr>
                          <m:t>=0</m:t>
                        </m:r>
                      </m:sub>
                      <m:sup>
                        <m:r>
                          <a:rPr lang="en-US" altLang="zh-CN" sz="2000" i="1">
                            <a:solidFill>
                              <a:srgbClr val="002060"/>
                            </a:solidFill>
                            <a:latin typeface="Cambria Math" panose="02040503050406030204" pitchFamily="18" charset="0"/>
                          </a:rPr>
                          <m:t>𝑘</m:t>
                        </m:r>
                      </m:sup>
                      <m:e>
                        <m:r>
                          <a:rPr lang="en-US" altLang="zh-CN" sz="2000" i="1">
                            <a:solidFill>
                              <a:srgbClr val="002060"/>
                            </a:solidFill>
                            <a:latin typeface="Cambria Math" panose="02040503050406030204" pitchFamily="18" charset="0"/>
                          </a:rPr>
                          <m:t>𝑒</m:t>
                        </m:r>
                        <m:r>
                          <a:rPr lang="en-US" altLang="zh-CN" sz="2000" i="1">
                            <a:solidFill>
                              <a:srgbClr val="002060"/>
                            </a:solidFill>
                            <a:latin typeface="Cambria Math" panose="02040503050406030204" pitchFamily="18" charset="0"/>
                          </a:rPr>
                          <m:t>(</m:t>
                        </m:r>
                        <m:r>
                          <a:rPr lang="en-US" altLang="zh-CN" sz="2000" i="1">
                            <a:solidFill>
                              <a:srgbClr val="002060"/>
                            </a:solidFill>
                            <a:latin typeface="Cambria Math" panose="02040503050406030204" pitchFamily="18" charset="0"/>
                          </a:rPr>
                          <m:t>𝑖</m:t>
                        </m:r>
                        <m:r>
                          <a:rPr lang="en-US" altLang="zh-CN" sz="2000" i="1">
                            <a:solidFill>
                              <a:srgbClr val="002060"/>
                            </a:solidFill>
                            <a:latin typeface="Cambria Math" panose="02040503050406030204" pitchFamily="18" charset="0"/>
                          </a:rPr>
                          <m:t>)</m:t>
                        </m:r>
                      </m:e>
                    </m:nary>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𝐾</m:t>
                        </m:r>
                      </m:e>
                      <m:sub>
                        <m:r>
                          <a:rPr lang="en-US" altLang="zh-CN" sz="2000" b="0" i="1" smtClean="0">
                            <a:solidFill>
                              <a:srgbClr val="002060"/>
                            </a:solidFill>
                            <a:latin typeface="Cambria Math" panose="02040503050406030204" pitchFamily="18" charset="0"/>
                          </a:rPr>
                          <m:t>𝐼</m:t>
                        </m:r>
                      </m:sub>
                    </m:sSub>
                    <m:nary>
                      <m:naryPr>
                        <m:chr m:val="∑"/>
                        <m:ctrlPr>
                          <a:rPr lang="en-US" altLang="zh-CN" sz="2000" b="0" i="1" smtClean="0">
                            <a:solidFill>
                              <a:srgbClr val="002060"/>
                            </a:solidFill>
                            <a:latin typeface="Cambria Math" panose="02040503050406030204" pitchFamily="18" charset="0"/>
                          </a:rPr>
                        </m:ctrlPr>
                      </m:naryPr>
                      <m:sub>
                        <m:r>
                          <m:rPr>
                            <m:brk m:alnAt="23"/>
                          </m:rPr>
                          <a:rPr lang="en-US" altLang="zh-CN" sz="2000" b="0" i="1" smtClean="0">
                            <a:solidFill>
                              <a:srgbClr val="002060"/>
                            </a:solidFill>
                            <a:latin typeface="Cambria Math" panose="02040503050406030204" pitchFamily="18" charset="0"/>
                          </a:rPr>
                          <m:t>𝑖</m:t>
                        </m:r>
                        <m:r>
                          <a:rPr lang="en-US" altLang="zh-CN" sz="2000" b="0" i="1" smtClean="0">
                            <a:solidFill>
                              <a:srgbClr val="002060"/>
                            </a:solidFill>
                            <a:latin typeface="Cambria Math" panose="02040503050406030204" pitchFamily="18" charset="0"/>
                          </a:rPr>
                          <m:t>=0</m:t>
                        </m:r>
                      </m:sub>
                      <m:sup>
                        <m:r>
                          <a:rPr lang="en-US" altLang="zh-CN" sz="2000" b="0" i="1" smtClean="0">
                            <a:solidFill>
                              <a:srgbClr val="002060"/>
                            </a:solidFill>
                            <a:latin typeface="Cambria Math" panose="02040503050406030204" pitchFamily="18" charset="0"/>
                          </a:rPr>
                          <m:t>𝑘</m:t>
                        </m:r>
                      </m:sup>
                      <m:e>
                        <m:r>
                          <a:rPr lang="en-US" altLang="zh-CN" sz="2000" b="0" i="1" smtClean="0">
                            <a:solidFill>
                              <a:srgbClr val="002060"/>
                            </a:solidFill>
                            <a:latin typeface="Cambria Math" panose="02040503050406030204" pitchFamily="18" charset="0"/>
                          </a:rPr>
                          <m:t>𝑒</m:t>
                        </m:r>
                        <m:r>
                          <a:rPr lang="en-US" altLang="zh-CN" sz="2000" b="0" i="1" smtClean="0">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𝑖</m:t>
                        </m:r>
                        <m:r>
                          <a:rPr lang="en-US" altLang="zh-CN" sz="2000" b="0" i="1" smtClean="0">
                            <a:solidFill>
                              <a:srgbClr val="002060"/>
                            </a:solidFill>
                            <a:latin typeface="Cambria Math" panose="02040503050406030204" pitchFamily="18" charset="0"/>
                          </a:rPr>
                          <m:t>)</m:t>
                        </m:r>
                      </m:e>
                    </m:nary>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𝑢</m:t>
                        </m:r>
                      </m:e>
                      <m:sub>
                        <m:r>
                          <a:rPr lang="en-US" altLang="zh-CN" sz="2000" b="0" i="1" smtClean="0">
                            <a:solidFill>
                              <a:srgbClr val="002060"/>
                            </a:solidFill>
                            <a:latin typeface="Cambria Math" panose="02040503050406030204" pitchFamily="18" charset="0"/>
                          </a:rPr>
                          <m:t>𝐼</m:t>
                        </m:r>
                      </m:sub>
                    </m:sSub>
                    <m:d>
                      <m:dPr>
                        <m:ctrlPr>
                          <a:rPr lang="en-US" altLang="zh-CN" sz="2000" b="0" i="1" smtClean="0">
                            <a:solidFill>
                              <a:srgbClr val="002060"/>
                            </a:solidFill>
                            <a:latin typeface="Cambria Math" panose="02040503050406030204" pitchFamily="18" charset="0"/>
                          </a:rPr>
                        </m:ctrlPr>
                      </m:dPr>
                      <m:e>
                        <m:r>
                          <a:rPr lang="en-US" altLang="zh-CN" sz="2000" b="0" i="1" smtClean="0">
                            <a:solidFill>
                              <a:srgbClr val="002060"/>
                            </a:solidFill>
                            <a:latin typeface="Cambria Math" panose="02040503050406030204" pitchFamily="18" charset="0"/>
                          </a:rPr>
                          <m:t>𝑘</m:t>
                        </m:r>
                        <m:r>
                          <a:rPr lang="en-US" altLang="zh-CN" sz="2000" b="0" i="1" smtClean="0">
                            <a:solidFill>
                              <a:srgbClr val="002060"/>
                            </a:solidFill>
                            <a:latin typeface="Cambria Math" panose="02040503050406030204" pitchFamily="18" charset="0"/>
                          </a:rPr>
                          <m:t>−1</m:t>
                        </m:r>
                      </m:e>
                    </m:d>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𝐾</m:t>
                        </m:r>
                      </m:e>
                      <m:sub>
                        <m:r>
                          <a:rPr lang="en-US" altLang="zh-CN" sz="2000" b="0" i="1" smtClean="0">
                            <a:solidFill>
                              <a:srgbClr val="002060"/>
                            </a:solidFill>
                            <a:latin typeface="Cambria Math" panose="02040503050406030204" pitchFamily="18" charset="0"/>
                          </a:rPr>
                          <m:t>𝐼</m:t>
                        </m:r>
                      </m:sub>
                    </m:sSub>
                    <m:r>
                      <a:rPr lang="en-US" altLang="zh-CN" sz="2000" b="0" i="1" smtClean="0">
                        <a:solidFill>
                          <a:srgbClr val="002060"/>
                        </a:solidFill>
                        <a:latin typeface="Cambria Math" panose="02040503050406030204" pitchFamily="18" charset="0"/>
                      </a:rPr>
                      <m:t>𝑒</m:t>
                    </m:r>
                    <m:r>
                      <a:rPr lang="en-US" altLang="zh-CN" sz="2000" b="0" i="1" smtClean="0">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𝑘</m:t>
                    </m:r>
                    <m:r>
                      <a:rPr lang="en-US" altLang="zh-CN" sz="2000" b="0" i="1" smtClean="0">
                        <a:solidFill>
                          <a:srgbClr val="002060"/>
                        </a:solidFill>
                        <a:latin typeface="Cambria Math" panose="02040503050406030204" pitchFamily="18" charset="0"/>
                      </a:rPr>
                      <m:t>)</m:t>
                    </m:r>
                  </m:oMath>
                </a14:m>
                <a:endParaRPr lang="zh-CN" altLang="en-US" sz="2000" b="1"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微分输出 </a:t>
                </a:r>
                <a14:m>
                  <m:oMath xmlns:m="http://schemas.openxmlformats.org/officeDocument/2006/math">
                    <m:sSub>
                      <m:sSubPr>
                        <m:ctrlPr>
                          <a:rPr lang="en-US" altLang="zh-CN" sz="2000" i="1" smtClean="0">
                            <a:solidFill>
                              <a:srgbClr val="002060"/>
                            </a:solidFill>
                            <a:latin typeface="Cambria Math" panose="02040503050406030204" pitchFamily="18" charset="0"/>
                          </a:rPr>
                        </m:ctrlPr>
                      </m:sSubPr>
                      <m:e>
                        <m:sSub>
                          <m:sSubPr>
                            <m:ctrlPr>
                              <a:rPr lang="en-US" altLang="zh-CN" sz="200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𝑢</m:t>
                            </m:r>
                          </m:e>
                          <m:sub>
                            <m:r>
                              <a:rPr lang="en-US" altLang="zh-CN" sz="2000" b="0" i="1" smtClean="0">
                                <a:solidFill>
                                  <a:srgbClr val="002060"/>
                                </a:solidFill>
                                <a:latin typeface="Cambria Math" panose="02040503050406030204" pitchFamily="18" charset="0"/>
                              </a:rPr>
                              <m:t>𝐷</m:t>
                            </m:r>
                          </m:sub>
                        </m:sSub>
                        <m:d>
                          <m:dPr>
                            <m:ctrlPr>
                              <a:rPr lang="en-US" altLang="zh-CN" sz="2000" b="0" i="1" smtClean="0">
                                <a:solidFill>
                                  <a:srgbClr val="002060"/>
                                </a:solidFill>
                                <a:latin typeface="Cambria Math" panose="02040503050406030204" pitchFamily="18" charset="0"/>
                              </a:rPr>
                            </m:ctrlPr>
                          </m:dPr>
                          <m:e>
                            <m:r>
                              <a:rPr lang="en-US" altLang="zh-CN" sz="2000" b="0" i="1" smtClean="0">
                                <a:solidFill>
                                  <a:srgbClr val="002060"/>
                                </a:solidFill>
                                <a:latin typeface="Cambria Math" panose="02040503050406030204" pitchFamily="18" charset="0"/>
                              </a:rPr>
                              <m:t>𝑘</m:t>
                            </m:r>
                          </m:e>
                        </m:d>
                        <m:r>
                          <a:rPr lang="en-US" altLang="zh-CN" sz="2000" b="0" i="1" smtClean="0">
                            <a:solidFill>
                              <a:srgbClr val="002060"/>
                            </a:solidFill>
                            <a:latin typeface="Cambria Math" panose="02040503050406030204" pitchFamily="18" charset="0"/>
                          </a:rPr>
                          <m:t>=</m:t>
                        </m:r>
                        <m:sSub>
                          <m:sSubPr>
                            <m:ctrlPr>
                              <a:rPr lang="en-US" altLang="zh-CN" sz="2000" b="0" i="1" smtClean="0">
                                <a:solidFill>
                                  <a:srgbClr val="002060"/>
                                </a:solidFill>
                                <a:latin typeface="Cambria Math" panose="02040503050406030204" pitchFamily="18" charset="0"/>
                              </a:rPr>
                            </m:ctrlPr>
                          </m:sSubPr>
                          <m:e>
                            <m:r>
                              <a:rPr lang="en-US" altLang="zh-CN" sz="2000" b="0" i="1" smtClean="0">
                                <a:solidFill>
                                  <a:srgbClr val="002060"/>
                                </a:solidFill>
                                <a:latin typeface="Cambria Math" panose="02040503050406030204" pitchFamily="18" charset="0"/>
                              </a:rPr>
                              <m:t>𝐾</m:t>
                            </m:r>
                          </m:e>
                          <m:sub>
                            <m:r>
                              <a:rPr lang="en-US" altLang="zh-CN" sz="2000" b="0" i="1" smtClean="0">
                                <a:solidFill>
                                  <a:srgbClr val="002060"/>
                                </a:solidFill>
                                <a:latin typeface="Cambria Math" panose="02040503050406030204" pitchFamily="18" charset="0"/>
                              </a:rPr>
                              <m:t>𝑃</m:t>
                            </m:r>
                          </m:sub>
                        </m:sSub>
                        <m:r>
                          <a:rPr lang="en-US" altLang="zh-CN" sz="2000" i="1">
                            <a:solidFill>
                              <a:srgbClr val="002060"/>
                            </a:solidFill>
                            <a:latin typeface="Cambria Math" panose="02040503050406030204" pitchFamily="18" charset="0"/>
                          </a:rPr>
                          <m:t>𝑇</m:t>
                        </m:r>
                      </m:e>
                      <m:sub>
                        <m:r>
                          <a:rPr lang="en-US" altLang="zh-CN" sz="2000" i="1">
                            <a:solidFill>
                              <a:srgbClr val="002060"/>
                            </a:solidFill>
                            <a:latin typeface="Cambria Math" panose="02040503050406030204" pitchFamily="18" charset="0"/>
                          </a:rPr>
                          <m:t>𝐷</m:t>
                        </m:r>
                      </m:sub>
                    </m:sSub>
                    <m:f>
                      <m:fPr>
                        <m:ctrlPr>
                          <a:rPr lang="en-US" altLang="zh-CN" sz="2000" i="1">
                            <a:solidFill>
                              <a:schemeClr val="bg1"/>
                            </a:solidFill>
                            <a:latin typeface="Cambria Math" panose="02040503050406030204" pitchFamily="18" charset="0"/>
                          </a:rPr>
                        </m:ctrlPr>
                      </m:fPr>
                      <m:num>
                        <m:r>
                          <a:rPr lang="en-US" altLang="zh-CN" sz="2000" i="1">
                            <a:solidFill>
                              <a:schemeClr val="bg1"/>
                            </a:solidFill>
                            <a:latin typeface="Cambria Math" panose="02040503050406030204" pitchFamily="18" charset="0"/>
                          </a:rPr>
                          <m:t>𝑒</m:t>
                        </m:r>
                        <m:d>
                          <m:dPr>
                            <m:ctrlPr>
                              <a:rPr lang="en-US"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𝑘</m:t>
                            </m:r>
                          </m:e>
                        </m:d>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𝑒</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r>
                          <a:rPr lang="en-US" altLang="zh-CN" sz="2000" i="1">
                            <a:solidFill>
                              <a:schemeClr val="bg1"/>
                            </a:solidFill>
                            <a:latin typeface="Cambria Math" panose="02040503050406030204" pitchFamily="18" charset="0"/>
                          </a:rPr>
                          <m:t>−1)</m:t>
                        </m:r>
                      </m:num>
                      <m:den>
                        <m:r>
                          <a:rPr lang="en-US" altLang="zh-CN" sz="2000" i="1">
                            <a:solidFill>
                              <a:schemeClr val="bg1"/>
                            </a:solidFill>
                            <a:latin typeface="Cambria Math" panose="02040503050406030204" pitchFamily="18" charset="0"/>
                          </a:rPr>
                          <m:t>𝑇</m:t>
                        </m:r>
                      </m:den>
                    </m:f>
                    <m:r>
                      <a:rPr lang="en-US" altLang="zh-CN" sz="2000" b="0" i="1" smtClean="0">
                        <a:solidFill>
                          <a:schemeClr val="bg1"/>
                        </a:solidFill>
                        <a:latin typeface="Cambria Math" panose="02040503050406030204" pitchFamily="18" charset="0"/>
                      </a:rPr>
                      <m:t>=</m:t>
                    </m:r>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𝐾</m:t>
                        </m:r>
                      </m:e>
                      <m:sub>
                        <m:r>
                          <a:rPr lang="en-US" altLang="zh-CN" sz="2000" b="0" i="1" smtClean="0">
                            <a:solidFill>
                              <a:schemeClr val="bg1"/>
                            </a:solidFill>
                            <a:latin typeface="Cambria Math" panose="02040503050406030204" pitchFamily="18" charset="0"/>
                          </a:rPr>
                          <m:t>𝐷</m:t>
                        </m:r>
                      </m:sub>
                    </m:sSub>
                    <m:d>
                      <m:dPr>
                        <m:begChr m:val="["/>
                        <m:endChr m:val="]"/>
                        <m:ctrlPr>
                          <a:rPr lang="en-US" altLang="zh-CN" sz="2000" b="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𝑒</m:t>
                        </m:r>
                        <m:d>
                          <m:dPr>
                            <m:ctrlPr>
                              <a:rPr lang="en-US" altLang="zh-CN" sz="2000" b="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𝑘</m:t>
                            </m:r>
                          </m:e>
                        </m:d>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𝑒</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𝑘</m:t>
                        </m:r>
                        <m:r>
                          <a:rPr lang="en-US" altLang="zh-CN" sz="2000" b="0" i="1" smtClean="0">
                            <a:solidFill>
                              <a:schemeClr val="bg1"/>
                            </a:solidFill>
                            <a:latin typeface="Cambria Math" panose="02040503050406030204" pitchFamily="18" charset="0"/>
                          </a:rPr>
                          <m:t>−1)</m:t>
                        </m:r>
                      </m:e>
                    </m:d>
                  </m:oMath>
                </a14:m>
                <a:endParaRPr lang="en-US" altLang="zh-CN" sz="2000" b="1" dirty="0">
                  <a:latin typeface="+mn-ea"/>
                </a:endParaRPr>
              </a:p>
              <a:p>
                <a:pPr eaLnBrk="1" hangingPunct="1">
                  <a:spcBef>
                    <a:spcPct val="0"/>
                  </a:spcBef>
                  <a:buNone/>
                </a:pPr>
                <a:endParaRPr lang="zh-CN" altLang="en-US" sz="2000" b="1" dirty="0">
                  <a:latin typeface="+mn-ea"/>
                </a:endParaRPr>
              </a:p>
              <a:p>
                <a:pPr eaLnBrk="1" hangingPunct="1">
                  <a:spcBef>
                    <a:spcPct val="0"/>
                  </a:spcBef>
                  <a:buFont typeface="Wingdings" panose="05000000000000000000" pitchFamily="2" charset="2"/>
                  <a:buChar char="p"/>
                </a:pPr>
                <a:r>
                  <a:rPr lang="zh-CN" altLang="en-US" sz="2400" b="1" dirty="0">
                    <a:solidFill>
                      <a:srgbClr val="FF0000"/>
                    </a:solidFill>
                    <a:latin typeface="+mn-ea"/>
                  </a:rPr>
                  <a:t>公式</a:t>
                </a:r>
                <a:r>
                  <a:rPr lang="en-US" altLang="zh-CN" sz="2400" b="1" dirty="0">
                    <a:solidFill>
                      <a:srgbClr val="FF0000"/>
                    </a:solidFill>
                    <a:latin typeface="+mn-ea"/>
                  </a:rPr>
                  <a:t>2</a:t>
                </a:r>
                <a:r>
                  <a:rPr lang="zh-CN" altLang="en-US" sz="2400" b="1" dirty="0">
                    <a:solidFill>
                      <a:srgbClr val="FF0000"/>
                    </a:solidFill>
                    <a:latin typeface="+mn-ea"/>
                  </a:rPr>
                  <a:t>：</a:t>
                </a:r>
                <a:r>
                  <a:rPr lang="zh-CN" altLang="en-US" sz="2400" b="1" dirty="0" smtClean="0">
                    <a:solidFill>
                      <a:srgbClr val="002060"/>
                    </a:solidFill>
                    <a:latin typeface="+mn-ea"/>
                  </a:rPr>
                  <a:t>利用增量型控制算法，得到递推公式进行编</a:t>
                </a:r>
                <a:endParaRPr lang="en-US" altLang="zh-CN" sz="2400" b="1" dirty="0">
                  <a:solidFill>
                    <a:srgbClr val="002060"/>
                  </a:solidFill>
                  <a:latin typeface="+mn-ea"/>
                </a:endParaRPr>
              </a:p>
              <a:p>
                <a:pPr marL="0" indent="0"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b="0" i="1" dirty="0" smtClean="0">
                          <a:solidFill>
                            <a:srgbClr val="002060"/>
                          </a:solidFill>
                          <a:latin typeface="Cambria Math" panose="02040503050406030204" pitchFamily="18" charset="0"/>
                        </a:rPr>
                        <m:t>𝑢</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e>
                      </m:d>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𝑢</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−1</m:t>
                          </m:r>
                        </m:e>
                      </m:d>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m:t>
                      </m:r>
                      <m:r>
                        <a:rPr lang="en-US" altLang="zh-CN" sz="2400" i="1">
                          <a:solidFill>
                            <a:srgbClr val="002060"/>
                          </a:solidFill>
                          <a:latin typeface="Cambria Math" panose="02040503050406030204" pitchFamily="18" charset="0"/>
                          <a:ea typeface="Cambria Math" panose="02040503050406030204" pitchFamily="18" charset="0"/>
                        </a:rPr>
                        <m:t>𝑢</m:t>
                      </m:r>
                      <m:d>
                        <m:dPr>
                          <m:ctrlPr>
                            <a:rPr lang="en-US" altLang="zh-CN" sz="2400" i="1">
                              <a:solidFill>
                                <a:srgbClr val="002060"/>
                              </a:solidFill>
                              <a:latin typeface="Cambria Math" panose="02040503050406030204" pitchFamily="18" charset="0"/>
                              <a:ea typeface="Cambria Math" panose="02040503050406030204" pitchFamily="18" charset="0"/>
                            </a:rPr>
                          </m:ctrlPr>
                        </m:dPr>
                        <m:e>
                          <m:r>
                            <a:rPr lang="en-US" altLang="zh-CN" sz="2400" i="1">
                              <a:solidFill>
                                <a:srgbClr val="002060"/>
                              </a:solidFill>
                              <a:latin typeface="Cambria Math" panose="02040503050406030204" pitchFamily="18" charset="0"/>
                              <a:ea typeface="Cambria Math" panose="02040503050406030204" pitchFamily="18" charset="0"/>
                            </a:rPr>
                            <m:t>𝑘</m:t>
                          </m:r>
                        </m:e>
                      </m:d>
                    </m:oMath>
                  </m:oMathPara>
                </a14:m>
                <a:endParaRPr lang="en-US" altLang="zh-CN" sz="2400" i="1" dirty="0">
                  <a:solidFill>
                    <a:srgbClr val="00206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𝑢</m:t>
                      </m:r>
                      <m:d>
                        <m:dPr>
                          <m:ctrlPr>
                            <a:rPr lang="en-US" altLang="zh-CN" sz="2400" i="1">
                              <a:solidFill>
                                <a:srgbClr val="002060"/>
                              </a:solidFill>
                              <a:latin typeface="Cambria Math" panose="02040503050406030204" pitchFamily="18" charset="0"/>
                            </a:rPr>
                          </m:ctrlPr>
                        </m:dPr>
                        <m:e>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−1</m:t>
                          </m:r>
                        </m:e>
                      </m:d>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𝑞</m:t>
                          </m:r>
                        </m:e>
                        <m:sub>
                          <m:r>
                            <a:rPr lang="en-US" altLang="zh-CN" sz="2400" i="1">
                              <a:solidFill>
                                <a:srgbClr val="002060"/>
                              </a:solidFill>
                              <a:latin typeface="Cambria Math" panose="02040503050406030204" pitchFamily="18" charset="0"/>
                            </a:rPr>
                            <m:t>0</m:t>
                          </m:r>
                        </m:sub>
                      </m:sSub>
                      <m:r>
                        <a:rPr lang="en-US" altLang="zh-CN" sz="2400" i="1">
                          <a:solidFill>
                            <a:srgbClr val="002060"/>
                          </a:solidFill>
                          <a:latin typeface="Cambria Math" panose="02040503050406030204" pitchFamily="18" charset="0"/>
                        </a:rPr>
                        <m:t>𝑒</m:t>
                      </m:r>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𝑞</m:t>
                          </m:r>
                        </m:e>
                        <m:sub>
                          <m:r>
                            <a:rPr lang="en-US" altLang="zh-CN" sz="2400" i="1">
                              <a:solidFill>
                                <a:srgbClr val="002060"/>
                              </a:solidFill>
                              <a:latin typeface="Cambria Math" panose="02040503050406030204" pitchFamily="18" charset="0"/>
                            </a:rPr>
                            <m:t>1</m:t>
                          </m:r>
                        </m:sub>
                      </m:sSub>
                      <m:r>
                        <a:rPr lang="en-US" altLang="zh-CN" sz="2400" i="1">
                          <a:solidFill>
                            <a:srgbClr val="002060"/>
                          </a:solidFill>
                          <a:latin typeface="Cambria Math" panose="02040503050406030204" pitchFamily="18" charset="0"/>
                        </a:rPr>
                        <m:t>𝑒</m:t>
                      </m:r>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−1)+</m:t>
                      </m:r>
                      <m:sSub>
                        <m:sSubPr>
                          <m:ctrlPr>
                            <a:rPr lang="en-US" altLang="zh-CN" sz="2400" i="1">
                              <a:solidFill>
                                <a:srgbClr val="002060"/>
                              </a:solidFill>
                              <a:latin typeface="Cambria Math" panose="02040503050406030204" pitchFamily="18" charset="0"/>
                            </a:rPr>
                          </m:ctrlPr>
                        </m:sSubPr>
                        <m:e>
                          <m:r>
                            <a:rPr lang="en-US" altLang="zh-CN" sz="2400" i="1">
                              <a:solidFill>
                                <a:srgbClr val="002060"/>
                              </a:solidFill>
                              <a:latin typeface="Cambria Math" panose="02040503050406030204" pitchFamily="18" charset="0"/>
                            </a:rPr>
                            <m:t>𝑞</m:t>
                          </m:r>
                        </m:e>
                        <m:sub>
                          <m:r>
                            <a:rPr lang="en-US" altLang="zh-CN" sz="2400" i="1">
                              <a:solidFill>
                                <a:srgbClr val="002060"/>
                              </a:solidFill>
                              <a:latin typeface="Cambria Math" panose="02040503050406030204" pitchFamily="18" charset="0"/>
                            </a:rPr>
                            <m:t>2</m:t>
                          </m:r>
                        </m:sub>
                      </m:sSub>
                      <m:r>
                        <a:rPr lang="en-US" altLang="zh-CN" sz="2400" i="1">
                          <a:solidFill>
                            <a:srgbClr val="002060"/>
                          </a:solidFill>
                          <a:latin typeface="Cambria Math" panose="02040503050406030204" pitchFamily="18" charset="0"/>
                        </a:rPr>
                        <m:t>𝑒</m:t>
                      </m:r>
                      <m:r>
                        <a:rPr lang="en-US" altLang="zh-CN" sz="2400" i="1">
                          <a:solidFill>
                            <a:srgbClr val="002060"/>
                          </a:solidFill>
                          <a:latin typeface="Cambria Math" panose="02040503050406030204" pitchFamily="18" charset="0"/>
                        </a:rPr>
                        <m:t>(</m:t>
                      </m:r>
                      <m:r>
                        <a:rPr lang="en-US" altLang="zh-CN" sz="2400" i="1">
                          <a:solidFill>
                            <a:srgbClr val="002060"/>
                          </a:solidFill>
                          <a:latin typeface="Cambria Math" panose="02040503050406030204" pitchFamily="18" charset="0"/>
                        </a:rPr>
                        <m:t>𝑘</m:t>
                      </m:r>
                      <m:r>
                        <a:rPr lang="en-US" altLang="zh-CN" sz="2400" i="1">
                          <a:solidFill>
                            <a:srgbClr val="002060"/>
                          </a:solidFill>
                          <a:latin typeface="Cambria Math" panose="02040503050406030204" pitchFamily="18" charset="0"/>
                        </a:rPr>
                        <m:t>−2)</m:t>
                      </m:r>
                    </m:oMath>
                  </m:oMathPara>
                </a14:m>
                <a:endParaRPr lang="zh-CN" altLang="en-US" sz="2400" b="1" dirty="0">
                  <a:solidFill>
                    <a:srgbClr val="002060"/>
                  </a:solidFill>
                  <a:latin typeface="+mn-ea"/>
                </a:endParaRPr>
              </a:p>
            </p:txBody>
          </p:sp>
        </mc:Choice>
        <mc:Fallback xmlns="">
          <p:sp>
            <p:nvSpPr>
              <p:cNvPr id="68610" name="Rectangle 3"/>
              <p:cNvSpPr>
                <a:spLocks noGrp="1" noRot="1" noChangeAspect="1" noMove="1" noResize="1" noEditPoints="1" noAdjustHandles="1" noChangeArrowheads="1" noChangeShapeType="1" noTextEdit="1"/>
              </p:cNvSpPr>
              <p:nvPr>
                <p:ph type="body" sz="half" idx="1"/>
              </p:nvPr>
            </p:nvSpPr>
            <p:spPr>
              <a:xfrm>
                <a:off x="323528" y="692696"/>
                <a:ext cx="8712646" cy="5688632"/>
              </a:xfrm>
              <a:blipFill>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60350"/>
            <a:ext cx="8466138"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3860800"/>
            <a:ext cx="3497262"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3789363"/>
            <a:ext cx="3443288"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7"/>
          <p:cNvSpPr txBox="1">
            <a:spLocks noChangeArrowheads="1"/>
          </p:cNvSpPr>
          <p:nvPr/>
        </p:nvSpPr>
        <p:spPr bwMode="auto">
          <a:xfrm>
            <a:off x="395288" y="3357563"/>
            <a:ext cx="3529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a:solidFill>
                  <a:srgbClr val="FF0000"/>
                </a:solidFill>
              </a:rPr>
              <a:t>阶跃输入响应</a:t>
            </a:r>
          </a:p>
        </p:txBody>
      </p:sp>
      <p:sp>
        <p:nvSpPr>
          <p:cNvPr id="69638" name="Text Box 8"/>
          <p:cNvSpPr txBox="1">
            <a:spLocks noChangeArrowheads="1"/>
          </p:cNvSpPr>
          <p:nvPr/>
        </p:nvSpPr>
        <p:spPr bwMode="auto">
          <a:xfrm>
            <a:off x="5148263" y="335756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a:solidFill>
                  <a:srgbClr val="FF0000"/>
                </a:solidFill>
              </a:rPr>
              <a:t>控制器输出</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3131840" y="764704"/>
            <a:ext cx="47164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dirty="0">
                <a:solidFill>
                  <a:srgbClr val="002060"/>
                </a:solidFill>
              </a:rPr>
              <a:t>#define S_FUNCTION_NAME  </a:t>
            </a:r>
            <a:r>
              <a:rPr lang="en-US" altLang="zh-CN" sz="1800" dirty="0" err="1">
                <a:solidFill>
                  <a:srgbClr val="002060"/>
                </a:solidFill>
              </a:rPr>
              <a:t>sfun_pid_pos</a:t>
            </a:r>
            <a:endParaRPr lang="en-US" altLang="zh-CN" sz="1800" dirty="0">
              <a:solidFill>
                <a:srgbClr val="002060"/>
              </a:solidFill>
            </a:endParaRPr>
          </a:p>
          <a:p>
            <a:pPr eaLnBrk="1" hangingPunct="1"/>
            <a:r>
              <a:rPr lang="en-US" altLang="zh-CN" sz="1800" dirty="0">
                <a:solidFill>
                  <a:srgbClr val="002060"/>
                </a:solidFill>
              </a:rPr>
              <a:t>#define S_FUNCTION_LEVEL 2</a:t>
            </a:r>
          </a:p>
          <a:p>
            <a:pPr eaLnBrk="1" hangingPunct="1"/>
            <a:r>
              <a:rPr lang="en-US" altLang="zh-CN" sz="1800" dirty="0">
                <a:solidFill>
                  <a:srgbClr val="002060"/>
                </a:solidFill>
              </a:rPr>
              <a:t>#define MAX_INPUT        10</a:t>
            </a:r>
          </a:p>
          <a:p>
            <a:pPr eaLnBrk="1" hangingPunct="1"/>
            <a:r>
              <a:rPr lang="en-US" altLang="zh-CN" sz="1800" dirty="0">
                <a:solidFill>
                  <a:srgbClr val="002060"/>
                </a:solidFill>
              </a:rPr>
              <a:t> </a:t>
            </a:r>
          </a:p>
          <a:p>
            <a:pPr eaLnBrk="1" hangingPunct="1"/>
            <a:r>
              <a:rPr lang="en-US" altLang="zh-CN" sz="1800" dirty="0">
                <a:solidFill>
                  <a:srgbClr val="002060"/>
                </a:solidFill>
              </a:rPr>
              <a:t>#define KP        2.016</a:t>
            </a:r>
          </a:p>
          <a:p>
            <a:pPr eaLnBrk="1" hangingPunct="1"/>
            <a:r>
              <a:rPr lang="en-US" altLang="zh-CN" sz="1800" dirty="0">
                <a:solidFill>
                  <a:srgbClr val="002060"/>
                </a:solidFill>
              </a:rPr>
              <a:t>#define </a:t>
            </a:r>
            <a:r>
              <a:rPr lang="en-US" altLang="zh-CN" sz="1800" dirty="0" err="1">
                <a:solidFill>
                  <a:srgbClr val="002060"/>
                </a:solidFill>
              </a:rPr>
              <a:t>Ti</a:t>
            </a:r>
            <a:r>
              <a:rPr lang="en-US" altLang="zh-CN" sz="1800" dirty="0">
                <a:solidFill>
                  <a:srgbClr val="002060"/>
                </a:solidFill>
              </a:rPr>
              <a:t>        0.87</a:t>
            </a:r>
          </a:p>
          <a:p>
            <a:pPr eaLnBrk="1" hangingPunct="1"/>
            <a:r>
              <a:rPr lang="en-US" altLang="zh-CN" sz="1800" dirty="0">
                <a:solidFill>
                  <a:srgbClr val="002060"/>
                </a:solidFill>
              </a:rPr>
              <a:t>#define Td        0.154</a:t>
            </a:r>
          </a:p>
          <a:p>
            <a:pPr eaLnBrk="1" hangingPunct="1"/>
            <a:r>
              <a:rPr lang="en-US" altLang="zh-CN" sz="1800" dirty="0">
                <a:solidFill>
                  <a:srgbClr val="002060"/>
                </a:solidFill>
              </a:rPr>
              <a:t>#define T         0.05</a:t>
            </a:r>
          </a:p>
          <a:p>
            <a:pPr eaLnBrk="1" hangingPunct="1"/>
            <a:r>
              <a:rPr lang="en-US" altLang="zh-CN" sz="1800" dirty="0">
                <a:solidFill>
                  <a:srgbClr val="002060"/>
                </a:solidFill>
              </a:rPr>
              <a:t>…</a:t>
            </a:r>
          </a:p>
          <a:p>
            <a:pPr eaLnBrk="1" hangingPunct="1"/>
            <a:r>
              <a:rPr lang="en-US" altLang="zh-CN" sz="1800" dirty="0">
                <a:solidFill>
                  <a:srgbClr val="002060"/>
                </a:solidFill>
              </a:rPr>
              <a:t>static void </a:t>
            </a:r>
            <a:r>
              <a:rPr lang="en-US" altLang="zh-CN" sz="1800" b="1" dirty="0" err="1">
                <a:solidFill>
                  <a:srgbClr val="002060"/>
                </a:solidFill>
              </a:rPr>
              <a:t>mdlInitializeSizes</a:t>
            </a:r>
            <a:r>
              <a:rPr lang="en-US" altLang="zh-CN" sz="1800" dirty="0">
                <a:solidFill>
                  <a:srgbClr val="002060"/>
                </a:solidFill>
              </a:rPr>
              <a:t>(</a:t>
            </a:r>
            <a:r>
              <a:rPr lang="en-US" altLang="zh-CN" sz="1800" dirty="0" err="1">
                <a:solidFill>
                  <a:srgbClr val="002060"/>
                </a:solidFill>
              </a:rPr>
              <a:t>SimStruct</a:t>
            </a:r>
            <a:r>
              <a:rPr lang="en-US" altLang="zh-CN" sz="1800" dirty="0">
                <a:solidFill>
                  <a:srgbClr val="002060"/>
                </a:solidFill>
              </a:rPr>
              <a:t> *S)</a:t>
            </a:r>
          </a:p>
          <a:p>
            <a:pPr eaLnBrk="1" hangingPunct="1"/>
            <a:r>
              <a:rPr lang="en-US" altLang="zh-CN" sz="1800" dirty="0">
                <a:solidFill>
                  <a:srgbClr val="002060"/>
                </a:solidFill>
              </a:rPr>
              <a:t>{</a:t>
            </a:r>
          </a:p>
          <a:p>
            <a:pPr eaLnBrk="1" hangingPunct="1">
              <a:spcBef>
                <a:spcPct val="50000"/>
              </a:spcBef>
            </a:pPr>
            <a:r>
              <a:rPr lang="en-US" altLang="zh-CN" sz="1800" dirty="0">
                <a:solidFill>
                  <a:srgbClr val="002060"/>
                </a:solidFill>
              </a:rPr>
              <a:t>….</a:t>
            </a:r>
          </a:p>
          <a:p>
            <a:pPr eaLnBrk="1" hangingPunct="1"/>
            <a:r>
              <a:rPr lang="en-US" altLang="zh-CN" sz="1800" dirty="0">
                <a:solidFill>
                  <a:srgbClr val="002060"/>
                </a:solidFill>
              </a:rPr>
              <a:t>if (!</a:t>
            </a:r>
            <a:r>
              <a:rPr lang="en-US" altLang="zh-CN" sz="1800" b="1" dirty="0" err="1">
                <a:solidFill>
                  <a:srgbClr val="002060"/>
                </a:solidFill>
              </a:rPr>
              <a:t>ssSetNumInputPorts</a:t>
            </a:r>
            <a:r>
              <a:rPr lang="en-US" altLang="zh-CN" sz="1800" dirty="0">
                <a:solidFill>
                  <a:srgbClr val="002060"/>
                </a:solidFill>
              </a:rPr>
              <a:t>(S, 1)) return;</a:t>
            </a:r>
          </a:p>
          <a:p>
            <a:pPr eaLnBrk="1" hangingPunct="1"/>
            <a:r>
              <a:rPr lang="en-US" altLang="zh-CN" sz="1800" dirty="0">
                <a:solidFill>
                  <a:srgbClr val="002060"/>
                </a:solidFill>
              </a:rPr>
              <a:t>    </a:t>
            </a:r>
            <a:r>
              <a:rPr lang="en-US" altLang="zh-CN" sz="1800" b="1" dirty="0" err="1">
                <a:solidFill>
                  <a:srgbClr val="002060"/>
                </a:solidFill>
              </a:rPr>
              <a:t>ssSetInputPortWidth</a:t>
            </a:r>
            <a:r>
              <a:rPr lang="en-US" altLang="zh-CN" sz="1800" dirty="0">
                <a:solidFill>
                  <a:srgbClr val="002060"/>
                </a:solidFill>
              </a:rPr>
              <a:t>(S, 0, 1);</a:t>
            </a:r>
          </a:p>
          <a:p>
            <a:pPr eaLnBrk="1" hangingPunct="1"/>
            <a:r>
              <a:rPr lang="en-US" altLang="zh-CN" sz="1800" dirty="0">
                <a:solidFill>
                  <a:srgbClr val="002060"/>
                </a:solidFill>
              </a:rPr>
              <a:t>…</a:t>
            </a:r>
          </a:p>
          <a:p>
            <a:pPr eaLnBrk="1" hangingPunct="1"/>
            <a:r>
              <a:rPr lang="en-US" altLang="zh-CN" sz="1800" dirty="0">
                <a:solidFill>
                  <a:srgbClr val="002060"/>
                </a:solidFill>
              </a:rPr>
              <a:t>if (!</a:t>
            </a:r>
            <a:r>
              <a:rPr lang="en-US" altLang="zh-CN" sz="1800" b="1" dirty="0" err="1">
                <a:solidFill>
                  <a:srgbClr val="002060"/>
                </a:solidFill>
              </a:rPr>
              <a:t>ssSetNumOutputPorts</a:t>
            </a:r>
            <a:r>
              <a:rPr lang="en-US" altLang="zh-CN" sz="1800" dirty="0">
                <a:solidFill>
                  <a:srgbClr val="002060"/>
                </a:solidFill>
              </a:rPr>
              <a:t>(S, 1)) return;</a:t>
            </a:r>
          </a:p>
          <a:p>
            <a:pPr eaLnBrk="1" hangingPunct="1"/>
            <a:r>
              <a:rPr lang="en-US" altLang="zh-CN" sz="1800" dirty="0">
                <a:solidFill>
                  <a:srgbClr val="002060"/>
                </a:solidFill>
              </a:rPr>
              <a:t>    </a:t>
            </a:r>
            <a:r>
              <a:rPr lang="en-US" altLang="zh-CN" sz="1800" b="1" dirty="0" err="1">
                <a:solidFill>
                  <a:srgbClr val="002060"/>
                </a:solidFill>
              </a:rPr>
              <a:t>ssSetOutputPortWidth</a:t>
            </a:r>
            <a:r>
              <a:rPr lang="en-US" altLang="zh-CN" sz="1800" dirty="0">
                <a:solidFill>
                  <a:srgbClr val="002060"/>
                </a:solidFill>
              </a:rPr>
              <a:t>(S, 0, 1);</a:t>
            </a:r>
          </a:p>
          <a:p>
            <a:pPr eaLnBrk="1" hangingPunct="1">
              <a:spcBef>
                <a:spcPct val="50000"/>
              </a:spcBef>
            </a:pPr>
            <a:r>
              <a:rPr lang="en-US" altLang="zh-CN" sz="1800" dirty="0">
                <a:solidFill>
                  <a:srgbClr val="002060"/>
                </a:solidFill>
              </a:rPr>
              <a:t>….</a:t>
            </a:r>
          </a:p>
          <a:p>
            <a:pPr eaLnBrk="1" hangingPunct="1"/>
            <a:r>
              <a:rPr lang="en-US" altLang="zh-CN" sz="1800" dirty="0">
                <a:solidFill>
                  <a:srgbClr val="002060"/>
                </a:solidFill>
              </a:rPr>
              <a:t>}</a:t>
            </a:r>
          </a:p>
        </p:txBody>
      </p:sp>
      <p:sp>
        <p:nvSpPr>
          <p:cNvPr id="70659" name="Rectangle 5"/>
          <p:cNvSpPr>
            <a:spLocks noChangeArrowheads="1"/>
          </p:cNvSpPr>
          <p:nvPr/>
        </p:nvSpPr>
        <p:spPr bwMode="auto">
          <a:xfrm>
            <a:off x="323528" y="764704"/>
            <a:ext cx="203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2060"/>
                </a:solidFill>
              </a:rPr>
              <a:t>sfun_pid_pos.c</a:t>
            </a:r>
            <a:endParaRPr lang="en-US" altLang="zh-CN" dirty="0">
              <a:solidFill>
                <a:srgbClr val="00206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1547664" y="908720"/>
            <a:ext cx="67691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dirty="0">
                <a:solidFill>
                  <a:srgbClr val="002060"/>
                </a:solidFill>
              </a:rPr>
              <a:t>static void </a:t>
            </a:r>
            <a:r>
              <a:rPr lang="en-US" altLang="zh-CN" sz="1600" b="1" dirty="0" err="1">
                <a:solidFill>
                  <a:srgbClr val="002060"/>
                </a:solidFill>
              </a:rPr>
              <a:t>mdlInitializeSampleTimes</a:t>
            </a:r>
            <a:r>
              <a:rPr lang="en-US" altLang="zh-CN" sz="1600" dirty="0">
                <a:solidFill>
                  <a:srgbClr val="002060"/>
                </a:solidFill>
              </a:rPr>
              <a:t>(</a:t>
            </a:r>
            <a:r>
              <a:rPr lang="en-US" altLang="zh-CN" sz="1600" dirty="0" err="1">
                <a:solidFill>
                  <a:srgbClr val="002060"/>
                </a:solidFill>
              </a:rPr>
              <a:t>SimStruct</a:t>
            </a:r>
            <a:r>
              <a:rPr lang="en-US" altLang="zh-CN" sz="1600" dirty="0">
                <a:solidFill>
                  <a:srgbClr val="002060"/>
                </a:solidFill>
              </a:rPr>
              <a:t> *S)</a:t>
            </a:r>
          </a:p>
          <a:p>
            <a:pPr eaLnBrk="1" hangingPunct="1"/>
            <a:r>
              <a:rPr lang="en-US" altLang="zh-CN" sz="1600" dirty="0">
                <a:solidFill>
                  <a:srgbClr val="002060"/>
                </a:solidFill>
              </a:rPr>
              <a:t>{</a:t>
            </a:r>
          </a:p>
          <a:p>
            <a:pPr eaLnBrk="1" hangingPunct="1"/>
            <a:r>
              <a:rPr lang="en-US" altLang="zh-CN" sz="1600" b="1" dirty="0">
                <a:solidFill>
                  <a:srgbClr val="002060"/>
                </a:solidFill>
              </a:rPr>
              <a:t>    </a:t>
            </a:r>
            <a:r>
              <a:rPr lang="en-US" altLang="zh-CN" sz="1600" b="1" dirty="0" err="1">
                <a:solidFill>
                  <a:srgbClr val="002060"/>
                </a:solidFill>
              </a:rPr>
              <a:t>ssSetSampleTime</a:t>
            </a:r>
            <a:r>
              <a:rPr lang="en-US" altLang="zh-CN" sz="1600" dirty="0">
                <a:solidFill>
                  <a:srgbClr val="002060"/>
                </a:solidFill>
              </a:rPr>
              <a:t>(S, 0, T);</a:t>
            </a:r>
          </a:p>
          <a:p>
            <a:pPr eaLnBrk="1" hangingPunct="1"/>
            <a:r>
              <a:rPr lang="en-US" altLang="zh-CN" sz="1600" dirty="0">
                <a:solidFill>
                  <a:srgbClr val="002060"/>
                </a:solidFill>
              </a:rPr>
              <a:t>    </a:t>
            </a:r>
            <a:r>
              <a:rPr lang="en-US" altLang="zh-CN" sz="1600" b="1" dirty="0" err="1">
                <a:solidFill>
                  <a:srgbClr val="002060"/>
                </a:solidFill>
              </a:rPr>
              <a:t>ssSetOffsetTime</a:t>
            </a:r>
            <a:r>
              <a:rPr lang="en-US" altLang="zh-CN" sz="1600" dirty="0">
                <a:solidFill>
                  <a:srgbClr val="002060"/>
                </a:solidFill>
              </a:rPr>
              <a:t>(S, 0, 0.0);</a:t>
            </a:r>
          </a:p>
          <a:p>
            <a:pPr eaLnBrk="1" hangingPunct="1"/>
            <a:r>
              <a:rPr lang="en-US" altLang="zh-CN" sz="1600" dirty="0">
                <a:solidFill>
                  <a:srgbClr val="002060"/>
                </a:solidFill>
              </a:rPr>
              <a:t> }</a:t>
            </a:r>
          </a:p>
          <a:p>
            <a:pPr eaLnBrk="1" hangingPunct="1">
              <a:spcBef>
                <a:spcPct val="50000"/>
              </a:spcBef>
            </a:pPr>
            <a:r>
              <a:rPr lang="en-US" altLang="zh-CN" sz="1600" dirty="0">
                <a:solidFill>
                  <a:srgbClr val="002060"/>
                </a:solidFill>
              </a:rPr>
              <a:t>…</a:t>
            </a:r>
          </a:p>
          <a:p>
            <a:pPr eaLnBrk="1" hangingPunct="1"/>
            <a:r>
              <a:rPr lang="en-US" altLang="zh-CN" sz="1600" dirty="0">
                <a:solidFill>
                  <a:srgbClr val="002060"/>
                </a:solidFill>
              </a:rPr>
              <a:t>static void </a:t>
            </a:r>
            <a:r>
              <a:rPr lang="en-US" altLang="zh-CN" sz="1600" dirty="0" err="1">
                <a:solidFill>
                  <a:srgbClr val="002060"/>
                </a:solidFill>
              </a:rPr>
              <a:t>mdlOutputs</a:t>
            </a:r>
            <a:r>
              <a:rPr lang="en-US" altLang="zh-CN" sz="1600" dirty="0">
                <a:solidFill>
                  <a:srgbClr val="002060"/>
                </a:solidFill>
              </a:rPr>
              <a:t>(</a:t>
            </a:r>
            <a:r>
              <a:rPr lang="en-US" altLang="zh-CN" sz="1600" dirty="0" err="1">
                <a:solidFill>
                  <a:srgbClr val="002060"/>
                </a:solidFill>
              </a:rPr>
              <a:t>SimStruct</a:t>
            </a:r>
            <a:r>
              <a:rPr lang="en-US" altLang="zh-CN" sz="1600" dirty="0">
                <a:solidFill>
                  <a:srgbClr val="002060"/>
                </a:solidFill>
              </a:rPr>
              <a:t> *S, </a:t>
            </a:r>
            <a:r>
              <a:rPr lang="en-US" altLang="zh-CN" sz="1600" dirty="0" err="1">
                <a:solidFill>
                  <a:srgbClr val="002060"/>
                </a:solidFill>
              </a:rPr>
              <a:t>int_T</a:t>
            </a:r>
            <a:r>
              <a:rPr lang="en-US" altLang="zh-CN" sz="1600" dirty="0">
                <a:solidFill>
                  <a:srgbClr val="002060"/>
                </a:solidFill>
              </a:rPr>
              <a:t> </a:t>
            </a:r>
            <a:r>
              <a:rPr lang="en-US" altLang="zh-CN" sz="1600" dirty="0" err="1">
                <a:solidFill>
                  <a:srgbClr val="002060"/>
                </a:solidFill>
              </a:rPr>
              <a:t>tid</a:t>
            </a:r>
            <a:r>
              <a:rPr lang="en-US" altLang="zh-CN" sz="1600" dirty="0">
                <a:solidFill>
                  <a:srgbClr val="002060"/>
                </a:solidFill>
              </a:rPr>
              <a:t>)</a:t>
            </a:r>
          </a:p>
          <a:p>
            <a:pPr eaLnBrk="1" hangingPunct="1"/>
            <a:r>
              <a:rPr lang="en-US" altLang="zh-CN" sz="1600" dirty="0">
                <a:solidFill>
                  <a:srgbClr val="002060"/>
                </a:solidFill>
              </a:rPr>
              <a:t>{</a:t>
            </a:r>
          </a:p>
          <a:p>
            <a:pPr eaLnBrk="1" hangingPunct="1"/>
            <a:r>
              <a:rPr lang="en-US" altLang="zh-CN" sz="1600" dirty="0">
                <a:solidFill>
                  <a:srgbClr val="002060"/>
                </a:solidFill>
              </a:rPr>
              <a:t>    const </a:t>
            </a:r>
            <a:r>
              <a:rPr lang="en-US" altLang="zh-CN" sz="1600" dirty="0" err="1">
                <a:solidFill>
                  <a:srgbClr val="002060"/>
                </a:solidFill>
              </a:rPr>
              <a:t>real_T</a:t>
            </a:r>
            <a:r>
              <a:rPr lang="en-US" altLang="zh-CN" sz="1600" dirty="0">
                <a:solidFill>
                  <a:srgbClr val="002060"/>
                </a:solidFill>
              </a:rPr>
              <a:t> *u = (const </a:t>
            </a:r>
            <a:r>
              <a:rPr lang="en-US" altLang="zh-CN" sz="1600" dirty="0" err="1">
                <a:solidFill>
                  <a:srgbClr val="002060"/>
                </a:solidFill>
              </a:rPr>
              <a:t>real_T</a:t>
            </a:r>
            <a:r>
              <a:rPr lang="en-US" altLang="zh-CN" sz="1600" dirty="0">
                <a:solidFill>
                  <a:srgbClr val="002060"/>
                </a:solidFill>
              </a:rPr>
              <a:t>*)   </a:t>
            </a:r>
            <a:r>
              <a:rPr lang="en-US" altLang="zh-CN" sz="1600" dirty="0" err="1">
                <a:solidFill>
                  <a:srgbClr val="002060"/>
                </a:solidFill>
              </a:rPr>
              <a:t>ssGetInputPortSignal</a:t>
            </a:r>
            <a:r>
              <a:rPr lang="en-US" altLang="zh-CN" sz="1600" dirty="0">
                <a:solidFill>
                  <a:srgbClr val="002060"/>
                </a:solidFill>
              </a:rPr>
              <a:t>(S,0);</a:t>
            </a:r>
          </a:p>
          <a:p>
            <a:pPr eaLnBrk="1" hangingPunct="1"/>
            <a:r>
              <a:rPr lang="en-US" altLang="zh-CN" sz="1600" dirty="0">
                <a:solidFill>
                  <a:srgbClr val="002060"/>
                </a:solidFill>
              </a:rPr>
              <a:t>    </a:t>
            </a:r>
            <a:r>
              <a:rPr lang="en-US" altLang="zh-CN" sz="1600" dirty="0" err="1">
                <a:solidFill>
                  <a:srgbClr val="002060"/>
                </a:solidFill>
              </a:rPr>
              <a:t>real_T</a:t>
            </a:r>
            <a:r>
              <a:rPr lang="en-US" altLang="zh-CN" sz="1600" dirty="0">
                <a:solidFill>
                  <a:srgbClr val="002060"/>
                </a:solidFill>
              </a:rPr>
              <a:t>       *y = </a:t>
            </a:r>
            <a:r>
              <a:rPr lang="en-US" altLang="zh-CN" sz="1600" dirty="0" err="1">
                <a:solidFill>
                  <a:srgbClr val="002060"/>
                </a:solidFill>
              </a:rPr>
              <a:t>ssGetOutputPortSignal</a:t>
            </a:r>
            <a:r>
              <a:rPr lang="en-US" altLang="zh-CN" sz="1600" dirty="0">
                <a:solidFill>
                  <a:srgbClr val="002060"/>
                </a:solidFill>
              </a:rPr>
              <a:t>(S,0);</a:t>
            </a:r>
          </a:p>
          <a:p>
            <a:pPr eaLnBrk="1" hangingPunct="1"/>
            <a:r>
              <a:rPr lang="en-US" altLang="zh-CN" sz="1600" dirty="0">
                <a:solidFill>
                  <a:srgbClr val="002060"/>
                </a:solidFill>
              </a:rPr>
              <a:t>    </a:t>
            </a:r>
            <a:r>
              <a:rPr lang="en-US" altLang="zh-CN" sz="1600" dirty="0" err="1">
                <a:solidFill>
                  <a:srgbClr val="002060"/>
                </a:solidFill>
              </a:rPr>
              <a:t>real_T</a:t>
            </a:r>
            <a:r>
              <a:rPr lang="en-US" altLang="zh-CN" sz="1600" dirty="0">
                <a:solidFill>
                  <a:srgbClr val="002060"/>
                </a:solidFill>
              </a:rPr>
              <a:t> *</a:t>
            </a:r>
            <a:r>
              <a:rPr lang="en-US" altLang="zh-CN" sz="1600" dirty="0" err="1">
                <a:solidFill>
                  <a:srgbClr val="002060"/>
                </a:solidFill>
              </a:rPr>
              <a:t>pwork</a:t>
            </a:r>
            <a:r>
              <a:rPr lang="en-US" altLang="zh-CN" sz="1600" dirty="0">
                <a:solidFill>
                  <a:srgbClr val="002060"/>
                </a:solidFill>
              </a:rPr>
              <a:t> = </a:t>
            </a:r>
            <a:r>
              <a:rPr lang="en-US" altLang="zh-CN" sz="1600" dirty="0" err="1">
                <a:solidFill>
                  <a:srgbClr val="002060"/>
                </a:solidFill>
              </a:rPr>
              <a:t>ssGetRWork</a:t>
            </a:r>
            <a:r>
              <a:rPr lang="en-US" altLang="zh-CN" sz="1600" dirty="0">
                <a:solidFill>
                  <a:srgbClr val="002060"/>
                </a:solidFill>
              </a:rPr>
              <a:t>(S);</a:t>
            </a:r>
          </a:p>
          <a:p>
            <a:pPr eaLnBrk="1" hangingPunct="1"/>
            <a:r>
              <a:rPr lang="en-US" altLang="zh-CN" sz="1600" dirty="0">
                <a:solidFill>
                  <a:srgbClr val="002060"/>
                </a:solidFill>
              </a:rPr>
              <a:t>    </a:t>
            </a:r>
            <a:r>
              <a:rPr lang="en-US" altLang="zh-CN" sz="1600" dirty="0" err="1">
                <a:solidFill>
                  <a:srgbClr val="002060"/>
                </a:solidFill>
              </a:rPr>
              <a:t>real_T</a:t>
            </a:r>
            <a:r>
              <a:rPr lang="en-US" altLang="zh-CN" sz="1600" dirty="0">
                <a:solidFill>
                  <a:srgbClr val="002060"/>
                </a:solidFill>
              </a:rPr>
              <a:t> </a:t>
            </a:r>
            <a:r>
              <a:rPr lang="en-US" altLang="zh-CN" sz="1600" dirty="0" err="1">
                <a:solidFill>
                  <a:srgbClr val="002060"/>
                </a:solidFill>
              </a:rPr>
              <a:t>uk</a:t>
            </a:r>
            <a:r>
              <a:rPr lang="en-US" altLang="zh-CN" sz="1600" dirty="0">
                <a:solidFill>
                  <a:srgbClr val="002060"/>
                </a:solidFill>
              </a:rPr>
              <a:t> = 0;</a:t>
            </a:r>
          </a:p>
          <a:p>
            <a:pPr eaLnBrk="1" hangingPunct="1"/>
            <a:r>
              <a:rPr lang="en-US" altLang="zh-CN" sz="1600" dirty="0">
                <a:solidFill>
                  <a:srgbClr val="002060"/>
                </a:solidFill>
              </a:rPr>
              <a:t>    </a:t>
            </a:r>
            <a:r>
              <a:rPr lang="en-US" altLang="zh-CN" sz="1600" dirty="0" err="1">
                <a:solidFill>
                  <a:srgbClr val="002060"/>
                </a:solidFill>
              </a:rPr>
              <a:t>real_T</a:t>
            </a:r>
            <a:r>
              <a:rPr lang="en-US" altLang="zh-CN" sz="1600" dirty="0">
                <a:solidFill>
                  <a:srgbClr val="002060"/>
                </a:solidFill>
              </a:rPr>
              <a:t> </a:t>
            </a:r>
            <a:r>
              <a:rPr lang="en-US" altLang="zh-CN" sz="1600" dirty="0" err="1">
                <a:solidFill>
                  <a:srgbClr val="002060"/>
                </a:solidFill>
              </a:rPr>
              <a:t>ek</a:t>
            </a:r>
            <a:r>
              <a:rPr lang="en-US" altLang="zh-CN" sz="1600" dirty="0">
                <a:solidFill>
                  <a:srgbClr val="002060"/>
                </a:solidFill>
              </a:rPr>
              <a:t> = u[0];</a:t>
            </a:r>
          </a:p>
          <a:p>
            <a:pPr eaLnBrk="1" hangingPunct="1"/>
            <a:r>
              <a:rPr lang="en-US" altLang="zh-CN" sz="1600" dirty="0">
                <a:solidFill>
                  <a:srgbClr val="002060"/>
                </a:solidFill>
              </a:rPr>
              <a:t>    </a:t>
            </a:r>
            <a:r>
              <a:rPr lang="en-US" altLang="zh-CN" sz="1600" dirty="0" err="1">
                <a:solidFill>
                  <a:srgbClr val="002060"/>
                </a:solidFill>
              </a:rPr>
              <a:t>real_T</a:t>
            </a:r>
            <a:r>
              <a:rPr lang="en-US" altLang="zh-CN" sz="1600" dirty="0">
                <a:solidFill>
                  <a:srgbClr val="002060"/>
                </a:solidFill>
              </a:rPr>
              <a:t> ek1 = </a:t>
            </a:r>
            <a:r>
              <a:rPr lang="en-US" altLang="zh-CN" sz="1600" dirty="0" err="1">
                <a:solidFill>
                  <a:srgbClr val="002060"/>
                </a:solidFill>
              </a:rPr>
              <a:t>pwork</a:t>
            </a:r>
            <a:r>
              <a:rPr lang="en-US" altLang="zh-CN" sz="1600" dirty="0">
                <a:solidFill>
                  <a:srgbClr val="002060"/>
                </a:solidFill>
              </a:rPr>
              <a:t>[0];</a:t>
            </a:r>
          </a:p>
          <a:p>
            <a:pPr eaLnBrk="1" hangingPunct="1"/>
            <a:r>
              <a:rPr lang="en-US" altLang="zh-CN" sz="1600" dirty="0">
                <a:solidFill>
                  <a:srgbClr val="002060"/>
                </a:solidFill>
              </a:rPr>
              <a:t>    </a:t>
            </a:r>
            <a:r>
              <a:rPr lang="en-US" altLang="zh-CN" sz="1600" dirty="0" err="1">
                <a:solidFill>
                  <a:srgbClr val="002060"/>
                </a:solidFill>
              </a:rPr>
              <a:t>real_T</a:t>
            </a:r>
            <a:r>
              <a:rPr lang="en-US" altLang="zh-CN" sz="1600" dirty="0">
                <a:solidFill>
                  <a:srgbClr val="002060"/>
                </a:solidFill>
              </a:rPr>
              <a:t> </a:t>
            </a:r>
            <a:r>
              <a:rPr lang="en-US" altLang="zh-CN" sz="1600" dirty="0" err="1">
                <a:solidFill>
                  <a:srgbClr val="002060"/>
                </a:solidFill>
              </a:rPr>
              <a:t>esum</a:t>
            </a:r>
            <a:r>
              <a:rPr lang="en-US" altLang="zh-CN" sz="1600" dirty="0">
                <a:solidFill>
                  <a:srgbClr val="002060"/>
                </a:solidFill>
              </a:rPr>
              <a:t> = </a:t>
            </a:r>
            <a:r>
              <a:rPr lang="en-US" altLang="zh-CN" sz="1600" dirty="0" err="1">
                <a:solidFill>
                  <a:srgbClr val="002060"/>
                </a:solidFill>
              </a:rPr>
              <a:t>pwork</a:t>
            </a:r>
            <a:r>
              <a:rPr lang="en-US" altLang="zh-CN" sz="1600" dirty="0">
                <a:solidFill>
                  <a:srgbClr val="002060"/>
                </a:solidFill>
              </a:rPr>
              <a:t>[1];</a:t>
            </a:r>
          </a:p>
          <a:p>
            <a:pPr eaLnBrk="1" hangingPunct="1"/>
            <a:r>
              <a:rPr lang="en-US" altLang="zh-CN" sz="1600" dirty="0">
                <a:solidFill>
                  <a:srgbClr val="002060"/>
                </a:solidFill>
              </a:rPr>
              <a:t>    </a:t>
            </a:r>
            <a:r>
              <a:rPr lang="en-US" altLang="zh-CN" sz="1600" dirty="0" err="1">
                <a:solidFill>
                  <a:srgbClr val="002060"/>
                </a:solidFill>
              </a:rPr>
              <a:t>esum</a:t>
            </a:r>
            <a:r>
              <a:rPr lang="en-US" altLang="zh-CN" sz="1600" dirty="0">
                <a:solidFill>
                  <a:srgbClr val="002060"/>
                </a:solidFill>
              </a:rPr>
              <a:t> = </a:t>
            </a:r>
            <a:r>
              <a:rPr lang="en-US" altLang="zh-CN" sz="1600" dirty="0" err="1">
                <a:solidFill>
                  <a:srgbClr val="002060"/>
                </a:solidFill>
              </a:rPr>
              <a:t>esum</a:t>
            </a:r>
            <a:r>
              <a:rPr lang="en-US" altLang="zh-CN" sz="1600" dirty="0">
                <a:solidFill>
                  <a:srgbClr val="002060"/>
                </a:solidFill>
              </a:rPr>
              <a:t> + </a:t>
            </a:r>
            <a:r>
              <a:rPr lang="en-US" altLang="zh-CN" sz="1600" dirty="0" err="1">
                <a:solidFill>
                  <a:srgbClr val="002060"/>
                </a:solidFill>
              </a:rPr>
              <a:t>ek</a:t>
            </a:r>
            <a:r>
              <a:rPr lang="en-US" altLang="zh-CN" sz="1600" dirty="0">
                <a:solidFill>
                  <a:srgbClr val="002060"/>
                </a:solidFill>
              </a:rPr>
              <a:t>;</a:t>
            </a:r>
          </a:p>
          <a:p>
            <a:pPr eaLnBrk="1" hangingPunct="1"/>
            <a:r>
              <a:rPr lang="en-US" altLang="zh-CN" sz="1600" dirty="0">
                <a:solidFill>
                  <a:srgbClr val="002060"/>
                </a:solidFill>
              </a:rPr>
              <a:t>    </a:t>
            </a:r>
            <a:r>
              <a:rPr lang="en-US" altLang="zh-CN" sz="1600" dirty="0" err="1">
                <a:solidFill>
                  <a:srgbClr val="002060"/>
                </a:solidFill>
              </a:rPr>
              <a:t>uk</a:t>
            </a:r>
            <a:r>
              <a:rPr lang="en-US" altLang="zh-CN" sz="1600" dirty="0">
                <a:solidFill>
                  <a:srgbClr val="002060"/>
                </a:solidFill>
              </a:rPr>
              <a:t> = KP * (</a:t>
            </a:r>
            <a:r>
              <a:rPr lang="en-US" altLang="zh-CN" sz="1600" dirty="0" err="1">
                <a:solidFill>
                  <a:srgbClr val="002060"/>
                </a:solidFill>
              </a:rPr>
              <a:t>ek</a:t>
            </a:r>
            <a:r>
              <a:rPr lang="en-US" altLang="zh-CN" sz="1600" dirty="0">
                <a:solidFill>
                  <a:srgbClr val="002060"/>
                </a:solidFill>
              </a:rPr>
              <a:t> + T/</a:t>
            </a:r>
            <a:r>
              <a:rPr lang="en-US" altLang="zh-CN" sz="1600" dirty="0" err="1">
                <a:solidFill>
                  <a:srgbClr val="002060"/>
                </a:solidFill>
              </a:rPr>
              <a:t>Ti</a:t>
            </a:r>
            <a:r>
              <a:rPr lang="en-US" altLang="zh-CN" sz="1600" dirty="0">
                <a:solidFill>
                  <a:srgbClr val="002060"/>
                </a:solidFill>
              </a:rPr>
              <a:t>*</a:t>
            </a:r>
            <a:r>
              <a:rPr lang="en-US" altLang="zh-CN" sz="1600" dirty="0" err="1">
                <a:solidFill>
                  <a:srgbClr val="002060"/>
                </a:solidFill>
              </a:rPr>
              <a:t>esum</a:t>
            </a:r>
            <a:r>
              <a:rPr lang="en-US" altLang="zh-CN" sz="1600" dirty="0">
                <a:solidFill>
                  <a:srgbClr val="002060"/>
                </a:solidFill>
              </a:rPr>
              <a:t> + Td/T*(</a:t>
            </a:r>
            <a:r>
              <a:rPr lang="en-US" altLang="zh-CN" sz="1600" dirty="0" err="1">
                <a:solidFill>
                  <a:srgbClr val="002060"/>
                </a:solidFill>
              </a:rPr>
              <a:t>ek</a:t>
            </a:r>
            <a:r>
              <a:rPr lang="en-US" altLang="zh-CN" sz="1600" dirty="0">
                <a:solidFill>
                  <a:srgbClr val="002060"/>
                </a:solidFill>
              </a:rPr>
              <a:t> - ek1));</a:t>
            </a:r>
          </a:p>
          <a:p>
            <a:pPr eaLnBrk="1" hangingPunct="1"/>
            <a:r>
              <a:rPr lang="en-US" altLang="zh-CN" sz="1600" dirty="0">
                <a:solidFill>
                  <a:srgbClr val="002060"/>
                </a:solidFill>
              </a:rPr>
              <a:t>     </a:t>
            </a:r>
            <a:r>
              <a:rPr lang="en-US" altLang="zh-CN" sz="1600" dirty="0" err="1">
                <a:solidFill>
                  <a:srgbClr val="002060"/>
                </a:solidFill>
              </a:rPr>
              <a:t>pwork</a:t>
            </a:r>
            <a:r>
              <a:rPr lang="en-US" altLang="zh-CN" sz="1600" dirty="0">
                <a:solidFill>
                  <a:srgbClr val="002060"/>
                </a:solidFill>
              </a:rPr>
              <a:t>[0] = </a:t>
            </a:r>
            <a:r>
              <a:rPr lang="en-US" altLang="zh-CN" sz="1600" dirty="0" err="1">
                <a:solidFill>
                  <a:srgbClr val="002060"/>
                </a:solidFill>
              </a:rPr>
              <a:t>ek</a:t>
            </a:r>
            <a:r>
              <a:rPr lang="en-US" altLang="zh-CN" sz="1600" dirty="0">
                <a:solidFill>
                  <a:srgbClr val="002060"/>
                </a:solidFill>
              </a:rPr>
              <a:t>;</a:t>
            </a:r>
          </a:p>
          <a:p>
            <a:pPr eaLnBrk="1" hangingPunct="1"/>
            <a:r>
              <a:rPr lang="en-US" altLang="zh-CN" sz="1600" dirty="0">
                <a:solidFill>
                  <a:srgbClr val="002060"/>
                </a:solidFill>
              </a:rPr>
              <a:t>     </a:t>
            </a:r>
            <a:r>
              <a:rPr lang="en-US" altLang="zh-CN" sz="1600" dirty="0" err="1">
                <a:solidFill>
                  <a:srgbClr val="002060"/>
                </a:solidFill>
              </a:rPr>
              <a:t>pwork</a:t>
            </a:r>
            <a:r>
              <a:rPr lang="en-US" altLang="zh-CN" sz="1600" dirty="0">
                <a:solidFill>
                  <a:srgbClr val="002060"/>
                </a:solidFill>
              </a:rPr>
              <a:t>[1] = </a:t>
            </a:r>
            <a:r>
              <a:rPr lang="en-US" altLang="zh-CN" sz="1600" dirty="0" err="1">
                <a:solidFill>
                  <a:srgbClr val="002060"/>
                </a:solidFill>
              </a:rPr>
              <a:t>esum</a:t>
            </a:r>
            <a:r>
              <a:rPr lang="en-US" altLang="zh-CN" sz="1600" dirty="0">
                <a:solidFill>
                  <a:srgbClr val="002060"/>
                </a:solidFill>
              </a:rPr>
              <a:t>;</a:t>
            </a:r>
          </a:p>
          <a:p>
            <a:pPr eaLnBrk="1" hangingPunct="1"/>
            <a:r>
              <a:rPr lang="en-US" altLang="zh-CN" sz="1600" dirty="0">
                <a:solidFill>
                  <a:srgbClr val="002060"/>
                </a:solidFill>
              </a:rPr>
              <a:t>    y[0] = </a:t>
            </a:r>
            <a:r>
              <a:rPr lang="en-US" altLang="zh-CN" sz="1600" dirty="0" err="1">
                <a:solidFill>
                  <a:srgbClr val="002060"/>
                </a:solidFill>
              </a:rPr>
              <a:t>uk</a:t>
            </a:r>
            <a:r>
              <a:rPr lang="en-US" altLang="zh-CN" sz="1600" dirty="0">
                <a:solidFill>
                  <a:srgbClr val="002060"/>
                </a:solidFill>
              </a:rPr>
              <a:t>;</a:t>
            </a:r>
          </a:p>
          <a:p>
            <a:pPr eaLnBrk="1" hangingPunct="1"/>
            <a:r>
              <a:rPr lang="en-US" altLang="zh-CN" sz="1600" dirty="0" smtClean="0">
                <a:solidFill>
                  <a:srgbClr val="002060"/>
                </a:solidFill>
              </a:rPr>
              <a:t>}</a:t>
            </a:r>
            <a:endParaRPr lang="zh-CN" altLang="en-US" sz="2000" dirty="0">
              <a:solidFill>
                <a:schemeClr val="folHlink"/>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A58CC-41FD-4973-BF67-9B39821EDBD3}"/>
              </a:ext>
            </a:extLst>
          </p:cNvPr>
          <p:cNvSpPr>
            <a:spLocks noGrp="1"/>
          </p:cNvSpPr>
          <p:nvPr>
            <p:ph type="title"/>
          </p:nvPr>
        </p:nvSpPr>
        <p:spPr>
          <a:xfrm>
            <a:off x="228600" y="980728"/>
            <a:ext cx="8229600" cy="641309"/>
          </a:xfrm>
        </p:spPr>
        <p:txBody>
          <a:bodyPr/>
          <a:lstStyle/>
          <a:p>
            <a:r>
              <a:rPr lang="zh-CN" altLang="en-US" sz="3200" dirty="0">
                <a:solidFill>
                  <a:srgbClr val="C00000"/>
                </a:solidFill>
              </a:rPr>
              <a:t>小结</a:t>
            </a:r>
          </a:p>
        </p:txBody>
      </p:sp>
      <p:sp>
        <p:nvSpPr>
          <p:cNvPr id="3" name="内容占位符 2">
            <a:extLst>
              <a:ext uri="{FF2B5EF4-FFF2-40B4-BE49-F238E27FC236}">
                <a16:creationId xmlns:a16="http://schemas.microsoft.com/office/drawing/2014/main" id="{52651892-77DD-46DE-8338-FD387E5E13F6}"/>
              </a:ext>
            </a:extLst>
          </p:cNvPr>
          <p:cNvSpPr>
            <a:spLocks noGrp="1"/>
          </p:cNvSpPr>
          <p:nvPr>
            <p:ph idx="1"/>
          </p:nvPr>
        </p:nvSpPr>
        <p:spPr>
          <a:xfrm>
            <a:off x="685800" y="1981200"/>
            <a:ext cx="7772400" cy="3896072"/>
          </a:xfrm>
        </p:spPr>
        <p:txBody>
          <a:bodyPr/>
          <a:lstStyle/>
          <a:p>
            <a:pPr eaLnBrk="1" hangingPunct="1">
              <a:buFont typeface="Wingdings" panose="05000000000000000000" pitchFamily="2" charset="2"/>
              <a:buChar char="p"/>
            </a:pPr>
            <a:r>
              <a:rPr kumimoji="0" lang="zh-CN" altLang="en-US" sz="2400" b="1" dirty="0">
                <a:solidFill>
                  <a:srgbClr val="002060"/>
                </a:solidFill>
                <a:latin typeface="+mn-ea"/>
              </a:rPr>
              <a:t>数字控制器连续化（模拟化）设计原理</a:t>
            </a:r>
            <a:endParaRPr kumimoji="0" lang="en-US" altLang="zh-CN" sz="2400" b="1" dirty="0">
              <a:solidFill>
                <a:srgbClr val="002060"/>
              </a:solidFill>
              <a:latin typeface="+mn-ea"/>
            </a:endParaRPr>
          </a:p>
          <a:p>
            <a:pPr lvl="1" eaLnBrk="1" hangingPunct="1">
              <a:buClr>
                <a:schemeClr val="bg1"/>
              </a:buClr>
              <a:buFont typeface="Wingdings" panose="05000000000000000000" pitchFamily="2" charset="2"/>
              <a:buChar char="Ø"/>
            </a:pPr>
            <a:r>
              <a:rPr kumimoji="0" lang="zh-CN" altLang="en-US" sz="2400" b="1" dirty="0">
                <a:solidFill>
                  <a:srgbClr val="002060"/>
                </a:solidFill>
                <a:latin typeface="+mn-ea"/>
              </a:rPr>
              <a:t>欧拉法、后向差分法、</a:t>
            </a:r>
            <a:r>
              <a:rPr lang="zh-CN" altLang="zh-CN" sz="2400" b="1" dirty="0">
                <a:solidFill>
                  <a:srgbClr val="002060"/>
                </a:solidFill>
              </a:rPr>
              <a:t>塔斯廷法</a:t>
            </a:r>
            <a:endParaRPr lang="en-US" altLang="zh-CN" sz="2400" b="1" dirty="0">
              <a:solidFill>
                <a:srgbClr val="002060"/>
              </a:solidFill>
            </a:endParaRPr>
          </a:p>
          <a:p>
            <a:pPr lvl="1" eaLnBrk="1" hangingPunct="1">
              <a:buClr>
                <a:schemeClr val="bg1"/>
              </a:buClr>
              <a:buFont typeface="Wingdings" panose="05000000000000000000" pitchFamily="2" charset="2"/>
              <a:buChar char="Ø"/>
            </a:pPr>
            <a:r>
              <a:rPr kumimoji="0" lang="zh-CN" altLang="en-US" sz="2400" b="1" dirty="0">
                <a:solidFill>
                  <a:srgbClr val="002060"/>
                </a:solidFill>
                <a:latin typeface="+mn-ea"/>
              </a:rPr>
              <a:t>设计</a:t>
            </a:r>
            <a:r>
              <a:rPr kumimoji="0" lang="zh-CN" altLang="en-US" sz="2400" b="1" dirty="0" smtClean="0">
                <a:solidFill>
                  <a:srgbClr val="002060"/>
                </a:solidFill>
                <a:latin typeface="+mn-ea"/>
              </a:rPr>
              <a:t>步骤</a:t>
            </a:r>
            <a:endParaRPr kumimoji="0" lang="en-US" altLang="zh-CN" sz="2400" b="1" dirty="0" smtClean="0">
              <a:solidFill>
                <a:srgbClr val="002060"/>
              </a:solidFill>
              <a:latin typeface="+mn-ea"/>
            </a:endParaRPr>
          </a:p>
          <a:p>
            <a:pPr lvl="1" eaLnBrk="1" hangingPunct="1">
              <a:buClr>
                <a:schemeClr val="bg1"/>
              </a:buClr>
              <a:buFont typeface="Wingdings" panose="05000000000000000000" pitchFamily="2" charset="2"/>
              <a:buChar char="Ø"/>
            </a:pPr>
            <a:endParaRPr kumimoji="0" lang="zh-CN" altLang="en-US" sz="2400" b="1" dirty="0">
              <a:solidFill>
                <a:srgbClr val="002060"/>
              </a:solidFill>
              <a:latin typeface="+mn-ea"/>
            </a:endParaRPr>
          </a:p>
          <a:p>
            <a:pPr eaLnBrk="1" hangingPunct="1">
              <a:buFont typeface="Wingdings" panose="05000000000000000000" pitchFamily="2" charset="2"/>
              <a:buChar char="p"/>
            </a:pPr>
            <a:r>
              <a:rPr kumimoji="0" lang="zh-CN" altLang="en-US" sz="2400" b="1" dirty="0">
                <a:solidFill>
                  <a:srgbClr val="002060"/>
                </a:solidFill>
                <a:latin typeface="+mn-ea"/>
              </a:rPr>
              <a:t>数字</a:t>
            </a:r>
            <a:r>
              <a:rPr kumimoji="0" lang="en-US" altLang="zh-CN" sz="2400" b="1" dirty="0">
                <a:solidFill>
                  <a:srgbClr val="002060"/>
                </a:solidFill>
                <a:latin typeface="+mn-ea"/>
              </a:rPr>
              <a:t>PID</a:t>
            </a:r>
            <a:r>
              <a:rPr kumimoji="0" lang="zh-CN" altLang="en-US" sz="2400" b="1" dirty="0">
                <a:solidFill>
                  <a:srgbClr val="002060"/>
                </a:solidFill>
                <a:latin typeface="+mn-ea"/>
              </a:rPr>
              <a:t>控制器设计</a:t>
            </a:r>
            <a:endParaRPr kumimoji="0" lang="en-US" altLang="zh-CN" sz="2400" b="1" dirty="0">
              <a:solidFill>
                <a:srgbClr val="002060"/>
              </a:solidFill>
              <a:latin typeface="+mn-ea"/>
            </a:endParaRPr>
          </a:p>
          <a:p>
            <a:pPr lvl="1" eaLnBrk="1" hangingPunct="1">
              <a:buClr>
                <a:schemeClr val="bg1"/>
              </a:buClr>
              <a:buFont typeface="Wingdings" panose="05000000000000000000" pitchFamily="2" charset="2"/>
              <a:buChar char="Ø"/>
            </a:pPr>
            <a:r>
              <a:rPr kumimoji="0" lang="en-US" altLang="zh-CN" sz="2400" b="1" dirty="0">
                <a:solidFill>
                  <a:srgbClr val="002060"/>
                </a:solidFill>
                <a:latin typeface="+mn-ea"/>
              </a:rPr>
              <a:t>PID</a:t>
            </a:r>
            <a:r>
              <a:rPr kumimoji="0" lang="zh-CN" altLang="en-US" sz="2400" b="1" dirty="0">
                <a:solidFill>
                  <a:srgbClr val="002060"/>
                </a:solidFill>
                <a:latin typeface="+mn-ea"/>
              </a:rPr>
              <a:t>控制原理</a:t>
            </a:r>
            <a:endParaRPr kumimoji="0" lang="en-US" altLang="zh-CN" sz="2400" b="1" dirty="0">
              <a:solidFill>
                <a:srgbClr val="002060"/>
              </a:solidFill>
              <a:latin typeface="+mn-ea"/>
            </a:endParaRPr>
          </a:p>
          <a:p>
            <a:pPr lvl="1" eaLnBrk="1" hangingPunct="1">
              <a:buClr>
                <a:schemeClr val="bg1"/>
              </a:buClr>
              <a:buFont typeface="Wingdings" panose="05000000000000000000" pitchFamily="2" charset="2"/>
              <a:buChar char="Ø"/>
            </a:pPr>
            <a:r>
              <a:rPr kumimoji="0" lang="zh-CN" altLang="en-US" sz="2400" b="1" dirty="0">
                <a:solidFill>
                  <a:srgbClr val="002060"/>
                </a:solidFill>
                <a:latin typeface="+mn-ea"/>
              </a:rPr>
              <a:t>数字</a:t>
            </a:r>
            <a:r>
              <a:rPr kumimoji="0" lang="en-US" altLang="zh-CN" sz="2400" b="1" dirty="0">
                <a:solidFill>
                  <a:srgbClr val="002060"/>
                </a:solidFill>
                <a:latin typeface="+mn-ea"/>
              </a:rPr>
              <a:t>PID</a:t>
            </a:r>
            <a:r>
              <a:rPr kumimoji="0" lang="zh-CN" altLang="en-US" sz="2400" b="1" dirty="0">
                <a:solidFill>
                  <a:srgbClr val="002060"/>
                </a:solidFill>
                <a:latin typeface="+mn-ea"/>
              </a:rPr>
              <a:t>控制器（位置式、增量式）</a:t>
            </a:r>
            <a:endParaRPr lang="zh-CN" altLang="en-US" sz="2400" dirty="0">
              <a:solidFill>
                <a:srgbClr val="002060"/>
              </a:solidFill>
            </a:endParaRPr>
          </a:p>
        </p:txBody>
      </p:sp>
    </p:spTree>
    <p:extLst>
      <p:ext uri="{BB962C8B-B14F-4D97-AF65-F5344CB8AC3E}">
        <p14:creationId xmlns:p14="http://schemas.microsoft.com/office/powerpoint/2010/main" val="1177522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3"/>
          <p:cNvSpPr>
            <a:spLocks noGrp="1" noChangeArrowheads="1"/>
          </p:cNvSpPr>
          <p:nvPr>
            <p:ph type="body" sz="half" idx="1"/>
          </p:nvPr>
        </p:nvSpPr>
        <p:spPr>
          <a:xfrm>
            <a:off x="425620" y="1484784"/>
            <a:ext cx="8278688" cy="4824536"/>
          </a:xfrm>
        </p:spPr>
        <p:txBody>
          <a:bodyPr/>
          <a:lstStyle/>
          <a:p>
            <a:pPr eaLnBrk="1" hangingPunct="1">
              <a:spcBef>
                <a:spcPct val="0"/>
              </a:spcBef>
              <a:buFont typeface="Wingdings" pitchFamily="2" charset="2"/>
              <a:buNone/>
            </a:pPr>
            <a:r>
              <a:rPr lang="zh-CN" altLang="en-US" sz="2400" b="1" dirty="0">
                <a:solidFill>
                  <a:srgbClr val="FF0000"/>
                </a:solidFill>
                <a:latin typeface="+mn-ea"/>
              </a:rPr>
              <a:t>	</a:t>
            </a:r>
            <a:r>
              <a:rPr lang="zh-CN" altLang="en-US" sz="2400" b="1" dirty="0" smtClean="0">
                <a:solidFill>
                  <a:srgbClr val="FF0000"/>
                </a:solidFill>
                <a:latin typeface="+mn-ea"/>
              </a:rPr>
              <a:t>（</a:t>
            </a:r>
            <a:r>
              <a:rPr lang="en-US" altLang="zh-CN" sz="2400" b="1" dirty="0" smtClean="0">
                <a:solidFill>
                  <a:srgbClr val="FF0000"/>
                </a:solidFill>
                <a:latin typeface="+mn-ea"/>
              </a:rPr>
              <a:t>1</a:t>
            </a:r>
            <a:r>
              <a:rPr lang="zh-CN" altLang="en-US" sz="2400" b="1" dirty="0" smtClean="0">
                <a:solidFill>
                  <a:srgbClr val="FF0000"/>
                </a:solidFill>
                <a:latin typeface="+mn-ea"/>
              </a:rPr>
              <a:t>）采样系统</a:t>
            </a:r>
            <a:r>
              <a:rPr lang="zh-CN" altLang="en-US" sz="2400" b="1" dirty="0">
                <a:solidFill>
                  <a:srgbClr val="FF0000"/>
                </a:solidFill>
                <a:latin typeface="+mn-ea"/>
              </a:rPr>
              <a:t>的</a:t>
            </a:r>
            <a:r>
              <a:rPr lang="en-US" altLang="zh-CN" sz="2400" b="1" dirty="0">
                <a:solidFill>
                  <a:srgbClr val="FF0000"/>
                </a:solidFill>
                <a:latin typeface="+mn-ea"/>
              </a:rPr>
              <a:t>Z</a:t>
            </a:r>
            <a:r>
              <a:rPr lang="zh-CN" altLang="en-US" sz="2400" b="1" dirty="0">
                <a:solidFill>
                  <a:srgbClr val="FF0000"/>
                </a:solidFill>
                <a:latin typeface="+mn-ea"/>
              </a:rPr>
              <a:t>变换 </a:t>
            </a:r>
          </a:p>
          <a:p>
            <a:pPr eaLnBrk="1" hangingPunct="1">
              <a:spcBef>
                <a:spcPct val="0"/>
              </a:spcBef>
              <a:buFont typeface="Wingdings" pitchFamily="2" charset="2"/>
              <a:buNone/>
            </a:pPr>
            <a:endParaRPr lang="zh-CN" altLang="en-US" sz="2400" b="1" dirty="0">
              <a:solidFill>
                <a:srgbClr val="002060"/>
              </a:solidFill>
              <a:latin typeface="+mn-ea"/>
            </a:endParaRPr>
          </a:p>
          <a:p>
            <a:pPr eaLnBrk="1" hangingPunct="1">
              <a:spcBef>
                <a:spcPct val="0"/>
              </a:spcBef>
              <a:buFont typeface="Wingdings" pitchFamily="2" charset="2"/>
              <a:buNone/>
            </a:pPr>
            <a:r>
              <a:rPr lang="en-US" altLang="zh-CN" sz="2400" b="1" dirty="0">
                <a:solidFill>
                  <a:srgbClr val="002060"/>
                </a:solidFill>
                <a:latin typeface="+mn-ea"/>
              </a:rPr>
              <a:t>	</a:t>
            </a:r>
            <a:r>
              <a:rPr lang="zh-CN" altLang="en-US" sz="2400" b="1" dirty="0">
                <a:solidFill>
                  <a:srgbClr val="002060"/>
                </a:solidFill>
                <a:latin typeface="+mn-ea"/>
              </a:rPr>
              <a:t>对连续信号</a:t>
            </a:r>
            <a:r>
              <a:rPr lang="en-US" altLang="zh-CN" sz="2400" b="1" dirty="0">
                <a:solidFill>
                  <a:srgbClr val="002060"/>
                </a:solidFill>
                <a:latin typeface="+mn-ea"/>
              </a:rPr>
              <a:t>x(t)</a:t>
            </a:r>
            <a:r>
              <a:rPr lang="zh-CN" altLang="en-US" sz="2400" b="1" dirty="0">
                <a:solidFill>
                  <a:srgbClr val="002060"/>
                </a:solidFill>
                <a:latin typeface="+mn-ea"/>
              </a:rPr>
              <a:t>进行周期为</a:t>
            </a:r>
            <a:r>
              <a:rPr lang="en-US" altLang="zh-CN" sz="2400" b="1" dirty="0">
                <a:solidFill>
                  <a:srgbClr val="002060"/>
                </a:solidFill>
                <a:latin typeface="+mn-ea"/>
              </a:rPr>
              <a:t>T</a:t>
            </a:r>
            <a:r>
              <a:rPr lang="zh-CN" altLang="en-US" sz="2400" b="1" dirty="0">
                <a:solidFill>
                  <a:srgbClr val="002060"/>
                </a:solidFill>
                <a:latin typeface="+mn-ea"/>
              </a:rPr>
              <a:t>的采样，可以得到采样信号</a:t>
            </a:r>
            <a:r>
              <a:rPr lang="en-US" altLang="zh-CN" sz="2400" b="1" dirty="0">
                <a:solidFill>
                  <a:srgbClr val="002060"/>
                </a:solidFill>
                <a:latin typeface="+mn-ea"/>
              </a:rPr>
              <a:t>x</a:t>
            </a:r>
            <a:r>
              <a:rPr lang="en-US" altLang="zh-CN" sz="2400" b="1" baseline="30000" dirty="0">
                <a:solidFill>
                  <a:srgbClr val="002060"/>
                </a:solidFill>
                <a:latin typeface="+mn-ea"/>
              </a:rPr>
              <a:t>*</a:t>
            </a:r>
            <a:r>
              <a:rPr lang="en-US" altLang="zh-CN" sz="2400" b="1" dirty="0">
                <a:solidFill>
                  <a:srgbClr val="002060"/>
                </a:solidFill>
                <a:latin typeface="+mn-ea"/>
              </a:rPr>
              <a:t>(t)</a:t>
            </a:r>
            <a:r>
              <a:rPr lang="zh-CN" altLang="en-US" sz="2400" b="1" dirty="0">
                <a:solidFill>
                  <a:srgbClr val="002060"/>
                </a:solidFill>
                <a:latin typeface="+mn-ea"/>
              </a:rPr>
              <a:t>，它也可以看作是连续信号对脉冲系列</a:t>
            </a:r>
            <a:r>
              <a:rPr lang="en-US" altLang="zh-CN" sz="2400" b="1" dirty="0">
                <a:solidFill>
                  <a:srgbClr val="002060"/>
                </a:solidFill>
                <a:latin typeface="+mn-ea"/>
              </a:rPr>
              <a:t>δ</a:t>
            </a:r>
            <a:r>
              <a:rPr lang="zh-CN" altLang="en-US" sz="2400" b="1" dirty="0">
                <a:solidFill>
                  <a:srgbClr val="002060"/>
                </a:solidFill>
                <a:latin typeface="+mn-ea"/>
              </a:rPr>
              <a:t>的调制，即</a:t>
            </a:r>
          </a:p>
          <a:p>
            <a:pPr eaLnBrk="1" hangingPunct="1">
              <a:spcBef>
                <a:spcPct val="0"/>
              </a:spcBef>
              <a:buFont typeface="Wingdings" pitchFamily="2" charset="2"/>
              <a:buNone/>
            </a:pPr>
            <a:endParaRPr lang="zh-CN" altLang="en-US" sz="2400" b="1"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a:t>
            </a:r>
            <a:endParaRPr lang="en-US" altLang="zh-CN" sz="2400" b="1"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对上式进行拉氏变换，可以得到</a:t>
            </a:r>
          </a:p>
          <a:p>
            <a:pPr eaLnBrk="1" hangingPunct="1">
              <a:spcBef>
                <a:spcPct val="0"/>
              </a:spcBef>
              <a:buFont typeface="Wingdings" pitchFamily="2" charset="2"/>
              <a:buNone/>
            </a:pPr>
            <a:r>
              <a:rPr lang="zh-CN" altLang="en-US" sz="2400" b="1" dirty="0">
                <a:solidFill>
                  <a:srgbClr val="002060"/>
                </a:solidFill>
                <a:latin typeface="+mn-ea"/>
              </a:rPr>
              <a:t>	</a:t>
            </a:r>
            <a:r>
              <a:rPr lang="zh-CN" altLang="en-US" sz="2400" b="1" dirty="0" smtClean="0">
                <a:solidFill>
                  <a:srgbClr val="002060"/>
                </a:solidFill>
                <a:latin typeface="+mn-ea"/>
              </a:rPr>
              <a:t>引入</a:t>
            </a:r>
            <a:endParaRPr lang="zh-CN" altLang="en-US" sz="2400" b="1" dirty="0">
              <a:solidFill>
                <a:srgbClr val="002060"/>
              </a:solidFill>
              <a:latin typeface="+mn-ea"/>
            </a:endParaRPr>
          </a:p>
          <a:p>
            <a:pPr eaLnBrk="1" hangingPunct="1">
              <a:spcBef>
                <a:spcPct val="0"/>
              </a:spcBef>
              <a:buFont typeface="Wingdings" pitchFamily="2" charset="2"/>
              <a:buNone/>
            </a:pPr>
            <a:r>
              <a:rPr lang="zh-CN" altLang="en-US" sz="2400" b="1" dirty="0">
                <a:solidFill>
                  <a:srgbClr val="002060"/>
                </a:solidFill>
                <a:latin typeface="+mn-ea"/>
              </a:rPr>
              <a:t>		</a:t>
            </a:r>
            <a:endParaRPr lang="en-US" altLang="zh-CN" sz="2400" b="1" dirty="0" smtClean="0">
              <a:solidFill>
                <a:srgbClr val="002060"/>
              </a:solidFill>
              <a:latin typeface="+mn-ea"/>
            </a:endParaRPr>
          </a:p>
          <a:p>
            <a:pPr eaLnBrk="1" hangingPunct="1">
              <a:spcBef>
                <a:spcPct val="0"/>
              </a:spcBef>
              <a:buFont typeface="Wingdings" pitchFamily="2" charset="2"/>
              <a:buNone/>
            </a:pPr>
            <a:r>
              <a:rPr lang="zh-CN" altLang="en-US" sz="2400" b="1" dirty="0" smtClean="0">
                <a:solidFill>
                  <a:srgbClr val="002060"/>
                </a:solidFill>
                <a:latin typeface="+mn-ea"/>
              </a:rPr>
              <a:t>  由</a:t>
            </a:r>
            <a:r>
              <a:rPr lang="zh-CN" altLang="en-US" sz="2400" b="1" dirty="0">
                <a:solidFill>
                  <a:srgbClr val="002060"/>
                </a:solidFill>
                <a:latin typeface="+mn-ea"/>
              </a:rPr>
              <a:t>上式可以定义一种新的</a:t>
            </a:r>
            <a:r>
              <a:rPr lang="zh-CN" altLang="en-US" sz="2400" b="1" dirty="0" smtClean="0">
                <a:solidFill>
                  <a:srgbClr val="002060"/>
                </a:solidFill>
                <a:latin typeface="+mn-ea"/>
              </a:rPr>
              <a:t>变换采样信号</a:t>
            </a:r>
            <a:r>
              <a:rPr lang="zh-CN" altLang="en-US" sz="2400" b="1" dirty="0">
                <a:solidFill>
                  <a:schemeClr val="bg1"/>
                </a:solidFill>
                <a:latin typeface="+mn-ea"/>
              </a:rPr>
              <a:t>的</a:t>
            </a:r>
            <a:r>
              <a:rPr lang="en-US" altLang="zh-CN" sz="2400" b="1" dirty="0">
                <a:solidFill>
                  <a:schemeClr val="bg1"/>
                </a:solidFill>
                <a:latin typeface="+mn-ea"/>
              </a:rPr>
              <a:t>Z</a:t>
            </a:r>
            <a:r>
              <a:rPr lang="zh-CN" altLang="en-US" sz="2400" b="1" dirty="0">
                <a:solidFill>
                  <a:schemeClr val="bg1"/>
                </a:solidFill>
                <a:latin typeface="+mn-ea"/>
              </a:rPr>
              <a:t>变换</a:t>
            </a:r>
          </a:p>
        </p:txBody>
      </p:sp>
      <p:graphicFrame>
        <p:nvGraphicFramePr>
          <p:cNvPr id="1026" name="Object 4"/>
          <p:cNvGraphicFramePr>
            <a:graphicFrameLocks noGrp="1" noChangeAspect="1"/>
          </p:cNvGraphicFramePr>
          <p:nvPr>
            <p:ph sz="quarter" idx="2"/>
            <p:extLst>
              <p:ext uri="{D42A27DB-BD31-4B8C-83A1-F6EECF244321}">
                <p14:modId xmlns:p14="http://schemas.microsoft.com/office/powerpoint/2010/main" val="3200291015"/>
              </p:ext>
            </p:extLst>
          </p:nvPr>
        </p:nvGraphicFramePr>
        <p:xfrm>
          <a:off x="1619672" y="3053116"/>
          <a:ext cx="6500416" cy="663916"/>
        </p:xfrm>
        <a:graphic>
          <a:graphicData uri="http://schemas.openxmlformats.org/presentationml/2006/ole">
            <mc:AlternateContent xmlns:mc="http://schemas.openxmlformats.org/markup-compatibility/2006">
              <mc:Choice xmlns:v="urn:schemas-microsoft-com:vml" Requires="v">
                <p:oleObj spid="_x0000_s26686" name="公式" r:id="rId3" imgW="4389120" imgH="351360" progId="">
                  <p:embed/>
                </p:oleObj>
              </mc:Choice>
              <mc:Fallback>
                <p:oleObj name="公式" r:id="rId3" imgW="4389120" imgH="351360" progId="">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053116"/>
                        <a:ext cx="6500416" cy="663916"/>
                      </a:xfrm>
                      <a:prstGeom prst="rect">
                        <a:avLst/>
                      </a:prstGeom>
                      <a:solidFill>
                        <a:schemeClr val="accent5"/>
                      </a:solidFill>
                    </p:spPr>
                  </p:pic>
                </p:oleObj>
              </mc:Fallback>
            </mc:AlternateContent>
          </a:graphicData>
        </a:graphic>
      </p:graphicFrame>
      <p:graphicFrame>
        <p:nvGraphicFramePr>
          <p:cNvPr id="1027" name="Object 6"/>
          <p:cNvGraphicFramePr>
            <a:graphicFrameLocks noGrp="1" noChangeAspect="1"/>
          </p:cNvGraphicFramePr>
          <p:nvPr>
            <p:ph sz="quarter" idx="3"/>
            <p:extLst/>
          </p:nvPr>
        </p:nvGraphicFramePr>
        <p:xfrm>
          <a:off x="5435600" y="3981450"/>
          <a:ext cx="2232025" cy="554038"/>
        </p:xfrm>
        <a:graphic>
          <a:graphicData uri="http://schemas.openxmlformats.org/presentationml/2006/ole">
            <mc:AlternateContent xmlns:mc="http://schemas.openxmlformats.org/markup-compatibility/2006">
              <mc:Choice xmlns:v="urn:schemas-microsoft-com:vml" Requires="v">
                <p:oleObj spid="_x0000_s26687" name="公式" r:id="rId5" imgW="1415160" imgH="351360" progId="">
                  <p:embed/>
                </p:oleObj>
              </mc:Choice>
              <mc:Fallback>
                <p:oleObj name="公式" r:id="rId5" imgW="1415160" imgH="351360" progId="">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3981450"/>
                        <a:ext cx="2232025" cy="554038"/>
                      </a:xfrm>
                      <a:prstGeom prst="rect">
                        <a:avLst/>
                      </a:prstGeom>
                      <a:solidFill>
                        <a:schemeClr val="accent5"/>
                      </a:solidFill>
                    </p:spPr>
                  </p:pic>
                </p:oleObj>
              </mc:Fallback>
            </mc:AlternateContent>
          </a:graphicData>
        </a:graphic>
      </p:graphicFrame>
      <p:graphicFrame>
        <p:nvGraphicFramePr>
          <p:cNvPr id="1028" name="Object 8"/>
          <p:cNvGraphicFramePr>
            <a:graphicFrameLocks noChangeAspect="1"/>
          </p:cNvGraphicFramePr>
          <p:nvPr>
            <p:extLst>
              <p:ext uri="{D42A27DB-BD31-4B8C-83A1-F6EECF244321}">
                <p14:modId xmlns:p14="http://schemas.microsoft.com/office/powerpoint/2010/main" val="3184274835"/>
              </p:ext>
            </p:extLst>
          </p:nvPr>
        </p:nvGraphicFramePr>
        <p:xfrm>
          <a:off x="1619672" y="4535488"/>
          <a:ext cx="792162" cy="444500"/>
        </p:xfrm>
        <a:graphic>
          <a:graphicData uri="http://schemas.openxmlformats.org/presentationml/2006/ole">
            <mc:AlternateContent xmlns:mc="http://schemas.openxmlformats.org/markup-compatibility/2006">
              <mc:Choice xmlns:v="urn:schemas-microsoft-com:vml" Requires="v">
                <p:oleObj spid="_x0000_s26688" name="Equation" r:id="rId7" imgW="382680" imgH="123480" progId="">
                  <p:embed/>
                </p:oleObj>
              </mc:Choice>
              <mc:Fallback>
                <p:oleObj name="Equation" r:id="rId7" imgW="382680" imgH="123480" progId="">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4535488"/>
                        <a:ext cx="792162" cy="444500"/>
                      </a:xfrm>
                      <a:prstGeom prst="rect">
                        <a:avLst/>
                      </a:prstGeom>
                      <a:solidFill>
                        <a:schemeClr val="accent5"/>
                      </a:solidFill>
                    </p:spPr>
                  </p:pic>
                </p:oleObj>
              </mc:Fallback>
            </mc:AlternateContent>
          </a:graphicData>
        </a:graphic>
      </p:graphicFrame>
      <p:graphicFrame>
        <p:nvGraphicFramePr>
          <p:cNvPr id="1029" name="Object 9"/>
          <p:cNvGraphicFramePr>
            <a:graphicFrameLocks noChangeAspect="1"/>
          </p:cNvGraphicFramePr>
          <p:nvPr>
            <p:extLst>
              <p:ext uri="{D42A27DB-BD31-4B8C-83A1-F6EECF244321}">
                <p14:modId xmlns:p14="http://schemas.microsoft.com/office/powerpoint/2010/main" val="697711089"/>
              </p:ext>
            </p:extLst>
          </p:nvPr>
        </p:nvGraphicFramePr>
        <p:xfrm>
          <a:off x="2680002" y="5612047"/>
          <a:ext cx="3597275" cy="820738"/>
        </p:xfrm>
        <a:graphic>
          <a:graphicData uri="http://schemas.openxmlformats.org/presentationml/2006/ole">
            <mc:AlternateContent xmlns:mc="http://schemas.openxmlformats.org/markup-compatibility/2006">
              <mc:Choice xmlns:v="urn:schemas-microsoft-com:vml" Requires="v">
                <p:oleObj spid="_x0000_s26689" name="公式" r:id="rId9" imgW="1826280" imgH="351360" progId="">
                  <p:embed/>
                </p:oleObj>
              </mc:Choice>
              <mc:Fallback>
                <p:oleObj name="公式" r:id="rId9" imgW="1826280" imgH="351360" progId="">
                  <p:embed/>
                  <p:pic>
                    <p:nvPicPr>
                      <p:cNvPr id="102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0002" y="5612047"/>
                        <a:ext cx="3597275" cy="820738"/>
                      </a:xfrm>
                      <a:prstGeom prst="rect">
                        <a:avLst/>
                      </a:prstGeom>
                      <a:solidFill>
                        <a:schemeClr val="accent5"/>
                      </a:solidFill>
                    </p:spPr>
                  </p:pic>
                </p:oleObj>
              </mc:Fallback>
            </mc:AlternateContent>
          </a:graphicData>
        </a:graphic>
      </p:graphicFrame>
      <p:sp>
        <p:nvSpPr>
          <p:cNvPr id="8" name="矩形 7"/>
          <p:cNvSpPr/>
          <p:nvPr/>
        </p:nvSpPr>
        <p:spPr>
          <a:xfrm>
            <a:off x="2759822" y="829355"/>
            <a:ext cx="3610284" cy="523220"/>
          </a:xfrm>
          <a:prstGeom prst="rect">
            <a:avLst/>
          </a:prstGeom>
        </p:spPr>
        <p:txBody>
          <a:bodyPr wrap="none">
            <a:spAutoFit/>
          </a:bodyPr>
          <a:lstStyle/>
          <a:p>
            <a:r>
              <a:rPr lang="en-US" altLang="zh-CN" sz="2800" b="1" dirty="0" smtClean="0">
                <a:solidFill>
                  <a:srgbClr val="C00000"/>
                </a:solidFill>
              </a:rPr>
              <a:t>2</a:t>
            </a:r>
            <a:r>
              <a:rPr lang="zh-CN" altLang="en-US" sz="2800" b="1" dirty="0" smtClean="0">
                <a:solidFill>
                  <a:srgbClr val="C00000"/>
                </a:solidFill>
              </a:rPr>
              <a:t>、数字采样系统基础</a:t>
            </a:r>
            <a:endParaRPr lang="zh-CN" altLang="en-US" sz="2800" b="1" dirty="0">
              <a:solidFill>
                <a:srgbClr val="C00000"/>
              </a:solidFill>
            </a:endParaRPr>
          </a:p>
        </p:txBody>
      </p:sp>
    </p:spTree>
    <p:extLst>
      <p:ext uri="{BB962C8B-B14F-4D97-AF65-F5344CB8AC3E}">
        <p14:creationId xmlns:p14="http://schemas.microsoft.com/office/powerpoint/2010/main" val="7275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type="body" sz="half" idx="1"/>
          </p:nvPr>
        </p:nvSpPr>
        <p:spPr>
          <a:xfrm>
            <a:off x="631048" y="908720"/>
            <a:ext cx="3528392" cy="5184577"/>
          </a:xfrm>
        </p:spPr>
        <p:txBody>
          <a:bodyPr/>
          <a:lstStyle/>
          <a:p>
            <a:pPr eaLnBrk="1" hangingPunct="1">
              <a:lnSpc>
                <a:spcPct val="80000"/>
              </a:lnSpc>
              <a:buFont typeface="Wingdings" pitchFamily="2" charset="2"/>
              <a:buNone/>
            </a:pPr>
            <a:r>
              <a:rPr lang="zh-CN" altLang="en-US" sz="2800" b="1" dirty="0" smtClean="0">
                <a:solidFill>
                  <a:srgbClr val="FF0000"/>
                </a:solidFill>
                <a:latin typeface="+mn-ea"/>
              </a:rPr>
              <a:t>典型</a:t>
            </a:r>
            <a:r>
              <a:rPr lang="zh-CN" altLang="en-US" sz="2800" b="1" dirty="0">
                <a:solidFill>
                  <a:srgbClr val="FF0000"/>
                </a:solidFill>
                <a:latin typeface="+mn-ea"/>
              </a:rPr>
              <a:t>信号的</a:t>
            </a:r>
            <a:r>
              <a:rPr lang="en-US" altLang="zh-CN" sz="2800" b="1" dirty="0">
                <a:solidFill>
                  <a:srgbClr val="FF0000"/>
                </a:solidFill>
                <a:latin typeface="+mn-ea"/>
              </a:rPr>
              <a:t>Z</a:t>
            </a:r>
            <a:r>
              <a:rPr lang="zh-CN" altLang="en-US" sz="2800" b="1" dirty="0">
                <a:solidFill>
                  <a:srgbClr val="FF0000"/>
                </a:solidFill>
                <a:latin typeface="+mn-ea"/>
              </a:rPr>
              <a:t>变换</a:t>
            </a:r>
          </a:p>
          <a:p>
            <a:pPr eaLnBrk="1" hangingPunct="1">
              <a:lnSpc>
                <a:spcPct val="80000"/>
              </a:lnSpc>
              <a:buFont typeface="Wingdings" pitchFamily="2" charset="2"/>
              <a:buNone/>
            </a:pPr>
            <a:endParaRPr lang="zh-CN" altLang="en-US" sz="2800" b="1" dirty="0">
              <a:solidFill>
                <a:schemeClr val="bg2"/>
              </a:solidFill>
              <a:latin typeface="+mn-ea"/>
            </a:endParaRPr>
          </a:p>
          <a:p>
            <a:pPr eaLnBrk="1" hangingPunct="1">
              <a:lnSpc>
                <a:spcPct val="80000"/>
              </a:lnSpc>
              <a:buFont typeface="Wingdings" panose="05000000000000000000" pitchFamily="2" charset="2"/>
              <a:buChar char="p"/>
            </a:pPr>
            <a:r>
              <a:rPr lang="zh-CN" altLang="en-US" sz="2800" b="1" dirty="0" smtClean="0">
                <a:solidFill>
                  <a:srgbClr val="002060"/>
                </a:solidFill>
                <a:latin typeface="+mn-ea"/>
              </a:rPr>
              <a:t>单位脉冲信号</a:t>
            </a:r>
            <a:endParaRPr lang="en-US" altLang="zh-CN" sz="2800" b="1" dirty="0">
              <a:solidFill>
                <a:srgbClr val="002060"/>
              </a:solidFill>
              <a:latin typeface="+mn-ea"/>
            </a:endParaRPr>
          </a:p>
          <a:p>
            <a:pPr eaLnBrk="1" hangingPunct="1">
              <a:lnSpc>
                <a:spcPct val="80000"/>
              </a:lnSpc>
              <a:buFont typeface="Wingdings" panose="05000000000000000000" pitchFamily="2" charset="2"/>
              <a:buChar char="p"/>
            </a:pP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r>
              <a:rPr lang="zh-CN" altLang="en-US" sz="2800" b="1" dirty="0" smtClean="0">
                <a:solidFill>
                  <a:srgbClr val="002060"/>
                </a:solidFill>
                <a:latin typeface="+mn-ea"/>
              </a:rPr>
              <a:t>单位阶跃信号</a:t>
            </a: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r>
              <a:rPr lang="zh-CN" altLang="en-US" sz="2800" b="1" dirty="0" smtClean="0">
                <a:solidFill>
                  <a:srgbClr val="002060"/>
                </a:solidFill>
                <a:latin typeface="+mn-ea"/>
              </a:rPr>
              <a:t>单位速度信号</a:t>
            </a: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r>
              <a:rPr lang="zh-CN" altLang="en-US" sz="2800" b="1" dirty="0" smtClean="0">
                <a:solidFill>
                  <a:srgbClr val="002060"/>
                </a:solidFill>
                <a:latin typeface="+mn-ea"/>
              </a:rPr>
              <a:t>单位加速度信号</a:t>
            </a: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endParaRPr lang="zh-CN" altLang="en-US" sz="2800" b="1" dirty="0">
              <a:solidFill>
                <a:srgbClr val="002060"/>
              </a:solidFill>
              <a:latin typeface="+mn-ea"/>
            </a:endParaRPr>
          </a:p>
          <a:p>
            <a:pPr eaLnBrk="1" hangingPunct="1">
              <a:lnSpc>
                <a:spcPct val="80000"/>
              </a:lnSpc>
              <a:buFont typeface="Wingdings" panose="05000000000000000000" pitchFamily="2" charset="2"/>
              <a:buChar char="p"/>
            </a:pPr>
            <a:r>
              <a:rPr lang="zh-CN" altLang="en-US" sz="2800" b="1" dirty="0" smtClean="0">
                <a:solidFill>
                  <a:srgbClr val="002060"/>
                </a:solidFill>
                <a:latin typeface="+mn-ea"/>
              </a:rPr>
              <a:t>典型</a:t>
            </a:r>
            <a:r>
              <a:rPr lang="zh-CN" altLang="en-US" sz="2800" b="1" dirty="0">
                <a:solidFill>
                  <a:srgbClr val="002060"/>
                </a:solidFill>
                <a:latin typeface="+mn-ea"/>
              </a:rPr>
              <a:t>输入函数</a:t>
            </a:r>
          </a:p>
        </p:txBody>
      </p:sp>
      <p:graphicFrame>
        <p:nvGraphicFramePr>
          <p:cNvPr id="2050" name="Object 4"/>
          <p:cNvGraphicFramePr>
            <a:graphicFrameLocks noGrp="1" noChangeAspect="1"/>
          </p:cNvGraphicFramePr>
          <p:nvPr>
            <p:ph sz="quarter" idx="2"/>
            <p:extLst>
              <p:ext uri="{D42A27DB-BD31-4B8C-83A1-F6EECF244321}">
                <p14:modId xmlns:p14="http://schemas.microsoft.com/office/powerpoint/2010/main" val="3615255965"/>
              </p:ext>
            </p:extLst>
          </p:nvPr>
        </p:nvGraphicFramePr>
        <p:xfrm>
          <a:off x="3707904" y="1748633"/>
          <a:ext cx="2957512" cy="433387"/>
        </p:xfrm>
        <a:graphic>
          <a:graphicData uri="http://schemas.openxmlformats.org/presentationml/2006/ole">
            <mc:AlternateContent xmlns:mc="http://schemas.openxmlformats.org/markup-compatibility/2006">
              <mc:Choice xmlns:v="urn:schemas-microsoft-com:vml" Requires="v">
                <p:oleObj spid="_x0000_s27725" name="公式" r:id="rId3" imgW="1473200" imgH="215900" progId="">
                  <p:embed/>
                </p:oleObj>
              </mc:Choice>
              <mc:Fallback>
                <p:oleObj name="公式" r:id="rId3" imgW="1473200" imgH="21590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748633"/>
                        <a:ext cx="2957512" cy="433387"/>
                      </a:xfrm>
                      <a:prstGeom prst="rect">
                        <a:avLst/>
                      </a:prstGeom>
                      <a:solidFill>
                        <a:schemeClr val="accent5"/>
                      </a:solidFill>
                    </p:spPr>
                  </p:pic>
                </p:oleObj>
              </mc:Fallback>
            </mc:AlternateContent>
          </a:graphicData>
        </a:graphic>
      </p:graphicFrame>
      <p:graphicFrame>
        <p:nvGraphicFramePr>
          <p:cNvPr id="2051" name="Object 6"/>
          <p:cNvGraphicFramePr>
            <a:graphicFrameLocks noGrp="1" noChangeAspect="1"/>
          </p:cNvGraphicFramePr>
          <p:nvPr>
            <p:ph sz="quarter" idx="3"/>
            <p:extLst>
              <p:ext uri="{D42A27DB-BD31-4B8C-83A1-F6EECF244321}">
                <p14:modId xmlns:p14="http://schemas.microsoft.com/office/powerpoint/2010/main" val="3070602551"/>
              </p:ext>
            </p:extLst>
          </p:nvPr>
        </p:nvGraphicFramePr>
        <p:xfrm>
          <a:off x="3707904" y="2317249"/>
          <a:ext cx="3095625" cy="755650"/>
        </p:xfrm>
        <a:graphic>
          <a:graphicData uri="http://schemas.openxmlformats.org/presentationml/2006/ole">
            <mc:AlternateContent xmlns:mc="http://schemas.openxmlformats.org/markup-compatibility/2006">
              <mc:Choice xmlns:v="urn:schemas-microsoft-com:vml" Requires="v">
                <p:oleObj spid="_x0000_s27726" name="公式" r:id="rId5" imgW="1612900" imgH="393700" progId="">
                  <p:embed/>
                </p:oleObj>
              </mc:Choice>
              <mc:Fallback>
                <p:oleObj name="公式" r:id="rId5" imgW="1612900" imgH="393700" progId="">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317249"/>
                        <a:ext cx="3095625" cy="755650"/>
                      </a:xfrm>
                      <a:prstGeom prst="rect">
                        <a:avLst/>
                      </a:prstGeom>
                      <a:solidFill>
                        <a:schemeClr val="accent5"/>
                      </a:solidFill>
                    </p:spPr>
                  </p:pic>
                </p:oleObj>
              </mc:Fallback>
            </mc:AlternateContent>
          </a:graphicData>
        </a:graphic>
      </p:graphicFrame>
      <p:graphicFrame>
        <p:nvGraphicFramePr>
          <p:cNvPr id="2052" name="Object 8"/>
          <p:cNvGraphicFramePr>
            <a:graphicFrameLocks noChangeAspect="1"/>
          </p:cNvGraphicFramePr>
          <p:nvPr>
            <p:extLst>
              <p:ext uri="{D42A27DB-BD31-4B8C-83A1-F6EECF244321}">
                <p14:modId xmlns:p14="http://schemas.microsoft.com/office/powerpoint/2010/main" val="894418115"/>
              </p:ext>
            </p:extLst>
          </p:nvPr>
        </p:nvGraphicFramePr>
        <p:xfrm>
          <a:off x="3707904" y="3243977"/>
          <a:ext cx="4319588" cy="933450"/>
        </p:xfrm>
        <a:graphic>
          <a:graphicData uri="http://schemas.openxmlformats.org/presentationml/2006/ole">
            <mc:AlternateContent xmlns:mc="http://schemas.openxmlformats.org/markup-compatibility/2006">
              <mc:Choice xmlns:v="urn:schemas-microsoft-com:vml" Requires="v">
                <p:oleObj spid="_x0000_s27727" name="公式" r:id="rId7" imgW="1777229" imgH="444307" progId="">
                  <p:embed/>
                </p:oleObj>
              </mc:Choice>
              <mc:Fallback>
                <p:oleObj name="公式" r:id="rId7" imgW="1777229" imgH="444307" progId="">
                  <p:embed/>
                  <p:pic>
                    <p:nvPicPr>
                      <p:cNvPr id="20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3243977"/>
                        <a:ext cx="4319588" cy="933450"/>
                      </a:xfrm>
                      <a:prstGeom prst="rect">
                        <a:avLst/>
                      </a:prstGeom>
                      <a:solidFill>
                        <a:schemeClr val="accent5"/>
                      </a:solidFill>
                    </p:spPr>
                  </p:pic>
                </p:oleObj>
              </mc:Fallback>
            </mc:AlternateContent>
          </a:graphicData>
        </a:graphic>
      </p:graphicFrame>
      <p:graphicFrame>
        <p:nvGraphicFramePr>
          <p:cNvPr id="2053" name="Object 9"/>
          <p:cNvGraphicFramePr>
            <a:graphicFrameLocks noChangeAspect="1"/>
          </p:cNvGraphicFramePr>
          <p:nvPr>
            <p:extLst>
              <p:ext uri="{D42A27DB-BD31-4B8C-83A1-F6EECF244321}">
                <p14:modId xmlns:p14="http://schemas.microsoft.com/office/powerpoint/2010/main" val="1107356565"/>
              </p:ext>
            </p:extLst>
          </p:nvPr>
        </p:nvGraphicFramePr>
        <p:xfrm>
          <a:off x="3635896" y="4380269"/>
          <a:ext cx="4824413" cy="862013"/>
        </p:xfrm>
        <a:graphic>
          <a:graphicData uri="http://schemas.openxmlformats.org/presentationml/2006/ole">
            <mc:AlternateContent xmlns:mc="http://schemas.openxmlformats.org/markup-compatibility/2006">
              <mc:Choice xmlns:v="urn:schemas-microsoft-com:vml" Requires="v">
                <p:oleObj spid="_x0000_s27728" name="公式" r:id="rId9" imgW="2247900" imgH="444500" progId="">
                  <p:embed/>
                </p:oleObj>
              </mc:Choice>
              <mc:Fallback>
                <p:oleObj name="公式" r:id="rId9" imgW="2247900" imgH="444500" progId="">
                  <p:embed/>
                  <p:pic>
                    <p:nvPicPr>
                      <p:cNvPr id="205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896" y="4380269"/>
                        <a:ext cx="4824413" cy="862013"/>
                      </a:xfrm>
                      <a:prstGeom prst="rect">
                        <a:avLst/>
                      </a:prstGeom>
                      <a:solidFill>
                        <a:schemeClr val="accent5"/>
                      </a:solidFill>
                    </p:spPr>
                  </p:pic>
                </p:oleObj>
              </mc:Fallback>
            </mc:AlternateContent>
          </a:graphicData>
        </a:graphic>
      </p:graphicFrame>
      <p:graphicFrame>
        <p:nvGraphicFramePr>
          <p:cNvPr id="2054" name="Object 10"/>
          <p:cNvGraphicFramePr>
            <a:graphicFrameLocks noChangeAspect="1"/>
          </p:cNvGraphicFramePr>
          <p:nvPr>
            <p:extLst>
              <p:ext uri="{D42A27DB-BD31-4B8C-83A1-F6EECF244321}">
                <p14:modId xmlns:p14="http://schemas.microsoft.com/office/powerpoint/2010/main" val="3983776822"/>
              </p:ext>
            </p:extLst>
          </p:nvPr>
        </p:nvGraphicFramePr>
        <p:xfrm>
          <a:off x="3635896" y="5445125"/>
          <a:ext cx="4800600" cy="914400"/>
        </p:xfrm>
        <a:graphic>
          <a:graphicData uri="http://schemas.openxmlformats.org/presentationml/2006/ole">
            <mc:AlternateContent xmlns:mc="http://schemas.openxmlformats.org/markup-compatibility/2006">
              <mc:Choice xmlns:v="urn:schemas-microsoft-com:vml" Requires="v">
                <p:oleObj spid="_x0000_s27729" name="Equation" r:id="rId11" imgW="2108200" imgH="393700" progId="">
                  <p:embed/>
                </p:oleObj>
              </mc:Choice>
              <mc:Fallback>
                <p:oleObj name="Equation" r:id="rId11" imgW="2108200" imgH="393700" progId="">
                  <p:embed/>
                  <p:pic>
                    <p:nvPicPr>
                      <p:cNvPr id="205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896" y="5445125"/>
                        <a:ext cx="4800600" cy="914400"/>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327930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3"/>
          <p:cNvSpPr>
            <a:spLocks noGrp="1" noChangeArrowheads="1"/>
          </p:cNvSpPr>
          <p:nvPr>
            <p:ph type="body" sz="half" idx="1"/>
          </p:nvPr>
        </p:nvSpPr>
        <p:spPr>
          <a:xfrm>
            <a:off x="652843" y="1052736"/>
            <a:ext cx="2446338" cy="4896545"/>
          </a:xfrm>
        </p:spPr>
        <p:txBody>
          <a:bodyPr/>
          <a:lstStyle/>
          <a:p>
            <a:pPr eaLnBrk="1" hangingPunct="1">
              <a:lnSpc>
                <a:spcPct val="130000"/>
              </a:lnSpc>
              <a:buFont typeface="Wingdings" pitchFamily="2" charset="2"/>
              <a:buNone/>
            </a:pPr>
            <a:r>
              <a:rPr lang="en-US" altLang="zh-CN" sz="2800" b="1" dirty="0">
                <a:solidFill>
                  <a:srgbClr val="FF0000"/>
                </a:solidFill>
                <a:latin typeface="+mn-ea"/>
              </a:rPr>
              <a:t>Z</a:t>
            </a:r>
            <a:r>
              <a:rPr lang="zh-CN" altLang="en-US" sz="2800" b="1" dirty="0">
                <a:solidFill>
                  <a:srgbClr val="FF0000"/>
                </a:solidFill>
                <a:latin typeface="+mn-ea"/>
              </a:rPr>
              <a:t>变换的性质</a:t>
            </a:r>
          </a:p>
          <a:p>
            <a:pPr eaLnBrk="1" hangingPunct="1">
              <a:lnSpc>
                <a:spcPct val="130000"/>
              </a:lnSpc>
              <a:spcBef>
                <a:spcPct val="35000"/>
              </a:spcBef>
              <a:buFont typeface="Wingdings" panose="05000000000000000000" pitchFamily="2" charset="2"/>
              <a:buChar char="p"/>
            </a:pPr>
            <a:r>
              <a:rPr lang="zh-CN" altLang="en-US" sz="2800" b="1" dirty="0">
                <a:solidFill>
                  <a:srgbClr val="002060"/>
                </a:solidFill>
                <a:latin typeface="+mn-ea"/>
              </a:rPr>
              <a:t>线性定理</a:t>
            </a:r>
          </a:p>
          <a:p>
            <a:pPr eaLnBrk="1" hangingPunct="1">
              <a:lnSpc>
                <a:spcPct val="130000"/>
              </a:lnSpc>
              <a:spcBef>
                <a:spcPct val="35000"/>
              </a:spcBef>
              <a:buFont typeface="Wingdings" panose="05000000000000000000" pitchFamily="2" charset="2"/>
              <a:buChar char="p"/>
            </a:pPr>
            <a:r>
              <a:rPr lang="zh-CN" altLang="en-US" sz="2800" b="1" dirty="0">
                <a:solidFill>
                  <a:srgbClr val="002060"/>
                </a:solidFill>
                <a:latin typeface="+mn-ea"/>
              </a:rPr>
              <a:t>延迟定理</a:t>
            </a:r>
          </a:p>
          <a:p>
            <a:pPr eaLnBrk="1" hangingPunct="1">
              <a:lnSpc>
                <a:spcPct val="130000"/>
              </a:lnSpc>
              <a:spcBef>
                <a:spcPct val="35000"/>
              </a:spcBef>
              <a:buFont typeface="Wingdings" panose="05000000000000000000" pitchFamily="2" charset="2"/>
              <a:buChar char="p"/>
            </a:pPr>
            <a:r>
              <a:rPr lang="zh-CN" altLang="en-US" sz="2800" b="1" dirty="0">
                <a:solidFill>
                  <a:srgbClr val="002060"/>
                </a:solidFill>
                <a:latin typeface="+mn-ea"/>
              </a:rPr>
              <a:t>超前定理</a:t>
            </a:r>
          </a:p>
          <a:p>
            <a:pPr eaLnBrk="1" hangingPunct="1">
              <a:lnSpc>
                <a:spcPct val="130000"/>
              </a:lnSpc>
              <a:spcBef>
                <a:spcPct val="35000"/>
              </a:spcBef>
              <a:buFont typeface="Wingdings" panose="05000000000000000000" pitchFamily="2" charset="2"/>
              <a:buChar char="p"/>
            </a:pPr>
            <a:r>
              <a:rPr lang="zh-CN" altLang="en-US" sz="2800" b="1" dirty="0">
                <a:solidFill>
                  <a:srgbClr val="002060"/>
                </a:solidFill>
                <a:latin typeface="+mn-ea"/>
              </a:rPr>
              <a:t>初值定理</a:t>
            </a:r>
          </a:p>
          <a:p>
            <a:pPr eaLnBrk="1" hangingPunct="1">
              <a:lnSpc>
                <a:spcPct val="130000"/>
              </a:lnSpc>
              <a:spcBef>
                <a:spcPct val="35000"/>
              </a:spcBef>
              <a:buFont typeface="Wingdings" panose="05000000000000000000" pitchFamily="2" charset="2"/>
              <a:buChar char="p"/>
            </a:pPr>
            <a:r>
              <a:rPr lang="zh-CN" altLang="en-US" sz="2800" b="1" dirty="0">
                <a:solidFill>
                  <a:srgbClr val="002060"/>
                </a:solidFill>
                <a:latin typeface="+mn-ea"/>
              </a:rPr>
              <a:t>终值定理</a:t>
            </a:r>
          </a:p>
          <a:p>
            <a:pPr eaLnBrk="1" hangingPunct="1">
              <a:lnSpc>
                <a:spcPct val="130000"/>
              </a:lnSpc>
              <a:spcBef>
                <a:spcPct val="35000"/>
              </a:spcBef>
              <a:buFont typeface="Wingdings" panose="05000000000000000000" pitchFamily="2" charset="2"/>
              <a:buChar char="p"/>
            </a:pPr>
            <a:r>
              <a:rPr lang="zh-CN" altLang="en-US" sz="2800" b="1" dirty="0">
                <a:solidFill>
                  <a:srgbClr val="002060"/>
                </a:solidFill>
                <a:latin typeface="+mn-ea"/>
              </a:rPr>
              <a:t>卷积定理</a:t>
            </a:r>
          </a:p>
        </p:txBody>
      </p:sp>
      <p:graphicFrame>
        <p:nvGraphicFramePr>
          <p:cNvPr id="3074" name="Object 4"/>
          <p:cNvGraphicFramePr>
            <a:graphicFrameLocks noGrp="1" noChangeAspect="1"/>
          </p:cNvGraphicFramePr>
          <p:nvPr>
            <p:ph sz="quarter" idx="2"/>
            <p:extLst>
              <p:ext uri="{D42A27DB-BD31-4B8C-83A1-F6EECF244321}">
                <p14:modId xmlns:p14="http://schemas.microsoft.com/office/powerpoint/2010/main" val="2648219401"/>
              </p:ext>
            </p:extLst>
          </p:nvPr>
        </p:nvGraphicFramePr>
        <p:xfrm>
          <a:off x="3131840" y="1916832"/>
          <a:ext cx="3518921" cy="313355"/>
        </p:xfrm>
        <a:graphic>
          <a:graphicData uri="http://schemas.openxmlformats.org/presentationml/2006/ole">
            <mc:AlternateContent xmlns:mc="http://schemas.openxmlformats.org/markup-compatibility/2006">
              <mc:Choice xmlns:v="urn:schemas-microsoft-com:vml" Requires="v">
                <p:oleObj spid="_x0000_s28764" name="Equation" r:id="rId4" imgW="1950840" imgH="123480" progId="">
                  <p:embed/>
                </p:oleObj>
              </mc:Choice>
              <mc:Fallback>
                <p:oleObj name="Equation" r:id="rId4" imgW="1950840" imgH="123480" progId="">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916832"/>
                        <a:ext cx="3518921" cy="313355"/>
                      </a:xfrm>
                      <a:prstGeom prst="rect">
                        <a:avLst/>
                      </a:prstGeom>
                      <a:solidFill>
                        <a:schemeClr val="accent5"/>
                      </a:solidFill>
                    </p:spPr>
                  </p:pic>
                </p:oleObj>
              </mc:Fallback>
            </mc:AlternateContent>
          </a:graphicData>
        </a:graphic>
      </p:graphicFrame>
      <p:graphicFrame>
        <p:nvGraphicFramePr>
          <p:cNvPr id="3075" name="Object 6"/>
          <p:cNvGraphicFramePr>
            <a:graphicFrameLocks noGrp="1" noChangeAspect="1"/>
          </p:cNvGraphicFramePr>
          <p:nvPr>
            <p:ph sz="quarter" idx="3"/>
            <p:extLst>
              <p:ext uri="{D42A27DB-BD31-4B8C-83A1-F6EECF244321}">
                <p14:modId xmlns:p14="http://schemas.microsoft.com/office/powerpoint/2010/main" val="4179061932"/>
              </p:ext>
            </p:extLst>
          </p:nvPr>
        </p:nvGraphicFramePr>
        <p:xfrm>
          <a:off x="3099181" y="2546898"/>
          <a:ext cx="3024188" cy="334963"/>
        </p:xfrm>
        <a:graphic>
          <a:graphicData uri="http://schemas.openxmlformats.org/presentationml/2006/ole">
            <mc:AlternateContent xmlns:mc="http://schemas.openxmlformats.org/markup-compatibility/2006">
              <mc:Choice xmlns:v="urn:schemas-microsoft-com:vml" Requires="v">
                <p:oleObj spid="_x0000_s28765" name="Equation" r:id="rId6" imgW="1377000" imgH="151920" progId="">
                  <p:embed/>
                </p:oleObj>
              </mc:Choice>
              <mc:Fallback>
                <p:oleObj name="Equation" r:id="rId6" imgW="1377000" imgH="151920" progId="">
                  <p:embed/>
                  <p:pic>
                    <p:nvPicPr>
                      <p:cNvPr id="307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81" y="2546898"/>
                        <a:ext cx="3024188" cy="334963"/>
                      </a:xfrm>
                      <a:prstGeom prst="rect">
                        <a:avLst/>
                      </a:prstGeom>
                      <a:solidFill>
                        <a:schemeClr val="accent5"/>
                      </a:solidFill>
                    </p:spPr>
                  </p:pic>
                </p:oleObj>
              </mc:Fallback>
            </mc:AlternateContent>
          </a:graphicData>
        </a:graphic>
      </p:graphicFrame>
      <p:graphicFrame>
        <p:nvGraphicFramePr>
          <p:cNvPr id="3076" name="Object 8"/>
          <p:cNvGraphicFramePr>
            <a:graphicFrameLocks noChangeAspect="1"/>
          </p:cNvGraphicFramePr>
          <p:nvPr>
            <p:extLst>
              <p:ext uri="{D42A27DB-BD31-4B8C-83A1-F6EECF244321}">
                <p14:modId xmlns:p14="http://schemas.microsoft.com/office/powerpoint/2010/main" val="1013603220"/>
              </p:ext>
            </p:extLst>
          </p:nvPr>
        </p:nvGraphicFramePr>
        <p:xfrm>
          <a:off x="3131840" y="3031091"/>
          <a:ext cx="4392612" cy="754062"/>
        </p:xfrm>
        <a:graphic>
          <a:graphicData uri="http://schemas.openxmlformats.org/presentationml/2006/ole">
            <mc:AlternateContent xmlns:mc="http://schemas.openxmlformats.org/markup-compatibility/2006">
              <mc:Choice xmlns:v="urn:schemas-microsoft-com:vml" Requires="v">
                <p:oleObj spid="_x0000_s28766" name="Equation" r:id="rId8" imgW="2333160" imgH="379800" progId="Equation.DSMT4">
                  <p:embed/>
                </p:oleObj>
              </mc:Choice>
              <mc:Fallback>
                <p:oleObj name="Equation" r:id="rId8" imgW="2333160" imgH="379800" progId="Equation.DSMT4">
                  <p:embed/>
                  <p:pic>
                    <p:nvPicPr>
                      <p:cNvPr id="307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840" y="3031091"/>
                        <a:ext cx="4392612" cy="754062"/>
                      </a:xfrm>
                      <a:prstGeom prst="rect">
                        <a:avLst/>
                      </a:prstGeom>
                      <a:solidFill>
                        <a:schemeClr val="accent5"/>
                      </a:solidFill>
                    </p:spPr>
                  </p:pic>
                </p:oleObj>
              </mc:Fallback>
            </mc:AlternateContent>
          </a:graphicData>
        </a:graphic>
      </p:graphicFrame>
      <p:graphicFrame>
        <p:nvGraphicFramePr>
          <p:cNvPr id="3077" name="Object 9"/>
          <p:cNvGraphicFramePr>
            <a:graphicFrameLocks noChangeAspect="1"/>
          </p:cNvGraphicFramePr>
          <p:nvPr>
            <p:extLst>
              <p:ext uri="{D42A27DB-BD31-4B8C-83A1-F6EECF244321}">
                <p14:modId xmlns:p14="http://schemas.microsoft.com/office/powerpoint/2010/main" val="261129075"/>
              </p:ext>
            </p:extLst>
          </p:nvPr>
        </p:nvGraphicFramePr>
        <p:xfrm>
          <a:off x="3119045" y="3843667"/>
          <a:ext cx="2506662" cy="530225"/>
        </p:xfrm>
        <a:graphic>
          <a:graphicData uri="http://schemas.openxmlformats.org/presentationml/2006/ole">
            <mc:AlternateContent xmlns:mc="http://schemas.openxmlformats.org/markup-compatibility/2006">
              <mc:Choice xmlns:v="urn:schemas-microsoft-com:vml" Requires="v">
                <p:oleObj spid="_x0000_s28767" name="Equation" r:id="rId10" imgW="1252800" imgH="199440" progId="Equation.DSMT4">
                  <p:embed/>
                </p:oleObj>
              </mc:Choice>
              <mc:Fallback>
                <p:oleObj name="Equation" r:id="rId10" imgW="1252800" imgH="199440" progId="Equation.DSMT4">
                  <p:embed/>
                  <p:pic>
                    <p:nvPicPr>
                      <p:cNvPr id="307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9045" y="3843667"/>
                        <a:ext cx="2506662" cy="530225"/>
                      </a:xfrm>
                      <a:prstGeom prst="rect">
                        <a:avLst/>
                      </a:prstGeom>
                      <a:solidFill>
                        <a:schemeClr val="accent5"/>
                      </a:solidFill>
                    </p:spPr>
                  </p:pic>
                </p:oleObj>
              </mc:Fallback>
            </mc:AlternateContent>
          </a:graphicData>
        </a:graphic>
      </p:graphicFrame>
      <p:graphicFrame>
        <p:nvGraphicFramePr>
          <p:cNvPr id="3078" name="Object 10"/>
          <p:cNvGraphicFramePr>
            <a:graphicFrameLocks noChangeAspect="1"/>
          </p:cNvGraphicFramePr>
          <p:nvPr>
            <p:extLst>
              <p:ext uri="{D42A27DB-BD31-4B8C-83A1-F6EECF244321}">
                <p14:modId xmlns:p14="http://schemas.microsoft.com/office/powerpoint/2010/main" val="2044925408"/>
              </p:ext>
            </p:extLst>
          </p:nvPr>
        </p:nvGraphicFramePr>
        <p:xfrm>
          <a:off x="3119045" y="4690603"/>
          <a:ext cx="3181350" cy="530225"/>
        </p:xfrm>
        <a:graphic>
          <a:graphicData uri="http://schemas.openxmlformats.org/presentationml/2006/ole">
            <mc:AlternateContent xmlns:mc="http://schemas.openxmlformats.org/markup-compatibility/2006">
              <mc:Choice xmlns:v="urn:schemas-microsoft-com:vml" Requires="v">
                <p:oleObj spid="_x0000_s28768" name="Equation" r:id="rId12" imgW="1606680" imgH="199440" progId="">
                  <p:embed/>
                </p:oleObj>
              </mc:Choice>
              <mc:Fallback>
                <p:oleObj name="Equation" r:id="rId12" imgW="1606680" imgH="199440" progId="">
                  <p:embed/>
                  <p:pic>
                    <p:nvPicPr>
                      <p:cNvPr id="3078"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9045" y="4690603"/>
                        <a:ext cx="3181350" cy="530225"/>
                      </a:xfrm>
                      <a:prstGeom prst="rect">
                        <a:avLst/>
                      </a:prstGeom>
                      <a:solidFill>
                        <a:schemeClr val="accent5"/>
                      </a:solidFill>
                    </p:spPr>
                  </p:pic>
                </p:oleObj>
              </mc:Fallback>
            </mc:AlternateContent>
          </a:graphicData>
        </a:graphic>
      </p:graphicFrame>
      <p:graphicFrame>
        <p:nvGraphicFramePr>
          <p:cNvPr id="3079" name="Object 11"/>
          <p:cNvGraphicFramePr>
            <a:graphicFrameLocks noChangeAspect="1"/>
          </p:cNvGraphicFramePr>
          <p:nvPr>
            <p:extLst>
              <p:ext uri="{D42A27DB-BD31-4B8C-83A1-F6EECF244321}">
                <p14:modId xmlns:p14="http://schemas.microsoft.com/office/powerpoint/2010/main" val="3142246982"/>
              </p:ext>
            </p:extLst>
          </p:nvPr>
        </p:nvGraphicFramePr>
        <p:xfrm>
          <a:off x="3122725" y="5417684"/>
          <a:ext cx="3887787" cy="727075"/>
        </p:xfrm>
        <a:graphic>
          <a:graphicData uri="http://schemas.openxmlformats.org/presentationml/2006/ole">
            <mc:AlternateContent xmlns:mc="http://schemas.openxmlformats.org/markup-compatibility/2006">
              <mc:Choice xmlns:v="urn:schemas-microsoft-com:vml" Requires="v">
                <p:oleObj spid="_x0000_s28769" name="Equation" r:id="rId14" imgW="2151720" imgH="379800" progId="">
                  <p:embed/>
                </p:oleObj>
              </mc:Choice>
              <mc:Fallback>
                <p:oleObj name="Equation" r:id="rId14" imgW="2151720" imgH="379800" progId="">
                  <p:embed/>
                  <p:pic>
                    <p:nvPicPr>
                      <p:cNvPr id="3079"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2725" y="5417684"/>
                        <a:ext cx="3887787" cy="727075"/>
                      </a:xfrm>
                      <a:prstGeom prst="rect">
                        <a:avLst/>
                      </a:prstGeom>
                      <a:solidFill>
                        <a:schemeClr val="accent5"/>
                      </a:solidFill>
                    </p:spPr>
                  </p:pic>
                </p:oleObj>
              </mc:Fallback>
            </mc:AlternateContent>
          </a:graphicData>
        </a:graphic>
      </p:graphicFrame>
    </p:spTree>
    <p:extLst>
      <p:ext uri="{BB962C8B-B14F-4D97-AF65-F5344CB8AC3E}">
        <p14:creationId xmlns:p14="http://schemas.microsoft.com/office/powerpoint/2010/main" val="3457896314"/>
      </p:ext>
    </p:extLst>
  </p:cSld>
  <p:clrMapOvr>
    <a:masterClrMapping/>
  </p:clrMapOvr>
</p:sld>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10.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12.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17.xml><?xml version="1.0" encoding="utf-8"?>
<a:theme xmlns:a="http://schemas.openxmlformats.org/drawingml/2006/main" name="1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4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22.xml><?xml version="1.0" encoding="utf-8"?>
<a:theme xmlns:a="http://schemas.openxmlformats.org/drawingml/2006/main" name="1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1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7.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9086</TotalTime>
  <Words>6635</Words>
  <Application>Microsoft Office PowerPoint</Application>
  <PresentationFormat>全屏显示(4:3)</PresentationFormat>
  <Paragraphs>444</Paragraphs>
  <Slides>66</Slides>
  <Notes>3</Notes>
  <HiddenSlides>0</HiddenSlides>
  <MMClips>0</MMClips>
  <ScaleCrop>false</ScaleCrop>
  <HeadingPairs>
    <vt:vector size="8" baseType="variant">
      <vt:variant>
        <vt:lpstr>已用的字体</vt:lpstr>
      </vt:variant>
      <vt:variant>
        <vt:i4>12</vt:i4>
      </vt:variant>
      <vt:variant>
        <vt:lpstr>主题</vt:lpstr>
      </vt:variant>
      <vt:variant>
        <vt:i4>25</vt:i4>
      </vt:variant>
      <vt:variant>
        <vt:lpstr>嵌入 OLE 服务器</vt:lpstr>
      </vt:variant>
      <vt:variant>
        <vt:i4>4</vt:i4>
      </vt:variant>
      <vt:variant>
        <vt:lpstr>幻灯片标题</vt:lpstr>
      </vt:variant>
      <vt:variant>
        <vt:i4>66</vt:i4>
      </vt:variant>
    </vt:vector>
  </HeadingPairs>
  <TitlesOfParts>
    <vt:vector size="107" baseType="lpstr">
      <vt:lpstr>等线</vt:lpstr>
      <vt:lpstr>等线 Light</vt:lpstr>
      <vt:lpstr>黑体</vt:lpstr>
      <vt:lpstr>宋体</vt:lpstr>
      <vt:lpstr>Arial</vt:lpstr>
      <vt:lpstr>Calibri</vt:lpstr>
      <vt:lpstr>Cambria Math</vt:lpstr>
      <vt:lpstr>Garamond</vt:lpstr>
      <vt:lpstr>Tahoma</vt:lpstr>
      <vt:lpstr>Times New Roman</vt:lpstr>
      <vt:lpstr>Wingdings</vt:lpstr>
      <vt:lpstr>楷体_GB2312</vt:lpstr>
      <vt:lpstr>主题1</vt:lpstr>
      <vt:lpstr>自定义设计方案</vt:lpstr>
      <vt:lpstr>1_自定义设计方案</vt:lpstr>
      <vt:lpstr>2_自定义设计方案</vt:lpstr>
      <vt:lpstr>3_自定义设计方案</vt:lpstr>
      <vt:lpstr>1_主题1</vt:lpstr>
      <vt:lpstr>4_自定义设计方案</vt:lpstr>
      <vt:lpstr>5_自定义设计方案</vt:lpstr>
      <vt:lpstr>6_自定义设计方案</vt:lpstr>
      <vt:lpstr>7_自定义设计方案</vt:lpstr>
      <vt:lpstr>2_主题1</vt:lpstr>
      <vt:lpstr>8_自定义设计方案</vt:lpstr>
      <vt:lpstr>9_自定义设计方案</vt:lpstr>
      <vt:lpstr>10_自定义设计方案</vt:lpstr>
      <vt:lpstr>11_自定义设计方案</vt:lpstr>
      <vt:lpstr>3_主题1</vt:lpstr>
      <vt:lpstr>12_自定义设计方案</vt:lpstr>
      <vt:lpstr>13_自定义设计方案</vt:lpstr>
      <vt:lpstr>14_自定义设计方案</vt:lpstr>
      <vt:lpstr>15_自定义设计方案</vt:lpstr>
      <vt:lpstr>4_主题1</vt:lpstr>
      <vt:lpstr>16_自定义设计方案</vt:lpstr>
      <vt:lpstr>17_自定义设计方案</vt:lpstr>
      <vt:lpstr>18_自定义设计方案</vt:lpstr>
      <vt:lpstr>19_自定义设计方案</vt:lpstr>
      <vt:lpstr>Visio</vt:lpstr>
      <vt:lpstr>公式</vt:lpstr>
      <vt:lpstr>Equation</vt:lpstr>
      <vt:lpstr>Microsoft Visio 2003-2010 绘图</vt:lpstr>
      <vt:lpstr>计算机控制技术</vt:lpstr>
      <vt:lpstr>本章主要内容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（4）差分方程</vt:lpstr>
      <vt:lpstr>4.2 数字控制器连续化设计原理</vt:lpstr>
      <vt:lpstr>PowerPoint 演示文稿</vt:lpstr>
      <vt:lpstr>1 模拟控制器的离散化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数字控制器连续化设计步骤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数字PID控制器的设计</vt:lpstr>
      <vt:lpstr>PowerPoint 演示文稿</vt:lpstr>
      <vt:lpstr>2 模拟PID控制器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数字PID控制器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hust.ac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sun zhigang</cp:lastModifiedBy>
  <cp:revision>569</cp:revision>
  <cp:lastPrinted>1601-01-01T00:00:00Z</cp:lastPrinted>
  <dcterms:created xsi:type="dcterms:W3CDTF">2002-05-16T02:59:03Z</dcterms:created>
  <dcterms:modified xsi:type="dcterms:W3CDTF">2022-08-28T13:17:06Z</dcterms:modified>
</cp:coreProperties>
</file>