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85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300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74" autoAdjust="0"/>
  </p:normalViewPr>
  <p:slideViewPr>
    <p:cSldViewPr>
      <p:cViewPr varScale="1">
        <p:scale>
          <a:sx n="75" d="100"/>
          <a:sy n="75" d="100"/>
        </p:scale>
        <p:origin x="100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itchFamily="18" charset="0"/>
                </a:endParaRPr>
              </a:p>
            </p:txBody>
          </p:sp>
        </p:grpSp>
      </p:grpSp>
      <p:sp>
        <p:nvSpPr>
          <p:cNvPr id="2766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766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03762-9D27-4839-9889-B0631774EB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21322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9F67A-EF72-4578-81F7-74281051C9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240828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34DBE-2CE5-4A82-8657-8140BBA6BD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40942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14E88-3826-4BA2-9B11-F0A359B5A7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688314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B02E4-E9B9-4DD3-A203-913BB1394A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801879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09E50-C70E-4D39-B40C-CB2454FE4F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44207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92B5B-F02F-4B87-99E5-58DC7E9207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428086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AD7FA-84D7-4F4B-8433-48DB210639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62196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CF834-C62A-4A46-A27D-DE5AF73962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82033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B1C60-04EC-4E52-9C87-2B1AEAA117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949170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FD6E8-03A9-4B46-B6D9-65D85165DA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76524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199821A5-FC25-4A3D-ABB3-E9378ACD5C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64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6096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补充材料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</a:t>
            </a:r>
            <a:endParaRPr lang="zh-CN" altLang="en-US" sz="36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752600"/>
            <a:ext cx="4267200" cy="4724400"/>
          </a:xfrm>
        </p:spPr>
        <p:txBody>
          <a:bodyPr/>
          <a:lstStyle/>
          <a:p>
            <a:pPr eaLnBrk="1" hangingPunct="1">
              <a:lnSpc>
                <a:spcPct val="250000"/>
              </a:lnSpc>
              <a:buClr>
                <a:schemeClr val="tx1"/>
              </a:buClr>
              <a:buFont typeface="Marlett" pitchFamily="2" charset="2"/>
              <a:buChar char="2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补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1.1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对产品的认识</a:t>
            </a:r>
          </a:p>
          <a:p>
            <a:pPr eaLnBrk="1" hangingPunct="1">
              <a:lnSpc>
                <a:spcPct val="250000"/>
              </a:lnSpc>
              <a:buClr>
                <a:schemeClr val="tx1"/>
              </a:buClr>
              <a:buFont typeface="Marlett" pitchFamily="2" charset="2"/>
              <a:buChar char="2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补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1.2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对服务的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认识</a:t>
            </a:r>
            <a:endParaRPr lang="zh-CN" altLang="en-US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4864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生命周期不同阶段的产品</a:t>
            </a:r>
            <a:endParaRPr lang="zh-CN" altLang="en-US" sz="2800" b="1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b="1" smtClean="0">
                <a:latin typeface="Times New Roman" panose="02020603050405020304" pitchFamily="18" charset="0"/>
              </a:rPr>
              <a:t>成熟期：</a:t>
            </a:r>
            <a:r>
              <a:rPr lang="zh-CN" altLang="en-US" sz="2400" smtClean="0">
                <a:latin typeface="Times New Roman" panose="02020603050405020304" pitchFamily="18" charset="0"/>
              </a:rPr>
              <a:t>很短的成长期过后进入一个相当长的成熟期。</a:t>
            </a:r>
            <a:endParaRPr lang="zh-CN" altLang="en-US" sz="2000" smtClean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000" b="1" smtClean="0">
                <a:solidFill>
                  <a:srgbClr val="0000FF"/>
                </a:solidFill>
                <a:latin typeface="Times New Roman" panose="02020603050405020304" pitchFamily="18" charset="0"/>
              </a:rPr>
              <a:t>特征：</a:t>
            </a:r>
          </a:p>
          <a:p>
            <a:pPr lvl="3" eaLnBrk="1" hangingPunct="1">
              <a:lnSpc>
                <a:spcPct val="130000"/>
              </a:lnSpc>
            </a:pPr>
            <a:r>
              <a:rPr lang="zh-CN" altLang="en-US" sz="1800" smtClean="0">
                <a:latin typeface="Times New Roman" panose="02020603050405020304" pitchFamily="18" charset="0"/>
              </a:rPr>
              <a:t>市场竞争格局基本定型，市场需求达到饱和；</a:t>
            </a:r>
          </a:p>
          <a:p>
            <a:pPr lvl="3" eaLnBrk="1" hangingPunct="1">
              <a:lnSpc>
                <a:spcPct val="130000"/>
              </a:lnSpc>
            </a:pPr>
            <a:r>
              <a:rPr lang="zh-CN" altLang="en-US" sz="1800" smtClean="0">
                <a:latin typeface="Times New Roman" panose="02020603050405020304" pitchFamily="18" charset="0"/>
              </a:rPr>
              <a:t>稳定顾客、为顾客提供增值服务、培养顾客的忠诚度对企业十分重要。</a:t>
            </a:r>
          </a:p>
          <a:p>
            <a:pPr lvl="3" eaLnBrk="1" hangingPunct="1">
              <a:lnSpc>
                <a:spcPct val="130000"/>
              </a:lnSpc>
            </a:pPr>
            <a:endParaRPr lang="zh-CN" altLang="en-US" sz="1800" smtClean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000" b="1" smtClean="0">
                <a:solidFill>
                  <a:srgbClr val="0000FF"/>
                </a:solidFill>
                <a:latin typeface="Times New Roman" panose="02020603050405020304" pitchFamily="18" charset="0"/>
              </a:rPr>
              <a:t>目标：企业间的竞争焦点转变为如何有效满足顾客需求，内部如何提高转化效率、降低成本。</a:t>
            </a:r>
          </a:p>
          <a:p>
            <a:pPr lvl="3"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CN" sz="1800" smtClean="0">
              <a:latin typeface="Times New Roman" panose="02020603050405020304" pitchFamily="18" charset="0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762000" y="87313"/>
            <a:ext cx="21964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补</a:t>
            </a:r>
            <a:r>
              <a:rPr lang="en-US" altLang="zh-CN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</a:t>
            </a: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对产品的认识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8674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生命周期不同阶段的产品</a:t>
            </a:r>
            <a:endParaRPr lang="zh-CN" altLang="en-US" sz="2800" b="1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b="1" smtClean="0">
                <a:latin typeface="Times New Roman" panose="02020603050405020304" pitchFamily="18" charset="0"/>
              </a:rPr>
              <a:t>衰退期：</a:t>
            </a:r>
            <a:r>
              <a:rPr lang="zh-CN" altLang="en-US" sz="2400" smtClean="0">
                <a:latin typeface="Times New Roman" panose="02020603050405020304" pitchFamily="18" charset="0"/>
              </a:rPr>
              <a:t>伴随消费者兴趣的减退，产品逐步进入衰退期。</a:t>
            </a:r>
            <a:endParaRPr lang="zh-CN" altLang="en-US" sz="2000" smtClean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000" b="1" smtClean="0">
                <a:solidFill>
                  <a:srgbClr val="0000FF"/>
                </a:solidFill>
                <a:latin typeface="Times New Roman" panose="02020603050405020304" pitchFamily="18" charset="0"/>
              </a:rPr>
              <a:t>特征：</a:t>
            </a:r>
          </a:p>
          <a:p>
            <a:pPr lvl="3" eaLnBrk="1" hangingPunct="1">
              <a:lnSpc>
                <a:spcPct val="130000"/>
              </a:lnSpc>
            </a:pPr>
            <a:r>
              <a:rPr lang="zh-CN" altLang="en-US" sz="1800" smtClean="0">
                <a:latin typeface="Times New Roman" panose="02020603050405020304" pitchFamily="18" charset="0"/>
              </a:rPr>
              <a:t>更新的产品进入市场，逐渐取代老产品；</a:t>
            </a:r>
          </a:p>
          <a:p>
            <a:pPr lvl="3" eaLnBrk="1" hangingPunct="1">
              <a:lnSpc>
                <a:spcPct val="130000"/>
              </a:lnSpc>
            </a:pPr>
            <a:r>
              <a:rPr lang="zh-CN" altLang="en-US" sz="1800" smtClean="0">
                <a:latin typeface="Times New Roman" panose="02020603050405020304" pitchFamily="18" charset="0"/>
              </a:rPr>
              <a:t>市场销售量日益下降；</a:t>
            </a:r>
          </a:p>
          <a:p>
            <a:pPr lvl="3" eaLnBrk="1" hangingPunct="1">
              <a:lnSpc>
                <a:spcPct val="130000"/>
              </a:lnSpc>
            </a:pPr>
            <a:r>
              <a:rPr lang="zh-CN" altLang="en-US" sz="1800" smtClean="0">
                <a:latin typeface="Times New Roman" panose="02020603050405020304" pitchFamily="18" charset="0"/>
              </a:rPr>
              <a:t>市场竞争表现为价格竞争。</a:t>
            </a:r>
          </a:p>
          <a:p>
            <a:pPr lvl="3" eaLnBrk="1" hangingPunct="1">
              <a:lnSpc>
                <a:spcPct val="130000"/>
              </a:lnSpc>
            </a:pPr>
            <a:endParaRPr lang="zh-CN" altLang="en-US" sz="1800" smtClean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000" b="1" smtClean="0">
                <a:solidFill>
                  <a:srgbClr val="0000FF"/>
                </a:solidFill>
                <a:latin typeface="Times New Roman" panose="02020603050405020304" pitchFamily="18" charset="0"/>
              </a:rPr>
              <a:t>目标：如何以最低的代价将资源转移到其它产品上。</a:t>
            </a: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762000" y="87313"/>
            <a:ext cx="21964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补</a:t>
            </a:r>
            <a:r>
              <a:rPr lang="en-US" altLang="zh-CN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</a:t>
            </a: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对产品的认识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486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不同重要性的产品</a:t>
            </a:r>
          </a:p>
          <a:p>
            <a:pPr lvl="1" eaLnBrk="1" hangingPunct="1"/>
            <a:endParaRPr lang="zh-CN" altLang="en-US" sz="2400" b="1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2" eaLnBrk="1" hangingPunct="1"/>
            <a:endParaRPr lang="zh-CN" altLang="en-US" sz="2000" smtClean="0">
              <a:latin typeface="Times New Roman" panose="02020603050405020304" pitchFamily="18" charset="0"/>
            </a:endParaRPr>
          </a:p>
          <a:p>
            <a:pPr lvl="2" eaLnBrk="1" hangingPunct="1"/>
            <a:endParaRPr lang="en-US" altLang="zh-CN" sz="2000" smtClean="0">
              <a:latin typeface="Times New Roman" panose="02020603050405020304" pitchFamily="18" charset="0"/>
            </a:endParaRPr>
          </a:p>
        </p:txBody>
      </p:sp>
      <p:pic>
        <p:nvPicPr>
          <p:cNvPr id="145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628900"/>
            <a:ext cx="44958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3178175" y="6248400"/>
            <a:ext cx="286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基于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80-20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曲线的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ABC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分类</a:t>
            </a:r>
          </a:p>
        </p:txBody>
      </p:sp>
      <p:sp>
        <p:nvSpPr>
          <p:cNvPr id="145415" name="AutoShape 7"/>
          <p:cNvSpPr>
            <a:spLocks noChangeArrowheads="1"/>
          </p:cNvSpPr>
          <p:nvPr/>
        </p:nvSpPr>
        <p:spPr bwMode="auto">
          <a:xfrm>
            <a:off x="3886200" y="2362200"/>
            <a:ext cx="1295400" cy="533400"/>
          </a:xfrm>
          <a:prstGeom prst="lightningBol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1828800" y="1981200"/>
            <a:ext cx="3765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80-20</a:t>
            </a: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曲线，帕累托（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Pareto</a:t>
            </a: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）曲线</a:t>
            </a:r>
          </a:p>
        </p:txBody>
      </p:sp>
      <p:sp>
        <p:nvSpPr>
          <p:cNvPr id="145417" name="Text Box 9"/>
          <p:cNvSpPr txBox="1">
            <a:spLocks noChangeArrowheads="1"/>
          </p:cNvSpPr>
          <p:nvPr/>
        </p:nvSpPr>
        <p:spPr bwMode="auto">
          <a:xfrm>
            <a:off x="3429000" y="1447800"/>
            <a:ext cx="551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/>
              <a:t>企业产品系列中少量产品创造了大部分的销售额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762000" y="87313"/>
            <a:ext cx="21964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补</a:t>
            </a:r>
            <a:r>
              <a:rPr lang="en-US" altLang="zh-CN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</a:t>
            </a: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对产品的认识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3" grpId="0"/>
      <p:bldP spid="145415" grpId="0" animBg="1"/>
      <p:bldP spid="145416" grpId="0"/>
      <p:bldP spid="1454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6096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补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1.2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服务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的认识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752600"/>
            <a:ext cx="4267200" cy="4724400"/>
          </a:xfrm>
        </p:spPr>
        <p:txBody>
          <a:bodyPr/>
          <a:lstStyle/>
          <a:p>
            <a:pPr eaLnBrk="1" hangingPunct="1">
              <a:lnSpc>
                <a:spcPct val="250000"/>
              </a:lnSpc>
              <a:buClr>
                <a:schemeClr val="tx1"/>
              </a:buClr>
              <a:buFont typeface="Marlett" pitchFamily="2" charset="2"/>
              <a:buChar char="2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基本定义</a:t>
            </a:r>
          </a:p>
          <a:p>
            <a:pPr eaLnBrk="1" hangingPunct="1">
              <a:lnSpc>
                <a:spcPct val="250000"/>
              </a:lnSpc>
              <a:buClr>
                <a:schemeClr val="tx1"/>
              </a:buClr>
              <a:buFont typeface="Marlett" pitchFamily="2" charset="2"/>
              <a:buChar char="2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服务描述</a:t>
            </a:r>
          </a:p>
          <a:p>
            <a:pPr eaLnBrk="1" hangingPunct="1">
              <a:lnSpc>
                <a:spcPct val="250000"/>
              </a:lnSpc>
              <a:buClr>
                <a:schemeClr val="tx1"/>
              </a:buClr>
              <a:buFont typeface="Marlett" pitchFamily="2" charset="2"/>
              <a:buChar char="2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服务运营的特点</a:t>
            </a:r>
            <a:endParaRPr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250000"/>
              </a:lnSpc>
              <a:buClr>
                <a:schemeClr val="tx1"/>
              </a:buClr>
              <a:buFont typeface="Marlett" pitchFamily="2" charset="2"/>
              <a:buChar char="2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服务分类</a:t>
            </a:r>
            <a:endParaRPr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250000"/>
              </a:lnSpc>
              <a:buClr>
                <a:schemeClr val="tx1"/>
              </a:buClr>
              <a:buFont typeface="Marlett" pitchFamily="2" charset="2"/>
              <a:buChar char="2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服务的开放系统观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b="1" kern="0" smtClean="0">
                <a:solidFill>
                  <a:srgbClr val="FFFF00"/>
                </a:solidFill>
              </a:rPr>
              <a:t>引言</a:t>
            </a:r>
            <a:endParaRPr lang="zh-CN" altLang="en-US" sz="1600" b="1" kern="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IR_NE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 autoUpdateAnimBg="0"/>
      <p:bldP spid="104451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19400"/>
            <a:ext cx="8229600" cy="76200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服务</a:t>
            </a:r>
            <a:r>
              <a:rPr lang="zh-CN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什么</a:t>
            </a:r>
            <a:r>
              <a:rPr lang="zh-CN" altLang="en-US" sz="96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</a:t>
            </a:r>
            <a:endParaRPr lang="zh-CN" altLang="en-US" sz="4400" i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762000" y="87313"/>
            <a:ext cx="22860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补</a:t>
            </a:r>
            <a:r>
              <a:rPr lang="en-US" altLang="zh-CN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对服务的认识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b="1" dirty="0" smtClean="0">
                <a:solidFill>
                  <a:srgbClr val="0000FF"/>
                </a:solidFill>
              </a:rPr>
              <a:t>基本概念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服务</a:t>
            </a:r>
            <a:r>
              <a:rPr lang="zh-CN" altLang="en-US" sz="2400" dirty="0" smtClean="0"/>
              <a:t>：服务在任何社会中都处于经济活动的中心。诸如通信、运输等基础服务是连接所有经济部门包括最终消费者的纽带。在一个复杂的经济系统中，基础服务和贸易服务是联系采掘业和制造业的媒介，也是通向消费者的分销渠道。基础服务是经济工业化的前提，因此，社会发展离不开服务业。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James A. Fitzsimmons, Mona J. </a:t>
            </a:r>
            <a:r>
              <a:rPr lang="en-US" altLang="zh-CN" sz="2400" dirty="0" err="1" smtClean="0"/>
              <a:t>Fitzssimmons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服务管理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运作、战略与信息技术（第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版）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北京：机械工业出版社，</a:t>
            </a:r>
            <a:r>
              <a:rPr lang="en-US" altLang="zh-CN" sz="2400" dirty="0" smtClean="0"/>
              <a:t>2013</a:t>
            </a:r>
            <a:r>
              <a:rPr lang="zh-CN" altLang="en-US" sz="2400" dirty="0" smtClean="0"/>
              <a:t>）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62000" y="87313"/>
            <a:ext cx="22860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补</a:t>
            </a:r>
            <a:r>
              <a:rPr lang="en-US" altLang="zh-CN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对服务的认识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457200"/>
          </a:xfrm>
        </p:spPr>
        <p:txBody>
          <a:bodyPr/>
          <a:lstStyle/>
          <a:p>
            <a:pPr eaLnBrk="1" hangingPunct="1"/>
            <a:r>
              <a:rPr lang="zh-CN" altLang="en-US" sz="2100" b="1" smtClean="0">
                <a:solidFill>
                  <a:srgbClr val="FF0000"/>
                </a:solidFill>
              </a:rPr>
              <a:t>服务在经济中的角色</a:t>
            </a:r>
            <a:endParaRPr lang="zh-CN" altLang="en-US" sz="2500" smtClean="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1828800" cy="120015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增值服务</a:t>
            </a:r>
          </a:p>
          <a:p>
            <a:pPr eaLnBrk="1" hangingPunct="1">
              <a:buFontTx/>
              <a:buChar char="•"/>
              <a:defRPr/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金融</a:t>
            </a:r>
          </a:p>
          <a:p>
            <a:pPr eaLnBrk="1" hangingPunct="1">
              <a:buFontTx/>
              <a:buChar char="•"/>
              <a:defRPr/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租赁</a:t>
            </a:r>
          </a:p>
          <a:p>
            <a:pPr eaLnBrk="1" hangingPunct="1">
              <a:buFontTx/>
              <a:buChar char="•"/>
              <a:defRPr/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保险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962400" y="1447800"/>
            <a:ext cx="1676400" cy="1474788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基础性服务</a:t>
            </a:r>
          </a:p>
          <a:p>
            <a:pPr eaLnBrk="1" hangingPunct="1">
              <a:buFontTx/>
              <a:buChar char="•"/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通信</a:t>
            </a:r>
          </a:p>
          <a:p>
            <a:pPr eaLnBrk="1" hangingPunct="1">
              <a:buFontTx/>
              <a:buChar char="•"/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运输</a:t>
            </a:r>
          </a:p>
          <a:p>
            <a:pPr eaLnBrk="1" hangingPunct="1">
              <a:buFontTx/>
              <a:buChar char="•"/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公用事业</a:t>
            </a:r>
          </a:p>
          <a:p>
            <a:pPr eaLnBrk="1" hangingPunct="1">
              <a:buFontTx/>
              <a:buChar char="•"/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银行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219200" y="3200400"/>
            <a:ext cx="2265363" cy="120015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制造业企业内部服务</a:t>
            </a:r>
          </a:p>
          <a:p>
            <a:pPr eaLnBrk="1" hangingPunct="1">
              <a:buFontTx/>
              <a:buChar char="•"/>
              <a:defRPr/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财务</a:t>
            </a:r>
          </a:p>
          <a:p>
            <a:pPr eaLnBrk="1" hangingPunct="1">
              <a:buFontTx/>
              <a:buChar char="•"/>
              <a:defRPr/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会计</a:t>
            </a:r>
          </a:p>
          <a:p>
            <a:pPr eaLnBrk="1" hangingPunct="1">
              <a:buFontTx/>
              <a:buChar char="•"/>
              <a:defRPr/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研发服务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3962400" y="3200400"/>
            <a:ext cx="1114425" cy="120015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流通服务</a:t>
            </a:r>
          </a:p>
          <a:p>
            <a:pPr eaLnBrk="1" hangingPunct="1">
              <a:buFontTx/>
              <a:buChar char="•"/>
              <a:defRPr/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批发</a:t>
            </a:r>
          </a:p>
          <a:p>
            <a:pPr eaLnBrk="1" hangingPunct="1">
              <a:buFontTx/>
              <a:buChar char="•"/>
              <a:defRPr/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零售</a:t>
            </a:r>
          </a:p>
          <a:p>
            <a:pPr eaLnBrk="1" hangingPunct="1">
              <a:buFontTx/>
              <a:buChar char="•"/>
              <a:defRPr/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维修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6248400" y="2438400"/>
            <a:ext cx="1371600" cy="120015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个人服务</a:t>
            </a:r>
          </a:p>
          <a:p>
            <a:pPr eaLnBrk="1" hangingPunct="1">
              <a:buFontTx/>
              <a:buChar char="•"/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卫生保健</a:t>
            </a:r>
          </a:p>
          <a:p>
            <a:pPr eaLnBrk="1" hangingPunct="1">
              <a:buFontTx/>
              <a:buChar char="•"/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餐馆</a:t>
            </a:r>
          </a:p>
          <a:p>
            <a:pPr eaLnBrk="1" hangingPunct="1">
              <a:buFontTx/>
              <a:buChar char="•"/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旅馆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6248400" y="4038600"/>
            <a:ext cx="1371600" cy="650875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消费者自助服务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1219200" y="4876800"/>
            <a:ext cx="1416050" cy="1749425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商业服务</a:t>
            </a:r>
          </a:p>
          <a:p>
            <a:pPr eaLnBrk="1" hangingPunct="1">
              <a:buFontTx/>
              <a:buChar char="•"/>
              <a:defRPr/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支持制造业</a:t>
            </a:r>
          </a:p>
          <a:p>
            <a:pPr eaLnBrk="1" hangingPunct="1">
              <a:buFontTx/>
              <a:buChar char="•"/>
              <a:defRPr/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咨询</a:t>
            </a:r>
          </a:p>
          <a:p>
            <a:pPr eaLnBrk="1" hangingPunct="1">
              <a:buFontTx/>
              <a:buChar char="•"/>
              <a:defRPr/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审计</a:t>
            </a:r>
          </a:p>
          <a:p>
            <a:pPr eaLnBrk="1" hangingPunct="1">
              <a:buFontTx/>
              <a:buChar char="•"/>
              <a:defRPr/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广告</a:t>
            </a:r>
          </a:p>
          <a:p>
            <a:pPr eaLnBrk="1" hangingPunct="1">
              <a:buFontTx/>
              <a:buChar char="•"/>
              <a:defRPr/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垃圾处理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3962400" y="5002213"/>
            <a:ext cx="4572000" cy="1474787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政府服务</a:t>
            </a:r>
          </a:p>
          <a:p>
            <a:pPr eaLnBrk="1" hangingPunct="1">
              <a:buFontTx/>
              <a:buChar char="•"/>
              <a:defRPr/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军事</a:t>
            </a:r>
          </a:p>
          <a:p>
            <a:pPr eaLnBrk="1" hangingPunct="1">
              <a:buFontTx/>
              <a:buChar char="•"/>
              <a:defRPr/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教育</a:t>
            </a:r>
          </a:p>
          <a:p>
            <a:pPr eaLnBrk="1" hangingPunct="1">
              <a:buFontTx/>
              <a:buChar char="•"/>
              <a:defRPr/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司法</a:t>
            </a:r>
          </a:p>
          <a:p>
            <a:pPr eaLnBrk="1" hangingPunct="1">
              <a:buFontTx/>
              <a:buChar char="•"/>
              <a:defRPr/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治安与火灾保护</a:t>
            </a:r>
          </a:p>
        </p:txBody>
      </p:sp>
      <p:sp>
        <p:nvSpPr>
          <p:cNvPr id="47115" name="AutoShape 12"/>
          <p:cNvSpPr>
            <a:spLocks noChangeArrowheads="1"/>
          </p:cNvSpPr>
          <p:nvPr/>
        </p:nvSpPr>
        <p:spPr bwMode="auto">
          <a:xfrm>
            <a:off x="1828800" y="2743200"/>
            <a:ext cx="6096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7116" name="AutoShape 13"/>
          <p:cNvSpPr>
            <a:spLocks noChangeArrowheads="1"/>
          </p:cNvSpPr>
          <p:nvPr/>
        </p:nvSpPr>
        <p:spPr bwMode="auto">
          <a:xfrm>
            <a:off x="4237038" y="2943225"/>
            <a:ext cx="609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7117" name="AutoShape 14"/>
          <p:cNvSpPr>
            <a:spLocks noChangeArrowheads="1"/>
          </p:cNvSpPr>
          <p:nvPr/>
        </p:nvSpPr>
        <p:spPr bwMode="auto">
          <a:xfrm>
            <a:off x="6629400" y="3733800"/>
            <a:ext cx="609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7118" name="AutoShape 16"/>
          <p:cNvSpPr>
            <a:spLocks noChangeArrowheads="1"/>
          </p:cNvSpPr>
          <p:nvPr/>
        </p:nvSpPr>
        <p:spPr bwMode="auto">
          <a:xfrm flipV="1">
            <a:off x="1828800" y="4456113"/>
            <a:ext cx="6096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7119" name="AutoShape 17"/>
          <p:cNvSpPr>
            <a:spLocks noChangeArrowheads="1"/>
          </p:cNvSpPr>
          <p:nvPr/>
        </p:nvSpPr>
        <p:spPr bwMode="auto">
          <a:xfrm flipV="1">
            <a:off x="4235450" y="4495800"/>
            <a:ext cx="6096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7120" name="AutoShape 18"/>
          <p:cNvSpPr>
            <a:spLocks noChangeArrowheads="1"/>
          </p:cNvSpPr>
          <p:nvPr/>
        </p:nvSpPr>
        <p:spPr bwMode="auto">
          <a:xfrm>
            <a:off x="3200400" y="1752600"/>
            <a:ext cx="533400" cy="5334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7121" name="AutoShape 19"/>
          <p:cNvSpPr>
            <a:spLocks noChangeArrowheads="1"/>
          </p:cNvSpPr>
          <p:nvPr/>
        </p:nvSpPr>
        <p:spPr bwMode="auto">
          <a:xfrm>
            <a:off x="3581400" y="3505200"/>
            <a:ext cx="304800" cy="5334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7122" name="AutoShape 20"/>
          <p:cNvSpPr>
            <a:spLocks noChangeArrowheads="1"/>
          </p:cNvSpPr>
          <p:nvPr/>
        </p:nvSpPr>
        <p:spPr bwMode="auto">
          <a:xfrm>
            <a:off x="2819400" y="5410200"/>
            <a:ext cx="914400" cy="533400"/>
          </a:xfrm>
          <a:prstGeom prst="leftArrow">
            <a:avLst>
              <a:gd name="adj1" fmla="val 50000"/>
              <a:gd name="adj2" fmla="val 42857"/>
            </a:avLst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47123" name="Group 29"/>
          <p:cNvGrpSpPr>
            <a:grpSpLocks/>
          </p:cNvGrpSpPr>
          <p:nvPr/>
        </p:nvGrpSpPr>
        <p:grpSpPr bwMode="auto">
          <a:xfrm>
            <a:off x="5676900" y="2971800"/>
            <a:ext cx="457200" cy="1620838"/>
            <a:chOff x="3576" y="1872"/>
            <a:chExt cx="288" cy="1021"/>
          </a:xfrm>
        </p:grpSpPr>
        <p:sp>
          <p:nvSpPr>
            <p:cNvPr id="47130" name="AutoShape 21"/>
            <p:cNvSpPr>
              <a:spLocks noChangeArrowheads="1"/>
            </p:cNvSpPr>
            <p:nvPr/>
          </p:nvSpPr>
          <p:spPr bwMode="auto">
            <a:xfrm>
              <a:off x="3576" y="1872"/>
              <a:ext cx="288" cy="5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50 w 21600"/>
                <a:gd name="T13" fmla="*/ 2906 h 21600"/>
                <a:gd name="T14" fmla="*/ 18225 w 21600"/>
                <a:gd name="T15" fmla="*/ 922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1" name="AutoShape 22"/>
            <p:cNvSpPr>
              <a:spLocks noChangeArrowheads="1"/>
            </p:cNvSpPr>
            <p:nvPr/>
          </p:nvSpPr>
          <p:spPr bwMode="auto">
            <a:xfrm flipV="1">
              <a:off x="3576" y="2413"/>
              <a:ext cx="288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50 w 21600"/>
                <a:gd name="T13" fmla="*/ 2925 h 21600"/>
                <a:gd name="T14" fmla="*/ 18225 w 21600"/>
                <a:gd name="T15" fmla="*/ 92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124" name="AutoShape 23"/>
          <p:cNvSpPr>
            <a:spLocks noChangeArrowheads="1"/>
          </p:cNvSpPr>
          <p:nvPr/>
        </p:nvSpPr>
        <p:spPr bwMode="auto">
          <a:xfrm>
            <a:off x="5167313" y="3611563"/>
            <a:ext cx="4572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47125" name="Group 30"/>
          <p:cNvGrpSpPr>
            <a:grpSpLocks/>
          </p:cNvGrpSpPr>
          <p:nvPr/>
        </p:nvGrpSpPr>
        <p:grpSpPr bwMode="auto">
          <a:xfrm>
            <a:off x="5805488" y="1752600"/>
            <a:ext cx="2286000" cy="3138488"/>
            <a:chOff x="3657" y="1104"/>
            <a:chExt cx="1440" cy="1977"/>
          </a:xfrm>
        </p:grpSpPr>
        <p:sp>
          <p:nvSpPr>
            <p:cNvPr id="47128" name="AutoShape 26"/>
            <p:cNvSpPr>
              <a:spLocks noChangeArrowheads="1"/>
            </p:cNvSpPr>
            <p:nvPr/>
          </p:nvSpPr>
          <p:spPr bwMode="auto">
            <a:xfrm>
              <a:off x="3657" y="1104"/>
              <a:ext cx="1440" cy="336"/>
            </a:xfrm>
            <a:prstGeom prst="leftArrow">
              <a:avLst>
                <a:gd name="adj1" fmla="val 50000"/>
                <a:gd name="adj2" fmla="val 107143"/>
              </a:avLst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7129" name="Rectangle 27"/>
            <p:cNvSpPr>
              <a:spLocks noChangeArrowheads="1"/>
            </p:cNvSpPr>
            <p:nvPr/>
          </p:nvSpPr>
          <p:spPr bwMode="auto">
            <a:xfrm>
              <a:off x="4953" y="1353"/>
              <a:ext cx="144" cy="172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47126" name="AutoShape 28"/>
          <p:cNvSpPr>
            <a:spLocks noChangeArrowheads="1"/>
          </p:cNvSpPr>
          <p:nvPr/>
        </p:nvSpPr>
        <p:spPr bwMode="auto">
          <a:xfrm flipV="1">
            <a:off x="6629400" y="4724400"/>
            <a:ext cx="609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762000" y="87313"/>
            <a:ext cx="22860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补</a:t>
            </a:r>
            <a:r>
              <a:rPr lang="en-US" altLang="zh-CN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对服务的认识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82000" cy="5867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1700" b="1" smtClean="0">
                <a:solidFill>
                  <a:srgbClr val="0000FF"/>
                </a:solidFill>
                <a:latin typeface="Times New Roman" panose="02020603050405020304" pitchFamily="18" charset="0"/>
              </a:rPr>
              <a:t>基本概念：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7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服务的定义：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700" b="1" smtClean="0">
                <a:latin typeface="Times New Roman" panose="02020603050405020304" pitchFamily="18" charset="0"/>
              </a:rPr>
              <a:t>Valarie A. Zeithaml:</a:t>
            </a:r>
            <a:r>
              <a:rPr lang="en-US" altLang="zh-CN" sz="1700" smtClean="0">
                <a:latin typeface="Times New Roman" panose="02020603050405020304" pitchFamily="18" charset="0"/>
              </a:rPr>
              <a:t> </a:t>
            </a:r>
            <a:r>
              <a:rPr lang="zh-CN" altLang="en-US" sz="1700" smtClean="0">
                <a:latin typeface="Times New Roman" panose="02020603050405020304" pitchFamily="18" charset="0"/>
              </a:rPr>
              <a:t>服务是行动、流程和绩效（</a:t>
            </a:r>
            <a:r>
              <a:rPr lang="en-US" altLang="zh-CN" sz="1700" smtClean="0">
                <a:latin typeface="Times New Roman" panose="02020603050405020304" pitchFamily="18" charset="0"/>
              </a:rPr>
              <a:t>《</a:t>
            </a:r>
            <a:r>
              <a:rPr lang="zh-CN" altLang="en-US" sz="1700" smtClean="0">
                <a:latin typeface="Times New Roman" panose="02020603050405020304" pitchFamily="18" charset="0"/>
              </a:rPr>
              <a:t>服务营销</a:t>
            </a:r>
            <a:r>
              <a:rPr lang="en-US" altLang="zh-CN" sz="1700" smtClean="0">
                <a:latin typeface="Times New Roman" panose="02020603050405020304" pitchFamily="18" charset="0"/>
              </a:rPr>
              <a:t>》</a:t>
            </a:r>
            <a:r>
              <a:rPr lang="zh-CN" altLang="en-US" sz="1700" smtClean="0">
                <a:latin typeface="Times New Roman" panose="02020603050405020304" pitchFamily="18" charset="0"/>
              </a:rPr>
              <a:t>）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700" b="1" smtClean="0">
                <a:latin typeface="Times New Roman" panose="02020603050405020304" pitchFamily="18" charset="0"/>
              </a:rPr>
              <a:t>Christian Gronroos:</a:t>
            </a:r>
            <a:r>
              <a:rPr lang="en-US" altLang="zh-CN" sz="1700" smtClean="0">
                <a:latin typeface="Times New Roman" panose="02020603050405020304" pitchFamily="18" charset="0"/>
              </a:rPr>
              <a:t> </a:t>
            </a:r>
            <a:r>
              <a:rPr lang="zh-CN" altLang="en-US" sz="1700" smtClean="0">
                <a:latin typeface="Times New Roman" panose="02020603050405020304" pitchFamily="18" charset="0"/>
              </a:rPr>
              <a:t>服务是具有或多或少无形性特征的一项活动或一系列活动，它通常但并非一定是发生在顾客和服务雇员和</a:t>
            </a:r>
            <a:r>
              <a:rPr lang="en-US" altLang="zh-CN" sz="1700" smtClean="0">
                <a:latin typeface="Times New Roman" panose="02020603050405020304" pitchFamily="18" charset="0"/>
              </a:rPr>
              <a:t>/</a:t>
            </a:r>
            <a:r>
              <a:rPr lang="zh-CN" altLang="en-US" sz="1700" smtClean="0">
                <a:latin typeface="Times New Roman" panose="02020603050405020304" pitchFamily="18" charset="0"/>
              </a:rPr>
              <a:t>或物质资源或商品和</a:t>
            </a:r>
            <a:r>
              <a:rPr lang="en-US" altLang="zh-CN" sz="1700" smtClean="0">
                <a:latin typeface="Times New Roman" panose="02020603050405020304" pitchFamily="18" charset="0"/>
              </a:rPr>
              <a:t>/</a:t>
            </a:r>
            <a:r>
              <a:rPr lang="zh-CN" altLang="en-US" sz="1700" smtClean="0">
                <a:latin typeface="Times New Roman" panose="02020603050405020304" pitchFamily="18" charset="0"/>
              </a:rPr>
              <a:t>或服务供应商系统之间的交互活动，它为顾客提出的问题提供解决方案（</a:t>
            </a:r>
            <a:r>
              <a:rPr lang="en-US" altLang="zh-CN" sz="1700" smtClean="0">
                <a:latin typeface="Times New Roman" panose="02020603050405020304" pitchFamily="18" charset="0"/>
              </a:rPr>
              <a:t>《</a:t>
            </a:r>
            <a:r>
              <a:rPr lang="zh-CN" altLang="en-US" sz="1700" smtClean="0">
                <a:latin typeface="Times New Roman" panose="02020603050405020304" pitchFamily="18" charset="0"/>
              </a:rPr>
              <a:t>服务管理和营销</a:t>
            </a:r>
            <a:r>
              <a:rPr lang="en-US" altLang="zh-CN" sz="1700" smtClean="0">
                <a:latin typeface="Times New Roman" panose="02020603050405020304" pitchFamily="18" charset="0"/>
              </a:rPr>
              <a:t>》</a:t>
            </a:r>
            <a:r>
              <a:rPr lang="zh-CN" altLang="en-US" sz="1700" smtClean="0">
                <a:latin typeface="Times New Roman" panose="02020603050405020304" pitchFamily="18" charset="0"/>
              </a:rPr>
              <a:t>）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700" b="1" smtClean="0">
                <a:latin typeface="Times New Roman" panose="02020603050405020304" pitchFamily="18" charset="0"/>
              </a:rPr>
              <a:t>James Brian Quinn:</a:t>
            </a:r>
            <a:r>
              <a:rPr lang="en-US" altLang="zh-CN" sz="1700" smtClean="0">
                <a:latin typeface="Times New Roman" panose="02020603050405020304" pitchFamily="18" charset="0"/>
              </a:rPr>
              <a:t> </a:t>
            </a:r>
            <a:r>
              <a:rPr lang="zh-CN" altLang="en-US" sz="1700" smtClean="0">
                <a:latin typeface="Times New Roman" panose="02020603050405020304" pitchFamily="18" charset="0"/>
              </a:rPr>
              <a:t>许多专家认为，服务部门包括所有的产出不是实物产品或建构，它通常在生产的同时进行消费，并且以某种形式提供附加价值（例如便利性、娱乐性、时效性、舒适或健康），特别强调与顾客相关的无形性（</a:t>
            </a:r>
            <a:r>
              <a:rPr lang="en-US" altLang="zh-CN" sz="1700" smtClean="0">
                <a:latin typeface="Times New Roman" panose="02020603050405020304" pitchFamily="18" charset="0"/>
              </a:rPr>
              <a:t>《</a:t>
            </a:r>
            <a:r>
              <a:rPr lang="zh-CN" altLang="en-US" sz="1700" smtClean="0">
                <a:latin typeface="Times New Roman" panose="02020603050405020304" pitchFamily="18" charset="0"/>
              </a:rPr>
              <a:t>科学美国人</a:t>
            </a:r>
            <a:r>
              <a:rPr lang="en-US" altLang="zh-CN" sz="1700" smtClean="0">
                <a:latin typeface="Times New Roman" panose="02020603050405020304" pitchFamily="18" charset="0"/>
              </a:rPr>
              <a:t>》</a:t>
            </a:r>
            <a:r>
              <a:rPr lang="zh-CN" altLang="en-US" sz="1700" smtClean="0">
                <a:latin typeface="Times New Roman" panose="02020603050405020304" pitchFamily="18" charset="0"/>
              </a:rPr>
              <a:t>）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700" b="1" smtClean="0">
                <a:latin typeface="Times New Roman" panose="02020603050405020304" pitchFamily="18" charset="0"/>
              </a:rPr>
              <a:t>Earl Sasser:</a:t>
            </a:r>
            <a:r>
              <a:rPr lang="en-US" altLang="zh-CN" sz="1700" smtClean="0">
                <a:latin typeface="Times New Roman" panose="02020603050405020304" pitchFamily="18" charset="0"/>
              </a:rPr>
              <a:t> </a:t>
            </a:r>
            <a:r>
              <a:rPr lang="zh-CN" altLang="en-US" sz="1700" smtClean="0">
                <a:latin typeface="Times New Roman" panose="02020603050405020304" pitchFamily="18" charset="0"/>
              </a:rPr>
              <a:t>对于商品和服务的精确定义必须根据它们的特征来加以区别。商品是有形的实物对象或产品，能够创造和传递，是一种超越时间的存在，因此能够在以后制造和使用。服务具有无形性和易逝性，是一种其形成和使用同时或者几乎同时发生的事件或流程，消费者不能在服务产出以后保留实际的服务，但是服务的结果是可以保持的。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700" b="1" smtClean="0">
                <a:latin typeface="Times New Roman" panose="02020603050405020304" pitchFamily="18" charset="0"/>
              </a:rPr>
              <a:t>James A. Fitzsimmons: </a:t>
            </a:r>
            <a:r>
              <a:rPr lang="zh-CN" altLang="en-US" sz="1700" smtClean="0">
                <a:latin typeface="Times New Roman" panose="02020603050405020304" pitchFamily="18" charset="0"/>
              </a:rPr>
              <a:t>服务是一种顾客作为共同生产者的、随时间消逝的、无形的经历。 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62000" y="87313"/>
            <a:ext cx="22860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补</a:t>
            </a:r>
            <a:r>
              <a:rPr lang="en-US" altLang="zh-CN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对服务的认识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867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100" b="1" smtClean="0">
                <a:solidFill>
                  <a:srgbClr val="FF0000"/>
                </a:solidFill>
              </a:rPr>
              <a:t>服务的描述：</a:t>
            </a:r>
          </a:p>
          <a:p>
            <a:pPr lvl="1" eaLnBrk="1" hangingPunct="1">
              <a:lnSpc>
                <a:spcPct val="120000"/>
              </a:lnSpc>
              <a:spcBef>
                <a:spcPts val="1200"/>
              </a:spcBef>
            </a:pPr>
            <a:r>
              <a:rPr lang="zh-CN" altLang="en-US" sz="2100" b="1" smtClean="0"/>
              <a:t>服务包</a:t>
            </a:r>
            <a:r>
              <a:rPr lang="zh-CN" altLang="en-US" sz="2100" smtClean="0"/>
              <a:t>：某种环境下提供的一系列物品和服务的组合。</a:t>
            </a:r>
            <a:endParaRPr lang="en-US" altLang="zh-CN" sz="2100" smtClean="0"/>
          </a:p>
          <a:p>
            <a:pPr lvl="1" eaLnBrk="1" hangingPunct="1">
              <a:lnSpc>
                <a:spcPct val="120000"/>
              </a:lnSpc>
              <a:spcBef>
                <a:spcPts val="1200"/>
              </a:spcBef>
            </a:pPr>
            <a:r>
              <a:rPr lang="zh-CN" altLang="en-US" sz="2000" smtClean="0">
                <a:latin typeface="Times New Roman" panose="02020603050405020304" pitchFamily="18" charset="0"/>
              </a:rPr>
              <a:t>经济性旅店的服务：</a:t>
            </a:r>
            <a:endParaRPr lang="zh-CN" altLang="en-US" sz="2100" smtClean="0"/>
          </a:p>
        </p:txBody>
      </p:sp>
      <p:graphicFrame>
        <p:nvGraphicFramePr>
          <p:cNvPr id="4" name="Group 188"/>
          <p:cNvGraphicFramePr>
            <a:graphicFrameLocks noGrp="1"/>
          </p:cNvGraphicFramePr>
          <p:nvPr/>
        </p:nvGraphicFramePr>
        <p:xfrm>
          <a:off x="381000" y="2432050"/>
          <a:ext cx="8382000" cy="4113217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4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服务包特征</a:t>
                      </a:r>
                    </a:p>
                  </a:txBody>
                  <a:tcPr marT="45690" marB="456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要求</a:t>
                      </a:r>
                    </a:p>
                  </a:txBody>
                  <a:tcPr marT="45690" marB="456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测量方法</a:t>
                      </a:r>
                    </a:p>
                  </a:txBody>
                  <a:tcPr marT="45690" marB="456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不一致时的纠正方法</a:t>
                      </a:r>
                    </a:p>
                  </a:txBody>
                  <a:tcPr marT="45690" marB="456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支持性设施</a:t>
                      </a:r>
                    </a:p>
                  </a:txBody>
                  <a:tcPr marT="45690" marB="456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建筑外表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地面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空调和供暖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无漆片脱落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绿地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温度保持在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68+/-2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华氏度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重新粉刷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浇水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修理或更换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辅助物品</a:t>
                      </a:r>
                    </a:p>
                  </a:txBody>
                  <a:tcPr marT="45690" marB="456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电视机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香皂条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冰块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白天接收清楚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每床两块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每房间一满罐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修理或更换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提供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加满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显性服务</a:t>
                      </a:r>
                    </a:p>
                  </a:txBody>
                  <a:tcPr marT="45690" marB="456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房间清洁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游泳池的水洁净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房间外表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地毯无污渍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池底的标志清晰可见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窗帘拉至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英尺宽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清洗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更换滤芯并检查化学药剂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指导服务员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隐性服务</a:t>
                      </a:r>
                    </a:p>
                  </a:txBody>
                  <a:tcPr marT="45690" marB="456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安全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良好的气氛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等候回房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所有周边灯光良好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对顾客说“祝您今日愉快”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没有客人需要等候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更换坏的灯泡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指导服务台职员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检查房间打扫时间表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933700" y="3962400"/>
            <a:ext cx="3276600" cy="1016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信息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762000" y="87313"/>
            <a:ext cx="22860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补</a:t>
            </a:r>
            <a:r>
              <a:rPr lang="en-US" altLang="zh-CN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对服务的认识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867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100" b="1" smtClean="0">
                <a:solidFill>
                  <a:srgbClr val="0000FF"/>
                </a:solidFill>
              </a:rPr>
              <a:t>基本概念：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100" b="1" smtClean="0">
                <a:solidFill>
                  <a:srgbClr val="FF0000"/>
                </a:solidFill>
              </a:rPr>
              <a:t>服务运营的特点：</a:t>
            </a:r>
          </a:p>
          <a:p>
            <a:pPr lvl="1" eaLnBrk="1" hangingPunct="1">
              <a:lnSpc>
                <a:spcPct val="120000"/>
              </a:lnSpc>
              <a:spcBef>
                <a:spcPts val="1200"/>
              </a:spcBef>
            </a:pPr>
            <a:r>
              <a:rPr lang="zh-CN" altLang="en-US" sz="2100" smtClean="0">
                <a:latin typeface="Times New Roman" panose="02020603050405020304" pitchFamily="18" charset="0"/>
              </a:rPr>
              <a:t>顾客参与服务过程</a:t>
            </a:r>
          </a:p>
          <a:p>
            <a:pPr lvl="1" eaLnBrk="1" hangingPunct="1">
              <a:lnSpc>
                <a:spcPct val="120000"/>
              </a:lnSpc>
              <a:spcBef>
                <a:spcPts val="1200"/>
              </a:spcBef>
            </a:pPr>
            <a:r>
              <a:rPr lang="zh-CN" altLang="en-US" sz="2100" smtClean="0">
                <a:latin typeface="Times New Roman" panose="02020603050405020304" pitchFamily="18" charset="0"/>
              </a:rPr>
              <a:t>服务的生产和消费同时发生</a:t>
            </a:r>
            <a:endParaRPr lang="zh-CN" altLang="en-US" sz="2100" smtClean="0"/>
          </a:p>
          <a:p>
            <a:pPr lvl="1" eaLnBrk="1" hangingPunct="1">
              <a:lnSpc>
                <a:spcPct val="120000"/>
              </a:lnSpc>
              <a:spcBef>
                <a:spcPts val="1200"/>
              </a:spcBef>
            </a:pPr>
            <a:r>
              <a:rPr lang="zh-CN" altLang="en-US" sz="2100" smtClean="0"/>
              <a:t>随时间消失的能力</a:t>
            </a:r>
          </a:p>
          <a:p>
            <a:pPr lvl="1" eaLnBrk="1" hangingPunct="1">
              <a:lnSpc>
                <a:spcPct val="120000"/>
              </a:lnSpc>
              <a:spcBef>
                <a:spcPts val="1200"/>
              </a:spcBef>
            </a:pPr>
            <a:r>
              <a:rPr lang="zh-CN" altLang="en-US" sz="2100" smtClean="0"/>
              <a:t>无形性</a:t>
            </a:r>
          </a:p>
          <a:p>
            <a:pPr lvl="1" eaLnBrk="1" hangingPunct="1">
              <a:lnSpc>
                <a:spcPct val="120000"/>
              </a:lnSpc>
              <a:spcBef>
                <a:spcPts val="1200"/>
              </a:spcBef>
            </a:pPr>
            <a:r>
              <a:rPr lang="zh-CN" altLang="en-US" sz="2100" smtClean="0"/>
              <a:t>异质性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62000" y="87313"/>
            <a:ext cx="22860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补</a:t>
            </a:r>
            <a:r>
              <a:rPr lang="en-US" altLang="zh-CN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对服务的认识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6096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补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1.1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对产品的认识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752600"/>
            <a:ext cx="4267200" cy="4724400"/>
          </a:xfrm>
        </p:spPr>
        <p:txBody>
          <a:bodyPr/>
          <a:lstStyle/>
          <a:p>
            <a:pPr eaLnBrk="1" hangingPunct="1">
              <a:lnSpc>
                <a:spcPct val="250000"/>
              </a:lnSpc>
              <a:buClr>
                <a:schemeClr val="tx1"/>
              </a:buClr>
              <a:buFont typeface="Marlett" pitchFamily="2" charset="2"/>
              <a:buChar char="2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不同客户类别的产品</a:t>
            </a:r>
          </a:p>
          <a:p>
            <a:pPr eaLnBrk="1" hangingPunct="1">
              <a:lnSpc>
                <a:spcPct val="250000"/>
              </a:lnSpc>
              <a:buClr>
                <a:schemeClr val="tx1"/>
              </a:buClr>
              <a:buFont typeface="Marlett" pitchFamily="2" charset="2"/>
              <a:buChar char="2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生命周期不同阶段的产品</a:t>
            </a:r>
          </a:p>
          <a:p>
            <a:pPr eaLnBrk="1" hangingPunct="1">
              <a:lnSpc>
                <a:spcPct val="250000"/>
              </a:lnSpc>
              <a:buClr>
                <a:schemeClr val="tx1"/>
              </a:buClr>
              <a:buFont typeface="Marlett" pitchFamily="2" charset="2"/>
              <a:buChar char="2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不同重要性的产品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b="1" kern="0" smtClean="0">
                <a:solidFill>
                  <a:srgbClr val="FFFF00"/>
                </a:solidFill>
              </a:rPr>
              <a:t>引言</a:t>
            </a:r>
            <a:endParaRPr lang="zh-CN" altLang="en-US" sz="1600" b="1" kern="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IR_NE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 autoUpdateAnimBg="0"/>
      <p:bldP spid="104451" grpId="0" build="p" autoUpdateAnimBg="0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838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100" b="1" smtClean="0">
                <a:solidFill>
                  <a:srgbClr val="FF0000"/>
                </a:solidFill>
              </a:rPr>
              <a:t>服务的基本分类：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900" b="1" smtClean="0"/>
              <a:t>按照影响服务传递过程性质的维度，</a:t>
            </a:r>
            <a:r>
              <a:rPr lang="en-US" altLang="zh-CN" sz="1900" b="1" smtClean="0"/>
              <a:t>Roger W. Schmenner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900" b="1" smtClean="0"/>
              <a:t>服务过程矩阵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590800" y="2659063"/>
            <a:ext cx="2514600" cy="1754187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服务工厂：</a:t>
            </a: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航空公司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运输公司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旅馆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度假胜地与娱乐场所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…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5105400" y="2659063"/>
            <a:ext cx="2590800" cy="17541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服务作坊：</a:t>
            </a:r>
          </a:p>
          <a:p>
            <a:pPr lvl="1" eaLnBrk="1" hangingPunct="1"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医院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lvl="1" eaLnBrk="1" hangingPunct="1"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机动车修理厂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lvl="1" eaLnBrk="1" hangingPunct="1"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其他维修服务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lvl="1" eaLnBrk="1" hangingPunct="1"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…</a:t>
            </a:r>
          </a:p>
          <a:p>
            <a:pPr lvl="1" eaLnBrk="1" hangingPunct="1">
              <a:defRPr/>
            </a:pPr>
            <a:endParaRPr lang="en-US" altLang="zh-CN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2590800" y="4411663"/>
            <a:ext cx="2514600" cy="1754187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大众化服务：</a:t>
            </a:r>
          </a:p>
          <a:p>
            <a:pPr lvl="1" eaLnBrk="1" hangingPunct="1"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零售业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lvl="1" eaLnBrk="1" hangingPunct="1"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批发业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lvl="1" eaLnBrk="1" hangingPunct="1"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学校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lvl="1" eaLnBrk="1" hangingPunct="1"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商业银行的零售业务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…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5105400" y="4411663"/>
            <a:ext cx="2590800" cy="175418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专业服务：</a:t>
            </a:r>
          </a:p>
          <a:p>
            <a:pPr lvl="1" eaLnBrk="1" hangingPunct="1"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医生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lvl="1" eaLnBrk="1" hangingPunct="1"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律师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lvl="1" eaLnBrk="1" hangingPunct="1"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会计师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lvl="1" eaLnBrk="1" hangingPunct="1"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建筑师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lvl="1" eaLnBrk="1" hangingPunct="1"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…</a:t>
            </a:r>
          </a:p>
        </p:txBody>
      </p:sp>
      <p:sp>
        <p:nvSpPr>
          <p:cNvPr id="51207" name="Text Box 8"/>
          <p:cNvSpPr txBox="1">
            <a:spLocks noChangeArrowheads="1"/>
          </p:cNvSpPr>
          <p:nvPr/>
        </p:nvSpPr>
        <p:spPr bwMode="auto">
          <a:xfrm>
            <a:off x="1978025" y="3325813"/>
            <a:ext cx="4619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/>
              <a:t>低</a:t>
            </a:r>
          </a:p>
        </p:txBody>
      </p:sp>
      <p:sp>
        <p:nvSpPr>
          <p:cNvPr id="51208" name="Text Box 9"/>
          <p:cNvSpPr txBox="1">
            <a:spLocks noChangeArrowheads="1"/>
          </p:cNvSpPr>
          <p:nvPr/>
        </p:nvSpPr>
        <p:spPr bwMode="auto">
          <a:xfrm>
            <a:off x="1978025" y="5078413"/>
            <a:ext cx="4619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/>
              <a:t>高</a:t>
            </a:r>
          </a:p>
        </p:txBody>
      </p:sp>
      <p:sp>
        <p:nvSpPr>
          <p:cNvPr id="51209" name="Text Box 10"/>
          <p:cNvSpPr txBox="1">
            <a:spLocks noChangeArrowheads="1"/>
          </p:cNvSpPr>
          <p:nvPr/>
        </p:nvSpPr>
        <p:spPr bwMode="auto">
          <a:xfrm>
            <a:off x="3581400" y="2122488"/>
            <a:ext cx="41751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/>
              <a:t>低</a:t>
            </a:r>
          </a:p>
        </p:txBody>
      </p:sp>
      <p:sp>
        <p:nvSpPr>
          <p:cNvPr id="51210" name="Text Box 11"/>
          <p:cNvSpPr txBox="1">
            <a:spLocks noChangeArrowheads="1"/>
          </p:cNvSpPr>
          <p:nvPr/>
        </p:nvSpPr>
        <p:spPr bwMode="auto">
          <a:xfrm>
            <a:off x="6172200" y="2122488"/>
            <a:ext cx="41751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/>
              <a:t>高</a:t>
            </a:r>
          </a:p>
        </p:txBody>
      </p:sp>
      <p:sp>
        <p:nvSpPr>
          <p:cNvPr id="51211" name="Text Box 12"/>
          <p:cNvSpPr txBox="1">
            <a:spLocks noChangeArrowheads="1"/>
          </p:cNvSpPr>
          <p:nvPr/>
        </p:nvSpPr>
        <p:spPr bwMode="auto">
          <a:xfrm>
            <a:off x="1516063" y="3482975"/>
            <a:ext cx="461962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00FF"/>
                </a:solidFill>
              </a:rPr>
              <a:t>劳动力密集程度</a:t>
            </a:r>
          </a:p>
        </p:txBody>
      </p:sp>
      <p:sp>
        <p:nvSpPr>
          <p:cNvPr id="51212" name="Text Box 13"/>
          <p:cNvSpPr txBox="1">
            <a:spLocks noChangeArrowheads="1"/>
          </p:cNvSpPr>
          <p:nvPr/>
        </p:nvSpPr>
        <p:spPr bwMode="auto">
          <a:xfrm>
            <a:off x="4198938" y="1752600"/>
            <a:ext cx="18129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00FF"/>
                </a:solidFill>
              </a:rPr>
              <a:t>交互及定制程度</a:t>
            </a:r>
          </a:p>
        </p:txBody>
      </p:sp>
      <p:sp>
        <p:nvSpPr>
          <p:cNvPr id="51213" name="TextBox 1"/>
          <p:cNvSpPr txBox="1">
            <a:spLocks noChangeArrowheads="1"/>
          </p:cNvSpPr>
          <p:nvPr/>
        </p:nvSpPr>
        <p:spPr bwMode="auto">
          <a:xfrm>
            <a:off x="269875" y="6248400"/>
            <a:ext cx="8721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Roger W. Schemenner. How can service businesses survive and prosper? Sloan Management Review, 1986,27(3)</a:t>
            </a:r>
            <a:endParaRPr lang="zh-CN" altLang="en-US" sz="1600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762000" y="87313"/>
            <a:ext cx="22860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补</a:t>
            </a:r>
            <a:r>
              <a:rPr lang="en-US" altLang="zh-CN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对服务的认识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nimBg="1"/>
      <p:bldP spid="34821" grpId="0" animBg="1"/>
      <p:bldP spid="34822" grpId="0" animBg="1"/>
      <p:bldP spid="348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33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100" b="1" smtClean="0">
                <a:solidFill>
                  <a:srgbClr val="FF0000"/>
                </a:solidFill>
              </a:rPr>
              <a:t>服务的分类：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900" b="1" smtClean="0"/>
              <a:t>按照服务活动性质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209800" y="2532063"/>
            <a:ext cx="2514600" cy="174942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作用于人体的服务：</a:t>
            </a:r>
          </a:p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健康护理</a:t>
            </a:r>
          </a:p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客运</a:t>
            </a:r>
          </a:p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美容</a:t>
            </a:r>
          </a:p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健身</a:t>
            </a:r>
          </a:p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餐馆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…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4724400" y="2532063"/>
            <a:ext cx="3886200" cy="17494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作用于物品或其它实体财产的服务：</a:t>
            </a:r>
          </a:p>
          <a:p>
            <a:pPr lvl="1" eaLnBrk="1" hangingPunct="1"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货运</a:t>
            </a:r>
          </a:p>
          <a:p>
            <a:pPr lvl="1" eaLnBrk="1" hangingPunct="1"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修理和维护</a:t>
            </a:r>
          </a:p>
          <a:p>
            <a:pPr lvl="1" eaLnBrk="1" hangingPunct="1"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洗衣和干洗</a:t>
            </a:r>
          </a:p>
          <a:p>
            <a:pPr lvl="1" eaLnBrk="1" hangingPunct="1"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兽医服务</a:t>
            </a:r>
          </a:p>
          <a:p>
            <a:pPr lvl="1" eaLnBrk="1" hangingPunct="1"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…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2209800" y="4284663"/>
            <a:ext cx="2514600" cy="1749425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作用于人精神的服务：</a:t>
            </a:r>
          </a:p>
          <a:p>
            <a:pPr lvl="1" eaLnBrk="1" hangingPunct="1"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教育</a:t>
            </a:r>
          </a:p>
          <a:p>
            <a:pPr lvl="1" eaLnBrk="1" hangingPunct="1"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广播</a:t>
            </a:r>
          </a:p>
          <a:p>
            <a:pPr lvl="1" eaLnBrk="1" hangingPunct="1"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信息服务</a:t>
            </a:r>
          </a:p>
          <a:p>
            <a:pPr lvl="1" eaLnBrk="1" hangingPunct="1"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剧院</a:t>
            </a:r>
          </a:p>
          <a:p>
            <a:pPr lvl="1" eaLnBrk="1" hangingPunct="1"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博物馆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…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4724400" y="4284663"/>
            <a:ext cx="3886200" cy="17494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作用于无形资产的服务：</a:t>
            </a:r>
          </a:p>
          <a:p>
            <a:pPr lvl="1" eaLnBrk="1" hangingPunct="1"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银行</a:t>
            </a:r>
          </a:p>
          <a:p>
            <a:pPr lvl="1" eaLnBrk="1" hangingPunct="1"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法律服务</a:t>
            </a:r>
          </a:p>
          <a:p>
            <a:pPr lvl="1" eaLnBrk="1" hangingPunct="1"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会计</a:t>
            </a:r>
          </a:p>
          <a:p>
            <a:pPr lvl="1" eaLnBrk="1" hangingPunct="1"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保卫</a:t>
            </a:r>
          </a:p>
          <a:p>
            <a:pPr lvl="1" eaLnBrk="1" hangingPunct="1"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保险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…</a:t>
            </a:r>
          </a:p>
        </p:txBody>
      </p:sp>
      <p:sp>
        <p:nvSpPr>
          <p:cNvPr id="52231" name="Text Box 8"/>
          <p:cNvSpPr txBox="1">
            <a:spLocks noChangeArrowheads="1"/>
          </p:cNvSpPr>
          <p:nvPr/>
        </p:nvSpPr>
        <p:spPr bwMode="auto">
          <a:xfrm>
            <a:off x="1600200" y="2879725"/>
            <a:ext cx="458788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/>
              <a:t>有形活动</a:t>
            </a:r>
          </a:p>
        </p:txBody>
      </p:sp>
      <p:sp>
        <p:nvSpPr>
          <p:cNvPr id="52232" name="Text Box 9"/>
          <p:cNvSpPr txBox="1">
            <a:spLocks noChangeArrowheads="1"/>
          </p:cNvSpPr>
          <p:nvPr/>
        </p:nvSpPr>
        <p:spPr bwMode="auto">
          <a:xfrm>
            <a:off x="1600200" y="4632325"/>
            <a:ext cx="458788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/>
              <a:t>无形活动</a:t>
            </a:r>
          </a:p>
        </p:txBody>
      </p:sp>
      <p:sp>
        <p:nvSpPr>
          <p:cNvPr id="52233" name="Text Box 10"/>
          <p:cNvSpPr txBox="1">
            <a:spLocks noChangeArrowheads="1"/>
          </p:cNvSpPr>
          <p:nvPr/>
        </p:nvSpPr>
        <p:spPr bwMode="auto">
          <a:xfrm>
            <a:off x="3200400" y="19954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/>
              <a:t>人</a:t>
            </a:r>
          </a:p>
        </p:txBody>
      </p:sp>
      <p:sp>
        <p:nvSpPr>
          <p:cNvPr id="52234" name="Text Box 11"/>
          <p:cNvSpPr txBox="1">
            <a:spLocks noChangeArrowheads="1"/>
          </p:cNvSpPr>
          <p:nvPr/>
        </p:nvSpPr>
        <p:spPr bwMode="auto">
          <a:xfrm>
            <a:off x="6324600" y="19954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/>
              <a:t>物</a:t>
            </a:r>
          </a:p>
        </p:txBody>
      </p:sp>
      <p:sp>
        <p:nvSpPr>
          <p:cNvPr id="52235" name="Text Box 12"/>
          <p:cNvSpPr txBox="1">
            <a:spLocks noChangeArrowheads="1"/>
          </p:cNvSpPr>
          <p:nvPr/>
        </p:nvSpPr>
        <p:spPr bwMode="auto">
          <a:xfrm>
            <a:off x="685800" y="3124200"/>
            <a:ext cx="458788" cy="165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00FF"/>
                </a:solidFill>
              </a:rPr>
              <a:t>服务活动的性质</a:t>
            </a:r>
          </a:p>
        </p:txBody>
      </p:sp>
      <p:sp>
        <p:nvSpPr>
          <p:cNvPr id="52236" name="Text Box 13"/>
          <p:cNvSpPr txBox="1">
            <a:spLocks noChangeArrowheads="1"/>
          </p:cNvSpPr>
          <p:nvPr/>
        </p:nvSpPr>
        <p:spPr bwMode="auto">
          <a:xfrm>
            <a:off x="3962400" y="1447800"/>
            <a:ext cx="201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00FF"/>
                </a:solidFill>
              </a:rPr>
              <a:t>服务的直接接受者</a:t>
            </a:r>
          </a:p>
        </p:txBody>
      </p:sp>
      <p:sp>
        <p:nvSpPr>
          <p:cNvPr id="52237" name="TextBox 13"/>
          <p:cNvSpPr txBox="1">
            <a:spLocks noChangeArrowheads="1"/>
          </p:cNvSpPr>
          <p:nvPr/>
        </p:nvSpPr>
        <p:spPr bwMode="auto">
          <a:xfrm>
            <a:off x="269875" y="6248400"/>
            <a:ext cx="8721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Christopher H. Lovelock. Classifying services to gain strategic marketing insights. Journal of Marketing, 1983, 47 </a:t>
            </a:r>
            <a:endParaRPr lang="zh-CN" altLang="en-US" sz="1600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762000" y="87313"/>
            <a:ext cx="22860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补</a:t>
            </a:r>
            <a:r>
              <a:rPr lang="en-US" altLang="zh-CN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对服务的认识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nimBg="1"/>
      <p:bldP spid="34821" grpId="0" animBg="1"/>
      <p:bldP spid="34822" grpId="0" animBg="1"/>
      <p:bldP spid="348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33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100" b="1" smtClean="0">
                <a:solidFill>
                  <a:srgbClr val="FF0000"/>
                </a:solidFill>
              </a:rPr>
              <a:t>服务的分类：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900" b="1" smtClean="0"/>
              <a:t>按照顾客关系区分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362200" y="2822575"/>
            <a:ext cx="2514600" cy="1477963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保险</a:t>
            </a:r>
          </a:p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电话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电力</a:t>
            </a:r>
          </a:p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银行</a:t>
            </a:r>
          </a:p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…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4876800" y="2822575"/>
            <a:ext cx="2514600" cy="14747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广播电台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警察保护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灯塔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公共高速公路</a:t>
            </a:r>
          </a:p>
          <a:p>
            <a:pPr eaLnBrk="1" hangingPunct="1">
              <a:defRPr/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…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2362200" y="4306888"/>
            <a:ext cx="2514600" cy="1477962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剧场套票预订</a:t>
            </a:r>
          </a:p>
          <a:p>
            <a:pPr eaLnBrk="1" hangingPunct="1"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通行证</a:t>
            </a:r>
          </a:p>
          <a:p>
            <a:pPr eaLnBrk="1" hangingPunct="1"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批发俱乐部</a:t>
            </a:r>
          </a:p>
          <a:p>
            <a:pPr eaLnBrk="1" hangingPunct="1"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航空公司的常客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…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4876800" y="4306888"/>
            <a:ext cx="2514600" cy="14779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收费高速公路</a:t>
            </a:r>
          </a:p>
          <a:p>
            <a:pPr eaLnBrk="1" hangingPunct="1"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电影院</a:t>
            </a:r>
          </a:p>
          <a:p>
            <a:pPr eaLnBrk="1" hangingPunct="1"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公共交通</a:t>
            </a:r>
          </a:p>
          <a:p>
            <a:pPr eaLnBrk="1" hangingPunct="1"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餐馆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…</a:t>
            </a:r>
          </a:p>
        </p:txBody>
      </p:sp>
      <p:sp>
        <p:nvSpPr>
          <p:cNvPr id="53255" name="Text Box 8"/>
          <p:cNvSpPr txBox="1">
            <a:spLocks noChangeArrowheads="1"/>
          </p:cNvSpPr>
          <p:nvPr/>
        </p:nvSpPr>
        <p:spPr bwMode="auto">
          <a:xfrm>
            <a:off x="1752600" y="3170238"/>
            <a:ext cx="458788" cy="99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/>
              <a:t>持续传递</a:t>
            </a:r>
          </a:p>
        </p:txBody>
      </p:sp>
      <p:sp>
        <p:nvSpPr>
          <p:cNvPr id="53256" name="Text Box 9"/>
          <p:cNvSpPr txBox="1">
            <a:spLocks noChangeArrowheads="1"/>
          </p:cNvSpPr>
          <p:nvPr/>
        </p:nvSpPr>
        <p:spPr bwMode="auto">
          <a:xfrm>
            <a:off x="1752600" y="4532313"/>
            <a:ext cx="458788" cy="99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/>
              <a:t>间断交易</a:t>
            </a:r>
          </a:p>
        </p:txBody>
      </p:sp>
      <p:sp>
        <p:nvSpPr>
          <p:cNvPr id="53257" name="Text Box 10"/>
          <p:cNvSpPr txBox="1">
            <a:spLocks noChangeArrowheads="1"/>
          </p:cNvSpPr>
          <p:nvPr/>
        </p:nvSpPr>
        <p:spPr bwMode="auto">
          <a:xfrm>
            <a:off x="3124200" y="2286000"/>
            <a:ext cx="1104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/>
              <a:t>会员关系</a:t>
            </a:r>
          </a:p>
        </p:txBody>
      </p:sp>
      <p:sp>
        <p:nvSpPr>
          <p:cNvPr id="53258" name="Text Box 11"/>
          <p:cNvSpPr txBox="1">
            <a:spLocks noChangeArrowheads="1"/>
          </p:cNvSpPr>
          <p:nvPr/>
        </p:nvSpPr>
        <p:spPr bwMode="auto">
          <a:xfrm>
            <a:off x="5446713" y="2286000"/>
            <a:ext cx="1335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/>
              <a:t>非正式关系</a:t>
            </a:r>
          </a:p>
        </p:txBody>
      </p:sp>
      <p:sp>
        <p:nvSpPr>
          <p:cNvPr id="53259" name="Text Box 12"/>
          <p:cNvSpPr txBox="1">
            <a:spLocks noChangeArrowheads="1"/>
          </p:cNvSpPr>
          <p:nvPr/>
        </p:nvSpPr>
        <p:spPr bwMode="auto">
          <a:xfrm>
            <a:off x="838200" y="3414713"/>
            <a:ext cx="458788" cy="167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00FF"/>
                </a:solidFill>
              </a:rPr>
              <a:t>服务传递的性质</a:t>
            </a:r>
          </a:p>
        </p:txBody>
      </p:sp>
      <p:sp>
        <p:nvSpPr>
          <p:cNvPr id="53260" name="Text Box 13"/>
          <p:cNvSpPr txBox="1">
            <a:spLocks noChangeArrowheads="1"/>
          </p:cNvSpPr>
          <p:nvPr/>
        </p:nvSpPr>
        <p:spPr bwMode="auto">
          <a:xfrm>
            <a:off x="3144838" y="173831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00FF"/>
                </a:solidFill>
              </a:rPr>
              <a:t>服务组织与顾客之间关系的类型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762000" y="87313"/>
            <a:ext cx="22860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补</a:t>
            </a:r>
            <a:r>
              <a:rPr lang="en-US" altLang="zh-CN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对服务的认识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/>
      <p:bldP spid="35845" grpId="0" animBg="1"/>
      <p:bldP spid="35846" grpId="0" animBg="1"/>
      <p:bldP spid="3584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33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100" b="1" smtClean="0">
                <a:solidFill>
                  <a:srgbClr val="FF0000"/>
                </a:solidFill>
              </a:rPr>
              <a:t>服务的分类：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900" b="1" smtClean="0"/>
              <a:t>按照定制和判断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362200" y="2822575"/>
            <a:ext cx="2514600" cy="1474788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外科</a:t>
            </a:r>
          </a:p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出租车服务</a:t>
            </a:r>
          </a:p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特色餐馆</a:t>
            </a:r>
          </a:p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eaLnBrk="1" hangingPunct="1">
              <a:defRPr/>
            </a:pPr>
            <a:endParaRPr lang="en-US" altLang="zh-CN" b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876800" y="2822575"/>
            <a:ext cx="3048000" cy="14747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教育（大课）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预防性健康计划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家庭餐馆</a:t>
            </a:r>
          </a:p>
          <a:p>
            <a:pPr eaLnBrk="1" hangingPunct="1">
              <a:defRPr/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…</a:t>
            </a:r>
          </a:p>
          <a:p>
            <a:pPr eaLnBrk="1" hangingPunct="1">
              <a:defRPr/>
            </a:pPr>
            <a:endParaRPr lang="en-US" altLang="zh-CN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2362200" y="4306888"/>
            <a:ext cx="2514600" cy="1474787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电话服务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宾馆服务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银行零售业务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自助餐馆</a:t>
            </a:r>
          </a:p>
          <a:p>
            <a:pPr eaLnBrk="1" hangingPunct="1">
              <a:defRPr/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…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876800" y="4306888"/>
            <a:ext cx="3048000" cy="147478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公共交通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电影院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吸引许多观众的体育比赛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公共食品服务</a:t>
            </a:r>
          </a:p>
          <a:p>
            <a:pPr eaLnBrk="1" hangingPunct="1">
              <a:defRPr/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…</a:t>
            </a:r>
          </a:p>
        </p:txBody>
      </p:sp>
      <p:sp>
        <p:nvSpPr>
          <p:cNvPr id="54279" name="Text Box 8"/>
          <p:cNvSpPr txBox="1">
            <a:spLocks noChangeArrowheads="1"/>
          </p:cNvSpPr>
          <p:nvPr/>
        </p:nvSpPr>
        <p:spPr bwMode="auto">
          <a:xfrm>
            <a:off x="1752600" y="3170238"/>
            <a:ext cx="458788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/>
              <a:t>高</a:t>
            </a:r>
          </a:p>
        </p:txBody>
      </p:sp>
      <p:sp>
        <p:nvSpPr>
          <p:cNvPr id="54280" name="Text Box 9"/>
          <p:cNvSpPr txBox="1">
            <a:spLocks noChangeArrowheads="1"/>
          </p:cNvSpPr>
          <p:nvPr/>
        </p:nvSpPr>
        <p:spPr bwMode="auto">
          <a:xfrm>
            <a:off x="1752600" y="4635500"/>
            <a:ext cx="458788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/>
              <a:t>低</a:t>
            </a:r>
          </a:p>
        </p:txBody>
      </p:sp>
      <p:sp>
        <p:nvSpPr>
          <p:cNvPr id="54281" name="Text Box 10"/>
          <p:cNvSpPr txBox="1">
            <a:spLocks noChangeArrowheads="1"/>
          </p:cNvSpPr>
          <p:nvPr/>
        </p:nvSpPr>
        <p:spPr bwMode="auto">
          <a:xfrm>
            <a:off x="3352800" y="2286000"/>
            <a:ext cx="414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/>
              <a:t>高</a:t>
            </a:r>
          </a:p>
        </p:txBody>
      </p:sp>
      <p:sp>
        <p:nvSpPr>
          <p:cNvPr id="54282" name="Text Box 11"/>
          <p:cNvSpPr txBox="1">
            <a:spLocks noChangeArrowheads="1"/>
          </p:cNvSpPr>
          <p:nvPr/>
        </p:nvSpPr>
        <p:spPr bwMode="auto">
          <a:xfrm>
            <a:off x="6172200" y="2286000"/>
            <a:ext cx="414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/>
              <a:t>低</a:t>
            </a:r>
          </a:p>
        </p:txBody>
      </p:sp>
      <p:sp>
        <p:nvSpPr>
          <p:cNvPr id="54283" name="Text Box 12"/>
          <p:cNvSpPr txBox="1">
            <a:spLocks noChangeArrowheads="1"/>
          </p:cNvSpPr>
          <p:nvPr/>
        </p:nvSpPr>
        <p:spPr bwMode="auto">
          <a:xfrm>
            <a:off x="563563" y="2971800"/>
            <a:ext cx="733425" cy="290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00FF"/>
                </a:solidFill>
              </a:rPr>
              <a:t>与顾客接触的服务人员为满足顾客需求行使判断的程度</a:t>
            </a:r>
          </a:p>
        </p:txBody>
      </p:sp>
      <p:sp>
        <p:nvSpPr>
          <p:cNvPr id="54284" name="Text Box 13"/>
          <p:cNvSpPr txBox="1">
            <a:spLocks noChangeArrowheads="1"/>
          </p:cNvSpPr>
          <p:nvPr/>
        </p:nvSpPr>
        <p:spPr bwMode="auto">
          <a:xfrm>
            <a:off x="3763963" y="1738313"/>
            <a:ext cx="2255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00FF"/>
                </a:solidFill>
              </a:rPr>
              <a:t>服务特征定制的程度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762000" y="87313"/>
            <a:ext cx="22860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补</a:t>
            </a:r>
            <a:r>
              <a:rPr lang="en-US" altLang="zh-CN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对服务的认识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/>
      <p:bldP spid="36869" grpId="0" animBg="1"/>
      <p:bldP spid="36870" grpId="0" animBg="1"/>
      <p:bldP spid="3687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33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100" b="1" smtClean="0">
                <a:solidFill>
                  <a:srgbClr val="FF0000"/>
                </a:solidFill>
              </a:rPr>
              <a:t>服务的分类：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900" b="1" smtClean="0"/>
              <a:t>按照需求和供给的性质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590800" y="2822575"/>
            <a:ext cx="2514600" cy="1474788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电力</a:t>
            </a:r>
          </a:p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电话</a:t>
            </a:r>
          </a:p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医院妇产科</a:t>
            </a:r>
          </a:p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火警和匪警</a:t>
            </a:r>
          </a:p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  <a:endParaRPr lang="en-US" altLang="zh-CN" b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5105400" y="2822575"/>
            <a:ext cx="2514600" cy="14747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保险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法律服务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银行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洗衣和干洗</a:t>
            </a:r>
          </a:p>
          <a:p>
            <a:pPr eaLnBrk="1" hangingPunct="1">
              <a:defRPr/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…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2590800" y="4306888"/>
            <a:ext cx="2514600" cy="120015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税收准备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客运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宾馆和汽车旅馆</a:t>
            </a:r>
          </a:p>
          <a:p>
            <a:pPr eaLnBrk="1" hangingPunct="1">
              <a:defRPr/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…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5105400" y="4306888"/>
            <a:ext cx="2514600" cy="120015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快餐店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电影院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加油站</a:t>
            </a:r>
          </a:p>
          <a:p>
            <a:pPr eaLnBrk="1" hangingPunct="1">
              <a:defRPr/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…</a:t>
            </a:r>
          </a:p>
        </p:txBody>
      </p:sp>
      <p:sp>
        <p:nvSpPr>
          <p:cNvPr id="55303" name="Text Box 8"/>
          <p:cNvSpPr txBox="1">
            <a:spLocks noChangeArrowheads="1"/>
          </p:cNvSpPr>
          <p:nvPr/>
        </p:nvSpPr>
        <p:spPr bwMode="auto">
          <a:xfrm>
            <a:off x="1295400" y="2819400"/>
            <a:ext cx="1008063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/>
              <a:t>最高需求通常能被满足而没有较大延迟</a:t>
            </a:r>
          </a:p>
        </p:txBody>
      </p:sp>
      <p:sp>
        <p:nvSpPr>
          <p:cNvPr id="55304" name="Text Box 9"/>
          <p:cNvSpPr txBox="1">
            <a:spLocks noChangeArrowheads="1"/>
          </p:cNvSpPr>
          <p:nvPr/>
        </p:nvSpPr>
        <p:spPr bwMode="auto">
          <a:xfrm>
            <a:off x="1295400" y="4495800"/>
            <a:ext cx="1008063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/>
              <a:t>最高需求经常超过能力</a:t>
            </a:r>
          </a:p>
        </p:txBody>
      </p:sp>
      <p:sp>
        <p:nvSpPr>
          <p:cNvPr id="55305" name="Text Box 10"/>
          <p:cNvSpPr txBox="1">
            <a:spLocks noChangeArrowheads="1"/>
          </p:cNvSpPr>
          <p:nvPr/>
        </p:nvSpPr>
        <p:spPr bwMode="auto">
          <a:xfrm>
            <a:off x="3581400" y="2286000"/>
            <a:ext cx="414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/>
              <a:t>大</a:t>
            </a:r>
          </a:p>
        </p:txBody>
      </p:sp>
      <p:sp>
        <p:nvSpPr>
          <p:cNvPr id="55306" name="Text Box 11"/>
          <p:cNvSpPr txBox="1">
            <a:spLocks noChangeArrowheads="1"/>
          </p:cNvSpPr>
          <p:nvPr/>
        </p:nvSpPr>
        <p:spPr bwMode="auto">
          <a:xfrm>
            <a:off x="6172200" y="2286000"/>
            <a:ext cx="414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/>
              <a:t>小</a:t>
            </a:r>
          </a:p>
        </p:txBody>
      </p:sp>
      <p:sp>
        <p:nvSpPr>
          <p:cNvPr id="55307" name="Text Box 12"/>
          <p:cNvSpPr txBox="1">
            <a:spLocks noChangeArrowheads="1"/>
          </p:cNvSpPr>
          <p:nvPr/>
        </p:nvSpPr>
        <p:spPr bwMode="auto">
          <a:xfrm>
            <a:off x="609600" y="2971800"/>
            <a:ext cx="458788" cy="290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00FF"/>
                </a:solidFill>
              </a:rPr>
              <a:t>供给受限制的程度</a:t>
            </a:r>
          </a:p>
        </p:txBody>
      </p:sp>
      <p:sp>
        <p:nvSpPr>
          <p:cNvPr id="55308" name="Text Box 13"/>
          <p:cNvSpPr txBox="1">
            <a:spLocks noChangeArrowheads="1"/>
          </p:cNvSpPr>
          <p:nvPr/>
        </p:nvSpPr>
        <p:spPr bwMode="auto">
          <a:xfrm>
            <a:off x="3810000" y="1738313"/>
            <a:ext cx="2486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00FF"/>
                </a:solidFill>
              </a:rPr>
              <a:t>需求随时间波动的程度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762000" y="87313"/>
            <a:ext cx="22860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补</a:t>
            </a:r>
            <a:r>
              <a:rPr lang="en-US" altLang="zh-CN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对服务的认识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/>
      <p:bldP spid="37893" grpId="0" animBg="1"/>
      <p:bldP spid="37894" grpId="0" animBg="1"/>
      <p:bldP spid="3789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33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100" b="1" smtClean="0">
                <a:solidFill>
                  <a:srgbClr val="FF0000"/>
                </a:solidFill>
              </a:rPr>
              <a:t>服务的分类：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900" b="1" smtClean="0"/>
              <a:t>按照服务传递方式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362200" y="2822575"/>
            <a:ext cx="2514600" cy="925513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剧院</a:t>
            </a:r>
          </a:p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理发店</a:t>
            </a:r>
          </a:p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  <a:endParaRPr lang="en-US" altLang="zh-CN" b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4876800" y="2822575"/>
            <a:ext cx="3048000" cy="9255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公共汽车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快餐连锁店</a:t>
            </a:r>
          </a:p>
          <a:p>
            <a:pPr eaLnBrk="1" hangingPunct="1">
              <a:defRPr/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…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362200" y="3748088"/>
            <a:ext cx="2514600" cy="925512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灭虫服务</a:t>
            </a:r>
          </a:p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出租车</a:t>
            </a:r>
          </a:p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…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4876800" y="3748088"/>
            <a:ext cx="3048000" cy="92551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邮递</a:t>
            </a:r>
          </a:p>
          <a:p>
            <a:pPr eaLnBrk="1" hangingPunct="1">
              <a:defRPr/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AAA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紧急维修</a:t>
            </a:r>
          </a:p>
          <a:p>
            <a:pPr eaLnBrk="1" hangingPunct="1">
              <a:defRPr/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…</a:t>
            </a:r>
          </a:p>
        </p:txBody>
      </p:sp>
      <p:sp>
        <p:nvSpPr>
          <p:cNvPr id="56327" name="Text Box 8"/>
          <p:cNvSpPr txBox="1">
            <a:spLocks noChangeArrowheads="1"/>
          </p:cNvSpPr>
          <p:nvPr/>
        </p:nvSpPr>
        <p:spPr bwMode="auto">
          <a:xfrm>
            <a:off x="1219200" y="2971800"/>
            <a:ext cx="100806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/>
              <a:t>顾客去服务场所</a:t>
            </a:r>
          </a:p>
        </p:txBody>
      </p:sp>
      <p:sp>
        <p:nvSpPr>
          <p:cNvPr id="56328" name="Text Box 9"/>
          <p:cNvSpPr txBox="1">
            <a:spLocks noChangeArrowheads="1"/>
          </p:cNvSpPr>
          <p:nvPr/>
        </p:nvSpPr>
        <p:spPr bwMode="auto">
          <a:xfrm>
            <a:off x="1447800" y="3900488"/>
            <a:ext cx="733425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/>
              <a:t>上门服务</a:t>
            </a:r>
          </a:p>
        </p:txBody>
      </p:sp>
      <p:sp>
        <p:nvSpPr>
          <p:cNvPr id="56329" name="Text Box 10"/>
          <p:cNvSpPr txBox="1">
            <a:spLocks noChangeArrowheads="1"/>
          </p:cNvSpPr>
          <p:nvPr/>
        </p:nvSpPr>
        <p:spPr bwMode="auto">
          <a:xfrm>
            <a:off x="3352800" y="2286000"/>
            <a:ext cx="1104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/>
              <a:t>单一场所</a:t>
            </a:r>
          </a:p>
        </p:txBody>
      </p:sp>
      <p:sp>
        <p:nvSpPr>
          <p:cNvPr id="56330" name="Text Box 11"/>
          <p:cNvSpPr txBox="1">
            <a:spLocks noChangeArrowheads="1"/>
          </p:cNvSpPr>
          <p:nvPr/>
        </p:nvSpPr>
        <p:spPr bwMode="auto">
          <a:xfrm>
            <a:off x="6172200" y="2286000"/>
            <a:ext cx="1104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/>
              <a:t>多个场所</a:t>
            </a:r>
          </a:p>
        </p:txBody>
      </p:sp>
      <p:sp>
        <p:nvSpPr>
          <p:cNvPr id="56331" name="Text Box 12"/>
          <p:cNvSpPr txBox="1">
            <a:spLocks noChangeArrowheads="1"/>
          </p:cNvSpPr>
          <p:nvPr/>
        </p:nvSpPr>
        <p:spPr bwMode="auto">
          <a:xfrm>
            <a:off x="609600" y="2743200"/>
            <a:ext cx="458788" cy="290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00FF"/>
                </a:solidFill>
              </a:rPr>
              <a:t>顾客与服务企业交互的性质</a:t>
            </a:r>
          </a:p>
        </p:txBody>
      </p:sp>
      <p:sp>
        <p:nvSpPr>
          <p:cNvPr id="56332" name="Text Box 13"/>
          <p:cNvSpPr txBox="1">
            <a:spLocks noChangeArrowheads="1"/>
          </p:cNvSpPr>
          <p:nvPr/>
        </p:nvSpPr>
        <p:spPr bwMode="auto">
          <a:xfrm>
            <a:off x="3919538" y="1738313"/>
            <a:ext cx="1795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00FF"/>
                </a:solidFill>
              </a:rPr>
              <a:t>服务的可获取性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2362200" y="4681538"/>
            <a:ext cx="2514600" cy="925512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信用卡公司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地方电视台</a:t>
            </a:r>
          </a:p>
          <a:p>
            <a:pPr eaLnBrk="1" hangingPunct="1">
              <a:defRPr/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…</a:t>
            </a:r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4876800" y="4681538"/>
            <a:ext cx="3048000" cy="92551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国家电视网络</a:t>
            </a:r>
          </a:p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电话公司</a:t>
            </a:r>
          </a:p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…</a:t>
            </a:r>
          </a:p>
        </p:txBody>
      </p:sp>
      <p:sp>
        <p:nvSpPr>
          <p:cNvPr id="56335" name="Text Box 16"/>
          <p:cNvSpPr txBox="1">
            <a:spLocks noChangeArrowheads="1"/>
          </p:cNvSpPr>
          <p:nvPr/>
        </p:nvSpPr>
        <p:spPr bwMode="auto">
          <a:xfrm>
            <a:off x="1447800" y="4848225"/>
            <a:ext cx="733425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/>
              <a:t>远程交易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762000" y="87313"/>
            <a:ext cx="22860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补</a:t>
            </a:r>
            <a:r>
              <a:rPr lang="en-US" altLang="zh-CN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对服务的认识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nimBg="1"/>
      <p:bldP spid="39941" grpId="0" animBg="1"/>
      <p:bldP spid="39942" grpId="0" animBg="1"/>
      <p:bldP spid="39943" grpId="0" animBg="1"/>
      <p:bldP spid="39950" grpId="0" animBg="1"/>
      <p:bldP spid="3995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33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100" b="1" smtClean="0">
                <a:solidFill>
                  <a:srgbClr val="FF0000"/>
                </a:solidFill>
              </a:rPr>
              <a:t>服务的分类：</a:t>
            </a:r>
            <a:endParaRPr lang="zh-CN" altLang="en-US" sz="1900" b="1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04800" y="1397000"/>
          <a:ext cx="8534400" cy="4978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7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0000CC"/>
                          </a:solidFill>
                        </a:rPr>
                        <a:t>分类方法</a:t>
                      </a:r>
                      <a:endParaRPr lang="zh-CN" altLang="en-US" sz="240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0000CC"/>
                          </a:solidFill>
                        </a:rPr>
                        <a:t>维度一</a:t>
                      </a:r>
                      <a:endParaRPr lang="zh-CN" altLang="en-US" sz="240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0000CC"/>
                          </a:solidFill>
                        </a:rPr>
                        <a:t>维度二</a:t>
                      </a:r>
                      <a:endParaRPr lang="zh-CN" altLang="en-US" sz="240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067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zh-CN" altLang="en-US" sz="1800" b="1" dirty="0" smtClean="0">
                          <a:solidFill>
                            <a:srgbClr val="0000CC"/>
                          </a:solidFill>
                        </a:rPr>
                        <a:t>服务过程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solidFill>
                            <a:srgbClr val="003366"/>
                          </a:solidFill>
                        </a:rPr>
                        <a:t>交互及定制程度</a:t>
                      </a:r>
                      <a:r>
                        <a:rPr lang="zh-CN" altLang="en-US" sz="1600" b="0" dirty="0" smtClean="0">
                          <a:solidFill>
                            <a:srgbClr val="003366"/>
                          </a:solidFill>
                        </a:rPr>
                        <a:t>：</a:t>
                      </a:r>
                      <a:endParaRPr lang="en-US" altLang="zh-CN" sz="1600" b="0" dirty="0" smtClean="0">
                        <a:solidFill>
                          <a:srgbClr val="003366"/>
                        </a:solidFill>
                      </a:endParaRPr>
                    </a:p>
                    <a:p>
                      <a:r>
                        <a:rPr lang="zh-CN" altLang="en-US" sz="1600" b="0" dirty="0" smtClean="0">
                          <a:solidFill>
                            <a:srgbClr val="003366"/>
                          </a:solidFill>
                        </a:rPr>
                        <a:t>低</a:t>
                      </a:r>
                      <a:r>
                        <a:rPr lang="en-US" altLang="zh-CN" sz="1600" b="0" dirty="0" smtClean="0">
                          <a:solidFill>
                            <a:srgbClr val="003366"/>
                          </a:solidFill>
                        </a:rPr>
                        <a:t>/</a:t>
                      </a:r>
                      <a:r>
                        <a:rPr lang="zh-CN" altLang="en-US" sz="1600" b="0" dirty="0" smtClean="0">
                          <a:solidFill>
                            <a:srgbClr val="003366"/>
                          </a:solidFill>
                        </a:rPr>
                        <a:t>高</a:t>
                      </a:r>
                      <a:endParaRPr lang="zh-CN" altLang="en-US" sz="1600" b="0" dirty="0">
                        <a:solidFill>
                          <a:srgbClr val="0033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solidFill>
                            <a:srgbClr val="003366"/>
                          </a:solidFill>
                        </a:rPr>
                        <a:t>劳动力密集程度</a:t>
                      </a:r>
                      <a:r>
                        <a:rPr lang="zh-CN" altLang="en-US" sz="1600" b="0" dirty="0" smtClean="0">
                          <a:solidFill>
                            <a:srgbClr val="003366"/>
                          </a:solidFill>
                        </a:rPr>
                        <a:t>：</a:t>
                      </a:r>
                      <a:endParaRPr lang="en-US" altLang="zh-CN" sz="1600" b="0" dirty="0" smtClean="0">
                        <a:solidFill>
                          <a:srgbClr val="003366"/>
                        </a:solidFill>
                      </a:endParaRPr>
                    </a:p>
                    <a:p>
                      <a:r>
                        <a:rPr lang="zh-CN" altLang="en-US" sz="1600" b="0" dirty="0" smtClean="0">
                          <a:solidFill>
                            <a:srgbClr val="003366"/>
                          </a:solidFill>
                        </a:rPr>
                        <a:t>低</a:t>
                      </a:r>
                      <a:r>
                        <a:rPr lang="en-US" altLang="zh-CN" sz="1600" b="0" dirty="0" smtClean="0">
                          <a:solidFill>
                            <a:srgbClr val="003366"/>
                          </a:solidFill>
                        </a:rPr>
                        <a:t>/</a:t>
                      </a:r>
                      <a:r>
                        <a:rPr lang="zh-CN" altLang="en-US" sz="1600" b="0" dirty="0" smtClean="0">
                          <a:solidFill>
                            <a:srgbClr val="003366"/>
                          </a:solidFill>
                        </a:rPr>
                        <a:t>高</a:t>
                      </a:r>
                      <a:endParaRPr lang="zh-CN" altLang="en-US" sz="1600" b="0" dirty="0">
                        <a:solidFill>
                          <a:srgbClr val="00336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067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zh-CN" altLang="en-US" sz="1800" b="1" dirty="0" smtClean="0">
                          <a:solidFill>
                            <a:srgbClr val="0000CC"/>
                          </a:solidFill>
                        </a:rPr>
                        <a:t>服务活动性质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solidFill>
                            <a:srgbClr val="003366"/>
                          </a:solidFill>
                        </a:rPr>
                        <a:t>服务的直接接受者</a:t>
                      </a:r>
                      <a:r>
                        <a:rPr lang="zh-CN" altLang="en-US" sz="1600" b="0" dirty="0" smtClean="0">
                          <a:solidFill>
                            <a:srgbClr val="003366"/>
                          </a:solidFill>
                        </a:rPr>
                        <a:t>：</a:t>
                      </a:r>
                      <a:endParaRPr lang="en-US" altLang="zh-CN" sz="1600" b="0" dirty="0" smtClean="0">
                        <a:solidFill>
                          <a:srgbClr val="003366"/>
                        </a:solidFill>
                      </a:endParaRPr>
                    </a:p>
                    <a:p>
                      <a:r>
                        <a:rPr lang="zh-CN" altLang="en-US" sz="1600" b="0" dirty="0" smtClean="0">
                          <a:solidFill>
                            <a:srgbClr val="003366"/>
                          </a:solidFill>
                        </a:rPr>
                        <a:t>人</a:t>
                      </a:r>
                      <a:r>
                        <a:rPr lang="en-US" altLang="zh-CN" sz="1600" b="0" dirty="0" smtClean="0">
                          <a:solidFill>
                            <a:srgbClr val="003366"/>
                          </a:solidFill>
                        </a:rPr>
                        <a:t>/</a:t>
                      </a:r>
                      <a:r>
                        <a:rPr lang="zh-CN" altLang="en-US" sz="1600" b="0" dirty="0" smtClean="0">
                          <a:solidFill>
                            <a:srgbClr val="003366"/>
                          </a:solidFill>
                        </a:rPr>
                        <a:t>物</a:t>
                      </a:r>
                      <a:endParaRPr lang="zh-CN" altLang="en-US" sz="1600" b="0" dirty="0">
                        <a:solidFill>
                          <a:srgbClr val="0033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solidFill>
                            <a:srgbClr val="003366"/>
                          </a:solidFill>
                        </a:rPr>
                        <a:t>服务活动的性质</a:t>
                      </a:r>
                      <a:r>
                        <a:rPr lang="zh-CN" altLang="en-US" sz="1600" b="0" dirty="0" smtClean="0">
                          <a:solidFill>
                            <a:srgbClr val="003366"/>
                          </a:solidFill>
                        </a:rPr>
                        <a:t>：</a:t>
                      </a:r>
                      <a:endParaRPr lang="en-US" altLang="zh-CN" sz="1600" b="0" dirty="0" smtClean="0">
                        <a:solidFill>
                          <a:srgbClr val="003366"/>
                        </a:solidFill>
                      </a:endParaRPr>
                    </a:p>
                    <a:p>
                      <a:r>
                        <a:rPr lang="zh-CN" altLang="en-US" sz="1600" b="0" dirty="0" smtClean="0">
                          <a:solidFill>
                            <a:srgbClr val="003366"/>
                          </a:solidFill>
                        </a:rPr>
                        <a:t>有形活动</a:t>
                      </a:r>
                      <a:r>
                        <a:rPr lang="en-US" altLang="zh-CN" sz="1600" b="0" dirty="0" smtClean="0">
                          <a:solidFill>
                            <a:srgbClr val="003366"/>
                          </a:solidFill>
                        </a:rPr>
                        <a:t>/</a:t>
                      </a:r>
                      <a:r>
                        <a:rPr lang="zh-CN" altLang="en-US" sz="1600" b="0" dirty="0" smtClean="0">
                          <a:solidFill>
                            <a:srgbClr val="003366"/>
                          </a:solidFill>
                        </a:rPr>
                        <a:t>无形活动</a:t>
                      </a:r>
                      <a:endParaRPr lang="zh-CN" altLang="en-US" sz="1600" b="0" dirty="0">
                        <a:solidFill>
                          <a:srgbClr val="00336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067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zh-CN" altLang="en-US" sz="1800" b="1" dirty="0" smtClean="0">
                          <a:solidFill>
                            <a:srgbClr val="0000CC"/>
                          </a:solidFill>
                        </a:rPr>
                        <a:t>顾客关系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rgbClr val="003366"/>
                          </a:solidFill>
                        </a:rPr>
                        <a:t>服务组织与顾客之间关系的类型</a:t>
                      </a:r>
                      <a:r>
                        <a:rPr lang="zh-CN" altLang="en-US" sz="1600" b="0" dirty="0" smtClean="0">
                          <a:solidFill>
                            <a:srgbClr val="003366"/>
                          </a:solidFill>
                        </a:rPr>
                        <a:t>：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>
                          <a:solidFill>
                            <a:srgbClr val="003366"/>
                          </a:solidFill>
                        </a:rPr>
                        <a:t>会员关系</a:t>
                      </a:r>
                      <a:r>
                        <a:rPr lang="en-US" altLang="zh-CN" sz="1600" b="0" dirty="0" smtClean="0">
                          <a:solidFill>
                            <a:srgbClr val="003366"/>
                          </a:solidFill>
                        </a:rPr>
                        <a:t>/</a:t>
                      </a:r>
                      <a:r>
                        <a:rPr lang="zh-CN" altLang="en-US" sz="1600" b="0" dirty="0" smtClean="0">
                          <a:solidFill>
                            <a:srgbClr val="003366"/>
                          </a:solidFill>
                        </a:rPr>
                        <a:t>非正式关系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rgbClr val="003366"/>
                          </a:solidFill>
                        </a:rPr>
                        <a:t>服务传递的性质</a:t>
                      </a:r>
                      <a:r>
                        <a:rPr lang="zh-CN" altLang="en-US" sz="1600" b="0" dirty="0" smtClean="0">
                          <a:solidFill>
                            <a:srgbClr val="003366"/>
                          </a:solidFill>
                        </a:rPr>
                        <a:t>：</a:t>
                      </a:r>
                    </a:p>
                    <a:p>
                      <a:r>
                        <a:rPr lang="zh-CN" altLang="en-US" sz="1600" b="0" dirty="0" smtClean="0">
                          <a:solidFill>
                            <a:srgbClr val="003366"/>
                          </a:solidFill>
                        </a:rPr>
                        <a:t>持续传递</a:t>
                      </a:r>
                      <a:r>
                        <a:rPr lang="en-US" altLang="zh-CN" sz="1600" b="0" dirty="0" smtClean="0">
                          <a:solidFill>
                            <a:srgbClr val="003366"/>
                          </a:solidFill>
                        </a:rPr>
                        <a:t>/</a:t>
                      </a:r>
                      <a:r>
                        <a:rPr lang="zh-CN" altLang="en-US" sz="1600" b="0" dirty="0" smtClean="0">
                          <a:solidFill>
                            <a:srgbClr val="003366"/>
                          </a:solidFill>
                        </a:rPr>
                        <a:t>间断交易</a:t>
                      </a:r>
                      <a:endParaRPr lang="zh-CN" altLang="en-US" sz="1600" b="0" dirty="0">
                        <a:solidFill>
                          <a:srgbClr val="00336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5067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zh-CN" altLang="en-US" sz="1800" b="1" dirty="0" smtClean="0">
                          <a:solidFill>
                            <a:srgbClr val="0000CC"/>
                          </a:solidFill>
                        </a:rPr>
                        <a:t>定制和判断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rgbClr val="003366"/>
                          </a:solidFill>
                        </a:rPr>
                        <a:t>服务特征定制的程度</a:t>
                      </a:r>
                      <a:r>
                        <a:rPr lang="zh-CN" altLang="en-US" sz="1600" b="0" dirty="0" smtClean="0">
                          <a:solidFill>
                            <a:srgbClr val="003366"/>
                          </a:solidFill>
                        </a:rPr>
                        <a:t>：</a:t>
                      </a:r>
                      <a:endParaRPr lang="en-US" altLang="zh-CN" sz="1600" b="0" dirty="0" smtClean="0">
                        <a:solidFill>
                          <a:srgbClr val="003366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>
                          <a:solidFill>
                            <a:srgbClr val="003366"/>
                          </a:solidFill>
                        </a:rPr>
                        <a:t>高</a:t>
                      </a:r>
                      <a:r>
                        <a:rPr lang="en-US" altLang="zh-CN" sz="1600" b="0" dirty="0" smtClean="0">
                          <a:solidFill>
                            <a:srgbClr val="003366"/>
                          </a:solidFill>
                        </a:rPr>
                        <a:t>/</a:t>
                      </a:r>
                      <a:r>
                        <a:rPr lang="zh-CN" altLang="en-US" sz="1600" b="0" dirty="0" smtClean="0">
                          <a:solidFill>
                            <a:srgbClr val="003366"/>
                          </a:solidFill>
                        </a:rPr>
                        <a:t>低</a:t>
                      </a:r>
                      <a:endParaRPr lang="zh-CN" altLang="en-US" sz="1600" b="0" dirty="0">
                        <a:solidFill>
                          <a:srgbClr val="0033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rgbClr val="003366"/>
                          </a:solidFill>
                        </a:rPr>
                        <a:t>与顾客接触的服务人员为满足顾客需求行使判断的程度</a:t>
                      </a:r>
                      <a:r>
                        <a:rPr lang="zh-CN" altLang="en-US" sz="1600" b="0" dirty="0" smtClean="0">
                          <a:solidFill>
                            <a:srgbClr val="003366"/>
                          </a:solidFill>
                        </a:rPr>
                        <a:t>：高</a:t>
                      </a:r>
                      <a:r>
                        <a:rPr lang="en-US" altLang="zh-CN" sz="1600" b="0" dirty="0" smtClean="0">
                          <a:solidFill>
                            <a:srgbClr val="003366"/>
                          </a:solidFill>
                        </a:rPr>
                        <a:t>/</a:t>
                      </a:r>
                      <a:r>
                        <a:rPr lang="zh-CN" altLang="en-US" sz="1600" b="0" dirty="0" smtClean="0">
                          <a:solidFill>
                            <a:srgbClr val="003366"/>
                          </a:solidFill>
                        </a:rPr>
                        <a:t>低</a:t>
                      </a:r>
                      <a:endParaRPr lang="zh-CN" altLang="en-US" sz="1600" b="0" dirty="0">
                        <a:solidFill>
                          <a:srgbClr val="00336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5067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zh-CN" altLang="en-US" sz="1800" b="1" dirty="0" smtClean="0">
                          <a:solidFill>
                            <a:srgbClr val="0000CC"/>
                          </a:solidFill>
                        </a:rPr>
                        <a:t>需求和供给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rgbClr val="003366"/>
                          </a:solidFill>
                        </a:rPr>
                        <a:t>需求随时间波动的程度：</a:t>
                      </a:r>
                    </a:p>
                    <a:p>
                      <a:r>
                        <a:rPr lang="zh-CN" altLang="en-US" sz="1600" b="0" dirty="0" smtClean="0">
                          <a:solidFill>
                            <a:srgbClr val="003366"/>
                          </a:solidFill>
                        </a:rPr>
                        <a:t>大</a:t>
                      </a:r>
                      <a:r>
                        <a:rPr lang="en-US" altLang="zh-CN" sz="1600" b="0" dirty="0" smtClean="0">
                          <a:solidFill>
                            <a:srgbClr val="003366"/>
                          </a:solidFill>
                        </a:rPr>
                        <a:t>/</a:t>
                      </a:r>
                      <a:r>
                        <a:rPr lang="zh-CN" altLang="en-US" sz="1600" b="0" dirty="0" smtClean="0">
                          <a:solidFill>
                            <a:srgbClr val="003366"/>
                          </a:solidFill>
                        </a:rPr>
                        <a:t>小</a:t>
                      </a:r>
                      <a:endParaRPr lang="zh-CN" altLang="en-US" sz="1600" b="0" dirty="0">
                        <a:solidFill>
                          <a:srgbClr val="0033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rgbClr val="003366"/>
                          </a:solidFill>
                        </a:rPr>
                        <a:t>供给受限制的程度：</a:t>
                      </a:r>
                    </a:p>
                    <a:p>
                      <a:r>
                        <a:rPr lang="zh-CN" altLang="en-US" sz="1600" b="0" dirty="0" smtClean="0">
                          <a:solidFill>
                            <a:srgbClr val="003366"/>
                          </a:solidFill>
                        </a:rPr>
                        <a:t>没有较大延迟</a:t>
                      </a:r>
                      <a:r>
                        <a:rPr lang="en-US" altLang="zh-CN" sz="1600" b="0" dirty="0" smtClean="0">
                          <a:solidFill>
                            <a:srgbClr val="003366"/>
                          </a:solidFill>
                        </a:rPr>
                        <a:t>/</a:t>
                      </a:r>
                      <a:r>
                        <a:rPr lang="zh-CN" altLang="en-US" sz="1600" b="0" dirty="0" smtClean="0">
                          <a:solidFill>
                            <a:srgbClr val="003366"/>
                          </a:solidFill>
                        </a:rPr>
                        <a:t>超过能力</a:t>
                      </a:r>
                      <a:endParaRPr lang="zh-CN" altLang="en-US" sz="1600" b="0" dirty="0">
                        <a:solidFill>
                          <a:srgbClr val="00336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5067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zh-CN" altLang="en-US" sz="1800" b="1" dirty="0" smtClean="0">
                          <a:solidFill>
                            <a:srgbClr val="0000CC"/>
                          </a:solidFill>
                        </a:rPr>
                        <a:t>服务传递方式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rgbClr val="003366"/>
                          </a:solidFill>
                        </a:rPr>
                        <a:t>服务的可获取性</a:t>
                      </a:r>
                      <a:r>
                        <a:rPr lang="zh-CN" altLang="en-US" sz="1600" b="0" dirty="0" smtClean="0">
                          <a:solidFill>
                            <a:srgbClr val="003366"/>
                          </a:solidFill>
                        </a:rPr>
                        <a:t>：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>
                          <a:solidFill>
                            <a:srgbClr val="003366"/>
                          </a:solidFill>
                        </a:rPr>
                        <a:t>单一场所</a:t>
                      </a:r>
                      <a:r>
                        <a:rPr lang="en-US" altLang="zh-CN" sz="1600" b="0" dirty="0" smtClean="0">
                          <a:solidFill>
                            <a:srgbClr val="003366"/>
                          </a:solidFill>
                        </a:rPr>
                        <a:t>/</a:t>
                      </a:r>
                      <a:r>
                        <a:rPr lang="zh-CN" altLang="en-US" sz="1600" b="0" dirty="0" smtClean="0">
                          <a:solidFill>
                            <a:srgbClr val="003366"/>
                          </a:solidFill>
                        </a:rPr>
                        <a:t>多个场所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solidFill>
                            <a:srgbClr val="003366"/>
                          </a:solidFill>
                        </a:rPr>
                        <a:t>顾客与服务企业交互的性质</a:t>
                      </a:r>
                      <a:r>
                        <a:rPr lang="zh-CN" altLang="en-US" sz="1600" b="0" dirty="0" smtClean="0">
                          <a:solidFill>
                            <a:srgbClr val="003366"/>
                          </a:solidFill>
                        </a:rPr>
                        <a:t>：</a:t>
                      </a:r>
                      <a:endParaRPr lang="en-US" altLang="zh-CN" sz="1600" b="0" dirty="0" smtClean="0">
                        <a:solidFill>
                          <a:srgbClr val="003366"/>
                        </a:solidFill>
                      </a:endParaRPr>
                    </a:p>
                    <a:p>
                      <a:r>
                        <a:rPr lang="zh-CN" altLang="en-US" sz="1600" b="0" dirty="0" smtClean="0">
                          <a:solidFill>
                            <a:srgbClr val="003366"/>
                          </a:solidFill>
                        </a:rPr>
                        <a:t>顾客去服务场所</a:t>
                      </a:r>
                      <a:r>
                        <a:rPr lang="en-US" altLang="zh-CN" sz="1600" b="0" dirty="0" smtClean="0">
                          <a:solidFill>
                            <a:srgbClr val="003366"/>
                          </a:solidFill>
                        </a:rPr>
                        <a:t>/</a:t>
                      </a:r>
                      <a:r>
                        <a:rPr lang="zh-CN" altLang="en-US" sz="1600" b="0" dirty="0" smtClean="0">
                          <a:solidFill>
                            <a:srgbClr val="003366"/>
                          </a:solidFill>
                        </a:rPr>
                        <a:t>上门服务</a:t>
                      </a:r>
                      <a:r>
                        <a:rPr lang="en-US" altLang="zh-CN" sz="1600" b="0" dirty="0" smtClean="0">
                          <a:solidFill>
                            <a:srgbClr val="003366"/>
                          </a:solidFill>
                        </a:rPr>
                        <a:t>/</a:t>
                      </a:r>
                      <a:r>
                        <a:rPr lang="zh-CN" altLang="en-US" sz="1600" b="0" dirty="0" smtClean="0">
                          <a:solidFill>
                            <a:srgbClr val="003366"/>
                          </a:solidFill>
                        </a:rPr>
                        <a:t>远程交易</a:t>
                      </a:r>
                      <a:endParaRPr lang="zh-CN" altLang="en-US" sz="1600" b="0" dirty="0">
                        <a:solidFill>
                          <a:srgbClr val="00336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762000" y="87313"/>
            <a:ext cx="22860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补</a:t>
            </a:r>
            <a:r>
              <a:rPr lang="en-US" altLang="zh-CN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对服务的认识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8"/>
          <p:cNvSpPr>
            <a:spLocks noChangeArrowheads="1"/>
          </p:cNvSpPr>
          <p:nvPr/>
        </p:nvSpPr>
        <p:spPr bwMode="auto">
          <a:xfrm>
            <a:off x="457200" y="7620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100" b="1">
                <a:solidFill>
                  <a:srgbClr val="003366"/>
                </a:solidFill>
              </a:rPr>
              <a:t>服务运行的开放系统观点</a:t>
            </a:r>
          </a:p>
        </p:txBody>
      </p:sp>
      <p:pic>
        <p:nvPicPr>
          <p:cNvPr id="5837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1524000"/>
            <a:ext cx="7272338" cy="519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28575" cap="rnd" algn="ctr">
                <a:solidFill>
                  <a:srgbClr val="003399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 bwMode="auto">
          <a:xfrm flipH="1">
            <a:off x="3976688" y="6553200"/>
            <a:ext cx="1447800" cy="190500"/>
          </a:xfrm>
          <a:prstGeom prst="rect">
            <a:avLst/>
          </a:prstGeom>
          <a:solidFill>
            <a:srgbClr val="99FFCC"/>
          </a:solidFill>
          <a:ln w="28575" cap="rnd" cmpd="sng" algn="ctr">
            <a:solidFill>
              <a:srgbClr val="003399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wrap="none" lIns="90000" rIns="90000" anchor="ctr"/>
          <a:lstStyle/>
          <a:p>
            <a:pPr algn="ctr" eaLnBrk="1" hangingPunct="1"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信息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762000" y="87313"/>
            <a:ext cx="22860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补</a:t>
            </a:r>
            <a:r>
              <a:rPr lang="en-US" altLang="zh-CN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对服务的认识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486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不同客户类别的产品</a:t>
            </a:r>
          </a:p>
          <a:p>
            <a:pPr lvl="1" eaLnBrk="1" hangingPunct="1"/>
            <a:r>
              <a:rPr lang="zh-CN" altLang="en-US" sz="2400" b="1" smtClean="0">
                <a:latin typeface="Times New Roman" panose="02020603050405020304" pitchFamily="18" charset="0"/>
              </a:rPr>
              <a:t>根据产品使用者的不同：</a:t>
            </a:r>
          </a:p>
          <a:p>
            <a:pPr lvl="2" eaLnBrk="1" hangingPunct="1"/>
            <a:r>
              <a:rPr lang="zh-CN" altLang="en-US" sz="2000" b="1" smtClean="0">
                <a:latin typeface="Times New Roman" panose="02020603050405020304" pitchFamily="18" charset="0"/>
              </a:rPr>
              <a:t>消费品</a:t>
            </a:r>
          </a:p>
          <a:p>
            <a:pPr lvl="2" eaLnBrk="1" hangingPunct="1"/>
            <a:endParaRPr lang="zh-CN" altLang="en-US" sz="2000" b="1" smtClean="0">
              <a:latin typeface="Times New Roman" panose="02020603050405020304" pitchFamily="18" charset="0"/>
            </a:endParaRPr>
          </a:p>
          <a:p>
            <a:pPr lvl="2" eaLnBrk="1" hangingPunct="1"/>
            <a:endParaRPr lang="zh-CN" altLang="en-US" sz="2000" smtClean="0">
              <a:latin typeface="Times New Roman" panose="02020603050405020304" pitchFamily="18" charset="0"/>
            </a:endParaRPr>
          </a:p>
          <a:p>
            <a:pPr lvl="2" eaLnBrk="1" hangingPunct="1"/>
            <a:endParaRPr lang="zh-CN" altLang="en-US" sz="2000" smtClean="0">
              <a:latin typeface="Times New Roman" panose="02020603050405020304" pitchFamily="18" charset="0"/>
            </a:endParaRPr>
          </a:p>
          <a:p>
            <a:pPr lvl="2" eaLnBrk="1" hangingPunct="1"/>
            <a:endParaRPr lang="zh-CN" altLang="en-US" sz="2000" smtClean="0">
              <a:latin typeface="Times New Roman" panose="02020603050405020304" pitchFamily="18" charset="0"/>
            </a:endParaRPr>
          </a:p>
          <a:p>
            <a:pPr lvl="2" eaLnBrk="1" hangingPunct="1"/>
            <a:endParaRPr lang="zh-CN" altLang="en-US" sz="2000" smtClean="0">
              <a:latin typeface="Times New Roman" panose="02020603050405020304" pitchFamily="18" charset="0"/>
            </a:endParaRPr>
          </a:p>
          <a:p>
            <a:pPr lvl="2" eaLnBrk="1" hangingPunct="1"/>
            <a:endParaRPr lang="zh-CN" altLang="en-US" sz="2000" smtClean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000" b="1" smtClean="0">
                <a:latin typeface="Times New Roman" panose="02020603050405020304" pitchFamily="18" charset="0"/>
              </a:rPr>
              <a:t>工业品</a:t>
            </a:r>
          </a:p>
          <a:p>
            <a:pPr lvl="2" eaLnBrk="1" hangingPunct="1"/>
            <a:endParaRPr lang="zh-CN" altLang="en-US" sz="2000" b="1" smtClean="0">
              <a:latin typeface="Times New Roman" panose="02020603050405020304" pitchFamily="18" charset="0"/>
            </a:endParaRPr>
          </a:p>
          <a:p>
            <a:pPr lvl="2" eaLnBrk="1" hangingPunct="1"/>
            <a:endParaRPr lang="zh-CN" altLang="en-US" sz="2000" smtClean="0">
              <a:latin typeface="Times New Roman" panose="02020603050405020304" pitchFamily="18" charset="0"/>
            </a:endParaRPr>
          </a:p>
          <a:p>
            <a:pPr lvl="2" eaLnBrk="1" hangingPunct="1"/>
            <a:endParaRPr lang="en-US" altLang="zh-CN" sz="2000" smtClean="0">
              <a:latin typeface="Times New Roman" panose="02020603050405020304" pitchFamily="18" charset="0"/>
            </a:endParaRPr>
          </a:p>
        </p:txBody>
      </p:sp>
      <p:pic>
        <p:nvPicPr>
          <p:cNvPr id="152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1828800" cy="157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25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8"/>
          <a:stretch>
            <a:fillRect/>
          </a:stretch>
        </p:blipFill>
        <p:spPr bwMode="auto">
          <a:xfrm>
            <a:off x="3429000" y="2057400"/>
            <a:ext cx="2133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258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4"/>
          <a:stretch>
            <a:fillRect/>
          </a:stretch>
        </p:blipFill>
        <p:spPr bwMode="auto">
          <a:xfrm>
            <a:off x="6172200" y="2057400"/>
            <a:ext cx="2209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258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648200"/>
            <a:ext cx="167640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258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648200"/>
            <a:ext cx="26670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258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648200"/>
            <a:ext cx="220980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62000" y="87313"/>
            <a:ext cx="21964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补</a:t>
            </a:r>
            <a:r>
              <a:rPr lang="en-US" altLang="zh-CN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</a:t>
            </a: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对产品的认识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不同客户类别的产品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smtClean="0">
                <a:latin typeface="Times New Roman" panose="02020603050405020304" pitchFamily="18" charset="0"/>
              </a:rPr>
              <a:t>消费品：直接供应最终消费者的产品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smtClean="0">
                <a:latin typeface="Times New Roman" panose="02020603050405020304" pitchFamily="18" charset="0"/>
              </a:rPr>
              <a:t>从顾客购买努力程度，消费品细分为：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b="1" smtClean="0">
                <a:solidFill>
                  <a:srgbClr val="0000FF"/>
                </a:solidFill>
                <a:latin typeface="Times New Roman" panose="02020603050405020304" pitchFamily="18" charset="0"/>
              </a:rPr>
              <a:t>便利品</a:t>
            </a:r>
            <a:r>
              <a:rPr lang="en-US" altLang="zh-CN" sz="2000" smtClean="0">
                <a:latin typeface="Times New Roman" panose="02020603050405020304" pitchFamily="18" charset="0"/>
              </a:rPr>
              <a:t>(Convenient Goods)</a:t>
            </a:r>
            <a:r>
              <a:rPr lang="zh-CN" altLang="en-US" sz="2000" smtClean="0">
                <a:latin typeface="Times New Roman" panose="02020603050405020304" pitchFamily="18" charset="0"/>
              </a:rPr>
              <a:t>：日用品、文具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altLang="zh-CN" sz="2000" smtClean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smtClean="0">
                <a:latin typeface="Times New Roman" panose="02020603050405020304" pitchFamily="18" charset="0"/>
              </a:rPr>
              <a:t>消费者购买频繁、直接，且很少进行比较选择的产品。</a:t>
            </a:r>
          </a:p>
          <a:p>
            <a:pPr lvl="3" eaLnBrk="1" hangingPunct="1">
              <a:lnSpc>
                <a:spcPct val="90000"/>
              </a:lnSpc>
            </a:pPr>
            <a:endParaRPr lang="en-US" altLang="zh-CN" sz="1800" smtClean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b="1" smtClean="0">
                <a:solidFill>
                  <a:srgbClr val="0000FF"/>
                </a:solidFill>
                <a:latin typeface="Times New Roman" panose="02020603050405020304" pitchFamily="18" charset="0"/>
              </a:rPr>
              <a:t>选购品</a:t>
            </a:r>
            <a:r>
              <a:rPr lang="en-US" altLang="zh-CN" sz="2000" smtClean="0">
                <a:latin typeface="Times New Roman" panose="02020603050405020304" pitchFamily="18" charset="0"/>
              </a:rPr>
              <a:t>(Shopping Goods)</a:t>
            </a:r>
            <a:r>
              <a:rPr lang="zh-CN" altLang="en-US" sz="2000" smtClean="0">
                <a:latin typeface="Times New Roman" panose="02020603050405020304" pitchFamily="18" charset="0"/>
              </a:rPr>
              <a:t>：时装、汽车、电脑、家具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altLang="zh-CN" sz="2000" smtClean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smtClean="0">
                <a:latin typeface="Times New Roman" panose="02020603050405020304" pitchFamily="18" charset="0"/>
              </a:rPr>
              <a:t>消费者在购买时愿意比较价格、质量和性能的产品。</a:t>
            </a:r>
          </a:p>
          <a:p>
            <a:pPr lvl="3" eaLnBrk="1" hangingPunct="1">
              <a:lnSpc>
                <a:spcPct val="90000"/>
              </a:lnSpc>
            </a:pPr>
            <a:endParaRPr lang="en-US" altLang="zh-CN" sz="1800" smtClean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b="1" smtClean="0">
                <a:solidFill>
                  <a:srgbClr val="0000FF"/>
                </a:solidFill>
                <a:latin typeface="Times New Roman" panose="02020603050405020304" pitchFamily="18" charset="0"/>
              </a:rPr>
              <a:t>特殊品</a:t>
            </a:r>
            <a:r>
              <a:rPr lang="en-US" altLang="zh-CN" sz="2000" smtClean="0">
                <a:latin typeface="Times New Roman" panose="02020603050405020304" pitchFamily="18" charset="0"/>
              </a:rPr>
              <a:t>(Specialty Goods)</a:t>
            </a:r>
            <a:r>
              <a:rPr lang="zh-CN" altLang="en-US" sz="2000" smtClean="0">
                <a:latin typeface="Times New Roman" panose="02020603050405020304" pitchFamily="18" charset="0"/>
              </a:rPr>
              <a:t>：</a:t>
            </a:r>
            <a:endParaRPr lang="en-US" altLang="zh-CN" sz="2000" smtClean="0">
              <a:latin typeface="Times New Roman" panose="02020603050405020304" pitchFamily="18" charset="0"/>
            </a:endParaRPr>
          </a:p>
          <a:p>
            <a:pPr lvl="3" eaLnBrk="1" hangingPunct="1">
              <a:lnSpc>
                <a:spcPct val="90000"/>
              </a:lnSpc>
            </a:pPr>
            <a:r>
              <a:rPr lang="zh-CN" altLang="en-US" sz="1800" smtClean="0">
                <a:latin typeface="Times New Roman" panose="02020603050405020304" pitchFamily="18" charset="0"/>
              </a:rPr>
              <a:t>刻有名字的</a:t>
            </a:r>
            <a:r>
              <a:rPr lang="en-US" altLang="zh-CN" sz="1800" smtClean="0">
                <a:latin typeface="Times New Roman" panose="02020603050405020304" pitchFamily="18" charset="0"/>
              </a:rPr>
              <a:t>U</a:t>
            </a:r>
            <a:r>
              <a:rPr lang="zh-CN" altLang="en-US" sz="1800" smtClean="0">
                <a:latin typeface="Times New Roman" panose="02020603050405020304" pitchFamily="18" charset="0"/>
              </a:rPr>
              <a:t>盘</a:t>
            </a:r>
            <a:endParaRPr lang="en-US" altLang="zh-CN" sz="1800" smtClean="0">
              <a:latin typeface="Times New Roman" panose="02020603050405020304" pitchFamily="18" charset="0"/>
            </a:endParaRPr>
          </a:p>
          <a:p>
            <a:pPr lvl="3" eaLnBrk="1" hangingPunct="1">
              <a:lnSpc>
                <a:spcPct val="90000"/>
              </a:lnSpc>
            </a:pPr>
            <a:r>
              <a:rPr lang="zh-CN" altLang="en-US" sz="1800" smtClean="0">
                <a:latin typeface="Times New Roman" panose="02020603050405020304" pitchFamily="18" charset="0"/>
              </a:rPr>
              <a:t>合脚的鞋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800" smtClean="0">
                <a:latin typeface="Times New Roman" panose="02020603050405020304" pitchFamily="18" charset="0"/>
              </a:rPr>
              <a:t>DIY</a:t>
            </a:r>
            <a:r>
              <a:rPr lang="zh-CN" altLang="en-US" sz="1800" smtClean="0">
                <a:latin typeface="Times New Roman" panose="02020603050405020304" pitchFamily="18" charset="0"/>
              </a:rPr>
              <a:t>的工艺品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altLang="zh-CN" sz="1800" smtClean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smtClean="0">
                <a:latin typeface="Times New Roman" panose="02020603050405020304" pitchFamily="18" charset="0"/>
              </a:rPr>
              <a:t>消费者愿意花费大量精力，愿意等很长时间去购买的产品。</a:t>
            </a:r>
          </a:p>
          <a:p>
            <a:pPr lvl="2" eaLnBrk="1" hangingPunct="1">
              <a:lnSpc>
                <a:spcPct val="90000"/>
              </a:lnSpc>
            </a:pPr>
            <a:endParaRPr lang="en-US" altLang="zh-CN" sz="2000" smtClean="0">
              <a:latin typeface="Times New Roman" panose="02020603050405020304" pitchFamily="18" charset="0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762000" y="87313"/>
            <a:ext cx="21964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补</a:t>
            </a:r>
            <a:r>
              <a:rPr lang="en-US" altLang="zh-CN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</a:t>
            </a: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对产品的认识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486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不同客户类别的产品</a:t>
            </a:r>
          </a:p>
          <a:p>
            <a:pPr lvl="1" eaLnBrk="1" hangingPunct="1"/>
            <a:r>
              <a:rPr lang="zh-CN" altLang="en-US" sz="2400" b="1" smtClean="0">
                <a:latin typeface="Times New Roman" panose="02020603050405020304" pitchFamily="18" charset="0"/>
              </a:rPr>
              <a:t>消费品：</a:t>
            </a:r>
          </a:p>
          <a:p>
            <a:pPr lvl="1" eaLnBrk="1" hangingPunct="1"/>
            <a:r>
              <a:rPr lang="zh-CN" altLang="en-US" sz="2400" b="1" smtClean="0">
                <a:latin typeface="Times New Roman" panose="02020603050405020304" pitchFamily="18" charset="0"/>
              </a:rPr>
              <a:t>从产品的使用时间，消费品细分为：</a:t>
            </a:r>
          </a:p>
          <a:p>
            <a:pPr lvl="2" eaLnBrk="1" hangingPunct="1"/>
            <a:r>
              <a:rPr lang="zh-CN" altLang="en-US" sz="2000" b="1" smtClean="0">
                <a:solidFill>
                  <a:srgbClr val="0000FF"/>
                </a:solidFill>
                <a:latin typeface="Times New Roman" panose="02020603050405020304" pitchFamily="18" charset="0"/>
              </a:rPr>
              <a:t>快速消费品</a:t>
            </a:r>
            <a:r>
              <a:rPr lang="en-US" altLang="zh-CN" sz="2000" smtClean="0">
                <a:latin typeface="Times New Roman" panose="02020603050405020304" pitchFamily="18" charset="0"/>
              </a:rPr>
              <a:t>(Fast Moving Consumer Goods, FMCG)</a:t>
            </a:r>
            <a:r>
              <a:rPr lang="zh-CN" altLang="en-US" sz="2000" smtClean="0">
                <a:latin typeface="Times New Roman" panose="02020603050405020304" pitchFamily="18" charset="0"/>
              </a:rPr>
              <a:t>：消费者消耗较快、需要不断重复购买的产品。</a:t>
            </a:r>
          </a:p>
          <a:p>
            <a:pPr lvl="3" eaLnBrk="1" hangingPunct="1"/>
            <a:r>
              <a:rPr lang="zh-CN" altLang="en-US" sz="1800" smtClean="0">
                <a:latin typeface="Times New Roman" panose="02020603050405020304" pitchFamily="18" charset="0"/>
              </a:rPr>
              <a:t>食品、饮料、日用品、烟草、酒、非处方药</a:t>
            </a: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3" eaLnBrk="1" hangingPunct="1"/>
            <a:endParaRPr lang="en-US" altLang="zh-CN" sz="1800" smtClean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000" b="1" smtClean="0">
                <a:solidFill>
                  <a:srgbClr val="0000FF"/>
                </a:solidFill>
                <a:latin typeface="Times New Roman" panose="02020603050405020304" pitchFamily="18" charset="0"/>
              </a:rPr>
              <a:t>耐用消费品</a:t>
            </a:r>
            <a:r>
              <a:rPr lang="en-US" altLang="zh-CN" sz="2000" smtClean="0">
                <a:latin typeface="Times New Roman" panose="02020603050405020304" pitchFamily="18" charset="0"/>
              </a:rPr>
              <a:t>(Durable Consumer Goods, DCG)</a:t>
            </a:r>
            <a:r>
              <a:rPr lang="zh-CN" altLang="en-US" sz="2000" smtClean="0">
                <a:latin typeface="Times New Roman" panose="02020603050405020304" pitchFamily="18" charset="0"/>
              </a:rPr>
              <a:t>：使用寿命长，可多次使用的消费品。</a:t>
            </a:r>
          </a:p>
          <a:p>
            <a:pPr lvl="3" eaLnBrk="1" hangingPunct="1"/>
            <a:r>
              <a:rPr lang="zh-CN" altLang="en-US" sz="1800" smtClean="0">
                <a:latin typeface="Times New Roman" panose="02020603050405020304" pitchFamily="18" charset="0"/>
              </a:rPr>
              <a:t>电器</a:t>
            </a:r>
          </a:p>
          <a:p>
            <a:pPr lvl="3" eaLnBrk="1" hangingPunct="1"/>
            <a:r>
              <a:rPr lang="zh-CN" altLang="en-US" sz="1800" smtClean="0">
                <a:latin typeface="Times New Roman" panose="02020603050405020304" pitchFamily="18" charset="0"/>
              </a:rPr>
              <a:t>家具</a:t>
            </a:r>
          </a:p>
          <a:p>
            <a:pPr lvl="3" eaLnBrk="1" hangingPunct="1"/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altLang="zh-CN" sz="1800" smtClean="0">
              <a:latin typeface="Times New Roman" panose="02020603050405020304" pitchFamily="18" charset="0"/>
            </a:endParaRPr>
          </a:p>
          <a:p>
            <a:pPr lvl="2" eaLnBrk="1" hangingPunct="1"/>
            <a:endParaRPr lang="en-US" altLang="zh-CN" sz="2000" smtClean="0">
              <a:latin typeface="Times New Roman" panose="02020603050405020304" pitchFamily="18" charset="0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762000" y="87313"/>
            <a:ext cx="21964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补</a:t>
            </a:r>
            <a:r>
              <a:rPr lang="en-US" altLang="zh-CN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</a:t>
            </a: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对产品的认识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05800" cy="5867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不同客户类别的产品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b="1" smtClean="0">
                <a:latin typeface="Times New Roman" panose="02020603050405020304" pitchFamily="18" charset="0"/>
              </a:rPr>
              <a:t>工业品：</a:t>
            </a:r>
            <a:r>
              <a:rPr lang="zh-CN" altLang="en-US" sz="2400" smtClean="0">
                <a:latin typeface="Times New Roman" panose="02020603050405020304" pitchFamily="18" charset="0"/>
              </a:rPr>
              <a:t>提供给个人或组织机构以生产其他产品或服务的产品。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 b="1" smtClean="0">
                <a:solidFill>
                  <a:srgbClr val="0000FF"/>
                </a:solidFill>
                <a:latin typeface="Times New Roman" panose="02020603050405020304" pitchFamily="18" charset="0"/>
              </a:rPr>
              <a:t>举例：</a:t>
            </a:r>
            <a:endParaRPr lang="en-US" altLang="zh-CN" sz="2000" b="1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3" eaLnBrk="1" hangingPunct="1">
              <a:lnSpc>
                <a:spcPct val="110000"/>
              </a:lnSpc>
            </a:pPr>
            <a:endParaRPr lang="en-US" altLang="zh-CN" sz="1600" b="1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3" eaLnBrk="1" hangingPunct="1">
              <a:lnSpc>
                <a:spcPct val="110000"/>
              </a:lnSpc>
            </a:pPr>
            <a:endParaRPr lang="en-US" altLang="zh-CN" sz="1600" b="1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 b="1" smtClean="0">
                <a:solidFill>
                  <a:srgbClr val="0000FF"/>
                </a:solidFill>
                <a:latin typeface="Times New Roman" panose="02020603050405020304" pitchFamily="18" charset="0"/>
              </a:rPr>
              <a:t>需求特征：</a:t>
            </a:r>
          </a:p>
          <a:p>
            <a:pPr lvl="3" eaLnBrk="1" hangingPunct="1">
              <a:lnSpc>
                <a:spcPct val="110000"/>
              </a:lnSpc>
            </a:pPr>
            <a:r>
              <a:rPr lang="zh-CN" altLang="en-US" sz="1800" smtClean="0">
                <a:latin typeface="Times New Roman" panose="02020603050405020304" pitchFamily="18" charset="0"/>
              </a:rPr>
              <a:t>为了满足企业再生产的需要，其需求是从最终消费需求中派生出来的；</a:t>
            </a:r>
          </a:p>
          <a:p>
            <a:pPr lvl="3" eaLnBrk="1" hangingPunct="1">
              <a:lnSpc>
                <a:spcPct val="110000"/>
              </a:lnSpc>
            </a:pPr>
            <a:r>
              <a:rPr lang="zh-CN" altLang="en-US" sz="1800" smtClean="0">
                <a:latin typeface="Times New Roman" panose="02020603050405020304" pitchFamily="18" charset="0"/>
              </a:rPr>
              <a:t>工业品需求弹性小，需求具有连续性；</a:t>
            </a:r>
          </a:p>
          <a:p>
            <a:pPr lvl="3" eaLnBrk="1" hangingPunct="1">
              <a:lnSpc>
                <a:spcPct val="110000"/>
              </a:lnSpc>
            </a:pPr>
            <a:r>
              <a:rPr lang="zh-CN" altLang="en-US" sz="1800" smtClean="0">
                <a:latin typeface="Times New Roman" panose="02020603050405020304" pitchFamily="18" charset="0"/>
              </a:rPr>
              <a:t>为了实现规模经济，往往进行批量采购，购买时考虑技术、资金等多因素，专业人员参与；</a:t>
            </a:r>
          </a:p>
          <a:p>
            <a:pPr lvl="3" eaLnBrk="1" hangingPunct="1">
              <a:lnSpc>
                <a:spcPct val="110000"/>
              </a:lnSpc>
            </a:pPr>
            <a:r>
              <a:rPr lang="zh-CN" altLang="en-US" sz="1800" smtClean="0">
                <a:latin typeface="Times New Roman" panose="02020603050405020304" pitchFamily="18" charset="0"/>
              </a:rPr>
              <a:t>原材料生产与供应有地域限制，企业在进行生产决策前对工厂布局、储存点、运输路线等物流活动都要进行事先规划。</a:t>
            </a: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762000" y="87313"/>
            <a:ext cx="21964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补</a:t>
            </a:r>
            <a:r>
              <a:rPr lang="en-US" altLang="zh-CN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</a:t>
            </a: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对产品的认识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486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生命周期不同阶段的产品</a:t>
            </a:r>
            <a:endParaRPr lang="zh-CN" altLang="en-US" sz="2800" smtClean="0">
              <a:latin typeface="Times New Roman" panose="02020603050405020304" pitchFamily="18" charset="0"/>
            </a:endParaRPr>
          </a:p>
          <a:p>
            <a:pPr lvl="2" eaLnBrk="1" hangingPunct="1"/>
            <a:endParaRPr lang="en-US" altLang="zh-CN" sz="2000" smtClean="0">
              <a:latin typeface="Times New Roman" panose="02020603050405020304" pitchFamily="18" charset="0"/>
            </a:endParaRPr>
          </a:p>
        </p:txBody>
      </p:sp>
      <p:grpSp>
        <p:nvGrpSpPr>
          <p:cNvPr id="37891" name="Group 18"/>
          <p:cNvGrpSpPr>
            <a:grpSpLocks/>
          </p:cNvGrpSpPr>
          <p:nvPr/>
        </p:nvGrpSpPr>
        <p:grpSpPr bwMode="auto">
          <a:xfrm>
            <a:off x="1800225" y="2233613"/>
            <a:ext cx="5133975" cy="2462212"/>
            <a:chOff x="1134" y="1407"/>
            <a:chExt cx="3234" cy="1551"/>
          </a:xfrm>
        </p:grpSpPr>
        <p:sp>
          <p:nvSpPr>
            <p:cNvPr id="37894" name="Line 5"/>
            <p:cNvSpPr>
              <a:spLocks noChangeShapeType="1"/>
            </p:cNvSpPr>
            <p:nvPr/>
          </p:nvSpPr>
          <p:spPr bwMode="auto">
            <a:xfrm>
              <a:off x="1404" y="2724"/>
              <a:ext cx="27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5" name="Line 6"/>
            <p:cNvSpPr>
              <a:spLocks noChangeShapeType="1"/>
            </p:cNvSpPr>
            <p:nvPr/>
          </p:nvSpPr>
          <p:spPr bwMode="auto">
            <a:xfrm flipV="1">
              <a:off x="1404" y="1490"/>
              <a:ext cx="0" cy="12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6" name="Freeform 7"/>
            <p:cNvSpPr>
              <a:spLocks/>
            </p:cNvSpPr>
            <p:nvPr/>
          </p:nvSpPr>
          <p:spPr bwMode="auto">
            <a:xfrm>
              <a:off x="1520" y="1638"/>
              <a:ext cx="2368" cy="1086"/>
            </a:xfrm>
            <a:custGeom>
              <a:avLst/>
              <a:gdLst>
                <a:gd name="T0" fmla="*/ 0 w 1860"/>
                <a:gd name="T1" fmla="*/ 5883 h 998"/>
                <a:gd name="T2" fmla="*/ 93950 w 1860"/>
                <a:gd name="T3" fmla="*/ 5349 h 998"/>
                <a:gd name="T4" fmla="*/ 144475 w 1860"/>
                <a:gd name="T5" fmla="*/ 3479 h 998"/>
                <a:gd name="T6" fmla="*/ 187805 w 1860"/>
                <a:gd name="T7" fmla="*/ 802 h 998"/>
                <a:gd name="T8" fmla="*/ 238525 w 1860"/>
                <a:gd name="T9" fmla="*/ 267 h 998"/>
                <a:gd name="T10" fmla="*/ 296293 w 1860"/>
                <a:gd name="T11" fmla="*/ 2406 h 9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60" h="998">
                  <a:moveTo>
                    <a:pt x="0" y="998"/>
                  </a:moveTo>
                  <a:cubicBezTo>
                    <a:pt x="219" y="986"/>
                    <a:pt x="439" y="975"/>
                    <a:pt x="590" y="907"/>
                  </a:cubicBezTo>
                  <a:cubicBezTo>
                    <a:pt x="741" y="839"/>
                    <a:pt x="809" y="718"/>
                    <a:pt x="907" y="590"/>
                  </a:cubicBezTo>
                  <a:cubicBezTo>
                    <a:pt x="1005" y="462"/>
                    <a:pt x="1081" y="227"/>
                    <a:pt x="1179" y="136"/>
                  </a:cubicBezTo>
                  <a:cubicBezTo>
                    <a:pt x="1277" y="45"/>
                    <a:pt x="1384" y="0"/>
                    <a:pt x="1497" y="45"/>
                  </a:cubicBezTo>
                  <a:cubicBezTo>
                    <a:pt x="1610" y="90"/>
                    <a:pt x="1800" y="348"/>
                    <a:pt x="1860" y="408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7" name="Line 8"/>
            <p:cNvSpPr>
              <a:spLocks noChangeShapeType="1"/>
            </p:cNvSpPr>
            <p:nvPr/>
          </p:nvSpPr>
          <p:spPr bwMode="auto">
            <a:xfrm flipV="1">
              <a:off x="2271" y="1638"/>
              <a:ext cx="0" cy="10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8" name="Line 9"/>
            <p:cNvSpPr>
              <a:spLocks noChangeShapeType="1"/>
            </p:cNvSpPr>
            <p:nvPr/>
          </p:nvSpPr>
          <p:spPr bwMode="auto">
            <a:xfrm flipV="1">
              <a:off x="2848" y="1638"/>
              <a:ext cx="0" cy="10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9" name="Line 10"/>
            <p:cNvSpPr>
              <a:spLocks noChangeShapeType="1"/>
            </p:cNvSpPr>
            <p:nvPr/>
          </p:nvSpPr>
          <p:spPr bwMode="auto">
            <a:xfrm flipV="1">
              <a:off x="3656" y="1638"/>
              <a:ext cx="0" cy="10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0" name="Text Box 11"/>
            <p:cNvSpPr txBox="1">
              <a:spLocks noChangeArrowheads="1"/>
            </p:cNvSpPr>
            <p:nvPr/>
          </p:nvSpPr>
          <p:spPr bwMode="auto">
            <a:xfrm>
              <a:off x="3600" y="2708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/>
                <a:t>时间</a:t>
              </a:r>
            </a:p>
          </p:txBody>
        </p:sp>
        <p:sp>
          <p:nvSpPr>
            <p:cNvPr id="37901" name="Text Box 12"/>
            <p:cNvSpPr txBox="1">
              <a:spLocks noChangeArrowheads="1"/>
            </p:cNvSpPr>
            <p:nvPr/>
          </p:nvSpPr>
          <p:spPr bwMode="auto">
            <a:xfrm>
              <a:off x="1134" y="1589"/>
              <a:ext cx="308" cy="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/>
                <a:t>销售量</a:t>
              </a:r>
            </a:p>
          </p:txBody>
        </p:sp>
        <p:sp>
          <p:nvSpPr>
            <p:cNvPr id="144397" name="Text Box 13"/>
            <p:cNvSpPr txBox="1">
              <a:spLocks noChangeArrowheads="1"/>
            </p:cNvSpPr>
            <p:nvPr/>
          </p:nvSpPr>
          <p:spPr bwMode="auto">
            <a:xfrm>
              <a:off x="1520" y="2363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导入期</a:t>
              </a:r>
            </a:p>
          </p:txBody>
        </p:sp>
        <p:sp>
          <p:nvSpPr>
            <p:cNvPr id="144398" name="Text Box 14"/>
            <p:cNvSpPr txBox="1">
              <a:spLocks noChangeArrowheads="1"/>
            </p:cNvSpPr>
            <p:nvPr/>
          </p:nvSpPr>
          <p:spPr bwMode="auto">
            <a:xfrm>
              <a:off x="2262" y="1851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成长期</a:t>
              </a:r>
            </a:p>
          </p:txBody>
        </p:sp>
        <p:sp>
          <p:nvSpPr>
            <p:cNvPr id="144399" name="Text Box 15"/>
            <p:cNvSpPr txBox="1">
              <a:spLocks noChangeArrowheads="1"/>
            </p:cNvSpPr>
            <p:nvPr/>
          </p:nvSpPr>
          <p:spPr bwMode="auto">
            <a:xfrm>
              <a:off x="2941" y="1407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成熟期</a:t>
              </a:r>
            </a:p>
          </p:txBody>
        </p:sp>
        <p:sp>
          <p:nvSpPr>
            <p:cNvPr id="144400" name="Text Box 16"/>
            <p:cNvSpPr txBox="1">
              <a:spLocks noChangeArrowheads="1"/>
            </p:cNvSpPr>
            <p:nvPr/>
          </p:nvSpPr>
          <p:spPr bwMode="auto">
            <a:xfrm>
              <a:off x="3772" y="1703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衰退期</a:t>
              </a:r>
            </a:p>
          </p:txBody>
        </p:sp>
      </p:grpSp>
      <p:sp>
        <p:nvSpPr>
          <p:cNvPr id="37892" name="Text Box 17"/>
          <p:cNvSpPr txBox="1">
            <a:spLocks noChangeArrowheads="1"/>
          </p:cNvSpPr>
          <p:nvPr/>
        </p:nvSpPr>
        <p:spPr bwMode="auto">
          <a:xfrm>
            <a:off x="3357563" y="5003800"/>
            <a:ext cx="221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/>
              <a:t>产品生命周期曲线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762000" y="87313"/>
            <a:ext cx="21964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补</a:t>
            </a:r>
            <a:r>
              <a:rPr lang="en-US" altLang="zh-CN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</a:t>
            </a: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对产品的认识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4864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生命周期不同阶段的产品</a:t>
            </a:r>
            <a:endParaRPr lang="zh-CN" altLang="en-US" sz="2800" b="1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b="1" smtClean="0">
                <a:latin typeface="Times New Roman" panose="02020603050405020304" pitchFamily="18" charset="0"/>
              </a:rPr>
              <a:t>导入期：</a:t>
            </a:r>
            <a:r>
              <a:rPr lang="zh-CN" altLang="en-US" sz="2400" smtClean="0">
                <a:latin typeface="Times New Roman" panose="02020603050405020304" pitchFamily="18" charset="0"/>
              </a:rPr>
              <a:t>新产品刚投入市场后的一段时间</a:t>
            </a:r>
            <a:endParaRPr lang="zh-CN" altLang="en-US" sz="2000" smtClean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000" b="1" smtClean="0">
                <a:solidFill>
                  <a:srgbClr val="0000FF"/>
                </a:solidFill>
                <a:latin typeface="Times New Roman" panose="02020603050405020304" pitchFamily="18" charset="0"/>
              </a:rPr>
              <a:t>特征：</a:t>
            </a:r>
          </a:p>
          <a:p>
            <a:pPr lvl="3" eaLnBrk="1" hangingPunct="1">
              <a:lnSpc>
                <a:spcPct val="130000"/>
              </a:lnSpc>
            </a:pPr>
            <a:r>
              <a:rPr lang="zh-CN" altLang="en-US" sz="1800" smtClean="0">
                <a:latin typeface="Times New Roman" panose="02020603050405020304" pitchFamily="18" charset="0"/>
              </a:rPr>
              <a:t>顾客对产品不了解，只有少数爱好新奇的消费者购买；</a:t>
            </a:r>
          </a:p>
          <a:p>
            <a:pPr lvl="3" eaLnBrk="1" hangingPunct="1">
              <a:lnSpc>
                <a:spcPct val="130000"/>
              </a:lnSpc>
            </a:pPr>
            <a:r>
              <a:rPr lang="zh-CN" altLang="en-US" sz="1800" smtClean="0">
                <a:latin typeface="Times New Roman" panose="02020603050405020304" pitchFamily="18" charset="0"/>
              </a:rPr>
              <a:t>产品销售量低，销售额增长缓慢；</a:t>
            </a:r>
          </a:p>
          <a:p>
            <a:pPr lvl="3" eaLnBrk="1" hangingPunct="1">
              <a:lnSpc>
                <a:spcPct val="130000"/>
              </a:lnSpc>
            </a:pPr>
            <a:r>
              <a:rPr lang="zh-CN" altLang="en-US" sz="1800" smtClean="0">
                <a:latin typeface="Times New Roman" panose="02020603050405020304" pitchFamily="18" charset="0"/>
              </a:rPr>
              <a:t>小批量生产和运输，区域试点，多种营销手段；</a:t>
            </a:r>
          </a:p>
          <a:p>
            <a:pPr lvl="3" eaLnBrk="1" hangingPunct="1">
              <a:lnSpc>
                <a:spcPct val="130000"/>
              </a:lnSpc>
            </a:pPr>
            <a:r>
              <a:rPr lang="zh-CN" altLang="en-US" sz="1800" smtClean="0">
                <a:latin typeface="Times New Roman" panose="02020603050405020304" pitchFamily="18" charset="0"/>
              </a:rPr>
              <a:t>生产成本和销售费用很高，竞争对手很少。</a:t>
            </a:r>
          </a:p>
          <a:p>
            <a:pPr lvl="3" eaLnBrk="1" hangingPunct="1">
              <a:lnSpc>
                <a:spcPct val="130000"/>
              </a:lnSpc>
            </a:pPr>
            <a:endParaRPr lang="zh-CN" altLang="en-US" sz="1800" smtClean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000" b="1" smtClean="0">
                <a:solidFill>
                  <a:srgbClr val="0000FF"/>
                </a:solidFill>
                <a:latin typeface="Times New Roman" panose="02020603050405020304" pitchFamily="18" charset="0"/>
              </a:rPr>
              <a:t>目标：获得市场认可、确定新产品的市场定位。</a:t>
            </a:r>
          </a:p>
          <a:p>
            <a:pPr lvl="3" eaLnBrk="1" hangingPunct="1">
              <a:lnSpc>
                <a:spcPct val="130000"/>
              </a:lnSpc>
            </a:pPr>
            <a:r>
              <a:rPr lang="zh-CN" altLang="en-US" sz="1800" smtClean="0">
                <a:latin typeface="Times New Roman" panose="02020603050405020304" pitchFamily="18" charset="0"/>
              </a:rPr>
              <a:t>保证产品的可得性。</a:t>
            </a:r>
          </a:p>
          <a:p>
            <a:pPr lvl="3"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CN" sz="1800" smtClean="0">
              <a:latin typeface="Times New Roman" panose="02020603050405020304" pitchFamily="18" charset="0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762000" y="87313"/>
            <a:ext cx="21964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补</a:t>
            </a:r>
            <a:r>
              <a:rPr lang="en-US" altLang="zh-CN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</a:t>
            </a: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对产品的认识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4864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生命周期不同阶段的产品</a:t>
            </a:r>
            <a:endParaRPr lang="zh-CN" altLang="en-US" sz="2800" b="1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b="1" smtClean="0">
                <a:latin typeface="Times New Roman" panose="02020603050405020304" pitchFamily="18" charset="0"/>
              </a:rPr>
              <a:t>成长期：</a:t>
            </a:r>
            <a:r>
              <a:rPr lang="zh-CN" altLang="en-US" sz="2400" smtClean="0">
                <a:latin typeface="Times New Roman" panose="02020603050405020304" pitchFamily="18" charset="0"/>
              </a:rPr>
              <a:t>产品得到了市场的认可，其销售量迅速增长。</a:t>
            </a:r>
            <a:endParaRPr lang="zh-CN" altLang="en-US" sz="2000" smtClean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000" b="1" smtClean="0">
                <a:solidFill>
                  <a:srgbClr val="0000FF"/>
                </a:solidFill>
                <a:latin typeface="Times New Roman" panose="02020603050405020304" pitchFamily="18" charset="0"/>
              </a:rPr>
              <a:t>特征：</a:t>
            </a:r>
          </a:p>
          <a:p>
            <a:pPr lvl="3" eaLnBrk="1" hangingPunct="1">
              <a:lnSpc>
                <a:spcPct val="130000"/>
              </a:lnSpc>
            </a:pPr>
            <a:r>
              <a:rPr lang="zh-CN" altLang="en-US" sz="1800" smtClean="0">
                <a:latin typeface="Times New Roman" panose="02020603050405020304" pitchFamily="18" charset="0"/>
              </a:rPr>
              <a:t>开始有大量的新顾客购买产品；</a:t>
            </a:r>
          </a:p>
          <a:p>
            <a:pPr lvl="3" eaLnBrk="1" hangingPunct="1">
              <a:lnSpc>
                <a:spcPct val="130000"/>
              </a:lnSpc>
            </a:pPr>
            <a:r>
              <a:rPr lang="zh-CN" altLang="en-US" sz="1800" smtClean="0">
                <a:latin typeface="Times New Roman" panose="02020603050405020304" pitchFamily="18" charset="0"/>
              </a:rPr>
              <a:t>开始大规模生产，单位生产成本下降；</a:t>
            </a:r>
          </a:p>
          <a:p>
            <a:pPr lvl="3" eaLnBrk="1" hangingPunct="1">
              <a:lnSpc>
                <a:spcPct val="130000"/>
              </a:lnSpc>
            </a:pPr>
            <a:r>
              <a:rPr lang="zh-CN" altLang="en-US" sz="1800" smtClean="0">
                <a:latin typeface="Times New Roman" panose="02020603050405020304" pitchFamily="18" charset="0"/>
              </a:rPr>
              <a:t>竞争者纷纷进入市场。</a:t>
            </a:r>
          </a:p>
          <a:p>
            <a:pPr lvl="3" eaLnBrk="1" hangingPunct="1">
              <a:lnSpc>
                <a:spcPct val="130000"/>
              </a:lnSpc>
            </a:pPr>
            <a:endParaRPr lang="zh-CN" altLang="en-US" sz="1800" smtClean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000" b="1" smtClean="0">
                <a:solidFill>
                  <a:srgbClr val="0000FF"/>
                </a:solidFill>
                <a:latin typeface="Times New Roman" panose="02020603050405020304" pitchFamily="18" charset="0"/>
              </a:rPr>
              <a:t>目标：提高产品市场渗透的深度和广度，提高目标市场的网络覆盖能力。</a:t>
            </a:r>
          </a:p>
          <a:p>
            <a:pPr lvl="3" eaLnBrk="1" hangingPunct="1">
              <a:lnSpc>
                <a:spcPct val="130000"/>
              </a:lnSpc>
            </a:pPr>
            <a:r>
              <a:rPr lang="zh-CN" altLang="en-US" sz="1800" smtClean="0">
                <a:latin typeface="Times New Roman" panose="02020603050405020304" pitchFamily="18" charset="0"/>
              </a:rPr>
              <a:t>开发多渠道分销策略，迅速占领市场。</a:t>
            </a:r>
          </a:p>
          <a:p>
            <a:pPr lvl="3"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CN" sz="1800" smtClean="0">
              <a:latin typeface="Times New Roman" panose="02020603050405020304" pitchFamily="18" charset="0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762000" y="87313"/>
            <a:ext cx="21964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补</a:t>
            </a:r>
            <a:r>
              <a:rPr lang="en-US" altLang="zh-CN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</a:t>
            </a: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对产品的认识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2101</Words>
  <Application>Microsoft Office PowerPoint</Application>
  <PresentationFormat>全屏显示(4:3)</PresentationFormat>
  <Paragraphs>438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宋体</vt:lpstr>
      <vt:lpstr>Arial</vt:lpstr>
      <vt:lpstr>Arial Black</vt:lpstr>
      <vt:lpstr>Calibri</vt:lpstr>
      <vt:lpstr>Marlett</vt:lpstr>
      <vt:lpstr>Times New Roman</vt:lpstr>
      <vt:lpstr>Wingdings</vt:lpstr>
      <vt:lpstr>Pixel</vt:lpstr>
      <vt:lpstr>补充材料-1</vt:lpstr>
      <vt:lpstr>补1.1 对产品的认识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补1.2 对服务的认识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引子——思考几个问题</dc:title>
  <dc:creator>zy</dc:creator>
  <cp:lastModifiedBy>hustzyliu</cp:lastModifiedBy>
  <cp:revision>65</cp:revision>
  <dcterms:created xsi:type="dcterms:W3CDTF">2012-11-09T08:12:16Z</dcterms:created>
  <dcterms:modified xsi:type="dcterms:W3CDTF">2022-04-15T09:46:27Z</dcterms:modified>
</cp:coreProperties>
</file>